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2"/>
  </p:notesMasterIdLst>
  <p:sldIdLst>
    <p:sldId id="1356" r:id="rId5"/>
    <p:sldId id="1368" r:id="rId6"/>
    <p:sldId id="1380" r:id="rId7"/>
    <p:sldId id="1431" r:id="rId8"/>
    <p:sldId id="1432" r:id="rId9"/>
    <p:sldId id="1433" r:id="rId10"/>
    <p:sldId id="1384" r:id="rId11"/>
    <p:sldId id="1434" r:id="rId12"/>
    <p:sldId id="1385" r:id="rId13"/>
    <p:sldId id="1399" r:id="rId14"/>
    <p:sldId id="1386" r:id="rId15"/>
    <p:sldId id="1435" r:id="rId16"/>
    <p:sldId id="1391" r:id="rId17"/>
    <p:sldId id="1436" r:id="rId18"/>
    <p:sldId id="1402" r:id="rId19"/>
    <p:sldId id="1437" r:id="rId20"/>
    <p:sldId id="1441" r:id="rId21"/>
    <p:sldId id="1438" r:id="rId22"/>
    <p:sldId id="1406" r:id="rId23"/>
    <p:sldId id="1439" r:id="rId24"/>
    <p:sldId id="1408" r:id="rId25"/>
    <p:sldId id="1392" r:id="rId26"/>
    <p:sldId id="1443" r:id="rId27"/>
    <p:sldId id="1444" r:id="rId28"/>
    <p:sldId id="1445" r:id="rId29"/>
    <p:sldId id="1446" r:id="rId30"/>
    <p:sldId id="1393" r:id="rId31"/>
    <p:sldId id="1440" r:id="rId32"/>
    <p:sldId id="1416" r:id="rId33"/>
    <p:sldId id="1417" r:id="rId34"/>
    <p:sldId id="1418" r:id="rId35"/>
    <p:sldId id="1419" r:id="rId36"/>
    <p:sldId id="1420" r:id="rId37"/>
    <p:sldId id="1421" r:id="rId38"/>
    <p:sldId id="1422" r:id="rId39"/>
    <p:sldId id="1423" r:id="rId40"/>
    <p:sldId id="1424" r:id="rId41"/>
    <p:sldId id="1425" r:id="rId42"/>
    <p:sldId id="1426" r:id="rId43"/>
    <p:sldId id="1427" r:id="rId44"/>
    <p:sldId id="1428" r:id="rId45"/>
    <p:sldId id="1429" r:id="rId46"/>
    <p:sldId id="1394" r:id="rId47"/>
    <p:sldId id="1413" r:id="rId48"/>
    <p:sldId id="1414" r:id="rId49"/>
    <p:sldId id="1415" r:id="rId50"/>
    <p:sldId id="947" r:id="rId51"/>
  </p:sldIdLst>
  <p:sldSz cx="9144000" cy="5143500" type="screen16x9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stinakova.klara" initials="vo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FF6600"/>
    <a:srgbClr val="00B050"/>
    <a:srgbClr val="4F81BD"/>
    <a:srgbClr val="FFC000"/>
    <a:srgbClr val="FBB040"/>
    <a:srgbClr val="009D9C"/>
    <a:srgbClr val="2F469C"/>
    <a:srgbClr val="8B37A2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92" autoAdjust="0"/>
  </p:normalViewPr>
  <p:slideViewPr>
    <p:cSldViewPr snapToGrid="0">
      <p:cViewPr varScale="1">
        <p:scale>
          <a:sx n="110" d="100"/>
          <a:sy n="110" d="100"/>
        </p:scale>
        <p:origin x="-720" y="-7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73A-4B07-AEC8-C69AEC2F12A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C46-4FB1-8B3C-3ABABF538A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159296"/>
        <c:axId val="187160832"/>
      </c:barChart>
      <c:catAx>
        <c:axId val="187159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7160832"/>
        <c:crosses val="autoZero"/>
        <c:auto val="1"/>
        <c:lblAlgn val="ctr"/>
        <c:lblOffset val="100"/>
        <c:noMultiLvlLbl val="0"/>
      </c:catAx>
      <c:valAx>
        <c:axId val="187160832"/>
        <c:scaling>
          <c:orientation val="minMax"/>
          <c:max val="1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40404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cs-CZ"/>
          </a:p>
        </c:txPr>
        <c:crossAx val="18715929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495872208558964"/>
          <c:y val="0.8054667121864153"/>
          <c:w val="0.38681012159371236"/>
          <c:h val="0.137483865944340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rgbClr val="262626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5C7-4275-964A-F082020D450A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5C7-4275-964A-F082020D450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0.93</c:v>
                </c:pt>
                <c:pt idx="1">
                  <c:v>0.88</c:v>
                </c:pt>
                <c:pt idx="2">
                  <c:v>0.96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5C7-4275-964A-F082020D45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3076224"/>
        <c:axId val="193086208"/>
      </c:barChart>
      <c:catAx>
        <c:axId val="193076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3086208"/>
        <c:crosses val="autoZero"/>
        <c:auto val="1"/>
        <c:lblAlgn val="ctr"/>
        <c:lblOffset val="100"/>
        <c:noMultiLvlLbl val="0"/>
      </c:catAx>
      <c:valAx>
        <c:axId val="193086208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3076224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3397-465A-AE1C-B5E3A74CD956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397-465A-AE1C-B5E3A74CD9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0.97</c:v>
                </c:pt>
                <c:pt idx="1">
                  <c:v>0.92</c:v>
                </c:pt>
                <c:pt idx="2">
                  <c:v>0.99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397-465A-AE1C-B5E3A74CD9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2583936"/>
        <c:axId val="192602112"/>
      </c:barChart>
      <c:catAx>
        <c:axId val="192583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2602112"/>
        <c:crosses val="autoZero"/>
        <c:auto val="1"/>
        <c:lblAlgn val="ctr"/>
        <c:lblOffset val="100"/>
        <c:noMultiLvlLbl val="0"/>
      </c:catAx>
      <c:valAx>
        <c:axId val="192602112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2583936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452B-49B9-BAE0-02FB34C0C7E4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52B-49B9-BAE0-02FB34C0C7E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0.97</c:v>
                </c:pt>
                <c:pt idx="1">
                  <c:v>0.92</c:v>
                </c:pt>
                <c:pt idx="2">
                  <c:v>0.99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52B-49B9-BAE0-02FB34C0C7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3172992"/>
        <c:axId val="193174528"/>
      </c:barChart>
      <c:catAx>
        <c:axId val="193172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3174528"/>
        <c:crosses val="autoZero"/>
        <c:auto val="1"/>
        <c:lblAlgn val="ctr"/>
        <c:lblOffset val="100"/>
        <c:noMultiLvlLbl val="0"/>
      </c:catAx>
      <c:valAx>
        <c:axId val="193174528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3172992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150-41A0-A336-7B3217F62794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D150-41A0-A336-7B3217F627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</c:v>
                </c:pt>
                <c:pt idx="1">
                  <c:v>0.87</c:v>
                </c:pt>
                <c:pt idx="2">
                  <c:v>0.96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150-41A0-A336-7B3217F627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3614208"/>
        <c:axId val="193615744"/>
      </c:barChart>
      <c:catAx>
        <c:axId val="193614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3615744"/>
        <c:crosses val="autoZero"/>
        <c:auto val="1"/>
        <c:lblAlgn val="ctr"/>
        <c:lblOffset val="100"/>
        <c:noMultiLvlLbl val="0"/>
      </c:catAx>
      <c:valAx>
        <c:axId val="193615744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3614208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C08-4152-BD4F-2EDA6CF6CA9A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C08-4152-BD4F-2EDA6CF6CA9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0.96</c:v>
                </c:pt>
                <c:pt idx="1">
                  <c:v>0.85</c:v>
                </c:pt>
                <c:pt idx="2">
                  <c:v>0.98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C08-4152-BD4F-2EDA6CF6C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3424768"/>
        <c:axId val="193438848"/>
      </c:barChart>
      <c:catAx>
        <c:axId val="193424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3438848"/>
        <c:crosses val="autoZero"/>
        <c:auto val="1"/>
        <c:lblAlgn val="ctr"/>
        <c:lblOffset val="100"/>
        <c:noMultiLvlLbl val="0"/>
      </c:catAx>
      <c:valAx>
        <c:axId val="193438848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3424768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45A0-487F-8266-047261D5C2A9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5A0-487F-8266-047261D5C2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0.96</c:v>
                </c:pt>
                <c:pt idx="1">
                  <c:v>0.91</c:v>
                </c:pt>
                <c:pt idx="2">
                  <c:v>0.99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5A0-487F-8266-047261D5C2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3485056"/>
        <c:axId val="193486848"/>
      </c:barChart>
      <c:catAx>
        <c:axId val="193485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3486848"/>
        <c:crosses val="autoZero"/>
        <c:auto val="1"/>
        <c:lblAlgn val="ctr"/>
        <c:lblOffset val="100"/>
        <c:noMultiLvlLbl val="0"/>
      </c:catAx>
      <c:valAx>
        <c:axId val="193486848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3485056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A21-4FA3-8969-BA30D9C48195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A21-4FA3-8969-BA30D9C4819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0.97</c:v>
                </c:pt>
                <c:pt idx="1">
                  <c:v>0.9</c:v>
                </c:pt>
                <c:pt idx="2">
                  <c:v>0.98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A21-4FA3-8969-BA30D9C481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3725568"/>
        <c:axId val="193727104"/>
      </c:barChart>
      <c:catAx>
        <c:axId val="193725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3727104"/>
        <c:crosses val="autoZero"/>
        <c:auto val="1"/>
        <c:lblAlgn val="ctr"/>
        <c:lblOffset val="100"/>
        <c:noMultiLvlLbl val="0"/>
      </c:catAx>
      <c:valAx>
        <c:axId val="193727104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3725568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53D-41E2-9439-AB7D2B3E808E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53D-41E2-9439-AB7D2B3E808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0.97</c:v>
                </c:pt>
                <c:pt idx="1">
                  <c:v>0.93</c:v>
                </c:pt>
                <c:pt idx="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53D-41E2-9439-AB7D2B3E8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4281472"/>
        <c:axId val="194283008"/>
      </c:barChart>
      <c:catAx>
        <c:axId val="194281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4283008"/>
        <c:crosses val="autoZero"/>
        <c:auto val="1"/>
        <c:lblAlgn val="ctr"/>
        <c:lblOffset val="100"/>
        <c:noMultiLvlLbl val="0"/>
      </c:catAx>
      <c:valAx>
        <c:axId val="194283008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4281472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0BFC-46AC-8BD1-9D8FD7B4F503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0BFC-46AC-8BD1-9D8FD7B4F50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</c:v>
                </c:pt>
                <c:pt idx="1">
                  <c:v>0.78</c:v>
                </c:pt>
                <c:pt idx="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BFC-46AC-8BD1-9D8FD7B4F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4022400"/>
        <c:axId val="194028288"/>
      </c:barChart>
      <c:catAx>
        <c:axId val="194022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4028288"/>
        <c:crosses val="autoZero"/>
        <c:auto val="1"/>
        <c:lblAlgn val="ctr"/>
        <c:lblOffset val="100"/>
        <c:noMultiLvlLbl val="0"/>
      </c:catAx>
      <c:valAx>
        <c:axId val="194028288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4022400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F7E-46BD-8020-D5420567CD42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F7E-46BD-8020-D5420567CD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0.97</c:v>
                </c:pt>
                <c:pt idx="1">
                  <c:v>0.88</c:v>
                </c:pt>
                <c:pt idx="2">
                  <c:v>0.97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F7E-46BD-8020-D5420567CD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4119552"/>
        <c:axId val="194121088"/>
      </c:barChart>
      <c:catAx>
        <c:axId val="194119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4121088"/>
        <c:crosses val="autoZero"/>
        <c:auto val="1"/>
        <c:lblAlgn val="ctr"/>
        <c:lblOffset val="100"/>
        <c:noMultiLvlLbl val="0"/>
      </c:catAx>
      <c:valAx>
        <c:axId val="194121088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4119552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56-482D-8927-261746BFFA2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E0D-4284-BBC6-30AA547FB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250752"/>
        <c:axId val="188264832"/>
      </c:barChart>
      <c:catAx>
        <c:axId val="1882507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8264832"/>
        <c:crosses val="autoZero"/>
        <c:auto val="1"/>
        <c:lblAlgn val="ctr"/>
        <c:lblOffset val="100"/>
        <c:noMultiLvlLbl val="0"/>
      </c:catAx>
      <c:valAx>
        <c:axId val="188264832"/>
        <c:scaling>
          <c:orientation val="minMax"/>
          <c:max val="1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40404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cs-CZ"/>
          </a:p>
        </c:txPr>
        <c:crossAx val="18825075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30C-484A-8B52-F4182C6CBF7B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30C-484A-8B52-F4182C6CBF7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0.92</c:v>
                </c:pt>
                <c:pt idx="1">
                  <c:v>0.87</c:v>
                </c:pt>
                <c:pt idx="2">
                  <c:v>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30C-484A-8B52-F4182C6CBF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2914944"/>
        <c:axId val="192916480"/>
      </c:barChart>
      <c:catAx>
        <c:axId val="192914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2916480"/>
        <c:crosses val="autoZero"/>
        <c:auto val="1"/>
        <c:lblAlgn val="ctr"/>
        <c:lblOffset val="100"/>
        <c:noMultiLvlLbl val="0"/>
      </c:catAx>
      <c:valAx>
        <c:axId val="192916480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2914944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7BD3-40E1-BE46-D6AA8F4D3460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7BD3-40E1-BE46-D6AA8F4D34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0.96</c:v>
                </c:pt>
                <c:pt idx="1">
                  <c:v>0.88</c:v>
                </c:pt>
                <c:pt idx="2">
                  <c:v>0.97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BD3-40E1-BE46-D6AA8F4D34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4634496"/>
        <c:axId val="194636032"/>
      </c:barChart>
      <c:catAx>
        <c:axId val="194634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4636032"/>
        <c:crosses val="autoZero"/>
        <c:auto val="1"/>
        <c:lblAlgn val="ctr"/>
        <c:lblOffset val="100"/>
        <c:noMultiLvlLbl val="0"/>
      </c:catAx>
      <c:valAx>
        <c:axId val="194636032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4634496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C2E7-4D14-8E92-210BE2962896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2E7-4D14-8E92-210BE29628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0.94</c:v>
                </c:pt>
                <c:pt idx="1">
                  <c:v>0.92</c:v>
                </c:pt>
                <c:pt idx="2">
                  <c:v>0.98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2E7-4D14-8E92-210BE2962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4682880"/>
        <c:axId val="194684416"/>
      </c:barChart>
      <c:catAx>
        <c:axId val="194682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4684416"/>
        <c:crosses val="autoZero"/>
        <c:auto val="1"/>
        <c:lblAlgn val="ctr"/>
        <c:lblOffset val="100"/>
        <c:noMultiLvlLbl val="0"/>
      </c:catAx>
      <c:valAx>
        <c:axId val="194684416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4682880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19-4CCB-8678-F24FBD76C82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800" b="1" i="0" u="none" strike="noStrike" kern="1200" baseline="0">
                    <a:solidFill>
                      <a:srgbClr val="40404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1D-49B3-BCB7-7A76CE44F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172160"/>
        <c:axId val="188173696"/>
      </c:barChart>
      <c:catAx>
        <c:axId val="1881721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8173696"/>
        <c:crosses val="autoZero"/>
        <c:auto val="1"/>
        <c:lblAlgn val="ctr"/>
        <c:lblOffset val="100"/>
        <c:noMultiLvlLbl val="0"/>
      </c:catAx>
      <c:valAx>
        <c:axId val="188173696"/>
        <c:scaling>
          <c:orientation val="minMax"/>
          <c:max val="1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40404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cs-CZ"/>
          </a:p>
        </c:txPr>
        <c:crossAx val="18817216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2022 (N=498)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9.8580473242371416E-2"/>
          <c:w val="0.97851514214548363"/>
          <c:h val="0.65901447879783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 (N=499)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3CD-4A5B-89E8-856834C430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Bylo možné na TIC provést kontrolní návštěvu ve stanovených otevíracích hodinách?</c:v>
                </c:pt>
                <c:pt idx="1">
                  <c:v>Byly výlohy/vstupní prostory a bezprostřední okolí TIC čisté a upravené?</c:v>
                </c:pt>
                <c:pt idx="2">
                  <c:v>Cítil/a jste se na TIC vítán/a?</c:v>
                </c:pt>
                <c:pt idx="3">
                  <c:v>Orientoval/a jste se v TIC dobře?</c:v>
                </c:pt>
                <c:pt idx="4">
                  <c:v>Jak dlouho jste čekal/a na obsloužení?</c:v>
                </c:pt>
                <c:pt idx="5">
                  <c:v>Dodržel pracovník pořadí všech zákazníků?</c:v>
                </c:pt>
                <c:pt idx="6">
                  <c:v>Věnoval se pracovník během Vaší návštěvy pouze zákazníkům?</c:v>
                </c:pt>
                <c:pt idx="7">
                  <c:v>Pracovník NEvedl soukromý hovor/telefonát v přítomnosti zákazníka?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0.98</c:v>
                </c:pt>
                <c:pt idx="1">
                  <c:v>0.97</c:v>
                </c:pt>
                <c:pt idx="2">
                  <c:v>0.87</c:v>
                </c:pt>
                <c:pt idx="3">
                  <c:v>0.95</c:v>
                </c:pt>
                <c:pt idx="4">
                  <c:v>0.97</c:v>
                </c:pt>
                <c:pt idx="5">
                  <c:v>1</c:v>
                </c:pt>
                <c:pt idx="6">
                  <c:v>0.96</c:v>
                </c:pt>
                <c:pt idx="7">
                  <c:v>0.98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3CD-4A5B-89E8-856834C430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88445824"/>
        <c:axId val="188447360"/>
      </c:barChart>
      <c:catAx>
        <c:axId val="188445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800" b="1">
                <a:solidFill>
                  <a:srgbClr val="404040"/>
                </a:solidFill>
              </a:defRPr>
            </a:pPr>
            <a:endParaRPr lang="cs-CZ"/>
          </a:p>
        </c:txPr>
        <c:crossAx val="188447360"/>
        <c:crosses val="autoZero"/>
        <c:auto val="1"/>
        <c:lblAlgn val="ctr"/>
        <c:lblOffset val="100"/>
        <c:noMultiLvlLbl val="0"/>
      </c:catAx>
      <c:valAx>
        <c:axId val="188447360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88445824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2022 (N=498)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9619633313906278E-3"/>
          <c:y val="9.8580390539863907E-2"/>
          <c:w val="0.79357589046227672"/>
          <c:h val="0.65901447879783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 (N=499)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C94-4536-B1D6-33FFDC8ABC2D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6A6-4440-9DA4-DF5E54F5C59A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C94-4536-B1D6-33FFDC8ABC2D}"/>
              </c:ext>
            </c:extLst>
          </c:dPt>
          <c:dPt>
            <c:idx val="8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C94-4536-B1D6-33FFDC8ABC2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rgbClr val="262626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Byl pracovník vhodně oblečen a upraven?</c:v>
                </c:pt>
                <c:pt idx="1">
                  <c:v>Konzumoval pracovník TIC v přítomnosti zákazníků jídlo?</c:v>
                </c:pt>
                <c:pt idx="2">
                  <c:v>Přístup pracovníka k zákazníkovi: Byl k Vám pracovník zdvořilý (pozdravil a rozloučil se)?</c:v>
                </c:pt>
                <c:pt idx="3">
                  <c:v>Odpovídalo pracovníkovo navržené řešení Vašim požadavkům, byl/a jste s navrženým
řešením spokojen/a?</c:v>
                </c:pt>
                <c:pt idx="4">
                  <c:v>Zodpověděl pracovník Váš dotaz jasně a srozumitelně?</c:v>
                </c:pt>
                <c:pt idx="5">
                  <c:v>Působil na Vás pracovník jako odborník, měl přehled o regionu, o možnostech pro turisty?*</c:v>
                </c:pt>
                <c:pt idx="6">
                  <c:v>Dokázal pracovník atraktivně představit navržený cíl, dokázal by turistu k návštěvě nalákat?</c:v>
                </c:pt>
                <c:pt idx="7">
                  <c:v>Udržoval s Vámi pracovník během jednání oční kontakt?</c:v>
                </c:pt>
                <c:pt idx="8">
                  <c:v>Byl pracovník aktivní v komunikaci (sám se ptal, jestli ještě něco nepotřebujete, nečekal na Váš další dotaz)?</c:v>
                </c:pt>
                <c:pt idx="9">
                  <c:v>Pracovník NEPOUŽÍVAL při jednání se zákazníky negativní formulace?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0.92</c:v>
                </c:pt>
                <c:pt idx="3">
                  <c:v>0.9</c:v>
                </c:pt>
                <c:pt idx="4">
                  <c:v>0.95</c:v>
                </c:pt>
                <c:pt idx="5">
                  <c:v>0.85</c:v>
                </c:pt>
                <c:pt idx="6">
                  <c:v>0.76</c:v>
                </c:pt>
                <c:pt idx="7">
                  <c:v>0.98</c:v>
                </c:pt>
                <c:pt idx="8">
                  <c:v>0.63</c:v>
                </c:pt>
                <c:pt idx="9">
                  <c:v>0.97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C94-4536-B1D6-33FFDC8ABC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89478016"/>
        <c:axId val="189479552"/>
      </c:barChart>
      <c:catAx>
        <c:axId val="189478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800" b="1" baseline="0">
                <a:solidFill>
                  <a:srgbClr val="404040"/>
                </a:solidFill>
              </a:defRPr>
            </a:pPr>
            <a:endParaRPr lang="cs-CZ"/>
          </a:p>
        </c:txPr>
        <c:crossAx val="189479552"/>
        <c:crosses val="autoZero"/>
        <c:auto val="1"/>
        <c:lblAlgn val="ctr"/>
        <c:lblOffset val="100"/>
        <c:noMultiLvlLbl val="0"/>
      </c:catAx>
      <c:valAx>
        <c:axId val="189479552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89478016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2022 (N=487)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1170350674743834E-2"/>
          <c:y val="0.11274107251869454"/>
          <c:w val="0.96730687723817765"/>
          <c:h val="0.464305406190433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 (N=488)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87B-4008-91FF-D9F35C744578}"/>
              </c:ext>
            </c:extLst>
          </c:dPt>
          <c:dPt>
            <c:idx val="1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87B-4008-91FF-D9F35C744578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187B-4008-91FF-D9F35C744578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87B-4008-91FF-D9F35C744578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187B-4008-91FF-D9F35C744578}"/>
              </c:ext>
            </c:extLst>
          </c:dPt>
          <c:dPt>
            <c:idx val="5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87B-4008-91FF-D9F35C744578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187B-4008-91FF-D9F35C744578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187B-4008-91FF-D9F35C744578}"/>
              </c:ext>
            </c:extLst>
          </c:dPt>
          <c:dLbls>
            <c:dLbl>
              <c:idx val="0"/>
              <c:layout>
                <c:manualLayout>
                  <c:x val="0"/>
                  <c:y val="-2.5130072861381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87B-4008-91FF-D9F35C744578}"/>
                </c:ext>
              </c:extLst>
            </c:dLbl>
            <c:dLbl>
              <c:idx val="1"/>
              <c:layout>
                <c:manualLayout>
                  <c:x val="-2.521900643843469E-17"/>
                  <c:y val="-1.5078043716828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87B-4008-91FF-D9F35C744578}"/>
                </c:ext>
              </c:extLst>
            </c:dLbl>
            <c:dLbl>
              <c:idx val="2"/>
              <c:layout>
                <c:manualLayout>
                  <c:x val="0"/>
                  <c:y val="-2.0104058289105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7B-4008-91FF-D9F35C744578}"/>
                </c:ext>
              </c:extLst>
            </c:dLbl>
            <c:dLbl>
              <c:idx val="3"/>
              <c:layout>
                <c:manualLayout>
                  <c:x val="-5.043801287686938E-17"/>
                  <c:y val="-1.00520291445525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7B-4008-91FF-D9F35C744578}"/>
                </c:ext>
              </c:extLst>
            </c:dLbl>
            <c:dLbl>
              <c:idx val="4"/>
              <c:layout>
                <c:manualLayout>
                  <c:x val="0"/>
                  <c:y val="-1.5078043716828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7B-4008-91FF-D9F35C744578}"/>
                </c:ext>
              </c:extLst>
            </c:dLbl>
            <c:dLbl>
              <c:idx val="5"/>
              <c:layout>
                <c:manualLayout>
                  <c:x val="-1.0087602575373876E-16"/>
                  <c:y val="-1.5078043716828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7B-4008-91FF-D9F35C744578}"/>
                </c:ext>
              </c:extLst>
            </c:dLbl>
            <c:dLbl>
              <c:idx val="6"/>
              <c:layout>
                <c:manualLayout>
                  <c:x val="0"/>
                  <c:y val="-1.0052029144552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87B-4008-91FF-D9F35C744578}"/>
                </c:ext>
              </c:extLst>
            </c:dLbl>
            <c:dLbl>
              <c:idx val="7"/>
              <c:layout>
                <c:manualLayout>
                  <c:x val="0"/>
                  <c:y val="-1.5078043716828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16B-4D08-8DBD-CAF83993CD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Bezbariérový přístup</c:v>
                </c:pt>
                <c:pt idx="1">
                  <c:v>Zvonek</c:v>
                </c:pt>
                <c:pt idx="2">
                  <c:v>Stojany na kola</c:v>
                </c:pt>
                <c:pt idx="3">
                  <c:v>Směrovky ("i")</c:v>
                </c:pt>
                <c:pt idx="4">
                  <c:v>Název v CJ</c:v>
                </c:pt>
                <c:pt idx="5">
                  <c:v>Jmenovky</c:v>
                </c:pt>
                <c:pt idx="6">
                  <c:v>Internet pro veřejnost</c:v>
                </c:pt>
                <c:pt idx="7">
                  <c:v>Platba kartou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0.79</c:v>
                </c:pt>
                <c:pt idx="1">
                  <c:v>0.54</c:v>
                </c:pt>
                <c:pt idx="2">
                  <c:v>0.81</c:v>
                </c:pt>
                <c:pt idx="3">
                  <c:v>0.89</c:v>
                </c:pt>
                <c:pt idx="4">
                  <c:v>0.73</c:v>
                </c:pt>
                <c:pt idx="5">
                  <c:v>0.4</c:v>
                </c:pt>
                <c:pt idx="6">
                  <c:v>0.78</c:v>
                </c:pt>
                <c:pt idx="7">
                  <c:v>0.79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187B-4008-91FF-D9F35C7445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88554624"/>
        <c:axId val="188560512"/>
      </c:barChart>
      <c:catAx>
        <c:axId val="188554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800" b="1">
                <a:solidFill>
                  <a:srgbClr val="404040"/>
                </a:solidFill>
              </a:defRPr>
            </a:pPr>
            <a:endParaRPr lang="cs-CZ"/>
          </a:p>
        </c:txPr>
        <c:crossAx val="188560512"/>
        <c:crosses val="autoZero"/>
        <c:auto val="1"/>
        <c:lblAlgn val="ctr"/>
        <c:lblOffset val="100"/>
        <c:noMultiLvlLbl val="0"/>
      </c:catAx>
      <c:valAx>
        <c:axId val="188560512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88554624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2022 (N=498)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9.8580473242371416E-2"/>
          <c:w val="0.51918101504057124"/>
          <c:h val="0.65901447879783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 (N=499)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BCF-4A8C-8493-CFA685A92807}"/>
              </c:ext>
            </c:extLst>
          </c:dPt>
          <c:dPt>
            <c:idx val="6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BCF-4A8C-8493-CFA685A92807}"/>
              </c:ext>
            </c:extLst>
          </c:dPt>
          <c:dPt>
            <c:idx val="8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1BCF-4A8C-8493-CFA685A928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Bylo prostředí na TIC čisté a upravené?</c:v>
                </c:pt>
                <c:pt idx="1">
                  <c:v>Bylo TIC vybaveno dostatečným množstvím letáků, propagačních materiálů pro zákazníky (zdarma nebo k zakoupení)? </c:v>
                </c:pt>
                <c:pt idx="2">
                  <c:v>Byla v TIC k dispozici k nahlédnutí (případně k prodeji) mapa ČR</c:v>
                </c:pt>
                <c:pt idx="3">
                  <c:v>Vyskytovaly se na TIC materiály (plakáty, letáky) na akce, které již proběhly?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0.99</c:v>
                </c:pt>
                <c:pt idx="2">
                  <c:v>0.94</c:v>
                </c:pt>
                <c:pt idx="3">
                  <c:v>0.98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BCF-4A8C-8493-CFA685A92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0459264"/>
        <c:axId val="190465152"/>
      </c:barChart>
      <c:catAx>
        <c:axId val="190459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800" b="1">
                <a:solidFill>
                  <a:srgbClr val="404040"/>
                </a:solidFill>
              </a:defRPr>
            </a:pPr>
            <a:endParaRPr lang="cs-CZ"/>
          </a:p>
        </c:txPr>
        <c:crossAx val="190465152"/>
        <c:crosses val="autoZero"/>
        <c:auto val="1"/>
        <c:lblAlgn val="ctr"/>
        <c:lblOffset val="100"/>
        <c:noMultiLvlLbl val="0"/>
      </c:catAx>
      <c:valAx>
        <c:axId val="190465152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0459264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2022 (N=487)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816438600804285E-3"/>
          <c:y val="0.10821911050394657"/>
          <c:w val="0.97851514214548363"/>
          <c:h val="0.65901447879783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 (N=488)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ECF-48F5-BFA7-6AA8CE7440B8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ECF-48F5-BFA7-6AA8CE7440B8}"/>
              </c:ext>
            </c:extLst>
          </c:dPt>
          <c:dPt>
            <c:idx val="4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DA8-43CF-993F-EC2239F34B8E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ECF-48F5-BFA7-6AA8CE7440B8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AECF-48F5-BFA7-6AA8CE7440B8}"/>
              </c:ext>
            </c:extLst>
          </c:dPt>
          <c:dPt>
            <c:idx val="8"/>
            <c:invertIfNegative val="0"/>
            <c:bubble3D val="0"/>
            <c:spPr>
              <a:solidFill>
                <a:srgbClr val="ED673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AECF-48F5-BFA7-6AA8CE7440B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Bylo TIC zvenku označeno symbolem "i"? </c:v>
                </c:pt>
                <c:pt idx="1">
                  <c:v>Bylo TIC označeno samolepkou podle Jednotné klasifikace turistických informačních center ČR?</c:v>
                </c:pt>
                <c:pt idx="2">
                  <c:v>Byl na viditelném místě umístěn jeho plný název?</c:v>
                </c:pt>
                <c:pt idx="3">
                  <c:v>Obsahoval název slovo „turistické“?*</c:v>
                </c:pt>
                <c:pt idx="4">
                  <c:v>Pokud ne - Byl při vstupu do TIC (optimálně na dveřích nebo na výloze) uveden nápis "Turistické informační centrum"? </c:v>
                </c:pt>
                <c:pt idx="5">
                  <c:v>Byla viditelně vyvěšena otevírací doba TIC v českém jazyce? </c:v>
                </c:pt>
                <c:pt idx="6">
                  <c:v>Byla otevírací doba vyvěšena i v cizím jazyce?</c:v>
                </c:pt>
                <c:pt idx="7">
                  <c:v>Byl na viditelném místě umístěn platný Certifikát TIC? 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0.97</c:v>
                </c:pt>
                <c:pt idx="1">
                  <c:v>0.95</c:v>
                </c:pt>
                <c:pt idx="2">
                  <c:v>0.95</c:v>
                </c:pt>
                <c:pt idx="3">
                  <c:v>0.81</c:v>
                </c:pt>
                <c:pt idx="4">
                  <c:v>0.34</c:v>
                </c:pt>
                <c:pt idx="5">
                  <c:v>0.97</c:v>
                </c:pt>
                <c:pt idx="6">
                  <c:v>0.8</c:v>
                </c:pt>
                <c:pt idx="7">
                  <c:v>0.91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AECF-48F5-BFA7-6AA8CE7440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0758912"/>
        <c:axId val="190760448"/>
      </c:barChart>
      <c:catAx>
        <c:axId val="190758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800" b="1">
                <a:solidFill>
                  <a:srgbClr val="404040"/>
                </a:solidFill>
              </a:defRPr>
            </a:pPr>
            <a:endParaRPr lang="cs-CZ"/>
          </a:p>
        </c:txPr>
        <c:crossAx val="190760448"/>
        <c:crosses val="autoZero"/>
        <c:auto val="1"/>
        <c:lblAlgn val="ctr"/>
        <c:lblOffset val="100"/>
        <c:noMultiLvlLbl val="0"/>
      </c:catAx>
      <c:valAx>
        <c:axId val="190760448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0758912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b" anchorCtr="0"/>
          <a:lstStyle/>
          <a:p>
            <a:pPr>
              <a:defRPr lang="cs-CZ" sz="1050" b="1" noProof="0">
                <a:solidFill>
                  <a:srgbClr val="404040"/>
                </a:solidFill>
              </a:defRPr>
            </a:pPr>
            <a:r>
              <a:rPr lang="cs-CZ" noProof="0" dirty="0"/>
              <a:t>Souhrnné výsledky za region v jednotlivých bodovaných oblastech</a:t>
            </a:r>
          </a:p>
        </c:rich>
      </c:tx>
      <c:layout>
        <c:manualLayout>
          <c:xMode val="edge"/>
          <c:yMode val="edge"/>
          <c:x val="0.1783797109978289"/>
          <c:y val="5.44055780926789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1261813281099587"/>
          <c:y val="0.23969887835334575"/>
          <c:w val="0.57543528796741761"/>
          <c:h val="0.50316302760355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Souhrnné výsledky za region v jednotlivých bodovaných oblastech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9204-444C-B079-BE734AA803CA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204-444C-B079-BE734AA803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40404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Exteriér + první dojem zákazníka</c:v>
                </c:pt>
                <c:pt idx="1">
                  <c:v>Pracovník TIC</c:v>
                </c:pt>
                <c:pt idx="2">
                  <c:v>Interiér a vybavenost TIC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0.96</c:v>
                </c:pt>
                <c:pt idx="1">
                  <c:v>0.94</c:v>
                </c:pt>
                <c:pt idx="2">
                  <c:v>0.97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204-444C-B079-BE734AA803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1659008"/>
        <c:axId val="191660800"/>
      </c:barChart>
      <c:catAx>
        <c:axId val="191659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1">
                <a:solidFill>
                  <a:srgbClr val="404040"/>
                </a:solidFill>
              </a:defRPr>
            </a:pPr>
            <a:endParaRPr lang="cs-CZ"/>
          </a:p>
        </c:txPr>
        <c:crossAx val="191660800"/>
        <c:crosses val="autoZero"/>
        <c:auto val="1"/>
        <c:lblAlgn val="ctr"/>
        <c:lblOffset val="100"/>
        <c:noMultiLvlLbl val="0"/>
      </c:catAx>
      <c:valAx>
        <c:axId val="191660800"/>
        <c:scaling>
          <c:orientation val="minMax"/>
          <c:max val="1.2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91659008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Calibri" panose="020F0502020204030204" pitchFamily="34" charset="0"/>
        </a:defRPr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35A61-53F2-4724-AC3A-C0BA71D3B56A}" type="datetimeFigureOut">
              <a:rPr lang="cs-CZ" smtClean="0"/>
              <a:t>19.10.2022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36574-84F8-40CA-8302-C2E5582BA4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222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7425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5580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8454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36574-84F8-40CA-8302-C2E5582BA47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989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833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27235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8126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58890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42788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56419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7088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3206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14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36574-84F8-40CA-8302-C2E5582BA47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673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36574-84F8-40CA-8302-C2E5582BA47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9659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36574-84F8-40CA-8302-C2E5582BA47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089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3852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36574-84F8-40CA-8302-C2E5582BA47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59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36574-84F8-40CA-8302-C2E5582BA476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7475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395536" y="2805779"/>
            <a:ext cx="7988424" cy="54188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cs-CZ"/>
              <a:t>Úvodní </a:t>
            </a:r>
            <a:r>
              <a:rPr lang="cs-CZ" err="1"/>
              <a:t>slide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395536" y="3364700"/>
            <a:ext cx="7992888" cy="359178"/>
          </a:xfrm>
        </p:spPr>
        <p:txBody>
          <a:bodyPr>
            <a:normAutofit/>
          </a:bodyPr>
          <a:lstStyle>
            <a:lvl1pPr marL="0" indent="0" algn="l">
              <a:buNone/>
              <a:defRPr sz="2000" b="0" baseline="0">
                <a:solidFill>
                  <a:srgbClr val="E6001E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podnadpis</a:t>
            </a:r>
          </a:p>
        </p:txBody>
      </p:sp>
      <p:pic>
        <p:nvPicPr>
          <p:cNvPr id="5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1" y="4650444"/>
            <a:ext cx="1561024" cy="24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412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7" y="1954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sah 2"/>
          <p:cNvSpPr>
            <a:spLocks noGrp="1"/>
          </p:cNvSpPr>
          <p:nvPr>
            <p:ph idx="15"/>
          </p:nvPr>
        </p:nvSpPr>
        <p:spPr>
          <a:xfrm>
            <a:off x="2505675" y="1954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9" name="Zástupný symbol pro obsah 2"/>
          <p:cNvSpPr>
            <a:spLocks noGrp="1"/>
          </p:cNvSpPr>
          <p:nvPr>
            <p:ph idx="16"/>
          </p:nvPr>
        </p:nvSpPr>
        <p:spPr>
          <a:xfrm>
            <a:off x="4592082" y="1954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0" name="Zástupný symbol pro obsah 2"/>
          <p:cNvSpPr>
            <a:spLocks noGrp="1"/>
          </p:cNvSpPr>
          <p:nvPr>
            <p:ph idx="17"/>
          </p:nvPr>
        </p:nvSpPr>
        <p:spPr>
          <a:xfrm>
            <a:off x="6702219" y="1954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1" name="Zástupný symbol pro obsah 2"/>
          <p:cNvSpPr>
            <a:spLocks noGrp="1"/>
          </p:cNvSpPr>
          <p:nvPr>
            <p:ph idx="18"/>
          </p:nvPr>
        </p:nvSpPr>
        <p:spPr>
          <a:xfrm>
            <a:off x="395537" y="154563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9"/>
          </p:nvPr>
        </p:nvSpPr>
        <p:spPr>
          <a:xfrm>
            <a:off x="2505675" y="154563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0"/>
          </p:nvPr>
        </p:nvSpPr>
        <p:spPr>
          <a:xfrm>
            <a:off x="4592082" y="154563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4" name="Zástupný symbol pro obsah 2"/>
          <p:cNvSpPr>
            <a:spLocks noGrp="1"/>
          </p:cNvSpPr>
          <p:nvPr>
            <p:ph idx="21"/>
          </p:nvPr>
        </p:nvSpPr>
        <p:spPr>
          <a:xfrm>
            <a:off x="6702219" y="154563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5" name="Zástupný symbol pro obsah 2"/>
          <p:cNvSpPr>
            <a:spLocks noGrp="1"/>
          </p:cNvSpPr>
          <p:nvPr>
            <p:ph idx="22"/>
          </p:nvPr>
        </p:nvSpPr>
        <p:spPr>
          <a:xfrm>
            <a:off x="395537" y="28957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6" name="Zástupný symbol pro obsah 2"/>
          <p:cNvSpPr>
            <a:spLocks noGrp="1"/>
          </p:cNvSpPr>
          <p:nvPr>
            <p:ph idx="23"/>
          </p:nvPr>
        </p:nvSpPr>
        <p:spPr>
          <a:xfrm>
            <a:off x="2505675" y="28957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7" name="Zástupný symbol pro obsah 2"/>
          <p:cNvSpPr>
            <a:spLocks noGrp="1"/>
          </p:cNvSpPr>
          <p:nvPr>
            <p:ph idx="24"/>
          </p:nvPr>
        </p:nvSpPr>
        <p:spPr>
          <a:xfrm>
            <a:off x="4592082" y="28957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8" name="Zástupný symbol pro obsah 2"/>
          <p:cNvSpPr>
            <a:spLocks noGrp="1"/>
          </p:cNvSpPr>
          <p:nvPr>
            <p:ph idx="25"/>
          </p:nvPr>
        </p:nvSpPr>
        <p:spPr>
          <a:xfrm>
            <a:off x="6702219" y="28957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0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pic>
        <p:nvPicPr>
          <p:cNvPr id="32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62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Volný </a:t>
            </a:r>
            <a:r>
              <a:rPr lang="cs-CZ" err="1"/>
              <a:t>slide</a:t>
            </a:r>
            <a:endParaRPr lang="cs-CZ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pic>
        <p:nvPicPr>
          <p:cNvPr id="10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90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7" name="Přímá spojnice 6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pic>
        <p:nvPicPr>
          <p:cNvPr id="9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470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3753" y="465517"/>
            <a:ext cx="4118248" cy="425054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lang="cs-CZ" err="1"/>
              <a:t>Slide</a:t>
            </a:r>
            <a:r>
              <a:rPr lang="cs-CZ"/>
              <a:t> s obrázkem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0" y="459582"/>
            <a:ext cx="4114800" cy="3786355"/>
          </a:xfrm>
        </p:spPr>
        <p:txBody>
          <a:bodyPr>
            <a:normAutofit/>
          </a:bodyPr>
          <a:lstStyle>
            <a:lvl1pPr marL="0" indent="0">
              <a:buNone/>
              <a:defRPr sz="1600" b="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2773" y="897564"/>
            <a:ext cx="4109227" cy="2646294"/>
          </a:xfrm>
        </p:spPr>
        <p:txBody>
          <a:bodyPr/>
          <a:lstStyle>
            <a:lvl1pPr marL="0" indent="0">
              <a:buNone/>
              <a:defRPr sz="1400" b="0">
                <a:solidFill>
                  <a:srgbClr val="4D4D4D"/>
                </a:solidFill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pic>
        <p:nvPicPr>
          <p:cNvPr id="12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930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395536" y="2841783"/>
            <a:ext cx="7988424" cy="54188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cs-CZ"/>
              <a:t>Děkuji za pozornost!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395536" y="3400704"/>
            <a:ext cx="7992888" cy="359178"/>
          </a:xfrm>
        </p:spPr>
        <p:txBody>
          <a:bodyPr>
            <a:normAutofit/>
          </a:bodyPr>
          <a:lstStyle>
            <a:lvl1pPr marL="0" indent="0" algn="l">
              <a:buNone/>
              <a:defRPr sz="2000" b="0" baseline="0">
                <a:solidFill>
                  <a:srgbClr val="E6001E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Autor prezentace</a:t>
            </a:r>
          </a:p>
        </p:txBody>
      </p:sp>
      <p:pic>
        <p:nvPicPr>
          <p:cNvPr id="5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1" y="4650444"/>
            <a:ext cx="1561024" cy="24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989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395536" y="2805778"/>
            <a:ext cx="7988424" cy="54188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cs-CZ"/>
              <a:t>Úvodní </a:t>
            </a:r>
            <a:r>
              <a:rPr lang="cs-CZ" err="1"/>
              <a:t>slide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395536" y="3364700"/>
            <a:ext cx="7992888" cy="359178"/>
          </a:xfrm>
        </p:spPr>
        <p:txBody>
          <a:bodyPr>
            <a:normAutofit/>
          </a:bodyPr>
          <a:lstStyle>
            <a:lvl1pPr marL="0" indent="0" algn="l">
              <a:buNone/>
              <a:defRPr sz="2000" b="0" baseline="0">
                <a:solidFill>
                  <a:srgbClr val="E6001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podnadpis</a:t>
            </a:r>
          </a:p>
        </p:txBody>
      </p:sp>
      <p:pic>
        <p:nvPicPr>
          <p:cNvPr id="5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650444"/>
            <a:ext cx="1561024" cy="24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293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cs-CZ"/>
              <a:t>Obsahový </a:t>
            </a:r>
            <a:r>
              <a:rPr lang="cs-CZ" err="1"/>
              <a:t>slide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002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395536" y="3305176"/>
            <a:ext cx="8352928" cy="1021556"/>
          </a:xfrm>
        </p:spPr>
        <p:txBody>
          <a:bodyPr anchor="t">
            <a:normAutofit/>
          </a:bodyPr>
          <a:lstStyle>
            <a:lvl1pPr algn="l">
              <a:defRPr sz="3500" b="1" cap="none"/>
            </a:lvl1pPr>
          </a:lstStyle>
          <a:p>
            <a:r>
              <a:rPr lang="cs-CZ"/>
              <a:t>Předělový </a:t>
            </a:r>
            <a:r>
              <a:rPr lang="cs-CZ" err="1"/>
              <a:t>slide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5536" y="2180035"/>
            <a:ext cx="8352928" cy="1125140"/>
          </a:xfrm>
        </p:spPr>
        <p:txBody>
          <a:bodyPr anchor="b"/>
          <a:lstStyle>
            <a:lvl1pPr marL="0" indent="0">
              <a:buNone/>
              <a:defRPr sz="2000" b="0">
                <a:solidFill>
                  <a:srgbClr val="E6001E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11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282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12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655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5487"/>
            <a:ext cx="8352928" cy="405044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12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91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cs-CZ"/>
              <a:t>Obsahový </a:t>
            </a:r>
            <a:r>
              <a:rPr lang="cs-CZ" err="1"/>
              <a:t>slide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147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5487"/>
            <a:ext cx="4176000" cy="405044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obsah 2"/>
          <p:cNvSpPr>
            <a:spLocks noGrp="1"/>
          </p:cNvSpPr>
          <p:nvPr>
            <p:ph idx="10"/>
          </p:nvPr>
        </p:nvSpPr>
        <p:spPr>
          <a:xfrm>
            <a:off x="4572000" y="195487"/>
            <a:ext cx="4176000" cy="405044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3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14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4757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5487"/>
            <a:ext cx="8352928" cy="2025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obsah 2"/>
          <p:cNvSpPr>
            <a:spLocks noGrp="1"/>
          </p:cNvSpPr>
          <p:nvPr>
            <p:ph idx="10"/>
          </p:nvPr>
        </p:nvSpPr>
        <p:spPr>
          <a:xfrm>
            <a:off x="395536" y="2247714"/>
            <a:ext cx="8352928" cy="2025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3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14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964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5487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ástupný symbol pro obsah 2"/>
          <p:cNvSpPr>
            <a:spLocks noGrp="1"/>
          </p:cNvSpPr>
          <p:nvPr>
            <p:ph idx="10"/>
          </p:nvPr>
        </p:nvSpPr>
        <p:spPr>
          <a:xfrm>
            <a:off x="4572000" y="195486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4" name="Zástupný symbol pro obsah 2"/>
          <p:cNvSpPr>
            <a:spLocks noGrp="1"/>
          </p:cNvSpPr>
          <p:nvPr>
            <p:ph idx="11"/>
          </p:nvPr>
        </p:nvSpPr>
        <p:spPr>
          <a:xfrm>
            <a:off x="396000" y="1545636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5" name="Zástupný symbol pro obsah 2"/>
          <p:cNvSpPr>
            <a:spLocks noGrp="1"/>
          </p:cNvSpPr>
          <p:nvPr>
            <p:ph idx="12"/>
          </p:nvPr>
        </p:nvSpPr>
        <p:spPr>
          <a:xfrm>
            <a:off x="4572000" y="1545636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6" name="Zástupný symbol pro obsah 2"/>
          <p:cNvSpPr>
            <a:spLocks noGrp="1"/>
          </p:cNvSpPr>
          <p:nvPr>
            <p:ph idx="13"/>
          </p:nvPr>
        </p:nvSpPr>
        <p:spPr>
          <a:xfrm>
            <a:off x="396000" y="2895786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7" name="Zástupný symbol pro obsah 2"/>
          <p:cNvSpPr>
            <a:spLocks noGrp="1"/>
          </p:cNvSpPr>
          <p:nvPr>
            <p:ph idx="14"/>
          </p:nvPr>
        </p:nvSpPr>
        <p:spPr>
          <a:xfrm>
            <a:off x="4572464" y="2895785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8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20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9789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54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sah 2"/>
          <p:cNvSpPr>
            <a:spLocks noGrp="1"/>
          </p:cNvSpPr>
          <p:nvPr>
            <p:ph idx="15"/>
          </p:nvPr>
        </p:nvSpPr>
        <p:spPr>
          <a:xfrm>
            <a:off x="2505674" y="1954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9" name="Zástupný symbol pro obsah 2"/>
          <p:cNvSpPr>
            <a:spLocks noGrp="1"/>
          </p:cNvSpPr>
          <p:nvPr>
            <p:ph idx="16"/>
          </p:nvPr>
        </p:nvSpPr>
        <p:spPr>
          <a:xfrm>
            <a:off x="4592081" y="195487"/>
            <a:ext cx="4228391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1" name="Zástupný symbol pro obsah 2"/>
          <p:cNvSpPr>
            <a:spLocks noGrp="1"/>
          </p:cNvSpPr>
          <p:nvPr>
            <p:ph idx="18"/>
          </p:nvPr>
        </p:nvSpPr>
        <p:spPr>
          <a:xfrm>
            <a:off x="395536" y="154563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0"/>
          </p:nvPr>
        </p:nvSpPr>
        <p:spPr>
          <a:xfrm>
            <a:off x="2483769" y="1545637"/>
            <a:ext cx="4196545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4" name="Zástupný symbol pro obsah 2"/>
          <p:cNvSpPr>
            <a:spLocks noGrp="1"/>
          </p:cNvSpPr>
          <p:nvPr>
            <p:ph idx="21"/>
          </p:nvPr>
        </p:nvSpPr>
        <p:spPr>
          <a:xfrm>
            <a:off x="6702219" y="154563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5" name="Zástupný symbol pro obsah 2"/>
          <p:cNvSpPr>
            <a:spLocks noGrp="1"/>
          </p:cNvSpPr>
          <p:nvPr>
            <p:ph idx="22"/>
          </p:nvPr>
        </p:nvSpPr>
        <p:spPr>
          <a:xfrm>
            <a:off x="395536" y="2895787"/>
            <a:ext cx="4176464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7" name="Zástupný symbol pro obsah 2"/>
          <p:cNvSpPr>
            <a:spLocks noGrp="1"/>
          </p:cNvSpPr>
          <p:nvPr>
            <p:ph idx="24"/>
          </p:nvPr>
        </p:nvSpPr>
        <p:spPr>
          <a:xfrm>
            <a:off x="4592081" y="28957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8" name="Zástupný symbol pro obsah 2"/>
          <p:cNvSpPr>
            <a:spLocks noGrp="1"/>
          </p:cNvSpPr>
          <p:nvPr>
            <p:ph idx="25"/>
          </p:nvPr>
        </p:nvSpPr>
        <p:spPr>
          <a:xfrm>
            <a:off x="6702219" y="28957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6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20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5900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54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sah 2"/>
          <p:cNvSpPr>
            <a:spLocks noGrp="1"/>
          </p:cNvSpPr>
          <p:nvPr>
            <p:ph idx="15"/>
          </p:nvPr>
        </p:nvSpPr>
        <p:spPr>
          <a:xfrm>
            <a:off x="2505674" y="1954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9" name="Zástupný symbol pro obsah 2"/>
          <p:cNvSpPr>
            <a:spLocks noGrp="1"/>
          </p:cNvSpPr>
          <p:nvPr>
            <p:ph idx="16"/>
          </p:nvPr>
        </p:nvSpPr>
        <p:spPr>
          <a:xfrm>
            <a:off x="4592081" y="1954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0" name="Zástupný symbol pro obsah 2"/>
          <p:cNvSpPr>
            <a:spLocks noGrp="1"/>
          </p:cNvSpPr>
          <p:nvPr>
            <p:ph idx="17"/>
          </p:nvPr>
        </p:nvSpPr>
        <p:spPr>
          <a:xfrm>
            <a:off x="6702219" y="1954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1" name="Zástupný symbol pro obsah 2"/>
          <p:cNvSpPr>
            <a:spLocks noGrp="1"/>
          </p:cNvSpPr>
          <p:nvPr>
            <p:ph idx="18"/>
          </p:nvPr>
        </p:nvSpPr>
        <p:spPr>
          <a:xfrm>
            <a:off x="395536" y="154563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9"/>
          </p:nvPr>
        </p:nvSpPr>
        <p:spPr>
          <a:xfrm>
            <a:off x="2505674" y="154563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0"/>
          </p:nvPr>
        </p:nvSpPr>
        <p:spPr>
          <a:xfrm>
            <a:off x="4592081" y="154563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4" name="Zástupný symbol pro obsah 2"/>
          <p:cNvSpPr>
            <a:spLocks noGrp="1"/>
          </p:cNvSpPr>
          <p:nvPr>
            <p:ph idx="21"/>
          </p:nvPr>
        </p:nvSpPr>
        <p:spPr>
          <a:xfrm>
            <a:off x="6702219" y="154563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5" name="Zástupný symbol pro obsah 2"/>
          <p:cNvSpPr>
            <a:spLocks noGrp="1"/>
          </p:cNvSpPr>
          <p:nvPr>
            <p:ph idx="22"/>
          </p:nvPr>
        </p:nvSpPr>
        <p:spPr>
          <a:xfrm>
            <a:off x="395536" y="28957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6" name="Zástupný symbol pro obsah 2"/>
          <p:cNvSpPr>
            <a:spLocks noGrp="1"/>
          </p:cNvSpPr>
          <p:nvPr>
            <p:ph idx="23"/>
          </p:nvPr>
        </p:nvSpPr>
        <p:spPr>
          <a:xfrm>
            <a:off x="2505674" y="28957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7" name="Zástupný symbol pro obsah 2"/>
          <p:cNvSpPr>
            <a:spLocks noGrp="1"/>
          </p:cNvSpPr>
          <p:nvPr>
            <p:ph idx="24"/>
          </p:nvPr>
        </p:nvSpPr>
        <p:spPr>
          <a:xfrm>
            <a:off x="4592081" y="28957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8" name="Zástupný symbol pro obsah 2"/>
          <p:cNvSpPr>
            <a:spLocks noGrp="1"/>
          </p:cNvSpPr>
          <p:nvPr>
            <p:ph idx="25"/>
          </p:nvPr>
        </p:nvSpPr>
        <p:spPr>
          <a:xfrm>
            <a:off x="6702219" y="28957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0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32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520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Volný </a:t>
            </a:r>
            <a:r>
              <a:rPr lang="cs-CZ" err="1"/>
              <a:t>slide</a:t>
            </a:r>
            <a:endParaRPr lang="cs-CZ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10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2755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7" name="Přímá spojnice 6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9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798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3752" y="465517"/>
            <a:ext cx="4118248" cy="425054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lang="cs-CZ" err="1"/>
              <a:t>Slide</a:t>
            </a:r>
            <a:r>
              <a:rPr lang="cs-CZ"/>
              <a:t> s obrázkem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0" y="459581"/>
            <a:ext cx="4114800" cy="3786355"/>
          </a:xfrm>
        </p:spPr>
        <p:txBody>
          <a:bodyPr>
            <a:norm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2773" y="897564"/>
            <a:ext cx="4109227" cy="2646294"/>
          </a:xfrm>
        </p:spPr>
        <p:txBody>
          <a:bodyPr/>
          <a:lstStyle>
            <a:lvl1pPr marL="0" indent="0">
              <a:buNone/>
              <a:defRPr sz="1400" b="0">
                <a:solidFill>
                  <a:srgbClr val="4D4D4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6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mtClean="0"/>
              <a:pPr/>
              <a:t>19.10.2022</a:t>
            </a:fld>
            <a:endParaRPr lang="cs-CZ" dirty="0"/>
          </a:p>
        </p:txBody>
      </p:sp>
      <p:pic>
        <p:nvPicPr>
          <p:cNvPr id="12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4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719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395536" y="2841782"/>
            <a:ext cx="7988424" cy="541883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cs-CZ"/>
              <a:t>Děkuji za pozornost!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395536" y="3400704"/>
            <a:ext cx="7992888" cy="359178"/>
          </a:xfrm>
        </p:spPr>
        <p:txBody>
          <a:bodyPr>
            <a:normAutofit/>
          </a:bodyPr>
          <a:lstStyle>
            <a:lvl1pPr marL="0" indent="0" algn="l">
              <a:buNone/>
              <a:defRPr sz="2000" b="0" baseline="0">
                <a:solidFill>
                  <a:srgbClr val="E6001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Autor prezentace</a:t>
            </a:r>
          </a:p>
        </p:txBody>
      </p:sp>
      <p:pic>
        <p:nvPicPr>
          <p:cNvPr id="5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650444"/>
            <a:ext cx="1561024" cy="24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146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395537" y="3305176"/>
            <a:ext cx="8352928" cy="1021556"/>
          </a:xfrm>
        </p:spPr>
        <p:txBody>
          <a:bodyPr anchor="t">
            <a:normAutofit/>
          </a:bodyPr>
          <a:lstStyle>
            <a:lvl1pPr algn="l">
              <a:defRPr sz="3500" b="1" cap="none"/>
            </a:lvl1pPr>
          </a:lstStyle>
          <a:p>
            <a:r>
              <a:rPr lang="cs-CZ"/>
              <a:t>Předělový </a:t>
            </a:r>
            <a:r>
              <a:rPr lang="cs-CZ" err="1"/>
              <a:t>slide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5537" y="2180035"/>
            <a:ext cx="8352928" cy="1125140"/>
          </a:xfrm>
        </p:spPr>
        <p:txBody>
          <a:bodyPr anchor="b"/>
          <a:lstStyle>
            <a:lvl1pPr marL="0" indent="0">
              <a:buNone/>
              <a:defRPr sz="2000" b="0">
                <a:solidFill>
                  <a:srgbClr val="E6001E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pic>
        <p:nvPicPr>
          <p:cNvPr id="11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419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52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7" y="195488"/>
            <a:ext cx="8352928" cy="405044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pic>
        <p:nvPicPr>
          <p:cNvPr id="12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310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5488"/>
            <a:ext cx="4176000" cy="405044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obsah 2"/>
          <p:cNvSpPr>
            <a:spLocks noGrp="1"/>
          </p:cNvSpPr>
          <p:nvPr>
            <p:ph idx="10"/>
          </p:nvPr>
        </p:nvSpPr>
        <p:spPr>
          <a:xfrm>
            <a:off x="4572000" y="195488"/>
            <a:ext cx="4176000" cy="405044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3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pic>
        <p:nvPicPr>
          <p:cNvPr id="14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555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7" y="195487"/>
            <a:ext cx="8352928" cy="2025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obsah 2"/>
          <p:cNvSpPr>
            <a:spLocks noGrp="1"/>
          </p:cNvSpPr>
          <p:nvPr>
            <p:ph idx="10"/>
          </p:nvPr>
        </p:nvSpPr>
        <p:spPr>
          <a:xfrm>
            <a:off x="395537" y="2247714"/>
            <a:ext cx="8352928" cy="2025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3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pic>
        <p:nvPicPr>
          <p:cNvPr id="14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50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5487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ástupný symbol pro obsah 2"/>
          <p:cNvSpPr>
            <a:spLocks noGrp="1"/>
          </p:cNvSpPr>
          <p:nvPr>
            <p:ph idx="10"/>
          </p:nvPr>
        </p:nvSpPr>
        <p:spPr>
          <a:xfrm>
            <a:off x="4572000" y="195486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4" name="Zástupný symbol pro obsah 2"/>
          <p:cNvSpPr>
            <a:spLocks noGrp="1"/>
          </p:cNvSpPr>
          <p:nvPr>
            <p:ph idx="11"/>
          </p:nvPr>
        </p:nvSpPr>
        <p:spPr>
          <a:xfrm>
            <a:off x="396000" y="1545636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5" name="Zástupný symbol pro obsah 2"/>
          <p:cNvSpPr>
            <a:spLocks noGrp="1"/>
          </p:cNvSpPr>
          <p:nvPr>
            <p:ph idx="12"/>
          </p:nvPr>
        </p:nvSpPr>
        <p:spPr>
          <a:xfrm>
            <a:off x="4572000" y="1545636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6" name="Zástupný symbol pro obsah 2"/>
          <p:cNvSpPr>
            <a:spLocks noGrp="1"/>
          </p:cNvSpPr>
          <p:nvPr>
            <p:ph idx="13"/>
          </p:nvPr>
        </p:nvSpPr>
        <p:spPr>
          <a:xfrm>
            <a:off x="396000" y="2895786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7" name="Zástupný symbol pro obsah 2"/>
          <p:cNvSpPr>
            <a:spLocks noGrp="1"/>
          </p:cNvSpPr>
          <p:nvPr>
            <p:ph idx="14"/>
          </p:nvPr>
        </p:nvSpPr>
        <p:spPr>
          <a:xfrm>
            <a:off x="4572464" y="2895785"/>
            <a:ext cx="4176000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8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pic>
        <p:nvPicPr>
          <p:cNvPr id="20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64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7" y="1954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316417" y="4674171"/>
            <a:ext cx="37038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4CAFFA-4822-4E60-9E16-293B2BB2157F}" type="slidenum">
              <a:rPr lang="cs-CZ" sz="1200" smtClean="0"/>
              <a:pPr/>
              <a:t>‹#›</a:t>
            </a:fld>
            <a:endParaRPr lang="cs-CZ" sz="1200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8316416" y="4677984"/>
            <a:ext cx="0" cy="27003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sah 2"/>
          <p:cNvSpPr>
            <a:spLocks noGrp="1"/>
          </p:cNvSpPr>
          <p:nvPr>
            <p:ph idx="15"/>
          </p:nvPr>
        </p:nvSpPr>
        <p:spPr>
          <a:xfrm>
            <a:off x="2505675" y="1954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9" name="Zástupný symbol pro obsah 2"/>
          <p:cNvSpPr>
            <a:spLocks noGrp="1"/>
          </p:cNvSpPr>
          <p:nvPr>
            <p:ph idx="16"/>
          </p:nvPr>
        </p:nvSpPr>
        <p:spPr>
          <a:xfrm>
            <a:off x="4592082" y="195487"/>
            <a:ext cx="4228391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1" name="Zástupný symbol pro obsah 2"/>
          <p:cNvSpPr>
            <a:spLocks noGrp="1"/>
          </p:cNvSpPr>
          <p:nvPr>
            <p:ph idx="18"/>
          </p:nvPr>
        </p:nvSpPr>
        <p:spPr>
          <a:xfrm>
            <a:off x="395537" y="154563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0"/>
          </p:nvPr>
        </p:nvSpPr>
        <p:spPr>
          <a:xfrm>
            <a:off x="2483770" y="1545637"/>
            <a:ext cx="4196545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4" name="Zástupný symbol pro obsah 2"/>
          <p:cNvSpPr>
            <a:spLocks noGrp="1"/>
          </p:cNvSpPr>
          <p:nvPr>
            <p:ph idx="21"/>
          </p:nvPr>
        </p:nvSpPr>
        <p:spPr>
          <a:xfrm>
            <a:off x="6702219" y="154563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5" name="Zástupný symbol pro obsah 2"/>
          <p:cNvSpPr>
            <a:spLocks noGrp="1"/>
          </p:cNvSpPr>
          <p:nvPr>
            <p:ph idx="22"/>
          </p:nvPr>
        </p:nvSpPr>
        <p:spPr>
          <a:xfrm>
            <a:off x="395536" y="2895787"/>
            <a:ext cx="4176464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7" name="Zástupný symbol pro obsah 2"/>
          <p:cNvSpPr>
            <a:spLocks noGrp="1"/>
          </p:cNvSpPr>
          <p:nvPr>
            <p:ph idx="24"/>
          </p:nvPr>
        </p:nvSpPr>
        <p:spPr>
          <a:xfrm>
            <a:off x="4592082" y="2895787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28" name="Zástupný symbol pro obsah 2"/>
          <p:cNvSpPr>
            <a:spLocks noGrp="1"/>
          </p:cNvSpPr>
          <p:nvPr>
            <p:ph idx="25"/>
          </p:nvPr>
        </p:nvSpPr>
        <p:spPr>
          <a:xfrm>
            <a:off x="6702219" y="2895786"/>
            <a:ext cx="2088232" cy="135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6" name="Zástupný symbol pro datum 3"/>
          <p:cNvSpPr txBox="1">
            <a:spLocks/>
          </p:cNvSpPr>
          <p:nvPr userDrawn="1"/>
        </p:nvSpPr>
        <p:spPr>
          <a:xfrm>
            <a:off x="5940152" y="4674171"/>
            <a:ext cx="23762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50C0D7-4CBF-4618-9C46-BA22BAAD648B}" type="datetimeFigureOut">
              <a:rPr lang="cs-CZ" sz="1200" smtClean="0"/>
              <a:pPr/>
              <a:t>19.10.2022</a:t>
            </a:fld>
            <a:endParaRPr lang="cs-CZ" sz="1200" dirty="0"/>
          </a:p>
        </p:txBody>
      </p:sp>
      <p:pic>
        <p:nvPicPr>
          <p:cNvPr id="20" name="Picture 2" descr="T:\Czech Tourism\_loga\Czechtourism\Sablona\CzT 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8735"/>
            <a:ext cx="1128976" cy="1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830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95536" y="205978"/>
            <a:ext cx="835292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5536" y="1200152"/>
            <a:ext cx="8352928" cy="3261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cxnSp>
        <p:nvCxnSpPr>
          <p:cNvPr id="8" name="Přímá spojnice 7"/>
          <p:cNvCxnSpPr/>
          <p:nvPr/>
        </p:nvCxnSpPr>
        <p:spPr>
          <a:xfrm>
            <a:off x="467544" y="4461960"/>
            <a:ext cx="8208912" cy="0"/>
          </a:xfrm>
          <a:prstGeom prst="line">
            <a:avLst/>
          </a:prstGeom>
          <a:ln w="57150">
            <a:solidFill>
              <a:srgbClr val="E600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50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49" r:id="rId15"/>
    <p:sldLayoutId id="2147483650" r:id="rId16"/>
    <p:sldLayoutId id="2147483651" r:id="rId17"/>
    <p:sldLayoutId id="2147483652" r:id="rId18"/>
    <p:sldLayoutId id="2147483659" r:id="rId19"/>
    <p:sldLayoutId id="2147483660" r:id="rId20"/>
    <p:sldLayoutId id="2147483675" r:id="rId21"/>
    <p:sldLayoutId id="2147483676" r:id="rId22"/>
    <p:sldLayoutId id="2147483677" r:id="rId23"/>
    <p:sldLayoutId id="2147483678" r:id="rId24"/>
    <p:sldLayoutId id="2147483654" r:id="rId25"/>
    <p:sldLayoutId id="2147483655" r:id="rId26"/>
    <p:sldLayoutId id="2147483657" r:id="rId27"/>
    <p:sldLayoutId id="2147483658" r:id="rId28"/>
  </p:sldLayoutIdLst>
  <p:txStyles>
    <p:titleStyle>
      <a:lvl1pPr algn="l" defTabSz="914400" rtl="0" eaLnBrk="1" latinLnBrk="0" hangingPunct="1">
        <a:spcBef>
          <a:spcPct val="0"/>
        </a:spcBef>
        <a:buNone/>
        <a:defRPr sz="2200" b="1" kern="1200">
          <a:solidFill>
            <a:srgbClr val="003C7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800" b="1" kern="1200">
          <a:solidFill>
            <a:srgbClr val="003C7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400" kern="1200">
          <a:solidFill>
            <a:srgbClr val="4D4D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0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1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4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5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6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7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8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0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1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18" Type="http://schemas.openxmlformats.org/officeDocument/2006/relationships/image" Target="../media/image20.jpeg"/><Relationship Id="rId26" Type="http://schemas.openxmlformats.org/officeDocument/2006/relationships/image" Target="../media/image28.jpeg"/><Relationship Id="rId3" Type="http://schemas.openxmlformats.org/officeDocument/2006/relationships/image" Target="../media/image5.jpeg"/><Relationship Id="rId21" Type="http://schemas.openxmlformats.org/officeDocument/2006/relationships/image" Target="../media/image23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29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24" Type="http://schemas.openxmlformats.org/officeDocument/2006/relationships/image" Target="../media/image26.pn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23" Type="http://schemas.openxmlformats.org/officeDocument/2006/relationships/image" Target="../media/image25.jpeg"/><Relationship Id="rId28" Type="http://schemas.openxmlformats.org/officeDocument/2006/relationships/image" Target="../media/image30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Relationship Id="rId27" Type="http://schemas.openxmlformats.org/officeDocument/2006/relationships/image" Target="../media/image29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6.jpeg"/><Relationship Id="rId7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iccr.cz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08783" y="2958674"/>
            <a:ext cx="8326433" cy="1206132"/>
          </a:xfrm>
        </p:spPr>
        <p:txBody>
          <a:bodyPr>
            <a:normAutofit/>
          </a:bodyPr>
          <a:lstStyle/>
          <a:p>
            <a:r>
              <a:rPr lang="pl-PL" sz="3200" dirty="0"/>
              <a:t>Mystery Shopping</a:t>
            </a:r>
            <a:br>
              <a:rPr lang="pl-PL" sz="3200" dirty="0"/>
            </a:br>
            <a:r>
              <a:rPr lang="pl-PL" sz="3200" dirty="0"/>
              <a:t>TIC 2022</a:t>
            </a:r>
            <a:endParaRPr lang="cs-CZ" sz="3200" dirty="0"/>
          </a:p>
        </p:txBody>
      </p:sp>
      <p:pic>
        <p:nvPicPr>
          <p:cNvPr id="5" name="Picture 2" descr="C:\Users\b_koudelova\Desktop\Map_dot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1750"/>
            <a:ext cx="3766346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dnadpis 2">
            <a:extLst>
              <a:ext uri="{FF2B5EF4-FFF2-40B4-BE49-F238E27FC236}">
                <a16:creationId xmlns:a16="http://schemas.microsoft.com/office/drawing/2014/main" xmlns="" id="{3CF62596-DB8C-4377-A254-4ED10156A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4" y="4551730"/>
            <a:ext cx="7747801" cy="591770"/>
          </a:xfrm>
        </p:spPr>
        <p:txBody>
          <a:bodyPr>
            <a:normAutofit/>
          </a:bodyPr>
          <a:lstStyle/>
          <a:p>
            <a:r>
              <a:rPr lang="cs-CZ" sz="1100" dirty="0"/>
              <a:t>Pro agenturu CzechTourism zpracovala agentura </a:t>
            </a:r>
            <a:r>
              <a:rPr lang="cs-CZ" sz="1100" b="1" dirty="0"/>
              <a:t>Ipsos</a:t>
            </a: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>Říjen 2022</a:t>
            </a:r>
          </a:p>
        </p:txBody>
      </p:sp>
    </p:spTree>
    <p:extLst>
      <p:ext uri="{BB962C8B-B14F-4D97-AF65-F5344CB8AC3E}">
        <p14:creationId xmlns:p14="http://schemas.microsoft.com/office/powerpoint/2010/main" val="2107919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 16">
            <a:extLst>
              <a:ext uri="{FF2B5EF4-FFF2-40B4-BE49-F238E27FC236}">
                <a16:creationId xmlns:a16="http://schemas.microsoft.com/office/drawing/2014/main" xmlns="" id="{12237A51-14D1-4E0A-8A05-73DD502DDF3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5962" y="3165676"/>
            <a:ext cx="492546" cy="492546"/>
          </a:xfrm>
          <a:custGeom>
            <a:avLst/>
            <a:gdLst/>
            <a:ahLst/>
            <a:cxnLst>
              <a:cxn ang="0">
                <a:pos x="286" y="703"/>
              </a:cxn>
              <a:cxn ang="0">
                <a:pos x="432" y="449"/>
              </a:cxn>
              <a:cxn ang="0">
                <a:pos x="210" y="779"/>
              </a:cxn>
              <a:cxn ang="0">
                <a:pos x="540" y="557"/>
              </a:cxn>
              <a:cxn ang="0">
                <a:pos x="449" y="432"/>
              </a:cxn>
              <a:cxn ang="0">
                <a:pos x="703" y="286"/>
              </a:cxn>
              <a:cxn ang="0">
                <a:pos x="557" y="540"/>
              </a:cxn>
              <a:cxn ang="0">
                <a:pos x="779" y="210"/>
              </a:cxn>
              <a:cxn ang="0">
                <a:pos x="449" y="432"/>
              </a:cxn>
              <a:cxn ang="0">
                <a:pos x="533" y="456"/>
              </a:cxn>
              <a:cxn ang="0">
                <a:pos x="455" y="533"/>
              </a:cxn>
              <a:cxn ang="0">
                <a:pos x="473" y="474"/>
              </a:cxn>
              <a:cxn ang="0">
                <a:pos x="515" y="516"/>
              </a:cxn>
              <a:cxn ang="0">
                <a:pos x="473" y="474"/>
              </a:cxn>
              <a:cxn ang="0">
                <a:pos x="844" y="145"/>
              </a:cxn>
              <a:cxn ang="0">
                <a:pos x="494" y="0"/>
              </a:cxn>
              <a:cxn ang="0">
                <a:pos x="144" y="145"/>
              </a:cxn>
              <a:cxn ang="0">
                <a:pos x="0" y="495"/>
              </a:cxn>
              <a:cxn ang="0">
                <a:pos x="144" y="844"/>
              </a:cxn>
              <a:cxn ang="0">
                <a:pos x="494" y="989"/>
              </a:cxn>
              <a:cxn ang="0">
                <a:pos x="844" y="844"/>
              </a:cxn>
              <a:cxn ang="0">
                <a:pos x="989" y="495"/>
              </a:cxn>
              <a:cxn ang="0">
                <a:pos x="518" y="914"/>
              </a:cxn>
              <a:cxn ang="0">
                <a:pos x="498" y="868"/>
              </a:cxn>
              <a:cxn ang="0">
                <a:pos x="470" y="888"/>
              </a:cxn>
              <a:cxn ang="0">
                <a:pos x="75" y="518"/>
              </a:cxn>
              <a:cxn ang="0">
                <a:pos x="121" y="499"/>
              </a:cxn>
              <a:cxn ang="0">
                <a:pos x="101" y="471"/>
              </a:cxn>
              <a:cxn ang="0">
                <a:pos x="494" y="74"/>
              </a:cxn>
              <a:cxn ang="0">
                <a:pos x="887" y="471"/>
              </a:cxn>
              <a:cxn ang="0">
                <a:pos x="867" y="499"/>
              </a:cxn>
              <a:cxn ang="0">
                <a:pos x="914" y="518"/>
              </a:cxn>
              <a:cxn ang="0">
                <a:pos x="465" y="153"/>
              </a:cxn>
              <a:cxn ang="0">
                <a:pos x="465" y="136"/>
              </a:cxn>
              <a:cxn ang="0">
                <a:pos x="523" y="222"/>
              </a:cxn>
              <a:cxn ang="0">
                <a:pos x="547" y="101"/>
              </a:cxn>
              <a:cxn ang="0">
                <a:pos x="523" y="165"/>
              </a:cxn>
              <a:cxn ang="0">
                <a:pos x="524" y="184"/>
              </a:cxn>
              <a:cxn ang="0">
                <a:pos x="468" y="101"/>
              </a:cxn>
              <a:cxn ang="0">
                <a:pos x="442" y="222"/>
              </a:cxn>
              <a:cxn ang="0">
                <a:pos x="465" y="153"/>
              </a:cxn>
            </a:cxnLst>
            <a:rect l="0" t="0" r="r" b="b"/>
            <a:pathLst>
              <a:path w="989" h="989">
                <a:moveTo>
                  <a:pt x="444" y="553"/>
                </a:moveTo>
                <a:cubicBezTo>
                  <a:pt x="286" y="703"/>
                  <a:pt x="286" y="703"/>
                  <a:pt x="286" y="703"/>
                </a:cubicBezTo>
                <a:cubicBezTo>
                  <a:pt x="436" y="545"/>
                  <a:pt x="436" y="545"/>
                  <a:pt x="436" y="545"/>
                </a:cubicBezTo>
                <a:cubicBezTo>
                  <a:pt x="412" y="518"/>
                  <a:pt x="411" y="478"/>
                  <a:pt x="432" y="449"/>
                </a:cubicBezTo>
                <a:cubicBezTo>
                  <a:pt x="409" y="427"/>
                  <a:pt x="409" y="427"/>
                  <a:pt x="409" y="427"/>
                </a:cubicBezTo>
                <a:cubicBezTo>
                  <a:pt x="210" y="779"/>
                  <a:pt x="210" y="779"/>
                  <a:pt x="210" y="779"/>
                </a:cubicBezTo>
                <a:cubicBezTo>
                  <a:pt x="562" y="580"/>
                  <a:pt x="562" y="580"/>
                  <a:pt x="562" y="580"/>
                </a:cubicBezTo>
                <a:cubicBezTo>
                  <a:pt x="540" y="557"/>
                  <a:pt x="540" y="557"/>
                  <a:pt x="540" y="557"/>
                </a:cubicBezTo>
                <a:cubicBezTo>
                  <a:pt x="511" y="578"/>
                  <a:pt x="471" y="577"/>
                  <a:pt x="444" y="553"/>
                </a:cubicBezTo>
                <a:close/>
                <a:moveTo>
                  <a:pt x="449" y="432"/>
                </a:moveTo>
                <a:cubicBezTo>
                  <a:pt x="478" y="411"/>
                  <a:pt x="517" y="413"/>
                  <a:pt x="545" y="436"/>
                </a:cubicBezTo>
                <a:cubicBezTo>
                  <a:pt x="703" y="286"/>
                  <a:pt x="703" y="286"/>
                  <a:pt x="703" y="286"/>
                </a:cubicBezTo>
                <a:cubicBezTo>
                  <a:pt x="553" y="444"/>
                  <a:pt x="553" y="444"/>
                  <a:pt x="553" y="444"/>
                </a:cubicBezTo>
                <a:cubicBezTo>
                  <a:pt x="576" y="471"/>
                  <a:pt x="578" y="511"/>
                  <a:pt x="557" y="540"/>
                </a:cubicBezTo>
                <a:cubicBezTo>
                  <a:pt x="579" y="562"/>
                  <a:pt x="579" y="562"/>
                  <a:pt x="579" y="562"/>
                </a:cubicBezTo>
                <a:cubicBezTo>
                  <a:pt x="779" y="210"/>
                  <a:pt x="779" y="210"/>
                  <a:pt x="779" y="210"/>
                </a:cubicBezTo>
                <a:cubicBezTo>
                  <a:pt x="427" y="409"/>
                  <a:pt x="427" y="409"/>
                  <a:pt x="427" y="409"/>
                </a:cubicBezTo>
                <a:lnTo>
                  <a:pt x="449" y="432"/>
                </a:lnTo>
                <a:close/>
                <a:moveTo>
                  <a:pt x="533" y="533"/>
                </a:moveTo>
                <a:cubicBezTo>
                  <a:pt x="555" y="512"/>
                  <a:pt x="555" y="477"/>
                  <a:pt x="533" y="456"/>
                </a:cubicBezTo>
                <a:cubicBezTo>
                  <a:pt x="512" y="434"/>
                  <a:pt x="477" y="434"/>
                  <a:pt x="455" y="456"/>
                </a:cubicBezTo>
                <a:cubicBezTo>
                  <a:pt x="434" y="477"/>
                  <a:pt x="434" y="512"/>
                  <a:pt x="455" y="533"/>
                </a:cubicBezTo>
                <a:cubicBezTo>
                  <a:pt x="477" y="555"/>
                  <a:pt x="512" y="555"/>
                  <a:pt x="533" y="533"/>
                </a:cubicBezTo>
                <a:close/>
                <a:moveTo>
                  <a:pt x="473" y="474"/>
                </a:moveTo>
                <a:cubicBezTo>
                  <a:pt x="485" y="462"/>
                  <a:pt x="504" y="462"/>
                  <a:pt x="515" y="474"/>
                </a:cubicBezTo>
                <a:cubicBezTo>
                  <a:pt x="527" y="485"/>
                  <a:pt x="527" y="504"/>
                  <a:pt x="515" y="516"/>
                </a:cubicBezTo>
                <a:cubicBezTo>
                  <a:pt x="504" y="527"/>
                  <a:pt x="485" y="527"/>
                  <a:pt x="473" y="516"/>
                </a:cubicBezTo>
                <a:cubicBezTo>
                  <a:pt x="462" y="504"/>
                  <a:pt x="462" y="485"/>
                  <a:pt x="473" y="474"/>
                </a:cubicBezTo>
                <a:close/>
                <a:moveTo>
                  <a:pt x="950" y="302"/>
                </a:moveTo>
                <a:cubicBezTo>
                  <a:pt x="925" y="243"/>
                  <a:pt x="890" y="190"/>
                  <a:pt x="844" y="145"/>
                </a:cubicBezTo>
                <a:cubicBezTo>
                  <a:pt x="799" y="99"/>
                  <a:pt x="746" y="64"/>
                  <a:pt x="687" y="39"/>
                </a:cubicBezTo>
                <a:cubicBezTo>
                  <a:pt x="626" y="13"/>
                  <a:pt x="561" y="0"/>
                  <a:pt x="494" y="0"/>
                </a:cubicBezTo>
                <a:cubicBezTo>
                  <a:pt x="428" y="0"/>
                  <a:pt x="363" y="13"/>
                  <a:pt x="302" y="39"/>
                </a:cubicBezTo>
                <a:cubicBezTo>
                  <a:pt x="243" y="64"/>
                  <a:pt x="190" y="99"/>
                  <a:pt x="144" y="145"/>
                </a:cubicBezTo>
                <a:cubicBezTo>
                  <a:pt x="99" y="190"/>
                  <a:pt x="63" y="243"/>
                  <a:pt x="38" y="302"/>
                </a:cubicBezTo>
                <a:cubicBezTo>
                  <a:pt x="13" y="363"/>
                  <a:pt x="0" y="428"/>
                  <a:pt x="0" y="495"/>
                </a:cubicBezTo>
                <a:cubicBezTo>
                  <a:pt x="0" y="561"/>
                  <a:pt x="13" y="626"/>
                  <a:pt x="38" y="687"/>
                </a:cubicBezTo>
                <a:cubicBezTo>
                  <a:pt x="63" y="746"/>
                  <a:pt x="99" y="799"/>
                  <a:pt x="144" y="844"/>
                </a:cubicBezTo>
                <a:cubicBezTo>
                  <a:pt x="190" y="890"/>
                  <a:pt x="243" y="925"/>
                  <a:pt x="302" y="950"/>
                </a:cubicBezTo>
                <a:cubicBezTo>
                  <a:pt x="363" y="976"/>
                  <a:pt x="428" y="989"/>
                  <a:pt x="494" y="989"/>
                </a:cubicBezTo>
                <a:cubicBezTo>
                  <a:pt x="561" y="989"/>
                  <a:pt x="626" y="976"/>
                  <a:pt x="687" y="950"/>
                </a:cubicBezTo>
                <a:cubicBezTo>
                  <a:pt x="746" y="925"/>
                  <a:pt x="799" y="890"/>
                  <a:pt x="844" y="844"/>
                </a:cubicBezTo>
                <a:cubicBezTo>
                  <a:pt x="890" y="799"/>
                  <a:pt x="925" y="746"/>
                  <a:pt x="950" y="687"/>
                </a:cubicBezTo>
                <a:cubicBezTo>
                  <a:pt x="976" y="626"/>
                  <a:pt x="989" y="561"/>
                  <a:pt x="989" y="495"/>
                </a:cubicBezTo>
                <a:cubicBezTo>
                  <a:pt x="989" y="428"/>
                  <a:pt x="976" y="363"/>
                  <a:pt x="950" y="302"/>
                </a:cubicBezTo>
                <a:close/>
                <a:moveTo>
                  <a:pt x="518" y="914"/>
                </a:moveTo>
                <a:cubicBezTo>
                  <a:pt x="518" y="888"/>
                  <a:pt x="518" y="888"/>
                  <a:pt x="518" y="888"/>
                </a:cubicBezTo>
                <a:cubicBezTo>
                  <a:pt x="518" y="877"/>
                  <a:pt x="509" y="868"/>
                  <a:pt x="498" y="868"/>
                </a:cubicBezTo>
                <a:cubicBezTo>
                  <a:pt x="490" y="868"/>
                  <a:pt x="490" y="868"/>
                  <a:pt x="490" y="868"/>
                </a:cubicBezTo>
                <a:cubicBezTo>
                  <a:pt x="479" y="868"/>
                  <a:pt x="470" y="877"/>
                  <a:pt x="470" y="888"/>
                </a:cubicBezTo>
                <a:cubicBezTo>
                  <a:pt x="470" y="914"/>
                  <a:pt x="470" y="914"/>
                  <a:pt x="470" y="914"/>
                </a:cubicBezTo>
                <a:cubicBezTo>
                  <a:pt x="257" y="902"/>
                  <a:pt x="87" y="732"/>
                  <a:pt x="75" y="518"/>
                </a:cubicBezTo>
                <a:cubicBezTo>
                  <a:pt x="101" y="518"/>
                  <a:pt x="101" y="518"/>
                  <a:pt x="101" y="518"/>
                </a:cubicBezTo>
                <a:cubicBezTo>
                  <a:pt x="112" y="518"/>
                  <a:pt x="121" y="510"/>
                  <a:pt x="121" y="499"/>
                </a:cubicBezTo>
                <a:cubicBezTo>
                  <a:pt x="121" y="490"/>
                  <a:pt x="121" y="490"/>
                  <a:pt x="121" y="490"/>
                </a:cubicBezTo>
                <a:cubicBezTo>
                  <a:pt x="121" y="480"/>
                  <a:pt x="112" y="471"/>
                  <a:pt x="101" y="471"/>
                </a:cubicBezTo>
                <a:cubicBezTo>
                  <a:pt x="75" y="471"/>
                  <a:pt x="75" y="471"/>
                  <a:pt x="75" y="471"/>
                </a:cubicBezTo>
                <a:cubicBezTo>
                  <a:pt x="87" y="250"/>
                  <a:pt x="270" y="74"/>
                  <a:pt x="494" y="74"/>
                </a:cubicBezTo>
                <a:cubicBezTo>
                  <a:pt x="718" y="74"/>
                  <a:pt x="901" y="250"/>
                  <a:pt x="914" y="471"/>
                </a:cubicBezTo>
                <a:cubicBezTo>
                  <a:pt x="887" y="471"/>
                  <a:pt x="887" y="471"/>
                  <a:pt x="887" y="471"/>
                </a:cubicBezTo>
                <a:cubicBezTo>
                  <a:pt x="876" y="471"/>
                  <a:pt x="867" y="480"/>
                  <a:pt x="867" y="490"/>
                </a:cubicBezTo>
                <a:cubicBezTo>
                  <a:pt x="867" y="499"/>
                  <a:pt x="867" y="499"/>
                  <a:pt x="867" y="499"/>
                </a:cubicBezTo>
                <a:cubicBezTo>
                  <a:pt x="867" y="510"/>
                  <a:pt x="876" y="518"/>
                  <a:pt x="887" y="518"/>
                </a:cubicBezTo>
                <a:cubicBezTo>
                  <a:pt x="914" y="518"/>
                  <a:pt x="914" y="518"/>
                  <a:pt x="914" y="518"/>
                </a:cubicBezTo>
                <a:cubicBezTo>
                  <a:pt x="902" y="732"/>
                  <a:pt x="731" y="902"/>
                  <a:pt x="518" y="914"/>
                </a:cubicBezTo>
                <a:close/>
                <a:moveTo>
                  <a:pt x="465" y="153"/>
                </a:moveTo>
                <a:cubicBezTo>
                  <a:pt x="465" y="145"/>
                  <a:pt x="465" y="138"/>
                  <a:pt x="464" y="136"/>
                </a:cubicBezTo>
                <a:cubicBezTo>
                  <a:pt x="465" y="136"/>
                  <a:pt x="465" y="136"/>
                  <a:pt x="465" y="136"/>
                </a:cubicBezTo>
                <a:cubicBezTo>
                  <a:pt x="466" y="139"/>
                  <a:pt x="470" y="146"/>
                  <a:pt x="476" y="155"/>
                </a:cubicBezTo>
                <a:cubicBezTo>
                  <a:pt x="523" y="222"/>
                  <a:pt x="523" y="222"/>
                  <a:pt x="523" y="222"/>
                </a:cubicBezTo>
                <a:cubicBezTo>
                  <a:pt x="547" y="222"/>
                  <a:pt x="547" y="222"/>
                  <a:pt x="547" y="222"/>
                </a:cubicBezTo>
                <a:cubicBezTo>
                  <a:pt x="547" y="101"/>
                  <a:pt x="547" y="101"/>
                  <a:pt x="547" y="101"/>
                </a:cubicBezTo>
                <a:cubicBezTo>
                  <a:pt x="523" y="101"/>
                  <a:pt x="523" y="101"/>
                  <a:pt x="523" y="101"/>
                </a:cubicBezTo>
                <a:cubicBezTo>
                  <a:pt x="523" y="165"/>
                  <a:pt x="523" y="165"/>
                  <a:pt x="523" y="165"/>
                </a:cubicBezTo>
                <a:cubicBezTo>
                  <a:pt x="523" y="174"/>
                  <a:pt x="524" y="182"/>
                  <a:pt x="524" y="184"/>
                </a:cubicBezTo>
                <a:cubicBezTo>
                  <a:pt x="524" y="184"/>
                  <a:pt x="524" y="184"/>
                  <a:pt x="524" y="184"/>
                </a:cubicBezTo>
                <a:cubicBezTo>
                  <a:pt x="523" y="182"/>
                  <a:pt x="518" y="174"/>
                  <a:pt x="511" y="163"/>
                </a:cubicBezTo>
                <a:cubicBezTo>
                  <a:pt x="468" y="101"/>
                  <a:pt x="468" y="101"/>
                  <a:pt x="468" y="101"/>
                </a:cubicBezTo>
                <a:cubicBezTo>
                  <a:pt x="442" y="101"/>
                  <a:pt x="442" y="101"/>
                  <a:pt x="442" y="101"/>
                </a:cubicBezTo>
                <a:cubicBezTo>
                  <a:pt x="442" y="222"/>
                  <a:pt x="442" y="222"/>
                  <a:pt x="442" y="222"/>
                </a:cubicBezTo>
                <a:cubicBezTo>
                  <a:pt x="465" y="222"/>
                  <a:pt x="465" y="222"/>
                  <a:pt x="465" y="222"/>
                </a:cubicBezTo>
                <a:lnTo>
                  <a:pt x="465" y="153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Zástupný symbol pro text 4">
            <a:extLst>
              <a:ext uri="{FF2B5EF4-FFF2-40B4-BE49-F238E27FC236}">
                <a16:creationId xmlns:a16="http://schemas.microsoft.com/office/drawing/2014/main" xmlns="" id="{F789B0B4-F058-4028-BB6D-AADEA50B1A39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pl-PL" sz="1800" dirty="0">
                <a:solidFill>
                  <a:srgbClr val="FF0000"/>
                </a:solidFill>
              </a:rPr>
              <a:t>CO SI Z PRŮZKUMU ODNÉST A JAK DÁL?</a:t>
            </a:r>
          </a:p>
        </p:txBody>
      </p:sp>
      <p:sp>
        <p:nvSpPr>
          <p:cNvPr id="40" name="Obdélník 34">
            <a:extLst>
              <a:ext uri="{FF2B5EF4-FFF2-40B4-BE49-F238E27FC236}">
                <a16:creationId xmlns:a16="http://schemas.microsoft.com/office/drawing/2014/main" xmlns="" id="{79391C58-6005-4D50-BC4C-F73CC52868D6}"/>
              </a:ext>
            </a:extLst>
          </p:cNvPr>
          <p:cNvSpPr/>
          <p:nvPr/>
        </p:nvSpPr>
        <p:spPr>
          <a:xfrm>
            <a:off x="569385" y="1083745"/>
            <a:ext cx="3960000" cy="1058400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41" name="Group 50">
            <a:extLst>
              <a:ext uri="{FF2B5EF4-FFF2-40B4-BE49-F238E27FC236}">
                <a16:creationId xmlns:a16="http://schemas.microsoft.com/office/drawing/2014/main" xmlns="" id="{493A55BC-E6F4-4E9F-9844-75502A2B2BC6}"/>
              </a:ext>
            </a:extLst>
          </p:cNvPr>
          <p:cNvGrpSpPr/>
          <p:nvPr/>
        </p:nvGrpSpPr>
        <p:grpSpPr>
          <a:xfrm>
            <a:off x="1380295" y="1133548"/>
            <a:ext cx="3149090" cy="868447"/>
            <a:chOff x="1619672" y="1170552"/>
            <a:chExt cx="2996932" cy="868447"/>
          </a:xfrm>
        </p:grpSpPr>
        <p:sp>
          <p:nvSpPr>
            <p:cNvPr id="42" name="TextBox 51">
              <a:extLst>
                <a:ext uri="{FF2B5EF4-FFF2-40B4-BE49-F238E27FC236}">
                  <a16:creationId xmlns:a16="http://schemas.microsoft.com/office/drawing/2014/main" xmlns="" id="{1AD5ED5D-70F1-4836-9C7B-8A58AB5D0D94}"/>
                </a:ext>
              </a:extLst>
            </p:cNvPr>
            <p:cNvSpPr txBox="1"/>
            <p:nvPr/>
          </p:nvSpPr>
          <p:spPr>
            <a:xfrm>
              <a:off x="1619672" y="1438835"/>
              <a:ext cx="2996932" cy="60016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Zákazník ocení, pokud o něj od první chvíle projevíte zájem. Pomocí otevřených otázek zjistíte lépe potřeby zákazníka a dokážete mu tak lépe pomoci.</a:t>
              </a:r>
            </a:p>
          </p:txBody>
        </p:sp>
        <p:sp>
          <p:nvSpPr>
            <p:cNvPr id="43" name="TextBox 52">
              <a:extLst>
                <a:ext uri="{FF2B5EF4-FFF2-40B4-BE49-F238E27FC236}">
                  <a16:creationId xmlns:a16="http://schemas.microsoft.com/office/drawing/2014/main" xmlns="" id="{37B78BFA-BCCB-4E44-95B7-7AD522907601}"/>
                </a:ext>
              </a:extLst>
            </p:cNvPr>
            <p:cNvSpPr txBox="1"/>
            <p:nvPr/>
          </p:nvSpPr>
          <p:spPr>
            <a:xfrm>
              <a:off x="1619672" y="1170552"/>
              <a:ext cx="2861499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UKAŽTE ZÁJEM A BUĎTE AKTIVNÍ</a:t>
              </a:r>
            </a:p>
          </p:txBody>
        </p:sp>
      </p:grpSp>
      <p:grpSp>
        <p:nvGrpSpPr>
          <p:cNvPr id="80" name="Group 18">
            <a:extLst>
              <a:ext uri="{FF2B5EF4-FFF2-40B4-BE49-F238E27FC236}">
                <a16:creationId xmlns:a16="http://schemas.microsoft.com/office/drawing/2014/main" xmlns="" id="{E2C7E8ED-C907-4C8F-9AC5-6A4375D78156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760358" y="1349261"/>
            <a:ext cx="551382" cy="366705"/>
            <a:chOff x="3209925" y="3861048"/>
            <a:chExt cx="2824150" cy="1878244"/>
          </a:xfrm>
          <a:solidFill>
            <a:srgbClr val="FFFFFF"/>
          </a:solidFill>
        </p:grpSpPr>
        <p:grpSp>
          <p:nvGrpSpPr>
            <p:cNvPr id="81" name="Group 22">
              <a:extLst>
                <a:ext uri="{FF2B5EF4-FFF2-40B4-BE49-F238E27FC236}">
                  <a16:creationId xmlns:a16="http://schemas.microsoft.com/office/drawing/2014/main" xmlns="" id="{BEB12578-7EE3-4F61-A0A4-3B2AD05C4FE1}"/>
                </a:ext>
              </a:extLst>
            </p:cNvPr>
            <p:cNvGrpSpPr/>
            <p:nvPr/>
          </p:nvGrpSpPr>
          <p:grpSpPr>
            <a:xfrm>
              <a:off x="3209925" y="4172037"/>
              <a:ext cx="931452" cy="1453063"/>
              <a:chOff x="2925833" y="3877765"/>
              <a:chExt cx="931452" cy="1453063"/>
            </a:xfrm>
            <a:grpFill/>
          </p:grpSpPr>
          <p:sp>
            <p:nvSpPr>
              <p:cNvPr id="83" name="Freeform 475">
                <a:extLst>
                  <a:ext uri="{FF2B5EF4-FFF2-40B4-BE49-F238E27FC236}">
                    <a16:creationId xmlns:a16="http://schemas.microsoft.com/office/drawing/2014/main" xmlns="" id="{413A5EB0-4AC7-4F40-9EDA-315E41A741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0995" y="4343490"/>
                <a:ext cx="186290" cy="502982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32" y="8"/>
                  </a:cxn>
                  <a:cxn ang="0">
                    <a:pos x="17" y="44"/>
                  </a:cxn>
                  <a:cxn ang="0">
                    <a:pos x="32" y="79"/>
                  </a:cxn>
                  <a:cxn ang="0">
                    <a:pos x="24" y="87"/>
                  </a:cxn>
                  <a:cxn ang="0">
                    <a:pos x="24" y="0"/>
                  </a:cxn>
                </a:cxnLst>
                <a:rect l="0" t="0" r="r" b="b"/>
                <a:pathLst>
                  <a:path w="32" h="87">
                    <a:moveTo>
                      <a:pt x="24" y="0"/>
                    </a:moveTo>
                    <a:cubicBezTo>
                      <a:pt x="32" y="8"/>
                      <a:pt x="32" y="8"/>
                      <a:pt x="32" y="8"/>
                    </a:cubicBezTo>
                    <a:cubicBezTo>
                      <a:pt x="22" y="18"/>
                      <a:pt x="17" y="31"/>
                      <a:pt x="17" y="44"/>
                    </a:cubicBezTo>
                    <a:cubicBezTo>
                      <a:pt x="17" y="57"/>
                      <a:pt x="22" y="69"/>
                      <a:pt x="32" y="79"/>
                    </a:cubicBezTo>
                    <a:cubicBezTo>
                      <a:pt x="24" y="87"/>
                      <a:pt x="24" y="87"/>
                      <a:pt x="24" y="87"/>
                    </a:cubicBezTo>
                    <a:cubicBezTo>
                      <a:pt x="0" y="63"/>
                      <a:pt x="0" y="24"/>
                      <a:pt x="24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" name="Freeform 477">
                <a:extLst>
                  <a:ext uri="{FF2B5EF4-FFF2-40B4-BE49-F238E27FC236}">
                    <a16:creationId xmlns:a16="http://schemas.microsoft.com/office/drawing/2014/main" xmlns="" id="{56A58842-4AF9-48C8-83D7-4C50C43C38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8416" y="4119942"/>
                <a:ext cx="326010" cy="968710"/>
              </a:xfrm>
              <a:custGeom>
                <a:avLst/>
                <a:gdLst/>
                <a:ahLst/>
                <a:cxnLst>
                  <a:cxn ang="0">
                    <a:pos x="46" y="2"/>
                  </a:cxn>
                  <a:cxn ang="0">
                    <a:pos x="48" y="0"/>
                  </a:cxn>
                  <a:cxn ang="0">
                    <a:pos x="56" y="8"/>
                  </a:cxn>
                  <a:cxn ang="0">
                    <a:pos x="54" y="10"/>
                  </a:cxn>
                  <a:cxn ang="0">
                    <a:pos x="22" y="86"/>
                  </a:cxn>
                  <a:cxn ang="0">
                    <a:pos x="54" y="161"/>
                  </a:cxn>
                  <a:cxn ang="0">
                    <a:pos x="46" y="169"/>
                  </a:cxn>
                  <a:cxn ang="0">
                    <a:pos x="46" y="2"/>
                  </a:cxn>
                </a:cxnLst>
                <a:rect l="0" t="0" r="r" b="b"/>
                <a:pathLst>
                  <a:path w="56" h="169">
                    <a:moveTo>
                      <a:pt x="46" y="2"/>
                    </a:moveTo>
                    <a:cubicBezTo>
                      <a:pt x="47" y="1"/>
                      <a:pt x="47" y="1"/>
                      <a:pt x="48" y="0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55" y="8"/>
                      <a:pt x="54" y="9"/>
                      <a:pt x="54" y="10"/>
                    </a:cubicBezTo>
                    <a:cubicBezTo>
                      <a:pt x="33" y="31"/>
                      <a:pt x="22" y="58"/>
                      <a:pt x="22" y="86"/>
                    </a:cubicBezTo>
                    <a:cubicBezTo>
                      <a:pt x="22" y="113"/>
                      <a:pt x="33" y="141"/>
                      <a:pt x="54" y="161"/>
                    </a:cubicBezTo>
                    <a:cubicBezTo>
                      <a:pt x="46" y="169"/>
                      <a:pt x="46" y="169"/>
                      <a:pt x="46" y="169"/>
                    </a:cubicBezTo>
                    <a:cubicBezTo>
                      <a:pt x="0" y="123"/>
                      <a:pt x="0" y="48"/>
                      <a:pt x="46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" name="Freeform 479">
                <a:extLst>
                  <a:ext uri="{FF2B5EF4-FFF2-40B4-BE49-F238E27FC236}">
                    <a16:creationId xmlns:a16="http://schemas.microsoft.com/office/drawing/2014/main" xmlns="" id="{463299CD-D57E-4714-8E51-6EFAFAD40F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833" y="3877765"/>
                <a:ext cx="456413" cy="1453063"/>
              </a:xfrm>
              <a:custGeom>
                <a:avLst/>
                <a:gdLst/>
                <a:ahLst/>
                <a:cxnLst>
                  <a:cxn ang="0">
                    <a:pos x="69" y="2"/>
                  </a:cxn>
                  <a:cxn ang="0">
                    <a:pos x="71" y="0"/>
                  </a:cxn>
                  <a:cxn ang="0">
                    <a:pos x="79" y="8"/>
                  </a:cxn>
                  <a:cxn ang="0">
                    <a:pos x="77" y="10"/>
                  </a:cxn>
                  <a:cxn ang="0">
                    <a:pos x="28" y="127"/>
                  </a:cxn>
                  <a:cxn ang="0">
                    <a:pos x="77" y="244"/>
                  </a:cxn>
                  <a:cxn ang="0">
                    <a:pos x="69" y="251"/>
                  </a:cxn>
                  <a:cxn ang="0">
                    <a:pos x="69" y="2"/>
                  </a:cxn>
                </a:cxnLst>
                <a:rect l="0" t="0" r="r" b="b"/>
                <a:pathLst>
                  <a:path w="79" h="251">
                    <a:moveTo>
                      <a:pt x="69" y="2"/>
                    </a:moveTo>
                    <a:cubicBezTo>
                      <a:pt x="70" y="1"/>
                      <a:pt x="70" y="1"/>
                      <a:pt x="71" y="0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8"/>
                      <a:pt x="77" y="9"/>
                      <a:pt x="77" y="10"/>
                    </a:cubicBezTo>
                    <a:cubicBezTo>
                      <a:pt x="44" y="42"/>
                      <a:pt x="28" y="84"/>
                      <a:pt x="28" y="127"/>
                    </a:cubicBezTo>
                    <a:cubicBezTo>
                      <a:pt x="28" y="169"/>
                      <a:pt x="44" y="211"/>
                      <a:pt x="77" y="244"/>
                    </a:cubicBezTo>
                    <a:cubicBezTo>
                      <a:pt x="69" y="251"/>
                      <a:pt x="69" y="251"/>
                      <a:pt x="69" y="251"/>
                    </a:cubicBezTo>
                    <a:cubicBezTo>
                      <a:pt x="0" y="182"/>
                      <a:pt x="0" y="71"/>
                      <a:pt x="69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3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82" name="Freeform 13">
              <a:extLst>
                <a:ext uri="{FF2B5EF4-FFF2-40B4-BE49-F238E27FC236}">
                  <a16:creationId xmlns:a16="http://schemas.microsoft.com/office/drawing/2014/main" xmlns="" id="{AB45EA74-E7ED-47B0-839A-4FAE04CF4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3874" y="3861048"/>
              <a:ext cx="1800201" cy="1878244"/>
            </a:xfrm>
            <a:custGeom>
              <a:avLst/>
              <a:gdLst/>
              <a:ahLst/>
              <a:cxnLst>
                <a:cxn ang="0">
                  <a:pos x="1306" y="164"/>
                </a:cxn>
                <a:cxn ang="0">
                  <a:pos x="1124" y="64"/>
                </a:cxn>
                <a:cxn ang="0">
                  <a:pos x="843" y="5"/>
                </a:cxn>
                <a:cxn ang="0">
                  <a:pos x="648" y="29"/>
                </a:cxn>
                <a:cxn ang="0">
                  <a:pos x="336" y="168"/>
                </a:cxn>
                <a:cxn ang="0">
                  <a:pos x="165" y="447"/>
                </a:cxn>
                <a:cxn ang="0">
                  <a:pos x="239" y="370"/>
                </a:cxn>
                <a:cxn ang="0">
                  <a:pos x="146" y="571"/>
                </a:cxn>
                <a:cxn ang="0">
                  <a:pos x="157" y="720"/>
                </a:cxn>
                <a:cxn ang="0">
                  <a:pos x="122" y="852"/>
                </a:cxn>
                <a:cxn ang="0">
                  <a:pos x="73" y="920"/>
                </a:cxn>
                <a:cxn ang="0">
                  <a:pos x="1" y="1025"/>
                </a:cxn>
                <a:cxn ang="0">
                  <a:pos x="77" y="1081"/>
                </a:cxn>
                <a:cxn ang="0">
                  <a:pos x="112" y="1126"/>
                </a:cxn>
                <a:cxn ang="0">
                  <a:pos x="123" y="1197"/>
                </a:cxn>
                <a:cxn ang="0">
                  <a:pos x="141" y="1222"/>
                </a:cxn>
                <a:cxn ang="0">
                  <a:pos x="153" y="1296"/>
                </a:cxn>
                <a:cxn ang="0">
                  <a:pos x="188" y="1347"/>
                </a:cxn>
                <a:cxn ang="0">
                  <a:pos x="173" y="1455"/>
                </a:cxn>
                <a:cxn ang="0">
                  <a:pos x="265" y="1546"/>
                </a:cxn>
                <a:cxn ang="0">
                  <a:pos x="433" y="1564"/>
                </a:cxn>
                <a:cxn ang="0">
                  <a:pos x="604" y="1639"/>
                </a:cxn>
                <a:cxn ang="0">
                  <a:pos x="643" y="1783"/>
                </a:cxn>
                <a:cxn ang="0">
                  <a:pos x="1277" y="1856"/>
                </a:cxn>
                <a:cxn ang="0">
                  <a:pos x="1272" y="1375"/>
                </a:cxn>
                <a:cxn ang="0">
                  <a:pos x="1295" y="1331"/>
                </a:cxn>
                <a:cxn ang="0">
                  <a:pos x="1384" y="1214"/>
                </a:cxn>
                <a:cxn ang="0">
                  <a:pos x="1515" y="990"/>
                </a:cxn>
                <a:cxn ang="0">
                  <a:pos x="1561" y="800"/>
                </a:cxn>
                <a:cxn ang="0">
                  <a:pos x="1570" y="698"/>
                </a:cxn>
                <a:cxn ang="0">
                  <a:pos x="1587" y="732"/>
                </a:cxn>
                <a:cxn ang="0">
                  <a:pos x="1469" y="383"/>
                </a:cxn>
                <a:cxn ang="0">
                  <a:pos x="1377" y="319"/>
                </a:cxn>
                <a:cxn ang="0">
                  <a:pos x="1383" y="210"/>
                </a:cxn>
                <a:cxn ang="0">
                  <a:pos x="1347" y="126"/>
                </a:cxn>
                <a:cxn ang="0">
                  <a:pos x="1335" y="191"/>
                </a:cxn>
              </a:cxnLst>
              <a:rect l="0" t="0" r="r" b="b"/>
              <a:pathLst>
                <a:path w="1590" h="1856">
                  <a:moveTo>
                    <a:pt x="1335" y="191"/>
                  </a:moveTo>
                  <a:cubicBezTo>
                    <a:pt x="1325" y="182"/>
                    <a:pt x="1317" y="172"/>
                    <a:pt x="1306" y="164"/>
                  </a:cubicBezTo>
                  <a:cubicBezTo>
                    <a:pt x="1275" y="138"/>
                    <a:pt x="1240" y="118"/>
                    <a:pt x="1203" y="98"/>
                  </a:cubicBezTo>
                  <a:cubicBezTo>
                    <a:pt x="1179" y="85"/>
                    <a:pt x="1152" y="74"/>
                    <a:pt x="1124" y="64"/>
                  </a:cubicBezTo>
                  <a:cubicBezTo>
                    <a:pt x="1096" y="53"/>
                    <a:pt x="1067" y="45"/>
                    <a:pt x="1036" y="38"/>
                  </a:cubicBezTo>
                  <a:cubicBezTo>
                    <a:pt x="977" y="25"/>
                    <a:pt x="913" y="11"/>
                    <a:pt x="843" y="5"/>
                  </a:cubicBezTo>
                  <a:cubicBezTo>
                    <a:pt x="772" y="0"/>
                    <a:pt x="698" y="5"/>
                    <a:pt x="625" y="9"/>
                  </a:cubicBezTo>
                  <a:cubicBezTo>
                    <a:pt x="635" y="13"/>
                    <a:pt x="644" y="18"/>
                    <a:pt x="648" y="29"/>
                  </a:cubicBezTo>
                  <a:cubicBezTo>
                    <a:pt x="582" y="38"/>
                    <a:pt x="524" y="56"/>
                    <a:pt x="472" y="78"/>
                  </a:cubicBezTo>
                  <a:cubicBezTo>
                    <a:pt x="419" y="100"/>
                    <a:pt x="375" y="131"/>
                    <a:pt x="336" y="168"/>
                  </a:cubicBezTo>
                  <a:cubicBezTo>
                    <a:pt x="298" y="203"/>
                    <a:pt x="264" y="246"/>
                    <a:pt x="235" y="292"/>
                  </a:cubicBezTo>
                  <a:cubicBezTo>
                    <a:pt x="207" y="339"/>
                    <a:pt x="179" y="389"/>
                    <a:pt x="165" y="447"/>
                  </a:cubicBezTo>
                  <a:cubicBezTo>
                    <a:pt x="181" y="427"/>
                    <a:pt x="198" y="404"/>
                    <a:pt x="217" y="386"/>
                  </a:cubicBezTo>
                  <a:cubicBezTo>
                    <a:pt x="223" y="380"/>
                    <a:pt x="230" y="373"/>
                    <a:pt x="239" y="370"/>
                  </a:cubicBezTo>
                  <a:cubicBezTo>
                    <a:pt x="225" y="397"/>
                    <a:pt x="209" y="420"/>
                    <a:pt x="195" y="445"/>
                  </a:cubicBezTo>
                  <a:cubicBezTo>
                    <a:pt x="175" y="482"/>
                    <a:pt x="157" y="525"/>
                    <a:pt x="146" y="571"/>
                  </a:cubicBezTo>
                  <a:cubicBezTo>
                    <a:pt x="142" y="586"/>
                    <a:pt x="139" y="603"/>
                    <a:pt x="138" y="622"/>
                  </a:cubicBezTo>
                  <a:cubicBezTo>
                    <a:pt x="136" y="658"/>
                    <a:pt x="150" y="687"/>
                    <a:pt x="157" y="720"/>
                  </a:cubicBezTo>
                  <a:cubicBezTo>
                    <a:pt x="161" y="736"/>
                    <a:pt x="163" y="758"/>
                    <a:pt x="161" y="773"/>
                  </a:cubicBezTo>
                  <a:cubicBezTo>
                    <a:pt x="156" y="807"/>
                    <a:pt x="138" y="829"/>
                    <a:pt x="122" y="852"/>
                  </a:cubicBezTo>
                  <a:cubicBezTo>
                    <a:pt x="118" y="858"/>
                    <a:pt x="115" y="864"/>
                    <a:pt x="110" y="870"/>
                  </a:cubicBezTo>
                  <a:cubicBezTo>
                    <a:pt x="98" y="887"/>
                    <a:pt x="86" y="903"/>
                    <a:pt x="73" y="920"/>
                  </a:cubicBezTo>
                  <a:cubicBezTo>
                    <a:pt x="56" y="942"/>
                    <a:pt x="38" y="963"/>
                    <a:pt x="21" y="987"/>
                  </a:cubicBezTo>
                  <a:cubicBezTo>
                    <a:pt x="14" y="996"/>
                    <a:pt x="0" y="1011"/>
                    <a:pt x="1" y="1025"/>
                  </a:cubicBezTo>
                  <a:cubicBezTo>
                    <a:pt x="2" y="1034"/>
                    <a:pt x="15" y="1046"/>
                    <a:pt x="20" y="1050"/>
                  </a:cubicBezTo>
                  <a:cubicBezTo>
                    <a:pt x="37" y="1065"/>
                    <a:pt x="56" y="1072"/>
                    <a:pt x="77" y="1081"/>
                  </a:cubicBezTo>
                  <a:cubicBezTo>
                    <a:pt x="88" y="1085"/>
                    <a:pt x="100" y="1089"/>
                    <a:pt x="106" y="1096"/>
                  </a:cubicBezTo>
                  <a:cubicBezTo>
                    <a:pt x="113" y="1104"/>
                    <a:pt x="115" y="1117"/>
                    <a:pt x="112" y="1126"/>
                  </a:cubicBezTo>
                  <a:cubicBezTo>
                    <a:pt x="110" y="1131"/>
                    <a:pt x="106" y="1134"/>
                    <a:pt x="103" y="1140"/>
                  </a:cubicBezTo>
                  <a:cubicBezTo>
                    <a:pt x="95" y="1164"/>
                    <a:pt x="109" y="1186"/>
                    <a:pt x="123" y="1197"/>
                  </a:cubicBezTo>
                  <a:cubicBezTo>
                    <a:pt x="128" y="1201"/>
                    <a:pt x="144" y="1209"/>
                    <a:pt x="145" y="1216"/>
                  </a:cubicBezTo>
                  <a:cubicBezTo>
                    <a:pt x="145" y="1219"/>
                    <a:pt x="142" y="1221"/>
                    <a:pt x="141" y="1222"/>
                  </a:cubicBezTo>
                  <a:cubicBezTo>
                    <a:pt x="140" y="1224"/>
                    <a:pt x="139" y="1227"/>
                    <a:pt x="139" y="1229"/>
                  </a:cubicBezTo>
                  <a:cubicBezTo>
                    <a:pt x="132" y="1258"/>
                    <a:pt x="143" y="1280"/>
                    <a:pt x="153" y="1296"/>
                  </a:cubicBezTo>
                  <a:cubicBezTo>
                    <a:pt x="159" y="1304"/>
                    <a:pt x="164" y="1312"/>
                    <a:pt x="172" y="1320"/>
                  </a:cubicBezTo>
                  <a:cubicBezTo>
                    <a:pt x="179" y="1327"/>
                    <a:pt x="186" y="1337"/>
                    <a:pt x="188" y="1347"/>
                  </a:cubicBezTo>
                  <a:cubicBezTo>
                    <a:pt x="191" y="1366"/>
                    <a:pt x="183" y="1385"/>
                    <a:pt x="179" y="1399"/>
                  </a:cubicBezTo>
                  <a:cubicBezTo>
                    <a:pt x="174" y="1415"/>
                    <a:pt x="172" y="1434"/>
                    <a:pt x="173" y="1455"/>
                  </a:cubicBezTo>
                  <a:cubicBezTo>
                    <a:pt x="174" y="1473"/>
                    <a:pt x="180" y="1488"/>
                    <a:pt x="189" y="1500"/>
                  </a:cubicBezTo>
                  <a:cubicBezTo>
                    <a:pt x="211" y="1529"/>
                    <a:pt x="214" y="1530"/>
                    <a:pt x="265" y="1546"/>
                  </a:cubicBezTo>
                  <a:cubicBezTo>
                    <a:pt x="298" y="1557"/>
                    <a:pt x="333" y="1561"/>
                    <a:pt x="373" y="1562"/>
                  </a:cubicBezTo>
                  <a:cubicBezTo>
                    <a:pt x="393" y="1563"/>
                    <a:pt x="413" y="1562"/>
                    <a:pt x="433" y="1564"/>
                  </a:cubicBezTo>
                  <a:cubicBezTo>
                    <a:pt x="472" y="1567"/>
                    <a:pt x="504" y="1573"/>
                    <a:pt x="533" y="1586"/>
                  </a:cubicBezTo>
                  <a:cubicBezTo>
                    <a:pt x="562" y="1599"/>
                    <a:pt x="586" y="1615"/>
                    <a:pt x="604" y="1639"/>
                  </a:cubicBezTo>
                  <a:cubicBezTo>
                    <a:pt x="621" y="1661"/>
                    <a:pt x="637" y="1690"/>
                    <a:pt x="642" y="1724"/>
                  </a:cubicBezTo>
                  <a:cubicBezTo>
                    <a:pt x="644" y="1742"/>
                    <a:pt x="643" y="1763"/>
                    <a:pt x="643" y="1783"/>
                  </a:cubicBezTo>
                  <a:cubicBezTo>
                    <a:pt x="643" y="1802"/>
                    <a:pt x="634" y="1837"/>
                    <a:pt x="630" y="1856"/>
                  </a:cubicBezTo>
                  <a:cubicBezTo>
                    <a:pt x="717" y="1856"/>
                    <a:pt x="1206" y="1856"/>
                    <a:pt x="1277" y="1856"/>
                  </a:cubicBezTo>
                  <a:cubicBezTo>
                    <a:pt x="1237" y="1758"/>
                    <a:pt x="1225" y="1587"/>
                    <a:pt x="1252" y="1465"/>
                  </a:cubicBezTo>
                  <a:cubicBezTo>
                    <a:pt x="1258" y="1436"/>
                    <a:pt x="1266" y="1405"/>
                    <a:pt x="1272" y="1375"/>
                  </a:cubicBezTo>
                  <a:cubicBezTo>
                    <a:pt x="1274" y="1365"/>
                    <a:pt x="1277" y="1355"/>
                    <a:pt x="1280" y="1347"/>
                  </a:cubicBezTo>
                  <a:cubicBezTo>
                    <a:pt x="1283" y="1341"/>
                    <a:pt x="1289" y="1337"/>
                    <a:pt x="1295" y="1331"/>
                  </a:cubicBezTo>
                  <a:cubicBezTo>
                    <a:pt x="1300" y="1326"/>
                    <a:pt x="1304" y="1319"/>
                    <a:pt x="1308" y="1314"/>
                  </a:cubicBezTo>
                  <a:cubicBezTo>
                    <a:pt x="1334" y="1281"/>
                    <a:pt x="1360" y="1247"/>
                    <a:pt x="1384" y="1214"/>
                  </a:cubicBezTo>
                  <a:cubicBezTo>
                    <a:pt x="1401" y="1191"/>
                    <a:pt x="1418" y="1169"/>
                    <a:pt x="1433" y="1144"/>
                  </a:cubicBezTo>
                  <a:cubicBezTo>
                    <a:pt x="1462" y="1095"/>
                    <a:pt x="1492" y="1046"/>
                    <a:pt x="1515" y="990"/>
                  </a:cubicBezTo>
                  <a:cubicBezTo>
                    <a:pt x="1527" y="962"/>
                    <a:pt x="1536" y="932"/>
                    <a:pt x="1544" y="901"/>
                  </a:cubicBezTo>
                  <a:cubicBezTo>
                    <a:pt x="1552" y="870"/>
                    <a:pt x="1558" y="835"/>
                    <a:pt x="1561" y="800"/>
                  </a:cubicBezTo>
                  <a:cubicBezTo>
                    <a:pt x="1564" y="765"/>
                    <a:pt x="1569" y="725"/>
                    <a:pt x="1561" y="690"/>
                  </a:cubicBezTo>
                  <a:cubicBezTo>
                    <a:pt x="1567" y="689"/>
                    <a:pt x="1568" y="695"/>
                    <a:pt x="1570" y="698"/>
                  </a:cubicBezTo>
                  <a:cubicBezTo>
                    <a:pt x="1572" y="702"/>
                    <a:pt x="1575" y="705"/>
                    <a:pt x="1577" y="708"/>
                  </a:cubicBezTo>
                  <a:cubicBezTo>
                    <a:pt x="1581" y="716"/>
                    <a:pt x="1583" y="725"/>
                    <a:pt x="1587" y="732"/>
                  </a:cubicBezTo>
                  <a:cubicBezTo>
                    <a:pt x="1590" y="623"/>
                    <a:pt x="1569" y="543"/>
                    <a:pt x="1534" y="474"/>
                  </a:cubicBezTo>
                  <a:cubicBezTo>
                    <a:pt x="1516" y="441"/>
                    <a:pt x="1496" y="408"/>
                    <a:pt x="1469" y="383"/>
                  </a:cubicBezTo>
                  <a:cubicBezTo>
                    <a:pt x="1450" y="365"/>
                    <a:pt x="1426" y="348"/>
                    <a:pt x="1402" y="334"/>
                  </a:cubicBezTo>
                  <a:cubicBezTo>
                    <a:pt x="1393" y="329"/>
                    <a:pt x="1379" y="326"/>
                    <a:pt x="1377" y="319"/>
                  </a:cubicBezTo>
                  <a:cubicBezTo>
                    <a:pt x="1376" y="313"/>
                    <a:pt x="1380" y="301"/>
                    <a:pt x="1382" y="294"/>
                  </a:cubicBezTo>
                  <a:cubicBezTo>
                    <a:pt x="1386" y="268"/>
                    <a:pt x="1389" y="236"/>
                    <a:pt x="1383" y="210"/>
                  </a:cubicBezTo>
                  <a:cubicBezTo>
                    <a:pt x="1379" y="194"/>
                    <a:pt x="1373" y="180"/>
                    <a:pt x="1368" y="166"/>
                  </a:cubicBezTo>
                  <a:cubicBezTo>
                    <a:pt x="1362" y="152"/>
                    <a:pt x="1355" y="139"/>
                    <a:pt x="1347" y="126"/>
                  </a:cubicBezTo>
                  <a:cubicBezTo>
                    <a:pt x="1347" y="126"/>
                    <a:pt x="1347" y="125"/>
                    <a:pt x="1346" y="126"/>
                  </a:cubicBezTo>
                  <a:cubicBezTo>
                    <a:pt x="1350" y="149"/>
                    <a:pt x="1347" y="179"/>
                    <a:pt x="1335" y="191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86" name="Obdélník 34">
            <a:extLst>
              <a:ext uri="{FF2B5EF4-FFF2-40B4-BE49-F238E27FC236}">
                <a16:creationId xmlns:a16="http://schemas.microsoft.com/office/drawing/2014/main" xmlns="" id="{5FB2859D-00E6-49FE-8B34-C3B25905B55E}"/>
              </a:ext>
            </a:extLst>
          </p:cNvPr>
          <p:cNvSpPr/>
          <p:nvPr/>
        </p:nvSpPr>
        <p:spPr>
          <a:xfrm>
            <a:off x="4574428" y="1083745"/>
            <a:ext cx="3960000" cy="1058400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87" name="Group 50">
            <a:extLst>
              <a:ext uri="{FF2B5EF4-FFF2-40B4-BE49-F238E27FC236}">
                <a16:creationId xmlns:a16="http://schemas.microsoft.com/office/drawing/2014/main" xmlns="" id="{D89EDC2A-949F-4ED3-9781-2F7CFCEA03F7}"/>
              </a:ext>
            </a:extLst>
          </p:cNvPr>
          <p:cNvGrpSpPr/>
          <p:nvPr/>
        </p:nvGrpSpPr>
        <p:grpSpPr>
          <a:xfrm>
            <a:off x="4664514" y="1133547"/>
            <a:ext cx="3028249" cy="989511"/>
            <a:chOff x="1606270" y="1170551"/>
            <a:chExt cx="3028249" cy="989511"/>
          </a:xfrm>
        </p:grpSpPr>
        <p:sp>
          <p:nvSpPr>
            <p:cNvPr id="88" name="TextBox 51">
              <a:extLst>
                <a:ext uri="{FF2B5EF4-FFF2-40B4-BE49-F238E27FC236}">
                  <a16:creationId xmlns:a16="http://schemas.microsoft.com/office/drawing/2014/main" xmlns="" id="{B7AAB047-7794-4FDB-ADF9-6C1DC163AC40}"/>
                </a:ext>
              </a:extLst>
            </p:cNvPr>
            <p:cNvSpPr txBox="1"/>
            <p:nvPr/>
          </p:nvSpPr>
          <p:spPr>
            <a:xfrm>
              <a:off x="1632620" y="1390621"/>
              <a:ext cx="2979837" cy="76944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Pracovníci TIC jsou tváří regionu a návštěvníci očekávají jejich detailní zkušenost s turistickými cíli. Ocení, pokud od vás získají konkrétní doporučení. </a:t>
              </a:r>
            </a:p>
          </p:txBody>
        </p:sp>
        <p:sp>
          <p:nvSpPr>
            <p:cNvPr id="89" name="TextBox 52">
              <a:extLst>
                <a:ext uri="{FF2B5EF4-FFF2-40B4-BE49-F238E27FC236}">
                  <a16:creationId xmlns:a16="http://schemas.microsoft.com/office/drawing/2014/main" xmlns="" id="{B8885D4F-79DF-4C5A-9692-0A5A693C2857}"/>
                </a:ext>
              </a:extLst>
            </p:cNvPr>
            <p:cNvSpPr txBox="1"/>
            <p:nvPr/>
          </p:nvSpPr>
          <p:spPr>
            <a:xfrm>
              <a:off x="1606270" y="1170551"/>
              <a:ext cx="3028249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SDÍLEJTE OSOBNÍ ZKUŠENOST</a:t>
              </a:r>
            </a:p>
          </p:txBody>
        </p:sp>
      </p:grpSp>
      <p:grpSp>
        <p:nvGrpSpPr>
          <p:cNvPr id="90" name="Group 48">
            <a:extLst>
              <a:ext uri="{FF2B5EF4-FFF2-40B4-BE49-F238E27FC236}">
                <a16:creationId xmlns:a16="http://schemas.microsoft.com/office/drawing/2014/main" xmlns="" id="{E391EC60-120B-4965-BB76-FF5D87AF225C}"/>
              </a:ext>
            </a:extLst>
          </p:cNvPr>
          <p:cNvGrpSpPr>
            <a:grpSpLocks noChangeAspect="1"/>
          </p:cNvGrpSpPr>
          <p:nvPr/>
        </p:nvGrpSpPr>
        <p:grpSpPr>
          <a:xfrm>
            <a:off x="7871165" y="1330193"/>
            <a:ext cx="410518" cy="360125"/>
            <a:chOff x="4448175" y="2962275"/>
            <a:chExt cx="1060451" cy="930275"/>
          </a:xfrm>
        </p:grpSpPr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xmlns="" id="{D05C1751-378E-4907-9203-AF1F5F241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8175" y="2962275"/>
              <a:ext cx="1060451" cy="930275"/>
            </a:xfrm>
            <a:custGeom>
              <a:avLst/>
              <a:gdLst/>
              <a:ahLst/>
              <a:cxnLst>
                <a:cxn ang="0">
                  <a:pos x="0" y="208"/>
                </a:cxn>
                <a:cxn ang="0">
                  <a:pos x="78" y="199"/>
                </a:cxn>
                <a:cxn ang="0">
                  <a:pos x="88" y="208"/>
                </a:cxn>
                <a:cxn ang="0">
                  <a:pos x="248" y="198"/>
                </a:cxn>
                <a:cxn ang="0">
                  <a:pos x="215" y="41"/>
                </a:cxn>
                <a:cxn ang="0">
                  <a:pos x="56" y="51"/>
                </a:cxn>
                <a:cxn ang="0">
                  <a:pos x="37" y="122"/>
                </a:cxn>
                <a:cxn ang="0">
                  <a:pos x="0" y="208"/>
                </a:cxn>
              </a:cxnLst>
              <a:rect l="0" t="0" r="r" b="b"/>
              <a:pathLst>
                <a:path w="283" h="248">
                  <a:moveTo>
                    <a:pt x="0" y="208"/>
                  </a:moveTo>
                  <a:cubicBezTo>
                    <a:pt x="78" y="199"/>
                    <a:pt x="78" y="199"/>
                    <a:pt x="78" y="199"/>
                  </a:cubicBezTo>
                  <a:cubicBezTo>
                    <a:pt x="81" y="202"/>
                    <a:pt x="85" y="205"/>
                    <a:pt x="88" y="208"/>
                  </a:cubicBezTo>
                  <a:cubicBezTo>
                    <a:pt x="141" y="248"/>
                    <a:pt x="213" y="244"/>
                    <a:pt x="248" y="198"/>
                  </a:cubicBezTo>
                  <a:cubicBezTo>
                    <a:pt x="283" y="151"/>
                    <a:pt x="269" y="81"/>
                    <a:pt x="215" y="41"/>
                  </a:cubicBezTo>
                  <a:cubicBezTo>
                    <a:pt x="162" y="0"/>
                    <a:pt x="91" y="5"/>
                    <a:pt x="56" y="51"/>
                  </a:cubicBezTo>
                  <a:cubicBezTo>
                    <a:pt x="40" y="72"/>
                    <a:pt x="34" y="97"/>
                    <a:pt x="37" y="122"/>
                  </a:cubicBezTo>
                  <a:lnTo>
                    <a:pt x="0" y="20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2" name="Freeform 17">
              <a:extLst>
                <a:ext uri="{FF2B5EF4-FFF2-40B4-BE49-F238E27FC236}">
                  <a16:creationId xmlns:a16="http://schemas.microsoft.com/office/drawing/2014/main" xmlns="" id="{130CFC3C-1DC1-4296-9C04-4908C4E74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3288" y="3262313"/>
              <a:ext cx="293688" cy="35242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1" y="6"/>
                </a:cxn>
                <a:cxn ang="0">
                  <a:pos x="21" y="30"/>
                </a:cxn>
                <a:cxn ang="0">
                  <a:pos x="28" y="36"/>
                </a:cxn>
                <a:cxn ang="0">
                  <a:pos x="50" y="36"/>
                </a:cxn>
                <a:cxn ang="0">
                  <a:pos x="56" y="30"/>
                </a:cxn>
                <a:cxn ang="0">
                  <a:pos x="56" y="6"/>
                </a:cxn>
                <a:cxn ang="0">
                  <a:pos x="63" y="0"/>
                </a:cxn>
                <a:cxn ang="0">
                  <a:pos x="71" y="0"/>
                </a:cxn>
                <a:cxn ang="0">
                  <a:pos x="78" y="6"/>
                </a:cxn>
                <a:cxn ang="0">
                  <a:pos x="78" y="88"/>
                </a:cxn>
                <a:cxn ang="0">
                  <a:pos x="71" y="94"/>
                </a:cxn>
                <a:cxn ang="0">
                  <a:pos x="63" y="94"/>
                </a:cxn>
                <a:cxn ang="0">
                  <a:pos x="56" y="88"/>
                </a:cxn>
                <a:cxn ang="0">
                  <a:pos x="56" y="61"/>
                </a:cxn>
                <a:cxn ang="0">
                  <a:pos x="50" y="55"/>
                </a:cxn>
                <a:cxn ang="0">
                  <a:pos x="28" y="55"/>
                </a:cxn>
                <a:cxn ang="0">
                  <a:pos x="21" y="61"/>
                </a:cxn>
                <a:cxn ang="0">
                  <a:pos x="21" y="88"/>
                </a:cxn>
                <a:cxn ang="0">
                  <a:pos x="15" y="94"/>
                </a:cxn>
                <a:cxn ang="0">
                  <a:pos x="6" y="94"/>
                </a:cxn>
                <a:cxn ang="0">
                  <a:pos x="0" y="88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5" y="0"/>
                </a:cxn>
              </a:cxnLst>
              <a:rect l="0" t="0" r="r" b="b"/>
              <a:pathLst>
                <a:path w="78" h="94">
                  <a:moveTo>
                    <a:pt x="15" y="0"/>
                  </a:moveTo>
                  <a:cubicBezTo>
                    <a:pt x="18" y="0"/>
                    <a:pt x="21" y="3"/>
                    <a:pt x="21" y="6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3"/>
                    <a:pt x="24" y="36"/>
                    <a:pt x="28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4" y="36"/>
                    <a:pt x="56" y="33"/>
                    <a:pt x="56" y="30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3"/>
                    <a:pt x="59" y="0"/>
                    <a:pt x="63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5" y="0"/>
                    <a:pt x="78" y="3"/>
                    <a:pt x="78" y="6"/>
                  </a:cubicBezTo>
                  <a:cubicBezTo>
                    <a:pt x="78" y="88"/>
                    <a:pt x="78" y="88"/>
                    <a:pt x="78" y="88"/>
                  </a:cubicBezTo>
                  <a:cubicBezTo>
                    <a:pt x="78" y="91"/>
                    <a:pt x="75" y="94"/>
                    <a:pt x="71" y="94"/>
                  </a:cubicBezTo>
                  <a:cubicBezTo>
                    <a:pt x="63" y="94"/>
                    <a:pt x="63" y="94"/>
                    <a:pt x="63" y="94"/>
                  </a:cubicBezTo>
                  <a:cubicBezTo>
                    <a:pt x="59" y="94"/>
                    <a:pt x="56" y="91"/>
                    <a:pt x="56" y="88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6" y="58"/>
                    <a:pt x="54" y="55"/>
                    <a:pt x="50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4" y="55"/>
                    <a:pt x="21" y="58"/>
                    <a:pt x="21" y="61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91"/>
                    <a:pt x="18" y="94"/>
                    <a:pt x="15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3" y="94"/>
                    <a:pt x="0" y="91"/>
                    <a:pt x="0" y="8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0175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3" name="Freeform 18">
              <a:extLst>
                <a:ext uri="{FF2B5EF4-FFF2-40B4-BE49-F238E27FC236}">
                  <a16:creationId xmlns:a16="http://schemas.microsoft.com/office/drawing/2014/main" xmlns="" id="{E1E67DED-DCE9-4E3D-9D47-881B18C16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3650" y="3262313"/>
              <a:ext cx="82550" cy="35242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2" y="6"/>
                </a:cxn>
                <a:cxn ang="0">
                  <a:pos x="22" y="88"/>
                </a:cxn>
                <a:cxn ang="0">
                  <a:pos x="16" y="94"/>
                </a:cxn>
                <a:cxn ang="0">
                  <a:pos x="7" y="94"/>
                </a:cxn>
                <a:cxn ang="0">
                  <a:pos x="0" y="88"/>
                </a:cxn>
                <a:cxn ang="0">
                  <a:pos x="0" y="6"/>
                </a:cxn>
                <a:cxn ang="0">
                  <a:pos x="7" y="0"/>
                </a:cxn>
                <a:cxn ang="0">
                  <a:pos x="16" y="0"/>
                </a:cxn>
              </a:cxnLst>
              <a:rect l="0" t="0" r="r" b="b"/>
              <a:pathLst>
                <a:path w="22" h="94">
                  <a:moveTo>
                    <a:pt x="16" y="0"/>
                  </a:moveTo>
                  <a:cubicBezTo>
                    <a:pt x="19" y="0"/>
                    <a:pt x="22" y="3"/>
                    <a:pt x="22" y="6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91"/>
                    <a:pt x="19" y="94"/>
                    <a:pt x="16" y="94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3" y="94"/>
                    <a:pt x="0" y="91"/>
                    <a:pt x="0" y="8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0175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4" name="Freeform 19">
              <a:extLst>
                <a:ext uri="{FF2B5EF4-FFF2-40B4-BE49-F238E27FC236}">
                  <a16:creationId xmlns:a16="http://schemas.microsoft.com/office/drawing/2014/main" xmlns="" id="{C5078A0F-9C4C-4806-B40F-9BC2D76737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3350" y="3262313"/>
              <a:ext cx="93663" cy="360363"/>
            </a:xfrm>
            <a:custGeom>
              <a:avLst/>
              <a:gdLst/>
              <a:ahLst/>
              <a:cxnLst>
                <a:cxn ang="0">
                  <a:pos x="13" y="96"/>
                </a:cxn>
                <a:cxn ang="0">
                  <a:pos x="0" y="83"/>
                </a:cxn>
                <a:cxn ang="0">
                  <a:pos x="13" y="70"/>
                </a:cxn>
                <a:cxn ang="0">
                  <a:pos x="25" y="83"/>
                </a:cxn>
                <a:cxn ang="0">
                  <a:pos x="19" y="93"/>
                </a:cxn>
                <a:cxn ang="0">
                  <a:pos x="13" y="96"/>
                </a:cxn>
                <a:cxn ang="0">
                  <a:pos x="11" y="63"/>
                </a:cxn>
                <a:cxn ang="0">
                  <a:pos x="5" y="57"/>
                </a:cxn>
                <a:cxn ang="0">
                  <a:pos x="2" y="6"/>
                </a:cxn>
                <a:cxn ang="0">
                  <a:pos x="8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1" y="57"/>
                </a:cxn>
                <a:cxn ang="0">
                  <a:pos x="15" y="63"/>
                </a:cxn>
                <a:cxn ang="0">
                  <a:pos x="11" y="63"/>
                </a:cxn>
              </a:cxnLst>
              <a:rect l="0" t="0" r="r" b="b"/>
              <a:pathLst>
                <a:path w="25" h="96">
                  <a:moveTo>
                    <a:pt x="13" y="96"/>
                  </a:moveTo>
                  <a:cubicBezTo>
                    <a:pt x="5" y="96"/>
                    <a:pt x="0" y="90"/>
                    <a:pt x="0" y="83"/>
                  </a:cubicBezTo>
                  <a:cubicBezTo>
                    <a:pt x="0" y="76"/>
                    <a:pt x="5" y="70"/>
                    <a:pt x="13" y="70"/>
                  </a:cubicBezTo>
                  <a:cubicBezTo>
                    <a:pt x="20" y="70"/>
                    <a:pt x="25" y="76"/>
                    <a:pt x="25" y="83"/>
                  </a:cubicBezTo>
                  <a:cubicBezTo>
                    <a:pt x="25" y="90"/>
                    <a:pt x="19" y="93"/>
                    <a:pt x="19" y="93"/>
                  </a:cubicBezTo>
                  <a:cubicBezTo>
                    <a:pt x="15" y="95"/>
                    <a:pt x="13" y="96"/>
                    <a:pt x="13" y="96"/>
                  </a:cubicBezTo>
                  <a:close/>
                  <a:moveTo>
                    <a:pt x="11" y="63"/>
                  </a:moveTo>
                  <a:cubicBezTo>
                    <a:pt x="8" y="63"/>
                    <a:pt x="5" y="60"/>
                    <a:pt x="5" y="5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3"/>
                    <a:pt x="4" y="0"/>
                    <a:pt x="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0"/>
                    <a:pt x="24" y="3"/>
                    <a:pt x="24" y="6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60"/>
                    <a:pt x="18" y="63"/>
                    <a:pt x="15" y="63"/>
                  </a:cubicBezTo>
                  <a:lnTo>
                    <a:pt x="11" y="63"/>
                  </a:lnTo>
                  <a:close/>
                </a:path>
              </a:pathLst>
            </a:custGeom>
            <a:solidFill>
              <a:srgbClr val="0175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95" name="Obdélník 34">
            <a:extLst>
              <a:ext uri="{FF2B5EF4-FFF2-40B4-BE49-F238E27FC236}">
                <a16:creationId xmlns:a16="http://schemas.microsoft.com/office/drawing/2014/main" xmlns="" id="{FA34E01C-1D3F-4548-B74C-C93B7C5D7055}"/>
              </a:ext>
            </a:extLst>
          </p:cNvPr>
          <p:cNvSpPr/>
          <p:nvPr/>
        </p:nvSpPr>
        <p:spPr>
          <a:xfrm>
            <a:off x="569385" y="2186620"/>
            <a:ext cx="3960000" cy="1058400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96" name="Group 50">
            <a:extLst>
              <a:ext uri="{FF2B5EF4-FFF2-40B4-BE49-F238E27FC236}">
                <a16:creationId xmlns:a16="http://schemas.microsoft.com/office/drawing/2014/main" xmlns="" id="{FB4B3DAA-B6DA-46EF-B1EB-EEE04D31C134}"/>
              </a:ext>
            </a:extLst>
          </p:cNvPr>
          <p:cNvGrpSpPr/>
          <p:nvPr/>
        </p:nvGrpSpPr>
        <p:grpSpPr>
          <a:xfrm>
            <a:off x="1380295" y="2239345"/>
            <a:ext cx="3006781" cy="866564"/>
            <a:chOff x="1619672" y="1173474"/>
            <a:chExt cx="3006781" cy="866564"/>
          </a:xfrm>
        </p:grpSpPr>
        <p:sp>
          <p:nvSpPr>
            <p:cNvPr id="97" name="TextBox 51">
              <a:extLst>
                <a:ext uri="{FF2B5EF4-FFF2-40B4-BE49-F238E27FC236}">
                  <a16:creationId xmlns:a16="http://schemas.microsoft.com/office/drawing/2014/main" xmlns="" id="{5DB5B27D-2CE2-45C3-8B47-2C172ED040D9}"/>
                </a:ext>
              </a:extLst>
            </p:cNvPr>
            <p:cNvSpPr txBox="1"/>
            <p:nvPr/>
          </p:nvSpPr>
          <p:spPr>
            <a:xfrm>
              <a:off x="1619673" y="1439874"/>
              <a:ext cx="3006780" cy="60016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Při popisu cesty je vhodné využívat mapu nebo jiné propagační materiály. Nepředpokládejte, že si návštěvník najde vše na internetu. </a:t>
              </a:r>
            </a:p>
          </p:txBody>
        </p:sp>
        <p:sp>
          <p:nvSpPr>
            <p:cNvPr id="98" name="TextBox 52">
              <a:extLst>
                <a:ext uri="{FF2B5EF4-FFF2-40B4-BE49-F238E27FC236}">
                  <a16:creationId xmlns:a16="http://schemas.microsoft.com/office/drawing/2014/main" xmlns="" id="{7ACC571D-88B4-448C-BA8F-EA5CA5995294}"/>
                </a:ext>
              </a:extLst>
            </p:cNvPr>
            <p:cNvSpPr txBox="1"/>
            <p:nvPr/>
          </p:nvSpPr>
          <p:spPr>
            <a:xfrm>
              <a:off x="1619672" y="1173474"/>
              <a:ext cx="2861499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PRACUJTE S MATERIÁLY</a:t>
              </a:r>
            </a:p>
          </p:txBody>
        </p:sp>
      </p:grpSp>
      <p:sp>
        <p:nvSpPr>
          <p:cNvPr id="99" name="Freeform 29">
            <a:extLst>
              <a:ext uri="{FF2B5EF4-FFF2-40B4-BE49-F238E27FC236}">
                <a16:creationId xmlns:a16="http://schemas.microsoft.com/office/drawing/2014/main" xmlns="" id="{E9C20AC6-7E69-4B17-BE6B-3B5011DA256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60358" y="2380235"/>
            <a:ext cx="428964" cy="397846"/>
          </a:xfrm>
          <a:custGeom>
            <a:avLst/>
            <a:gdLst/>
            <a:ahLst/>
            <a:cxnLst>
              <a:cxn ang="0">
                <a:pos x="76" y="140"/>
              </a:cxn>
              <a:cxn ang="0">
                <a:pos x="69" y="128"/>
              </a:cxn>
              <a:cxn ang="0">
                <a:pos x="72" y="111"/>
              </a:cxn>
              <a:cxn ang="0">
                <a:pos x="79" y="100"/>
              </a:cxn>
              <a:cxn ang="0">
                <a:pos x="78" y="86"/>
              </a:cxn>
              <a:cxn ang="0">
                <a:pos x="95" y="98"/>
              </a:cxn>
              <a:cxn ang="0">
                <a:pos x="83" y="78"/>
              </a:cxn>
              <a:cxn ang="0">
                <a:pos x="44" y="86"/>
              </a:cxn>
              <a:cxn ang="0">
                <a:pos x="23" y="106"/>
              </a:cxn>
              <a:cxn ang="0">
                <a:pos x="43" y="125"/>
              </a:cxn>
              <a:cxn ang="0">
                <a:pos x="76" y="158"/>
              </a:cxn>
              <a:cxn ang="0">
                <a:pos x="180" y="148"/>
              </a:cxn>
              <a:cxn ang="0">
                <a:pos x="182" y="140"/>
              </a:cxn>
              <a:cxn ang="0">
                <a:pos x="192" y="127"/>
              </a:cxn>
              <a:cxn ang="0">
                <a:pos x="205" y="111"/>
              </a:cxn>
              <a:cxn ang="0">
                <a:pos x="212" y="107"/>
              </a:cxn>
              <a:cxn ang="0">
                <a:pos x="221" y="93"/>
              </a:cxn>
              <a:cxn ang="0">
                <a:pos x="194" y="90"/>
              </a:cxn>
              <a:cxn ang="0">
                <a:pos x="160" y="96"/>
              </a:cxn>
              <a:cxn ang="0">
                <a:pos x="129" y="95"/>
              </a:cxn>
              <a:cxn ang="0">
                <a:pos x="126" y="110"/>
              </a:cxn>
              <a:cxn ang="0">
                <a:pos x="113" y="111"/>
              </a:cxn>
              <a:cxn ang="0">
                <a:pos x="113" y="122"/>
              </a:cxn>
              <a:cxn ang="0">
                <a:pos x="114" y="144"/>
              </a:cxn>
              <a:cxn ang="0">
                <a:pos x="130" y="170"/>
              </a:cxn>
              <a:cxn ang="0">
                <a:pos x="143" y="156"/>
              </a:cxn>
              <a:cxn ang="0">
                <a:pos x="140" y="130"/>
              </a:cxn>
              <a:cxn ang="0">
                <a:pos x="151" y="128"/>
              </a:cxn>
              <a:cxn ang="0">
                <a:pos x="174" y="133"/>
              </a:cxn>
              <a:cxn ang="0">
                <a:pos x="195" y="155"/>
              </a:cxn>
              <a:cxn ang="0">
                <a:pos x="207" y="176"/>
              </a:cxn>
              <a:cxn ang="0">
                <a:pos x="201" y="157"/>
              </a:cxn>
              <a:cxn ang="0">
                <a:pos x="148" y="189"/>
              </a:cxn>
              <a:cxn ang="0">
                <a:pos x="177" y="192"/>
              </a:cxn>
              <a:cxn ang="0">
                <a:pos x="23" y="186"/>
              </a:cxn>
              <a:cxn ang="0">
                <a:pos x="23" y="192"/>
              </a:cxn>
              <a:cxn ang="0">
                <a:pos x="49" y="176"/>
              </a:cxn>
              <a:cxn ang="0">
                <a:pos x="23" y="172"/>
              </a:cxn>
              <a:cxn ang="0">
                <a:pos x="52" y="169"/>
              </a:cxn>
              <a:cxn ang="0">
                <a:pos x="236" y="202"/>
              </a:cxn>
              <a:cxn ang="0">
                <a:pos x="236" y="208"/>
              </a:cxn>
              <a:cxn ang="0">
                <a:pos x="236" y="208"/>
              </a:cxn>
              <a:cxn ang="0">
                <a:pos x="114" y="17"/>
              </a:cxn>
              <a:cxn ang="0">
                <a:pos x="72" y="52"/>
              </a:cxn>
              <a:cxn ang="0">
                <a:pos x="123" y="15"/>
              </a:cxn>
              <a:cxn ang="0">
                <a:pos x="130" y="7"/>
              </a:cxn>
              <a:cxn ang="0">
                <a:pos x="245" y="56"/>
              </a:cxn>
              <a:cxn ang="0">
                <a:pos x="0" y="222"/>
              </a:cxn>
            </a:cxnLst>
            <a:rect l="0" t="0" r="r" b="b"/>
            <a:pathLst>
              <a:path w="245" h="227">
                <a:moveTo>
                  <a:pt x="79" y="185"/>
                </a:moveTo>
                <a:cubicBezTo>
                  <a:pt x="77" y="181"/>
                  <a:pt x="77" y="181"/>
                  <a:pt x="77" y="181"/>
                </a:cubicBezTo>
                <a:cubicBezTo>
                  <a:pt x="98" y="151"/>
                  <a:pt x="98" y="151"/>
                  <a:pt x="98" y="151"/>
                </a:cubicBezTo>
                <a:cubicBezTo>
                  <a:pt x="76" y="140"/>
                  <a:pt x="76" y="140"/>
                  <a:pt x="76" y="140"/>
                </a:cubicBezTo>
                <a:cubicBezTo>
                  <a:pt x="71" y="140"/>
                  <a:pt x="71" y="140"/>
                  <a:pt x="71" y="140"/>
                </a:cubicBezTo>
                <a:cubicBezTo>
                  <a:pt x="61" y="133"/>
                  <a:pt x="61" y="133"/>
                  <a:pt x="61" y="133"/>
                </a:cubicBezTo>
                <a:cubicBezTo>
                  <a:pt x="62" y="128"/>
                  <a:pt x="62" y="128"/>
                  <a:pt x="62" y="128"/>
                </a:cubicBezTo>
                <a:cubicBezTo>
                  <a:pt x="69" y="128"/>
                  <a:pt x="69" y="128"/>
                  <a:pt x="69" y="128"/>
                </a:cubicBezTo>
                <a:cubicBezTo>
                  <a:pt x="86" y="111"/>
                  <a:pt x="86" y="111"/>
                  <a:pt x="86" y="111"/>
                </a:cubicBezTo>
                <a:cubicBezTo>
                  <a:pt x="75" y="102"/>
                  <a:pt x="75" y="102"/>
                  <a:pt x="75" y="102"/>
                </a:cubicBezTo>
                <a:cubicBezTo>
                  <a:pt x="72" y="105"/>
                  <a:pt x="72" y="105"/>
                  <a:pt x="72" y="105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68" y="111"/>
                  <a:pt x="68" y="111"/>
                  <a:pt x="68" y="111"/>
                </a:cubicBezTo>
                <a:cubicBezTo>
                  <a:pt x="62" y="104"/>
                  <a:pt x="62" y="104"/>
                  <a:pt x="62" y="104"/>
                </a:cubicBezTo>
                <a:cubicBezTo>
                  <a:pt x="66" y="99"/>
                  <a:pt x="66" y="99"/>
                  <a:pt x="66" y="99"/>
                </a:cubicBezTo>
                <a:cubicBezTo>
                  <a:pt x="79" y="100"/>
                  <a:pt x="79" y="100"/>
                  <a:pt x="79" y="100"/>
                </a:cubicBezTo>
                <a:cubicBezTo>
                  <a:pt x="81" y="97"/>
                  <a:pt x="81" y="97"/>
                  <a:pt x="81" y="97"/>
                </a:cubicBezTo>
                <a:cubicBezTo>
                  <a:pt x="70" y="87"/>
                  <a:pt x="70" y="87"/>
                  <a:pt x="70" y="87"/>
                </a:cubicBezTo>
                <a:cubicBezTo>
                  <a:pt x="74" y="83"/>
                  <a:pt x="74" y="83"/>
                  <a:pt x="74" y="83"/>
                </a:cubicBezTo>
                <a:cubicBezTo>
                  <a:pt x="78" y="86"/>
                  <a:pt x="78" y="86"/>
                  <a:pt x="78" y="86"/>
                </a:cubicBezTo>
                <a:cubicBezTo>
                  <a:pt x="84" y="87"/>
                  <a:pt x="84" y="87"/>
                  <a:pt x="84" y="87"/>
                </a:cubicBezTo>
                <a:cubicBezTo>
                  <a:pt x="86" y="98"/>
                  <a:pt x="86" y="98"/>
                  <a:pt x="86" y="98"/>
                </a:cubicBezTo>
                <a:cubicBezTo>
                  <a:pt x="92" y="104"/>
                  <a:pt x="92" y="104"/>
                  <a:pt x="92" y="104"/>
                </a:cubicBezTo>
                <a:cubicBezTo>
                  <a:pt x="95" y="98"/>
                  <a:pt x="95" y="98"/>
                  <a:pt x="95" y="98"/>
                </a:cubicBezTo>
                <a:cubicBezTo>
                  <a:pt x="106" y="93"/>
                  <a:pt x="106" y="93"/>
                  <a:pt x="106" y="93"/>
                </a:cubicBezTo>
                <a:cubicBezTo>
                  <a:pt x="111" y="78"/>
                  <a:pt x="111" y="78"/>
                  <a:pt x="111" y="78"/>
                </a:cubicBezTo>
                <a:cubicBezTo>
                  <a:pt x="98" y="75"/>
                  <a:pt x="98" y="75"/>
                  <a:pt x="98" y="75"/>
                </a:cubicBezTo>
                <a:cubicBezTo>
                  <a:pt x="83" y="78"/>
                  <a:pt x="83" y="78"/>
                  <a:pt x="83" y="78"/>
                </a:cubicBezTo>
                <a:cubicBezTo>
                  <a:pt x="69" y="76"/>
                  <a:pt x="69" y="76"/>
                  <a:pt x="69" y="76"/>
                </a:cubicBezTo>
                <a:cubicBezTo>
                  <a:pt x="67" y="84"/>
                  <a:pt x="67" y="84"/>
                  <a:pt x="67" y="84"/>
                </a:cubicBezTo>
                <a:cubicBezTo>
                  <a:pt x="58" y="82"/>
                  <a:pt x="58" y="82"/>
                  <a:pt x="58" y="82"/>
                </a:cubicBezTo>
                <a:cubicBezTo>
                  <a:pt x="44" y="86"/>
                  <a:pt x="44" y="86"/>
                  <a:pt x="44" y="86"/>
                </a:cubicBezTo>
                <a:cubicBezTo>
                  <a:pt x="43" y="91"/>
                  <a:pt x="43" y="91"/>
                  <a:pt x="43" y="91"/>
                </a:cubicBezTo>
                <a:cubicBezTo>
                  <a:pt x="23" y="92"/>
                  <a:pt x="23" y="92"/>
                  <a:pt x="23" y="92"/>
                </a:cubicBezTo>
                <a:cubicBezTo>
                  <a:pt x="18" y="97"/>
                  <a:pt x="18" y="97"/>
                  <a:pt x="18" y="97"/>
                </a:cubicBezTo>
                <a:cubicBezTo>
                  <a:pt x="23" y="106"/>
                  <a:pt x="23" y="106"/>
                  <a:pt x="23" y="106"/>
                </a:cubicBezTo>
                <a:cubicBezTo>
                  <a:pt x="30" y="103"/>
                  <a:pt x="30" y="103"/>
                  <a:pt x="30" y="103"/>
                </a:cubicBezTo>
                <a:cubicBezTo>
                  <a:pt x="36" y="103"/>
                  <a:pt x="36" y="103"/>
                  <a:pt x="36" y="103"/>
                </a:cubicBezTo>
                <a:cubicBezTo>
                  <a:pt x="43" y="111"/>
                  <a:pt x="43" y="111"/>
                  <a:pt x="43" y="111"/>
                </a:cubicBezTo>
                <a:cubicBezTo>
                  <a:pt x="43" y="125"/>
                  <a:pt x="43" y="125"/>
                  <a:pt x="43" y="125"/>
                </a:cubicBezTo>
                <a:cubicBezTo>
                  <a:pt x="56" y="135"/>
                  <a:pt x="56" y="135"/>
                  <a:pt x="56" y="135"/>
                </a:cubicBezTo>
                <a:cubicBezTo>
                  <a:pt x="69" y="141"/>
                  <a:pt x="69" y="141"/>
                  <a:pt x="69" y="141"/>
                </a:cubicBezTo>
                <a:cubicBezTo>
                  <a:pt x="67" y="149"/>
                  <a:pt x="67" y="149"/>
                  <a:pt x="67" y="149"/>
                </a:cubicBezTo>
                <a:cubicBezTo>
                  <a:pt x="76" y="158"/>
                  <a:pt x="76" y="158"/>
                  <a:pt x="76" y="158"/>
                </a:cubicBezTo>
                <a:cubicBezTo>
                  <a:pt x="73" y="183"/>
                  <a:pt x="73" y="183"/>
                  <a:pt x="73" y="183"/>
                </a:cubicBezTo>
                <a:cubicBezTo>
                  <a:pt x="77" y="187"/>
                  <a:pt x="77" y="187"/>
                  <a:pt x="77" y="187"/>
                </a:cubicBezTo>
                <a:cubicBezTo>
                  <a:pt x="79" y="185"/>
                  <a:pt x="79" y="185"/>
                  <a:pt x="79" y="185"/>
                </a:cubicBezTo>
                <a:close/>
                <a:moveTo>
                  <a:pt x="180" y="148"/>
                </a:moveTo>
                <a:cubicBezTo>
                  <a:pt x="188" y="153"/>
                  <a:pt x="188" y="153"/>
                  <a:pt x="188" y="153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82" y="146"/>
                  <a:pt x="182" y="146"/>
                  <a:pt x="182" y="146"/>
                </a:cubicBezTo>
                <a:cubicBezTo>
                  <a:pt x="182" y="140"/>
                  <a:pt x="182" y="140"/>
                  <a:pt x="182" y="140"/>
                </a:cubicBezTo>
                <a:cubicBezTo>
                  <a:pt x="185" y="139"/>
                  <a:pt x="185" y="139"/>
                  <a:pt x="185" y="139"/>
                </a:cubicBezTo>
                <a:cubicBezTo>
                  <a:pt x="183" y="134"/>
                  <a:pt x="183" y="134"/>
                  <a:pt x="183" y="134"/>
                </a:cubicBezTo>
                <a:cubicBezTo>
                  <a:pt x="189" y="133"/>
                  <a:pt x="189" y="133"/>
                  <a:pt x="189" y="133"/>
                </a:cubicBezTo>
                <a:cubicBezTo>
                  <a:pt x="192" y="127"/>
                  <a:pt x="192" y="127"/>
                  <a:pt x="192" y="127"/>
                </a:cubicBezTo>
                <a:cubicBezTo>
                  <a:pt x="191" y="121"/>
                  <a:pt x="191" y="121"/>
                  <a:pt x="191" y="121"/>
                </a:cubicBezTo>
                <a:cubicBezTo>
                  <a:pt x="192" y="119"/>
                  <a:pt x="192" y="119"/>
                  <a:pt x="192" y="119"/>
                </a:cubicBezTo>
                <a:cubicBezTo>
                  <a:pt x="198" y="119"/>
                  <a:pt x="198" y="119"/>
                  <a:pt x="198" y="119"/>
                </a:cubicBezTo>
                <a:cubicBezTo>
                  <a:pt x="205" y="111"/>
                  <a:pt x="205" y="111"/>
                  <a:pt x="205" y="111"/>
                </a:cubicBezTo>
                <a:cubicBezTo>
                  <a:pt x="202" y="107"/>
                  <a:pt x="202" y="107"/>
                  <a:pt x="202" y="107"/>
                </a:cubicBezTo>
                <a:cubicBezTo>
                  <a:pt x="205" y="104"/>
                  <a:pt x="205" y="104"/>
                  <a:pt x="205" y="104"/>
                </a:cubicBezTo>
                <a:cubicBezTo>
                  <a:pt x="213" y="103"/>
                  <a:pt x="213" y="103"/>
                  <a:pt x="213" y="103"/>
                </a:cubicBezTo>
                <a:cubicBezTo>
                  <a:pt x="212" y="107"/>
                  <a:pt x="212" y="107"/>
                  <a:pt x="212" y="107"/>
                </a:cubicBezTo>
                <a:cubicBezTo>
                  <a:pt x="212" y="110"/>
                  <a:pt x="212" y="110"/>
                  <a:pt x="212" y="110"/>
                </a:cubicBezTo>
                <a:cubicBezTo>
                  <a:pt x="218" y="103"/>
                  <a:pt x="218" y="103"/>
                  <a:pt x="218" y="103"/>
                </a:cubicBezTo>
                <a:cubicBezTo>
                  <a:pt x="227" y="101"/>
                  <a:pt x="227" y="101"/>
                  <a:pt x="227" y="101"/>
                </a:cubicBezTo>
                <a:cubicBezTo>
                  <a:pt x="221" y="93"/>
                  <a:pt x="221" y="93"/>
                  <a:pt x="221" y="93"/>
                </a:cubicBezTo>
                <a:cubicBezTo>
                  <a:pt x="215" y="95"/>
                  <a:pt x="215" y="95"/>
                  <a:pt x="215" y="95"/>
                </a:cubicBezTo>
                <a:cubicBezTo>
                  <a:pt x="205" y="90"/>
                  <a:pt x="205" y="90"/>
                  <a:pt x="205" y="90"/>
                </a:cubicBezTo>
                <a:cubicBezTo>
                  <a:pt x="197" y="93"/>
                  <a:pt x="197" y="93"/>
                  <a:pt x="197" y="93"/>
                </a:cubicBezTo>
                <a:cubicBezTo>
                  <a:pt x="194" y="90"/>
                  <a:pt x="194" y="90"/>
                  <a:pt x="194" y="90"/>
                </a:cubicBezTo>
                <a:cubicBezTo>
                  <a:pt x="183" y="90"/>
                  <a:pt x="183" y="90"/>
                  <a:pt x="183" y="90"/>
                </a:cubicBezTo>
                <a:cubicBezTo>
                  <a:pt x="181" y="85"/>
                  <a:pt x="181" y="85"/>
                  <a:pt x="181" y="85"/>
                </a:cubicBezTo>
                <a:cubicBezTo>
                  <a:pt x="165" y="91"/>
                  <a:pt x="165" y="91"/>
                  <a:pt x="165" y="91"/>
                </a:cubicBezTo>
                <a:cubicBezTo>
                  <a:pt x="160" y="96"/>
                  <a:pt x="160" y="96"/>
                  <a:pt x="160" y="96"/>
                </a:cubicBezTo>
                <a:cubicBezTo>
                  <a:pt x="154" y="94"/>
                  <a:pt x="154" y="94"/>
                  <a:pt x="154" y="94"/>
                </a:cubicBezTo>
                <a:cubicBezTo>
                  <a:pt x="145" y="97"/>
                  <a:pt x="145" y="97"/>
                  <a:pt x="145" y="97"/>
                </a:cubicBezTo>
                <a:cubicBezTo>
                  <a:pt x="135" y="93"/>
                  <a:pt x="135" y="93"/>
                  <a:pt x="135" y="93"/>
                </a:cubicBezTo>
                <a:cubicBezTo>
                  <a:pt x="129" y="95"/>
                  <a:pt x="129" y="95"/>
                  <a:pt x="129" y="95"/>
                </a:cubicBezTo>
                <a:cubicBezTo>
                  <a:pt x="121" y="103"/>
                  <a:pt x="121" y="103"/>
                  <a:pt x="121" y="103"/>
                </a:cubicBezTo>
                <a:cubicBezTo>
                  <a:pt x="123" y="106"/>
                  <a:pt x="123" y="106"/>
                  <a:pt x="123" y="106"/>
                </a:cubicBezTo>
                <a:cubicBezTo>
                  <a:pt x="126" y="106"/>
                  <a:pt x="126" y="106"/>
                  <a:pt x="126" y="106"/>
                </a:cubicBezTo>
                <a:cubicBezTo>
                  <a:pt x="126" y="110"/>
                  <a:pt x="126" y="110"/>
                  <a:pt x="126" y="110"/>
                </a:cubicBezTo>
                <a:cubicBezTo>
                  <a:pt x="123" y="110"/>
                  <a:pt x="123" y="110"/>
                  <a:pt x="123" y="110"/>
                </a:cubicBezTo>
                <a:cubicBezTo>
                  <a:pt x="120" y="112"/>
                  <a:pt x="120" y="112"/>
                  <a:pt x="120" y="112"/>
                </a:cubicBezTo>
                <a:cubicBezTo>
                  <a:pt x="116" y="105"/>
                  <a:pt x="116" y="105"/>
                  <a:pt x="116" y="105"/>
                </a:cubicBezTo>
                <a:cubicBezTo>
                  <a:pt x="113" y="111"/>
                  <a:pt x="113" y="111"/>
                  <a:pt x="113" y="111"/>
                </a:cubicBezTo>
                <a:cubicBezTo>
                  <a:pt x="118" y="113"/>
                  <a:pt x="118" y="113"/>
                  <a:pt x="118" y="113"/>
                </a:cubicBezTo>
                <a:cubicBezTo>
                  <a:pt x="117" y="117"/>
                  <a:pt x="117" y="117"/>
                  <a:pt x="117" y="117"/>
                </a:cubicBezTo>
                <a:cubicBezTo>
                  <a:pt x="114" y="118"/>
                  <a:pt x="114" y="118"/>
                  <a:pt x="114" y="118"/>
                </a:cubicBezTo>
                <a:cubicBezTo>
                  <a:pt x="113" y="122"/>
                  <a:pt x="113" y="122"/>
                  <a:pt x="113" y="122"/>
                </a:cubicBezTo>
                <a:cubicBezTo>
                  <a:pt x="115" y="124"/>
                  <a:pt x="115" y="124"/>
                  <a:pt x="115" y="124"/>
                </a:cubicBezTo>
                <a:cubicBezTo>
                  <a:pt x="109" y="132"/>
                  <a:pt x="109" y="132"/>
                  <a:pt x="109" y="132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14" y="144"/>
                  <a:pt x="114" y="144"/>
                  <a:pt x="114" y="144"/>
                </a:cubicBezTo>
                <a:cubicBezTo>
                  <a:pt x="125" y="144"/>
                  <a:pt x="125" y="144"/>
                  <a:pt x="125" y="144"/>
                </a:cubicBezTo>
                <a:cubicBezTo>
                  <a:pt x="126" y="151"/>
                  <a:pt x="126" y="151"/>
                  <a:pt x="126" y="151"/>
                </a:cubicBezTo>
                <a:cubicBezTo>
                  <a:pt x="126" y="159"/>
                  <a:pt x="126" y="159"/>
                  <a:pt x="126" y="159"/>
                </a:cubicBezTo>
                <a:cubicBezTo>
                  <a:pt x="130" y="170"/>
                  <a:pt x="130" y="170"/>
                  <a:pt x="130" y="170"/>
                </a:cubicBezTo>
                <a:cubicBezTo>
                  <a:pt x="134" y="171"/>
                  <a:pt x="134" y="171"/>
                  <a:pt x="134" y="171"/>
                </a:cubicBezTo>
                <a:cubicBezTo>
                  <a:pt x="140" y="163"/>
                  <a:pt x="140" y="163"/>
                  <a:pt x="140" y="163"/>
                </a:cubicBezTo>
                <a:cubicBezTo>
                  <a:pt x="140" y="159"/>
                  <a:pt x="140" y="159"/>
                  <a:pt x="140" y="159"/>
                </a:cubicBezTo>
                <a:cubicBezTo>
                  <a:pt x="143" y="156"/>
                  <a:pt x="143" y="156"/>
                  <a:pt x="143" y="156"/>
                </a:cubicBezTo>
                <a:cubicBezTo>
                  <a:pt x="143" y="148"/>
                  <a:pt x="143" y="148"/>
                  <a:pt x="143" y="148"/>
                </a:cubicBezTo>
                <a:cubicBezTo>
                  <a:pt x="150" y="141"/>
                  <a:pt x="150" y="141"/>
                  <a:pt x="150" y="141"/>
                </a:cubicBezTo>
                <a:cubicBezTo>
                  <a:pt x="145" y="141"/>
                  <a:pt x="145" y="141"/>
                  <a:pt x="145" y="141"/>
                </a:cubicBezTo>
                <a:cubicBezTo>
                  <a:pt x="140" y="130"/>
                  <a:pt x="140" y="130"/>
                  <a:pt x="140" y="130"/>
                </a:cubicBezTo>
                <a:cubicBezTo>
                  <a:pt x="147" y="137"/>
                  <a:pt x="147" y="137"/>
                  <a:pt x="147" y="137"/>
                </a:cubicBezTo>
                <a:cubicBezTo>
                  <a:pt x="155" y="133"/>
                  <a:pt x="155" y="133"/>
                  <a:pt x="155" y="133"/>
                </a:cubicBezTo>
                <a:cubicBezTo>
                  <a:pt x="147" y="128"/>
                  <a:pt x="147" y="128"/>
                  <a:pt x="147" y="128"/>
                </a:cubicBezTo>
                <a:cubicBezTo>
                  <a:pt x="151" y="128"/>
                  <a:pt x="151" y="128"/>
                  <a:pt x="151" y="128"/>
                </a:cubicBezTo>
                <a:cubicBezTo>
                  <a:pt x="162" y="132"/>
                  <a:pt x="162" y="132"/>
                  <a:pt x="162" y="132"/>
                </a:cubicBezTo>
                <a:cubicBezTo>
                  <a:pt x="165" y="142"/>
                  <a:pt x="165" y="142"/>
                  <a:pt x="165" y="142"/>
                </a:cubicBezTo>
                <a:cubicBezTo>
                  <a:pt x="168" y="137"/>
                  <a:pt x="168" y="137"/>
                  <a:pt x="168" y="137"/>
                </a:cubicBezTo>
                <a:cubicBezTo>
                  <a:pt x="174" y="133"/>
                  <a:pt x="174" y="133"/>
                  <a:pt x="174" y="133"/>
                </a:cubicBezTo>
                <a:cubicBezTo>
                  <a:pt x="178" y="139"/>
                  <a:pt x="178" y="139"/>
                  <a:pt x="178" y="139"/>
                </a:cubicBezTo>
                <a:cubicBezTo>
                  <a:pt x="179" y="147"/>
                  <a:pt x="179" y="147"/>
                  <a:pt x="179" y="147"/>
                </a:cubicBezTo>
                <a:cubicBezTo>
                  <a:pt x="180" y="148"/>
                  <a:pt x="180" y="148"/>
                  <a:pt x="180" y="148"/>
                </a:cubicBezTo>
                <a:close/>
                <a:moveTo>
                  <a:pt x="195" y="155"/>
                </a:moveTo>
                <a:cubicBezTo>
                  <a:pt x="186" y="161"/>
                  <a:pt x="186" y="161"/>
                  <a:pt x="186" y="161"/>
                </a:cubicBezTo>
                <a:cubicBezTo>
                  <a:pt x="189" y="170"/>
                  <a:pt x="189" y="170"/>
                  <a:pt x="189" y="170"/>
                </a:cubicBezTo>
                <a:cubicBezTo>
                  <a:pt x="197" y="168"/>
                  <a:pt x="197" y="168"/>
                  <a:pt x="197" y="168"/>
                </a:cubicBezTo>
                <a:cubicBezTo>
                  <a:pt x="207" y="176"/>
                  <a:pt x="207" y="176"/>
                  <a:pt x="207" y="176"/>
                </a:cubicBezTo>
                <a:cubicBezTo>
                  <a:pt x="211" y="164"/>
                  <a:pt x="211" y="164"/>
                  <a:pt x="211" y="164"/>
                </a:cubicBezTo>
                <a:cubicBezTo>
                  <a:pt x="204" y="155"/>
                  <a:pt x="204" y="155"/>
                  <a:pt x="204" y="155"/>
                </a:cubicBezTo>
                <a:cubicBezTo>
                  <a:pt x="202" y="159"/>
                  <a:pt x="202" y="159"/>
                  <a:pt x="202" y="159"/>
                </a:cubicBezTo>
                <a:cubicBezTo>
                  <a:pt x="201" y="157"/>
                  <a:pt x="201" y="157"/>
                  <a:pt x="201" y="157"/>
                </a:cubicBezTo>
                <a:cubicBezTo>
                  <a:pt x="201" y="155"/>
                  <a:pt x="201" y="155"/>
                  <a:pt x="201" y="155"/>
                </a:cubicBezTo>
                <a:cubicBezTo>
                  <a:pt x="195" y="155"/>
                  <a:pt x="195" y="155"/>
                  <a:pt x="195" y="155"/>
                </a:cubicBezTo>
                <a:close/>
                <a:moveTo>
                  <a:pt x="151" y="192"/>
                </a:moveTo>
                <a:cubicBezTo>
                  <a:pt x="150" y="192"/>
                  <a:pt x="148" y="191"/>
                  <a:pt x="148" y="189"/>
                </a:cubicBezTo>
                <a:cubicBezTo>
                  <a:pt x="148" y="188"/>
                  <a:pt x="150" y="186"/>
                  <a:pt x="151" y="186"/>
                </a:cubicBezTo>
                <a:cubicBezTo>
                  <a:pt x="177" y="186"/>
                  <a:pt x="177" y="186"/>
                  <a:pt x="177" y="186"/>
                </a:cubicBezTo>
                <a:cubicBezTo>
                  <a:pt x="179" y="186"/>
                  <a:pt x="180" y="188"/>
                  <a:pt x="180" y="189"/>
                </a:cubicBezTo>
                <a:cubicBezTo>
                  <a:pt x="180" y="191"/>
                  <a:pt x="179" y="192"/>
                  <a:pt x="177" y="192"/>
                </a:cubicBezTo>
                <a:cubicBezTo>
                  <a:pt x="151" y="192"/>
                  <a:pt x="151" y="192"/>
                  <a:pt x="151" y="192"/>
                </a:cubicBezTo>
                <a:close/>
                <a:moveTo>
                  <a:pt x="23" y="192"/>
                </a:moveTo>
                <a:cubicBezTo>
                  <a:pt x="22" y="192"/>
                  <a:pt x="20" y="191"/>
                  <a:pt x="20" y="189"/>
                </a:cubicBezTo>
                <a:cubicBezTo>
                  <a:pt x="20" y="188"/>
                  <a:pt x="22" y="186"/>
                  <a:pt x="23" y="186"/>
                </a:cubicBezTo>
                <a:cubicBezTo>
                  <a:pt x="49" y="186"/>
                  <a:pt x="49" y="186"/>
                  <a:pt x="49" y="186"/>
                </a:cubicBezTo>
                <a:cubicBezTo>
                  <a:pt x="51" y="186"/>
                  <a:pt x="52" y="188"/>
                  <a:pt x="52" y="189"/>
                </a:cubicBezTo>
                <a:cubicBezTo>
                  <a:pt x="52" y="191"/>
                  <a:pt x="51" y="192"/>
                  <a:pt x="49" y="192"/>
                </a:cubicBezTo>
                <a:cubicBezTo>
                  <a:pt x="23" y="192"/>
                  <a:pt x="23" y="192"/>
                  <a:pt x="23" y="192"/>
                </a:cubicBezTo>
                <a:close/>
                <a:moveTo>
                  <a:pt x="23" y="182"/>
                </a:moveTo>
                <a:cubicBezTo>
                  <a:pt x="22" y="182"/>
                  <a:pt x="20" y="181"/>
                  <a:pt x="20" y="179"/>
                </a:cubicBezTo>
                <a:cubicBezTo>
                  <a:pt x="20" y="178"/>
                  <a:pt x="22" y="176"/>
                  <a:pt x="23" y="176"/>
                </a:cubicBezTo>
                <a:cubicBezTo>
                  <a:pt x="49" y="176"/>
                  <a:pt x="49" y="176"/>
                  <a:pt x="49" y="176"/>
                </a:cubicBezTo>
                <a:cubicBezTo>
                  <a:pt x="51" y="176"/>
                  <a:pt x="52" y="178"/>
                  <a:pt x="52" y="179"/>
                </a:cubicBezTo>
                <a:cubicBezTo>
                  <a:pt x="52" y="181"/>
                  <a:pt x="51" y="182"/>
                  <a:pt x="49" y="182"/>
                </a:cubicBezTo>
                <a:cubicBezTo>
                  <a:pt x="23" y="182"/>
                  <a:pt x="23" y="182"/>
                  <a:pt x="23" y="182"/>
                </a:cubicBezTo>
                <a:close/>
                <a:moveTo>
                  <a:pt x="23" y="172"/>
                </a:moveTo>
                <a:cubicBezTo>
                  <a:pt x="22" y="172"/>
                  <a:pt x="20" y="171"/>
                  <a:pt x="20" y="169"/>
                </a:cubicBezTo>
                <a:cubicBezTo>
                  <a:pt x="20" y="167"/>
                  <a:pt x="22" y="166"/>
                  <a:pt x="23" y="166"/>
                </a:cubicBezTo>
                <a:cubicBezTo>
                  <a:pt x="49" y="166"/>
                  <a:pt x="49" y="166"/>
                  <a:pt x="49" y="166"/>
                </a:cubicBezTo>
                <a:cubicBezTo>
                  <a:pt x="51" y="166"/>
                  <a:pt x="52" y="167"/>
                  <a:pt x="52" y="169"/>
                </a:cubicBezTo>
                <a:cubicBezTo>
                  <a:pt x="52" y="171"/>
                  <a:pt x="51" y="172"/>
                  <a:pt x="49" y="172"/>
                </a:cubicBezTo>
                <a:cubicBezTo>
                  <a:pt x="23" y="172"/>
                  <a:pt x="23" y="172"/>
                  <a:pt x="23" y="172"/>
                </a:cubicBezTo>
                <a:close/>
                <a:moveTo>
                  <a:pt x="9" y="202"/>
                </a:moveTo>
                <a:cubicBezTo>
                  <a:pt x="236" y="202"/>
                  <a:pt x="236" y="202"/>
                  <a:pt x="236" y="202"/>
                </a:cubicBezTo>
                <a:cubicBezTo>
                  <a:pt x="236" y="61"/>
                  <a:pt x="236" y="61"/>
                  <a:pt x="236" y="61"/>
                </a:cubicBezTo>
                <a:cubicBezTo>
                  <a:pt x="9" y="61"/>
                  <a:pt x="9" y="61"/>
                  <a:pt x="9" y="61"/>
                </a:cubicBezTo>
                <a:cubicBezTo>
                  <a:pt x="9" y="202"/>
                  <a:pt x="9" y="202"/>
                  <a:pt x="9" y="202"/>
                </a:cubicBezTo>
                <a:close/>
                <a:moveTo>
                  <a:pt x="236" y="208"/>
                </a:moveTo>
                <a:cubicBezTo>
                  <a:pt x="9" y="208"/>
                  <a:pt x="9" y="208"/>
                  <a:pt x="9" y="208"/>
                </a:cubicBezTo>
                <a:cubicBezTo>
                  <a:pt x="9" y="218"/>
                  <a:pt x="9" y="218"/>
                  <a:pt x="9" y="218"/>
                </a:cubicBezTo>
                <a:cubicBezTo>
                  <a:pt x="236" y="218"/>
                  <a:pt x="236" y="218"/>
                  <a:pt x="236" y="218"/>
                </a:cubicBezTo>
                <a:cubicBezTo>
                  <a:pt x="236" y="208"/>
                  <a:pt x="236" y="208"/>
                  <a:pt x="236" y="208"/>
                </a:cubicBezTo>
                <a:close/>
                <a:moveTo>
                  <a:pt x="4" y="52"/>
                </a:moveTo>
                <a:cubicBezTo>
                  <a:pt x="63" y="52"/>
                  <a:pt x="63" y="52"/>
                  <a:pt x="63" y="52"/>
                </a:cubicBezTo>
                <a:cubicBezTo>
                  <a:pt x="111" y="12"/>
                  <a:pt x="111" y="12"/>
                  <a:pt x="111" y="12"/>
                </a:cubicBezTo>
                <a:cubicBezTo>
                  <a:pt x="112" y="14"/>
                  <a:pt x="113" y="15"/>
                  <a:pt x="114" y="17"/>
                </a:cubicBezTo>
                <a:cubicBezTo>
                  <a:pt x="114" y="17"/>
                  <a:pt x="114" y="17"/>
                  <a:pt x="114" y="17"/>
                </a:cubicBezTo>
                <a:cubicBezTo>
                  <a:pt x="114" y="17"/>
                  <a:pt x="114" y="17"/>
                  <a:pt x="114" y="17"/>
                </a:cubicBezTo>
                <a:cubicBezTo>
                  <a:pt x="114" y="17"/>
                  <a:pt x="114" y="17"/>
                  <a:pt x="114" y="17"/>
                </a:cubicBezTo>
                <a:cubicBezTo>
                  <a:pt x="72" y="52"/>
                  <a:pt x="72" y="52"/>
                  <a:pt x="72" y="52"/>
                </a:cubicBezTo>
                <a:cubicBezTo>
                  <a:pt x="175" y="52"/>
                  <a:pt x="175" y="52"/>
                  <a:pt x="175" y="52"/>
                </a:cubicBezTo>
                <a:cubicBezTo>
                  <a:pt x="128" y="13"/>
                  <a:pt x="128" y="13"/>
                  <a:pt x="128" y="13"/>
                </a:cubicBezTo>
                <a:cubicBezTo>
                  <a:pt x="127" y="14"/>
                  <a:pt x="125" y="14"/>
                  <a:pt x="124" y="15"/>
                </a:cubicBezTo>
                <a:cubicBezTo>
                  <a:pt x="124" y="15"/>
                  <a:pt x="124" y="15"/>
                  <a:pt x="123" y="15"/>
                </a:cubicBezTo>
                <a:cubicBezTo>
                  <a:pt x="123" y="15"/>
                  <a:pt x="123" y="15"/>
                  <a:pt x="123" y="15"/>
                </a:cubicBezTo>
                <a:cubicBezTo>
                  <a:pt x="119" y="15"/>
                  <a:pt x="116" y="11"/>
                  <a:pt x="116" y="7"/>
                </a:cubicBezTo>
                <a:cubicBezTo>
                  <a:pt x="116" y="3"/>
                  <a:pt x="119" y="0"/>
                  <a:pt x="123" y="0"/>
                </a:cubicBezTo>
                <a:cubicBezTo>
                  <a:pt x="127" y="0"/>
                  <a:pt x="130" y="3"/>
                  <a:pt x="130" y="7"/>
                </a:cubicBezTo>
                <a:cubicBezTo>
                  <a:pt x="130" y="8"/>
                  <a:pt x="130" y="8"/>
                  <a:pt x="130" y="8"/>
                </a:cubicBezTo>
                <a:cubicBezTo>
                  <a:pt x="184" y="52"/>
                  <a:pt x="184" y="52"/>
                  <a:pt x="184" y="52"/>
                </a:cubicBezTo>
                <a:cubicBezTo>
                  <a:pt x="240" y="52"/>
                  <a:pt x="240" y="52"/>
                  <a:pt x="240" y="52"/>
                </a:cubicBezTo>
                <a:cubicBezTo>
                  <a:pt x="243" y="52"/>
                  <a:pt x="245" y="54"/>
                  <a:pt x="245" y="56"/>
                </a:cubicBezTo>
                <a:cubicBezTo>
                  <a:pt x="245" y="222"/>
                  <a:pt x="245" y="222"/>
                  <a:pt x="245" y="222"/>
                </a:cubicBezTo>
                <a:cubicBezTo>
                  <a:pt x="245" y="225"/>
                  <a:pt x="243" y="227"/>
                  <a:pt x="240" y="227"/>
                </a:cubicBezTo>
                <a:cubicBezTo>
                  <a:pt x="4" y="227"/>
                  <a:pt x="4" y="227"/>
                  <a:pt x="4" y="227"/>
                </a:cubicBezTo>
                <a:cubicBezTo>
                  <a:pt x="2" y="227"/>
                  <a:pt x="0" y="225"/>
                  <a:pt x="0" y="222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4"/>
                  <a:pt x="2" y="52"/>
                  <a:pt x="4" y="52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0" name="Obdélník 34">
            <a:extLst>
              <a:ext uri="{FF2B5EF4-FFF2-40B4-BE49-F238E27FC236}">
                <a16:creationId xmlns:a16="http://schemas.microsoft.com/office/drawing/2014/main" xmlns="" id="{9E1011D1-B620-4F12-AEFE-D1D355329ADC}"/>
              </a:ext>
            </a:extLst>
          </p:cNvPr>
          <p:cNvSpPr/>
          <p:nvPr/>
        </p:nvSpPr>
        <p:spPr>
          <a:xfrm>
            <a:off x="4574428" y="2188945"/>
            <a:ext cx="3960000" cy="1058400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101" name="Group 50">
            <a:extLst>
              <a:ext uri="{FF2B5EF4-FFF2-40B4-BE49-F238E27FC236}">
                <a16:creationId xmlns:a16="http://schemas.microsoft.com/office/drawing/2014/main" xmlns="" id="{80D9FFF8-77F1-495C-8239-9C281753E904}"/>
              </a:ext>
            </a:extLst>
          </p:cNvPr>
          <p:cNvGrpSpPr/>
          <p:nvPr/>
        </p:nvGrpSpPr>
        <p:grpSpPr>
          <a:xfrm>
            <a:off x="4677916" y="2239345"/>
            <a:ext cx="3331397" cy="1035841"/>
            <a:chOff x="1619672" y="1171148"/>
            <a:chExt cx="3331397" cy="1035841"/>
          </a:xfrm>
        </p:grpSpPr>
        <p:sp>
          <p:nvSpPr>
            <p:cNvPr id="102" name="TextBox 51">
              <a:extLst>
                <a:ext uri="{FF2B5EF4-FFF2-40B4-BE49-F238E27FC236}">
                  <a16:creationId xmlns:a16="http://schemas.microsoft.com/office/drawing/2014/main" xmlns="" id="{549A5782-71E0-4D83-B1B2-5237210F9CDD}"/>
                </a:ext>
              </a:extLst>
            </p:cNvPr>
            <p:cNvSpPr txBox="1"/>
            <p:nvPr/>
          </p:nvSpPr>
          <p:spPr>
            <a:xfrm>
              <a:off x="1619673" y="1437548"/>
              <a:ext cx="2845349" cy="76944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Zákazníka vždy potěší, když z TIC bude odcházet s pocitem, že dostal něco navíc – např. tip na výlet, zapojení do soutěže, zážitek z výstavy, wifi, toalety.</a:t>
              </a:r>
            </a:p>
          </p:txBody>
        </p:sp>
        <p:sp>
          <p:nvSpPr>
            <p:cNvPr id="103" name="TextBox 52">
              <a:extLst>
                <a:ext uri="{FF2B5EF4-FFF2-40B4-BE49-F238E27FC236}">
                  <a16:creationId xmlns:a16="http://schemas.microsoft.com/office/drawing/2014/main" xmlns="" id="{DF9740C7-DC29-42A7-81E3-5E98BB3F6A9F}"/>
                </a:ext>
              </a:extLst>
            </p:cNvPr>
            <p:cNvSpPr txBox="1"/>
            <p:nvPr/>
          </p:nvSpPr>
          <p:spPr>
            <a:xfrm>
              <a:off x="1619672" y="1171148"/>
              <a:ext cx="3331397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NABÍDNĚTĚ VŽDY NĚCO NAVÍC</a:t>
              </a:r>
            </a:p>
          </p:txBody>
        </p:sp>
      </p:grpSp>
      <p:sp>
        <p:nvSpPr>
          <p:cNvPr id="128" name="Nadpis 1">
            <a:extLst>
              <a:ext uri="{FF2B5EF4-FFF2-40B4-BE49-F238E27FC236}">
                <a16:creationId xmlns:a16="http://schemas.microsoft.com/office/drawing/2014/main" xmlns="" id="{8820D4F5-DA22-4A61-AB6C-271AF1D00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765" y="512563"/>
            <a:ext cx="8352928" cy="541154"/>
          </a:xfrm>
        </p:spPr>
        <p:txBody>
          <a:bodyPr anchor="ctr">
            <a:normAutofit/>
          </a:bodyPr>
          <a:lstStyle/>
          <a:p>
            <a:r>
              <a:rPr lang="cs-CZ" dirty="0"/>
              <a:t>Máme pro Vaše TIC několik doporučení</a:t>
            </a:r>
          </a:p>
        </p:txBody>
      </p:sp>
      <p:sp>
        <p:nvSpPr>
          <p:cNvPr id="3" name="Obdélník 34">
            <a:extLst>
              <a:ext uri="{FF2B5EF4-FFF2-40B4-BE49-F238E27FC236}">
                <a16:creationId xmlns:a16="http://schemas.microsoft.com/office/drawing/2014/main" xmlns="" id="{79DCF018-E87E-4F44-828C-3E4556532011}"/>
              </a:ext>
            </a:extLst>
          </p:cNvPr>
          <p:cNvSpPr/>
          <p:nvPr/>
        </p:nvSpPr>
        <p:spPr>
          <a:xfrm>
            <a:off x="582085" y="3285045"/>
            <a:ext cx="3960000" cy="1058400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59" name="Group 50">
            <a:extLst>
              <a:ext uri="{FF2B5EF4-FFF2-40B4-BE49-F238E27FC236}">
                <a16:creationId xmlns:a16="http://schemas.microsoft.com/office/drawing/2014/main" xmlns="" id="{451CF86F-446D-42ED-B81B-BD6FF1C24378}"/>
              </a:ext>
            </a:extLst>
          </p:cNvPr>
          <p:cNvGrpSpPr/>
          <p:nvPr/>
        </p:nvGrpSpPr>
        <p:grpSpPr>
          <a:xfrm>
            <a:off x="1458213" y="3359609"/>
            <a:ext cx="3006781" cy="1035841"/>
            <a:chOff x="1619672" y="1173474"/>
            <a:chExt cx="3006781" cy="1035841"/>
          </a:xfrm>
        </p:grpSpPr>
        <p:sp>
          <p:nvSpPr>
            <p:cNvPr id="60" name="TextBox 51">
              <a:extLst>
                <a:ext uri="{FF2B5EF4-FFF2-40B4-BE49-F238E27FC236}">
                  <a16:creationId xmlns:a16="http://schemas.microsoft.com/office/drawing/2014/main" xmlns="" id="{F51B35F8-BB23-4BE9-BA55-0B6DC4A1E94F}"/>
                </a:ext>
              </a:extLst>
            </p:cNvPr>
            <p:cNvSpPr txBox="1"/>
            <p:nvPr/>
          </p:nvSpPr>
          <p:spPr>
            <a:xfrm>
              <a:off x="1619673" y="1439874"/>
              <a:ext cx="3006780" cy="76944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Objevily se nedostatky u TIC s kombinovaným provozem (kavárna, knihovna). Někteří návštěvníci měli dojem, že se zaměstnanci nedostatečně věnují chodu TIC.</a:t>
              </a:r>
            </a:p>
          </p:txBody>
        </p:sp>
        <p:sp>
          <p:nvSpPr>
            <p:cNvPr id="61" name="TextBox 52">
              <a:extLst>
                <a:ext uri="{FF2B5EF4-FFF2-40B4-BE49-F238E27FC236}">
                  <a16:creationId xmlns:a16="http://schemas.microsoft.com/office/drawing/2014/main" xmlns="" id="{88F267AB-2573-4A57-8203-437357081D9C}"/>
                </a:ext>
              </a:extLst>
            </p:cNvPr>
            <p:cNvSpPr txBox="1"/>
            <p:nvPr/>
          </p:nvSpPr>
          <p:spPr>
            <a:xfrm>
              <a:off x="1619672" y="1173474"/>
              <a:ext cx="2861499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TIC S KOMBINOVANÝM PROVOZEM</a:t>
              </a:r>
            </a:p>
          </p:txBody>
        </p:sp>
      </p:grpSp>
      <p:grpSp>
        <p:nvGrpSpPr>
          <p:cNvPr id="62" name="Group 259">
            <a:extLst>
              <a:ext uri="{FF2B5EF4-FFF2-40B4-BE49-F238E27FC236}">
                <a16:creationId xmlns:a16="http://schemas.microsoft.com/office/drawing/2014/main" xmlns="" id="{84D023B9-1E54-45FB-87CB-6A07FCE82E6E}"/>
              </a:ext>
            </a:extLst>
          </p:cNvPr>
          <p:cNvGrpSpPr>
            <a:grpSpLocks noChangeAspect="1"/>
          </p:cNvGrpSpPr>
          <p:nvPr/>
        </p:nvGrpSpPr>
        <p:grpSpPr>
          <a:xfrm>
            <a:off x="657579" y="3418908"/>
            <a:ext cx="725140" cy="720000"/>
            <a:chOff x="5519738" y="1998663"/>
            <a:chExt cx="447675" cy="444500"/>
          </a:xfrm>
          <a:solidFill>
            <a:schemeClr val="accent4">
              <a:lumMod val="75000"/>
            </a:schemeClr>
          </a:solidFill>
        </p:grpSpPr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xmlns="" id="{3AC0F077-3D62-4769-A5C9-B74A21F0E5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9738" y="1998663"/>
              <a:ext cx="260350" cy="266700"/>
            </a:xfrm>
            <a:custGeom>
              <a:avLst/>
              <a:gdLst/>
              <a:ahLst/>
              <a:cxnLst>
                <a:cxn ang="0">
                  <a:pos x="199" y="254"/>
                </a:cxn>
                <a:cxn ang="0">
                  <a:pos x="194" y="229"/>
                </a:cxn>
                <a:cxn ang="0">
                  <a:pos x="227" y="230"/>
                </a:cxn>
                <a:cxn ang="0">
                  <a:pos x="240" y="217"/>
                </a:cxn>
                <a:cxn ang="0">
                  <a:pos x="225" y="195"/>
                </a:cxn>
                <a:cxn ang="0">
                  <a:pos x="233" y="181"/>
                </a:cxn>
                <a:cxn ang="0">
                  <a:pos x="258" y="181"/>
                </a:cxn>
                <a:cxn ang="0">
                  <a:pos x="261" y="162"/>
                </a:cxn>
                <a:cxn ang="0">
                  <a:pos x="242" y="136"/>
                </a:cxn>
                <a:cxn ang="0">
                  <a:pos x="265" y="125"/>
                </a:cxn>
                <a:cxn ang="0">
                  <a:pos x="261" y="106"/>
                </a:cxn>
                <a:cxn ang="0">
                  <a:pos x="235" y="99"/>
                </a:cxn>
                <a:cxn ang="0">
                  <a:pos x="232" y="90"/>
                </a:cxn>
                <a:cxn ang="0">
                  <a:pos x="250" y="71"/>
                </a:cxn>
                <a:cxn ang="0">
                  <a:pos x="238" y="55"/>
                </a:cxn>
                <a:cxn ang="0">
                  <a:pos x="205" y="53"/>
                </a:cxn>
                <a:cxn ang="0">
                  <a:pos x="214" y="28"/>
                </a:cxn>
                <a:cxn ang="0">
                  <a:pos x="197" y="18"/>
                </a:cxn>
                <a:cxn ang="0">
                  <a:pos x="180" y="36"/>
                </a:cxn>
                <a:cxn ang="0">
                  <a:pos x="166" y="5"/>
                </a:cxn>
                <a:cxn ang="0">
                  <a:pos x="148" y="0"/>
                </a:cxn>
                <a:cxn ang="0">
                  <a:pos x="136" y="25"/>
                </a:cxn>
                <a:cxn ang="0">
                  <a:pos x="111" y="3"/>
                </a:cxn>
                <a:cxn ang="0">
                  <a:pos x="93" y="6"/>
                </a:cxn>
                <a:cxn ang="0">
                  <a:pos x="92" y="33"/>
                </a:cxn>
                <a:cxn ang="0">
                  <a:pos x="61" y="23"/>
                </a:cxn>
                <a:cxn ang="0">
                  <a:pos x="45" y="34"/>
                </a:cxn>
                <a:cxn ang="0">
                  <a:pos x="55" y="59"/>
                </a:cxn>
                <a:cxn ang="0">
                  <a:pos x="22" y="64"/>
                </a:cxn>
                <a:cxn ang="0">
                  <a:pos x="12" y="79"/>
                </a:cxn>
                <a:cxn ang="0">
                  <a:pos x="31" y="98"/>
                </a:cxn>
                <a:cxn ang="0">
                  <a:pos x="4" y="116"/>
                </a:cxn>
                <a:cxn ang="0">
                  <a:pos x="0" y="135"/>
                </a:cxn>
                <a:cxn ang="0">
                  <a:pos x="25" y="144"/>
                </a:cxn>
                <a:cxn ang="0">
                  <a:pos x="7" y="172"/>
                </a:cxn>
                <a:cxn ang="0">
                  <a:pos x="12" y="191"/>
                </a:cxn>
                <a:cxn ang="0">
                  <a:pos x="37" y="188"/>
                </a:cxn>
                <a:cxn ang="0">
                  <a:pos x="32" y="222"/>
                </a:cxn>
                <a:cxn ang="0">
                  <a:pos x="44" y="237"/>
                </a:cxn>
                <a:cxn ang="0">
                  <a:pos x="66" y="224"/>
                </a:cxn>
                <a:cxn ang="0">
                  <a:pos x="75" y="256"/>
                </a:cxn>
                <a:cxn ang="0">
                  <a:pos x="91" y="265"/>
                </a:cxn>
                <a:cxn ang="0">
                  <a:pos x="107" y="244"/>
                </a:cxn>
                <a:cxn ang="0">
                  <a:pos x="128" y="270"/>
                </a:cxn>
                <a:cxn ang="0">
                  <a:pos x="146" y="272"/>
                </a:cxn>
                <a:cxn ang="0">
                  <a:pos x="152" y="246"/>
                </a:cxn>
                <a:cxn ang="0">
                  <a:pos x="181" y="261"/>
                </a:cxn>
                <a:cxn ang="0">
                  <a:pos x="202" y="170"/>
                </a:cxn>
                <a:cxn ang="0">
                  <a:pos x="100" y="207"/>
                </a:cxn>
                <a:cxn ang="0">
                  <a:pos x="64" y="103"/>
                </a:cxn>
                <a:cxn ang="0">
                  <a:pos x="166" y="65"/>
                </a:cxn>
                <a:cxn ang="0">
                  <a:pos x="202" y="170"/>
                </a:cxn>
              </a:cxnLst>
              <a:rect l="0" t="0" r="r" b="b"/>
              <a:pathLst>
                <a:path w="265" h="272">
                  <a:moveTo>
                    <a:pt x="184" y="262"/>
                  </a:moveTo>
                  <a:cubicBezTo>
                    <a:pt x="199" y="254"/>
                    <a:pt x="199" y="254"/>
                    <a:pt x="199" y="254"/>
                  </a:cubicBezTo>
                  <a:cubicBezTo>
                    <a:pt x="200" y="254"/>
                    <a:pt x="200" y="253"/>
                    <a:pt x="200" y="252"/>
                  </a:cubicBezTo>
                  <a:cubicBezTo>
                    <a:pt x="194" y="229"/>
                    <a:pt x="194" y="229"/>
                    <a:pt x="194" y="229"/>
                  </a:cubicBezTo>
                  <a:cubicBezTo>
                    <a:pt x="198" y="226"/>
                    <a:pt x="202" y="222"/>
                    <a:pt x="206" y="219"/>
                  </a:cubicBezTo>
                  <a:cubicBezTo>
                    <a:pt x="227" y="230"/>
                    <a:pt x="227" y="230"/>
                    <a:pt x="227" y="230"/>
                  </a:cubicBezTo>
                  <a:cubicBezTo>
                    <a:pt x="227" y="231"/>
                    <a:pt x="228" y="230"/>
                    <a:pt x="229" y="230"/>
                  </a:cubicBezTo>
                  <a:cubicBezTo>
                    <a:pt x="240" y="217"/>
                    <a:pt x="240" y="217"/>
                    <a:pt x="240" y="217"/>
                  </a:cubicBezTo>
                  <a:cubicBezTo>
                    <a:pt x="241" y="216"/>
                    <a:pt x="241" y="215"/>
                    <a:pt x="240" y="214"/>
                  </a:cubicBezTo>
                  <a:cubicBezTo>
                    <a:pt x="225" y="195"/>
                    <a:pt x="225" y="195"/>
                    <a:pt x="225" y="195"/>
                  </a:cubicBezTo>
                  <a:cubicBezTo>
                    <a:pt x="227" y="192"/>
                    <a:pt x="229" y="188"/>
                    <a:pt x="231" y="184"/>
                  </a:cubicBezTo>
                  <a:cubicBezTo>
                    <a:pt x="232" y="183"/>
                    <a:pt x="232" y="182"/>
                    <a:pt x="233" y="181"/>
                  </a:cubicBezTo>
                  <a:cubicBezTo>
                    <a:pt x="256" y="183"/>
                    <a:pt x="256" y="183"/>
                    <a:pt x="256" y="183"/>
                  </a:cubicBezTo>
                  <a:cubicBezTo>
                    <a:pt x="257" y="183"/>
                    <a:pt x="258" y="182"/>
                    <a:pt x="258" y="181"/>
                  </a:cubicBezTo>
                  <a:cubicBezTo>
                    <a:pt x="263" y="165"/>
                    <a:pt x="263" y="165"/>
                    <a:pt x="263" y="165"/>
                  </a:cubicBezTo>
                  <a:cubicBezTo>
                    <a:pt x="263" y="164"/>
                    <a:pt x="262" y="163"/>
                    <a:pt x="261" y="162"/>
                  </a:cubicBezTo>
                  <a:cubicBezTo>
                    <a:pt x="241" y="151"/>
                    <a:pt x="241" y="151"/>
                    <a:pt x="241" y="151"/>
                  </a:cubicBezTo>
                  <a:cubicBezTo>
                    <a:pt x="241" y="146"/>
                    <a:pt x="242" y="141"/>
                    <a:pt x="242" y="136"/>
                  </a:cubicBezTo>
                  <a:cubicBezTo>
                    <a:pt x="264" y="127"/>
                    <a:pt x="264" y="127"/>
                    <a:pt x="264" y="127"/>
                  </a:cubicBezTo>
                  <a:cubicBezTo>
                    <a:pt x="265" y="127"/>
                    <a:pt x="265" y="126"/>
                    <a:pt x="265" y="125"/>
                  </a:cubicBezTo>
                  <a:cubicBezTo>
                    <a:pt x="263" y="108"/>
                    <a:pt x="263" y="108"/>
                    <a:pt x="263" y="108"/>
                  </a:cubicBezTo>
                  <a:cubicBezTo>
                    <a:pt x="263" y="107"/>
                    <a:pt x="262" y="106"/>
                    <a:pt x="261" y="106"/>
                  </a:cubicBezTo>
                  <a:cubicBezTo>
                    <a:pt x="237" y="105"/>
                    <a:pt x="237" y="105"/>
                    <a:pt x="237" y="105"/>
                  </a:cubicBezTo>
                  <a:cubicBezTo>
                    <a:pt x="237" y="103"/>
                    <a:pt x="236" y="101"/>
                    <a:pt x="235" y="99"/>
                  </a:cubicBezTo>
                  <a:cubicBezTo>
                    <a:pt x="235" y="99"/>
                    <a:pt x="235" y="99"/>
                    <a:pt x="235" y="99"/>
                  </a:cubicBezTo>
                  <a:cubicBezTo>
                    <a:pt x="234" y="96"/>
                    <a:pt x="233" y="93"/>
                    <a:pt x="232" y="90"/>
                  </a:cubicBezTo>
                  <a:cubicBezTo>
                    <a:pt x="249" y="73"/>
                    <a:pt x="249" y="73"/>
                    <a:pt x="249" y="73"/>
                  </a:cubicBezTo>
                  <a:cubicBezTo>
                    <a:pt x="250" y="73"/>
                    <a:pt x="250" y="72"/>
                    <a:pt x="250" y="71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0" y="55"/>
                    <a:pt x="239" y="55"/>
                    <a:pt x="238" y="55"/>
                  </a:cubicBezTo>
                  <a:cubicBezTo>
                    <a:pt x="216" y="64"/>
                    <a:pt x="216" y="64"/>
                    <a:pt x="216" y="64"/>
                  </a:cubicBezTo>
                  <a:cubicBezTo>
                    <a:pt x="213" y="60"/>
                    <a:pt x="209" y="56"/>
                    <a:pt x="205" y="53"/>
                  </a:cubicBezTo>
                  <a:cubicBezTo>
                    <a:pt x="214" y="30"/>
                    <a:pt x="214" y="30"/>
                    <a:pt x="214" y="30"/>
                  </a:cubicBezTo>
                  <a:cubicBezTo>
                    <a:pt x="215" y="29"/>
                    <a:pt x="215" y="28"/>
                    <a:pt x="214" y="28"/>
                  </a:cubicBezTo>
                  <a:cubicBezTo>
                    <a:pt x="200" y="18"/>
                    <a:pt x="200" y="18"/>
                    <a:pt x="200" y="18"/>
                  </a:cubicBezTo>
                  <a:cubicBezTo>
                    <a:pt x="199" y="17"/>
                    <a:pt x="198" y="17"/>
                    <a:pt x="197" y="18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75" y="33"/>
                    <a:pt x="171" y="32"/>
                    <a:pt x="166" y="30"/>
                  </a:cubicBezTo>
                  <a:cubicBezTo>
                    <a:pt x="166" y="5"/>
                    <a:pt x="166" y="5"/>
                    <a:pt x="166" y="5"/>
                  </a:cubicBezTo>
                  <a:cubicBezTo>
                    <a:pt x="166" y="4"/>
                    <a:pt x="165" y="3"/>
                    <a:pt x="164" y="3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47" y="0"/>
                    <a:pt x="146" y="0"/>
                    <a:pt x="145" y="1"/>
                  </a:cubicBezTo>
                  <a:cubicBezTo>
                    <a:pt x="136" y="25"/>
                    <a:pt x="136" y="25"/>
                    <a:pt x="136" y="25"/>
                  </a:cubicBezTo>
                  <a:cubicBezTo>
                    <a:pt x="132" y="25"/>
                    <a:pt x="127" y="25"/>
                    <a:pt x="122" y="25"/>
                  </a:cubicBezTo>
                  <a:cubicBezTo>
                    <a:pt x="111" y="3"/>
                    <a:pt x="111" y="3"/>
                    <a:pt x="111" y="3"/>
                  </a:cubicBezTo>
                  <a:cubicBezTo>
                    <a:pt x="111" y="2"/>
                    <a:pt x="110" y="1"/>
                    <a:pt x="109" y="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2" y="6"/>
                    <a:pt x="91" y="7"/>
                    <a:pt x="91" y="8"/>
                  </a:cubicBezTo>
                  <a:cubicBezTo>
                    <a:pt x="92" y="33"/>
                    <a:pt x="92" y="33"/>
                    <a:pt x="92" y="33"/>
                  </a:cubicBezTo>
                  <a:cubicBezTo>
                    <a:pt x="88" y="35"/>
                    <a:pt x="83" y="37"/>
                    <a:pt x="79" y="40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0" y="23"/>
                    <a:pt x="59" y="23"/>
                    <a:pt x="58" y="23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5"/>
                    <a:pt x="44" y="3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2" y="62"/>
                    <a:pt x="49" y="66"/>
                    <a:pt x="46" y="70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3"/>
                    <a:pt x="21" y="63"/>
                    <a:pt x="20" y="64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2" y="80"/>
                    <a:pt x="12" y="81"/>
                    <a:pt x="13" y="82"/>
                  </a:cubicBezTo>
                  <a:cubicBezTo>
                    <a:pt x="31" y="98"/>
                    <a:pt x="31" y="98"/>
                    <a:pt x="31" y="98"/>
                  </a:cubicBezTo>
                  <a:cubicBezTo>
                    <a:pt x="30" y="103"/>
                    <a:pt x="28" y="108"/>
                    <a:pt x="27" y="113"/>
                  </a:cubicBezTo>
                  <a:cubicBezTo>
                    <a:pt x="4" y="116"/>
                    <a:pt x="4" y="116"/>
                    <a:pt x="4" y="116"/>
                  </a:cubicBezTo>
                  <a:cubicBezTo>
                    <a:pt x="3" y="116"/>
                    <a:pt x="2" y="117"/>
                    <a:pt x="2" y="118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0" y="136"/>
                    <a:pt x="1" y="137"/>
                    <a:pt x="2" y="137"/>
                  </a:cubicBezTo>
                  <a:cubicBezTo>
                    <a:pt x="25" y="144"/>
                    <a:pt x="25" y="144"/>
                    <a:pt x="25" y="144"/>
                  </a:cubicBezTo>
                  <a:cubicBezTo>
                    <a:pt x="25" y="149"/>
                    <a:pt x="26" y="154"/>
                    <a:pt x="27" y="159"/>
                  </a:cubicBezTo>
                  <a:cubicBezTo>
                    <a:pt x="7" y="172"/>
                    <a:pt x="7" y="172"/>
                    <a:pt x="7" y="172"/>
                  </a:cubicBezTo>
                  <a:cubicBezTo>
                    <a:pt x="6" y="172"/>
                    <a:pt x="6" y="173"/>
                    <a:pt x="6" y="174"/>
                  </a:cubicBezTo>
                  <a:cubicBezTo>
                    <a:pt x="12" y="191"/>
                    <a:pt x="12" y="191"/>
                    <a:pt x="12" y="191"/>
                  </a:cubicBezTo>
                  <a:cubicBezTo>
                    <a:pt x="12" y="192"/>
                    <a:pt x="13" y="192"/>
                    <a:pt x="14" y="192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40" y="193"/>
                    <a:pt x="42" y="197"/>
                    <a:pt x="45" y="201"/>
                  </a:cubicBezTo>
                  <a:cubicBezTo>
                    <a:pt x="32" y="222"/>
                    <a:pt x="32" y="222"/>
                    <a:pt x="32" y="222"/>
                  </a:cubicBezTo>
                  <a:cubicBezTo>
                    <a:pt x="31" y="222"/>
                    <a:pt x="31" y="223"/>
                    <a:pt x="32" y="224"/>
                  </a:cubicBezTo>
                  <a:cubicBezTo>
                    <a:pt x="44" y="237"/>
                    <a:pt x="44" y="237"/>
                    <a:pt x="44" y="237"/>
                  </a:cubicBezTo>
                  <a:cubicBezTo>
                    <a:pt x="44" y="237"/>
                    <a:pt x="46" y="237"/>
                    <a:pt x="46" y="237"/>
                  </a:cubicBezTo>
                  <a:cubicBezTo>
                    <a:pt x="66" y="224"/>
                    <a:pt x="66" y="224"/>
                    <a:pt x="66" y="224"/>
                  </a:cubicBezTo>
                  <a:cubicBezTo>
                    <a:pt x="70" y="227"/>
                    <a:pt x="74" y="230"/>
                    <a:pt x="79" y="233"/>
                  </a:cubicBezTo>
                  <a:cubicBezTo>
                    <a:pt x="75" y="256"/>
                    <a:pt x="75" y="256"/>
                    <a:pt x="75" y="256"/>
                  </a:cubicBezTo>
                  <a:cubicBezTo>
                    <a:pt x="74" y="257"/>
                    <a:pt x="75" y="258"/>
                    <a:pt x="76" y="259"/>
                  </a:cubicBezTo>
                  <a:cubicBezTo>
                    <a:pt x="91" y="265"/>
                    <a:pt x="91" y="265"/>
                    <a:pt x="91" y="265"/>
                  </a:cubicBezTo>
                  <a:cubicBezTo>
                    <a:pt x="92" y="266"/>
                    <a:pt x="93" y="265"/>
                    <a:pt x="94" y="264"/>
                  </a:cubicBezTo>
                  <a:cubicBezTo>
                    <a:pt x="107" y="244"/>
                    <a:pt x="107" y="244"/>
                    <a:pt x="107" y="244"/>
                  </a:cubicBezTo>
                  <a:cubicBezTo>
                    <a:pt x="112" y="246"/>
                    <a:pt x="117" y="247"/>
                    <a:pt x="122" y="247"/>
                  </a:cubicBezTo>
                  <a:cubicBezTo>
                    <a:pt x="128" y="270"/>
                    <a:pt x="128" y="270"/>
                    <a:pt x="128" y="270"/>
                  </a:cubicBezTo>
                  <a:cubicBezTo>
                    <a:pt x="128" y="271"/>
                    <a:pt x="128" y="272"/>
                    <a:pt x="129" y="272"/>
                  </a:cubicBezTo>
                  <a:cubicBezTo>
                    <a:pt x="146" y="272"/>
                    <a:pt x="146" y="272"/>
                    <a:pt x="146" y="272"/>
                  </a:cubicBezTo>
                  <a:cubicBezTo>
                    <a:pt x="147" y="272"/>
                    <a:pt x="148" y="271"/>
                    <a:pt x="148" y="270"/>
                  </a:cubicBezTo>
                  <a:cubicBezTo>
                    <a:pt x="152" y="246"/>
                    <a:pt x="152" y="246"/>
                    <a:pt x="152" y="246"/>
                  </a:cubicBezTo>
                  <a:cubicBezTo>
                    <a:pt x="157" y="245"/>
                    <a:pt x="162" y="244"/>
                    <a:pt x="167" y="242"/>
                  </a:cubicBezTo>
                  <a:cubicBezTo>
                    <a:pt x="181" y="261"/>
                    <a:pt x="181" y="261"/>
                    <a:pt x="181" y="261"/>
                  </a:cubicBezTo>
                  <a:cubicBezTo>
                    <a:pt x="182" y="262"/>
                    <a:pt x="183" y="262"/>
                    <a:pt x="184" y="262"/>
                  </a:cubicBezTo>
                  <a:close/>
                  <a:moveTo>
                    <a:pt x="202" y="170"/>
                  </a:moveTo>
                  <a:cubicBezTo>
                    <a:pt x="194" y="188"/>
                    <a:pt x="179" y="203"/>
                    <a:pt x="159" y="210"/>
                  </a:cubicBezTo>
                  <a:cubicBezTo>
                    <a:pt x="139" y="218"/>
                    <a:pt x="118" y="216"/>
                    <a:pt x="100" y="207"/>
                  </a:cubicBezTo>
                  <a:cubicBezTo>
                    <a:pt x="83" y="199"/>
                    <a:pt x="68" y="183"/>
                    <a:pt x="61" y="163"/>
                  </a:cubicBezTo>
                  <a:cubicBezTo>
                    <a:pt x="54" y="142"/>
                    <a:pt x="56" y="121"/>
                    <a:pt x="64" y="103"/>
                  </a:cubicBezTo>
                  <a:cubicBezTo>
                    <a:pt x="73" y="84"/>
                    <a:pt x="88" y="69"/>
                    <a:pt x="108" y="62"/>
                  </a:cubicBezTo>
                  <a:cubicBezTo>
                    <a:pt x="128" y="55"/>
                    <a:pt x="148" y="57"/>
                    <a:pt x="166" y="65"/>
                  </a:cubicBezTo>
                  <a:cubicBezTo>
                    <a:pt x="184" y="74"/>
                    <a:pt x="198" y="89"/>
                    <a:pt x="205" y="110"/>
                  </a:cubicBezTo>
                  <a:cubicBezTo>
                    <a:pt x="212" y="130"/>
                    <a:pt x="211" y="152"/>
                    <a:pt x="202" y="17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xmlns="" id="{D7C14E6E-EDE4-4241-9F70-1FD3112271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46738" y="2230438"/>
              <a:ext cx="207963" cy="212725"/>
            </a:xfrm>
            <a:custGeom>
              <a:avLst/>
              <a:gdLst/>
              <a:ahLst/>
              <a:cxnLst>
                <a:cxn ang="0">
                  <a:pos x="159" y="203"/>
                </a:cxn>
                <a:cxn ang="0">
                  <a:pos x="155" y="183"/>
                </a:cxn>
                <a:cxn ang="0">
                  <a:pos x="181" y="184"/>
                </a:cxn>
                <a:cxn ang="0">
                  <a:pos x="192" y="173"/>
                </a:cxn>
                <a:cxn ang="0">
                  <a:pos x="180" y="156"/>
                </a:cxn>
                <a:cxn ang="0">
                  <a:pos x="186" y="145"/>
                </a:cxn>
                <a:cxn ang="0">
                  <a:pos x="206" y="145"/>
                </a:cxn>
                <a:cxn ang="0">
                  <a:pos x="209" y="130"/>
                </a:cxn>
                <a:cxn ang="0">
                  <a:pos x="193" y="108"/>
                </a:cxn>
                <a:cxn ang="0">
                  <a:pos x="212" y="100"/>
                </a:cxn>
                <a:cxn ang="0">
                  <a:pos x="208" y="85"/>
                </a:cxn>
                <a:cxn ang="0">
                  <a:pos x="188" y="79"/>
                </a:cxn>
                <a:cxn ang="0">
                  <a:pos x="185" y="72"/>
                </a:cxn>
                <a:cxn ang="0">
                  <a:pos x="199" y="57"/>
                </a:cxn>
                <a:cxn ang="0">
                  <a:pos x="190" y="44"/>
                </a:cxn>
                <a:cxn ang="0">
                  <a:pos x="164" y="42"/>
                </a:cxn>
                <a:cxn ang="0">
                  <a:pos x="171" y="22"/>
                </a:cxn>
                <a:cxn ang="0">
                  <a:pos x="158" y="15"/>
                </a:cxn>
                <a:cxn ang="0">
                  <a:pos x="143" y="29"/>
                </a:cxn>
                <a:cxn ang="0">
                  <a:pos x="132" y="4"/>
                </a:cxn>
                <a:cxn ang="0">
                  <a:pos x="118" y="0"/>
                </a:cxn>
                <a:cxn ang="0">
                  <a:pos x="109" y="20"/>
                </a:cxn>
                <a:cxn ang="0">
                  <a:pos x="89" y="2"/>
                </a:cxn>
                <a:cxn ang="0">
                  <a:pos x="74" y="5"/>
                </a:cxn>
                <a:cxn ang="0">
                  <a:pos x="74" y="27"/>
                </a:cxn>
                <a:cxn ang="0">
                  <a:pos x="48" y="19"/>
                </a:cxn>
                <a:cxn ang="0">
                  <a:pos x="36" y="27"/>
                </a:cxn>
                <a:cxn ang="0">
                  <a:pos x="44" y="47"/>
                </a:cxn>
                <a:cxn ang="0">
                  <a:pos x="18" y="51"/>
                </a:cxn>
                <a:cxn ang="0">
                  <a:pos x="10" y="64"/>
                </a:cxn>
                <a:cxn ang="0">
                  <a:pos x="25" y="78"/>
                </a:cxn>
                <a:cxn ang="0">
                  <a:pos x="3" y="93"/>
                </a:cxn>
                <a:cxn ang="0">
                  <a:pos x="0" y="108"/>
                </a:cxn>
                <a:cxn ang="0">
                  <a:pos x="20" y="115"/>
                </a:cxn>
                <a:cxn ang="0">
                  <a:pos x="5" y="137"/>
                </a:cxn>
                <a:cxn ang="0">
                  <a:pos x="9" y="152"/>
                </a:cxn>
                <a:cxn ang="0">
                  <a:pos x="30" y="150"/>
                </a:cxn>
                <a:cxn ang="0">
                  <a:pos x="26" y="177"/>
                </a:cxn>
                <a:cxn ang="0">
                  <a:pos x="35" y="189"/>
                </a:cxn>
                <a:cxn ang="0">
                  <a:pos x="53" y="179"/>
                </a:cxn>
                <a:cxn ang="0">
                  <a:pos x="60" y="205"/>
                </a:cxn>
                <a:cxn ang="0">
                  <a:pos x="73" y="212"/>
                </a:cxn>
                <a:cxn ang="0">
                  <a:pos x="85" y="195"/>
                </a:cxn>
                <a:cxn ang="0">
                  <a:pos x="102" y="216"/>
                </a:cxn>
                <a:cxn ang="0">
                  <a:pos x="117" y="217"/>
                </a:cxn>
                <a:cxn ang="0">
                  <a:pos x="121" y="197"/>
                </a:cxn>
                <a:cxn ang="0">
                  <a:pos x="145" y="208"/>
                </a:cxn>
                <a:cxn ang="0">
                  <a:pos x="162" y="136"/>
                </a:cxn>
                <a:cxn ang="0">
                  <a:pos x="80" y="166"/>
                </a:cxn>
                <a:cxn ang="0">
                  <a:pos x="51" y="82"/>
                </a:cxn>
                <a:cxn ang="0">
                  <a:pos x="133" y="52"/>
                </a:cxn>
                <a:cxn ang="0">
                  <a:pos x="162" y="136"/>
                </a:cxn>
              </a:cxnLst>
              <a:rect l="0" t="0" r="r" b="b"/>
              <a:pathLst>
                <a:path w="212" h="217">
                  <a:moveTo>
                    <a:pt x="147" y="209"/>
                  </a:moveTo>
                  <a:cubicBezTo>
                    <a:pt x="159" y="203"/>
                    <a:pt x="159" y="203"/>
                    <a:pt x="159" y="203"/>
                  </a:cubicBezTo>
                  <a:cubicBezTo>
                    <a:pt x="159" y="203"/>
                    <a:pt x="160" y="202"/>
                    <a:pt x="159" y="201"/>
                  </a:cubicBezTo>
                  <a:cubicBezTo>
                    <a:pt x="155" y="183"/>
                    <a:pt x="155" y="183"/>
                    <a:pt x="155" y="183"/>
                  </a:cubicBezTo>
                  <a:cubicBezTo>
                    <a:pt x="158" y="180"/>
                    <a:pt x="162" y="178"/>
                    <a:pt x="165" y="175"/>
                  </a:cubicBezTo>
                  <a:cubicBezTo>
                    <a:pt x="181" y="184"/>
                    <a:pt x="181" y="184"/>
                    <a:pt x="181" y="184"/>
                  </a:cubicBezTo>
                  <a:cubicBezTo>
                    <a:pt x="181" y="184"/>
                    <a:pt x="182" y="184"/>
                    <a:pt x="183" y="184"/>
                  </a:cubicBezTo>
                  <a:cubicBezTo>
                    <a:pt x="192" y="173"/>
                    <a:pt x="192" y="173"/>
                    <a:pt x="192" y="173"/>
                  </a:cubicBezTo>
                  <a:cubicBezTo>
                    <a:pt x="192" y="172"/>
                    <a:pt x="192" y="172"/>
                    <a:pt x="191" y="171"/>
                  </a:cubicBezTo>
                  <a:cubicBezTo>
                    <a:pt x="180" y="156"/>
                    <a:pt x="180" y="156"/>
                    <a:pt x="180" y="156"/>
                  </a:cubicBezTo>
                  <a:cubicBezTo>
                    <a:pt x="182" y="153"/>
                    <a:pt x="183" y="150"/>
                    <a:pt x="185" y="147"/>
                  </a:cubicBezTo>
                  <a:cubicBezTo>
                    <a:pt x="185" y="146"/>
                    <a:pt x="185" y="146"/>
                    <a:pt x="186" y="145"/>
                  </a:cubicBezTo>
                  <a:cubicBezTo>
                    <a:pt x="204" y="146"/>
                    <a:pt x="204" y="146"/>
                    <a:pt x="204" y="146"/>
                  </a:cubicBezTo>
                  <a:cubicBezTo>
                    <a:pt x="205" y="146"/>
                    <a:pt x="206" y="146"/>
                    <a:pt x="206" y="145"/>
                  </a:cubicBezTo>
                  <a:cubicBezTo>
                    <a:pt x="210" y="132"/>
                    <a:pt x="210" y="132"/>
                    <a:pt x="210" y="132"/>
                  </a:cubicBezTo>
                  <a:cubicBezTo>
                    <a:pt x="210" y="131"/>
                    <a:pt x="209" y="130"/>
                    <a:pt x="209" y="130"/>
                  </a:cubicBezTo>
                  <a:cubicBezTo>
                    <a:pt x="192" y="121"/>
                    <a:pt x="192" y="121"/>
                    <a:pt x="192" y="121"/>
                  </a:cubicBezTo>
                  <a:cubicBezTo>
                    <a:pt x="193" y="117"/>
                    <a:pt x="193" y="113"/>
                    <a:pt x="193" y="108"/>
                  </a:cubicBezTo>
                  <a:cubicBezTo>
                    <a:pt x="210" y="102"/>
                    <a:pt x="210" y="102"/>
                    <a:pt x="210" y="102"/>
                  </a:cubicBezTo>
                  <a:cubicBezTo>
                    <a:pt x="211" y="102"/>
                    <a:pt x="212" y="101"/>
                    <a:pt x="212" y="100"/>
                  </a:cubicBezTo>
                  <a:cubicBezTo>
                    <a:pt x="210" y="86"/>
                    <a:pt x="210" y="86"/>
                    <a:pt x="210" y="86"/>
                  </a:cubicBezTo>
                  <a:cubicBezTo>
                    <a:pt x="210" y="86"/>
                    <a:pt x="209" y="85"/>
                    <a:pt x="208" y="85"/>
                  </a:cubicBezTo>
                  <a:cubicBezTo>
                    <a:pt x="189" y="84"/>
                    <a:pt x="189" y="84"/>
                    <a:pt x="189" y="84"/>
                  </a:cubicBezTo>
                  <a:cubicBezTo>
                    <a:pt x="189" y="82"/>
                    <a:pt x="188" y="81"/>
                    <a:pt x="188" y="79"/>
                  </a:cubicBezTo>
                  <a:cubicBezTo>
                    <a:pt x="188" y="79"/>
                    <a:pt x="188" y="79"/>
                    <a:pt x="188" y="79"/>
                  </a:cubicBezTo>
                  <a:cubicBezTo>
                    <a:pt x="187" y="77"/>
                    <a:pt x="186" y="74"/>
                    <a:pt x="185" y="72"/>
                  </a:cubicBezTo>
                  <a:cubicBezTo>
                    <a:pt x="199" y="59"/>
                    <a:pt x="199" y="59"/>
                    <a:pt x="199" y="59"/>
                  </a:cubicBezTo>
                  <a:cubicBezTo>
                    <a:pt x="199" y="58"/>
                    <a:pt x="200" y="57"/>
                    <a:pt x="199" y="57"/>
                  </a:cubicBezTo>
                  <a:cubicBezTo>
                    <a:pt x="192" y="45"/>
                    <a:pt x="192" y="45"/>
                    <a:pt x="192" y="45"/>
                  </a:cubicBezTo>
                  <a:cubicBezTo>
                    <a:pt x="192" y="44"/>
                    <a:pt x="191" y="44"/>
                    <a:pt x="190" y="44"/>
                  </a:cubicBezTo>
                  <a:cubicBezTo>
                    <a:pt x="172" y="51"/>
                    <a:pt x="172" y="51"/>
                    <a:pt x="172" y="51"/>
                  </a:cubicBezTo>
                  <a:cubicBezTo>
                    <a:pt x="170" y="48"/>
                    <a:pt x="167" y="45"/>
                    <a:pt x="164" y="42"/>
                  </a:cubicBezTo>
                  <a:cubicBezTo>
                    <a:pt x="171" y="24"/>
                    <a:pt x="171" y="24"/>
                    <a:pt x="171" y="24"/>
                  </a:cubicBezTo>
                  <a:cubicBezTo>
                    <a:pt x="172" y="23"/>
                    <a:pt x="171" y="23"/>
                    <a:pt x="171" y="22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59" y="14"/>
                    <a:pt x="158" y="14"/>
                    <a:pt x="158" y="15"/>
                  </a:cubicBezTo>
                  <a:cubicBezTo>
                    <a:pt x="144" y="29"/>
                    <a:pt x="144" y="29"/>
                    <a:pt x="144" y="29"/>
                  </a:cubicBezTo>
                  <a:cubicBezTo>
                    <a:pt x="144" y="29"/>
                    <a:pt x="144" y="29"/>
                    <a:pt x="143" y="29"/>
                  </a:cubicBezTo>
                  <a:cubicBezTo>
                    <a:pt x="140" y="27"/>
                    <a:pt x="136" y="25"/>
                    <a:pt x="133" y="24"/>
                  </a:cubicBezTo>
                  <a:cubicBezTo>
                    <a:pt x="132" y="4"/>
                    <a:pt x="132" y="4"/>
                    <a:pt x="132" y="4"/>
                  </a:cubicBezTo>
                  <a:cubicBezTo>
                    <a:pt x="132" y="3"/>
                    <a:pt x="132" y="3"/>
                    <a:pt x="131" y="3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7" y="0"/>
                    <a:pt x="116" y="0"/>
                    <a:pt x="116" y="1"/>
                  </a:cubicBezTo>
                  <a:cubicBezTo>
                    <a:pt x="109" y="20"/>
                    <a:pt x="109" y="20"/>
                    <a:pt x="109" y="20"/>
                  </a:cubicBezTo>
                  <a:cubicBezTo>
                    <a:pt x="105" y="20"/>
                    <a:pt x="101" y="20"/>
                    <a:pt x="97" y="20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8" y="2"/>
                    <a:pt x="88" y="1"/>
                    <a:pt x="87" y="1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3" y="5"/>
                    <a:pt x="73" y="6"/>
                    <a:pt x="73" y="6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0" y="28"/>
                    <a:pt x="67" y="30"/>
                    <a:pt x="63" y="32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8"/>
                    <a:pt x="47" y="18"/>
                    <a:pt x="46" y="19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5" y="29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1" y="50"/>
                    <a:pt x="39" y="53"/>
                    <a:pt x="37" y="56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7" y="50"/>
                    <a:pt x="16" y="51"/>
                    <a:pt x="16" y="51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9" y="64"/>
                    <a:pt x="9" y="65"/>
                    <a:pt x="10" y="66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4" y="82"/>
                    <a:pt x="23" y="86"/>
                    <a:pt x="22" y="90"/>
                  </a:cubicBezTo>
                  <a:cubicBezTo>
                    <a:pt x="3" y="93"/>
                    <a:pt x="3" y="93"/>
                    <a:pt x="3" y="93"/>
                  </a:cubicBezTo>
                  <a:cubicBezTo>
                    <a:pt x="2" y="93"/>
                    <a:pt x="1" y="93"/>
                    <a:pt x="1" y="94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09"/>
                    <a:pt x="1" y="109"/>
                    <a:pt x="1" y="110"/>
                  </a:cubicBezTo>
                  <a:cubicBezTo>
                    <a:pt x="20" y="115"/>
                    <a:pt x="20" y="115"/>
                    <a:pt x="20" y="115"/>
                  </a:cubicBezTo>
                  <a:cubicBezTo>
                    <a:pt x="20" y="119"/>
                    <a:pt x="21" y="123"/>
                    <a:pt x="22" y="127"/>
                  </a:cubicBezTo>
                  <a:cubicBezTo>
                    <a:pt x="5" y="137"/>
                    <a:pt x="5" y="137"/>
                    <a:pt x="5" y="137"/>
                  </a:cubicBezTo>
                  <a:cubicBezTo>
                    <a:pt x="5" y="138"/>
                    <a:pt x="4" y="139"/>
                    <a:pt x="5" y="139"/>
                  </a:cubicBezTo>
                  <a:cubicBezTo>
                    <a:pt x="9" y="152"/>
                    <a:pt x="9" y="152"/>
                    <a:pt x="9" y="152"/>
                  </a:cubicBezTo>
                  <a:cubicBezTo>
                    <a:pt x="9" y="153"/>
                    <a:pt x="10" y="154"/>
                    <a:pt x="11" y="153"/>
                  </a:cubicBezTo>
                  <a:cubicBezTo>
                    <a:pt x="30" y="150"/>
                    <a:pt x="30" y="150"/>
                    <a:pt x="30" y="150"/>
                  </a:cubicBezTo>
                  <a:cubicBezTo>
                    <a:pt x="32" y="154"/>
                    <a:pt x="34" y="158"/>
                    <a:pt x="36" y="161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25" y="178"/>
                    <a:pt x="25" y="179"/>
                    <a:pt x="26" y="179"/>
                  </a:cubicBezTo>
                  <a:cubicBezTo>
                    <a:pt x="35" y="189"/>
                    <a:pt x="35" y="189"/>
                    <a:pt x="35" y="189"/>
                  </a:cubicBezTo>
                  <a:cubicBezTo>
                    <a:pt x="35" y="190"/>
                    <a:pt x="36" y="190"/>
                    <a:pt x="37" y="189"/>
                  </a:cubicBezTo>
                  <a:cubicBezTo>
                    <a:pt x="53" y="179"/>
                    <a:pt x="53" y="179"/>
                    <a:pt x="53" y="179"/>
                  </a:cubicBezTo>
                  <a:cubicBezTo>
                    <a:pt x="56" y="182"/>
                    <a:pt x="59" y="184"/>
                    <a:pt x="63" y="186"/>
                  </a:cubicBezTo>
                  <a:cubicBezTo>
                    <a:pt x="60" y="205"/>
                    <a:pt x="60" y="205"/>
                    <a:pt x="60" y="205"/>
                  </a:cubicBezTo>
                  <a:cubicBezTo>
                    <a:pt x="59" y="206"/>
                    <a:pt x="60" y="206"/>
                    <a:pt x="60" y="207"/>
                  </a:cubicBezTo>
                  <a:cubicBezTo>
                    <a:pt x="73" y="212"/>
                    <a:pt x="73" y="212"/>
                    <a:pt x="73" y="212"/>
                  </a:cubicBezTo>
                  <a:cubicBezTo>
                    <a:pt x="74" y="212"/>
                    <a:pt x="74" y="212"/>
                    <a:pt x="75" y="211"/>
                  </a:cubicBezTo>
                  <a:cubicBezTo>
                    <a:pt x="85" y="195"/>
                    <a:pt x="85" y="195"/>
                    <a:pt x="85" y="195"/>
                  </a:cubicBezTo>
                  <a:cubicBezTo>
                    <a:pt x="89" y="196"/>
                    <a:pt x="93" y="197"/>
                    <a:pt x="97" y="198"/>
                  </a:cubicBezTo>
                  <a:cubicBezTo>
                    <a:pt x="102" y="216"/>
                    <a:pt x="102" y="216"/>
                    <a:pt x="102" y="216"/>
                  </a:cubicBezTo>
                  <a:cubicBezTo>
                    <a:pt x="102" y="217"/>
                    <a:pt x="102" y="217"/>
                    <a:pt x="103" y="217"/>
                  </a:cubicBezTo>
                  <a:cubicBezTo>
                    <a:pt x="117" y="217"/>
                    <a:pt x="117" y="217"/>
                    <a:pt x="117" y="217"/>
                  </a:cubicBezTo>
                  <a:cubicBezTo>
                    <a:pt x="117" y="217"/>
                    <a:pt x="118" y="216"/>
                    <a:pt x="118" y="216"/>
                  </a:cubicBezTo>
                  <a:cubicBezTo>
                    <a:pt x="121" y="197"/>
                    <a:pt x="121" y="197"/>
                    <a:pt x="121" y="197"/>
                  </a:cubicBezTo>
                  <a:cubicBezTo>
                    <a:pt x="125" y="196"/>
                    <a:pt x="129" y="195"/>
                    <a:pt x="133" y="194"/>
                  </a:cubicBezTo>
                  <a:cubicBezTo>
                    <a:pt x="145" y="208"/>
                    <a:pt x="145" y="208"/>
                    <a:pt x="145" y="208"/>
                  </a:cubicBezTo>
                  <a:cubicBezTo>
                    <a:pt x="145" y="209"/>
                    <a:pt x="146" y="210"/>
                    <a:pt x="147" y="209"/>
                  </a:cubicBezTo>
                  <a:close/>
                  <a:moveTo>
                    <a:pt x="162" y="136"/>
                  </a:moveTo>
                  <a:cubicBezTo>
                    <a:pt x="155" y="151"/>
                    <a:pt x="143" y="162"/>
                    <a:pt x="127" y="168"/>
                  </a:cubicBezTo>
                  <a:cubicBezTo>
                    <a:pt x="111" y="174"/>
                    <a:pt x="94" y="173"/>
                    <a:pt x="80" y="166"/>
                  </a:cubicBezTo>
                  <a:cubicBezTo>
                    <a:pt x="66" y="159"/>
                    <a:pt x="54" y="146"/>
                    <a:pt x="49" y="130"/>
                  </a:cubicBezTo>
                  <a:cubicBezTo>
                    <a:pt x="43" y="114"/>
                    <a:pt x="44" y="97"/>
                    <a:pt x="51" y="82"/>
                  </a:cubicBezTo>
                  <a:cubicBezTo>
                    <a:pt x="58" y="67"/>
                    <a:pt x="70" y="56"/>
                    <a:pt x="86" y="50"/>
                  </a:cubicBezTo>
                  <a:cubicBezTo>
                    <a:pt x="102" y="44"/>
                    <a:pt x="118" y="45"/>
                    <a:pt x="133" y="52"/>
                  </a:cubicBezTo>
                  <a:cubicBezTo>
                    <a:pt x="147" y="59"/>
                    <a:pt x="158" y="71"/>
                    <a:pt x="164" y="88"/>
                  </a:cubicBezTo>
                  <a:cubicBezTo>
                    <a:pt x="170" y="104"/>
                    <a:pt x="168" y="121"/>
                    <a:pt x="162" y="13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xmlns="" id="{739225F6-90B7-4BA2-95C6-93FE9FCEFA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1363" y="2166938"/>
              <a:ext cx="146050" cy="150813"/>
            </a:xfrm>
            <a:custGeom>
              <a:avLst/>
              <a:gdLst/>
              <a:ahLst/>
              <a:cxnLst>
                <a:cxn ang="0">
                  <a:pos x="114" y="141"/>
                </a:cxn>
                <a:cxn ang="0">
                  <a:pos x="111" y="127"/>
                </a:cxn>
                <a:cxn ang="0">
                  <a:pos x="129" y="127"/>
                </a:cxn>
                <a:cxn ang="0">
                  <a:pos x="136" y="119"/>
                </a:cxn>
                <a:cxn ang="0">
                  <a:pos x="127" y="107"/>
                </a:cxn>
                <a:cxn ang="0">
                  <a:pos x="131" y="99"/>
                </a:cxn>
                <a:cxn ang="0">
                  <a:pos x="145" y="99"/>
                </a:cxn>
                <a:cxn ang="0">
                  <a:pos x="147" y="88"/>
                </a:cxn>
                <a:cxn ang="0">
                  <a:pos x="135" y="74"/>
                </a:cxn>
                <a:cxn ang="0">
                  <a:pos x="148" y="67"/>
                </a:cxn>
                <a:cxn ang="0">
                  <a:pos x="145" y="57"/>
                </a:cxn>
                <a:cxn ang="0">
                  <a:pos x="130" y="53"/>
                </a:cxn>
                <a:cxn ang="0">
                  <a:pos x="128" y="48"/>
                </a:cxn>
                <a:cxn ang="0">
                  <a:pos x="138" y="37"/>
                </a:cxn>
                <a:cxn ang="0">
                  <a:pos x="131" y="29"/>
                </a:cxn>
                <a:cxn ang="0">
                  <a:pos x="112" y="28"/>
                </a:cxn>
                <a:cxn ang="0">
                  <a:pos x="116" y="14"/>
                </a:cxn>
                <a:cxn ang="0">
                  <a:pos x="107" y="9"/>
                </a:cxn>
                <a:cxn ang="0">
                  <a:pos x="98" y="19"/>
                </a:cxn>
                <a:cxn ang="0">
                  <a:pos x="89" y="3"/>
                </a:cxn>
                <a:cxn ang="0">
                  <a:pos x="79" y="0"/>
                </a:cxn>
                <a:cxn ang="0">
                  <a:pos x="73" y="14"/>
                </a:cxn>
                <a:cxn ang="0">
                  <a:pos x="58" y="3"/>
                </a:cxn>
                <a:cxn ang="0">
                  <a:pos x="48" y="5"/>
                </a:cxn>
                <a:cxn ang="0">
                  <a:pos x="49" y="20"/>
                </a:cxn>
                <a:cxn ang="0">
                  <a:pos x="31" y="16"/>
                </a:cxn>
                <a:cxn ang="0">
                  <a:pos x="22" y="22"/>
                </a:cxn>
                <a:cxn ang="0">
                  <a:pos x="29" y="36"/>
                </a:cxn>
                <a:cxn ang="0">
                  <a:pos x="10" y="39"/>
                </a:cxn>
                <a:cxn ang="0">
                  <a:pos x="5" y="49"/>
                </a:cxn>
                <a:cxn ang="0">
                  <a:pos x="16" y="58"/>
                </a:cxn>
                <a:cxn ang="0">
                  <a:pos x="1" y="69"/>
                </a:cxn>
                <a:cxn ang="0">
                  <a:pos x="0" y="80"/>
                </a:cxn>
                <a:cxn ang="0">
                  <a:pos x="14" y="84"/>
                </a:cxn>
                <a:cxn ang="0">
                  <a:pos x="4" y="100"/>
                </a:cxn>
                <a:cxn ang="0">
                  <a:pos x="8" y="111"/>
                </a:cxn>
                <a:cxn ang="0">
                  <a:pos x="22" y="109"/>
                </a:cxn>
                <a:cxn ang="0">
                  <a:pos x="20" y="128"/>
                </a:cxn>
                <a:cxn ang="0">
                  <a:pos x="27" y="136"/>
                </a:cxn>
                <a:cxn ang="0">
                  <a:pos x="39" y="128"/>
                </a:cxn>
                <a:cxn ang="0">
                  <a:pos x="45" y="146"/>
                </a:cxn>
                <a:cxn ang="0">
                  <a:pos x="54" y="150"/>
                </a:cxn>
                <a:cxn ang="0">
                  <a:pos x="62" y="138"/>
                </a:cxn>
                <a:cxn ang="0">
                  <a:pos x="75" y="152"/>
                </a:cxn>
                <a:cxn ang="0">
                  <a:pos x="85" y="152"/>
                </a:cxn>
                <a:cxn ang="0">
                  <a:pos x="88" y="138"/>
                </a:cxn>
                <a:cxn ang="0">
                  <a:pos x="104" y="145"/>
                </a:cxn>
                <a:cxn ang="0">
                  <a:pos x="114" y="94"/>
                </a:cxn>
                <a:cxn ang="0">
                  <a:pos x="58" y="118"/>
                </a:cxn>
                <a:cxn ang="0">
                  <a:pos x="35" y="60"/>
                </a:cxn>
                <a:cxn ang="0">
                  <a:pos x="91" y="36"/>
                </a:cxn>
                <a:cxn ang="0">
                  <a:pos x="114" y="94"/>
                </a:cxn>
              </a:cxnLst>
              <a:rect l="0" t="0" r="r" b="b"/>
              <a:pathLst>
                <a:path w="148" h="153">
                  <a:moveTo>
                    <a:pt x="106" y="146"/>
                  </a:moveTo>
                  <a:cubicBezTo>
                    <a:pt x="114" y="141"/>
                    <a:pt x="114" y="141"/>
                    <a:pt x="114" y="141"/>
                  </a:cubicBezTo>
                  <a:cubicBezTo>
                    <a:pt x="115" y="141"/>
                    <a:pt x="115" y="140"/>
                    <a:pt x="114" y="140"/>
                  </a:cubicBezTo>
                  <a:cubicBezTo>
                    <a:pt x="111" y="127"/>
                    <a:pt x="111" y="127"/>
                    <a:pt x="111" y="127"/>
                  </a:cubicBezTo>
                  <a:cubicBezTo>
                    <a:pt x="113" y="125"/>
                    <a:pt x="115" y="123"/>
                    <a:pt x="117" y="121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129" y="127"/>
                    <a:pt x="130" y="127"/>
                    <a:pt x="130" y="127"/>
                  </a:cubicBezTo>
                  <a:cubicBezTo>
                    <a:pt x="136" y="119"/>
                    <a:pt x="136" y="119"/>
                    <a:pt x="136" y="119"/>
                  </a:cubicBezTo>
                  <a:cubicBezTo>
                    <a:pt x="136" y="118"/>
                    <a:pt x="136" y="118"/>
                    <a:pt x="136" y="11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28" y="105"/>
                    <a:pt x="129" y="103"/>
                    <a:pt x="130" y="101"/>
                  </a:cubicBezTo>
                  <a:cubicBezTo>
                    <a:pt x="131" y="100"/>
                    <a:pt x="131" y="100"/>
                    <a:pt x="131" y="99"/>
                  </a:cubicBezTo>
                  <a:cubicBezTo>
                    <a:pt x="144" y="99"/>
                    <a:pt x="144" y="99"/>
                    <a:pt x="144" y="99"/>
                  </a:cubicBezTo>
                  <a:cubicBezTo>
                    <a:pt x="145" y="100"/>
                    <a:pt x="145" y="99"/>
                    <a:pt x="145" y="99"/>
                  </a:cubicBezTo>
                  <a:cubicBezTo>
                    <a:pt x="147" y="89"/>
                    <a:pt x="147" y="89"/>
                    <a:pt x="147" y="89"/>
                  </a:cubicBezTo>
                  <a:cubicBezTo>
                    <a:pt x="148" y="89"/>
                    <a:pt x="147" y="88"/>
                    <a:pt x="147" y="88"/>
                  </a:cubicBezTo>
                  <a:cubicBezTo>
                    <a:pt x="135" y="82"/>
                    <a:pt x="135" y="82"/>
                    <a:pt x="135" y="82"/>
                  </a:cubicBezTo>
                  <a:cubicBezTo>
                    <a:pt x="135" y="79"/>
                    <a:pt x="135" y="76"/>
                    <a:pt x="135" y="74"/>
                  </a:cubicBezTo>
                  <a:cubicBezTo>
                    <a:pt x="147" y="68"/>
                    <a:pt x="147" y="68"/>
                    <a:pt x="147" y="68"/>
                  </a:cubicBezTo>
                  <a:cubicBezTo>
                    <a:pt x="148" y="68"/>
                    <a:pt x="148" y="68"/>
                    <a:pt x="148" y="67"/>
                  </a:cubicBezTo>
                  <a:cubicBezTo>
                    <a:pt x="146" y="57"/>
                    <a:pt x="146" y="57"/>
                    <a:pt x="146" y="57"/>
                  </a:cubicBezTo>
                  <a:cubicBezTo>
                    <a:pt x="146" y="57"/>
                    <a:pt x="146" y="57"/>
                    <a:pt x="145" y="57"/>
                  </a:cubicBezTo>
                  <a:cubicBezTo>
                    <a:pt x="132" y="56"/>
                    <a:pt x="132" y="56"/>
                    <a:pt x="132" y="56"/>
                  </a:cubicBezTo>
                  <a:cubicBezTo>
                    <a:pt x="131" y="55"/>
                    <a:pt x="131" y="54"/>
                    <a:pt x="130" y="53"/>
                  </a:cubicBezTo>
                  <a:cubicBezTo>
                    <a:pt x="130" y="53"/>
                    <a:pt x="130" y="53"/>
                    <a:pt x="130" y="53"/>
                  </a:cubicBezTo>
                  <a:cubicBezTo>
                    <a:pt x="130" y="52"/>
                    <a:pt x="129" y="50"/>
                    <a:pt x="128" y="48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38" y="38"/>
                    <a:pt x="138" y="37"/>
                    <a:pt x="138" y="37"/>
                  </a:cubicBezTo>
                  <a:cubicBezTo>
                    <a:pt x="132" y="29"/>
                    <a:pt x="132" y="29"/>
                    <a:pt x="132" y="29"/>
                  </a:cubicBezTo>
                  <a:cubicBezTo>
                    <a:pt x="132" y="29"/>
                    <a:pt x="131" y="28"/>
                    <a:pt x="131" y="29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7" y="32"/>
                    <a:pt x="115" y="30"/>
                    <a:pt x="112" y="28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4"/>
                    <a:pt x="116" y="14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8" y="8"/>
                    <a:pt x="107" y="9"/>
                    <a:pt x="107" y="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5" y="18"/>
                    <a:pt x="93" y="17"/>
                    <a:pt x="90" y="17"/>
                  </a:cubicBezTo>
                  <a:cubicBezTo>
                    <a:pt x="89" y="3"/>
                    <a:pt x="89" y="3"/>
                    <a:pt x="89" y="3"/>
                  </a:cubicBezTo>
                  <a:cubicBezTo>
                    <a:pt x="89" y="2"/>
                    <a:pt x="89" y="2"/>
                    <a:pt x="88" y="1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8" y="0"/>
                    <a:pt x="78" y="1"/>
                    <a:pt x="78" y="1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0" y="14"/>
                    <a:pt x="68" y="15"/>
                    <a:pt x="65" y="15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2"/>
                    <a:pt x="58" y="2"/>
                    <a:pt x="57" y="2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5"/>
                    <a:pt x="47" y="6"/>
                    <a:pt x="47" y="6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6" y="21"/>
                    <a:pt x="44" y="23"/>
                    <a:pt x="41" y="24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0" y="15"/>
                    <a:pt x="30" y="15"/>
                    <a:pt x="29" y="16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3"/>
                    <a:pt x="22" y="23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7" y="38"/>
                    <a:pt x="25" y="40"/>
                    <a:pt x="24" y="42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39"/>
                    <a:pt x="9" y="39"/>
                    <a:pt x="9" y="40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49"/>
                    <a:pt x="5" y="50"/>
                    <a:pt x="5" y="50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5" y="61"/>
                    <a:pt x="15" y="64"/>
                    <a:pt x="14" y="67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0" y="70"/>
                    <a:pt x="0" y="7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1" y="81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14" y="87"/>
                    <a:pt x="15" y="90"/>
                    <a:pt x="15" y="93"/>
                  </a:cubicBezTo>
                  <a:cubicBezTo>
                    <a:pt x="4" y="100"/>
                    <a:pt x="4" y="100"/>
                    <a:pt x="4" y="100"/>
                  </a:cubicBezTo>
                  <a:cubicBezTo>
                    <a:pt x="4" y="101"/>
                    <a:pt x="4" y="101"/>
                    <a:pt x="4" y="102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8" y="111"/>
                    <a:pt x="8" y="112"/>
                    <a:pt x="9" y="111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23" y="111"/>
                    <a:pt x="25" y="114"/>
                    <a:pt x="27" y="116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0" y="128"/>
                    <a:pt x="20" y="129"/>
                    <a:pt x="20" y="129"/>
                  </a:cubicBezTo>
                  <a:cubicBezTo>
                    <a:pt x="27" y="136"/>
                    <a:pt x="27" y="136"/>
                    <a:pt x="27" y="136"/>
                  </a:cubicBezTo>
                  <a:cubicBezTo>
                    <a:pt x="27" y="136"/>
                    <a:pt x="28" y="136"/>
                    <a:pt x="28" y="136"/>
                  </a:cubicBezTo>
                  <a:cubicBezTo>
                    <a:pt x="39" y="128"/>
                    <a:pt x="39" y="128"/>
                    <a:pt x="39" y="128"/>
                  </a:cubicBezTo>
                  <a:cubicBezTo>
                    <a:pt x="41" y="130"/>
                    <a:pt x="44" y="131"/>
                    <a:pt x="46" y="132"/>
                  </a:cubicBezTo>
                  <a:cubicBezTo>
                    <a:pt x="45" y="146"/>
                    <a:pt x="45" y="146"/>
                    <a:pt x="45" y="146"/>
                  </a:cubicBezTo>
                  <a:cubicBezTo>
                    <a:pt x="45" y="146"/>
                    <a:pt x="45" y="147"/>
                    <a:pt x="45" y="147"/>
                  </a:cubicBezTo>
                  <a:cubicBezTo>
                    <a:pt x="54" y="150"/>
                    <a:pt x="54" y="150"/>
                    <a:pt x="54" y="150"/>
                  </a:cubicBezTo>
                  <a:cubicBezTo>
                    <a:pt x="55" y="151"/>
                    <a:pt x="55" y="150"/>
                    <a:pt x="55" y="150"/>
                  </a:cubicBezTo>
                  <a:cubicBezTo>
                    <a:pt x="62" y="138"/>
                    <a:pt x="62" y="138"/>
                    <a:pt x="62" y="138"/>
                  </a:cubicBezTo>
                  <a:cubicBezTo>
                    <a:pt x="65" y="139"/>
                    <a:pt x="68" y="139"/>
                    <a:pt x="71" y="139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75" y="153"/>
                    <a:pt x="75" y="153"/>
                    <a:pt x="76" y="153"/>
                  </a:cubicBezTo>
                  <a:cubicBezTo>
                    <a:pt x="85" y="152"/>
                    <a:pt x="85" y="152"/>
                    <a:pt x="85" y="152"/>
                  </a:cubicBezTo>
                  <a:cubicBezTo>
                    <a:pt x="86" y="152"/>
                    <a:pt x="86" y="152"/>
                    <a:pt x="86" y="151"/>
                  </a:cubicBezTo>
                  <a:cubicBezTo>
                    <a:pt x="88" y="138"/>
                    <a:pt x="88" y="138"/>
                    <a:pt x="88" y="138"/>
                  </a:cubicBezTo>
                  <a:cubicBezTo>
                    <a:pt x="90" y="137"/>
                    <a:pt x="93" y="136"/>
                    <a:pt x="96" y="135"/>
                  </a:cubicBezTo>
                  <a:cubicBezTo>
                    <a:pt x="104" y="145"/>
                    <a:pt x="104" y="145"/>
                    <a:pt x="104" y="145"/>
                  </a:cubicBezTo>
                  <a:cubicBezTo>
                    <a:pt x="105" y="146"/>
                    <a:pt x="105" y="146"/>
                    <a:pt x="106" y="146"/>
                  </a:cubicBezTo>
                  <a:close/>
                  <a:moveTo>
                    <a:pt x="114" y="94"/>
                  </a:moveTo>
                  <a:cubicBezTo>
                    <a:pt x="110" y="104"/>
                    <a:pt x="102" y="113"/>
                    <a:pt x="91" y="118"/>
                  </a:cubicBezTo>
                  <a:cubicBezTo>
                    <a:pt x="80" y="122"/>
                    <a:pt x="68" y="122"/>
                    <a:pt x="58" y="118"/>
                  </a:cubicBezTo>
                  <a:cubicBezTo>
                    <a:pt x="48" y="113"/>
                    <a:pt x="39" y="105"/>
                    <a:pt x="35" y="94"/>
                  </a:cubicBezTo>
                  <a:cubicBezTo>
                    <a:pt x="30" y="82"/>
                    <a:pt x="30" y="70"/>
                    <a:pt x="35" y="60"/>
                  </a:cubicBezTo>
                  <a:cubicBezTo>
                    <a:pt x="39" y="50"/>
                    <a:pt x="47" y="41"/>
                    <a:pt x="58" y="36"/>
                  </a:cubicBezTo>
                  <a:cubicBezTo>
                    <a:pt x="69" y="32"/>
                    <a:pt x="81" y="32"/>
                    <a:pt x="91" y="36"/>
                  </a:cubicBezTo>
                  <a:cubicBezTo>
                    <a:pt x="101" y="41"/>
                    <a:pt x="109" y="49"/>
                    <a:pt x="114" y="60"/>
                  </a:cubicBezTo>
                  <a:cubicBezTo>
                    <a:pt x="118" y="71"/>
                    <a:pt x="118" y="83"/>
                    <a:pt x="114" y="9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66" name="Obdélník 34">
            <a:extLst>
              <a:ext uri="{FF2B5EF4-FFF2-40B4-BE49-F238E27FC236}">
                <a16:creationId xmlns:a16="http://schemas.microsoft.com/office/drawing/2014/main" xmlns="" id="{5D3E09BE-D040-49AC-AD10-164D04E05199}"/>
              </a:ext>
            </a:extLst>
          </p:cNvPr>
          <p:cNvSpPr/>
          <p:nvPr/>
        </p:nvSpPr>
        <p:spPr>
          <a:xfrm>
            <a:off x="4574428" y="3285045"/>
            <a:ext cx="3960000" cy="1058400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67" name="Group 50">
            <a:extLst>
              <a:ext uri="{FF2B5EF4-FFF2-40B4-BE49-F238E27FC236}">
                <a16:creationId xmlns:a16="http://schemas.microsoft.com/office/drawing/2014/main" xmlns="" id="{0F7CF7BA-38F3-471C-967F-BF1107CB8CD0}"/>
              </a:ext>
            </a:extLst>
          </p:cNvPr>
          <p:cNvGrpSpPr/>
          <p:nvPr/>
        </p:nvGrpSpPr>
        <p:grpSpPr>
          <a:xfrm>
            <a:off x="4691534" y="3347993"/>
            <a:ext cx="3157845" cy="1035841"/>
            <a:chOff x="1619672" y="1173474"/>
            <a:chExt cx="3006781" cy="1035841"/>
          </a:xfrm>
        </p:grpSpPr>
        <p:sp>
          <p:nvSpPr>
            <p:cNvPr id="68" name="TextBox 51">
              <a:extLst>
                <a:ext uri="{FF2B5EF4-FFF2-40B4-BE49-F238E27FC236}">
                  <a16:creationId xmlns:a16="http://schemas.microsoft.com/office/drawing/2014/main" xmlns="" id="{25036811-5E53-4C1A-B3A9-2717F70562C1}"/>
                </a:ext>
              </a:extLst>
            </p:cNvPr>
            <p:cNvSpPr txBox="1"/>
            <p:nvPr/>
          </p:nvSpPr>
          <p:spPr>
            <a:xfrm>
              <a:off x="1619673" y="1439874"/>
              <a:ext cx="3006780" cy="76944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10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Pracujte s Google recenzemi vašeho TIC. Naleznete zde plno dalších podnětů pro zlepšování zákaznické zkušenosti. Velmi dobře na návštěvníky působí, pokud je na recenze odpovídáno.</a:t>
              </a:r>
            </a:p>
          </p:txBody>
        </p:sp>
        <p:sp>
          <p:nvSpPr>
            <p:cNvPr id="69" name="TextBox 52">
              <a:extLst>
                <a:ext uri="{FF2B5EF4-FFF2-40B4-BE49-F238E27FC236}">
                  <a16:creationId xmlns:a16="http://schemas.microsoft.com/office/drawing/2014/main" xmlns="" id="{3EBCF5CB-072E-47F3-B3E6-CA8ADF549354}"/>
                </a:ext>
              </a:extLst>
            </p:cNvPr>
            <p:cNvSpPr txBox="1"/>
            <p:nvPr/>
          </p:nvSpPr>
          <p:spPr>
            <a:xfrm>
              <a:off x="1619672" y="1173474"/>
              <a:ext cx="2861499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defTabSz="914330" fontAlgn="auto">
                <a:spcBef>
                  <a:spcPts val="600"/>
                </a:spcBef>
                <a:spcAft>
                  <a:spcPts val="0"/>
                </a:spcAft>
              </a:pPr>
              <a:r>
                <a:rPr lang="cs-CZ" sz="1400" b="1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SLEDUJTE GOOGLE RECENZE</a:t>
              </a:r>
            </a:p>
          </p:txBody>
        </p:sp>
      </p:grpSp>
      <p:sp>
        <p:nvSpPr>
          <p:cNvPr id="4" name="Freeform 12">
            <a:extLst>
              <a:ext uri="{FF2B5EF4-FFF2-40B4-BE49-F238E27FC236}">
                <a16:creationId xmlns:a16="http://schemas.microsoft.com/office/drawing/2014/main" xmlns="" id="{E916352E-5AA4-4D7F-B323-2B6D75565EA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864420" y="3487784"/>
            <a:ext cx="569104" cy="571971"/>
          </a:xfrm>
          <a:custGeom>
            <a:avLst/>
            <a:gdLst/>
            <a:ahLst/>
            <a:cxnLst>
              <a:cxn ang="0">
                <a:pos x="335" y="449"/>
              </a:cxn>
              <a:cxn ang="0">
                <a:pos x="335" y="560"/>
              </a:cxn>
              <a:cxn ang="0">
                <a:pos x="51" y="560"/>
              </a:cxn>
              <a:cxn ang="0">
                <a:pos x="51" y="132"/>
              </a:cxn>
              <a:cxn ang="0">
                <a:pos x="172" y="132"/>
              </a:cxn>
              <a:cxn ang="0">
                <a:pos x="190" y="97"/>
              </a:cxn>
              <a:cxn ang="0">
                <a:pos x="155" y="97"/>
              </a:cxn>
              <a:cxn ang="0">
                <a:pos x="147" y="90"/>
              </a:cxn>
              <a:cxn ang="0">
                <a:pos x="155" y="83"/>
              </a:cxn>
              <a:cxn ang="0">
                <a:pos x="199" y="83"/>
              </a:cxn>
              <a:cxn ang="0">
                <a:pos x="236" y="44"/>
              </a:cxn>
              <a:cxn ang="0">
                <a:pos x="55" y="44"/>
              </a:cxn>
              <a:cxn ang="0">
                <a:pos x="0" y="98"/>
              </a:cxn>
              <a:cxn ang="0">
                <a:pos x="0" y="593"/>
              </a:cxn>
              <a:cxn ang="0">
                <a:pos x="55" y="648"/>
              </a:cxn>
              <a:cxn ang="0">
                <a:pos x="332" y="648"/>
              </a:cxn>
              <a:cxn ang="0">
                <a:pos x="387" y="593"/>
              </a:cxn>
              <a:cxn ang="0">
                <a:pos x="387" y="428"/>
              </a:cxn>
              <a:cxn ang="0">
                <a:pos x="375" y="427"/>
              </a:cxn>
              <a:cxn ang="0">
                <a:pos x="335" y="449"/>
              </a:cxn>
              <a:cxn ang="0">
                <a:pos x="193" y="620"/>
              </a:cxn>
              <a:cxn ang="0">
                <a:pos x="175" y="602"/>
              </a:cxn>
              <a:cxn ang="0">
                <a:pos x="193" y="583"/>
              </a:cxn>
              <a:cxn ang="0">
                <a:pos x="212" y="602"/>
              </a:cxn>
              <a:cxn ang="0">
                <a:pos x="193" y="620"/>
              </a:cxn>
              <a:cxn ang="0">
                <a:pos x="412" y="0"/>
              </a:cxn>
              <a:cxn ang="0">
                <a:pos x="180" y="202"/>
              </a:cxn>
              <a:cxn ang="0">
                <a:pos x="269" y="361"/>
              </a:cxn>
              <a:cxn ang="0">
                <a:pos x="207" y="471"/>
              </a:cxn>
              <a:cxn ang="0">
                <a:pos x="370" y="401"/>
              </a:cxn>
              <a:cxn ang="0">
                <a:pos x="412" y="404"/>
              </a:cxn>
              <a:cxn ang="0">
                <a:pos x="645" y="202"/>
              </a:cxn>
              <a:cxn ang="0">
                <a:pos x="412" y="0"/>
              </a:cxn>
              <a:cxn ang="0">
                <a:pos x="412" y="372"/>
              </a:cxn>
              <a:cxn ang="0">
                <a:pos x="375" y="369"/>
              </a:cxn>
              <a:cxn ang="0">
                <a:pos x="363" y="367"/>
              </a:cxn>
              <a:cxn ang="0">
                <a:pos x="353" y="373"/>
              </a:cxn>
              <a:cxn ang="0">
                <a:pos x="294" y="405"/>
              </a:cxn>
              <a:cxn ang="0">
                <a:pos x="301" y="360"/>
              </a:cxn>
              <a:cxn ang="0">
                <a:pos x="301" y="344"/>
              </a:cxn>
              <a:cxn ang="0">
                <a:pos x="287" y="335"/>
              </a:cxn>
              <a:cxn ang="0">
                <a:pos x="212" y="202"/>
              </a:cxn>
              <a:cxn ang="0">
                <a:pos x="412" y="32"/>
              </a:cxn>
              <a:cxn ang="0">
                <a:pos x="613" y="202"/>
              </a:cxn>
              <a:cxn ang="0">
                <a:pos x="412" y="372"/>
              </a:cxn>
            </a:cxnLst>
            <a:rect l="0" t="0" r="r" b="b"/>
            <a:pathLst>
              <a:path w="645" h="648">
                <a:moveTo>
                  <a:pt x="335" y="449"/>
                </a:moveTo>
                <a:cubicBezTo>
                  <a:pt x="335" y="560"/>
                  <a:pt x="335" y="560"/>
                  <a:pt x="335" y="560"/>
                </a:cubicBezTo>
                <a:cubicBezTo>
                  <a:pt x="51" y="560"/>
                  <a:pt x="51" y="560"/>
                  <a:pt x="51" y="560"/>
                </a:cubicBezTo>
                <a:cubicBezTo>
                  <a:pt x="51" y="132"/>
                  <a:pt x="51" y="132"/>
                  <a:pt x="51" y="132"/>
                </a:cubicBezTo>
                <a:cubicBezTo>
                  <a:pt x="172" y="132"/>
                  <a:pt x="172" y="132"/>
                  <a:pt x="172" y="132"/>
                </a:cubicBezTo>
                <a:cubicBezTo>
                  <a:pt x="177" y="120"/>
                  <a:pt x="183" y="108"/>
                  <a:pt x="190" y="97"/>
                </a:cubicBezTo>
                <a:cubicBezTo>
                  <a:pt x="155" y="97"/>
                  <a:pt x="155" y="97"/>
                  <a:pt x="155" y="97"/>
                </a:cubicBezTo>
                <a:cubicBezTo>
                  <a:pt x="150" y="97"/>
                  <a:pt x="147" y="94"/>
                  <a:pt x="147" y="90"/>
                </a:cubicBezTo>
                <a:cubicBezTo>
                  <a:pt x="147" y="86"/>
                  <a:pt x="150" y="83"/>
                  <a:pt x="155" y="83"/>
                </a:cubicBezTo>
                <a:cubicBezTo>
                  <a:pt x="199" y="83"/>
                  <a:pt x="199" y="83"/>
                  <a:pt x="199" y="83"/>
                </a:cubicBezTo>
                <a:cubicBezTo>
                  <a:pt x="210" y="69"/>
                  <a:pt x="222" y="56"/>
                  <a:pt x="236" y="44"/>
                </a:cubicBezTo>
                <a:cubicBezTo>
                  <a:pt x="55" y="44"/>
                  <a:pt x="55" y="44"/>
                  <a:pt x="55" y="44"/>
                </a:cubicBezTo>
                <a:cubicBezTo>
                  <a:pt x="25" y="44"/>
                  <a:pt x="0" y="68"/>
                  <a:pt x="0" y="98"/>
                </a:cubicBezTo>
                <a:cubicBezTo>
                  <a:pt x="0" y="593"/>
                  <a:pt x="0" y="593"/>
                  <a:pt x="0" y="593"/>
                </a:cubicBezTo>
                <a:cubicBezTo>
                  <a:pt x="0" y="624"/>
                  <a:pt x="25" y="648"/>
                  <a:pt x="55" y="648"/>
                </a:cubicBezTo>
                <a:cubicBezTo>
                  <a:pt x="332" y="648"/>
                  <a:pt x="332" y="648"/>
                  <a:pt x="332" y="648"/>
                </a:cubicBezTo>
                <a:cubicBezTo>
                  <a:pt x="362" y="648"/>
                  <a:pt x="387" y="624"/>
                  <a:pt x="387" y="593"/>
                </a:cubicBezTo>
                <a:cubicBezTo>
                  <a:pt x="387" y="428"/>
                  <a:pt x="387" y="428"/>
                  <a:pt x="387" y="428"/>
                </a:cubicBezTo>
                <a:cubicBezTo>
                  <a:pt x="383" y="428"/>
                  <a:pt x="379" y="428"/>
                  <a:pt x="375" y="427"/>
                </a:cubicBezTo>
                <a:cubicBezTo>
                  <a:pt x="362" y="434"/>
                  <a:pt x="349" y="442"/>
                  <a:pt x="335" y="449"/>
                </a:cubicBezTo>
                <a:close/>
                <a:moveTo>
                  <a:pt x="193" y="620"/>
                </a:moveTo>
                <a:cubicBezTo>
                  <a:pt x="183" y="620"/>
                  <a:pt x="175" y="612"/>
                  <a:pt x="175" y="602"/>
                </a:cubicBezTo>
                <a:cubicBezTo>
                  <a:pt x="175" y="592"/>
                  <a:pt x="183" y="583"/>
                  <a:pt x="193" y="583"/>
                </a:cubicBezTo>
                <a:cubicBezTo>
                  <a:pt x="203" y="583"/>
                  <a:pt x="212" y="592"/>
                  <a:pt x="212" y="602"/>
                </a:cubicBezTo>
                <a:cubicBezTo>
                  <a:pt x="212" y="612"/>
                  <a:pt x="203" y="620"/>
                  <a:pt x="193" y="620"/>
                </a:cubicBezTo>
                <a:close/>
                <a:moveTo>
                  <a:pt x="412" y="0"/>
                </a:moveTo>
                <a:cubicBezTo>
                  <a:pt x="284" y="0"/>
                  <a:pt x="180" y="90"/>
                  <a:pt x="180" y="202"/>
                </a:cubicBezTo>
                <a:cubicBezTo>
                  <a:pt x="180" y="266"/>
                  <a:pt x="215" y="324"/>
                  <a:pt x="269" y="361"/>
                </a:cubicBezTo>
                <a:cubicBezTo>
                  <a:pt x="270" y="412"/>
                  <a:pt x="236" y="436"/>
                  <a:pt x="207" y="471"/>
                </a:cubicBezTo>
                <a:cubicBezTo>
                  <a:pt x="232" y="468"/>
                  <a:pt x="315" y="435"/>
                  <a:pt x="370" y="401"/>
                </a:cubicBezTo>
                <a:cubicBezTo>
                  <a:pt x="384" y="403"/>
                  <a:pt x="398" y="404"/>
                  <a:pt x="412" y="404"/>
                </a:cubicBezTo>
                <a:cubicBezTo>
                  <a:pt x="540" y="404"/>
                  <a:pt x="645" y="313"/>
                  <a:pt x="645" y="202"/>
                </a:cubicBezTo>
                <a:cubicBezTo>
                  <a:pt x="645" y="90"/>
                  <a:pt x="540" y="0"/>
                  <a:pt x="412" y="0"/>
                </a:cubicBezTo>
                <a:close/>
                <a:moveTo>
                  <a:pt x="412" y="372"/>
                </a:moveTo>
                <a:cubicBezTo>
                  <a:pt x="400" y="372"/>
                  <a:pt x="387" y="371"/>
                  <a:pt x="375" y="369"/>
                </a:cubicBezTo>
                <a:cubicBezTo>
                  <a:pt x="363" y="367"/>
                  <a:pt x="363" y="367"/>
                  <a:pt x="363" y="367"/>
                </a:cubicBezTo>
                <a:cubicBezTo>
                  <a:pt x="353" y="373"/>
                  <a:pt x="353" y="373"/>
                  <a:pt x="353" y="373"/>
                </a:cubicBezTo>
                <a:cubicBezTo>
                  <a:pt x="337" y="384"/>
                  <a:pt x="316" y="394"/>
                  <a:pt x="294" y="405"/>
                </a:cubicBezTo>
                <a:cubicBezTo>
                  <a:pt x="299" y="391"/>
                  <a:pt x="301" y="376"/>
                  <a:pt x="301" y="360"/>
                </a:cubicBezTo>
                <a:cubicBezTo>
                  <a:pt x="301" y="344"/>
                  <a:pt x="301" y="344"/>
                  <a:pt x="301" y="344"/>
                </a:cubicBezTo>
                <a:cubicBezTo>
                  <a:pt x="287" y="335"/>
                  <a:pt x="287" y="335"/>
                  <a:pt x="287" y="335"/>
                </a:cubicBezTo>
                <a:cubicBezTo>
                  <a:pt x="239" y="302"/>
                  <a:pt x="212" y="254"/>
                  <a:pt x="212" y="202"/>
                </a:cubicBezTo>
                <a:cubicBezTo>
                  <a:pt x="212" y="108"/>
                  <a:pt x="301" y="32"/>
                  <a:pt x="412" y="32"/>
                </a:cubicBezTo>
                <a:cubicBezTo>
                  <a:pt x="523" y="32"/>
                  <a:pt x="613" y="108"/>
                  <a:pt x="613" y="202"/>
                </a:cubicBezTo>
                <a:cubicBezTo>
                  <a:pt x="613" y="296"/>
                  <a:pt x="523" y="372"/>
                  <a:pt x="412" y="37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grpSp>
        <p:nvGrpSpPr>
          <p:cNvPr id="10" name="Group 110">
            <a:extLst>
              <a:ext uri="{FF2B5EF4-FFF2-40B4-BE49-F238E27FC236}">
                <a16:creationId xmlns:a16="http://schemas.microsoft.com/office/drawing/2014/main" xmlns="" id="{05E72D18-E8D9-870B-569F-1F219BF5194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2894" y="2427143"/>
            <a:ext cx="531906" cy="534956"/>
            <a:chOff x="5284" y="1158"/>
            <a:chExt cx="523" cy="526"/>
          </a:xfrm>
        </p:grpSpPr>
        <p:sp>
          <p:nvSpPr>
            <p:cNvPr id="11" name="Freeform 111">
              <a:extLst>
                <a:ext uri="{FF2B5EF4-FFF2-40B4-BE49-F238E27FC236}">
                  <a16:creationId xmlns:a16="http://schemas.microsoft.com/office/drawing/2014/main" xmlns="" id="{E575FA36-C716-BD12-B2C9-DF8C1CDE1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285"/>
              <a:ext cx="523" cy="127"/>
            </a:xfrm>
            <a:custGeom>
              <a:avLst/>
              <a:gdLst>
                <a:gd name="T0" fmla="*/ 80 w 248"/>
                <a:gd name="T1" fmla="*/ 60 h 60"/>
                <a:gd name="T2" fmla="*/ 0 w 248"/>
                <a:gd name="T3" fmla="*/ 60 h 60"/>
                <a:gd name="T4" fmla="*/ 0 w 248"/>
                <a:gd name="T5" fmla="*/ 8 h 60"/>
                <a:gd name="T6" fmla="*/ 8 w 248"/>
                <a:gd name="T7" fmla="*/ 0 h 60"/>
                <a:gd name="T8" fmla="*/ 240 w 248"/>
                <a:gd name="T9" fmla="*/ 0 h 60"/>
                <a:gd name="T10" fmla="*/ 248 w 248"/>
                <a:gd name="T11" fmla="*/ 8 h 60"/>
                <a:gd name="T12" fmla="*/ 248 w 248"/>
                <a:gd name="T13" fmla="*/ 60 h 60"/>
                <a:gd name="T14" fmla="*/ 172 w 248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60">
                  <a:moveTo>
                    <a:pt x="80" y="6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44" y="0"/>
                    <a:pt x="248" y="4"/>
                    <a:pt x="248" y="8"/>
                  </a:cubicBezTo>
                  <a:cubicBezTo>
                    <a:pt x="248" y="60"/>
                    <a:pt x="248" y="60"/>
                    <a:pt x="248" y="60"/>
                  </a:cubicBezTo>
                  <a:cubicBezTo>
                    <a:pt x="172" y="60"/>
                    <a:pt x="172" y="60"/>
                    <a:pt x="172" y="60"/>
                  </a:cubicBezTo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Line 112">
              <a:extLst>
                <a:ext uri="{FF2B5EF4-FFF2-40B4-BE49-F238E27FC236}">
                  <a16:creationId xmlns:a16="http://schemas.microsoft.com/office/drawing/2014/main" xmlns="" id="{C6A775FB-EF23-DA67-E935-08F9FB6B4F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03" y="1294"/>
              <a:ext cx="0" cy="373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Line 113">
              <a:extLst>
                <a:ext uri="{FF2B5EF4-FFF2-40B4-BE49-F238E27FC236}">
                  <a16:creationId xmlns:a16="http://schemas.microsoft.com/office/drawing/2014/main" xmlns="" id="{AEADA375-3A34-4FAB-CA9D-E0292DD5F0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88" y="1294"/>
              <a:ext cx="0" cy="373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Freeform 114">
              <a:extLst>
                <a:ext uri="{FF2B5EF4-FFF2-40B4-BE49-F238E27FC236}">
                  <a16:creationId xmlns:a16="http://schemas.microsoft.com/office/drawing/2014/main" xmlns="" id="{459629ED-CA00-BA7D-63C0-E32507765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7" y="1421"/>
              <a:ext cx="457" cy="263"/>
            </a:xfrm>
            <a:custGeom>
              <a:avLst/>
              <a:gdLst>
                <a:gd name="T0" fmla="*/ 216 w 216"/>
                <a:gd name="T1" fmla="*/ 0 h 124"/>
                <a:gd name="T2" fmla="*/ 216 w 216"/>
                <a:gd name="T3" fmla="*/ 116 h 124"/>
                <a:gd name="T4" fmla="*/ 208 w 216"/>
                <a:gd name="T5" fmla="*/ 124 h 124"/>
                <a:gd name="T6" fmla="*/ 8 w 216"/>
                <a:gd name="T7" fmla="*/ 124 h 124"/>
                <a:gd name="T8" fmla="*/ 0 w 216"/>
                <a:gd name="T9" fmla="*/ 116 h 124"/>
                <a:gd name="T10" fmla="*/ 0 w 216"/>
                <a:gd name="T11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" h="124">
                  <a:moveTo>
                    <a:pt x="216" y="0"/>
                  </a:moveTo>
                  <a:cubicBezTo>
                    <a:pt x="216" y="116"/>
                    <a:pt x="216" y="116"/>
                    <a:pt x="216" y="116"/>
                  </a:cubicBezTo>
                  <a:cubicBezTo>
                    <a:pt x="216" y="120"/>
                    <a:pt x="212" y="124"/>
                    <a:pt x="208" y="124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4" y="124"/>
                    <a:pt x="0" y="120"/>
                    <a:pt x="0" y="11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Freeform 115">
              <a:extLst>
                <a:ext uri="{FF2B5EF4-FFF2-40B4-BE49-F238E27FC236}">
                  <a16:creationId xmlns:a16="http://schemas.microsoft.com/office/drawing/2014/main" xmlns="" id="{34BB3852-1811-190E-86A6-748220461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7" y="1158"/>
              <a:ext cx="169" cy="127"/>
            </a:xfrm>
            <a:custGeom>
              <a:avLst/>
              <a:gdLst>
                <a:gd name="T0" fmla="*/ 80 w 80"/>
                <a:gd name="T1" fmla="*/ 60 h 60"/>
                <a:gd name="T2" fmla="*/ 64 w 80"/>
                <a:gd name="T3" fmla="*/ 28 h 60"/>
                <a:gd name="T4" fmla="*/ 30 w 80"/>
                <a:gd name="T5" fmla="*/ 0 h 60"/>
                <a:gd name="T6" fmla="*/ 0 w 80"/>
                <a:gd name="T7" fmla="*/ 30 h 60"/>
                <a:gd name="T8" fmla="*/ 30 w 80"/>
                <a:gd name="T9" fmla="*/ 60 h 60"/>
                <a:gd name="T10" fmla="*/ 80 w 80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60">
                  <a:moveTo>
                    <a:pt x="80" y="60"/>
                  </a:moveTo>
                  <a:cubicBezTo>
                    <a:pt x="80" y="60"/>
                    <a:pt x="68" y="36"/>
                    <a:pt x="64" y="28"/>
                  </a:cubicBezTo>
                  <a:cubicBezTo>
                    <a:pt x="58" y="15"/>
                    <a:pt x="48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ubicBezTo>
                    <a:pt x="38" y="60"/>
                    <a:pt x="80" y="60"/>
                    <a:pt x="80" y="60"/>
                  </a:cubicBezTo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Freeform 116">
              <a:extLst>
                <a:ext uri="{FF2B5EF4-FFF2-40B4-BE49-F238E27FC236}">
                  <a16:creationId xmlns:a16="http://schemas.microsoft.com/office/drawing/2014/main" xmlns="" id="{F1BE6B72-13AF-F63A-42B1-9ECD24781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" y="1184"/>
              <a:ext cx="135" cy="101"/>
            </a:xfrm>
            <a:custGeom>
              <a:avLst/>
              <a:gdLst>
                <a:gd name="T0" fmla="*/ 0 w 64"/>
                <a:gd name="T1" fmla="*/ 48 h 48"/>
                <a:gd name="T2" fmla="*/ 40 w 64"/>
                <a:gd name="T3" fmla="*/ 48 h 48"/>
                <a:gd name="T4" fmla="*/ 64 w 64"/>
                <a:gd name="T5" fmla="*/ 24 h 48"/>
                <a:gd name="T6" fmla="*/ 40 w 64"/>
                <a:gd name="T7" fmla="*/ 0 h 48"/>
                <a:gd name="T8" fmla="*/ 12 w 64"/>
                <a:gd name="T9" fmla="*/ 24 h 48"/>
                <a:gd name="T10" fmla="*/ 0 w 64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48">
                  <a:moveTo>
                    <a:pt x="0" y="48"/>
                  </a:moveTo>
                  <a:cubicBezTo>
                    <a:pt x="0" y="48"/>
                    <a:pt x="33" y="48"/>
                    <a:pt x="40" y="48"/>
                  </a:cubicBezTo>
                  <a:cubicBezTo>
                    <a:pt x="53" y="48"/>
                    <a:pt x="64" y="37"/>
                    <a:pt x="64" y="24"/>
                  </a:cubicBezTo>
                  <a:cubicBezTo>
                    <a:pt x="64" y="11"/>
                    <a:pt x="53" y="0"/>
                    <a:pt x="40" y="0"/>
                  </a:cubicBezTo>
                  <a:cubicBezTo>
                    <a:pt x="24" y="0"/>
                    <a:pt x="16" y="16"/>
                    <a:pt x="12" y="24"/>
                  </a:cubicBezTo>
                  <a:cubicBezTo>
                    <a:pt x="8" y="32"/>
                    <a:pt x="0" y="48"/>
                    <a:pt x="0" y="48"/>
                  </a:cubicBezTo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2834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2955" y="949296"/>
            <a:ext cx="8294214" cy="2419235"/>
          </a:xfrm>
        </p:spPr>
        <p:txBody>
          <a:bodyPr anchor="ctr">
            <a:noAutofit/>
          </a:bodyPr>
          <a:lstStyle/>
          <a:p>
            <a:r>
              <a:rPr lang="cs-CZ" sz="6000" dirty="0"/>
              <a:t>CELKOVÉ VÝSLEDKY</a:t>
            </a:r>
            <a:endParaRPr lang="cs-CZ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788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4">
            <a:extLst>
              <a:ext uri="{FF2B5EF4-FFF2-40B4-BE49-F238E27FC236}">
                <a16:creationId xmlns:a16="http://schemas.microsoft.com/office/drawing/2014/main" xmlns="" id="{F789B0B4-F058-4028-BB6D-AADEA50B1A39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CELKOVÉ VÝSLEDKY</a:t>
            </a:r>
          </a:p>
        </p:txBody>
      </p:sp>
      <p:sp>
        <p:nvSpPr>
          <p:cNvPr id="128" name="Nadpis 1">
            <a:extLst>
              <a:ext uri="{FF2B5EF4-FFF2-40B4-BE49-F238E27FC236}">
                <a16:creationId xmlns:a16="http://schemas.microsoft.com/office/drawing/2014/main" xmlns="" id="{8820D4F5-DA22-4A61-AB6C-271AF1D00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765" y="512563"/>
            <a:ext cx="8352928" cy="541154"/>
          </a:xfrm>
        </p:spPr>
        <p:txBody>
          <a:bodyPr anchor="ctr">
            <a:normAutofit/>
          </a:bodyPr>
          <a:lstStyle/>
          <a:p>
            <a:r>
              <a:rPr lang="cs-CZ" dirty="0"/>
              <a:t>Co nám ukazují celková čísla?</a:t>
            </a:r>
          </a:p>
        </p:txBody>
      </p:sp>
      <p:graphicFrame>
        <p:nvGraphicFramePr>
          <p:cNvPr id="218" name="Graf 217">
            <a:extLst>
              <a:ext uri="{FF2B5EF4-FFF2-40B4-BE49-F238E27FC236}">
                <a16:creationId xmlns:a16="http://schemas.microsoft.com/office/drawing/2014/main" xmlns="" id="{568F245C-D092-46C5-AF84-31B9E2B7EB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733565"/>
              </p:ext>
            </p:extLst>
          </p:nvPr>
        </p:nvGraphicFramePr>
        <p:xfrm>
          <a:off x="2424509" y="3164015"/>
          <a:ext cx="2151756" cy="1335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20" name="Skupina 219">
            <a:extLst>
              <a:ext uri="{FF2B5EF4-FFF2-40B4-BE49-F238E27FC236}">
                <a16:creationId xmlns:a16="http://schemas.microsoft.com/office/drawing/2014/main" xmlns="" id="{771FA3CB-F2C5-415E-91AF-4380BA7A6F67}"/>
              </a:ext>
            </a:extLst>
          </p:cNvPr>
          <p:cNvGrpSpPr/>
          <p:nvPr/>
        </p:nvGrpSpPr>
        <p:grpSpPr>
          <a:xfrm>
            <a:off x="276642" y="2547160"/>
            <a:ext cx="1947600" cy="221137"/>
            <a:chOff x="297260" y="2995711"/>
            <a:chExt cx="1947600" cy="221137"/>
          </a:xfrm>
        </p:grpSpPr>
        <p:sp>
          <p:nvSpPr>
            <p:cNvPr id="221" name="Obdélník 38">
              <a:extLst>
                <a:ext uri="{FF2B5EF4-FFF2-40B4-BE49-F238E27FC236}">
                  <a16:creationId xmlns:a16="http://schemas.microsoft.com/office/drawing/2014/main" xmlns="" id="{F061F43D-B6D5-4540-80AE-C08B47B5F751}"/>
                </a:ext>
              </a:extLst>
            </p:cNvPr>
            <p:cNvSpPr/>
            <p:nvPr/>
          </p:nvSpPr>
          <p:spPr>
            <a:xfrm>
              <a:off x="297260" y="2995711"/>
              <a:ext cx="1947600" cy="221137"/>
            </a:xfrm>
            <a:prstGeom prst="rect">
              <a:avLst/>
            </a:prstGeom>
            <a:solidFill>
              <a:srgbClr val="26262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050" b="0" i="0" u="none" strike="noStrike" kern="0" cap="none" spc="0" normalizeH="0" baseline="0" noProof="0" dirty="0">
                <a:ln>
                  <a:noFill/>
                </a:ln>
                <a:solidFill>
                  <a:srgbClr val="A8CCD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2" name="Nadpis 3">
              <a:extLst>
                <a:ext uri="{FF2B5EF4-FFF2-40B4-BE49-F238E27FC236}">
                  <a16:creationId xmlns:a16="http://schemas.microsoft.com/office/drawing/2014/main" xmlns="" id="{BE591F47-4075-430B-A7A7-BCE3AFFDE316}"/>
                </a:ext>
              </a:extLst>
            </p:cNvPr>
            <p:cNvSpPr txBox="1">
              <a:spLocks/>
            </p:cNvSpPr>
            <p:nvPr/>
          </p:nvSpPr>
          <p:spPr>
            <a:xfrm>
              <a:off x="343045" y="3040802"/>
              <a:ext cx="1817686" cy="102586"/>
            </a:xfrm>
            <a:prstGeom prst="rect">
              <a:avLst/>
            </a:prstGeom>
            <a:solidFill>
              <a:srgbClr val="262626"/>
            </a:solidFill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7934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58696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38044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17392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9674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07608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755435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34783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58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EXTERIÉR TIC A PRVNÍ DOJEM</a:t>
              </a:r>
            </a:p>
          </p:txBody>
        </p:sp>
      </p:grpSp>
      <p:grpSp>
        <p:nvGrpSpPr>
          <p:cNvPr id="223" name="Skupina 222">
            <a:extLst>
              <a:ext uri="{FF2B5EF4-FFF2-40B4-BE49-F238E27FC236}">
                <a16:creationId xmlns:a16="http://schemas.microsoft.com/office/drawing/2014/main" xmlns="" id="{21727DD8-A610-4A30-8CB9-21A5399D22B7}"/>
              </a:ext>
            </a:extLst>
          </p:cNvPr>
          <p:cNvGrpSpPr/>
          <p:nvPr/>
        </p:nvGrpSpPr>
        <p:grpSpPr>
          <a:xfrm>
            <a:off x="2502496" y="2544294"/>
            <a:ext cx="1947600" cy="221137"/>
            <a:chOff x="2501754" y="3456483"/>
            <a:chExt cx="1947600" cy="298552"/>
          </a:xfrm>
        </p:grpSpPr>
        <p:sp>
          <p:nvSpPr>
            <p:cNvPr id="224" name="Obdélník 38">
              <a:extLst>
                <a:ext uri="{FF2B5EF4-FFF2-40B4-BE49-F238E27FC236}">
                  <a16:creationId xmlns:a16="http://schemas.microsoft.com/office/drawing/2014/main" xmlns="" id="{ABE1FD00-4B9C-4206-BCC7-E142C29EB330}"/>
                </a:ext>
              </a:extLst>
            </p:cNvPr>
            <p:cNvSpPr/>
            <p:nvPr/>
          </p:nvSpPr>
          <p:spPr>
            <a:xfrm>
              <a:off x="2501754" y="3456483"/>
              <a:ext cx="1947600" cy="298552"/>
            </a:xfrm>
            <a:prstGeom prst="rect">
              <a:avLst/>
            </a:prstGeom>
            <a:solidFill>
              <a:srgbClr val="26262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5" name="Nadpis 3">
              <a:extLst>
                <a:ext uri="{FF2B5EF4-FFF2-40B4-BE49-F238E27FC236}">
                  <a16:creationId xmlns:a16="http://schemas.microsoft.com/office/drawing/2014/main" xmlns="" id="{90E65A62-CBBC-4659-BBED-E5CF13C03A7C}"/>
                </a:ext>
              </a:extLst>
            </p:cNvPr>
            <p:cNvSpPr txBox="1">
              <a:spLocks/>
            </p:cNvSpPr>
            <p:nvPr/>
          </p:nvSpPr>
          <p:spPr>
            <a:xfrm>
              <a:off x="2762271" y="3504547"/>
              <a:ext cx="1446960" cy="1384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7934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58696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38044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17392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9674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07608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755435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34783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58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PRACOVNÍK TIC</a:t>
              </a:r>
            </a:p>
          </p:txBody>
        </p:sp>
      </p:grpSp>
      <p:grpSp>
        <p:nvGrpSpPr>
          <p:cNvPr id="226" name="Skupina 225">
            <a:extLst>
              <a:ext uri="{FF2B5EF4-FFF2-40B4-BE49-F238E27FC236}">
                <a16:creationId xmlns:a16="http://schemas.microsoft.com/office/drawing/2014/main" xmlns="" id="{7777FD4D-A8BF-454E-8569-6C646B6E2EF2}"/>
              </a:ext>
            </a:extLst>
          </p:cNvPr>
          <p:cNvGrpSpPr/>
          <p:nvPr/>
        </p:nvGrpSpPr>
        <p:grpSpPr>
          <a:xfrm>
            <a:off x="4675324" y="2543619"/>
            <a:ext cx="1947600" cy="221137"/>
            <a:chOff x="4651885" y="3458190"/>
            <a:chExt cx="1947600" cy="298552"/>
          </a:xfrm>
        </p:grpSpPr>
        <p:sp>
          <p:nvSpPr>
            <p:cNvPr id="227" name="Obdélník 38">
              <a:extLst>
                <a:ext uri="{FF2B5EF4-FFF2-40B4-BE49-F238E27FC236}">
                  <a16:creationId xmlns:a16="http://schemas.microsoft.com/office/drawing/2014/main" xmlns="" id="{53B18E1F-76B9-4D9E-82EE-B4C6C0070507}"/>
                </a:ext>
              </a:extLst>
            </p:cNvPr>
            <p:cNvSpPr/>
            <p:nvPr/>
          </p:nvSpPr>
          <p:spPr>
            <a:xfrm>
              <a:off x="4651885" y="3458190"/>
              <a:ext cx="1947600" cy="298552"/>
            </a:xfrm>
            <a:prstGeom prst="rect">
              <a:avLst/>
            </a:prstGeom>
            <a:solidFill>
              <a:srgbClr val="26262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8" name="Nadpis 3">
              <a:extLst>
                <a:ext uri="{FF2B5EF4-FFF2-40B4-BE49-F238E27FC236}">
                  <a16:creationId xmlns:a16="http://schemas.microsoft.com/office/drawing/2014/main" xmlns="" id="{83140AA2-923A-414E-90D8-1BBD80B816CC}"/>
                </a:ext>
              </a:extLst>
            </p:cNvPr>
            <p:cNvSpPr txBox="1">
              <a:spLocks/>
            </p:cNvSpPr>
            <p:nvPr/>
          </p:nvSpPr>
          <p:spPr>
            <a:xfrm>
              <a:off x="4889238" y="3512374"/>
              <a:ext cx="1464946" cy="1384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7934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58696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38044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17392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9674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07608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755435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34783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58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INTERIÉR A VYBAVENOST TIC</a:t>
              </a:r>
            </a:p>
          </p:txBody>
        </p:sp>
      </p:grpSp>
      <p:grpSp>
        <p:nvGrpSpPr>
          <p:cNvPr id="229" name="Skupina 228">
            <a:extLst>
              <a:ext uri="{FF2B5EF4-FFF2-40B4-BE49-F238E27FC236}">
                <a16:creationId xmlns:a16="http://schemas.microsoft.com/office/drawing/2014/main" xmlns="" id="{53D4FE7D-3E04-48C0-83AF-C5628A5283FD}"/>
              </a:ext>
            </a:extLst>
          </p:cNvPr>
          <p:cNvGrpSpPr/>
          <p:nvPr/>
        </p:nvGrpSpPr>
        <p:grpSpPr>
          <a:xfrm>
            <a:off x="6918817" y="2541013"/>
            <a:ext cx="1947600" cy="221137"/>
            <a:chOff x="6884153" y="3455216"/>
            <a:chExt cx="1947600" cy="298552"/>
          </a:xfrm>
        </p:grpSpPr>
        <p:sp>
          <p:nvSpPr>
            <p:cNvPr id="230" name="Obdélník 38">
              <a:extLst>
                <a:ext uri="{FF2B5EF4-FFF2-40B4-BE49-F238E27FC236}">
                  <a16:creationId xmlns:a16="http://schemas.microsoft.com/office/drawing/2014/main" xmlns="" id="{E9BEB3A2-6CD5-4EBF-A2AE-1668D9C51907}"/>
                </a:ext>
              </a:extLst>
            </p:cNvPr>
            <p:cNvSpPr/>
            <p:nvPr/>
          </p:nvSpPr>
          <p:spPr>
            <a:xfrm>
              <a:off x="6884153" y="3455216"/>
              <a:ext cx="1947600" cy="298552"/>
            </a:xfrm>
            <a:prstGeom prst="rect">
              <a:avLst/>
            </a:prstGeom>
            <a:solidFill>
              <a:srgbClr val="26262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1" name="Nadpis 3">
              <a:extLst>
                <a:ext uri="{FF2B5EF4-FFF2-40B4-BE49-F238E27FC236}">
                  <a16:creationId xmlns:a16="http://schemas.microsoft.com/office/drawing/2014/main" xmlns="" id="{209C4592-965E-4441-B020-E217816DD369}"/>
                </a:ext>
              </a:extLst>
            </p:cNvPr>
            <p:cNvSpPr txBox="1">
              <a:spLocks/>
            </p:cNvSpPr>
            <p:nvPr/>
          </p:nvSpPr>
          <p:spPr>
            <a:xfrm>
              <a:off x="6979663" y="3499407"/>
              <a:ext cx="1748591" cy="13849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7934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58696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38044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17392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9674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07608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755435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34783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58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A8CCD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ZNAČENÍ TIC A OTVÍRACÍ DOBA</a:t>
              </a:r>
            </a:p>
          </p:txBody>
        </p:sp>
      </p:grpSp>
      <p:grpSp>
        <p:nvGrpSpPr>
          <p:cNvPr id="232" name="Skupina 231">
            <a:extLst>
              <a:ext uri="{FF2B5EF4-FFF2-40B4-BE49-F238E27FC236}">
                <a16:creationId xmlns:a16="http://schemas.microsoft.com/office/drawing/2014/main" xmlns="" id="{CE5FE962-A37D-4419-9CF1-6C6ED90FBE77}"/>
              </a:ext>
            </a:extLst>
          </p:cNvPr>
          <p:cNvGrpSpPr/>
          <p:nvPr/>
        </p:nvGrpSpPr>
        <p:grpSpPr>
          <a:xfrm>
            <a:off x="297259" y="2005905"/>
            <a:ext cx="8494242" cy="431879"/>
            <a:chOff x="297260" y="2094180"/>
            <a:chExt cx="8494242" cy="431879"/>
          </a:xfrm>
        </p:grpSpPr>
        <p:sp>
          <p:nvSpPr>
            <p:cNvPr id="233" name="object 7">
              <a:extLst>
                <a:ext uri="{FF2B5EF4-FFF2-40B4-BE49-F238E27FC236}">
                  <a16:creationId xmlns:a16="http://schemas.microsoft.com/office/drawing/2014/main" xmlns="" id="{C3BABA3D-E7CD-4653-BF64-50216B17797C}"/>
                </a:ext>
              </a:extLst>
            </p:cNvPr>
            <p:cNvSpPr/>
            <p:nvPr/>
          </p:nvSpPr>
          <p:spPr>
            <a:xfrm flipV="1">
              <a:off x="297260" y="2094180"/>
              <a:ext cx="8494242" cy="248284"/>
            </a:xfrm>
            <a:custGeom>
              <a:avLst/>
              <a:gdLst/>
              <a:ahLst/>
              <a:cxnLst/>
              <a:rect l="l" t="t" r="r" b="b"/>
              <a:pathLst>
                <a:path w="9561830">
                  <a:moveTo>
                    <a:pt x="0" y="0"/>
                  </a:moveTo>
                  <a:lnTo>
                    <a:pt x="9561766" y="0"/>
                  </a:lnTo>
                </a:path>
              </a:pathLst>
            </a:custGeom>
            <a:ln w="25400">
              <a:solidFill>
                <a:srgbClr val="1C1C1C">
                  <a:lumMod val="90000"/>
                  <a:lumOff val="10000"/>
                </a:srgbClr>
              </a:solidFill>
            </a:ln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7934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58696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38044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17392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96740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076088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755435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34783" algn="l" defTabSz="1358696" rtl="0" eaLnBrk="1" latinLnBrk="0" hangingPunct="1"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4" name="Hexagon 222">
              <a:extLst>
                <a:ext uri="{FF2B5EF4-FFF2-40B4-BE49-F238E27FC236}">
                  <a16:creationId xmlns:a16="http://schemas.microsoft.com/office/drawing/2014/main" xmlns="" id="{7071A28F-6B26-443F-9CC0-B0BB59F49670}"/>
                </a:ext>
              </a:extLst>
            </p:cNvPr>
            <p:cNvSpPr/>
            <p:nvPr/>
          </p:nvSpPr>
          <p:spPr>
            <a:xfrm>
              <a:off x="1034344" y="2132793"/>
              <a:ext cx="431666" cy="393266"/>
            </a:xfrm>
            <a:prstGeom prst="hexagon">
              <a:avLst/>
            </a:prstGeom>
            <a:solidFill>
              <a:srgbClr val="003C78"/>
            </a:solidFill>
            <a:ln w="35560" cap="flat" cmpd="sng" algn="ctr">
              <a:solidFill>
                <a:srgbClr val="1C1C1C">
                  <a:lumMod val="90000"/>
                  <a:lumOff val="10000"/>
                </a:srgb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79348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358696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2038044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717392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396740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4076088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755435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434783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5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5" name="Hexagon 224">
              <a:extLst>
                <a:ext uri="{FF2B5EF4-FFF2-40B4-BE49-F238E27FC236}">
                  <a16:creationId xmlns:a16="http://schemas.microsoft.com/office/drawing/2014/main" xmlns="" id="{6D1EF403-132D-466F-BA05-09A1D33F5C17}"/>
                </a:ext>
              </a:extLst>
            </p:cNvPr>
            <p:cNvSpPr/>
            <p:nvPr/>
          </p:nvSpPr>
          <p:spPr>
            <a:xfrm>
              <a:off x="7659080" y="2132793"/>
              <a:ext cx="431666" cy="393266"/>
            </a:xfrm>
            <a:prstGeom prst="hexagon">
              <a:avLst/>
            </a:prstGeom>
            <a:solidFill>
              <a:srgbClr val="003C78"/>
            </a:solidFill>
            <a:ln w="35560" cap="flat" cmpd="sng" algn="ctr">
              <a:solidFill>
                <a:srgbClr val="1C1C1C">
                  <a:lumMod val="90000"/>
                  <a:lumOff val="10000"/>
                </a:srgb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79348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358696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2038044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717392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396740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4076088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755435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434783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7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6" name="Hexagon 223">
              <a:extLst>
                <a:ext uri="{FF2B5EF4-FFF2-40B4-BE49-F238E27FC236}">
                  <a16:creationId xmlns:a16="http://schemas.microsoft.com/office/drawing/2014/main" xmlns="" id="{158C4434-76D8-4DA6-88D6-2C5D5C4997FF}"/>
                </a:ext>
              </a:extLst>
            </p:cNvPr>
            <p:cNvSpPr/>
            <p:nvPr/>
          </p:nvSpPr>
          <p:spPr>
            <a:xfrm>
              <a:off x="3266592" y="2128349"/>
              <a:ext cx="431666" cy="393266"/>
            </a:xfrm>
            <a:prstGeom prst="hexagon">
              <a:avLst/>
            </a:prstGeom>
            <a:solidFill>
              <a:srgbClr val="003C78"/>
            </a:solidFill>
            <a:ln w="35560" cap="flat" cmpd="sng" algn="ctr">
              <a:solidFill>
                <a:srgbClr val="1C1C1C">
                  <a:lumMod val="90000"/>
                  <a:lumOff val="10000"/>
                </a:srgb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79348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358696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2038044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717392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396740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4076088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755435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434783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7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7" name="Hexagon 224">
              <a:extLst>
                <a:ext uri="{FF2B5EF4-FFF2-40B4-BE49-F238E27FC236}">
                  <a16:creationId xmlns:a16="http://schemas.microsoft.com/office/drawing/2014/main" xmlns="" id="{98FCA98B-FB30-4E3F-A210-B2713651721B}"/>
                </a:ext>
              </a:extLst>
            </p:cNvPr>
            <p:cNvSpPr/>
            <p:nvPr/>
          </p:nvSpPr>
          <p:spPr>
            <a:xfrm>
              <a:off x="5426832" y="2128349"/>
              <a:ext cx="431666" cy="393266"/>
            </a:xfrm>
            <a:prstGeom prst="hexagon">
              <a:avLst/>
            </a:prstGeom>
            <a:solidFill>
              <a:srgbClr val="003C78"/>
            </a:solidFill>
            <a:ln w="35560" cap="flat" cmpd="sng" algn="ctr">
              <a:solidFill>
                <a:srgbClr val="1C1C1C">
                  <a:lumMod val="90000"/>
                  <a:lumOff val="10000"/>
                </a:srgb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79348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358696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2038044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717392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396740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4076088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755435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434783" algn="l" defTabSz="1358696" rtl="0" eaLnBrk="1" latinLnBrk="0" hangingPunct="1">
                <a:defRPr sz="26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7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8" name="Freeform 20">
              <a:extLst>
                <a:ext uri="{FF2B5EF4-FFF2-40B4-BE49-F238E27FC236}">
                  <a16:creationId xmlns:a16="http://schemas.microsoft.com/office/drawing/2014/main" xmlns="" id="{0DD3FFB4-B50B-4BFD-901D-B8FF43E05863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753292" y="2216617"/>
              <a:ext cx="243242" cy="212945"/>
            </a:xfrm>
            <a:custGeom>
              <a:avLst/>
              <a:gdLst>
                <a:gd name="T0" fmla="*/ 341 w 341"/>
                <a:gd name="T1" fmla="*/ 74 h 298"/>
                <a:gd name="T2" fmla="*/ 312 w 341"/>
                <a:gd name="T3" fmla="*/ 45 h 298"/>
                <a:gd name="T4" fmla="*/ 197 w 341"/>
                <a:gd name="T5" fmla="*/ 45 h 298"/>
                <a:gd name="T6" fmla="*/ 197 w 341"/>
                <a:gd name="T7" fmla="*/ 110 h 298"/>
                <a:gd name="T8" fmla="*/ 312 w 341"/>
                <a:gd name="T9" fmla="*/ 110 h 298"/>
                <a:gd name="T10" fmla="*/ 341 w 341"/>
                <a:gd name="T11" fmla="*/ 74 h 298"/>
                <a:gd name="T12" fmla="*/ 0 w 341"/>
                <a:gd name="T13" fmla="*/ 74 h 298"/>
                <a:gd name="T14" fmla="*/ 30 w 341"/>
                <a:gd name="T15" fmla="*/ 110 h 298"/>
                <a:gd name="T16" fmla="*/ 145 w 341"/>
                <a:gd name="T17" fmla="*/ 110 h 298"/>
                <a:gd name="T18" fmla="*/ 145 w 341"/>
                <a:gd name="T19" fmla="*/ 45 h 298"/>
                <a:gd name="T20" fmla="*/ 30 w 341"/>
                <a:gd name="T21" fmla="*/ 45 h 298"/>
                <a:gd name="T22" fmla="*/ 0 w 341"/>
                <a:gd name="T23" fmla="*/ 74 h 298"/>
                <a:gd name="T24" fmla="*/ 197 w 341"/>
                <a:gd name="T25" fmla="*/ 123 h 298"/>
                <a:gd name="T26" fmla="*/ 197 w 341"/>
                <a:gd name="T27" fmla="*/ 188 h 298"/>
                <a:gd name="T28" fmla="*/ 312 w 341"/>
                <a:gd name="T29" fmla="*/ 188 h 298"/>
                <a:gd name="T30" fmla="*/ 341 w 341"/>
                <a:gd name="T31" fmla="*/ 152 h 298"/>
                <a:gd name="T32" fmla="*/ 312 w 341"/>
                <a:gd name="T33" fmla="*/ 123 h 298"/>
                <a:gd name="T34" fmla="*/ 197 w 341"/>
                <a:gd name="T35" fmla="*/ 123 h 298"/>
                <a:gd name="T36" fmla="*/ 171 w 341"/>
                <a:gd name="T37" fmla="*/ 0 h 298"/>
                <a:gd name="T38" fmla="*/ 159 w 341"/>
                <a:gd name="T39" fmla="*/ 12 h 298"/>
                <a:gd name="T40" fmla="*/ 159 w 341"/>
                <a:gd name="T41" fmla="*/ 298 h 298"/>
                <a:gd name="T42" fmla="*/ 183 w 341"/>
                <a:gd name="T43" fmla="*/ 298 h 298"/>
                <a:gd name="T44" fmla="*/ 183 w 341"/>
                <a:gd name="T45" fmla="*/ 12 h 298"/>
                <a:gd name="T46" fmla="*/ 171 w 341"/>
                <a:gd name="T47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1" h="298">
                  <a:moveTo>
                    <a:pt x="341" y="74"/>
                  </a:moveTo>
                  <a:cubicBezTo>
                    <a:pt x="312" y="45"/>
                    <a:pt x="312" y="45"/>
                    <a:pt x="312" y="45"/>
                  </a:cubicBezTo>
                  <a:cubicBezTo>
                    <a:pt x="197" y="45"/>
                    <a:pt x="197" y="45"/>
                    <a:pt x="197" y="45"/>
                  </a:cubicBezTo>
                  <a:cubicBezTo>
                    <a:pt x="197" y="110"/>
                    <a:pt x="197" y="110"/>
                    <a:pt x="197" y="110"/>
                  </a:cubicBezTo>
                  <a:cubicBezTo>
                    <a:pt x="312" y="110"/>
                    <a:pt x="312" y="110"/>
                    <a:pt x="312" y="110"/>
                  </a:cubicBezTo>
                  <a:lnTo>
                    <a:pt x="341" y="74"/>
                  </a:lnTo>
                  <a:close/>
                  <a:moveTo>
                    <a:pt x="0" y="74"/>
                  </a:moveTo>
                  <a:cubicBezTo>
                    <a:pt x="30" y="110"/>
                    <a:pt x="30" y="110"/>
                    <a:pt x="30" y="110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5" y="45"/>
                    <a:pt x="145" y="45"/>
                    <a:pt x="145" y="45"/>
                  </a:cubicBezTo>
                  <a:cubicBezTo>
                    <a:pt x="30" y="45"/>
                    <a:pt x="30" y="45"/>
                    <a:pt x="30" y="45"/>
                  </a:cubicBezTo>
                  <a:lnTo>
                    <a:pt x="0" y="74"/>
                  </a:lnTo>
                  <a:close/>
                  <a:moveTo>
                    <a:pt x="197" y="123"/>
                  </a:moveTo>
                  <a:cubicBezTo>
                    <a:pt x="197" y="188"/>
                    <a:pt x="197" y="188"/>
                    <a:pt x="197" y="188"/>
                  </a:cubicBezTo>
                  <a:cubicBezTo>
                    <a:pt x="312" y="188"/>
                    <a:pt x="312" y="188"/>
                    <a:pt x="312" y="188"/>
                  </a:cubicBezTo>
                  <a:cubicBezTo>
                    <a:pt x="341" y="152"/>
                    <a:pt x="341" y="152"/>
                    <a:pt x="341" y="152"/>
                  </a:cubicBezTo>
                  <a:cubicBezTo>
                    <a:pt x="312" y="123"/>
                    <a:pt x="312" y="123"/>
                    <a:pt x="312" y="123"/>
                  </a:cubicBezTo>
                  <a:lnTo>
                    <a:pt x="197" y="123"/>
                  </a:lnTo>
                  <a:close/>
                  <a:moveTo>
                    <a:pt x="171" y="0"/>
                  </a:moveTo>
                  <a:cubicBezTo>
                    <a:pt x="165" y="0"/>
                    <a:pt x="159" y="6"/>
                    <a:pt x="159" y="12"/>
                  </a:cubicBezTo>
                  <a:cubicBezTo>
                    <a:pt x="159" y="298"/>
                    <a:pt x="159" y="298"/>
                    <a:pt x="159" y="298"/>
                  </a:cubicBezTo>
                  <a:cubicBezTo>
                    <a:pt x="183" y="298"/>
                    <a:pt x="183" y="298"/>
                    <a:pt x="183" y="298"/>
                  </a:cubicBezTo>
                  <a:cubicBezTo>
                    <a:pt x="183" y="12"/>
                    <a:pt x="183" y="12"/>
                    <a:pt x="183" y="12"/>
                  </a:cubicBezTo>
                  <a:cubicBezTo>
                    <a:pt x="183" y="6"/>
                    <a:pt x="177" y="0"/>
                    <a:pt x="1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9" name="Freeform 66">
              <a:extLst>
                <a:ext uri="{FF2B5EF4-FFF2-40B4-BE49-F238E27FC236}">
                  <a16:creationId xmlns:a16="http://schemas.microsoft.com/office/drawing/2014/main" xmlns="" id="{3F7928A9-C9DB-41CD-900D-F0358D5F43B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147888" y="2229450"/>
              <a:ext cx="203638" cy="187280"/>
            </a:xfrm>
            <a:custGeom>
              <a:avLst/>
              <a:gdLst/>
              <a:ahLst/>
              <a:cxnLst>
                <a:cxn ang="0">
                  <a:pos x="0" y="159"/>
                </a:cxn>
                <a:cxn ang="0">
                  <a:pos x="159" y="0"/>
                </a:cxn>
                <a:cxn ang="0">
                  <a:pos x="318" y="159"/>
                </a:cxn>
                <a:cxn ang="0">
                  <a:pos x="0" y="159"/>
                </a:cxn>
                <a:cxn ang="0">
                  <a:pos x="285" y="173"/>
                </a:cxn>
                <a:cxn ang="0">
                  <a:pos x="285" y="292"/>
                </a:cxn>
                <a:cxn ang="0">
                  <a:pos x="34" y="292"/>
                </a:cxn>
                <a:cxn ang="0">
                  <a:pos x="34" y="173"/>
                </a:cxn>
                <a:cxn ang="0">
                  <a:pos x="60" y="173"/>
                </a:cxn>
                <a:cxn ang="0">
                  <a:pos x="60" y="267"/>
                </a:cxn>
                <a:cxn ang="0">
                  <a:pos x="259" y="267"/>
                </a:cxn>
                <a:cxn ang="0">
                  <a:pos x="259" y="173"/>
                </a:cxn>
                <a:cxn ang="0">
                  <a:pos x="285" y="173"/>
                </a:cxn>
                <a:cxn ang="0">
                  <a:pos x="109" y="9"/>
                </a:cxn>
                <a:cxn ang="0">
                  <a:pos x="109" y="33"/>
                </a:cxn>
                <a:cxn ang="0">
                  <a:pos x="60" y="82"/>
                </a:cxn>
                <a:cxn ang="0">
                  <a:pos x="60" y="9"/>
                </a:cxn>
                <a:cxn ang="0">
                  <a:pos x="109" y="9"/>
                </a:cxn>
                <a:cxn ang="0">
                  <a:pos x="115" y="173"/>
                </a:cxn>
                <a:cxn ang="0">
                  <a:pos x="204" y="173"/>
                </a:cxn>
                <a:cxn ang="0">
                  <a:pos x="204" y="239"/>
                </a:cxn>
                <a:cxn ang="0">
                  <a:pos x="115" y="239"/>
                </a:cxn>
                <a:cxn ang="0">
                  <a:pos x="115" y="173"/>
                </a:cxn>
              </a:cxnLst>
              <a:rect l="0" t="0" r="r" b="b"/>
              <a:pathLst>
                <a:path w="318" h="292">
                  <a:moveTo>
                    <a:pt x="0" y="159"/>
                  </a:moveTo>
                  <a:cubicBezTo>
                    <a:pt x="159" y="0"/>
                    <a:pt x="159" y="0"/>
                    <a:pt x="159" y="0"/>
                  </a:cubicBezTo>
                  <a:cubicBezTo>
                    <a:pt x="318" y="159"/>
                    <a:pt x="318" y="159"/>
                    <a:pt x="318" y="159"/>
                  </a:cubicBezTo>
                  <a:cubicBezTo>
                    <a:pt x="212" y="159"/>
                    <a:pt x="106" y="159"/>
                    <a:pt x="0" y="159"/>
                  </a:cubicBezTo>
                  <a:close/>
                  <a:moveTo>
                    <a:pt x="285" y="173"/>
                  </a:moveTo>
                  <a:cubicBezTo>
                    <a:pt x="285" y="292"/>
                    <a:pt x="285" y="292"/>
                    <a:pt x="285" y="292"/>
                  </a:cubicBezTo>
                  <a:cubicBezTo>
                    <a:pt x="34" y="292"/>
                    <a:pt x="34" y="292"/>
                    <a:pt x="34" y="292"/>
                  </a:cubicBezTo>
                  <a:cubicBezTo>
                    <a:pt x="34" y="173"/>
                    <a:pt x="34" y="173"/>
                    <a:pt x="34" y="173"/>
                  </a:cubicBezTo>
                  <a:cubicBezTo>
                    <a:pt x="60" y="173"/>
                    <a:pt x="60" y="173"/>
                    <a:pt x="60" y="173"/>
                  </a:cubicBezTo>
                  <a:cubicBezTo>
                    <a:pt x="60" y="267"/>
                    <a:pt x="60" y="267"/>
                    <a:pt x="60" y="267"/>
                  </a:cubicBezTo>
                  <a:cubicBezTo>
                    <a:pt x="259" y="267"/>
                    <a:pt x="259" y="267"/>
                    <a:pt x="259" y="267"/>
                  </a:cubicBezTo>
                  <a:cubicBezTo>
                    <a:pt x="259" y="173"/>
                    <a:pt x="259" y="173"/>
                    <a:pt x="259" y="173"/>
                  </a:cubicBezTo>
                  <a:cubicBezTo>
                    <a:pt x="285" y="173"/>
                    <a:pt x="285" y="173"/>
                    <a:pt x="285" y="173"/>
                  </a:cubicBezTo>
                  <a:close/>
                  <a:moveTo>
                    <a:pt x="109" y="9"/>
                  </a:moveTo>
                  <a:cubicBezTo>
                    <a:pt x="109" y="33"/>
                    <a:pt x="109" y="33"/>
                    <a:pt x="109" y="33"/>
                  </a:cubicBezTo>
                  <a:cubicBezTo>
                    <a:pt x="60" y="82"/>
                    <a:pt x="60" y="82"/>
                    <a:pt x="60" y="82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109" y="9"/>
                    <a:pt x="109" y="9"/>
                    <a:pt x="109" y="9"/>
                  </a:cubicBezTo>
                  <a:close/>
                  <a:moveTo>
                    <a:pt x="115" y="173"/>
                  </a:moveTo>
                  <a:cubicBezTo>
                    <a:pt x="204" y="173"/>
                    <a:pt x="204" y="173"/>
                    <a:pt x="204" y="173"/>
                  </a:cubicBezTo>
                  <a:cubicBezTo>
                    <a:pt x="204" y="239"/>
                    <a:pt x="204" y="239"/>
                    <a:pt x="204" y="239"/>
                  </a:cubicBezTo>
                  <a:cubicBezTo>
                    <a:pt x="115" y="239"/>
                    <a:pt x="115" y="239"/>
                    <a:pt x="115" y="239"/>
                  </a:cubicBezTo>
                  <a:cubicBezTo>
                    <a:pt x="115" y="173"/>
                    <a:pt x="115" y="173"/>
                    <a:pt x="115" y="17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0" name="Freeform 143">
              <a:extLst>
                <a:ext uri="{FF2B5EF4-FFF2-40B4-BE49-F238E27FC236}">
                  <a16:creationId xmlns:a16="http://schemas.microsoft.com/office/drawing/2014/main" xmlns="" id="{10609836-D3E4-4E76-8FA6-236D806D564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412442" y="2201018"/>
              <a:ext cx="127710" cy="249526"/>
            </a:xfrm>
            <a:custGeom>
              <a:avLst/>
              <a:gdLst/>
              <a:ahLst/>
              <a:cxnLst>
                <a:cxn ang="0">
                  <a:pos x="119" y="58"/>
                </a:cxn>
                <a:cxn ang="0">
                  <a:pos x="112" y="41"/>
                </a:cxn>
                <a:cxn ang="0">
                  <a:pos x="95" y="33"/>
                </a:cxn>
                <a:cxn ang="0">
                  <a:pos x="89" y="24"/>
                </a:cxn>
                <a:cxn ang="0">
                  <a:pos x="89" y="19"/>
                </a:cxn>
                <a:cxn ang="0">
                  <a:pos x="90" y="10"/>
                </a:cxn>
                <a:cxn ang="0">
                  <a:pos x="85" y="2"/>
                </a:cxn>
                <a:cxn ang="0">
                  <a:pos x="75" y="0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4" y="5"/>
                </a:cxn>
                <a:cxn ang="0">
                  <a:pos x="64" y="8"/>
                </a:cxn>
                <a:cxn ang="0">
                  <a:pos x="64" y="10"/>
                </a:cxn>
                <a:cxn ang="0">
                  <a:pos x="65" y="12"/>
                </a:cxn>
                <a:cxn ang="0">
                  <a:pos x="73" y="29"/>
                </a:cxn>
                <a:cxn ang="0">
                  <a:pos x="62" y="41"/>
                </a:cxn>
                <a:cxn ang="0">
                  <a:pos x="55" y="45"/>
                </a:cxn>
                <a:cxn ang="0">
                  <a:pos x="50" y="46"/>
                </a:cxn>
                <a:cxn ang="0">
                  <a:pos x="35" y="43"/>
                </a:cxn>
                <a:cxn ang="0">
                  <a:pos x="21" y="29"/>
                </a:cxn>
                <a:cxn ang="0">
                  <a:pos x="14" y="14"/>
                </a:cxn>
                <a:cxn ang="0">
                  <a:pos x="14" y="22"/>
                </a:cxn>
                <a:cxn ang="0">
                  <a:pos x="2" y="19"/>
                </a:cxn>
                <a:cxn ang="0">
                  <a:pos x="4" y="24"/>
                </a:cxn>
                <a:cxn ang="0">
                  <a:pos x="11" y="33"/>
                </a:cxn>
                <a:cxn ang="0">
                  <a:pos x="14" y="43"/>
                </a:cxn>
                <a:cxn ang="0">
                  <a:pos x="16" y="51"/>
                </a:cxn>
                <a:cxn ang="0">
                  <a:pos x="50" y="64"/>
                </a:cxn>
                <a:cxn ang="0">
                  <a:pos x="56" y="98"/>
                </a:cxn>
                <a:cxn ang="0">
                  <a:pos x="51" y="133"/>
                </a:cxn>
                <a:cxn ang="0">
                  <a:pos x="49" y="151"/>
                </a:cxn>
                <a:cxn ang="0">
                  <a:pos x="47" y="173"/>
                </a:cxn>
                <a:cxn ang="0">
                  <a:pos x="43" y="195"/>
                </a:cxn>
                <a:cxn ang="0">
                  <a:pos x="37" y="220"/>
                </a:cxn>
                <a:cxn ang="0">
                  <a:pos x="35" y="233"/>
                </a:cxn>
                <a:cxn ang="0">
                  <a:pos x="27" y="240"/>
                </a:cxn>
                <a:cxn ang="0">
                  <a:pos x="19" y="245"/>
                </a:cxn>
                <a:cxn ang="0">
                  <a:pos x="12" y="247"/>
                </a:cxn>
                <a:cxn ang="0">
                  <a:pos x="32" y="252"/>
                </a:cxn>
                <a:cxn ang="0">
                  <a:pos x="48" y="250"/>
                </a:cxn>
                <a:cxn ang="0">
                  <a:pos x="56" y="233"/>
                </a:cxn>
                <a:cxn ang="0">
                  <a:pos x="76" y="166"/>
                </a:cxn>
                <a:cxn ang="0">
                  <a:pos x="86" y="210"/>
                </a:cxn>
                <a:cxn ang="0">
                  <a:pos x="82" y="243"/>
                </a:cxn>
                <a:cxn ang="0">
                  <a:pos x="76" y="250"/>
                </a:cxn>
                <a:cxn ang="0">
                  <a:pos x="86" y="254"/>
                </a:cxn>
                <a:cxn ang="0">
                  <a:pos x="100" y="250"/>
                </a:cxn>
                <a:cxn ang="0">
                  <a:pos x="104" y="233"/>
                </a:cxn>
                <a:cxn ang="0">
                  <a:pos x="102" y="172"/>
                </a:cxn>
                <a:cxn ang="0">
                  <a:pos x="99" y="138"/>
                </a:cxn>
                <a:cxn ang="0">
                  <a:pos x="101" y="120"/>
                </a:cxn>
                <a:cxn ang="0">
                  <a:pos x="112" y="121"/>
                </a:cxn>
                <a:cxn ang="0">
                  <a:pos x="125" y="98"/>
                </a:cxn>
                <a:cxn ang="0">
                  <a:pos x="64" y="10"/>
                </a:cxn>
                <a:cxn ang="0">
                  <a:pos x="108" y="97"/>
                </a:cxn>
                <a:cxn ang="0">
                  <a:pos x="105" y="103"/>
                </a:cxn>
                <a:cxn ang="0">
                  <a:pos x="99" y="101"/>
                </a:cxn>
                <a:cxn ang="0">
                  <a:pos x="105" y="75"/>
                </a:cxn>
                <a:cxn ang="0">
                  <a:pos x="111" y="83"/>
                </a:cxn>
              </a:cxnLst>
              <a:rect l="0" t="0" r="r" b="b"/>
              <a:pathLst>
                <a:path w="130" h="254">
                  <a:moveTo>
                    <a:pt x="130" y="80"/>
                  </a:moveTo>
                  <a:lnTo>
                    <a:pt x="130" y="79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30" y="75"/>
                  </a:lnTo>
                  <a:lnTo>
                    <a:pt x="129" y="74"/>
                  </a:lnTo>
                  <a:lnTo>
                    <a:pt x="128" y="71"/>
                  </a:lnTo>
                  <a:lnTo>
                    <a:pt x="127" y="71"/>
                  </a:lnTo>
                  <a:lnTo>
                    <a:pt x="127" y="70"/>
                  </a:lnTo>
                  <a:lnTo>
                    <a:pt x="126" y="68"/>
                  </a:lnTo>
                  <a:lnTo>
                    <a:pt x="124" y="65"/>
                  </a:lnTo>
                  <a:lnTo>
                    <a:pt x="120" y="60"/>
                  </a:lnTo>
                  <a:lnTo>
                    <a:pt x="119" y="58"/>
                  </a:lnTo>
                  <a:lnTo>
                    <a:pt x="118" y="57"/>
                  </a:lnTo>
                  <a:lnTo>
                    <a:pt x="118" y="57"/>
                  </a:lnTo>
                  <a:lnTo>
                    <a:pt x="118" y="56"/>
                  </a:lnTo>
                  <a:lnTo>
                    <a:pt x="117" y="53"/>
                  </a:lnTo>
                  <a:lnTo>
                    <a:pt x="115" y="52"/>
                  </a:lnTo>
                  <a:lnTo>
                    <a:pt x="115" y="52"/>
                  </a:lnTo>
                  <a:lnTo>
                    <a:pt x="114" y="51"/>
                  </a:lnTo>
                  <a:lnTo>
                    <a:pt x="114" y="50"/>
                  </a:lnTo>
                  <a:lnTo>
                    <a:pt x="114" y="49"/>
                  </a:lnTo>
                  <a:lnTo>
                    <a:pt x="114" y="45"/>
                  </a:lnTo>
                  <a:lnTo>
                    <a:pt x="113" y="43"/>
                  </a:lnTo>
                  <a:lnTo>
                    <a:pt x="113" y="42"/>
                  </a:lnTo>
                  <a:lnTo>
                    <a:pt x="112" y="41"/>
                  </a:lnTo>
                  <a:lnTo>
                    <a:pt x="112" y="40"/>
                  </a:lnTo>
                  <a:lnTo>
                    <a:pt x="111" y="39"/>
                  </a:lnTo>
                  <a:lnTo>
                    <a:pt x="110" y="39"/>
                  </a:lnTo>
                  <a:lnTo>
                    <a:pt x="109" y="39"/>
                  </a:lnTo>
                  <a:lnTo>
                    <a:pt x="108" y="38"/>
                  </a:lnTo>
                  <a:lnTo>
                    <a:pt x="107" y="38"/>
                  </a:lnTo>
                  <a:lnTo>
                    <a:pt x="104" y="38"/>
                  </a:lnTo>
                  <a:lnTo>
                    <a:pt x="102" y="37"/>
                  </a:lnTo>
                  <a:lnTo>
                    <a:pt x="98" y="36"/>
                  </a:lnTo>
                  <a:lnTo>
                    <a:pt x="97" y="36"/>
                  </a:lnTo>
                  <a:lnTo>
                    <a:pt x="96" y="35"/>
                  </a:lnTo>
                  <a:lnTo>
                    <a:pt x="95" y="35"/>
                  </a:lnTo>
                  <a:lnTo>
                    <a:pt x="95" y="33"/>
                  </a:lnTo>
                  <a:lnTo>
                    <a:pt x="94" y="33"/>
                  </a:lnTo>
                  <a:lnTo>
                    <a:pt x="94" y="32"/>
                  </a:lnTo>
                  <a:lnTo>
                    <a:pt x="94" y="31"/>
                  </a:lnTo>
                  <a:lnTo>
                    <a:pt x="93" y="31"/>
                  </a:lnTo>
                  <a:lnTo>
                    <a:pt x="93" y="30"/>
                  </a:lnTo>
                  <a:lnTo>
                    <a:pt x="93" y="30"/>
                  </a:lnTo>
                  <a:lnTo>
                    <a:pt x="92" y="29"/>
                  </a:lnTo>
                  <a:lnTo>
                    <a:pt x="92" y="29"/>
                  </a:lnTo>
                  <a:lnTo>
                    <a:pt x="91" y="29"/>
                  </a:lnTo>
                  <a:lnTo>
                    <a:pt x="90" y="29"/>
                  </a:lnTo>
                  <a:lnTo>
                    <a:pt x="90" y="28"/>
                  </a:lnTo>
                  <a:lnTo>
                    <a:pt x="90" y="27"/>
                  </a:lnTo>
                  <a:lnTo>
                    <a:pt x="89" y="24"/>
                  </a:lnTo>
                  <a:lnTo>
                    <a:pt x="89" y="22"/>
                  </a:lnTo>
                  <a:lnTo>
                    <a:pt x="89" y="21"/>
                  </a:lnTo>
                  <a:lnTo>
                    <a:pt x="89" y="21"/>
                  </a:lnTo>
                  <a:lnTo>
                    <a:pt x="89" y="20"/>
                  </a:lnTo>
                  <a:lnTo>
                    <a:pt x="89" y="20"/>
                  </a:lnTo>
                  <a:lnTo>
                    <a:pt x="89" y="20"/>
                  </a:lnTo>
                  <a:lnTo>
                    <a:pt x="89" y="20"/>
                  </a:lnTo>
                  <a:lnTo>
                    <a:pt x="89" y="20"/>
                  </a:lnTo>
                  <a:lnTo>
                    <a:pt x="89" y="19"/>
                  </a:lnTo>
                  <a:lnTo>
                    <a:pt x="89" y="19"/>
                  </a:lnTo>
                  <a:lnTo>
                    <a:pt x="89" y="19"/>
                  </a:lnTo>
                  <a:lnTo>
                    <a:pt x="89" y="19"/>
                  </a:lnTo>
                  <a:lnTo>
                    <a:pt x="89" y="19"/>
                  </a:lnTo>
                  <a:lnTo>
                    <a:pt x="89" y="18"/>
                  </a:lnTo>
                  <a:lnTo>
                    <a:pt x="89" y="18"/>
                  </a:lnTo>
                  <a:lnTo>
                    <a:pt x="89" y="18"/>
                  </a:lnTo>
                  <a:lnTo>
                    <a:pt x="89" y="18"/>
                  </a:lnTo>
                  <a:lnTo>
                    <a:pt x="89" y="18"/>
                  </a:lnTo>
                  <a:lnTo>
                    <a:pt x="89" y="17"/>
                  </a:lnTo>
                  <a:lnTo>
                    <a:pt x="90" y="17"/>
                  </a:lnTo>
                  <a:lnTo>
                    <a:pt x="90" y="16"/>
                  </a:lnTo>
                  <a:lnTo>
                    <a:pt x="90" y="14"/>
                  </a:lnTo>
                  <a:lnTo>
                    <a:pt x="91" y="13"/>
                  </a:lnTo>
                  <a:lnTo>
                    <a:pt x="91" y="12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88" y="8"/>
                  </a:lnTo>
                  <a:lnTo>
                    <a:pt x="88" y="7"/>
                  </a:lnTo>
                  <a:lnTo>
                    <a:pt x="88" y="7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5"/>
                  </a:lnTo>
                  <a:lnTo>
                    <a:pt x="87" y="5"/>
                  </a:lnTo>
                  <a:lnTo>
                    <a:pt x="87" y="4"/>
                  </a:lnTo>
                  <a:lnTo>
                    <a:pt x="86" y="3"/>
                  </a:lnTo>
                  <a:lnTo>
                    <a:pt x="85" y="2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0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8" y="0"/>
                  </a:lnTo>
                  <a:lnTo>
                    <a:pt x="77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4" y="0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67" y="2"/>
                  </a:lnTo>
                  <a:lnTo>
                    <a:pt x="67" y="2"/>
                  </a:lnTo>
                  <a:lnTo>
                    <a:pt x="67" y="2"/>
                  </a:lnTo>
                  <a:lnTo>
                    <a:pt x="67" y="2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7" y="3"/>
                  </a:lnTo>
                  <a:lnTo>
                    <a:pt x="67" y="3"/>
                  </a:lnTo>
                  <a:lnTo>
                    <a:pt x="67" y="3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5" y="6"/>
                  </a:lnTo>
                  <a:lnTo>
                    <a:pt x="64" y="7"/>
                  </a:lnTo>
                  <a:lnTo>
                    <a:pt x="64" y="7"/>
                  </a:lnTo>
                  <a:lnTo>
                    <a:pt x="64" y="7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4" y="9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1"/>
                  </a:lnTo>
                  <a:lnTo>
                    <a:pt x="64" y="11"/>
                  </a:lnTo>
                  <a:lnTo>
                    <a:pt x="64" y="11"/>
                  </a:lnTo>
                  <a:lnTo>
                    <a:pt x="64" y="11"/>
                  </a:lnTo>
                  <a:lnTo>
                    <a:pt x="64" y="11"/>
                  </a:lnTo>
                  <a:lnTo>
                    <a:pt x="64" y="11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5" y="12"/>
                  </a:lnTo>
                  <a:lnTo>
                    <a:pt x="65" y="13"/>
                  </a:lnTo>
                  <a:lnTo>
                    <a:pt x="65" y="14"/>
                  </a:lnTo>
                  <a:lnTo>
                    <a:pt x="65" y="15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7"/>
                  </a:lnTo>
                  <a:lnTo>
                    <a:pt x="67" y="22"/>
                  </a:lnTo>
                  <a:lnTo>
                    <a:pt x="68" y="23"/>
                  </a:lnTo>
                  <a:lnTo>
                    <a:pt x="69" y="25"/>
                  </a:lnTo>
                  <a:lnTo>
                    <a:pt x="71" y="27"/>
                  </a:lnTo>
                  <a:lnTo>
                    <a:pt x="72" y="28"/>
                  </a:lnTo>
                  <a:lnTo>
                    <a:pt x="73" y="29"/>
                  </a:lnTo>
                  <a:lnTo>
                    <a:pt x="75" y="32"/>
                  </a:lnTo>
                  <a:lnTo>
                    <a:pt x="75" y="32"/>
                  </a:lnTo>
                  <a:lnTo>
                    <a:pt x="76" y="33"/>
                  </a:lnTo>
                  <a:lnTo>
                    <a:pt x="76" y="34"/>
                  </a:lnTo>
                  <a:lnTo>
                    <a:pt x="76" y="34"/>
                  </a:lnTo>
                  <a:lnTo>
                    <a:pt x="76" y="35"/>
                  </a:lnTo>
                  <a:lnTo>
                    <a:pt x="75" y="37"/>
                  </a:lnTo>
                  <a:lnTo>
                    <a:pt x="73" y="39"/>
                  </a:lnTo>
                  <a:lnTo>
                    <a:pt x="73" y="39"/>
                  </a:lnTo>
                  <a:lnTo>
                    <a:pt x="70" y="39"/>
                  </a:lnTo>
                  <a:lnTo>
                    <a:pt x="66" y="40"/>
                  </a:lnTo>
                  <a:lnTo>
                    <a:pt x="63" y="40"/>
                  </a:lnTo>
                  <a:lnTo>
                    <a:pt x="62" y="41"/>
                  </a:lnTo>
                  <a:lnTo>
                    <a:pt x="61" y="41"/>
                  </a:lnTo>
                  <a:lnTo>
                    <a:pt x="60" y="41"/>
                  </a:lnTo>
                  <a:lnTo>
                    <a:pt x="60" y="41"/>
                  </a:lnTo>
                  <a:lnTo>
                    <a:pt x="59" y="41"/>
                  </a:lnTo>
                  <a:lnTo>
                    <a:pt x="59" y="41"/>
                  </a:lnTo>
                  <a:lnTo>
                    <a:pt x="58" y="41"/>
                  </a:lnTo>
                  <a:lnTo>
                    <a:pt x="57" y="42"/>
                  </a:lnTo>
                  <a:lnTo>
                    <a:pt x="56" y="42"/>
                  </a:lnTo>
                  <a:lnTo>
                    <a:pt x="56" y="42"/>
                  </a:lnTo>
                  <a:lnTo>
                    <a:pt x="55" y="43"/>
                  </a:lnTo>
                  <a:lnTo>
                    <a:pt x="55" y="44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4" y="46"/>
                  </a:lnTo>
                  <a:lnTo>
                    <a:pt x="54" y="45"/>
                  </a:lnTo>
                  <a:lnTo>
                    <a:pt x="53" y="45"/>
                  </a:lnTo>
                  <a:lnTo>
                    <a:pt x="53" y="46"/>
                  </a:lnTo>
                  <a:lnTo>
                    <a:pt x="53" y="46"/>
                  </a:lnTo>
                  <a:lnTo>
                    <a:pt x="52" y="46"/>
                  </a:lnTo>
                  <a:lnTo>
                    <a:pt x="52" y="46"/>
                  </a:lnTo>
                  <a:lnTo>
                    <a:pt x="52" y="46"/>
                  </a:lnTo>
                  <a:lnTo>
                    <a:pt x="51" y="46"/>
                  </a:lnTo>
                  <a:lnTo>
                    <a:pt x="51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49" y="46"/>
                  </a:lnTo>
                  <a:lnTo>
                    <a:pt x="48" y="46"/>
                  </a:lnTo>
                  <a:lnTo>
                    <a:pt x="47" y="46"/>
                  </a:lnTo>
                  <a:lnTo>
                    <a:pt x="47" y="46"/>
                  </a:lnTo>
                  <a:lnTo>
                    <a:pt x="46" y="46"/>
                  </a:lnTo>
                  <a:lnTo>
                    <a:pt x="45" y="46"/>
                  </a:lnTo>
                  <a:lnTo>
                    <a:pt x="43" y="45"/>
                  </a:lnTo>
                  <a:lnTo>
                    <a:pt x="42" y="45"/>
                  </a:lnTo>
                  <a:lnTo>
                    <a:pt x="41" y="46"/>
                  </a:lnTo>
                  <a:lnTo>
                    <a:pt x="40" y="46"/>
                  </a:lnTo>
                  <a:lnTo>
                    <a:pt x="38" y="45"/>
                  </a:lnTo>
                  <a:lnTo>
                    <a:pt x="36" y="43"/>
                  </a:lnTo>
                  <a:lnTo>
                    <a:pt x="35" y="43"/>
                  </a:lnTo>
                  <a:lnTo>
                    <a:pt x="34" y="42"/>
                  </a:lnTo>
                  <a:lnTo>
                    <a:pt x="32" y="41"/>
                  </a:lnTo>
                  <a:lnTo>
                    <a:pt x="31" y="39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28" y="38"/>
                  </a:lnTo>
                  <a:lnTo>
                    <a:pt x="26" y="35"/>
                  </a:lnTo>
                  <a:lnTo>
                    <a:pt x="24" y="34"/>
                  </a:lnTo>
                  <a:lnTo>
                    <a:pt x="23" y="33"/>
                  </a:lnTo>
                  <a:lnTo>
                    <a:pt x="22" y="33"/>
                  </a:lnTo>
                  <a:lnTo>
                    <a:pt x="22" y="33"/>
                  </a:lnTo>
                  <a:lnTo>
                    <a:pt x="21" y="31"/>
                  </a:lnTo>
                  <a:lnTo>
                    <a:pt x="21" y="29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21" y="27"/>
                  </a:lnTo>
                  <a:lnTo>
                    <a:pt x="21" y="26"/>
                  </a:lnTo>
                  <a:lnTo>
                    <a:pt x="20" y="24"/>
                  </a:lnTo>
                  <a:lnTo>
                    <a:pt x="18" y="20"/>
                  </a:lnTo>
                  <a:lnTo>
                    <a:pt x="17" y="18"/>
                  </a:lnTo>
                  <a:lnTo>
                    <a:pt x="17" y="17"/>
                  </a:lnTo>
                  <a:lnTo>
                    <a:pt x="16" y="15"/>
                  </a:lnTo>
                  <a:lnTo>
                    <a:pt x="16" y="14"/>
                  </a:lnTo>
                  <a:lnTo>
                    <a:pt x="15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3" y="17"/>
                  </a:lnTo>
                  <a:lnTo>
                    <a:pt x="13" y="18"/>
                  </a:lnTo>
                  <a:lnTo>
                    <a:pt x="15" y="20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7" y="20"/>
                  </a:lnTo>
                  <a:lnTo>
                    <a:pt x="6" y="19"/>
                  </a:lnTo>
                  <a:lnTo>
                    <a:pt x="5" y="19"/>
                  </a:lnTo>
                  <a:lnTo>
                    <a:pt x="4" y="19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8" y="27"/>
                  </a:lnTo>
                  <a:lnTo>
                    <a:pt x="8" y="28"/>
                  </a:lnTo>
                  <a:lnTo>
                    <a:pt x="8" y="29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9" y="32"/>
                  </a:lnTo>
                  <a:lnTo>
                    <a:pt x="10" y="32"/>
                  </a:lnTo>
                  <a:lnTo>
                    <a:pt x="10" y="33"/>
                  </a:lnTo>
                  <a:lnTo>
                    <a:pt x="11" y="33"/>
                  </a:lnTo>
                  <a:lnTo>
                    <a:pt x="12" y="34"/>
                  </a:lnTo>
                  <a:lnTo>
                    <a:pt x="13" y="34"/>
                  </a:lnTo>
                  <a:lnTo>
                    <a:pt x="14" y="36"/>
                  </a:lnTo>
                  <a:lnTo>
                    <a:pt x="16" y="36"/>
                  </a:lnTo>
                  <a:lnTo>
                    <a:pt x="16" y="37"/>
                  </a:lnTo>
                  <a:lnTo>
                    <a:pt x="16" y="37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6" y="38"/>
                  </a:lnTo>
                  <a:lnTo>
                    <a:pt x="16" y="39"/>
                  </a:lnTo>
                  <a:lnTo>
                    <a:pt x="14" y="42"/>
                  </a:lnTo>
                  <a:lnTo>
                    <a:pt x="14" y="42"/>
                  </a:lnTo>
                  <a:lnTo>
                    <a:pt x="14" y="43"/>
                  </a:lnTo>
                  <a:lnTo>
                    <a:pt x="13" y="46"/>
                  </a:lnTo>
                  <a:lnTo>
                    <a:pt x="13" y="47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4" y="51"/>
                  </a:lnTo>
                  <a:lnTo>
                    <a:pt x="15" y="51"/>
                  </a:lnTo>
                  <a:lnTo>
                    <a:pt x="16" y="51"/>
                  </a:lnTo>
                  <a:lnTo>
                    <a:pt x="17" y="52"/>
                  </a:lnTo>
                  <a:lnTo>
                    <a:pt x="19" y="53"/>
                  </a:lnTo>
                  <a:lnTo>
                    <a:pt x="22" y="54"/>
                  </a:lnTo>
                  <a:lnTo>
                    <a:pt x="24" y="55"/>
                  </a:lnTo>
                  <a:lnTo>
                    <a:pt x="27" y="56"/>
                  </a:lnTo>
                  <a:lnTo>
                    <a:pt x="29" y="57"/>
                  </a:lnTo>
                  <a:lnTo>
                    <a:pt x="33" y="58"/>
                  </a:lnTo>
                  <a:lnTo>
                    <a:pt x="36" y="60"/>
                  </a:lnTo>
                  <a:lnTo>
                    <a:pt x="39" y="61"/>
                  </a:lnTo>
                  <a:lnTo>
                    <a:pt x="42" y="62"/>
                  </a:lnTo>
                  <a:lnTo>
                    <a:pt x="45" y="62"/>
                  </a:lnTo>
                  <a:lnTo>
                    <a:pt x="50" y="64"/>
                  </a:lnTo>
                  <a:lnTo>
                    <a:pt x="50" y="64"/>
                  </a:lnTo>
                  <a:lnTo>
                    <a:pt x="51" y="64"/>
                  </a:lnTo>
                  <a:lnTo>
                    <a:pt x="54" y="65"/>
                  </a:lnTo>
                  <a:lnTo>
                    <a:pt x="55" y="65"/>
                  </a:lnTo>
                  <a:lnTo>
                    <a:pt x="55" y="65"/>
                  </a:lnTo>
                  <a:lnTo>
                    <a:pt x="56" y="66"/>
                  </a:lnTo>
                  <a:lnTo>
                    <a:pt x="56" y="74"/>
                  </a:lnTo>
                  <a:lnTo>
                    <a:pt x="56" y="79"/>
                  </a:lnTo>
                  <a:lnTo>
                    <a:pt x="56" y="84"/>
                  </a:lnTo>
                  <a:lnTo>
                    <a:pt x="56" y="88"/>
                  </a:lnTo>
                  <a:lnTo>
                    <a:pt x="56" y="91"/>
                  </a:lnTo>
                  <a:lnTo>
                    <a:pt x="56" y="93"/>
                  </a:lnTo>
                  <a:lnTo>
                    <a:pt x="56" y="95"/>
                  </a:lnTo>
                  <a:lnTo>
                    <a:pt x="56" y="98"/>
                  </a:lnTo>
                  <a:lnTo>
                    <a:pt x="56" y="99"/>
                  </a:lnTo>
                  <a:lnTo>
                    <a:pt x="56" y="100"/>
                  </a:lnTo>
                  <a:lnTo>
                    <a:pt x="55" y="107"/>
                  </a:lnTo>
                  <a:lnTo>
                    <a:pt x="55" y="109"/>
                  </a:lnTo>
                  <a:lnTo>
                    <a:pt x="54" y="112"/>
                  </a:lnTo>
                  <a:lnTo>
                    <a:pt x="53" y="117"/>
                  </a:lnTo>
                  <a:lnTo>
                    <a:pt x="52" y="121"/>
                  </a:lnTo>
                  <a:lnTo>
                    <a:pt x="51" y="125"/>
                  </a:lnTo>
                  <a:lnTo>
                    <a:pt x="51" y="129"/>
                  </a:lnTo>
                  <a:lnTo>
                    <a:pt x="50" y="131"/>
                  </a:lnTo>
                  <a:lnTo>
                    <a:pt x="50" y="132"/>
                  </a:lnTo>
                  <a:lnTo>
                    <a:pt x="51" y="132"/>
                  </a:lnTo>
                  <a:lnTo>
                    <a:pt x="51" y="133"/>
                  </a:lnTo>
                  <a:lnTo>
                    <a:pt x="51" y="137"/>
                  </a:lnTo>
                  <a:lnTo>
                    <a:pt x="50" y="138"/>
                  </a:lnTo>
                  <a:lnTo>
                    <a:pt x="50" y="140"/>
                  </a:lnTo>
                  <a:lnTo>
                    <a:pt x="50" y="141"/>
                  </a:lnTo>
                  <a:lnTo>
                    <a:pt x="50" y="142"/>
                  </a:lnTo>
                  <a:lnTo>
                    <a:pt x="50" y="143"/>
                  </a:lnTo>
                  <a:lnTo>
                    <a:pt x="50" y="145"/>
                  </a:lnTo>
                  <a:lnTo>
                    <a:pt x="50" y="145"/>
                  </a:lnTo>
                  <a:lnTo>
                    <a:pt x="50" y="145"/>
                  </a:lnTo>
                  <a:lnTo>
                    <a:pt x="50" y="146"/>
                  </a:lnTo>
                  <a:lnTo>
                    <a:pt x="50" y="147"/>
                  </a:lnTo>
                  <a:lnTo>
                    <a:pt x="49" y="150"/>
                  </a:lnTo>
                  <a:lnTo>
                    <a:pt x="49" y="151"/>
                  </a:lnTo>
                  <a:lnTo>
                    <a:pt x="48" y="153"/>
                  </a:lnTo>
                  <a:lnTo>
                    <a:pt x="49" y="155"/>
                  </a:lnTo>
                  <a:lnTo>
                    <a:pt x="49" y="156"/>
                  </a:lnTo>
                  <a:lnTo>
                    <a:pt x="49" y="157"/>
                  </a:lnTo>
                  <a:lnTo>
                    <a:pt x="49" y="161"/>
                  </a:lnTo>
                  <a:lnTo>
                    <a:pt x="48" y="163"/>
                  </a:lnTo>
                  <a:lnTo>
                    <a:pt x="48" y="166"/>
                  </a:lnTo>
                  <a:lnTo>
                    <a:pt x="48" y="167"/>
                  </a:lnTo>
                  <a:lnTo>
                    <a:pt x="48" y="169"/>
                  </a:lnTo>
                  <a:lnTo>
                    <a:pt x="48" y="170"/>
                  </a:lnTo>
                  <a:lnTo>
                    <a:pt x="48" y="170"/>
                  </a:lnTo>
                  <a:lnTo>
                    <a:pt x="47" y="172"/>
                  </a:lnTo>
                  <a:lnTo>
                    <a:pt x="47" y="173"/>
                  </a:lnTo>
                  <a:lnTo>
                    <a:pt x="46" y="176"/>
                  </a:lnTo>
                  <a:lnTo>
                    <a:pt x="46" y="179"/>
                  </a:lnTo>
                  <a:lnTo>
                    <a:pt x="46" y="182"/>
                  </a:lnTo>
                  <a:lnTo>
                    <a:pt x="45" y="184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2" y="188"/>
                  </a:lnTo>
                  <a:lnTo>
                    <a:pt x="42" y="190"/>
                  </a:lnTo>
                  <a:lnTo>
                    <a:pt x="42" y="191"/>
                  </a:lnTo>
                  <a:lnTo>
                    <a:pt x="43" y="193"/>
                  </a:lnTo>
                  <a:lnTo>
                    <a:pt x="43" y="194"/>
                  </a:lnTo>
                  <a:lnTo>
                    <a:pt x="43" y="195"/>
                  </a:lnTo>
                  <a:lnTo>
                    <a:pt x="43" y="195"/>
                  </a:lnTo>
                  <a:lnTo>
                    <a:pt x="43" y="196"/>
                  </a:lnTo>
                  <a:lnTo>
                    <a:pt x="41" y="204"/>
                  </a:lnTo>
                  <a:lnTo>
                    <a:pt x="41" y="208"/>
                  </a:lnTo>
                  <a:lnTo>
                    <a:pt x="41" y="209"/>
                  </a:lnTo>
                  <a:lnTo>
                    <a:pt x="41" y="210"/>
                  </a:lnTo>
                  <a:lnTo>
                    <a:pt x="40" y="212"/>
                  </a:lnTo>
                  <a:lnTo>
                    <a:pt x="40" y="213"/>
                  </a:lnTo>
                  <a:lnTo>
                    <a:pt x="39" y="214"/>
                  </a:lnTo>
                  <a:lnTo>
                    <a:pt x="39" y="214"/>
                  </a:lnTo>
                  <a:lnTo>
                    <a:pt x="39" y="215"/>
                  </a:lnTo>
                  <a:lnTo>
                    <a:pt x="39" y="217"/>
                  </a:lnTo>
                  <a:lnTo>
                    <a:pt x="38" y="218"/>
                  </a:lnTo>
                  <a:lnTo>
                    <a:pt x="37" y="220"/>
                  </a:lnTo>
                  <a:lnTo>
                    <a:pt x="37" y="221"/>
                  </a:lnTo>
                  <a:lnTo>
                    <a:pt x="37" y="222"/>
                  </a:lnTo>
                  <a:lnTo>
                    <a:pt x="37" y="223"/>
                  </a:lnTo>
                  <a:lnTo>
                    <a:pt x="37" y="224"/>
                  </a:lnTo>
                  <a:lnTo>
                    <a:pt x="37" y="226"/>
                  </a:lnTo>
                  <a:lnTo>
                    <a:pt x="37" y="226"/>
                  </a:lnTo>
                  <a:lnTo>
                    <a:pt x="37" y="227"/>
                  </a:lnTo>
                  <a:lnTo>
                    <a:pt x="36" y="228"/>
                  </a:lnTo>
                  <a:lnTo>
                    <a:pt x="36" y="229"/>
                  </a:lnTo>
                  <a:lnTo>
                    <a:pt x="36" y="231"/>
                  </a:lnTo>
                  <a:lnTo>
                    <a:pt x="36" y="232"/>
                  </a:lnTo>
                  <a:lnTo>
                    <a:pt x="36" y="232"/>
                  </a:lnTo>
                  <a:lnTo>
                    <a:pt x="35" y="233"/>
                  </a:lnTo>
                  <a:lnTo>
                    <a:pt x="35" y="234"/>
                  </a:lnTo>
                  <a:lnTo>
                    <a:pt x="34" y="234"/>
                  </a:lnTo>
                  <a:lnTo>
                    <a:pt x="33" y="234"/>
                  </a:lnTo>
                  <a:lnTo>
                    <a:pt x="33" y="235"/>
                  </a:lnTo>
                  <a:lnTo>
                    <a:pt x="33" y="236"/>
                  </a:lnTo>
                  <a:lnTo>
                    <a:pt x="32" y="237"/>
                  </a:lnTo>
                  <a:lnTo>
                    <a:pt x="31" y="238"/>
                  </a:lnTo>
                  <a:lnTo>
                    <a:pt x="31" y="238"/>
                  </a:lnTo>
                  <a:lnTo>
                    <a:pt x="30" y="238"/>
                  </a:lnTo>
                  <a:lnTo>
                    <a:pt x="29" y="238"/>
                  </a:lnTo>
                  <a:lnTo>
                    <a:pt x="29" y="238"/>
                  </a:lnTo>
                  <a:lnTo>
                    <a:pt x="28" y="239"/>
                  </a:lnTo>
                  <a:lnTo>
                    <a:pt x="27" y="240"/>
                  </a:lnTo>
                  <a:lnTo>
                    <a:pt x="26" y="240"/>
                  </a:lnTo>
                  <a:lnTo>
                    <a:pt x="26" y="241"/>
                  </a:lnTo>
                  <a:lnTo>
                    <a:pt x="26" y="241"/>
                  </a:lnTo>
                  <a:lnTo>
                    <a:pt x="25" y="241"/>
                  </a:lnTo>
                  <a:lnTo>
                    <a:pt x="24" y="242"/>
                  </a:lnTo>
                  <a:lnTo>
                    <a:pt x="24" y="242"/>
                  </a:lnTo>
                  <a:lnTo>
                    <a:pt x="23" y="242"/>
                  </a:lnTo>
                  <a:lnTo>
                    <a:pt x="23" y="243"/>
                  </a:lnTo>
                  <a:lnTo>
                    <a:pt x="23" y="243"/>
                  </a:lnTo>
                  <a:lnTo>
                    <a:pt x="22" y="244"/>
                  </a:lnTo>
                  <a:lnTo>
                    <a:pt x="21" y="244"/>
                  </a:lnTo>
                  <a:lnTo>
                    <a:pt x="20" y="245"/>
                  </a:lnTo>
                  <a:lnTo>
                    <a:pt x="19" y="245"/>
                  </a:lnTo>
                  <a:lnTo>
                    <a:pt x="18" y="245"/>
                  </a:lnTo>
                  <a:lnTo>
                    <a:pt x="17" y="245"/>
                  </a:lnTo>
                  <a:lnTo>
                    <a:pt x="17" y="245"/>
                  </a:lnTo>
                  <a:lnTo>
                    <a:pt x="14" y="244"/>
                  </a:lnTo>
                  <a:lnTo>
                    <a:pt x="13" y="244"/>
                  </a:lnTo>
                  <a:lnTo>
                    <a:pt x="13" y="245"/>
                  </a:lnTo>
                  <a:lnTo>
                    <a:pt x="13" y="245"/>
                  </a:lnTo>
                  <a:lnTo>
                    <a:pt x="12" y="245"/>
                  </a:lnTo>
                  <a:lnTo>
                    <a:pt x="12" y="246"/>
                  </a:lnTo>
                  <a:lnTo>
                    <a:pt x="12" y="246"/>
                  </a:lnTo>
                  <a:lnTo>
                    <a:pt x="12" y="247"/>
                  </a:lnTo>
                  <a:lnTo>
                    <a:pt x="12" y="247"/>
                  </a:lnTo>
                  <a:lnTo>
                    <a:pt x="12" y="247"/>
                  </a:lnTo>
                  <a:lnTo>
                    <a:pt x="11" y="248"/>
                  </a:lnTo>
                  <a:lnTo>
                    <a:pt x="11" y="249"/>
                  </a:lnTo>
                  <a:lnTo>
                    <a:pt x="12" y="249"/>
                  </a:lnTo>
                  <a:lnTo>
                    <a:pt x="12" y="250"/>
                  </a:lnTo>
                  <a:lnTo>
                    <a:pt x="13" y="250"/>
                  </a:lnTo>
                  <a:lnTo>
                    <a:pt x="14" y="251"/>
                  </a:lnTo>
                  <a:lnTo>
                    <a:pt x="16" y="251"/>
                  </a:lnTo>
                  <a:lnTo>
                    <a:pt x="20" y="252"/>
                  </a:lnTo>
                  <a:lnTo>
                    <a:pt x="23" y="252"/>
                  </a:lnTo>
                  <a:lnTo>
                    <a:pt x="24" y="252"/>
                  </a:lnTo>
                  <a:lnTo>
                    <a:pt x="28" y="252"/>
                  </a:lnTo>
                  <a:lnTo>
                    <a:pt x="31" y="252"/>
                  </a:lnTo>
                  <a:lnTo>
                    <a:pt x="32" y="252"/>
                  </a:lnTo>
                  <a:lnTo>
                    <a:pt x="36" y="252"/>
                  </a:lnTo>
                  <a:lnTo>
                    <a:pt x="36" y="252"/>
                  </a:lnTo>
                  <a:lnTo>
                    <a:pt x="36" y="252"/>
                  </a:lnTo>
                  <a:lnTo>
                    <a:pt x="36" y="252"/>
                  </a:lnTo>
                  <a:lnTo>
                    <a:pt x="38" y="253"/>
                  </a:lnTo>
                  <a:lnTo>
                    <a:pt x="39" y="253"/>
                  </a:lnTo>
                  <a:lnTo>
                    <a:pt x="44" y="253"/>
                  </a:lnTo>
                  <a:lnTo>
                    <a:pt x="45" y="253"/>
                  </a:lnTo>
                  <a:lnTo>
                    <a:pt x="47" y="253"/>
                  </a:lnTo>
                  <a:lnTo>
                    <a:pt x="48" y="253"/>
                  </a:lnTo>
                  <a:lnTo>
                    <a:pt x="48" y="253"/>
                  </a:lnTo>
                  <a:lnTo>
                    <a:pt x="48" y="252"/>
                  </a:lnTo>
                  <a:lnTo>
                    <a:pt x="48" y="250"/>
                  </a:lnTo>
                  <a:lnTo>
                    <a:pt x="48" y="250"/>
                  </a:lnTo>
                  <a:lnTo>
                    <a:pt x="48" y="250"/>
                  </a:lnTo>
                  <a:lnTo>
                    <a:pt x="48" y="248"/>
                  </a:lnTo>
                  <a:lnTo>
                    <a:pt x="48" y="248"/>
                  </a:lnTo>
                  <a:lnTo>
                    <a:pt x="48" y="248"/>
                  </a:lnTo>
                  <a:lnTo>
                    <a:pt x="50" y="248"/>
                  </a:lnTo>
                  <a:lnTo>
                    <a:pt x="50" y="248"/>
                  </a:lnTo>
                  <a:lnTo>
                    <a:pt x="50" y="248"/>
                  </a:lnTo>
                  <a:lnTo>
                    <a:pt x="50" y="248"/>
                  </a:lnTo>
                  <a:lnTo>
                    <a:pt x="53" y="241"/>
                  </a:lnTo>
                  <a:lnTo>
                    <a:pt x="55" y="237"/>
                  </a:lnTo>
                  <a:lnTo>
                    <a:pt x="55" y="235"/>
                  </a:lnTo>
                  <a:lnTo>
                    <a:pt x="56" y="233"/>
                  </a:lnTo>
                  <a:lnTo>
                    <a:pt x="57" y="229"/>
                  </a:lnTo>
                  <a:lnTo>
                    <a:pt x="59" y="224"/>
                  </a:lnTo>
                  <a:lnTo>
                    <a:pt x="61" y="221"/>
                  </a:lnTo>
                  <a:lnTo>
                    <a:pt x="62" y="215"/>
                  </a:lnTo>
                  <a:lnTo>
                    <a:pt x="65" y="209"/>
                  </a:lnTo>
                  <a:lnTo>
                    <a:pt x="66" y="204"/>
                  </a:lnTo>
                  <a:lnTo>
                    <a:pt x="68" y="196"/>
                  </a:lnTo>
                  <a:lnTo>
                    <a:pt x="70" y="188"/>
                  </a:lnTo>
                  <a:lnTo>
                    <a:pt x="74" y="175"/>
                  </a:lnTo>
                  <a:lnTo>
                    <a:pt x="75" y="168"/>
                  </a:lnTo>
                  <a:lnTo>
                    <a:pt x="76" y="166"/>
                  </a:lnTo>
                  <a:lnTo>
                    <a:pt x="76" y="166"/>
                  </a:lnTo>
                  <a:lnTo>
                    <a:pt x="76" y="166"/>
                  </a:lnTo>
                  <a:lnTo>
                    <a:pt x="77" y="167"/>
                  </a:lnTo>
                  <a:lnTo>
                    <a:pt x="78" y="169"/>
                  </a:lnTo>
                  <a:lnTo>
                    <a:pt x="79" y="175"/>
                  </a:lnTo>
                  <a:lnTo>
                    <a:pt x="80" y="178"/>
                  </a:lnTo>
                  <a:lnTo>
                    <a:pt x="80" y="181"/>
                  </a:lnTo>
                  <a:lnTo>
                    <a:pt x="82" y="186"/>
                  </a:lnTo>
                  <a:lnTo>
                    <a:pt x="83" y="189"/>
                  </a:lnTo>
                  <a:lnTo>
                    <a:pt x="84" y="194"/>
                  </a:lnTo>
                  <a:lnTo>
                    <a:pt x="84" y="197"/>
                  </a:lnTo>
                  <a:lnTo>
                    <a:pt x="84" y="199"/>
                  </a:lnTo>
                  <a:lnTo>
                    <a:pt x="85" y="201"/>
                  </a:lnTo>
                  <a:lnTo>
                    <a:pt x="86" y="206"/>
                  </a:lnTo>
                  <a:lnTo>
                    <a:pt x="86" y="210"/>
                  </a:lnTo>
                  <a:lnTo>
                    <a:pt x="86" y="212"/>
                  </a:lnTo>
                  <a:lnTo>
                    <a:pt x="86" y="212"/>
                  </a:lnTo>
                  <a:lnTo>
                    <a:pt x="85" y="218"/>
                  </a:lnTo>
                  <a:lnTo>
                    <a:pt x="84" y="222"/>
                  </a:lnTo>
                  <a:lnTo>
                    <a:pt x="84" y="226"/>
                  </a:lnTo>
                  <a:lnTo>
                    <a:pt x="83" y="230"/>
                  </a:lnTo>
                  <a:lnTo>
                    <a:pt x="83" y="232"/>
                  </a:lnTo>
                  <a:lnTo>
                    <a:pt x="83" y="234"/>
                  </a:lnTo>
                  <a:lnTo>
                    <a:pt x="83" y="237"/>
                  </a:lnTo>
                  <a:lnTo>
                    <a:pt x="83" y="239"/>
                  </a:lnTo>
                  <a:lnTo>
                    <a:pt x="83" y="241"/>
                  </a:lnTo>
                  <a:lnTo>
                    <a:pt x="83" y="241"/>
                  </a:lnTo>
                  <a:lnTo>
                    <a:pt x="82" y="243"/>
                  </a:lnTo>
                  <a:lnTo>
                    <a:pt x="81" y="245"/>
                  </a:lnTo>
                  <a:lnTo>
                    <a:pt x="81" y="245"/>
                  </a:lnTo>
                  <a:lnTo>
                    <a:pt x="81" y="245"/>
                  </a:lnTo>
                  <a:lnTo>
                    <a:pt x="81" y="245"/>
                  </a:lnTo>
                  <a:lnTo>
                    <a:pt x="81" y="245"/>
                  </a:lnTo>
                  <a:lnTo>
                    <a:pt x="81" y="245"/>
                  </a:lnTo>
                  <a:lnTo>
                    <a:pt x="80" y="245"/>
                  </a:lnTo>
                  <a:lnTo>
                    <a:pt x="80" y="246"/>
                  </a:lnTo>
                  <a:lnTo>
                    <a:pt x="80" y="247"/>
                  </a:lnTo>
                  <a:lnTo>
                    <a:pt x="79" y="248"/>
                  </a:lnTo>
                  <a:lnTo>
                    <a:pt x="77" y="249"/>
                  </a:lnTo>
                  <a:lnTo>
                    <a:pt x="76" y="249"/>
                  </a:lnTo>
                  <a:lnTo>
                    <a:pt x="76" y="250"/>
                  </a:lnTo>
                  <a:lnTo>
                    <a:pt x="76" y="250"/>
                  </a:lnTo>
                  <a:lnTo>
                    <a:pt x="76" y="251"/>
                  </a:lnTo>
                  <a:lnTo>
                    <a:pt x="76" y="251"/>
                  </a:lnTo>
                  <a:lnTo>
                    <a:pt x="76" y="252"/>
                  </a:lnTo>
                  <a:lnTo>
                    <a:pt x="76" y="252"/>
                  </a:lnTo>
                  <a:lnTo>
                    <a:pt x="76" y="253"/>
                  </a:lnTo>
                  <a:lnTo>
                    <a:pt x="76" y="253"/>
                  </a:lnTo>
                  <a:lnTo>
                    <a:pt x="76" y="253"/>
                  </a:lnTo>
                  <a:lnTo>
                    <a:pt x="76" y="253"/>
                  </a:lnTo>
                  <a:lnTo>
                    <a:pt x="76" y="254"/>
                  </a:lnTo>
                  <a:lnTo>
                    <a:pt x="77" y="254"/>
                  </a:lnTo>
                  <a:lnTo>
                    <a:pt x="78" y="254"/>
                  </a:lnTo>
                  <a:lnTo>
                    <a:pt x="86" y="254"/>
                  </a:lnTo>
                  <a:lnTo>
                    <a:pt x="88" y="254"/>
                  </a:lnTo>
                  <a:lnTo>
                    <a:pt x="89" y="254"/>
                  </a:lnTo>
                  <a:lnTo>
                    <a:pt x="93" y="253"/>
                  </a:lnTo>
                  <a:lnTo>
                    <a:pt x="94" y="253"/>
                  </a:lnTo>
                  <a:lnTo>
                    <a:pt x="94" y="252"/>
                  </a:lnTo>
                  <a:lnTo>
                    <a:pt x="96" y="251"/>
                  </a:lnTo>
                  <a:lnTo>
                    <a:pt x="96" y="251"/>
                  </a:lnTo>
                  <a:lnTo>
                    <a:pt x="97" y="251"/>
                  </a:lnTo>
                  <a:lnTo>
                    <a:pt x="98" y="251"/>
                  </a:lnTo>
                  <a:lnTo>
                    <a:pt x="99" y="251"/>
                  </a:lnTo>
                  <a:lnTo>
                    <a:pt x="100" y="250"/>
                  </a:lnTo>
                  <a:lnTo>
                    <a:pt x="100" y="250"/>
                  </a:lnTo>
                  <a:lnTo>
                    <a:pt x="100" y="250"/>
                  </a:lnTo>
                  <a:lnTo>
                    <a:pt x="100" y="249"/>
                  </a:lnTo>
                  <a:lnTo>
                    <a:pt x="100" y="247"/>
                  </a:lnTo>
                  <a:lnTo>
                    <a:pt x="100" y="247"/>
                  </a:lnTo>
                  <a:lnTo>
                    <a:pt x="100" y="245"/>
                  </a:lnTo>
                  <a:lnTo>
                    <a:pt x="100" y="245"/>
                  </a:lnTo>
                  <a:lnTo>
                    <a:pt x="101" y="243"/>
                  </a:lnTo>
                  <a:lnTo>
                    <a:pt x="101" y="242"/>
                  </a:lnTo>
                  <a:lnTo>
                    <a:pt x="101" y="241"/>
                  </a:lnTo>
                  <a:lnTo>
                    <a:pt x="102" y="240"/>
                  </a:lnTo>
                  <a:lnTo>
                    <a:pt x="103" y="237"/>
                  </a:lnTo>
                  <a:lnTo>
                    <a:pt x="103" y="236"/>
                  </a:lnTo>
                  <a:lnTo>
                    <a:pt x="103" y="234"/>
                  </a:lnTo>
                  <a:lnTo>
                    <a:pt x="104" y="233"/>
                  </a:lnTo>
                  <a:lnTo>
                    <a:pt x="103" y="226"/>
                  </a:lnTo>
                  <a:lnTo>
                    <a:pt x="103" y="222"/>
                  </a:lnTo>
                  <a:lnTo>
                    <a:pt x="103" y="219"/>
                  </a:lnTo>
                  <a:lnTo>
                    <a:pt x="103" y="216"/>
                  </a:lnTo>
                  <a:lnTo>
                    <a:pt x="103" y="212"/>
                  </a:lnTo>
                  <a:lnTo>
                    <a:pt x="104" y="209"/>
                  </a:lnTo>
                  <a:lnTo>
                    <a:pt x="104" y="205"/>
                  </a:lnTo>
                  <a:lnTo>
                    <a:pt x="104" y="199"/>
                  </a:lnTo>
                  <a:lnTo>
                    <a:pt x="104" y="195"/>
                  </a:lnTo>
                  <a:lnTo>
                    <a:pt x="104" y="191"/>
                  </a:lnTo>
                  <a:lnTo>
                    <a:pt x="103" y="180"/>
                  </a:lnTo>
                  <a:lnTo>
                    <a:pt x="103" y="177"/>
                  </a:lnTo>
                  <a:lnTo>
                    <a:pt x="102" y="172"/>
                  </a:lnTo>
                  <a:lnTo>
                    <a:pt x="102" y="167"/>
                  </a:lnTo>
                  <a:lnTo>
                    <a:pt x="101" y="164"/>
                  </a:lnTo>
                  <a:lnTo>
                    <a:pt x="100" y="157"/>
                  </a:lnTo>
                  <a:lnTo>
                    <a:pt x="100" y="157"/>
                  </a:lnTo>
                  <a:lnTo>
                    <a:pt x="100" y="153"/>
                  </a:lnTo>
                  <a:lnTo>
                    <a:pt x="100" y="149"/>
                  </a:lnTo>
                  <a:lnTo>
                    <a:pt x="100" y="146"/>
                  </a:lnTo>
                  <a:lnTo>
                    <a:pt x="100" y="144"/>
                  </a:lnTo>
                  <a:lnTo>
                    <a:pt x="99" y="143"/>
                  </a:lnTo>
                  <a:lnTo>
                    <a:pt x="99" y="141"/>
                  </a:lnTo>
                  <a:lnTo>
                    <a:pt x="99" y="141"/>
                  </a:lnTo>
                  <a:lnTo>
                    <a:pt x="99" y="140"/>
                  </a:lnTo>
                  <a:lnTo>
                    <a:pt x="99" y="138"/>
                  </a:lnTo>
                  <a:lnTo>
                    <a:pt x="99" y="136"/>
                  </a:lnTo>
                  <a:lnTo>
                    <a:pt x="99" y="136"/>
                  </a:lnTo>
                  <a:lnTo>
                    <a:pt x="99" y="136"/>
                  </a:lnTo>
                  <a:lnTo>
                    <a:pt x="100" y="136"/>
                  </a:lnTo>
                  <a:lnTo>
                    <a:pt x="100" y="136"/>
                  </a:lnTo>
                  <a:lnTo>
                    <a:pt x="100" y="133"/>
                  </a:lnTo>
                  <a:lnTo>
                    <a:pt x="100" y="132"/>
                  </a:lnTo>
                  <a:lnTo>
                    <a:pt x="100" y="128"/>
                  </a:lnTo>
                  <a:lnTo>
                    <a:pt x="100" y="124"/>
                  </a:lnTo>
                  <a:lnTo>
                    <a:pt x="100" y="121"/>
                  </a:lnTo>
                  <a:lnTo>
                    <a:pt x="100" y="120"/>
                  </a:lnTo>
                  <a:lnTo>
                    <a:pt x="100" y="120"/>
                  </a:lnTo>
                  <a:lnTo>
                    <a:pt x="101" y="120"/>
                  </a:lnTo>
                  <a:lnTo>
                    <a:pt x="102" y="119"/>
                  </a:lnTo>
                  <a:lnTo>
                    <a:pt x="102" y="119"/>
                  </a:lnTo>
                  <a:lnTo>
                    <a:pt x="102" y="119"/>
                  </a:lnTo>
                  <a:lnTo>
                    <a:pt x="102" y="119"/>
                  </a:lnTo>
                  <a:lnTo>
                    <a:pt x="103" y="119"/>
                  </a:lnTo>
                  <a:lnTo>
                    <a:pt x="104" y="118"/>
                  </a:lnTo>
                  <a:lnTo>
                    <a:pt x="105" y="118"/>
                  </a:lnTo>
                  <a:lnTo>
                    <a:pt x="106" y="118"/>
                  </a:lnTo>
                  <a:lnTo>
                    <a:pt x="107" y="119"/>
                  </a:lnTo>
                  <a:lnTo>
                    <a:pt x="111" y="121"/>
                  </a:lnTo>
                  <a:lnTo>
                    <a:pt x="111" y="121"/>
                  </a:lnTo>
                  <a:lnTo>
                    <a:pt x="112" y="121"/>
                  </a:lnTo>
                  <a:lnTo>
                    <a:pt x="112" y="121"/>
                  </a:lnTo>
                  <a:lnTo>
                    <a:pt x="112" y="120"/>
                  </a:lnTo>
                  <a:lnTo>
                    <a:pt x="113" y="118"/>
                  </a:lnTo>
                  <a:lnTo>
                    <a:pt x="115" y="115"/>
                  </a:lnTo>
                  <a:lnTo>
                    <a:pt x="117" y="112"/>
                  </a:lnTo>
                  <a:lnTo>
                    <a:pt x="118" y="110"/>
                  </a:lnTo>
                  <a:lnTo>
                    <a:pt x="119" y="109"/>
                  </a:lnTo>
                  <a:lnTo>
                    <a:pt x="120" y="108"/>
                  </a:lnTo>
                  <a:lnTo>
                    <a:pt x="121" y="107"/>
                  </a:lnTo>
                  <a:lnTo>
                    <a:pt x="122" y="104"/>
                  </a:lnTo>
                  <a:lnTo>
                    <a:pt x="122" y="103"/>
                  </a:lnTo>
                  <a:lnTo>
                    <a:pt x="123" y="101"/>
                  </a:lnTo>
                  <a:lnTo>
                    <a:pt x="124" y="99"/>
                  </a:lnTo>
                  <a:lnTo>
                    <a:pt x="125" y="98"/>
                  </a:lnTo>
                  <a:lnTo>
                    <a:pt x="126" y="96"/>
                  </a:lnTo>
                  <a:lnTo>
                    <a:pt x="128" y="90"/>
                  </a:lnTo>
                  <a:lnTo>
                    <a:pt x="129" y="88"/>
                  </a:lnTo>
                  <a:lnTo>
                    <a:pt x="129" y="86"/>
                  </a:lnTo>
                  <a:lnTo>
                    <a:pt x="130" y="86"/>
                  </a:lnTo>
                  <a:lnTo>
                    <a:pt x="130" y="85"/>
                  </a:lnTo>
                  <a:lnTo>
                    <a:pt x="130" y="84"/>
                  </a:lnTo>
                  <a:lnTo>
                    <a:pt x="130" y="83"/>
                  </a:lnTo>
                  <a:lnTo>
                    <a:pt x="130" y="80"/>
                  </a:lnTo>
                  <a:close/>
                  <a:moveTo>
                    <a:pt x="64" y="10"/>
                  </a:moveTo>
                  <a:lnTo>
                    <a:pt x="64" y="10"/>
                  </a:lnTo>
                  <a:lnTo>
                    <a:pt x="64" y="10"/>
                  </a:lnTo>
                  <a:lnTo>
                    <a:pt x="64" y="10"/>
                  </a:lnTo>
                  <a:close/>
                  <a:moveTo>
                    <a:pt x="64" y="11"/>
                  </a:moveTo>
                  <a:lnTo>
                    <a:pt x="64" y="10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4" y="11"/>
                  </a:lnTo>
                  <a:close/>
                  <a:moveTo>
                    <a:pt x="112" y="90"/>
                  </a:moveTo>
                  <a:lnTo>
                    <a:pt x="110" y="91"/>
                  </a:lnTo>
                  <a:lnTo>
                    <a:pt x="109" y="91"/>
                  </a:lnTo>
                  <a:lnTo>
                    <a:pt x="109" y="92"/>
                  </a:lnTo>
                  <a:lnTo>
                    <a:pt x="108" y="93"/>
                  </a:lnTo>
                  <a:lnTo>
                    <a:pt x="108" y="94"/>
                  </a:lnTo>
                  <a:lnTo>
                    <a:pt x="108" y="95"/>
                  </a:lnTo>
                  <a:lnTo>
                    <a:pt x="108" y="97"/>
                  </a:lnTo>
                  <a:lnTo>
                    <a:pt x="108" y="97"/>
                  </a:lnTo>
                  <a:lnTo>
                    <a:pt x="108" y="99"/>
                  </a:lnTo>
                  <a:lnTo>
                    <a:pt x="108" y="99"/>
                  </a:lnTo>
                  <a:lnTo>
                    <a:pt x="108" y="100"/>
                  </a:lnTo>
                  <a:lnTo>
                    <a:pt x="108" y="100"/>
                  </a:lnTo>
                  <a:lnTo>
                    <a:pt x="108" y="101"/>
                  </a:lnTo>
                  <a:lnTo>
                    <a:pt x="108" y="102"/>
                  </a:lnTo>
                  <a:lnTo>
                    <a:pt x="108" y="102"/>
                  </a:lnTo>
                  <a:lnTo>
                    <a:pt x="107" y="102"/>
                  </a:lnTo>
                  <a:lnTo>
                    <a:pt x="106" y="102"/>
                  </a:lnTo>
                  <a:lnTo>
                    <a:pt x="105" y="102"/>
                  </a:lnTo>
                  <a:lnTo>
                    <a:pt x="105" y="103"/>
                  </a:lnTo>
                  <a:lnTo>
                    <a:pt x="105" y="103"/>
                  </a:lnTo>
                  <a:lnTo>
                    <a:pt x="104" y="103"/>
                  </a:lnTo>
                  <a:lnTo>
                    <a:pt x="104" y="105"/>
                  </a:lnTo>
                  <a:lnTo>
                    <a:pt x="104" y="105"/>
                  </a:lnTo>
                  <a:lnTo>
                    <a:pt x="104" y="106"/>
                  </a:lnTo>
                  <a:lnTo>
                    <a:pt x="102" y="107"/>
                  </a:lnTo>
                  <a:lnTo>
                    <a:pt x="100" y="109"/>
                  </a:lnTo>
                  <a:lnTo>
                    <a:pt x="99" y="108"/>
                  </a:lnTo>
                  <a:lnTo>
                    <a:pt x="99" y="108"/>
                  </a:lnTo>
                  <a:lnTo>
                    <a:pt x="99" y="106"/>
                  </a:lnTo>
                  <a:lnTo>
                    <a:pt x="98" y="104"/>
                  </a:lnTo>
                  <a:lnTo>
                    <a:pt x="99" y="104"/>
                  </a:lnTo>
                  <a:lnTo>
                    <a:pt x="99" y="103"/>
                  </a:lnTo>
                  <a:lnTo>
                    <a:pt x="99" y="101"/>
                  </a:lnTo>
                  <a:lnTo>
                    <a:pt x="99" y="99"/>
                  </a:lnTo>
                  <a:lnTo>
                    <a:pt x="99" y="98"/>
                  </a:lnTo>
                  <a:lnTo>
                    <a:pt x="100" y="95"/>
                  </a:lnTo>
                  <a:lnTo>
                    <a:pt x="100" y="91"/>
                  </a:lnTo>
                  <a:lnTo>
                    <a:pt x="102" y="86"/>
                  </a:lnTo>
                  <a:lnTo>
                    <a:pt x="102" y="85"/>
                  </a:lnTo>
                  <a:lnTo>
                    <a:pt x="103" y="84"/>
                  </a:lnTo>
                  <a:lnTo>
                    <a:pt x="103" y="83"/>
                  </a:lnTo>
                  <a:lnTo>
                    <a:pt x="103" y="80"/>
                  </a:lnTo>
                  <a:lnTo>
                    <a:pt x="104" y="79"/>
                  </a:lnTo>
                  <a:lnTo>
                    <a:pt x="104" y="77"/>
                  </a:lnTo>
                  <a:lnTo>
                    <a:pt x="105" y="76"/>
                  </a:lnTo>
                  <a:lnTo>
                    <a:pt x="105" y="75"/>
                  </a:lnTo>
                  <a:lnTo>
                    <a:pt x="107" y="74"/>
                  </a:lnTo>
                  <a:lnTo>
                    <a:pt x="107" y="73"/>
                  </a:lnTo>
                  <a:lnTo>
                    <a:pt x="107" y="72"/>
                  </a:lnTo>
                  <a:lnTo>
                    <a:pt x="107" y="72"/>
                  </a:lnTo>
                  <a:lnTo>
                    <a:pt x="108" y="73"/>
                  </a:lnTo>
                  <a:lnTo>
                    <a:pt x="108" y="73"/>
                  </a:lnTo>
                  <a:lnTo>
                    <a:pt x="108" y="74"/>
                  </a:lnTo>
                  <a:lnTo>
                    <a:pt x="108" y="75"/>
                  </a:lnTo>
                  <a:lnTo>
                    <a:pt x="109" y="76"/>
                  </a:lnTo>
                  <a:lnTo>
                    <a:pt x="109" y="77"/>
                  </a:lnTo>
                  <a:lnTo>
                    <a:pt x="110" y="79"/>
                  </a:lnTo>
                  <a:lnTo>
                    <a:pt x="111" y="81"/>
                  </a:lnTo>
                  <a:lnTo>
                    <a:pt x="111" y="83"/>
                  </a:lnTo>
                  <a:lnTo>
                    <a:pt x="111" y="85"/>
                  </a:lnTo>
                  <a:lnTo>
                    <a:pt x="111" y="88"/>
                  </a:lnTo>
                  <a:lnTo>
                    <a:pt x="112" y="88"/>
                  </a:lnTo>
                  <a:lnTo>
                    <a:pt x="112" y="89"/>
                  </a:lnTo>
                  <a:lnTo>
                    <a:pt x="112" y="9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1" name="Freeform 47">
              <a:extLst>
                <a:ext uri="{FF2B5EF4-FFF2-40B4-BE49-F238E27FC236}">
                  <a16:creationId xmlns:a16="http://schemas.microsoft.com/office/drawing/2014/main" xmlns="" id="{59A2C068-F1AC-4775-8375-96F6BBE25C80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501214" y="2213022"/>
              <a:ext cx="263086" cy="165548"/>
            </a:xfrm>
            <a:custGeom>
              <a:avLst/>
              <a:gdLst/>
              <a:ahLst/>
              <a:cxnLst>
                <a:cxn ang="0">
                  <a:pos x="377" y="1001"/>
                </a:cxn>
                <a:cxn ang="0">
                  <a:pos x="151" y="1080"/>
                </a:cxn>
                <a:cxn ang="0">
                  <a:pos x="289" y="1248"/>
                </a:cxn>
                <a:cxn ang="0">
                  <a:pos x="524" y="1145"/>
                </a:cxn>
                <a:cxn ang="0">
                  <a:pos x="340" y="1137"/>
                </a:cxn>
                <a:cxn ang="0">
                  <a:pos x="249" y="1147"/>
                </a:cxn>
                <a:cxn ang="0">
                  <a:pos x="306" y="1100"/>
                </a:cxn>
                <a:cxn ang="0">
                  <a:pos x="335" y="1089"/>
                </a:cxn>
                <a:cxn ang="0">
                  <a:pos x="419" y="1080"/>
                </a:cxn>
                <a:cxn ang="0">
                  <a:pos x="369" y="1125"/>
                </a:cxn>
                <a:cxn ang="0">
                  <a:pos x="312" y="1108"/>
                </a:cxn>
                <a:cxn ang="0">
                  <a:pos x="351" y="1115"/>
                </a:cxn>
                <a:cxn ang="0">
                  <a:pos x="351" y="1115"/>
                </a:cxn>
                <a:cxn ang="0">
                  <a:pos x="1264" y="538"/>
                </a:cxn>
                <a:cxn ang="0">
                  <a:pos x="1239" y="684"/>
                </a:cxn>
                <a:cxn ang="0">
                  <a:pos x="1343" y="736"/>
                </a:cxn>
                <a:cxn ang="0">
                  <a:pos x="1381" y="925"/>
                </a:cxn>
                <a:cxn ang="0">
                  <a:pos x="1136" y="753"/>
                </a:cxn>
                <a:cxn ang="0">
                  <a:pos x="1182" y="724"/>
                </a:cxn>
                <a:cxn ang="0">
                  <a:pos x="1237" y="222"/>
                </a:cxn>
                <a:cxn ang="0">
                  <a:pos x="1475" y="102"/>
                </a:cxn>
                <a:cxn ang="0">
                  <a:pos x="1178" y="11"/>
                </a:cxn>
                <a:cxn ang="0">
                  <a:pos x="1204" y="0"/>
                </a:cxn>
                <a:cxn ang="0">
                  <a:pos x="344" y="552"/>
                </a:cxn>
                <a:cxn ang="0">
                  <a:pos x="2186" y="1340"/>
                </a:cxn>
                <a:cxn ang="0">
                  <a:pos x="1085" y="606"/>
                </a:cxn>
                <a:cxn ang="0">
                  <a:pos x="1783" y="634"/>
                </a:cxn>
                <a:cxn ang="0">
                  <a:pos x="1346" y="759"/>
                </a:cxn>
                <a:cxn ang="0">
                  <a:pos x="1356" y="739"/>
                </a:cxn>
                <a:cxn ang="0">
                  <a:pos x="1356" y="739"/>
                </a:cxn>
                <a:cxn ang="0">
                  <a:pos x="820" y="794"/>
                </a:cxn>
                <a:cxn ang="0">
                  <a:pos x="936" y="639"/>
                </a:cxn>
                <a:cxn ang="0">
                  <a:pos x="821" y="787"/>
                </a:cxn>
                <a:cxn ang="0">
                  <a:pos x="778" y="792"/>
                </a:cxn>
                <a:cxn ang="0">
                  <a:pos x="826" y="660"/>
                </a:cxn>
                <a:cxn ang="0">
                  <a:pos x="807" y="796"/>
                </a:cxn>
                <a:cxn ang="0">
                  <a:pos x="291" y="728"/>
                </a:cxn>
                <a:cxn ang="0">
                  <a:pos x="254" y="803"/>
                </a:cxn>
                <a:cxn ang="0">
                  <a:pos x="779" y="1002"/>
                </a:cxn>
                <a:cxn ang="0">
                  <a:pos x="495" y="1280"/>
                </a:cxn>
                <a:cxn ang="0">
                  <a:pos x="446" y="1305"/>
                </a:cxn>
                <a:cxn ang="0">
                  <a:pos x="768" y="1084"/>
                </a:cxn>
                <a:cxn ang="0">
                  <a:pos x="1043" y="1180"/>
                </a:cxn>
                <a:cxn ang="0">
                  <a:pos x="802" y="1334"/>
                </a:cxn>
                <a:cxn ang="0">
                  <a:pos x="745" y="1346"/>
                </a:cxn>
                <a:cxn ang="0">
                  <a:pos x="1410" y="1211"/>
                </a:cxn>
                <a:cxn ang="0">
                  <a:pos x="783" y="1068"/>
                </a:cxn>
                <a:cxn ang="0">
                  <a:pos x="1387" y="958"/>
                </a:cxn>
                <a:cxn ang="0">
                  <a:pos x="1404" y="980"/>
                </a:cxn>
                <a:cxn ang="0">
                  <a:pos x="1399" y="938"/>
                </a:cxn>
                <a:cxn ang="0">
                  <a:pos x="1621" y="1230"/>
                </a:cxn>
                <a:cxn ang="0">
                  <a:pos x="2136" y="1305"/>
                </a:cxn>
              </a:cxnLst>
              <a:rect l="0" t="0" r="r" b="b"/>
              <a:pathLst>
                <a:path w="2186" h="1376">
                  <a:moveTo>
                    <a:pt x="405" y="1100"/>
                  </a:moveTo>
                  <a:cubicBezTo>
                    <a:pt x="448" y="1069"/>
                    <a:pt x="448" y="1069"/>
                    <a:pt x="448" y="1069"/>
                  </a:cubicBezTo>
                  <a:cubicBezTo>
                    <a:pt x="385" y="1080"/>
                    <a:pt x="385" y="1080"/>
                    <a:pt x="385" y="1080"/>
                  </a:cubicBezTo>
                  <a:cubicBezTo>
                    <a:pt x="377" y="1001"/>
                    <a:pt x="377" y="1001"/>
                    <a:pt x="377" y="1001"/>
                  </a:cubicBezTo>
                  <a:cubicBezTo>
                    <a:pt x="317" y="1068"/>
                    <a:pt x="317" y="1068"/>
                    <a:pt x="317" y="1068"/>
                  </a:cubicBezTo>
                  <a:cubicBezTo>
                    <a:pt x="269" y="1038"/>
                    <a:pt x="269" y="1038"/>
                    <a:pt x="269" y="1038"/>
                  </a:cubicBezTo>
                  <a:cubicBezTo>
                    <a:pt x="286" y="1080"/>
                    <a:pt x="286" y="1080"/>
                    <a:pt x="286" y="1080"/>
                  </a:cubicBezTo>
                  <a:cubicBezTo>
                    <a:pt x="151" y="1080"/>
                    <a:pt x="151" y="1080"/>
                    <a:pt x="151" y="1080"/>
                  </a:cubicBezTo>
                  <a:cubicBezTo>
                    <a:pt x="268" y="1125"/>
                    <a:pt x="268" y="1125"/>
                    <a:pt x="268" y="1125"/>
                  </a:cubicBezTo>
                  <a:cubicBezTo>
                    <a:pt x="216" y="1160"/>
                    <a:pt x="216" y="1160"/>
                    <a:pt x="216" y="1160"/>
                  </a:cubicBezTo>
                  <a:cubicBezTo>
                    <a:pt x="287" y="1147"/>
                    <a:pt x="287" y="1147"/>
                    <a:pt x="287" y="1147"/>
                  </a:cubicBezTo>
                  <a:cubicBezTo>
                    <a:pt x="289" y="1248"/>
                    <a:pt x="289" y="1248"/>
                    <a:pt x="289" y="1248"/>
                  </a:cubicBezTo>
                  <a:cubicBezTo>
                    <a:pt x="359" y="1160"/>
                    <a:pt x="359" y="1160"/>
                    <a:pt x="359" y="1160"/>
                  </a:cubicBezTo>
                  <a:cubicBezTo>
                    <a:pt x="413" y="1194"/>
                    <a:pt x="413" y="1194"/>
                    <a:pt x="413" y="1194"/>
                  </a:cubicBezTo>
                  <a:cubicBezTo>
                    <a:pt x="391" y="1146"/>
                    <a:pt x="391" y="1146"/>
                    <a:pt x="391" y="1146"/>
                  </a:cubicBezTo>
                  <a:cubicBezTo>
                    <a:pt x="524" y="1145"/>
                    <a:pt x="524" y="1145"/>
                    <a:pt x="524" y="1145"/>
                  </a:cubicBezTo>
                  <a:lnTo>
                    <a:pt x="405" y="1100"/>
                  </a:lnTo>
                  <a:close/>
                  <a:moveTo>
                    <a:pt x="392" y="1172"/>
                  </a:moveTo>
                  <a:cubicBezTo>
                    <a:pt x="351" y="1136"/>
                    <a:pt x="351" y="1136"/>
                    <a:pt x="351" y="1136"/>
                  </a:cubicBezTo>
                  <a:cubicBezTo>
                    <a:pt x="348" y="1137"/>
                    <a:pt x="344" y="1137"/>
                    <a:pt x="340" y="1137"/>
                  </a:cubicBezTo>
                  <a:cubicBezTo>
                    <a:pt x="303" y="1209"/>
                    <a:pt x="303" y="1209"/>
                    <a:pt x="303" y="1209"/>
                  </a:cubicBezTo>
                  <a:cubicBezTo>
                    <a:pt x="319" y="1134"/>
                    <a:pt x="319" y="1134"/>
                    <a:pt x="319" y="1134"/>
                  </a:cubicBezTo>
                  <a:cubicBezTo>
                    <a:pt x="315" y="1132"/>
                    <a:pt x="312" y="1130"/>
                    <a:pt x="310" y="1128"/>
                  </a:cubicBezTo>
                  <a:cubicBezTo>
                    <a:pt x="249" y="1147"/>
                    <a:pt x="249" y="1147"/>
                    <a:pt x="249" y="1147"/>
                  </a:cubicBezTo>
                  <a:cubicBezTo>
                    <a:pt x="303" y="1121"/>
                    <a:pt x="303" y="1121"/>
                    <a:pt x="303" y="1121"/>
                  </a:cubicBezTo>
                  <a:cubicBezTo>
                    <a:pt x="302" y="1119"/>
                    <a:pt x="301" y="1116"/>
                    <a:pt x="301" y="1113"/>
                  </a:cubicBezTo>
                  <a:cubicBezTo>
                    <a:pt x="201" y="1089"/>
                    <a:pt x="201" y="1089"/>
                    <a:pt x="201" y="1089"/>
                  </a:cubicBezTo>
                  <a:cubicBezTo>
                    <a:pt x="306" y="1100"/>
                    <a:pt x="306" y="1100"/>
                    <a:pt x="306" y="1100"/>
                  </a:cubicBezTo>
                  <a:cubicBezTo>
                    <a:pt x="308" y="1098"/>
                    <a:pt x="310" y="1096"/>
                    <a:pt x="313" y="1094"/>
                  </a:cubicBezTo>
                  <a:cubicBezTo>
                    <a:pt x="287" y="1057"/>
                    <a:pt x="287" y="1057"/>
                    <a:pt x="287" y="1057"/>
                  </a:cubicBezTo>
                  <a:cubicBezTo>
                    <a:pt x="324" y="1090"/>
                    <a:pt x="324" y="1090"/>
                    <a:pt x="324" y="1090"/>
                  </a:cubicBezTo>
                  <a:cubicBezTo>
                    <a:pt x="328" y="1089"/>
                    <a:pt x="331" y="1089"/>
                    <a:pt x="335" y="1089"/>
                  </a:cubicBezTo>
                  <a:cubicBezTo>
                    <a:pt x="367" y="1029"/>
                    <a:pt x="367" y="1029"/>
                    <a:pt x="367" y="1029"/>
                  </a:cubicBezTo>
                  <a:cubicBezTo>
                    <a:pt x="355" y="1092"/>
                    <a:pt x="355" y="1092"/>
                    <a:pt x="355" y="1092"/>
                  </a:cubicBezTo>
                  <a:cubicBezTo>
                    <a:pt x="359" y="1093"/>
                    <a:pt x="362" y="1095"/>
                    <a:pt x="364" y="1097"/>
                  </a:cubicBezTo>
                  <a:cubicBezTo>
                    <a:pt x="419" y="1080"/>
                    <a:pt x="419" y="1080"/>
                    <a:pt x="419" y="1080"/>
                  </a:cubicBezTo>
                  <a:cubicBezTo>
                    <a:pt x="371" y="1104"/>
                    <a:pt x="371" y="1104"/>
                    <a:pt x="371" y="1104"/>
                  </a:cubicBezTo>
                  <a:cubicBezTo>
                    <a:pt x="373" y="1106"/>
                    <a:pt x="374" y="1109"/>
                    <a:pt x="374" y="1112"/>
                  </a:cubicBezTo>
                  <a:cubicBezTo>
                    <a:pt x="474" y="1136"/>
                    <a:pt x="474" y="1136"/>
                    <a:pt x="474" y="1136"/>
                  </a:cubicBezTo>
                  <a:cubicBezTo>
                    <a:pt x="369" y="1125"/>
                    <a:pt x="369" y="1125"/>
                    <a:pt x="369" y="1125"/>
                  </a:cubicBezTo>
                  <a:cubicBezTo>
                    <a:pt x="368" y="1127"/>
                    <a:pt x="365" y="1129"/>
                    <a:pt x="362" y="1131"/>
                  </a:cubicBezTo>
                  <a:lnTo>
                    <a:pt x="392" y="1172"/>
                  </a:lnTo>
                  <a:close/>
                  <a:moveTo>
                    <a:pt x="343" y="1096"/>
                  </a:moveTo>
                  <a:cubicBezTo>
                    <a:pt x="329" y="1094"/>
                    <a:pt x="315" y="1099"/>
                    <a:pt x="312" y="1108"/>
                  </a:cubicBezTo>
                  <a:cubicBezTo>
                    <a:pt x="308" y="1117"/>
                    <a:pt x="317" y="1127"/>
                    <a:pt x="331" y="1129"/>
                  </a:cubicBezTo>
                  <a:cubicBezTo>
                    <a:pt x="346" y="1132"/>
                    <a:pt x="360" y="1126"/>
                    <a:pt x="363" y="1117"/>
                  </a:cubicBezTo>
                  <a:cubicBezTo>
                    <a:pt x="366" y="1108"/>
                    <a:pt x="357" y="1098"/>
                    <a:pt x="343" y="1096"/>
                  </a:cubicBezTo>
                  <a:close/>
                  <a:moveTo>
                    <a:pt x="351" y="1115"/>
                  </a:moveTo>
                  <a:cubicBezTo>
                    <a:pt x="349" y="1120"/>
                    <a:pt x="342" y="1123"/>
                    <a:pt x="334" y="1122"/>
                  </a:cubicBezTo>
                  <a:cubicBezTo>
                    <a:pt x="327" y="1120"/>
                    <a:pt x="322" y="1115"/>
                    <a:pt x="324" y="1110"/>
                  </a:cubicBezTo>
                  <a:cubicBezTo>
                    <a:pt x="326" y="1105"/>
                    <a:pt x="333" y="1102"/>
                    <a:pt x="341" y="1103"/>
                  </a:cubicBezTo>
                  <a:cubicBezTo>
                    <a:pt x="348" y="1105"/>
                    <a:pt x="353" y="1110"/>
                    <a:pt x="351" y="1115"/>
                  </a:cubicBezTo>
                  <a:close/>
                  <a:moveTo>
                    <a:pt x="1801" y="609"/>
                  </a:moveTo>
                  <a:cubicBezTo>
                    <a:pt x="1794" y="608"/>
                    <a:pt x="1794" y="608"/>
                    <a:pt x="1794" y="608"/>
                  </a:cubicBezTo>
                  <a:cubicBezTo>
                    <a:pt x="1310" y="528"/>
                    <a:pt x="1310" y="528"/>
                    <a:pt x="1310" y="528"/>
                  </a:cubicBezTo>
                  <a:cubicBezTo>
                    <a:pt x="1264" y="538"/>
                    <a:pt x="1264" y="538"/>
                    <a:pt x="1264" y="538"/>
                  </a:cubicBezTo>
                  <a:cubicBezTo>
                    <a:pt x="1261" y="548"/>
                    <a:pt x="1258" y="558"/>
                    <a:pt x="1256" y="568"/>
                  </a:cubicBezTo>
                  <a:cubicBezTo>
                    <a:pt x="1307" y="557"/>
                    <a:pt x="1307" y="557"/>
                    <a:pt x="1307" y="557"/>
                  </a:cubicBezTo>
                  <a:cubicBezTo>
                    <a:pt x="1325" y="647"/>
                    <a:pt x="1325" y="647"/>
                    <a:pt x="1325" y="647"/>
                  </a:cubicBezTo>
                  <a:cubicBezTo>
                    <a:pt x="1239" y="684"/>
                    <a:pt x="1239" y="684"/>
                    <a:pt x="1239" y="684"/>
                  </a:cubicBezTo>
                  <a:cubicBezTo>
                    <a:pt x="1239" y="693"/>
                    <a:pt x="1239" y="701"/>
                    <a:pt x="1238" y="708"/>
                  </a:cubicBezTo>
                  <a:cubicBezTo>
                    <a:pt x="1328" y="670"/>
                    <a:pt x="1328" y="670"/>
                    <a:pt x="1328" y="670"/>
                  </a:cubicBezTo>
                  <a:cubicBezTo>
                    <a:pt x="1330" y="670"/>
                    <a:pt x="1330" y="670"/>
                    <a:pt x="1330" y="670"/>
                  </a:cubicBezTo>
                  <a:cubicBezTo>
                    <a:pt x="1343" y="736"/>
                    <a:pt x="1343" y="736"/>
                    <a:pt x="1343" y="736"/>
                  </a:cubicBezTo>
                  <a:cubicBezTo>
                    <a:pt x="1287" y="761"/>
                    <a:pt x="1287" y="761"/>
                    <a:pt x="1287" y="761"/>
                  </a:cubicBezTo>
                  <a:cubicBezTo>
                    <a:pt x="1347" y="799"/>
                    <a:pt x="1347" y="799"/>
                    <a:pt x="1347" y="799"/>
                  </a:cubicBezTo>
                  <a:cubicBezTo>
                    <a:pt x="1358" y="812"/>
                    <a:pt x="1358" y="812"/>
                    <a:pt x="1358" y="812"/>
                  </a:cubicBezTo>
                  <a:cubicBezTo>
                    <a:pt x="1381" y="925"/>
                    <a:pt x="1381" y="925"/>
                    <a:pt x="1381" y="925"/>
                  </a:cubicBezTo>
                  <a:cubicBezTo>
                    <a:pt x="1200" y="798"/>
                    <a:pt x="1200" y="798"/>
                    <a:pt x="1200" y="798"/>
                  </a:cubicBezTo>
                  <a:cubicBezTo>
                    <a:pt x="796" y="973"/>
                    <a:pt x="796" y="973"/>
                    <a:pt x="796" y="973"/>
                  </a:cubicBezTo>
                  <a:cubicBezTo>
                    <a:pt x="806" y="895"/>
                    <a:pt x="806" y="895"/>
                    <a:pt x="806" y="895"/>
                  </a:cubicBezTo>
                  <a:cubicBezTo>
                    <a:pt x="1136" y="753"/>
                    <a:pt x="1136" y="753"/>
                    <a:pt x="1136" y="753"/>
                  </a:cubicBezTo>
                  <a:cubicBezTo>
                    <a:pt x="964" y="633"/>
                    <a:pt x="964" y="633"/>
                    <a:pt x="964" y="633"/>
                  </a:cubicBezTo>
                  <a:cubicBezTo>
                    <a:pt x="1055" y="613"/>
                    <a:pt x="1055" y="613"/>
                    <a:pt x="1055" y="613"/>
                  </a:cubicBezTo>
                  <a:cubicBezTo>
                    <a:pt x="1181" y="693"/>
                    <a:pt x="1181" y="693"/>
                    <a:pt x="1181" y="693"/>
                  </a:cubicBezTo>
                  <a:cubicBezTo>
                    <a:pt x="1182" y="724"/>
                    <a:pt x="1182" y="724"/>
                    <a:pt x="1182" y="724"/>
                  </a:cubicBezTo>
                  <a:cubicBezTo>
                    <a:pt x="1183" y="761"/>
                    <a:pt x="1183" y="761"/>
                    <a:pt x="1183" y="761"/>
                  </a:cubicBezTo>
                  <a:cubicBezTo>
                    <a:pt x="1183" y="764"/>
                    <a:pt x="1192" y="766"/>
                    <a:pt x="1204" y="766"/>
                  </a:cubicBezTo>
                  <a:cubicBezTo>
                    <a:pt x="1216" y="766"/>
                    <a:pt x="1226" y="764"/>
                    <a:pt x="1226" y="761"/>
                  </a:cubicBezTo>
                  <a:cubicBezTo>
                    <a:pt x="1237" y="222"/>
                    <a:pt x="1237" y="222"/>
                    <a:pt x="1237" y="222"/>
                  </a:cubicBezTo>
                  <a:cubicBezTo>
                    <a:pt x="1240" y="287"/>
                    <a:pt x="1246" y="371"/>
                    <a:pt x="1259" y="416"/>
                  </a:cubicBezTo>
                  <a:cubicBezTo>
                    <a:pt x="1327" y="428"/>
                    <a:pt x="1469" y="441"/>
                    <a:pt x="1497" y="341"/>
                  </a:cubicBezTo>
                  <a:cubicBezTo>
                    <a:pt x="1534" y="209"/>
                    <a:pt x="1708" y="184"/>
                    <a:pt x="1754" y="175"/>
                  </a:cubicBezTo>
                  <a:cubicBezTo>
                    <a:pt x="1720" y="122"/>
                    <a:pt x="1588" y="56"/>
                    <a:pt x="1475" y="102"/>
                  </a:cubicBezTo>
                  <a:cubicBezTo>
                    <a:pt x="1386" y="139"/>
                    <a:pt x="1280" y="70"/>
                    <a:pt x="1240" y="40"/>
                  </a:cubicBezTo>
                  <a:cubicBezTo>
                    <a:pt x="1241" y="20"/>
                    <a:pt x="1241" y="20"/>
                    <a:pt x="1241" y="20"/>
                  </a:cubicBezTo>
                  <a:cubicBezTo>
                    <a:pt x="1236" y="18"/>
                    <a:pt x="1230" y="17"/>
                    <a:pt x="1224" y="18"/>
                  </a:cubicBezTo>
                  <a:cubicBezTo>
                    <a:pt x="1201" y="20"/>
                    <a:pt x="1178" y="11"/>
                    <a:pt x="1178" y="11"/>
                  </a:cubicBezTo>
                  <a:cubicBezTo>
                    <a:pt x="1178" y="11"/>
                    <a:pt x="1178" y="11"/>
                    <a:pt x="1178" y="11"/>
                  </a:cubicBezTo>
                  <a:cubicBezTo>
                    <a:pt x="1185" y="12"/>
                    <a:pt x="1194" y="13"/>
                    <a:pt x="1204" y="13"/>
                  </a:cubicBezTo>
                  <a:cubicBezTo>
                    <a:pt x="1225" y="13"/>
                    <a:pt x="1241" y="10"/>
                    <a:pt x="1241" y="6"/>
                  </a:cubicBezTo>
                  <a:cubicBezTo>
                    <a:pt x="1241" y="3"/>
                    <a:pt x="1225" y="0"/>
                    <a:pt x="1204" y="0"/>
                  </a:cubicBezTo>
                  <a:cubicBezTo>
                    <a:pt x="1184" y="0"/>
                    <a:pt x="1167" y="3"/>
                    <a:pt x="1167" y="6"/>
                  </a:cubicBezTo>
                  <a:cubicBezTo>
                    <a:pt x="1179" y="557"/>
                    <a:pt x="1179" y="557"/>
                    <a:pt x="1179" y="557"/>
                  </a:cubicBezTo>
                  <a:cubicBezTo>
                    <a:pt x="833" y="633"/>
                    <a:pt x="833" y="633"/>
                    <a:pt x="833" y="633"/>
                  </a:cubicBezTo>
                  <a:cubicBezTo>
                    <a:pt x="344" y="552"/>
                    <a:pt x="344" y="552"/>
                    <a:pt x="344" y="552"/>
                  </a:cubicBezTo>
                  <a:cubicBezTo>
                    <a:pt x="0" y="1268"/>
                    <a:pt x="0" y="1268"/>
                    <a:pt x="0" y="1268"/>
                  </a:cubicBezTo>
                  <a:cubicBezTo>
                    <a:pt x="737" y="1376"/>
                    <a:pt x="737" y="1376"/>
                    <a:pt x="737" y="1376"/>
                  </a:cubicBezTo>
                  <a:cubicBezTo>
                    <a:pt x="1446" y="1232"/>
                    <a:pt x="1446" y="1232"/>
                    <a:pt x="1446" y="1232"/>
                  </a:cubicBezTo>
                  <a:cubicBezTo>
                    <a:pt x="2186" y="1340"/>
                    <a:pt x="2186" y="1340"/>
                    <a:pt x="2186" y="1340"/>
                  </a:cubicBezTo>
                  <a:lnTo>
                    <a:pt x="1801" y="609"/>
                  </a:lnTo>
                  <a:close/>
                  <a:moveTo>
                    <a:pt x="1179" y="585"/>
                  </a:moveTo>
                  <a:cubicBezTo>
                    <a:pt x="1181" y="667"/>
                    <a:pt x="1181" y="667"/>
                    <a:pt x="1181" y="667"/>
                  </a:cubicBezTo>
                  <a:cubicBezTo>
                    <a:pt x="1085" y="606"/>
                    <a:pt x="1085" y="606"/>
                    <a:pt x="1085" y="606"/>
                  </a:cubicBezTo>
                  <a:lnTo>
                    <a:pt x="1179" y="585"/>
                  </a:lnTo>
                  <a:close/>
                  <a:moveTo>
                    <a:pt x="1338" y="650"/>
                  </a:moveTo>
                  <a:cubicBezTo>
                    <a:pt x="1320" y="557"/>
                    <a:pt x="1320" y="557"/>
                    <a:pt x="1320" y="557"/>
                  </a:cubicBezTo>
                  <a:cubicBezTo>
                    <a:pt x="1783" y="634"/>
                    <a:pt x="1783" y="634"/>
                    <a:pt x="1783" y="634"/>
                  </a:cubicBezTo>
                  <a:cubicBezTo>
                    <a:pt x="1862" y="785"/>
                    <a:pt x="1862" y="785"/>
                    <a:pt x="1862" y="785"/>
                  </a:cubicBezTo>
                  <a:lnTo>
                    <a:pt x="1338" y="650"/>
                  </a:lnTo>
                  <a:close/>
                  <a:moveTo>
                    <a:pt x="1333" y="764"/>
                  </a:moveTo>
                  <a:cubicBezTo>
                    <a:pt x="1346" y="759"/>
                    <a:pt x="1346" y="759"/>
                    <a:pt x="1346" y="759"/>
                  </a:cubicBezTo>
                  <a:cubicBezTo>
                    <a:pt x="1347" y="759"/>
                    <a:pt x="1347" y="759"/>
                    <a:pt x="1347" y="759"/>
                  </a:cubicBezTo>
                  <a:cubicBezTo>
                    <a:pt x="1351" y="776"/>
                    <a:pt x="1351" y="776"/>
                    <a:pt x="1351" y="776"/>
                  </a:cubicBezTo>
                  <a:lnTo>
                    <a:pt x="1333" y="764"/>
                  </a:lnTo>
                  <a:close/>
                  <a:moveTo>
                    <a:pt x="1356" y="739"/>
                  </a:moveTo>
                  <a:cubicBezTo>
                    <a:pt x="1343" y="673"/>
                    <a:pt x="1343" y="673"/>
                    <a:pt x="1343" y="673"/>
                  </a:cubicBezTo>
                  <a:cubicBezTo>
                    <a:pt x="1876" y="810"/>
                    <a:pt x="1876" y="810"/>
                    <a:pt x="1876" y="810"/>
                  </a:cubicBezTo>
                  <a:cubicBezTo>
                    <a:pt x="1914" y="883"/>
                    <a:pt x="1914" y="883"/>
                    <a:pt x="1914" y="883"/>
                  </a:cubicBezTo>
                  <a:lnTo>
                    <a:pt x="1356" y="739"/>
                  </a:lnTo>
                  <a:close/>
                  <a:moveTo>
                    <a:pt x="936" y="639"/>
                  </a:moveTo>
                  <a:cubicBezTo>
                    <a:pt x="1091" y="748"/>
                    <a:pt x="1091" y="748"/>
                    <a:pt x="1091" y="748"/>
                  </a:cubicBezTo>
                  <a:cubicBezTo>
                    <a:pt x="810" y="870"/>
                    <a:pt x="810" y="870"/>
                    <a:pt x="810" y="870"/>
                  </a:cubicBezTo>
                  <a:cubicBezTo>
                    <a:pt x="820" y="794"/>
                    <a:pt x="820" y="794"/>
                    <a:pt x="820" y="794"/>
                  </a:cubicBezTo>
                  <a:cubicBezTo>
                    <a:pt x="821" y="794"/>
                    <a:pt x="821" y="794"/>
                    <a:pt x="821" y="793"/>
                  </a:cubicBezTo>
                  <a:cubicBezTo>
                    <a:pt x="902" y="775"/>
                    <a:pt x="926" y="743"/>
                    <a:pt x="926" y="711"/>
                  </a:cubicBezTo>
                  <a:cubicBezTo>
                    <a:pt x="926" y="685"/>
                    <a:pt x="910" y="662"/>
                    <a:pt x="899" y="647"/>
                  </a:cubicBezTo>
                  <a:lnTo>
                    <a:pt x="936" y="639"/>
                  </a:lnTo>
                  <a:close/>
                  <a:moveTo>
                    <a:pt x="838" y="661"/>
                  </a:moveTo>
                  <a:cubicBezTo>
                    <a:pt x="892" y="649"/>
                    <a:pt x="892" y="649"/>
                    <a:pt x="892" y="649"/>
                  </a:cubicBezTo>
                  <a:cubicBezTo>
                    <a:pt x="903" y="662"/>
                    <a:pt x="920" y="686"/>
                    <a:pt x="920" y="711"/>
                  </a:cubicBezTo>
                  <a:cubicBezTo>
                    <a:pt x="920" y="739"/>
                    <a:pt x="900" y="769"/>
                    <a:pt x="821" y="787"/>
                  </a:cubicBezTo>
                  <a:lnTo>
                    <a:pt x="838" y="661"/>
                  </a:lnTo>
                  <a:close/>
                  <a:moveTo>
                    <a:pt x="826" y="660"/>
                  </a:moveTo>
                  <a:cubicBezTo>
                    <a:pt x="808" y="790"/>
                    <a:pt x="808" y="790"/>
                    <a:pt x="808" y="790"/>
                  </a:cubicBezTo>
                  <a:cubicBezTo>
                    <a:pt x="798" y="791"/>
                    <a:pt x="788" y="792"/>
                    <a:pt x="778" y="792"/>
                  </a:cubicBezTo>
                  <a:cubicBezTo>
                    <a:pt x="696" y="792"/>
                    <a:pt x="620" y="739"/>
                    <a:pt x="565" y="686"/>
                  </a:cubicBezTo>
                  <a:cubicBezTo>
                    <a:pt x="537" y="659"/>
                    <a:pt x="514" y="632"/>
                    <a:pt x="499" y="612"/>
                  </a:cubicBezTo>
                  <a:cubicBezTo>
                    <a:pt x="497" y="610"/>
                    <a:pt x="495" y="608"/>
                    <a:pt x="493" y="605"/>
                  </a:cubicBezTo>
                  <a:lnTo>
                    <a:pt x="826" y="660"/>
                  </a:lnTo>
                  <a:close/>
                  <a:moveTo>
                    <a:pt x="360" y="583"/>
                  </a:moveTo>
                  <a:cubicBezTo>
                    <a:pt x="484" y="604"/>
                    <a:pt x="484" y="604"/>
                    <a:pt x="484" y="604"/>
                  </a:cubicBezTo>
                  <a:cubicBezTo>
                    <a:pt x="525" y="658"/>
                    <a:pt x="642" y="798"/>
                    <a:pt x="778" y="798"/>
                  </a:cubicBezTo>
                  <a:cubicBezTo>
                    <a:pt x="788" y="798"/>
                    <a:pt x="798" y="798"/>
                    <a:pt x="807" y="796"/>
                  </a:cubicBezTo>
                  <a:cubicBezTo>
                    <a:pt x="797" y="875"/>
                    <a:pt x="797" y="875"/>
                    <a:pt x="797" y="875"/>
                  </a:cubicBezTo>
                  <a:cubicBezTo>
                    <a:pt x="300" y="708"/>
                    <a:pt x="300" y="708"/>
                    <a:pt x="300" y="708"/>
                  </a:cubicBezTo>
                  <a:lnTo>
                    <a:pt x="360" y="583"/>
                  </a:lnTo>
                  <a:close/>
                  <a:moveTo>
                    <a:pt x="291" y="728"/>
                  </a:moveTo>
                  <a:cubicBezTo>
                    <a:pt x="794" y="897"/>
                    <a:pt x="794" y="897"/>
                    <a:pt x="794" y="897"/>
                  </a:cubicBezTo>
                  <a:cubicBezTo>
                    <a:pt x="783" y="979"/>
                    <a:pt x="783" y="979"/>
                    <a:pt x="783" y="979"/>
                  </a:cubicBezTo>
                  <a:cubicBezTo>
                    <a:pt x="780" y="980"/>
                    <a:pt x="780" y="980"/>
                    <a:pt x="780" y="980"/>
                  </a:cubicBezTo>
                  <a:cubicBezTo>
                    <a:pt x="254" y="803"/>
                    <a:pt x="254" y="803"/>
                    <a:pt x="254" y="803"/>
                  </a:cubicBezTo>
                  <a:lnTo>
                    <a:pt x="291" y="728"/>
                  </a:lnTo>
                  <a:close/>
                  <a:moveTo>
                    <a:pt x="42" y="1246"/>
                  </a:moveTo>
                  <a:cubicBezTo>
                    <a:pt x="245" y="823"/>
                    <a:pt x="245" y="823"/>
                    <a:pt x="245" y="823"/>
                  </a:cubicBezTo>
                  <a:cubicBezTo>
                    <a:pt x="779" y="1002"/>
                    <a:pt x="779" y="1002"/>
                    <a:pt x="779" y="1002"/>
                  </a:cubicBezTo>
                  <a:cubicBezTo>
                    <a:pt x="769" y="1076"/>
                    <a:pt x="769" y="1076"/>
                    <a:pt x="769" y="1076"/>
                  </a:cubicBezTo>
                  <a:cubicBezTo>
                    <a:pt x="768" y="1077"/>
                    <a:pt x="768" y="1078"/>
                    <a:pt x="767" y="1078"/>
                  </a:cubicBezTo>
                  <a:cubicBezTo>
                    <a:pt x="761" y="1080"/>
                    <a:pt x="679" y="1113"/>
                    <a:pt x="627" y="1190"/>
                  </a:cubicBezTo>
                  <a:cubicBezTo>
                    <a:pt x="601" y="1228"/>
                    <a:pt x="545" y="1259"/>
                    <a:pt x="495" y="1280"/>
                  </a:cubicBezTo>
                  <a:cubicBezTo>
                    <a:pt x="471" y="1290"/>
                    <a:pt x="449" y="1298"/>
                    <a:pt x="432" y="1303"/>
                  </a:cubicBezTo>
                  <a:lnTo>
                    <a:pt x="42" y="1246"/>
                  </a:lnTo>
                  <a:close/>
                  <a:moveTo>
                    <a:pt x="732" y="1347"/>
                  </a:moveTo>
                  <a:cubicBezTo>
                    <a:pt x="446" y="1305"/>
                    <a:pt x="446" y="1305"/>
                    <a:pt x="446" y="1305"/>
                  </a:cubicBezTo>
                  <a:cubicBezTo>
                    <a:pt x="501" y="1287"/>
                    <a:pt x="594" y="1249"/>
                    <a:pt x="632" y="1193"/>
                  </a:cubicBezTo>
                  <a:cubicBezTo>
                    <a:pt x="658" y="1154"/>
                    <a:pt x="693" y="1127"/>
                    <a:pt x="721" y="1109"/>
                  </a:cubicBezTo>
                  <a:cubicBezTo>
                    <a:pt x="734" y="1100"/>
                    <a:pt x="747" y="1094"/>
                    <a:pt x="756" y="1090"/>
                  </a:cubicBezTo>
                  <a:cubicBezTo>
                    <a:pt x="762" y="1087"/>
                    <a:pt x="766" y="1085"/>
                    <a:pt x="768" y="1084"/>
                  </a:cubicBezTo>
                  <a:cubicBezTo>
                    <a:pt x="752" y="1206"/>
                    <a:pt x="752" y="1206"/>
                    <a:pt x="752" y="1206"/>
                  </a:cubicBezTo>
                  <a:lnTo>
                    <a:pt x="732" y="1347"/>
                  </a:lnTo>
                  <a:close/>
                  <a:moveTo>
                    <a:pt x="802" y="1334"/>
                  </a:moveTo>
                  <a:cubicBezTo>
                    <a:pt x="858" y="1215"/>
                    <a:pt x="951" y="1180"/>
                    <a:pt x="1043" y="1180"/>
                  </a:cubicBezTo>
                  <a:cubicBezTo>
                    <a:pt x="1106" y="1180"/>
                    <a:pt x="1169" y="1197"/>
                    <a:pt x="1215" y="1214"/>
                  </a:cubicBezTo>
                  <a:cubicBezTo>
                    <a:pt x="1238" y="1222"/>
                    <a:pt x="1257" y="1231"/>
                    <a:pt x="1270" y="1237"/>
                  </a:cubicBezTo>
                  <a:cubicBezTo>
                    <a:pt x="1272" y="1238"/>
                    <a:pt x="1273" y="1238"/>
                    <a:pt x="1274" y="1239"/>
                  </a:cubicBezTo>
                  <a:lnTo>
                    <a:pt x="802" y="1334"/>
                  </a:lnTo>
                  <a:close/>
                  <a:moveTo>
                    <a:pt x="1284" y="1237"/>
                  </a:moveTo>
                  <a:cubicBezTo>
                    <a:pt x="1251" y="1221"/>
                    <a:pt x="1149" y="1174"/>
                    <a:pt x="1043" y="1174"/>
                  </a:cubicBezTo>
                  <a:cubicBezTo>
                    <a:pt x="949" y="1174"/>
                    <a:pt x="851" y="1210"/>
                    <a:pt x="795" y="1336"/>
                  </a:cubicBezTo>
                  <a:cubicBezTo>
                    <a:pt x="745" y="1346"/>
                    <a:pt x="745" y="1346"/>
                    <a:pt x="745" y="1346"/>
                  </a:cubicBezTo>
                  <a:cubicBezTo>
                    <a:pt x="782" y="1076"/>
                    <a:pt x="782" y="1076"/>
                    <a:pt x="782" y="1076"/>
                  </a:cubicBezTo>
                  <a:cubicBezTo>
                    <a:pt x="786" y="1073"/>
                    <a:pt x="790" y="1071"/>
                    <a:pt x="796" y="1067"/>
                  </a:cubicBezTo>
                  <a:cubicBezTo>
                    <a:pt x="844" y="1039"/>
                    <a:pt x="957" y="983"/>
                    <a:pt x="1079" y="983"/>
                  </a:cubicBezTo>
                  <a:cubicBezTo>
                    <a:pt x="1196" y="983"/>
                    <a:pt x="1321" y="1034"/>
                    <a:pt x="1410" y="1211"/>
                  </a:cubicBezTo>
                  <a:lnTo>
                    <a:pt x="1284" y="1237"/>
                  </a:lnTo>
                  <a:close/>
                  <a:moveTo>
                    <a:pt x="1416" y="1210"/>
                  </a:moveTo>
                  <a:cubicBezTo>
                    <a:pt x="1327" y="1030"/>
                    <a:pt x="1198" y="977"/>
                    <a:pt x="1079" y="977"/>
                  </a:cubicBezTo>
                  <a:cubicBezTo>
                    <a:pt x="946" y="977"/>
                    <a:pt x="825" y="1042"/>
                    <a:pt x="783" y="1068"/>
                  </a:cubicBezTo>
                  <a:cubicBezTo>
                    <a:pt x="792" y="998"/>
                    <a:pt x="792" y="998"/>
                    <a:pt x="792" y="998"/>
                  </a:cubicBezTo>
                  <a:cubicBezTo>
                    <a:pt x="1198" y="823"/>
                    <a:pt x="1198" y="823"/>
                    <a:pt x="1198" y="823"/>
                  </a:cubicBezTo>
                  <a:cubicBezTo>
                    <a:pt x="1384" y="953"/>
                    <a:pt x="1384" y="953"/>
                    <a:pt x="1384" y="953"/>
                  </a:cubicBezTo>
                  <a:cubicBezTo>
                    <a:pt x="1387" y="958"/>
                    <a:pt x="1387" y="958"/>
                    <a:pt x="1387" y="958"/>
                  </a:cubicBezTo>
                  <a:cubicBezTo>
                    <a:pt x="1437" y="1206"/>
                    <a:pt x="1437" y="1206"/>
                    <a:pt x="1437" y="1206"/>
                  </a:cubicBezTo>
                  <a:lnTo>
                    <a:pt x="1416" y="1210"/>
                  </a:lnTo>
                  <a:close/>
                  <a:moveTo>
                    <a:pt x="1449" y="1205"/>
                  </a:moveTo>
                  <a:cubicBezTo>
                    <a:pt x="1404" y="980"/>
                    <a:pt x="1404" y="980"/>
                    <a:pt x="1404" y="980"/>
                  </a:cubicBezTo>
                  <a:cubicBezTo>
                    <a:pt x="1591" y="1225"/>
                    <a:pt x="1591" y="1225"/>
                    <a:pt x="1591" y="1225"/>
                  </a:cubicBezTo>
                  <a:lnTo>
                    <a:pt x="1449" y="1205"/>
                  </a:lnTo>
                  <a:close/>
                  <a:moveTo>
                    <a:pt x="1621" y="1230"/>
                  </a:moveTo>
                  <a:cubicBezTo>
                    <a:pt x="1399" y="938"/>
                    <a:pt x="1399" y="938"/>
                    <a:pt x="1399" y="938"/>
                  </a:cubicBezTo>
                  <a:cubicBezTo>
                    <a:pt x="1395" y="935"/>
                    <a:pt x="1395" y="935"/>
                    <a:pt x="1395" y="935"/>
                  </a:cubicBezTo>
                  <a:cubicBezTo>
                    <a:pt x="1374" y="831"/>
                    <a:pt x="1374" y="831"/>
                    <a:pt x="1374" y="831"/>
                  </a:cubicBezTo>
                  <a:cubicBezTo>
                    <a:pt x="1737" y="1247"/>
                    <a:pt x="1737" y="1247"/>
                    <a:pt x="1737" y="1247"/>
                  </a:cubicBezTo>
                  <a:lnTo>
                    <a:pt x="1621" y="1230"/>
                  </a:lnTo>
                  <a:close/>
                  <a:moveTo>
                    <a:pt x="1366" y="788"/>
                  </a:moveTo>
                  <a:cubicBezTo>
                    <a:pt x="1361" y="762"/>
                    <a:pt x="1361" y="762"/>
                    <a:pt x="1361" y="762"/>
                  </a:cubicBezTo>
                  <a:cubicBezTo>
                    <a:pt x="1928" y="909"/>
                    <a:pt x="1928" y="909"/>
                    <a:pt x="1928" y="909"/>
                  </a:cubicBezTo>
                  <a:cubicBezTo>
                    <a:pt x="2136" y="1305"/>
                    <a:pt x="2136" y="1305"/>
                    <a:pt x="2136" y="1305"/>
                  </a:cubicBezTo>
                  <a:cubicBezTo>
                    <a:pt x="1770" y="1252"/>
                    <a:pt x="1770" y="1252"/>
                    <a:pt x="1770" y="1252"/>
                  </a:cubicBezTo>
                  <a:lnTo>
                    <a:pt x="1366" y="78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4" name="Obdélník 34">
            <a:extLst>
              <a:ext uri="{FF2B5EF4-FFF2-40B4-BE49-F238E27FC236}">
                <a16:creationId xmlns:a16="http://schemas.microsoft.com/office/drawing/2014/main" xmlns="" id="{2EDBE548-9481-4948-A959-1C59F67F20F0}"/>
              </a:ext>
            </a:extLst>
          </p:cNvPr>
          <p:cNvSpPr/>
          <p:nvPr/>
        </p:nvSpPr>
        <p:spPr>
          <a:xfrm>
            <a:off x="259679" y="969986"/>
            <a:ext cx="8352928" cy="905249"/>
          </a:xfrm>
          <a:prstGeom prst="rect">
            <a:avLst/>
          </a:prstGeom>
          <a:solidFill>
            <a:srgbClr val="003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45" name="TextBox 49">
            <a:extLst>
              <a:ext uri="{FF2B5EF4-FFF2-40B4-BE49-F238E27FC236}">
                <a16:creationId xmlns:a16="http://schemas.microsoft.com/office/drawing/2014/main" xmlns="" id="{436DC5A4-1175-406C-B6C6-AEEFA5679F65}"/>
              </a:ext>
            </a:extLst>
          </p:cNvPr>
          <p:cNvSpPr txBox="1"/>
          <p:nvPr/>
        </p:nvSpPr>
        <p:spPr>
          <a:xfrm>
            <a:off x="1191890" y="1110691"/>
            <a:ext cx="1215927" cy="53860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CELKOVÝ INDEX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prstClr val="white"/>
                </a:solidFill>
                <a:latin typeface="Calibri" pitchFamily="34" charset="0"/>
                <a:cs typeface="Arial" pitchFamily="34" charset="0"/>
              </a:rPr>
              <a:t>2022</a:t>
            </a:r>
            <a:endParaRPr kumimoji="0" lang="cs-CZ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46" name="TextBox 49">
            <a:extLst>
              <a:ext uri="{FF2B5EF4-FFF2-40B4-BE49-F238E27FC236}">
                <a16:creationId xmlns:a16="http://schemas.microsoft.com/office/drawing/2014/main" xmlns="" id="{D88F06BC-45DA-41AA-84C8-261CCD6FBB46}"/>
              </a:ext>
            </a:extLst>
          </p:cNvPr>
          <p:cNvSpPr txBox="1"/>
          <p:nvPr/>
        </p:nvSpPr>
        <p:spPr>
          <a:xfrm>
            <a:off x="2345566" y="923091"/>
            <a:ext cx="1202870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91 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%</a:t>
            </a:r>
          </a:p>
        </p:txBody>
      </p:sp>
      <p:sp>
        <p:nvSpPr>
          <p:cNvPr id="247" name="TextBox 54">
            <a:extLst>
              <a:ext uri="{FF2B5EF4-FFF2-40B4-BE49-F238E27FC236}">
                <a16:creationId xmlns:a16="http://schemas.microsoft.com/office/drawing/2014/main" xmlns="" id="{B6D18617-ABB5-4A8B-9FB0-5EFA3C89A084}"/>
              </a:ext>
            </a:extLst>
          </p:cNvPr>
          <p:cNvSpPr txBox="1"/>
          <p:nvPr/>
        </p:nvSpPr>
        <p:spPr>
          <a:xfrm>
            <a:off x="1087134" y="1459425"/>
            <a:ext cx="3427198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Podíl zavřených TIC  -  11 zavřených TIC= 2 %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i="1" kern="0" dirty="0">
                <a:solidFill>
                  <a:prstClr val="white"/>
                </a:solidFill>
                <a:latin typeface="Calibri" pitchFamily="34" charset="0"/>
                <a:cs typeface="Arial" pitchFamily="34" charset="0"/>
              </a:rPr>
              <a:t>(vstupují do indexu)</a:t>
            </a:r>
            <a:endParaRPr kumimoji="0" lang="cs-CZ" sz="800" b="1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248" name="Group 88">
            <a:extLst>
              <a:ext uri="{FF2B5EF4-FFF2-40B4-BE49-F238E27FC236}">
                <a16:creationId xmlns:a16="http://schemas.microsoft.com/office/drawing/2014/main" xmlns="" id="{8325A03B-0C84-47A3-9353-94B28895C4C8}"/>
              </a:ext>
            </a:extLst>
          </p:cNvPr>
          <p:cNvGrpSpPr>
            <a:grpSpLocks noChangeAspect="1"/>
          </p:cNvGrpSpPr>
          <p:nvPr/>
        </p:nvGrpSpPr>
        <p:grpSpPr>
          <a:xfrm>
            <a:off x="457505" y="1150649"/>
            <a:ext cx="546138" cy="532002"/>
            <a:chOff x="2501900" y="1600201"/>
            <a:chExt cx="674688" cy="657225"/>
          </a:xfrm>
          <a:solidFill>
            <a:schemeClr val="bg1"/>
          </a:solidFill>
        </p:grpSpPr>
        <p:sp>
          <p:nvSpPr>
            <p:cNvPr id="249" name="Freeform 35">
              <a:extLst>
                <a:ext uri="{FF2B5EF4-FFF2-40B4-BE49-F238E27FC236}">
                  <a16:creationId xmlns:a16="http://schemas.microsoft.com/office/drawing/2014/main" xmlns="" id="{08EF7B20-8C7A-41EE-A4F5-CF4F8B665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075" y="1600201"/>
              <a:ext cx="417513" cy="307975"/>
            </a:xfrm>
            <a:custGeom>
              <a:avLst/>
              <a:gdLst/>
              <a:ahLst/>
              <a:cxnLst>
                <a:cxn ang="0">
                  <a:pos x="5" y="115"/>
                </a:cxn>
                <a:cxn ang="0">
                  <a:pos x="0" y="110"/>
                </a:cxn>
                <a:cxn ang="0">
                  <a:pos x="5" y="105"/>
                </a:cxn>
                <a:cxn ang="0">
                  <a:pos x="7" y="105"/>
                </a:cxn>
                <a:cxn ang="0">
                  <a:pos x="7" y="95"/>
                </a:cxn>
                <a:cxn ang="0">
                  <a:pos x="10" y="97"/>
                </a:cxn>
                <a:cxn ang="0">
                  <a:pos x="13" y="99"/>
                </a:cxn>
                <a:cxn ang="0">
                  <a:pos x="13" y="105"/>
                </a:cxn>
                <a:cxn ang="0">
                  <a:pos x="144" y="105"/>
                </a:cxn>
                <a:cxn ang="0">
                  <a:pos x="144" y="10"/>
                </a:cxn>
                <a:cxn ang="0">
                  <a:pos x="13" y="10"/>
                </a:cxn>
                <a:cxn ang="0">
                  <a:pos x="13" y="67"/>
                </a:cxn>
                <a:cxn ang="0">
                  <a:pos x="7" y="61"/>
                </a:cxn>
                <a:cxn ang="0">
                  <a:pos x="7" y="10"/>
                </a:cxn>
                <a:cxn ang="0">
                  <a:pos x="5" y="10"/>
                </a:cxn>
                <a:cxn ang="0">
                  <a:pos x="0" y="5"/>
                </a:cxn>
                <a:cxn ang="0">
                  <a:pos x="5" y="0"/>
                </a:cxn>
                <a:cxn ang="0">
                  <a:pos x="152" y="0"/>
                </a:cxn>
                <a:cxn ang="0">
                  <a:pos x="157" y="5"/>
                </a:cxn>
                <a:cxn ang="0">
                  <a:pos x="152" y="10"/>
                </a:cxn>
                <a:cxn ang="0">
                  <a:pos x="151" y="10"/>
                </a:cxn>
                <a:cxn ang="0">
                  <a:pos x="151" y="105"/>
                </a:cxn>
                <a:cxn ang="0">
                  <a:pos x="152" y="105"/>
                </a:cxn>
                <a:cxn ang="0">
                  <a:pos x="157" y="110"/>
                </a:cxn>
                <a:cxn ang="0">
                  <a:pos x="152" y="115"/>
                </a:cxn>
                <a:cxn ang="0">
                  <a:pos x="5" y="115"/>
                </a:cxn>
              </a:cxnLst>
              <a:rect l="0" t="0" r="r" b="b"/>
              <a:pathLst>
                <a:path w="157" h="115">
                  <a:moveTo>
                    <a:pt x="5" y="115"/>
                  </a:moveTo>
                  <a:cubicBezTo>
                    <a:pt x="2" y="115"/>
                    <a:pt x="0" y="113"/>
                    <a:pt x="0" y="110"/>
                  </a:cubicBezTo>
                  <a:cubicBezTo>
                    <a:pt x="0" y="107"/>
                    <a:pt x="2" y="105"/>
                    <a:pt x="5" y="105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8" y="95"/>
                    <a:pt x="9" y="96"/>
                    <a:pt x="10" y="97"/>
                  </a:cubicBezTo>
                  <a:cubicBezTo>
                    <a:pt x="11" y="98"/>
                    <a:pt x="12" y="99"/>
                    <a:pt x="13" y="9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144" y="105"/>
                    <a:pt x="144" y="105"/>
                    <a:pt x="144" y="105"/>
                  </a:cubicBezTo>
                  <a:cubicBezTo>
                    <a:pt x="144" y="10"/>
                    <a:pt x="144" y="10"/>
                    <a:pt x="144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1" y="65"/>
                    <a:pt x="9" y="63"/>
                    <a:pt x="7" y="6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2" y="10"/>
                    <a:pt x="0" y="8"/>
                    <a:pt x="0" y="5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74" y="0"/>
                    <a:pt x="83" y="0"/>
                    <a:pt x="152" y="0"/>
                  </a:cubicBezTo>
                  <a:cubicBezTo>
                    <a:pt x="155" y="0"/>
                    <a:pt x="157" y="3"/>
                    <a:pt x="157" y="5"/>
                  </a:cubicBezTo>
                  <a:cubicBezTo>
                    <a:pt x="157" y="8"/>
                    <a:pt x="155" y="10"/>
                    <a:pt x="152" y="10"/>
                  </a:cubicBezTo>
                  <a:cubicBezTo>
                    <a:pt x="151" y="10"/>
                    <a:pt x="151" y="10"/>
                    <a:pt x="151" y="10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5" y="105"/>
                    <a:pt x="157" y="107"/>
                    <a:pt x="157" y="110"/>
                  </a:cubicBezTo>
                  <a:cubicBezTo>
                    <a:pt x="157" y="113"/>
                    <a:pt x="155" y="115"/>
                    <a:pt x="152" y="115"/>
                  </a:cubicBezTo>
                  <a:cubicBezTo>
                    <a:pt x="12" y="115"/>
                    <a:pt x="83" y="115"/>
                    <a:pt x="5" y="11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0" name="Freeform 36">
              <a:extLst>
                <a:ext uri="{FF2B5EF4-FFF2-40B4-BE49-F238E27FC236}">
                  <a16:creationId xmlns:a16="http://schemas.microsoft.com/office/drawing/2014/main" xmlns="" id="{638AC45E-ACCF-473A-B53E-B7D323209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1900" y="1603376"/>
              <a:ext cx="419100" cy="357188"/>
            </a:xfrm>
            <a:custGeom>
              <a:avLst/>
              <a:gdLst/>
              <a:ahLst/>
              <a:cxnLst>
                <a:cxn ang="0">
                  <a:pos x="36" y="106"/>
                </a:cxn>
                <a:cxn ang="0">
                  <a:pos x="36" y="88"/>
                </a:cxn>
                <a:cxn ang="0">
                  <a:pos x="36" y="74"/>
                </a:cxn>
                <a:cxn ang="0">
                  <a:pos x="21" y="92"/>
                </a:cxn>
                <a:cxn ang="0">
                  <a:pos x="36" y="106"/>
                </a:cxn>
                <a:cxn ang="0">
                  <a:pos x="52" y="45"/>
                </a:cxn>
                <a:cxn ang="0">
                  <a:pos x="60" y="69"/>
                </a:cxn>
                <a:cxn ang="0">
                  <a:pos x="60" y="54"/>
                </a:cxn>
                <a:cxn ang="0">
                  <a:pos x="62" y="52"/>
                </a:cxn>
                <a:cxn ang="0">
                  <a:pos x="65" y="54"/>
                </a:cxn>
                <a:cxn ang="0">
                  <a:pos x="65" y="69"/>
                </a:cxn>
                <a:cxn ang="0">
                  <a:pos x="71" y="45"/>
                </a:cxn>
                <a:cxn ang="0">
                  <a:pos x="89" y="50"/>
                </a:cxn>
                <a:cxn ang="0">
                  <a:pos x="95" y="58"/>
                </a:cxn>
                <a:cxn ang="0">
                  <a:pos x="114" y="76"/>
                </a:cxn>
                <a:cxn ang="0">
                  <a:pos x="143" y="58"/>
                </a:cxn>
                <a:cxn ang="0">
                  <a:pos x="150" y="56"/>
                </a:cxn>
                <a:cxn ang="0">
                  <a:pos x="152" y="49"/>
                </a:cxn>
                <a:cxn ang="0">
                  <a:pos x="154" y="48"/>
                </a:cxn>
                <a:cxn ang="0">
                  <a:pos x="155" y="50"/>
                </a:cxn>
                <a:cxn ang="0">
                  <a:pos x="152" y="57"/>
                </a:cxn>
                <a:cxn ang="0">
                  <a:pos x="152" y="69"/>
                </a:cxn>
                <a:cxn ang="0">
                  <a:pos x="118" y="93"/>
                </a:cxn>
                <a:cxn ang="0">
                  <a:pos x="108" y="93"/>
                </a:cxn>
                <a:cxn ang="0">
                  <a:pos x="90" y="77"/>
                </a:cxn>
                <a:cxn ang="0">
                  <a:pos x="90" y="89"/>
                </a:cxn>
                <a:cxn ang="0">
                  <a:pos x="88" y="134"/>
                </a:cxn>
                <a:cxn ang="0">
                  <a:pos x="37" y="134"/>
                </a:cxn>
                <a:cxn ang="0">
                  <a:pos x="36" y="125"/>
                </a:cxn>
                <a:cxn ang="0">
                  <a:pos x="4" y="98"/>
                </a:cxn>
                <a:cxn ang="0">
                  <a:pos x="3" y="87"/>
                </a:cxn>
                <a:cxn ang="0">
                  <a:pos x="35" y="51"/>
                </a:cxn>
                <a:cxn ang="0">
                  <a:pos x="40" y="49"/>
                </a:cxn>
                <a:cxn ang="0">
                  <a:pos x="52" y="45"/>
                </a:cxn>
                <a:cxn ang="0">
                  <a:pos x="62" y="0"/>
                </a:cxn>
                <a:cxn ang="0">
                  <a:pos x="78" y="15"/>
                </a:cxn>
                <a:cxn ang="0">
                  <a:pos x="62" y="40"/>
                </a:cxn>
                <a:cxn ang="0">
                  <a:pos x="47" y="15"/>
                </a:cxn>
                <a:cxn ang="0">
                  <a:pos x="62" y="0"/>
                </a:cxn>
              </a:cxnLst>
              <a:rect l="0" t="0" r="r" b="b"/>
              <a:pathLst>
                <a:path w="157" h="134">
                  <a:moveTo>
                    <a:pt x="36" y="106"/>
                  </a:moveTo>
                  <a:cubicBezTo>
                    <a:pt x="36" y="100"/>
                    <a:pt x="36" y="95"/>
                    <a:pt x="36" y="88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1" y="80"/>
                    <a:pt x="26" y="86"/>
                    <a:pt x="21" y="92"/>
                  </a:cubicBezTo>
                  <a:cubicBezTo>
                    <a:pt x="26" y="97"/>
                    <a:pt x="31" y="101"/>
                    <a:pt x="36" y="106"/>
                  </a:cubicBezTo>
                  <a:close/>
                  <a:moveTo>
                    <a:pt x="52" y="45"/>
                  </a:moveTo>
                  <a:cubicBezTo>
                    <a:pt x="54" y="51"/>
                    <a:pt x="57" y="63"/>
                    <a:pt x="60" y="69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7" y="62"/>
                    <a:pt x="70" y="51"/>
                    <a:pt x="71" y="45"/>
                  </a:cubicBezTo>
                  <a:cubicBezTo>
                    <a:pt x="76" y="46"/>
                    <a:pt x="84" y="48"/>
                    <a:pt x="89" y="50"/>
                  </a:cubicBezTo>
                  <a:cubicBezTo>
                    <a:pt x="92" y="52"/>
                    <a:pt x="93" y="55"/>
                    <a:pt x="95" y="58"/>
                  </a:cubicBezTo>
                  <a:cubicBezTo>
                    <a:pt x="101" y="64"/>
                    <a:pt x="107" y="70"/>
                    <a:pt x="114" y="76"/>
                  </a:cubicBezTo>
                  <a:cubicBezTo>
                    <a:pt x="126" y="70"/>
                    <a:pt x="134" y="64"/>
                    <a:pt x="143" y="58"/>
                  </a:cubicBezTo>
                  <a:cubicBezTo>
                    <a:pt x="146" y="56"/>
                    <a:pt x="148" y="55"/>
                    <a:pt x="150" y="56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8"/>
                    <a:pt x="153" y="48"/>
                    <a:pt x="154" y="48"/>
                  </a:cubicBezTo>
                  <a:cubicBezTo>
                    <a:pt x="154" y="48"/>
                    <a:pt x="155" y="49"/>
                    <a:pt x="155" y="50"/>
                  </a:cubicBezTo>
                  <a:cubicBezTo>
                    <a:pt x="152" y="57"/>
                    <a:pt x="152" y="57"/>
                    <a:pt x="152" y="57"/>
                  </a:cubicBezTo>
                  <a:cubicBezTo>
                    <a:pt x="156" y="59"/>
                    <a:pt x="157" y="65"/>
                    <a:pt x="152" y="69"/>
                  </a:cubicBezTo>
                  <a:cubicBezTo>
                    <a:pt x="139" y="79"/>
                    <a:pt x="132" y="85"/>
                    <a:pt x="118" y="93"/>
                  </a:cubicBezTo>
                  <a:cubicBezTo>
                    <a:pt x="115" y="95"/>
                    <a:pt x="111" y="95"/>
                    <a:pt x="108" y="93"/>
                  </a:cubicBezTo>
                  <a:cubicBezTo>
                    <a:pt x="102" y="88"/>
                    <a:pt x="96" y="83"/>
                    <a:pt x="90" y="77"/>
                  </a:cubicBezTo>
                  <a:cubicBezTo>
                    <a:pt x="89" y="81"/>
                    <a:pt x="90" y="86"/>
                    <a:pt x="90" y="89"/>
                  </a:cubicBezTo>
                  <a:cubicBezTo>
                    <a:pt x="89" y="105"/>
                    <a:pt x="89" y="120"/>
                    <a:pt x="88" y="134"/>
                  </a:cubicBezTo>
                  <a:cubicBezTo>
                    <a:pt x="37" y="134"/>
                    <a:pt x="37" y="134"/>
                    <a:pt x="37" y="134"/>
                  </a:cubicBezTo>
                  <a:cubicBezTo>
                    <a:pt x="36" y="125"/>
                    <a:pt x="36" y="125"/>
                    <a:pt x="36" y="125"/>
                  </a:cubicBezTo>
                  <a:cubicBezTo>
                    <a:pt x="26" y="118"/>
                    <a:pt x="12" y="107"/>
                    <a:pt x="4" y="98"/>
                  </a:cubicBezTo>
                  <a:cubicBezTo>
                    <a:pt x="1" y="95"/>
                    <a:pt x="0" y="90"/>
                    <a:pt x="3" y="87"/>
                  </a:cubicBezTo>
                  <a:cubicBezTo>
                    <a:pt x="12" y="75"/>
                    <a:pt x="23" y="63"/>
                    <a:pt x="35" y="51"/>
                  </a:cubicBezTo>
                  <a:cubicBezTo>
                    <a:pt x="36" y="50"/>
                    <a:pt x="37" y="50"/>
                    <a:pt x="40" y="49"/>
                  </a:cubicBezTo>
                  <a:cubicBezTo>
                    <a:pt x="44" y="48"/>
                    <a:pt x="48" y="46"/>
                    <a:pt x="52" y="45"/>
                  </a:cubicBezTo>
                  <a:close/>
                  <a:moveTo>
                    <a:pt x="62" y="0"/>
                  </a:moveTo>
                  <a:cubicBezTo>
                    <a:pt x="71" y="0"/>
                    <a:pt x="78" y="7"/>
                    <a:pt x="78" y="15"/>
                  </a:cubicBezTo>
                  <a:cubicBezTo>
                    <a:pt x="78" y="23"/>
                    <a:pt x="72" y="40"/>
                    <a:pt x="62" y="40"/>
                  </a:cubicBezTo>
                  <a:cubicBezTo>
                    <a:pt x="53" y="40"/>
                    <a:pt x="47" y="23"/>
                    <a:pt x="47" y="15"/>
                  </a:cubicBezTo>
                  <a:cubicBezTo>
                    <a:pt x="47" y="7"/>
                    <a:pt x="54" y="0"/>
                    <a:pt x="6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1" name="Freeform 37">
              <a:extLst>
                <a:ext uri="{FF2B5EF4-FFF2-40B4-BE49-F238E27FC236}">
                  <a16:creationId xmlns:a16="http://schemas.microsoft.com/office/drawing/2014/main" xmlns="" id="{DFDAFB17-4D49-4912-85B8-2CCE101F64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06725" y="2000251"/>
              <a:ext cx="168275" cy="257175"/>
            </a:xfrm>
            <a:custGeom>
              <a:avLst/>
              <a:gdLst/>
              <a:ahLst/>
              <a:cxnLst>
                <a:cxn ang="0">
                  <a:pos x="25" y="38"/>
                </a:cxn>
                <a:cxn ang="0">
                  <a:pos x="32" y="38"/>
                </a:cxn>
                <a:cxn ang="0">
                  <a:pos x="39" y="38"/>
                </a:cxn>
                <a:cxn ang="0">
                  <a:pos x="48" y="17"/>
                </a:cxn>
                <a:cxn ang="0">
                  <a:pos x="32" y="0"/>
                </a:cxn>
                <a:cxn ang="0">
                  <a:pos x="15" y="17"/>
                </a:cxn>
                <a:cxn ang="0">
                  <a:pos x="25" y="38"/>
                </a:cxn>
                <a:cxn ang="0">
                  <a:pos x="46" y="44"/>
                </a:cxn>
                <a:cxn ang="0">
                  <a:pos x="58" y="51"/>
                </a:cxn>
                <a:cxn ang="0">
                  <a:pos x="63" y="96"/>
                </a:cxn>
                <a:cxn ang="0">
                  <a:pos x="0" y="96"/>
                </a:cxn>
                <a:cxn ang="0">
                  <a:pos x="5" y="51"/>
                </a:cxn>
                <a:cxn ang="0">
                  <a:pos x="18" y="44"/>
                </a:cxn>
                <a:cxn ang="0">
                  <a:pos x="32" y="41"/>
                </a:cxn>
                <a:cxn ang="0">
                  <a:pos x="46" y="44"/>
                </a:cxn>
              </a:cxnLst>
              <a:rect l="0" t="0" r="r" b="b"/>
              <a:pathLst>
                <a:path w="63" h="96">
                  <a:moveTo>
                    <a:pt x="25" y="38"/>
                  </a:moveTo>
                  <a:cubicBezTo>
                    <a:pt x="27" y="38"/>
                    <a:pt x="30" y="38"/>
                    <a:pt x="32" y="38"/>
                  </a:cubicBezTo>
                  <a:cubicBezTo>
                    <a:pt x="33" y="38"/>
                    <a:pt x="36" y="38"/>
                    <a:pt x="39" y="38"/>
                  </a:cubicBezTo>
                  <a:cubicBezTo>
                    <a:pt x="41" y="37"/>
                    <a:pt x="48" y="29"/>
                    <a:pt x="48" y="17"/>
                  </a:cubicBezTo>
                  <a:cubicBezTo>
                    <a:pt x="48" y="8"/>
                    <a:pt x="41" y="0"/>
                    <a:pt x="32" y="0"/>
                  </a:cubicBezTo>
                  <a:cubicBezTo>
                    <a:pt x="22" y="0"/>
                    <a:pt x="15" y="8"/>
                    <a:pt x="15" y="17"/>
                  </a:cubicBezTo>
                  <a:cubicBezTo>
                    <a:pt x="15" y="29"/>
                    <a:pt x="22" y="37"/>
                    <a:pt x="25" y="38"/>
                  </a:cubicBezTo>
                  <a:close/>
                  <a:moveTo>
                    <a:pt x="46" y="44"/>
                  </a:moveTo>
                  <a:cubicBezTo>
                    <a:pt x="51" y="46"/>
                    <a:pt x="57" y="48"/>
                    <a:pt x="58" y="51"/>
                  </a:cubicBezTo>
                  <a:cubicBezTo>
                    <a:pt x="61" y="60"/>
                    <a:pt x="63" y="87"/>
                    <a:pt x="63" y="96"/>
                  </a:cubicBezTo>
                  <a:cubicBezTo>
                    <a:pt x="43" y="96"/>
                    <a:pt x="20" y="96"/>
                    <a:pt x="0" y="96"/>
                  </a:cubicBezTo>
                  <a:cubicBezTo>
                    <a:pt x="0" y="87"/>
                    <a:pt x="2" y="60"/>
                    <a:pt x="5" y="51"/>
                  </a:cubicBezTo>
                  <a:cubicBezTo>
                    <a:pt x="6" y="48"/>
                    <a:pt x="13" y="46"/>
                    <a:pt x="18" y="44"/>
                  </a:cubicBezTo>
                  <a:cubicBezTo>
                    <a:pt x="17" y="43"/>
                    <a:pt x="22" y="41"/>
                    <a:pt x="32" y="41"/>
                  </a:cubicBezTo>
                  <a:cubicBezTo>
                    <a:pt x="41" y="41"/>
                    <a:pt x="46" y="43"/>
                    <a:pt x="46" y="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2" name="Freeform 38">
              <a:extLst>
                <a:ext uri="{FF2B5EF4-FFF2-40B4-BE49-F238E27FC236}">
                  <a16:creationId xmlns:a16="http://schemas.microsoft.com/office/drawing/2014/main" xmlns="" id="{9BA7031E-932F-4B28-BD43-9B3FFDA815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9838" y="2000251"/>
              <a:ext cx="168275" cy="257175"/>
            </a:xfrm>
            <a:custGeom>
              <a:avLst/>
              <a:gdLst/>
              <a:ahLst/>
              <a:cxnLst>
                <a:cxn ang="0">
                  <a:pos x="24" y="38"/>
                </a:cxn>
                <a:cxn ang="0">
                  <a:pos x="31" y="38"/>
                </a:cxn>
                <a:cxn ang="0">
                  <a:pos x="38" y="38"/>
                </a:cxn>
                <a:cxn ang="0">
                  <a:pos x="48" y="17"/>
                </a:cxn>
                <a:cxn ang="0">
                  <a:pos x="31" y="0"/>
                </a:cxn>
                <a:cxn ang="0">
                  <a:pos x="15" y="17"/>
                </a:cxn>
                <a:cxn ang="0">
                  <a:pos x="24" y="38"/>
                </a:cxn>
                <a:cxn ang="0">
                  <a:pos x="45" y="44"/>
                </a:cxn>
                <a:cxn ang="0">
                  <a:pos x="57" y="51"/>
                </a:cxn>
                <a:cxn ang="0">
                  <a:pos x="63" y="96"/>
                </a:cxn>
                <a:cxn ang="0">
                  <a:pos x="0" y="96"/>
                </a:cxn>
                <a:cxn ang="0">
                  <a:pos x="5" y="51"/>
                </a:cxn>
                <a:cxn ang="0">
                  <a:pos x="17" y="44"/>
                </a:cxn>
                <a:cxn ang="0">
                  <a:pos x="31" y="41"/>
                </a:cxn>
                <a:cxn ang="0">
                  <a:pos x="45" y="44"/>
                </a:cxn>
              </a:cxnLst>
              <a:rect l="0" t="0" r="r" b="b"/>
              <a:pathLst>
                <a:path w="63" h="96">
                  <a:moveTo>
                    <a:pt x="24" y="38"/>
                  </a:moveTo>
                  <a:cubicBezTo>
                    <a:pt x="27" y="38"/>
                    <a:pt x="30" y="38"/>
                    <a:pt x="31" y="38"/>
                  </a:cubicBezTo>
                  <a:cubicBezTo>
                    <a:pt x="33" y="38"/>
                    <a:pt x="35" y="38"/>
                    <a:pt x="38" y="38"/>
                  </a:cubicBezTo>
                  <a:cubicBezTo>
                    <a:pt x="41" y="37"/>
                    <a:pt x="48" y="29"/>
                    <a:pt x="48" y="17"/>
                  </a:cubicBezTo>
                  <a:cubicBezTo>
                    <a:pt x="48" y="8"/>
                    <a:pt x="40" y="0"/>
                    <a:pt x="31" y="0"/>
                  </a:cubicBezTo>
                  <a:cubicBezTo>
                    <a:pt x="22" y="0"/>
                    <a:pt x="15" y="8"/>
                    <a:pt x="15" y="17"/>
                  </a:cubicBezTo>
                  <a:cubicBezTo>
                    <a:pt x="15" y="29"/>
                    <a:pt x="22" y="37"/>
                    <a:pt x="24" y="38"/>
                  </a:cubicBezTo>
                  <a:close/>
                  <a:moveTo>
                    <a:pt x="45" y="44"/>
                  </a:moveTo>
                  <a:cubicBezTo>
                    <a:pt x="50" y="46"/>
                    <a:pt x="57" y="48"/>
                    <a:pt x="57" y="51"/>
                  </a:cubicBezTo>
                  <a:cubicBezTo>
                    <a:pt x="60" y="60"/>
                    <a:pt x="63" y="87"/>
                    <a:pt x="63" y="96"/>
                  </a:cubicBezTo>
                  <a:cubicBezTo>
                    <a:pt x="42" y="96"/>
                    <a:pt x="20" y="96"/>
                    <a:pt x="0" y="96"/>
                  </a:cubicBezTo>
                  <a:cubicBezTo>
                    <a:pt x="0" y="87"/>
                    <a:pt x="2" y="60"/>
                    <a:pt x="5" y="51"/>
                  </a:cubicBezTo>
                  <a:cubicBezTo>
                    <a:pt x="6" y="48"/>
                    <a:pt x="12" y="46"/>
                    <a:pt x="17" y="44"/>
                  </a:cubicBezTo>
                  <a:cubicBezTo>
                    <a:pt x="16" y="43"/>
                    <a:pt x="21" y="41"/>
                    <a:pt x="31" y="41"/>
                  </a:cubicBezTo>
                  <a:cubicBezTo>
                    <a:pt x="41" y="41"/>
                    <a:pt x="46" y="43"/>
                    <a:pt x="45" y="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3" name="Freeform 39">
              <a:extLst>
                <a:ext uri="{FF2B5EF4-FFF2-40B4-BE49-F238E27FC236}">
                  <a16:creationId xmlns:a16="http://schemas.microsoft.com/office/drawing/2014/main" xmlns="" id="{8D79DBBC-7E24-4885-BFE2-74DA032DF2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4938" y="2000251"/>
              <a:ext cx="168275" cy="257175"/>
            </a:xfrm>
            <a:custGeom>
              <a:avLst/>
              <a:gdLst/>
              <a:ahLst/>
              <a:cxnLst>
                <a:cxn ang="0">
                  <a:pos x="24" y="38"/>
                </a:cxn>
                <a:cxn ang="0">
                  <a:pos x="31" y="38"/>
                </a:cxn>
                <a:cxn ang="0">
                  <a:pos x="38" y="38"/>
                </a:cxn>
                <a:cxn ang="0">
                  <a:pos x="48" y="17"/>
                </a:cxn>
                <a:cxn ang="0">
                  <a:pos x="31" y="0"/>
                </a:cxn>
                <a:cxn ang="0">
                  <a:pos x="15" y="17"/>
                </a:cxn>
                <a:cxn ang="0">
                  <a:pos x="24" y="38"/>
                </a:cxn>
                <a:cxn ang="0">
                  <a:pos x="45" y="44"/>
                </a:cxn>
                <a:cxn ang="0">
                  <a:pos x="57" y="51"/>
                </a:cxn>
                <a:cxn ang="0">
                  <a:pos x="63" y="96"/>
                </a:cxn>
                <a:cxn ang="0">
                  <a:pos x="0" y="96"/>
                </a:cxn>
                <a:cxn ang="0">
                  <a:pos x="5" y="51"/>
                </a:cxn>
                <a:cxn ang="0">
                  <a:pos x="17" y="44"/>
                </a:cxn>
                <a:cxn ang="0">
                  <a:pos x="31" y="41"/>
                </a:cxn>
                <a:cxn ang="0">
                  <a:pos x="45" y="44"/>
                </a:cxn>
              </a:cxnLst>
              <a:rect l="0" t="0" r="r" b="b"/>
              <a:pathLst>
                <a:path w="63" h="96">
                  <a:moveTo>
                    <a:pt x="24" y="38"/>
                  </a:moveTo>
                  <a:cubicBezTo>
                    <a:pt x="27" y="38"/>
                    <a:pt x="30" y="38"/>
                    <a:pt x="31" y="38"/>
                  </a:cubicBezTo>
                  <a:cubicBezTo>
                    <a:pt x="33" y="38"/>
                    <a:pt x="36" y="38"/>
                    <a:pt x="38" y="38"/>
                  </a:cubicBezTo>
                  <a:cubicBezTo>
                    <a:pt x="41" y="37"/>
                    <a:pt x="48" y="29"/>
                    <a:pt x="48" y="17"/>
                  </a:cubicBezTo>
                  <a:cubicBezTo>
                    <a:pt x="48" y="8"/>
                    <a:pt x="40" y="0"/>
                    <a:pt x="31" y="0"/>
                  </a:cubicBezTo>
                  <a:cubicBezTo>
                    <a:pt x="22" y="0"/>
                    <a:pt x="15" y="8"/>
                    <a:pt x="15" y="17"/>
                  </a:cubicBezTo>
                  <a:cubicBezTo>
                    <a:pt x="15" y="29"/>
                    <a:pt x="22" y="37"/>
                    <a:pt x="24" y="38"/>
                  </a:cubicBezTo>
                  <a:close/>
                  <a:moveTo>
                    <a:pt x="45" y="44"/>
                  </a:moveTo>
                  <a:cubicBezTo>
                    <a:pt x="50" y="46"/>
                    <a:pt x="57" y="48"/>
                    <a:pt x="57" y="51"/>
                  </a:cubicBezTo>
                  <a:cubicBezTo>
                    <a:pt x="60" y="60"/>
                    <a:pt x="63" y="87"/>
                    <a:pt x="63" y="96"/>
                  </a:cubicBezTo>
                  <a:cubicBezTo>
                    <a:pt x="43" y="96"/>
                    <a:pt x="20" y="96"/>
                    <a:pt x="0" y="96"/>
                  </a:cubicBezTo>
                  <a:cubicBezTo>
                    <a:pt x="0" y="87"/>
                    <a:pt x="2" y="60"/>
                    <a:pt x="5" y="51"/>
                  </a:cubicBezTo>
                  <a:cubicBezTo>
                    <a:pt x="6" y="48"/>
                    <a:pt x="12" y="46"/>
                    <a:pt x="17" y="44"/>
                  </a:cubicBezTo>
                  <a:cubicBezTo>
                    <a:pt x="16" y="43"/>
                    <a:pt x="21" y="41"/>
                    <a:pt x="31" y="41"/>
                  </a:cubicBezTo>
                  <a:cubicBezTo>
                    <a:pt x="41" y="41"/>
                    <a:pt x="46" y="43"/>
                    <a:pt x="45" y="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4" name="Freeform 40">
              <a:extLst>
                <a:ext uri="{FF2B5EF4-FFF2-40B4-BE49-F238E27FC236}">
                  <a16:creationId xmlns:a16="http://schemas.microsoft.com/office/drawing/2014/main" xmlns="" id="{FAD30CB5-9501-43D3-BB67-00D3C9B970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41625" y="2000251"/>
              <a:ext cx="166688" cy="257175"/>
            </a:xfrm>
            <a:custGeom>
              <a:avLst/>
              <a:gdLst/>
              <a:ahLst/>
              <a:cxnLst>
                <a:cxn ang="0">
                  <a:pos x="24" y="38"/>
                </a:cxn>
                <a:cxn ang="0">
                  <a:pos x="31" y="38"/>
                </a:cxn>
                <a:cxn ang="0">
                  <a:pos x="39" y="38"/>
                </a:cxn>
                <a:cxn ang="0">
                  <a:pos x="48" y="17"/>
                </a:cxn>
                <a:cxn ang="0">
                  <a:pos x="31" y="0"/>
                </a:cxn>
                <a:cxn ang="0">
                  <a:pos x="15" y="17"/>
                </a:cxn>
                <a:cxn ang="0">
                  <a:pos x="24" y="38"/>
                </a:cxn>
                <a:cxn ang="0">
                  <a:pos x="45" y="44"/>
                </a:cxn>
                <a:cxn ang="0">
                  <a:pos x="58" y="51"/>
                </a:cxn>
                <a:cxn ang="0">
                  <a:pos x="63" y="96"/>
                </a:cxn>
                <a:cxn ang="0">
                  <a:pos x="0" y="96"/>
                </a:cxn>
                <a:cxn ang="0">
                  <a:pos x="5" y="51"/>
                </a:cxn>
                <a:cxn ang="0">
                  <a:pos x="17" y="44"/>
                </a:cxn>
                <a:cxn ang="0">
                  <a:pos x="31" y="41"/>
                </a:cxn>
                <a:cxn ang="0">
                  <a:pos x="45" y="44"/>
                </a:cxn>
              </a:cxnLst>
              <a:rect l="0" t="0" r="r" b="b"/>
              <a:pathLst>
                <a:path w="63" h="96">
                  <a:moveTo>
                    <a:pt x="24" y="38"/>
                  </a:moveTo>
                  <a:cubicBezTo>
                    <a:pt x="27" y="38"/>
                    <a:pt x="30" y="38"/>
                    <a:pt x="31" y="38"/>
                  </a:cubicBezTo>
                  <a:cubicBezTo>
                    <a:pt x="33" y="38"/>
                    <a:pt x="36" y="38"/>
                    <a:pt x="39" y="38"/>
                  </a:cubicBezTo>
                  <a:cubicBezTo>
                    <a:pt x="41" y="37"/>
                    <a:pt x="48" y="29"/>
                    <a:pt x="48" y="17"/>
                  </a:cubicBezTo>
                  <a:cubicBezTo>
                    <a:pt x="48" y="8"/>
                    <a:pt x="41" y="0"/>
                    <a:pt x="31" y="0"/>
                  </a:cubicBezTo>
                  <a:cubicBezTo>
                    <a:pt x="22" y="0"/>
                    <a:pt x="15" y="8"/>
                    <a:pt x="15" y="17"/>
                  </a:cubicBezTo>
                  <a:cubicBezTo>
                    <a:pt x="15" y="29"/>
                    <a:pt x="22" y="37"/>
                    <a:pt x="24" y="38"/>
                  </a:cubicBezTo>
                  <a:close/>
                  <a:moveTo>
                    <a:pt x="45" y="44"/>
                  </a:moveTo>
                  <a:cubicBezTo>
                    <a:pt x="50" y="46"/>
                    <a:pt x="57" y="48"/>
                    <a:pt x="58" y="51"/>
                  </a:cubicBezTo>
                  <a:cubicBezTo>
                    <a:pt x="61" y="60"/>
                    <a:pt x="63" y="87"/>
                    <a:pt x="63" y="96"/>
                  </a:cubicBezTo>
                  <a:cubicBezTo>
                    <a:pt x="43" y="96"/>
                    <a:pt x="20" y="96"/>
                    <a:pt x="0" y="96"/>
                  </a:cubicBezTo>
                  <a:cubicBezTo>
                    <a:pt x="0" y="87"/>
                    <a:pt x="2" y="60"/>
                    <a:pt x="5" y="51"/>
                  </a:cubicBezTo>
                  <a:cubicBezTo>
                    <a:pt x="6" y="48"/>
                    <a:pt x="12" y="46"/>
                    <a:pt x="17" y="44"/>
                  </a:cubicBezTo>
                  <a:cubicBezTo>
                    <a:pt x="17" y="43"/>
                    <a:pt x="22" y="41"/>
                    <a:pt x="31" y="41"/>
                  </a:cubicBezTo>
                  <a:cubicBezTo>
                    <a:pt x="41" y="41"/>
                    <a:pt x="46" y="43"/>
                    <a:pt x="45" y="4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5" name="Freeform 41">
              <a:extLst>
                <a:ext uri="{FF2B5EF4-FFF2-40B4-BE49-F238E27FC236}">
                  <a16:creationId xmlns:a16="http://schemas.microsoft.com/office/drawing/2014/main" xmlns="" id="{001B8E13-01D3-41CA-9EBB-2E746BDFBF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9250" y="1677988"/>
              <a:ext cx="228600" cy="184150"/>
            </a:xfrm>
            <a:custGeom>
              <a:avLst/>
              <a:gdLst/>
              <a:ahLst/>
              <a:cxnLst>
                <a:cxn ang="0">
                  <a:pos x="59" y="39"/>
                </a:cxn>
                <a:cxn ang="0">
                  <a:pos x="60" y="38"/>
                </a:cxn>
                <a:cxn ang="0">
                  <a:pos x="59" y="36"/>
                </a:cxn>
                <a:cxn ang="0">
                  <a:pos x="56" y="36"/>
                </a:cxn>
                <a:cxn ang="0">
                  <a:pos x="55" y="38"/>
                </a:cxn>
                <a:cxn ang="0">
                  <a:pos x="58" y="40"/>
                </a:cxn>
                <a:cxn ang="0">
                  <a:pos x="85" y="9"/>
                </a:cxn>
                <a:cxn ang="0">
                  <a:pos x="85" y="9"/>
                </a:cxn>
                <a:cxn ang="0">
                  <a:pos x="85" y="9"/>
                </a:cxn>
                <a:cxn ang="0">
                  <a:pos x="85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9"/>
                </a:cxn>
                <a:cxn ang="0">
                  <a:pos x="86" y="8"/>
                </a:cxn>
                <a:cxn ang="0">
                  <a:pos x="86" y="8"/>
                </a:cxn>
                <a:cxn ang="0">
                  <a:pos x="86" y="8"/>
                </a:cxn>
                <a:cxn ang="0">
                  <a:pos x="86" y="8"/>
                </a:cxn>
                <a:cxn ang="0">
                  <a:pos x="86" y="8"/>
                </a:cxn>
                <a:cxn ang="0">
                  <a:pos x="71" y="8"/>
                </a:cxn>
                <a:cxn ang="0">
                  <a:pos x="60" y="31"/>
                </a:cxn>
                <a:cxn ang="0">
                  <a:pos x="53" y="33"/>
                </a:cxn>
                <a:cxn ang="0">
                  <a:pos x="53" y="33"/>
                </a:cxn>
                <a:cxn ang="0">
                  <a:pos x="40" y="31"/>
                </a:cxn>
                <a:cxn ang="0">
                  <a:pos x="38" y="27"/>
                </a:cxn>
                <a:cxn ang="0">
                  <a:pos x="28" y="27"/>
                </a:cxn>
                <a:cxn ang="0">
                  <a:pos x="26" y="32"/>
                </a:cxn>
                <a:cxn ang="0">
                  <a:pos x="9" y="55"/>
                </a:cxn>
                <a:cxn ang="0">
                  <a:pos x="2" y="57"/>
                </a:cxn>
                <a:cxn ang="0">
                  <a:pos x="2" y="57"/>
                </a:cxn>
                <a:cxn ang="0">
                  <a:pos x="2" y="67"/>
                </a:cxn>
                <a:cxn ang="0">
                  <a:pos x="7" y="69"/>
                </a:cxn>
                <a:cxn ang="0">
                  <a:pos x="12" y="67"/>
                </a:cxn>
                <a:cxn ang="0">
                  <a:pos x="13" y="58"/>
                </a:cxn>
                <a:cxn ang="0">
                  <a:pos x="33" y="39"/>
                </a:cxn>
                <a:cxn ang="0">
                  <a:pos x="38" y="37"/>
                </a:cxn>
                <a:cxn ang="0">
                  <a:pos x="39" y="35"/>
                </a:cxn>
                <a:cxn ang="0">
                  <a:pos x="53" y="42"/>
                </a:cxn>
                <a:cxn ang="0">
                  <a:pos x="62" y="42"/>
                </a:cxn>
                <a:cxn ang="0">
                  <a:pos x="65" y="38"/>
                </a:cxn>
                <a:cxn ang="0">
                  <a:pos x="77" y="14"/>
                </a:cxn>
                <a:cxn ang="0">
                  <a:pos x="33" y="34"/>
                </a:cxn>
                <a:cxn ang="0">
                  <a:pos x="35" y="34"/>
                </a:cxn>
                <a:cxn ang="0">
                  <a:pos x="35" y="30"/>
                </a:cxn>
                <a:cxn ang="0">
                  <a:pos x="31" y="30"/>
                </a:cxn>
                <a:cxn ang="0">
                  <a:pos x="31" y="30"/>
                </a:cxn>
                <a:cxn ang="0">
                  <a:pos x="31" y="34"/>
                </a:cxn>
                <a:cxn ang="0">
                  <a:pos x="33" y="34"/>
                </a:cxn>
                <a:cxn ang="0">
                  <a:pos x="9" y="63"/>
                </a:cxn>
                <a:cxn ang="0">
                  <a:pos x="9" y="62"/>
                </a:cxn>
                <a:cxn ang="0">
                  <a:pos x="7" y="59"/>
                </a:cxn>
                <a:cxn ang="0">
                  <a:pos x="5" y="60"/>
                </a:cxn>
                <a:cxn ang="0">
                  <a:pos x="5" y="63"/>
                </a:cxn>
                <a:cxn ang="0">
                  <a:pos x="7" y="64"/>
                </a:cxn>
              </a:cxnLst>
              <a:rect l="0" t="0" r="r" b="b"/>
              <a:pathLst>
                <a:path w="86" h="69">
                  <a:moveTo>
                    <a:pt x="58" y="40"/>
                  </a:moveTo>
                  <a:cubicBezTo>
                    <a:pt x="58" y="40"/>
                    <a:pt x="59" y="40"/>
                    <a:pt x="59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60" y="39"/>
                    <a:pt x="60" y="38"/>
                    <a:pt x="60" y="38"/>
                  </a:cubicBezTo>
                  <a:cubicBezTo>
                    <a:pt x="60" y="37"/>
                    <a:pt x="60" y="36"/>
                    <a:pt x="59" y="36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9" y="35"/>
                    <a:pt x="58" y="35"/>
                    <a:pt x="58" y="35"/>
                  </a:cubicBezTo>
                  <a:cubicBezTo>
                    <a:pt x="57" y="35"/>
                    <a:pt x="56" y="35"/>
                    <a:pt x="56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6"/>
                    <a:pt x="55" y="37"/>
                    <a:pt x="55" y="38"/>
                  </a:cubicBezTo>
                  <a:cubicBezTo>
                    <a:pt x="55" y="38"/>
                    <a:pt x="55" y="39"/>
                    <a:pt x="56" y="39"/>
                  </a:cubicBezTo>
                  <a:cubicBezTo>
                    <a:pt x="56" y="40"/>
                    <a:pt x="57" y="40"/>
                    <a:pt x="58" y="40"/>
                  </a:cubicBezTo>
                  <a:close/>
                  <a:moveTo>
                    <a:pt x="78" y="15"/>
                  </a:moveTo>
                  <a:cubicBezTo>
                    <a:pt x="82" y="15"/>
                    <a:pt x="85" y="12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4"/>
                    <a:pt x="82" y="0"/>
                    <a:pt x="78" y="0"/>
                  </a:cubicBezTo>
                  <a:cubicBezTo>
                    <a:pt x="75" y="0"/>
                    <a:pt x="71" y="4"/>
                    <a:pt x="71" y="8"/>
                  </a:cubicBezTo>
                  <a:cubicBezTo>
                    <a:pt x="71" y="9"/>
                    <a:pt x="72" y="11"/>
                    <a:pt x="73" y="12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59" y="31"/>
                    <a:pt x="58" y="31"/>
                    <a:pt x="58" y="31"/>
                  </a:cubicBezTo>
                  <a:cubicBezTo>
                    <a:pt x="56" y="31"/>
                    <a:pt x="54" y="31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2" y="33"/>
                    <a:pt x="52" y="33"/>
                    <a:pt x="52" y="34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30"/>
                    <a:pt x="39" y="28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6"/>
                    <a:pt x="35" y="25"/>
                    <a:pt x="33" y="25"/>
                  </a:cubicBezTo>
                  <a:cubicBezTo>
                    <a:pt x="31" y="25"/>
                    <a:pt x="29" y="26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7" y="28"/>
                    <a:pt x="26" y="30"/>
                    <a:pt x="26" y="32"/>
                  </a:cubicBezTo>
                  <a:cubicBezTo>
                    <a:pt x="26" y="33"/>
                    <a:pt x="26" y="34"/>
                    <a:pt x="27" y="3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8" y="55"/>
                    <a:pt x="7" y="55"/>
                  </a:cubicBezTo>
                  <a:cubicBezTo>
                    <a:pt x="5" y="55"/>
                    <a:pt x="3" y="55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8"/>
                    <a:pt x="0" y="60"/>
                    <a:pt x="0" y="62"/>
                  </a:cubicBezTo>
                  <a:cubicBezTo>
                    <a:pt x="0" y="64"/>
                    <a:pt x="1" y="65"/>
                    <a:pt x="2" y="67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3" y="68"/>
                    <a:pt x="5" y="69"/>
                    <a:pt x="7" y="69"/>
                  </a:cubicBezTo>
                  <a:cubicBezTo>
                    <a:pt x="9" y="69"/>
                    <a:pt x="10" y="68"/>
                    <a:pt x="12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3" y="65"/>
                    <a:pt x="14" y="64"/>
                    <a:pt x="14" y="62"/>
                  </a:cubicBezTo>
                  <a:cubicBezTo>
                    <a:pt x="14" y="60"/>
                    <a:pt x="13" y="59"/>
                    <a:pt x="13" y="5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38"/>
                    <a:pt x="32" y="39"/>
                    <a:pt x="33" y="39"/>
                  </a:cubicBezTo>
                  <a:cubicBezTo>
                    <a:pt x="35" y="39"/>
                    <a:pt x="37" y="38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6"/>
                    <a:pt x="39" y="36"/>
                    <a:pt x="39" y="35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40"/>
                    <a:pt x="52" y="41"/>
                    <a:pt x="53" y="42"/>
                  </a:cubicBezTo>
                  <a:cubicBezTo>
                    <a:pt x="54" y="44"/>
                    <a:pt x="56" y="44"/>
                    <a:pt x="58" y="44"/>
                  </a:cubicBezTo>
                  <a:cubicBezTo>
                    <a:pt x="59" y="44"/>
                    <a:pt x="61" y="44"/>
                    <a:pt x="62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4" y="41"/>
                    <a:pt x="65" y="39"/>
                    <a:pt x="65" y="38"/>
                  </a:cubicBezTo>
                  <a:cubicBezTo>
                    <a:pt x="65" y="36"/>
                    <a:pt x="64" y="35"/>
                    <a:pt x="63" y="33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5"/>
                    <a:pt x="78" y="15"/>
                    <a:pt x="78" y="15"/>
                  </a:cubicBezTo>
                  <a:close/>
                  <a:moveTo>
                    <a:pt x="33" y="34"/>
                  </a:moveTo>
                  <a:cubicBezTo>
                    <a:pt x="34" y="34"/>
                    <a:pt x="34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3"/>
                    <a:pt x="36" y="33"/>
                    <a:pt x="36" y="32"/>
                  </a:cubicBezTo>
                  <a:cubicBezTo>
                    <a:pt x="36" y="31"/>
                    <a:pt x="35" y="30"/>
                    <a:pt x="35" y="30"/>
                  </a:cubicBezTo>
                  <a:cubicBezTo>
                    <a:pt x="34" y="30"/>
                    <a:pt x="34" y="29"/>
                    <a:pt x="33" y="29"/>
                  </a:cubicBezTo>
                  <a:cubicBezTo>
                    <a:pt x="32" y="29"/>
                    <a:pt x="32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1"/>
                    <a:pt x="31" y="32"/>
                  </a:cubicBezTo>
                  <a:cubicBezTo>
                    <a:pt x="31" y="33"/>
                    <a:pt x="31" y="33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2" y="34"/>
                    <a:pt x="32" y="34"/>
                    <a:pt x="33" y="34"/>
                  </a:cubicBezTo>
                  <a:close/>
                  <a:moveTo>
                    <a:pt x="7" y="64"/>
                  </a:moveTo>
                  <a:cubicBezTo>
                    <a:pt x="8" y="64"/>
                    <a:pt x="8" y="64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2"/>
                    <a:pt x="9" y="62"/>
                  </a:cubicBezTo>
                  <a:cubicBezTo>
                    <a:pt x="9" y="61"/>
                    <a:pt x="9" y="60"/>
                    <a:pt x="9" y="60"/>
                  </a:cubicBezTo>
                  <a:cubicBezTo>
                    <a:pt x="8" y="59"/>
                    <a:pt x="8" y="59"/>
                    <a:pt x="7" y="59"/>
                  </a:cubicBezTo>
                  <a:cubicBezTo>
                    <a:pt x="6" y="59"/>
                    <a:pt x="5" y="59"/>
                    <a:pt x="5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5" y="60"/>
                    <a:pt x="4" y="61"/>
                    <a:pt x="4" y="62"/>
                  </a:cubicBezTo>
                  <a:cubicBezTo>
                    <a:pt x="4" y="62"/>
                    <a:pt x="5" y="63"/>
                    <a:pt x="5" y="63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6" y="64"/>
                    <a:pt x="6" y="64"/>
                    <a:pt x="7" y="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6" name="TextovéPole 255">
            <a:extLst>
              <a:ext uri="{FF2B5EF4-FFF2-40B4-BE49-F238E27FC236}">
                <a16:creationId xmlns:a16="http://schemas.microsoft.com/office/drawing/2014/main" xmlns="" id="{6E4FAC4C-170A-4B20-86A0-D408D9A7EAB4}"/>
              </a:ext>
            </a:extLst>
          </p:cNvPr>
          <p:cNvSpPr txBox="1"/>
          <p:nvPr/>
        </p:nvSpPr>
        <p:spPr>
          <a:xfrm>
            <a:off x="1190604" y="1584641"/>
            <a:ext cx="648985" cy="25391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 = 498</a:t>
            </a:r>
            <a:endParaRPr kumimoji="0" lang="cs-CZ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70" name="TextovéPole 269">
            <a:extLst>
              <a:ext uri="{FF2B5EF4-FFF2-40B4-BE49-F238E27FC236}">
                <a16:creationId xmlns:a16="http://schemas.microsoft.com/office/drawing/2014/main" xmlns="" id="{94AFDE47-68F9-4591-A625-3C24260E1612}"/>
              </a:ext>
            </a:extLst>
          </p:cNvPr>
          <p:cNvSpPr txBox="1"/>
          <p:nvPr/>
        </p:nvSpPr>
        <p:spPr>
          <a:xfrm>
            <a:off x="7068357" y="3048974"/>
            <a:ext cx="1613109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NEHODNOCENO INDEXEM</a:t>
            </a:r>
          </a:p>
        </p:txBody>
      </p:sp>
      <p:graphicFrame>
        <p:nvGraphicFramePr>
          <p:cNvPr id="271" name="Graf 270">
            <a:extLst>
              <a:ext uri="{FF2B5EF4-FFF2-40B4-BE49-F238E27FC236}">
                <a16:creationId xmlns:a16="http://schemas.microsoft.com/office/drawing/2014/main" xmlns="" id="{ADC835A7-0779-4F2E-8A11-56B004DDE7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1578213"/>
              </p:ext>
            </p:extLst>
          </p:nvPr>
        </p:nvGraphicFramePr>
        <p:xfrm>
          <a:off x="166765" y="3164015"/>
          <a:ext cx="2151756" cy="1088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2" name="Graf 271">
            <a:extLst>
              <a:ext uri="{FF2B5EF4-FFF2-40B4-BE49-F238E27FC236}">
                <a16:creationId xmlns:a16="http://schemas.microsoft.com/office/drawing/2014/main" xmlns="" id="{3B2B501D-1810-49C8-AB09-7193983CB6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1558914"/>
              </p:ext>
            </p:extLst>
          </p:nvPr>
        </p:nvGraphicFramePr>
        <p:xfrm>
          <a:off x="4603158" y="3164014"/>
          <a:ext cx="2151756" cy="1088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DDEC82BE-1878-B787-01D1-59D678BFD6AD}"/>
              </a:ext>
            </a:extLst>
          </p:cNvPr>
          <p:cNvSpPr txBox="1"/>
          <p:nvPr/>
        </p:nvSpPr>
        <p:spPr>
          <a:xfrm>
            <a:off x="4110420" y="1095414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91 % 2020 </a:t>
            </a:r>
          </a:p>
        </p:txBody>
      </p:sp>
      <p:sp>
        <p:nvSpPr>
          <p:cNvPr id="45" name="TextBox 54">
            <a:extLst>
              <a:ext uri="{FF2B5EF4-FFF2-40B4-BE49-F238E27FC236}">
                <a16:creationId xmlns:a16="http://schemas.microsoft.com/office/drawing/2014/main" xmlns="" id="{E9A51E8F-3A44-966B-0D18-0FE3BABC51BB}"/>
              </a:ext>
            </a:extLst>
          </p:cNvPr>
          <p:cNvSpPr txBox="1"/>
          <p:nvPr/>
        </p:nvSpPr>
        <p:spPr>
          <a:xfrm>
            <a:off x="3287723" y="1433067"/>
            <a:ext cx="3427198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Podíl zavřených TIC  -  8 zavřených TIC= 1,6 %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i="1" kern="0" dirty="0">
                <a:solidFill>
                  <a:prstClr val="white"/>
                </a:solidFill>
                <a:latin typeface="Calibri" pitchFamily="34" charset="0"/>
                <a:cs typeface="Arial" pitchFamily="34" charset="0"/>
              </a:rPr>
              <a:t>(vstupují do indexu)</a:t>
            </a:r>
            <a:endParaRPr kumimoji="0" lang="cs-CZ" sz="800" b="1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673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2955" y="949296"/>
            <a:ext cx="8294214" cy="2419235"/>
          </a:xfrm>
        </p:spPr>
        <p:txBody>
          <a:bodyPr anchor="ctr">
            <a:noAutofit/>
          </a:bodyPr>
          <a:lstStyle/>
          <a:p>
            <a:r>
              <a:rPr lang="cs-CZ" sz="2400" dirty="0"/>
              <a:t>Nyní si vezmeme výsledky pod</a:t>
            </a:r>
            <a:r>
              <a:rPr lang="cs-CZ" sz="6000" dirty="0"/>
              <a:t/>
            </a:r>
            <a:br>
              <a:rPr lang="cs-CZ" sz="6000" dirty="0"/>
            </a:br>
            <a:r>
              <a:rPr lang="cs-CZ" sz="6000" dirty="0"/>
              <a:t>DROBNOHLED</a:t>
            </a:r>
            <a:endParaRPr lang="cs-CZ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849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 txBox="1">
            <a:spLocks/>
          </p:cNvSpPr>
          <p:nvPr/>
        </p:nvSpPr>
        <p:spPr>
          <a:xfrm>
            <a:off x="220552" y="454018"/>
            <a:ext cx="9285397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Pracovníci dodržují pořadí zákazníků a nevedou soukromé hovory</a:t>
            </a:r>
          </a:p>
        </p:txBody>
      </p:sp>
      <p:sp>
        <p:nvSpPr>
          <p:cNvPr id="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EXTERIÉR TIC A PRVNÍ DOJEM</a:t>
            </a:r>
          </a:p>
        </p:txBody>
      </p:sp>
      <p:graphicFrame>
        <p:nvGraphicFramePr>
          <p:cNvPr id="27" name="Chart 1"/>
          <p:cNvGraphicFramePr/>
          <p:nvPr>
            <p:extLst>
              <p:ext uri="{D42A27DB-BD31-4B8C-83A1-F6EECF244321}">
                <p14:modId xmlns:p14="http://schemas.microsoft.com/office/powerpoint/2010/main" val="1170899855"/>
              </p:ext>
            </p:extLst>
          </p:nvPr>
        </p:nvGraphicFramePr>
        <p:xfrm>
          <a:off x="200469" y="1708870"/>
          <a:ext cx="8712834" cy="263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3" name="Skupina 62"/>
          <p:cNvGrpSpPr/>
          <p:nvPr/>
        </p:nvGrpSpPr>
        <p:grpSpPr>
          <a:xfrm>
            <a:off x="3496120" y="4156263"/>
            <a:ext cx="2337255" cy="253063"/>
            <a:chOff x="1207833" y="2499309"/>
            <a:chExt cx="2337255" cy="253063"/>
          </a:xfrm>
        </p:grpSpPr>
        <p:sp>
          <p:nvSpPr>
            <p:cNvPr id="29" name="TextovéPole 28"/>
            <p:cNvSpPr txBox="1"/>
            <p:nvPr/>
          </p:nvSpPr>
          <p:spPr>
            <a:xfrm>
              <a:off x="1344812" y="2506151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&gt; 85 %</a:t>
              </a:r>
            </a:p>
          </p:txBody>
        </p:sp>
        <p:sp>
          <p:nvSpPr>
            <p:cNvPr id="30" name="Obdélník 29"/>
            <p:cNvSpPr/>
            <p:nvPr/>
          </p:nvSpPr>
          <p:spPr>
            <a:xfrm>
              <a:off x="1207833" y="2583690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1" name="Obdélník 30"/>
            <p:cNvSpPr/>
            <p:nvPr/>
          </p:nvSpPr>
          <p:spPr>
            <a:xfrm>
              <a:off x="1878641" y="2583690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2" name="Obdélník 31"/>
            <p:cNvSpPr/>
            <p:nvPr/>
          </p:nvSpPr>
          <p:spPr>
            <a:xfrm>
              <a:off x="2889335" y="2585098"/>
              <a:ext cx="177055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33" name="TextovéPole 32"/>
            <p:cNvSpPr txBox="1"/>
            <p:nvPr/>
          </p:nvSpPr>
          <p:spPr>
            <a:xfrm>
              <a:off x="3015776" y="2499309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&lt; 70 %</a:t>
              </a:r>
            </a:p>
          </p:txBody>
        </p:sp>
        <p:sp>
          <p:nvSpPr>
            <p:cNvPr id="34" name="TextovéPole 33"/>
            <p:cNvSpPr txBox="1"/>
            <p:nvPr/>
          </p:nvSpPr>
          <p:spPr>
            <a:xfrm>
              <a:off x="2023410" y="2499309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70 % až 85 % </a:t>
              </a:r>
            </a:p>
          </p:txBody>
        </p:sp>
      </p:grpSp>
      <p:grpSp>
        <p:nvGrpSpPr>
          <p:cNvPr id="64" name="Skupina 63"/>
          <p:cNvGrpSpPr/>
          <p:nvPr/>
        </p:nvGrpSpPr>
        <p:grpSpPr>
          <a:xfrm>
            <a:off x="251520" y="695138"/>
            <a:ext cx="8762627" cy="1123672"/>
            <a:chOff x="285373" y="786776"/>
            <a:chExt cx="8762627" cy="1123672"/>
          </a:xfrm>
        </p:grpSpPr>
        <p:sp>
          <p:nvSpPr>
            <p:cNvPr id="65" name="TextovéPole 64"/>
            <p:cNvSpPr txBox="1"/>
            <p:nvPr/>
          </p:nvSpPr>
          <p:spPr>
            <a:xfrm>
              <a:off x="1366509" y="793306"/>
              <a:ext cx="719611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96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66" name="TextovéPole 65"/>
            <p:cNvSpPr txBox="1"/>
            <p:nvPr/>
          </p:nvSpPr>
          <p:spPr>
            <a:xfrm>
              <a:off x="3611051" y="786776"/>
              <a:ext cx="73474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90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67" name="TextovéPole 66"/>
            <p:cNvSpPr txBox="1"/>
            <p:nvPr/>
          </p:nvSpPr>
          <p:spPr>
            <a:xfrm>
              <a:off x="5771291" y="789555"/>
              <a:ext cx="74492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98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68" name="TextovéPole 67"/>
            <p:cNvSpPr txBox="1"/>
            <p:nvPr/>
          </p:nvSpPr>
          <p:spPr>
            <a:xfrm>
              <a:off x="8048812" y="992921"/>
              <a:ext cx="999188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NEHODNOCENO INDEXEM</a:t>
              </a:r>
              <a:endParaRPr kumimoji="0" lang="cs-CZ" sz="7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grpSp>
          <p:nvGrpSpPr>
            <p:cNvPr id="69" name="Skupina 68"/>
            <p:cNvGrpSpPr/>
            <p:nvPr/>
          </p:nvGrpSpPr>
          <p:grpSpPr>
            <a:xfrm>
              <a:off x="285373" y="1148056"/>
              <a:ext cx="8589775" cy="762392"/>
              <a:chOff x="276643" y="2094180"/>
              <a:chExt cx="8589775" cy="762392"/>
            </a:xfrm>
          </p:grpSpPr>
          <p:grpSp>
            <p:nvGrpSpPr>
              <p:cNvPr id="70" name="Skupina 69"/>
              <p:cNvGrpSpPr/>
              <p:nvPr/>
            </p:nvGrpSpPr>
            <p:grpSpPr>
              <a:xfrm>
                <a:off x="276643" y="2635435"/>
                <a:ext cx="1947600" cy="221137"/>
                <a:chOff x="297260" y="2995711"/>
                <a:chExt cx="1947600" cy="221137"/>
              </a:xfrm>
            </p:grpSpPr>
            <p:sp>
              <p:nvSpPr>
                <p:cNvPr id="90" name="Obdélník 38"/>
                <p:cNvSpPr/>
                <p:nvPr/>
              </p:nvSpPr>
              <p:spPr>
                <a:xfrm>
                  <a:off x="297260" y="2995711"/>
                  <a:ext cx="1947600" cy="221137"/>
                </a:xfrm>
                <a:prstGeom prst="rect">
                  <a:avLst/>
                </a:prstGeom>
                <a:solidFill>
                  <a:srgbClr val="FBB04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A8CCD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Nadpis 3"/>
                <p:cNvSpPr txBox="1">
                  <a:spLocks/>
                </p:cNvSpPr>
                <p:nvPr/>
              </p:nvSpPr>
              <p:spPr>
                <a:xfrm>
                  <a:off x="343045" y="3040802"/>
                  <a:ext cx="1817686" cy="138499"/>
                </a:xfrm>
                <a:prstGeom prst="rect">
                  <a:avLst/>
                </a:prstGeom>
                <a:solidFill>
                  <a:srgbClr val="FBB040"/>
                </a:solidFill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EXTERIÉR TIC A PRVNÍ DOJEM</a:t>
                  </a:r>
                </a:p>
              </p:txBody>
            </p:sp>
          </p:grpSp>
          <p:grpSp>
            <p:nvGrpSpPr>
              <p:cNvPr id="71" name="Skupina 70"/>
              <p:cNvGrpSpPr/>
              <p:nvPr/>
            </p:nvGrpSpPr>
            <p:grpSpPr>
              <a:xfrm>
                <a:off x="2502497" y="2632569"/>
                <a:ext cx="1947600" cy="221137"/>
                <a:chOff x="2501754" y="3456483"/>
                <a:chExt cx="1947600" cy="298552"/>
              </a:xfrm>
            </p:grpSpPr>
            <p:sp>
              <p:nvSpPr>
                <p:cNvPr id="88" name="Obdélník 38"/>
                <p:cNvSpPr/>
                <p:nvPr/>
              </p:nvSpPr>
              <p:spPr>
                <a:xfrm>
                  <a:off x="2501754" y="3456483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Nadpis 3"/>
                <p:cNvSpPr txBox="1">
                  <a:spLocks/>
                </p:cNvSpPr>
                <p:nvPr/>
              </p:nvSpPr>
              <p:spPr>
                <a:xfrm>
                  <a:off x="2762271" y="3504547"/>
                  <a:ext cx="1446960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PRACOVNÍK TIC</a:t>
                  </a:r>
                </a:p>
              </p:txBody>
            </p:sp>
          </p:grpSp>
          <p:grpSp>
            <p:nvGrpSpPr>
              <p:cNvPr id="72" name="Skupina 71"/>
              <p:cNvGrpSpPr/>
              <p:nvPr/>
            </p:nvGrpSpPr>
            <p:grpSpPr>
              <a:xfrm>
                <a:off x="4675325" y="2631894"/>
                <a:ext cx="1947600" cy="221137"/>
                <a:chOff x="4651885" y="3458190"/>
                <a:chExt cx="1947600" cy="298552"/>
              </a:xfrm>
            </p:grpSpPr>
            <p:sp>
              <p:nvSpPr>
                <p:cNvPr id="86" name="Obdélník 38"/>
                <p:cNvSpPr/>
                <p:nvPr/>
              </p:nvSpPr>
              <p:spPr>
                <a:xfrm>
                  <a:off x="4651885" y="3458190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Nadpis 3"/>
                <p:cNvSpPr txBox="1">
                  <a:spLocks/>
                </p:cNvSpPr>
                <p:nvPr/>
              </p:nvSpPr>
              <p:spPr>
                <a:xfrm>
                  <a:off x="4889238" y="3512374"/>
                  <a:ext cx="1464946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INTERIÉR A VYBAVENOST TIC</a:t>
                  </a:r>
                </a:p>
              </p:txBody>
            </p:sp>
          </p:grpSp>
          <p:grpSp>
            <p:nvGrpSpPr>
              <p:cNvPr id="73" name="Skupina 72"/>
              <p:cNvGrpSpPr/>
              <p:nvPr/>
            </p:nvGrpSpPr>
            <p:grpSpPr>
              <a:xfrm>
                <a:off x="6918818" y="2629288"/>
                <a:ext cx="1947600" cy="221137"/>
                <a:chOff x="6884153" y="3455216"/>
                <a:chExt cx="1947600" cy="298552"/>
              </a:xfrm>
            </p:grpSpPr>
            <p:sp>
              <p:nvSpPr>
                <p:cNvPr id="84" name="Obdélník 38"/>
                <p:cNvSpPr/>
                <p:nvPr/>
              </p:nvSpPr>
              <p:spPr>
                <a:xfrm>
                  <a:off x="6884153" y="3455216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Nadpis 3"/>
                <p:cNvSpPr txBox="1">
                  <a:spLocks/>
                </p:cNvSpPr>
                <p:nvPr/>
              </p:nvSpPr>
              <p:spPr>
                <a:xfrm>
                  <a:off x="6979663" y="3499407"/>
                  <a:ext cx="1748591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ZNAČENÍ TIC A OTVÍRACÍ DOBA</a:t>
                  </a:r>
                </a:p>
              </p:txBody>
            </p:sp>
          </p:grpSp>
          <p:grpSp>
            <p:nvGrpSpPr>
              <p:cNvPr id="74" name="Skupina 73"/>
              <p:cNvGrpSpPr/>
              <p:nvPr/>
            </p:nvGrpSpPr>
            <p:grpSpPr>
              <a:xfrm>
                <a:off x="297260" y="2094180"/>
                <a:ext cx="8494242" cy="431879"/>
                <a:chOff x="297260" y="2094180"/>
                <a:chExt cx="8494242" cy="431879"/>
              </a:xfrm>
            </p:grpSpPr>
            <p:sp>
              <p:nvSpPr>
                <p:cNvPr id="75" name="object 7"/>
                <p:cNvSpPr/>
                <p:nvPr/>
              </p:nvSpPr>
              <p:spPr>
                <a:xfrm flipV="1">
                  <a:off x="297260" y="2094180"/>
                  <a:ext cx="8494242" cy="248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1830">
                      <a:moveTo>
                        <a:pt x="0" y="0"/>
                      </a:moveTo>
                      <a:lnTo>
                        <a:pt x="9561766" y="0"/>
                      </a:lnTo>
                    </a:path>
                  </a:pathLst>
                </a:custGeom>
                <a:ln w="25400">
                  <a:solidFill>
                    <a:srgbClr val="1C1C1C">
                      <a:lumMod val="90000"/>
                      <a:lumOff val="10000"/>
                    </a:srgbClr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Hexagon 222"/>
                <p:cNvSpPr/>
                <p:nvPr/>
              </p:nvSpPr>
              <p:spPr>
                <a:xfrm>
                  <a:off x="1034344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Hexagon 224"/>
                <p:cNvSpPr/>
                <p:nvPr/>
              </p:nvSpPr>
              <p:spPr>
                <a:xfrm>
                  <a:off x="7659080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Hexagon 223"/>
                <p:cNvSpPr/>
                <p:nvPr/>
              </p:nvSpPr>
              <p:spPr>
                <a:xfrm>
                  <a:off x="326659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Hexagon 224"/>
                <p:cNvSpPr/>
                <p:nvPr/>
              </p:nvSpPr>
              <p:spPr>
                <a:xfrm>
                  <a:off x="542683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 20"/>
                <p:cNvSpPr>
                  <a:spLocks noChangeAspect="1" noEditPoints="1"/>
                </p:cNvSpPr>
                <p:nvPr/>
              </p:nvSpPr>
              <p:spPr bwMode="auto">
                <a:xfrm>
                  <a:off x="7753292" y="2216617"/>
                  <a:ext cx="243242" cy="212945"/>
                </a:xfrm>
                <a:custGeom>
                  <a:avLst/>
                  <a:gdLst>
                    <a:gd name="T0" fmla="*/ 341 w 341"/>
                    <a:gd name="T1" fmla="*/ 74 h 298"/>
                    <a:gd name="T2" fmla="*/ 312 w 341"/>
                    <a:gd name="T3" fmla="*/ 45 h 298"/>
                    <a:gd name="T4" fmla="*/ 197 w 341"/>
                    <a:gd name="T5" fmla="*/ 45 h 298"/>
                    <a:gd name="T6" fmla="*/ 197 w 341"/>
                    <a:gd name="T7" fmla="*/ 110 h 298"/>
                    <a:gd name="T8" fmla="*/ 312 w 341"/>
                    <a:gd name="T9" fmla="*/ 110 h 298"/>
                    <a:gd name="T10" fmla="*/ 341 w 341"/>
                    <a:gd name="T11" fmla="*/ 74 h 298"/>
                    <a:gd name="T12" fmla="*/ 0 w 341"/>
                    <a:gd name="T13" fmla="*/ 74 h 298"/>
                    <a:gd name="T14" fmla="*/ 30 w 341"/>
                    <a:gd name="T15" fmla="*/ 110 h 298"/>
                    <a:gd name="T16" fmla="*/ 145 w 341"/>
                    <a:gd name="T17" fmla="*/ 110 h 298"/>
                    <a:gd name="T18" fmla="*/ 145 w 341"/>
                    <a:gd name="T19" fmla="*/ 45 h 298"/>
                    <a:gd name="T20" fmla="*/ 30 w 341"/>
                    <a:gd name="T21" fmla="*/ 45 h 298"/>
                    <a:gd name="T22" fmla="*/ 0 w 341"/>
                    <a:gd name="T23" fmla="*/ 74 h 298"/>
                    <a:gd name="T24" fmla="*/ 197 w 341"/>
                    <a:gd name="T25" fmla="*/ 123 h 298"/>
                    <a:gd name="T26" fmla="*/ 197 w 341"/>
                    <a:gd name="T27" fmla="*/ 188 h 298"/>
                    <a:gd name="T28" fmla="*/ 312 w 341"/>
                    <a:gd name="T29" fmla="*/ 188 h 298"/>
                    <a:gd name="T30" fmla="*/ 341 w 341"/>
                    <a:gd name="T31" fmla="*/ 152 h 298"/>
                    <a:gd name="T32" fmla="*/ 312 w 341"/>
                    <a:gd name="T33" fmla="*/ 123 h 298"/>
                    <a:gd name="T34" fmla="*/ 197 w 341"/>
                    <a:gd name="T35" fmla="*/ 123 h 298"/>
                    <a:gd name="T36" fmla="*/ 171 w 341"/>
                    <a:gd name="T37" fmla="*/ 0 h 298"/>
                    <a:gd name="T38" fmla="*/ 159 w 341"/>
                    <a:gd name="T39" fmla="*/ 12 h 298"/>
                    <a:gd name="T40" fmla="*/ 159 w 341"/>
                    <a:gd name="T41" fmla="*/ 298 h 298"/>
                    <a:gd name="T42" fmla="*/ 183 w 341"/>
                    <a:gd name="T43" fmla="*/ 298 h 298"/>
                    <a:gd name="T44" fmla="*/ 183 w 341"/>
                    <a:gd name="T45" fmla="*/ 12 h 298"/>
                    <a:gd name="T46" fmla="*/ 171 w 341"/>
                    <a:gd name="T4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41" h="298">
                      <a:moveTo>
                        <a:pt x="341" y="74"/>
                      </a:moveTo>
                      <a:cubicBezTo>
                        <a:pt x="312" y="45"/>
                        <a:pt x="312" y="45"/>
                        <a:pt x="312" y="45"/>
                      </a:cubicBezTo>
                      <a:cubicBezTo>
                        <a:pt x="197" y="45"/>
                        <a:pt x="197" y="45"/>
                        <a:pt x="197" y="45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312" y="110"/>
                        <a:pt x="312" y="110"/>
                        <a:pt x="312" y="110"/>
                      </a:cubicBezTo>
                      <a:lnTo>
                        <a:pt x="341" y="74"/>
                      </a:lnTo>
                      <a:close/>
                      <a:moveTo>
                        <a:pt x="0" y="74"/>
                      </a:moveTo>
                      <a:cubicBezTo>
                        <a:pt x="30" y="110"/>
                        <a:pt x="30" y="110"/>
                        <a:pt x="30" y="110"/>
                      </a:cubicBezTo>
                      <a:cubicBezTo>
                        <a:pt x="145" y="110"/>
                        <a:pt x="145" y="110"/>
                        <a:pt x="145" y="110"/>
                      </a:cubicBezTo>
                      <a:cubicBezTo>
                        <a:pt x="145" y="45"/>
                        <a:pt x="145" y="45"/>
                        <a:pt x="145" y="45"/>
                      </a:cubicBezTo>
                      <a:cubicBezTo>
                        <a:pt x="30" y="45"/>
                        <a:pt x="30" y="45"/>
                        <a:pt x="30" y="45"/>
                      </a:cubicBezTo>
                      <a:lnTo>
                        <a:pt x="0" y="74"/>
                      </a:lnTo>
                      <a:close/>
                      <a:moveTo>
                        <a:pt x="197" y="123"/>
                      </a:moveTo>
                      <a:cubicBezTo>
                        <a:pt x="197" y="188"/>
                        <a:pt x="197" y="188"/>
                        <a:pt x="197" y="188"/>
                      </a:cubicBezTo>
                      <a:cubicBezTo>
                        <a:pt x="312" y="188"/>
                        <a:pt x="312" y="188"/>
                        <a:pt x="312" y="188"/>
                      </a:cubicBezTo>
                      <a:cubicBezTo>
                        <a:pt x="341" y="152"/>
                        <a:pt x="341" y="152"/>
                        <a:pt x="341" y="152"/>
                      </a:cubicBezTo>
                      <a:cubicBezTo>
                        <a:pt x="312" y="123"/>
                        <a:pt x="312" y="123"/>
                        <a:pt x="312" y="123"/>
                      </a:cubicBezTo>
                      <a:lnTo>
                        <a:pt x="197" y="123"/>
                      </a:lnTo>
                      <a:close/>
                      <a:moveTo>
                        <a:pt x="171" y="0"/>
                      </a:moveTo>
                      <a:cubicBezTo>
                        <a:pt x="165" y="0"/>
                        <a:pt x="159" y="6"/>
                        <a:pt x="159" y="12"/>
                      </a:cubicBezTo>
                      <a:cubicBezTo>
                        <a:pt x="159" y="298"/>
                        <a:pt x="159" y="298"/>
                        <a:pt x="159" y="298"/>
                      </a:cubicBezTo>
                      <a:cubicBezTo>
                        <a:pt x="183" y="298"/>
                        <a:pt x="183" y="298"/>
                        <a:pt x="183" y="298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6"/>
                        <a:pt x="177" y="0"/>
                        <a:pt x="17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 66"/>
                <p:cNvSpPr>
                  <a:spLocks noChangeAspect="1" noEditPoints="1"/>
                </p:cNvSpPr>
                <p:nvPr/>
              </p:nvSpPr>
              <p:spPr bwMode="auto">
                <a:xfrm>
                  <a:off x="1147888" y="2229450"/>
                  <a:ext cx="203638" cy="187280"/>
                </a:xfrm>
                <a:custGeom>
                  <a:avLst/>
                  <a:gdLst/>
                  <a:ahLst/>
                  <a:cxnLst>
                    <a:cxn ang="0">
                      <a:pos x="0" y="159"/>
                    </a:cxn>
                    <a:cxn ang="0">
                      <a:pos x="159" y="0"/>
                    </a:cxn>
                    <a:cxn ang="0">
                      <a:pos x="318" y="159"/>
                    </a:cxn>
                    <a:cxn ang="0">
                      <a:pos x="0" y="159"/>
                    </a:cxn>
                    <a:cxn ang="0">
                      <a:pos x="285" y="173"/>
                    </a:cxn>
                    <a:cxn ang="0">
                      <a:pos x="285" y="292"/>
                    </a:cxn>
                    <a:cxn ang="0">
                      <a:pos x="34" y="292"/>
                    </a:cxn>
                    <a:cxn ang="0">
                      <a:pos x="34" y="173"/>
                    </a:cxn>
                    <a:cxn ang="0">
                      <a:pos x="60" y="173"/>
                    </a:cxn>
                    <a:cxn ang="0">
                      <a:pos x="60" y="267"/>
                    </a:cxn>
                    <a:cxn ang="0">
                      <a:pos x="259" y="267"/>
                    </a:cxn>
                    <a:cxn ang="0">
                      <a:pos x="259" y="173"/>
                    </a:cxn>
                    <a:cxn ang="0">
                      <a:pos x="285" y="173"/>
                    </a:cxn>
                    <a:cxn ang="0">
                      <a:pos x="109" y="9"/>
                    </a:cxn>
                    <a:cxn ang="0">
                      <a:pos x="109" y="33"/>
                    </a:cxn>
                    <a:cxn ang="0">
                      <a:pos x="60" y="82"/>
                    </a:cxn>
                    <a:cxn ang="0">
                      <a:pos x="60" y="9"/>
                    </a:cxn>
                    <a:cxn ang="0">
                      <a:pos x="109" y="9"/>
                    </a:cxn>
                    <a:cxn ang="0">
                      <a:pos x="115" y="173"/>
                    </a:cxn>
                    <a:cxn ang="0">
                      <a:pos x="204" y="173"/>
                    </a:cxn>
                    <a:cxn ang="0">
                      <a:pos x="204" y="239"/>
                    </a:cxn>
                    <a:cxn ang="0">
                      <a:pos x="115" y="239"/>
                    </a:cxn>
                    <a:cxn ang="0">
                      <a:pos x="115" y="173"/>
                    </a:cxn>
                  </a:cxnLst>
                  <a:rect l="0" t="0" r="r" b="b"/>
                  <a:pathLst>
                    <a:path w="318" h="292">
                      <a:moveTo>
                        <a:pt x="0" y="159"/>
                      </a:move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318" y="159"/>
                        <a:pt x="318" y="159"/>
                        <a:pt x="318" y="159"/>
                      </a:cubicBezTo>
                      <a:cubicBezTo>
                        <a:pt x="212" y="159"/>
                        <a:pt x="106" y="159"/>
                        <a:pt x="0" y="159"/>
                      </a:cubicBezTo>
                      <a:close/>
                      <a:moveTo>
                        <a:pt x="285" y="173"/>
                      </a:moveTo>
                      <a:cubicBezTo>
                        <a:pt x="285" y="292"/>
                        <a:pt x="285" y="292"/>
                        <a:pt x="285" y="292"/>
                      </a:cubicBezTo>
                      <a:cubicBezTo>
                        <a:pt x="34" y="292"/>
                        <a:pt x="34" y="292"/>
                        <a:pt x="34" y="292"/>
                      </a:cubicBezTo>
                      <a:cubicBezTo>
                        <a:pt x="34" y="173"/>
                        <a:pt x="34" y="173"/>
                        <a:pt x="34" y="173"/>
                      </a:cubicBezTo>
                      <a:cubicBezTo>
                        <a:pt x="60" y="173"/>
                        <a:pt x="60" y="173"/>
                        <a:pt x="60" y="173"/>
                      </a:cubicBezTo>
                      <a:cubicBezTo>
                        <a:pt x="60" y="267"/>
                        <a:pt x="60" y="267"/>
                        <a:pt x="60" y="267"/>
                      </a:cubicBezTo>
                      <a:cubicBezTo>
                        <a:pt x="259" y="267"/>
                        <a:pt x="259" y="267"/>
                        <a:pt x="259" y="267"/>
                      </a:cubicBezTo>
                      <a:cubicBezTo>
                        <a:pt x="259" y="173"/>
                        <a:pt x="259" y="173"/>
                        <a:pt x="259" y="173"/>
                      </a:cubicBezTo>
                      <a:cubicBezTo>
                        <a:pt x="285" y="173"/>
                        <a:pt x="285" y="173"/>
                        <a:pt x="285" y="173"/>
                      </a:cubicBezTo>
                      <a:close/>
                      <a:moveTo>
                        <a:pt x="109" y="9"/>
                      </a:moveTo>
                      <a:cubicBezTo>
                        <a:pt x="109" y="33"/>
                        <a:pt x="109" y="33"/>
                        <a:pt x="109" y="33"/>
                      </a:cubicBezTo>
                      <a:cubicBezTo>
                        <a:pt x="60" y="82"/>
                        <a:pt x="60" y="82"/>
                        <a:pt x="60" y="82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109" y="9"/>
                        <a:pt x="109" y="9"/>
                        <a:pt x="109" y="9"/>
                      </a:cubicBezTo>
                      <a:close/>
                      <a:moveTo>
                        <a:pt x="115" y="173"/>
                      </a:moveTo>
                      <a:cubicBezTo>
                        <a:pt x="204" y="173"/>
                        <a:pt x="204" y="173"/>
                        <a:pt x="204" y="173"/>
                      </a:cubicBezTo>
                      <a:cubicBezTo>
                        <a:pt x="204" y="239"/>
                        <a:pt x="204" y="239"/>
                        <a:pt x="204" y="239"/>
                      </a:cubicBezTo>
                      <a:cubicBezTo>
                        <a:pt x="115" y="239"/>
                        <a:pt x="115" y="239"/>
                        <a:pt x="115" y="239"/>
                      </a:cubicBezTo>
                      <a:cubicBezTo>
                        <a:pt x="115" y="173"/>
                        <a:pt x="115" y="173"/>
                        <a:pt x="115" y="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 143"/>
                <p:cNvSpPr>
                  <a:spLocks noChangeAspect="1" noEditPoints="1"/>
                </p:cNvSpPr>
                <p:nvPr/>
              </p:nvSpPr>
              <p:spPr bwMode="auto">
                <a:xfrm>
                  <a:off x="3412442" y="2201018"/>
                  <a:ext cx="127710" cy="249526"/>
                </a:xfrm>
                <a:custGeom>
                  <a:avLst/>
                  <a:gdLst/>
                  <a:ahLst/>
                  <a:cxnLst>
                    <a:cxn ang="0">
                      <a:pos x="119" y="58"/>
                    </a:cxn>
                    <a:cxn ang="0">
                      <a:pos x="112" y="41"/>
                    </a:cxn>
                    <a:cxn ang="0">
                      <a:pos x="95" y="33"/>
                    </a:cxn>
                    <a:cxn ang="0">
                      <a:pos x="89" y="24"/>
                    </a:cxn>
                    <a:cxn ang="0">
                      <a:pos x="89" y="19"/>
                    </a:cxn>
                    <a:cxn ang="0">
                      <a:pos x="90" y="10"/>
                    </a:cxn>
                    <a:cxn ang="0">
                      <a:pos x="85" y="2"/>
                    </a:cxn>
                    <a:cxn ang="0">
                      <a:pos x="75" y="0"/>
                    </a:cxn>
                    <a:cxn ang="0">
                      <a:pos x="67" y="2"/>
                    </a:cxn>
                    <a:cxn ang="0">
                      <a:pos x="66" y="3"/>
                    </a:cxn>
                    <a:cxn ang="0">
                      <a:pos x="64" y="5"/>
                    </a:cxn>
                    <a:cxn ang="0">
                      <a:pos x="64" y="8"/>
                    </a:cxn>
                    <a:cxn ang="0">
                      <a:pos x="64" y="10"/>
                    </a:cxn>
                    <a:cxn ang="0">
                      <a:pos x="65" y="12"/>
                    </a:cxn>
                    <a:cxn ang="0">
                      <a:pos x="73" y="29"/>
                    </a:cxn>
                    <a:cxn ang="0">
                      <a:pos x="62" y="41"/>
                    </a:cxn>
                    <a:cxn ang="0">
                      <a:pos x="55" y="45"/>
                    </a:cxn>
                    <a:cxn ang="0">
                      <a:pos x="50" y="46"/>
                    </a:cxn>
                    <a:cxn ang="0">
                      <a:pos x="35" y="43"/>
                    </a:cxn>
                    <a:cxn ang="0">
                      <a:pos x="21" y="29"/>
                    </a:cxn>
                    <a:cxn ang="0">
                      <a:pos x="14" y="14"/>
                    </a:cxn>
                    <a:cxn ang="0">
                      <a:pos x="14" y="22"/>
                    </a:cxn>
                    <a:cxn ang="0">
                      <a:pos x="2" y="19"/>
                    </a:cxn>
                    <a:cxn ang="0">
                      <a:pos x="4" y="24"/>
                    </a:cxn>
                    <a:cxn ang="0">
                      <a:pos x="11" y="33"/>
                    </a:cxn>
                    <a:cxn ang="0">
                      <a:pos x="14" y="43"/>
                    </a:cxn>
                    <a:cxn ang="0">
                      <a:pos x="16" y="51"/>
                    </a:cxn>
                    <a:cxn ang="0">
                      <a:pos x="50" y="64"/>
                    </a:cxn>
                    <a:cxn ang="0">
                      <a:pos x="56" y="98"/>
                    </a:cxn>
                    <a:cxn ang="0">
                      <a:pos x="51" y="133"/>
                    </a:cxn>
                    <a:cxn ang="0">
                      <a:pos x="49" y="151"/>
                    </a:cxn>
                    <a:cxn ang="0">
                      <a:pos x="47" y="173"/>
                    </a:cxn>
                    <a:cxn ang="0">
                      <a:pos x="43" y="195"/>
                    </a:cxn>
                    <a:cxn ang="0">
                      <a:pos x="37" y="220"/>
                    </a:cxn>
                    <a:cxn ang="0">
                      <a:pos x="35" y="233"/>
                    </a:cxn>
                    <a:cxn ang="0">
                      <a:pos x="27" y="240"/>
                    </a:cxn>
                    <a:cxn ang="0">
                      <a:pos x="19" y="245"/>
                    </a:cxn>
                    <a:cxn ang="0">
                      <a:pos x="12" y="247"/>
                    </a:cxn>
                    <a:cxn ang="0">
                      <a:pos x="32" y="252"/>
                    </a:cxn>
                    <a:cxn ang="0">
                      <a:pos x="48" y="250"/>
                    </a:cxn>
                    <a:cxn ang="0">
                      <a:pos x="56" y="233"/>
                    </a:cxn>
                    <a:cxn ang="0">
                      <a:pos x="76" y="166"/>
                    </a:cxn>
                    <a:cxn ang="0">
                      <a:pos x="86" y="210"/>
                    </a:cxn>
                    <a:cxn ang="0">
                      <a:pos x="82" y="243"/>
                    </a:cxn>
                    <a:cxn ang="0">
                      <a:pos x="76" y="250"/>
                    </a:cxn>
                    <a:cxn ang="0">
                      <a:pos x="86" y="254"/>
                    </a:cxn>
                    <a:cxn ang="0">
                      <a:pos x="100" y="250"/>
                    </a:cxn>
                    <a:cxn ang="0">
                      <a:pos x="104" y="233"/>
                    </a:cxn>
                    <a:cxn ang="0">
                      <a:pos x="102" y="172"/>
                    </a:cxn>
                    <a:cxn ang="0">
                      <a:pos x="99" y="138"/>
                    </a:cxn>
                    <a:cxn ang="0">
                      <a:pos x="101" y="120"/>
                    </a:cxn>
                    <a:cxn ang="0">
                      <a:pos x="112" y="121"/>
                    </a:cxn>
                    <a:cxn ang="0">
                      <a:pos x="125" y="98"/>
                    </a:cxn>
                    <a:cxn ang="0">
                      <a:pos x="64" y="10"/>
                    </a:cxn>
                    <a:cxn ang="0">
                      <a:pos x="108" y="97"/>
                    </a:cxn>
                    <a:cxn ang="0">
                      <a:pos x="105" y="103"/>
                    </a:cxn>
                    <a:cxn ang="0">
                      <a:pos x="99" y="101"/>
                    </a:cxn>
                    <a:cxn ang="0">
                      <a:pos x="105" y="75"/>
                    </a:cxn>
                    <a:cxn ang="0">
                      <a:pos x="111" y="83"/>
                    </a:cxn>
                  </a:cxnLst>
                  <a:rect l="0" t="0" r="r" b="b"/>
                  <a:pathLst>
                    <a:path w="130" h="254">
                      <a:moveTo>
                        <a:pt x="130" y="80"/>
                      </a:moveTo>
                      <a:lnTo>
                        <a:pt x="130" y="79"/>
                      </a:lnTo>
                      <a:lnTo>
                        <a:pt x="130" y="76"/>
                      </a:lnTo>
                      <a:lnTo>
                        <a:pt x="130" y="76"/>
                      </a:lnTo>
                      <a:lnTo>
                        <a:pt x="130" y="75"/>
                      </a:lnTo>
                      <a:lnTo>
                        <a:pt x="129" y="74"/>
                      </a:lnTo>
                      <a:lnTo>
                        <a:pt x="128" y="71"/>
                      </a:lnTo>
                      <a:lnTo>
                        <a:pt x="127" y="71"/>
                      </a:lnTo>
                      <a:lnTo>
                        <a:pt x="127" y="70"/>
                      </a:lnTo>
                      <a:lnTo>
                        <a:pt x="126" y="68"/>
                      </a:lnTo>
                      <a:lnTo>
                        <a:pt x="124" y="65"/>
                      </a:lnTo>
                      <a:lnTo>
                        <a:pt x="120" y="60"/>
                      </a:lnTo>
                      <a:lnTo>
                        <a:pt x="119" y="58"/>
                      </a:lnTo>
                      <a:lnTo>
                        <a:pt x="118" y="57"/>
                      </a:lnTo>
                      <a:lnTo>
                        <a:pt x="118" y="57"/>
                      </a:lnTo>
                      <a:lnTo>
                        <a:pt x="118" y="56"/>
                      </a:lnTo>
                      <a:lnTo>
                        <a:pt x="117" y="53"/>
                      </a:lnTo>
                      <a:lnTo>
                        <a:pt x="115" y="52"/>
                      </a:lnTo>
                      <a:lnTo>
                        <a:pt x="115" y="52"/>
                      </a:lnTo>
                      <a:lnTo>
                        <a:pt x="114" y="51"/>
                      </a:lnTo>
                      <a:lnTo>
                        <a:pt x="114" y="50"/>
                      </a:lnTo>
                      <a:lnTo>
                        <a:pt x="114" y="49"/>
                      </a:lnTo>
                      <a:lnTo>
                        <a:pt x="114" y="45"/>
                      </a:lnTo>
                      <a:lnTo>
                        <a:pt x="113" y="43"/>
                      </a:lnTo>
                      <a:lnTo>
                        <a:pt x="113" y="42"/>
                      </a:lnTo>
                      <a:lnTo>
                        <a:pt x="112" y="41"/>
                      </a:lnTo>
                      <a:lnTo>
                        <a:pt x="112" y="40"/>
                      </a:lnTo>
                      <a:lnTo>
                        <a:pt x="111" y="39"/>
                      </a:lnTo>
                      <a:lnTo>
                        <a:pt x="110" y="39"/>
                      </a:lnTo>
                      <a:lnTo>
                        <a:pt x="109" y="39"/>
                      </a:lnTo>
                      <a:lnTo>
                        <a:pt x="108" y="38"/>
                      </a:lnTo>
                      <a:lnTo>
                        <a:pt x="107" y="38"/>
                      </a:lnTo>
                      <a:lnTo>
                        <a:pt x="104" y="38"/>
                      </a:lnTo>
                      <a:lnTo>
                        <a:pt x="102" y="37"/>
                      </a:lnTo>
                      <a:lnTo>
                        <a:pt x="98" y="36"/>
                      </a:lnTo>
                      <a:lnTo>
                        <a:pt x="97" y="36"/>
                      </a:lnTo>
                      <a:lnTo>
                        <a:pt x="96" y="35"/>
                      </a:lnTo>
                      <a:lnTo>
                        <a:pt x="95" y="35"/>
                      </a:lnTo>
                      <a:lnTo>
                        <a:pt x="95" y="33"/>
                      </a:lnTo>
                      <a:lnTo>
                        <a:pt x="94" y="33"/>
                      </a:lnTo>
                      <a:lnTo>
                        <a:pt x="94" y="32"/>
                      </a:lnTo>
                      <a:lnTo>
                        <a:pt x="94" y="31"/>
                      </a:lnTo>
                      <a:lnTo>
                        <a:pt x="93" y="31"/>
                      </a:lnTo>
                      <a:lnTo>
                        <a:pt x="93" y="30"/>
                      </a:lnTo>
                      <a:lnTo>
                        <a:pt x="93" y="30"/>
                      </a:lnTo>
                      <a:lnTo>
                        <a:pt x="92" y="29"/>
                      </a:lnTo>
                      <a:lnTo>
                        <a:pt x="92" y="29"/>
                      </a:lnTo>
                      <a:lnTo>
                        <a:pt x="91" y="29"/>
                      </a:lnTo>
                      <a:lnTo>
                        <a:pt x="90" y="29"/>
                      </a:lnTo>
                      <a:lnTo>
                        <a:pt x="90" y="28"/>
                      </a:lnTo>
                      <a:lnTo>
                        <a:pt x="90" y="27"/>
                      </a:lnTo>
                      <a:lnTo>
                        <a:pt x="89" y="24"/>
                      </a:lnTo>
                      <a:lnTo>
                        <a:pt x="89" y="22"/>
                      </a:lnTo>
                      <a:lnTo>
                        <a:pt x="89" y="21"/>
                      </a:lnTo>
                      <a:lnTo>
                        <a:pt x="89" y="21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7"/>
                      </a:lnTo>
                      <a:lnTo>
                        <a:pt x="90" y="17"/>
                      </a:lnTo>
                      <a:lnTo>
                        <a:pt x="90" y="16"/>
                      </a:lnTo>
                      <a:lnTo>
                        <a:pt x="90" y="14"/>
                      </a:lnTo>
                      <a:lnTo>
                        <a:pt x="91" y="13"/>
                      </a:lnTo>
                      <a:lnTo>
                        <a:pt x="91" y="12"/>
                      </a:lnTo>
                      <a:lnTo>
                        <a:pt x="90" y="10"/>
                      </a:lnTo>
                      <a:lnTo>
                        <a:pt x="90" y="10"/>
                      </a:lnTo>
                      <a:lnTo>
                        <a:pt x="90" y="9"/>
                      </a:lnTo>
                      <a:lnTo>
                        <a:pt x="89" y="9"/>
                      </a:lnTo>
                      <a:lnTo>
                        <a:pt x="89" y="9"/>
                      </a:lnTo>
                      <a:lnTo>
                        <a:pt x="88" y="8"/>
                      </a:lnTo>
                      <a:lnTo>
                        <a:pt x="88" y="7"/>
                      </a:lnTo>
                      <a:lnTo>
                        <a:pt x="88" y="7"/>
                      </a:lnTo>
                      <a:lnTo>
                        <a:pt x="88" y="6"/>
                      </a:lnTo>
                      <a:lnTo>
                        <a:pt x="88" y="6"/>
                      </a:lnTo>
                      <a:lnTo>
                        <a:pt x="88" y="5"/>
                      </a:lnTo>
                      <a:lnTo>
                        <a:pt x="87" y="5"/>
                      </a:lnTo>
                      <a:lnTo>
                        <a:pt x="87" y="4"/>
                      </a:lnTo>
                      <a:lnTo>
                        <a:pt x="86" y="3"/>
                      </a:lnTo>
                      <a:lnTo>
                        <a:pt x="85" y="2"/>
                      </a:lnTo>
                      <a:lnTo>
                        <a:pt x="83" y="1"/>
                      </a:lnTo>
                      <a:lnTo>
                        <a:pt x="83" y="1"/>
                      </a:ln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9" y="0"/>
                      </a:lnTo>
                      <a:lnTo>
                        <a:pt x="79" y="0"/>
                      </a:lnTo>
                      <a:lnTo>
                        <a:pt x="78" y="0"/>
                      </a:lnTo>
                      <a:lnTo>
                        <a:pt x="77" y="0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75" y="0"/>
                      </a:lnTo>
                      <a:lnTo>
                        <a:pt x="75" y="0"/>
                      </a:ln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1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5"/>
                      </a:lnTo>
                      <a:lnTo>
                        <a:pt x="64" y="5"/>
                      </a:lnTo>
                      <a:lnTo>
                        <a:pt x="64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6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5" y="12"/>
                      </a:lnTo>
                      <a:lnTo>
                        <a:pt x="65" y="12"/>
                      </a:lnTo>
                      <a:lnTo>
                        <a:pt x="65" y="13"/>
                      </a:lnTo>
                      <a:lnTo>
                        <a:pt x="65" y="14"/>
                      </a:lnTo>
                      <a:lnTo>
                        <a:pt x="65" y="15"/>
                      </a:lnTo>
                      <a:lnTo>
                        <a:pt x="66" y="16"/>
                      </a:lnTo>
                      <a:lnTo>
                        <a:pt x="66" y="16"/>
                      </a:lnTo>
                      <a:lnTo>
                        <a:pt x="66" y="17"/>
                      </a:lnTo>
                      <a:lnTo>
                        <a:pt x="67" y="22"/>
                      </a:lnTo>
                      <a:lnTo>
                        <a:pt x="68" y="23"/>
                      </a:lnTo>
                      <a:lnTo>
                        <a:pt x="69" y="25"/>
                      </a:lnTo>
                      <a:lnTo>
                        <a:pt x="71" y="27"/>
                      </a:lnTo>
                      <a:lnTo>
                        <a:pt x="72" y="28"/>
                      </a:lnTo>
                      <a:lnTo>
                        <a:pt x="73" y="29"/>
                      </a:lnTo>
                      <a:lnTo>
                        <a:pt x="75" y="32"/>
                      </a:lnTo>
                      <a:lnTo>
                        <a:pt x="75" y="32"/>
                      </a:lnTo>
                      <a:lnTo>
                        <a:pt x="76" y="33"/>
                      </a:lnTo>
                      <a:lnTo>
                        <a:pt x="76" y="34"/>
                      </a:lnTo>
                      <a:lnTo>
                        <a:pt x="76" y="34"/>
                      </a:lnTo>
                      <a:lnTo>
                        <a:pt x="76" y="35"/>
                      </a:lnTo>
                      <a:lnTo>
                        <a:pt x="75" y="37"/>
                      </a:lnTo>
                      <a:lnTo>
                        <a:pt x="73" y="39"/>
                      </a:lnTo>
                      <a:lnTo>
                        <a:pt x="73" y="39"/>
                      </a:lnTo>
                      <a:lnTo>
                        <a:pt x="70" y="39"/>
                      </a:lnTo>
                      <a:lnTo>
                        <a:pt x="66" y="40"/>
                      </a:lnTo>
                      <a:lnTo>
                        <a:pt x="63" y="40"/>
                      </a:lnTo>
                      <a:lnTo>
                        <a:pt x="62" y="41"/>
                      </a:lnTo>
                      <a:lnTo>
                        <a:pt x="61" y="41"/>
                      </a:lnTo>
                      <a:lnTo>
                        <a:pt x="60" y="41"/>
                      </a:lnTo>
                      <a:lnTo>
                        <a:pt x="60" y="41"/>
                      </a:lnTo>
                      <a:lnTo>
                        <a:pt x="59" y="41"/>
                      </a:lnTo>
                      <a:lnTo>
                        <a:pt x="59" y="41"/>
                      </a:lnTo>
                      <a:lnTo>
                        <a:pt x="58" y="41"/>
                      </a:lnTo>
                      <a:lnTo>
                        <a:pt x="57" y="42"/>
                      </a:lnTo>
                      <a:lnTo>
                        <a:pt x="56" y="42"/>
                      </a:lnTo>
                      <a:lnTo>
                        <a:pt x="56" y="42"/>
                      </a:lnTo>
                      <a:lnTo>
                        <a:pt x="55" y="43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4" y="46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6"/>
                      </a:lnTo>
                      <a:lnTo>
                        <a:pt x="53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1" y="46"/>
                      </a:lnTo>
                      <a:lnTo>
                        <a:pt x="51" y="46"/>
                      </a:lnTo>
                      <a:lnTo>
                        <a:pt x="50" y="46"/>
                      </a:lnTo>
                      <a:lnTo>
                        <a:pt x="50" y="46"/>
                      </a:lnTo>
                      <a:lnTo>
                        <a:pt x="49" y="46"/>
                      </a:lnTo>
                      <a:lnTo>
                        <a:pt x="48" y="46"/>
                      </a:lnTo>
                      <a:lnTo>
                        <a:pt x="47" y="46"/>
                      </a:lnTo>
                      <a:lnTo>
                        <a:pt x="47" y="46"/>
                      </a:lnTo>
                      <a:lnTo>
                        <a:pt x="46" y="46"/>
                      </a:lnTo>
                      <a:lnTo>
                        <a:pt x="45" y="46"/>
                      </a:lnTo>
                      <a:lnTo>
                        <a:pt x="43" y="45"/>
                      </a:lnTo>
                      <a:lnTo>
                        <a:pt x="42" y="45"/>
                      </a:lnTo>
                      <a:lnTo>
                        <a:pt x="41" y="46"/>
                      </a:lnTo>
                      <a:lnTo>
                        <a:pt x="40" y="46"/>
                      </a:lnTo>
                      <a:lnTo>
                        <a:pt x="38" y="45"/>
                      </a:lnTo>
                      <a:lnTo>
                        <a:pt x="36" y="43"/>
                      </a:lnTo>
                      <a:lnTo>
                        <a:pt x="35" y="43"/>
                      </a:lnTo>
                      <a:lnTo>
                        <a:pt x="34" y="42"/>
                      </a:lnTo>
                      <a:lnTo>
                        <a:pt x="32" y="41"/>
                      </a:lnTo>
                      <a:lnTo>
                        <a:pt x="31" y="39"/>
                      </a:lnTo>
                      <a:lnTo>
                        <a:pt x="29" y="38"/>
                      </a:lnTo>
                      <a:lnTo>
                        <a:pt x="29" y="38"/>
                      </a:lnTo>
                      <a:lnTo>
                        <a:pt x="28" y="38"/>
                      </a:lnTo>
                      <a:lnTo>
                        <a:pt x="26" y="35"/>
                      </a:lnTo>
                      <a:lnTo>
                        <a:pt x="24" y="34"/>
                      </a:lnTo>
                      <a:lnTo>
                        <a:pt x="23" y="33"/>
                      </a:lnTo>
                      <a:lnTo>
                        <a:pt x="22" y="33"/>
                      </a:lnTo>
                      <a:lnTo>
                        <a:pt x="22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1" y="29"/>
                      </a:lnTo>
                      <a:lnTo>
                        <a:pt x="21" y="28"/>
                      </a:lnTo>
                      <a:lnTo>
                        <a:pt x="21" y="27"/>
                      </a:lnTo>
                      <a:lnTo>
                        <a:pt x="21" y="26"/>
                      </a:lnTo>
                      <a:lnTo>
                        <a:pt x="20" y="24"/>
                      </a:lnTo>
                      <a:lnTo>
                        <a:pt x="18" y="20"/>
                      </a:lnTo>
                      <a:lnTo>
                        <a:pt x="17" y="18"/>
                      </a:lnTo>
                      <a:lnTo>
                        <a:pt x="17" y="17"/>
                      </a:lnTo>
                      <a:lnTo>
                        <a:pt x="16" y="15"/>
                      </a:lnTo>
                      <a:lnTo>
                        <a:pt x="16" y="14"/>
                      </a:lnTo>
                      <a:lnTo>
                        <a:pt x="15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3" y="15"/>
                      </a:lnTo>
                      <a:lnTo>
                        <a:pt x="13" y="15"/>
                      </a:lnTo>
                      <a:lnTo>
                        <a:pt x="13" y="17"/>
                      </a:lnTo>
                      <a:lnTo>
                        <a:pt x="13" y="18"/>
                      </a:lnTo>
                      <a:lnTo>
                        <a:pt x="15" y="20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4" y="22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1"/>
                      </a:lnTo>
                      <a:lnTo>
                        <a:pt x="10" y="21"/>
                      </a:lnTo>
                      <a:lnTo>
                        <a:pt x="9" y="20"/>
                      </a:lnTo>
                      <a:lnTo>
                        <a:pt x="8" y="20"/>
                      </a:lnTo>
                      <a:lnTo>
                        <a:pt x="8" y="20"/>
                      </a:lnTo>
                      <a:lnTo>
                        <a:pt x="7" y="20"/>
                      </a:lnTo>
                      <a:lnTo>
                        <a:pt x="6" y="19"/>
                      </a:lnTo>
                      <a:lnTo>
                        <a:pt x="5" y="19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2" y="19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1" y="22"/>
                      </a:lnTo>
                      <a:lnTo>
                        <a:pt x="2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4" y="24"/>
                      </a:lnTo>
                      <a:lnTo>
                        <a:pt x="4" y="24"/>
                      </a:lnTo>
                      <a:lnTo>
                        <a:pt x="5" y="25"/>
                      </a:lnTo>
                      <a:lnTo>
                        <a:pt x="5" y="25"/>
                      </a:lnTo>
                      <a:lnTo>
                        <a:pt x="7" y="26"/>
                      </a:lnTo>
                      <a:lnTo>
                        <a:pt x="7" y="26"/>
                      </a:lnTo>
                      <a:lnTo>
                        <a:pt x="8" y="27"/>
                      </a:lnTo>
                      <a:lnTo>
                        <a:pt x="8" y="28"/>
                      </a:lnTo>
                      <a:lnTo>
                        <a:pt x="8" y="29"/>
                      </a:lnTo>
                      <a:lnTo>
                        <a:pt x="8" y="30"/>
                      </a:lnTo>
                      <a:lnTo>
                        <a:pt x="9" y="31"/>
                      </a:lnTo>
                      <a:lnTo>
                        <a:pt x="9" y="32"/>
                      </a:lnTo>
                      <a:lnTo>
                        <a:pt x="10" y="32"/>
                      </a:lnTo>
                      <a:lnTo>
                        <a:pt x="10" y="33"/>
                      </a:lnTo>
                      <a:lnTo>
                        <a:pt x="11" y="33"/>
                      </a:lnTo>
                      <a:lnTo>
                        <a:pt x="12" y="34"/>
                      </a:lnTo>
                      <a:lnTo>
                        <a:pt x="13" y="34"/>
                      </a:lnTo>
                      <a:lnTo>
                        <a:pt x="14" y="36"/>
                      </a:lnTo>
                      <a:lnTo>
                        <a:pt x="16" y="36"/>
                      </a:lnTo>
                      <a:lnTo>
                        <a:pt x="16" y="37"/>
                      </a:lnTo>
                      <a:lnTo>
                        <a:pt x="16" y="37"/>
                      </a:lnTo>
                      <a:lnTo>
                        <a:pt x="17" y="38"/>
                      </a:lnTo>
                      <a:lnTo>
                        <a:pt x="17" y="38"/>
                      </a:lnTo>
                      <a:lnTo>
                        <a:pt x="16" y="38"/>
                      </a:lnTo>
                      <a:lnTo>
                        <a:pt x="16" y="39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43"/>
                      </a:lnTo>
                      <a:lnTo>
                        <a:pt x="13" y="46"/>
                      </a:lnTo>
                      <a:lnTo>
                        <a:pt x="13" y="47"/>
                      </a:lnTo>
                      <a:lnTo>
                        <a:pt x="13" y="49"/>
                      </a:lnTo>
                      <a:lnTo>
                        <a:pt x="13" y="49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1"/>
                      </a:lnTo>
                      <a:lnTo>
                        <a:pt x="15" y="51"/>
                      </a:lnTo>
                      <a:lnTo>
                        <a:pt x="16" y="51"/>
                      </a:lnTo>
                      <a:lnTo>
                        <a:pt x="17" y="52"/>
                      </a:lnTo>
                      <a:lnTo>
                        <a:pt x="19" y="53"/>
                      </a:lnTo>
                      <a:lnTo>
                        <a:pt x="22" y="54"/>
                      </a:lnTo>
                      <a:lnTo>
                        <a:pt x="24" y="55"/>
                      </a:lnTo>
                      <a:lnTo>
                        <a:pt x="27" y="56"/>
                      </a:lnTo>
                      <a:lnTo>
                        <a:pt x="29" y="57"/>
                      </a:lnTo>
                      <a:lnTo>
                        <a:pt x="33" y="58"/>
                      </a:lnTo>
                      <a:lnTo>
                        <a:pt x="36" y="60"/>
                      </a:lnTo>
                      <a:lnTo>
                        <a:pt x="39" y="61"/>
                      </a:lnTo>
                      <a:lnTo>
                        <a:pt x="42" y="62"/>
                      </a:lnTo>
                      <a:lnTo>
                        <a:pt x="45" y="62"/>
                      </a:lnTo>
                      <a:lnTo>
                        <a:pt x="50" y="64"/>
                      </a:lnTo>
                      <a:lnTo>
                        <a:pt x="50" y="64"/>
                      </a:lnTo>
                      <a:lnTo>
                        <a:pt x="51" y="64"/>
                      </a:lnTo>
                      <a:lnTo>
                        <a:pt x="54" y="65"/>
                      </a:lnTo>
                      <a:lnTo>
                        <a:pt x="55" y="65"/>
                      </a:lnTo>
                      <a:lnTo>
                        <a:pt x="55" y="65"/>
                      </a:lnTo>
                      <a:lnTo>
                        <a:pt x="56" y="66"/>
                      </a:lnTo>
                      <a:lnTo>
                        <a:pt x="56" y="74"/>
                      </a:lnTo>
                      <a:lnTo>
                        <a:pt x="56" y="79"/>
                      </a:lnTo>
                      <a:lnTo>
                        <a:pt x="56" y="84"/>
                      </a:lnTo>
                      <a:lnTo>
                        <a:pt x="56" y="88"/>
                      </a:lnTo>
                      <a:lnTo>
                        <a:pt x="56" y="91"/>
                      </a:lnTo>
                      <a:lnTo>
                        <a:pt x="56" y="93"/>
                      </a:lnTo>
                      <a:lnTo>
                        <a:pt x="56" y="95"/>
                      </a:lnTo>
                      <a:lnTo>
                        <a:pt x="56" y="98"/>
                      </a:lnTo>
                      <a:lnTo>
                        <a:pt x="56" y="99"/>
                      </a:lnTo>
                      <a:lnTo>
                        <a:pt x="56" y="100"/>
                      </a:lnTo>
                      <a:lnTo>
                        <a:pt x="55" y="107"/>
                      </a:lnTo>
                      <a:lnTo>
                        <a:pt x="55" y="109"/>
                      </a:lnTo>
                      <a:lnTo>
                        <a:pt x="54" y="112"/>
                      </a:lnTo>
                      <a:lnTo>
                        <a:pt x="53" y="117"/>
                      </a:lnTo>
                      <a:lnTo>
                        <a:pt x="52" y="121"/>
                      </a:lnTo>
                      <a:lnTo>
                        <a:pt x="51" y="125"/>
                      </a:lnTo>
                      <a:lnTo>
                        <a:pt x="51" y="129"/>
                      </a:lnTo>
                      <a:lnTo>
                        <a:pt x="50" y="131"/>
                      </a:lnTo>
                      <a:lnTo>
                        <a:pt x="50" y="132"/>
                      </a:lnTo>
                      <a:lnTo>
                        <a:pt x="51" y="132"/>
                      </a:lnTo>
                      <a:lnTo>
                        <a:pt x="51" y="133"/>
                      </a:lnTo>
                      <a:lnTo>
                        <a:pt x="51" y="137"/>
                      </a:lnTo>
                      <a:lnTo>
                        <a:pt x="50" y="138"/>
                      </a:lnTo>
                      <a:lnTo>
                        <a:pt x="50" y="140"/>
                      </a:lnTo>
                      <a:lnTo>
                        <a:pt x="50" y="141"/>
                      </a:lnTo>
                      <a:lnTo>
                        <a:pt x="50" y="142"/>
                      </a:lnTo>
                      <a:lnTo>
                        <a:pt x="50" y="143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6"/>
                      </a:lnTo>
                      <a:lnTo>
                        <a:pt x="50" y="147"/>
                      </a:lnTo>
                      <a:lnTo>
                        <a:pt x="49" y="150"/>
                      </a:lnTo>
                      <a:lnTo>
                        <a:pt x="49" y="151"/>
                      </a:lnTo>
                      <a:lnTo>
                        <a:pt x="48" y="153"/>
                      </a:lnTo>
                      <a:lnTo>
                        <a:pt x="49" y="155"/>
                      </a:lnTo>
                      <a:lnTo>
                        <a:pt x="49" y="156"/>
                      </a:lnTo>
                      <a:lnTo>
                        <a:pt x="49" y="157"/>
                      </a:lnTo>
                      <a:lnTo>
                        <a:pt x="49" y="161"/>
                      </a:lnTo>
                      <a:lnTo>
                        <a:pt x="48" y="163"/>
                      </a:lnTo>
                      <a:lnTo>
                        <a:pt x="48" y="166"/>
                      </a:lnTo>
                      <a:lnTo>
                        <a:pt x="48" y="167"/>
                      </a:lnTo>
                      <a:lnTo>
                        <a:pt x="48" y="169"/>
                      </a:lnTo>
                      <a:lnTo>
                        <a:pt x="48" y="170"/>
                      </a:lnTo>
                      <a:lnTo>
                        <a:pt x="48" y="170"/>
                      </a:lnTo>
                      <a:lnTo>
                        <a:pt x="47" y="172"/>
                      </a:lnTo>
                      <a:lnTo>
                        <a:pt x="47" y="173"/>
                      </a:lnTo>
                      <a:lnTo>
                        <a:pt x="46" y="176"/>
                      </a:lnTo>
                      <a:lnTo>
                        <a:pt x="46" y="179"/>
                      </a:lnTo>
                      <a:lnTo>
                        <a:pt x="46" y="182"/>
                      </a:lnTo>
                      <a:lnTo>
                        <a:pt x="45" y="184"/>
                      </a:lnTo>
                      <a:lnTo>
                        <a:pt x="43" y="186"/>
                      </a:lnTo>
                      <a:lnTo>
                        <a:pt x="43" y="186"/>
                      </a:lnTo>
                      <a:lnTo>
                        <a:pt x="42" y="188"/>
                      </a:lnTo>
                      <a:lnTo>
                        <a:pt x="42" y="190"/>
                      </a:lnTo>
                      <a:lnTo>
                        <a:pt x="42" y="191"/>
                      </a:lnTo>
                      <a:lnTo>
                        <a:pt x="43" y="193"/>
                      </a:lnTo>
                      <a:lnTo>
                        <a:pt x="43" y="194"/>
                      </a:lnTo>
                      <a:lnTo>
                        <a:pt x="43" y="195"/>
                      </a:lnTo>
                      <a:lnTo>
                        <a:pt x="43" y="195"/>
                      </a:lnTo>
                      <a:lnTo>
                        <a:pt x="43" y="196"/>
                      </a:lnTo>
                      <a:lnTo>
                        <a:pt x="41" y="204"/>
                      </a:lnTo>
                      <a:lnTo>
                        <a:pt x="41" y="208"/>
                      </a:lnTo>
                      <a:lnTo>
                        <a:pt x="41" y="209"/>
                      </a:lnTo>
                      <a:lnTo>
                        <a:pt x="41" y="210"/>
                      </a:lnTo>
                      <a:lnTo>
                        <a:pt x="40" y="212"/>
                      </a:lnTo>
                      <a:lnTo>
                        <a:pt x="40" y="213"/>
                      </a:lnTo>
                      <a:lnTo>
                        <a:pt x="39" y="214"/>
                      </a:lnTo>
                      <a:lnTo>
                        <a:pt x="39" y="214"/>
                      </a:lnTo>
                      <a:lnTo>
                        <a:pt x="39" y="215"/>
                      </a:lnTo>
                      <a:lnTo>
                        <a:pt x="39" y="217"/>
                      </a:lnTo>
                      <a:lnTo>
                        <a:pt x="38" y="218"/>
                      </a:lnTo>
                      <a:lnTo>
                        <a:pt x="37" y="220"/>
                      </a:lnTo>
                      <a:lnTo>
                        <a:pt x="37" y="221"/>
                      </a:lnTo>
                      <a:lnTo>
                        <a:pt x="37" y="222"/>
                      </a:lnTo>
                      <a:lnTo>
                        <a:pt x="37" y="223"/>
                      </a:lnTo>
                      <a:lnTo>
                        <a:pt x="37" y="224"/>
                      </a:lnTo>
                      <a:lnTo>
                        <a:pt x="37" y="226"/>
                      </a:lnTo>
                      <a:lnTo>
                        <a:pt x="37" y="226"/>
                      </a:lnTo>
                      <a:lnTo>
                        <a:pt x="37" y="227"/>
                      </a:lnTo>
                      <a:lnTo>
                        <a:pt x="36" y="228"/>
                      </a:lnTo>
                      <a:lnTo>
                        <a:pt x="36" y="229"/>
                      </a:lnTo>
                      <a:lnTo>
                        <a:pt x="36" y="231"/>
                      </a:lnTo>
                      <a:lnTo>
                        <a:pt x="36" y="232"/>
                      </a:lnTo>
                      <a:lnTo>
                        <a:pt x="36" y="232"/>
                      </a:lnTo>
                      <a:lnTo>
                        <a:pt x="35" y="233"/>
                      </a:lnTo>
                      <a:lnTo>
                        <a:pt x="35" y="234"/>
                      </a:lnTo>
                      <a:lnTo>
                        <a:pt x="34" y="234"/>
                      </a:lnTo>
                      <a:lnTo>
                        <a:pt x="33" y="234"/>
                      </a:lnTo>
                      <a:lnTo>
                        <a:pt x="33" y="235"/>
                      </a:lnTo>
                      <a:lnTo>
                        <a:pt x="33" y="236"/>
                      </a:lnTo>
                      <a:lnTo>
                        <a:pt x="32" y="237"/>
                      </a:lnTo>
                      <a:lnTo>
                        <a:pt x="31" y="238"/>
                      </a:lnTo>
                      <a:lnTo>
                        <a:pt x="31" y="238"/>
                      </a:lnTo>
                      <a:lnTo>
                        <a:pt x="30" y="238"/>
                      </a:lnTo>
                      <a:lnTo>
                        <a:pt x="29" y="238"/>
                      </a:lnTo>
                      <a:lnTo>
                        <a:pt x="29" y="238"/>
                      </a:lnTo>
                      <a:lnTo>
                        <a:pt x="28" y="239"/>
                      </a:lnTo>
                      <a:lnTo>
                        <a:pt x="27" y="240"/>
                      </a:lnTo>
                      <a:lnTo>
                        <a:pt x="26" y="240"/>
                      </a:lnTo>
                      <a:lnTo>
                        <a:pt x="26" y="241"/>
                      </a:lnTo>
                      <a:lnTo>
                        <a:pt x="26" y="241"/>
                      </a:lnTo>
                      <a:lnTo>
                        <a:pt x="25" y="241"/>
                      </a:lnTo>
                      <a:lnTo>
                        <a:pt x="24" y="242"/>
                      </a:lnTo>
                      <a:lnTo>
                        <a:pt x="24" y="242"/>
                      </a:lnTo>
                      <a:lnTo>
                        <a:pt x="23" y="242"/>
                      </a:lnTo>
                      <a:lnTo>
                        <a:pt x="23" y="243"/>
                      </a:lnTo>
                      <a:lnTo>
                        <a:pt x="23" y="243"/>
                      </a:lnTo>
                      <a:lnTo>
                        <a:pt x="22" y="244"/>
                      </a:lnTo>
                      <a:lnTo>
                        <a:pt x="21" y="244"/>
                      </a:lnTo>
                      <a:lnTo>
                        <a:pt x="20" y="245"/>
                      </a:lnTo>
                      <a:lnTo>
                        <a:pt x="19" y="245"/>
                      </a:lnTo>
                      <a:lnTo>
                        <a:pt x="18" y="245"/>
                      </a:lnTo>
                      <a:lnTo>
                        <a:pt x="17" y="245"/>
                      </a:lnTo>
                      <a:lnTo>
                        <a:pt x="17" y="245"/>
                      </a:lnTo>
                      <a:lnTo>
                        <a:pt x="14" y="244"/>
                      </a:lnTo>
                      <a:lnTo>
                        <a:pt x="13" y="244"/>
                      </a:lnTo>
                      <a:lnTo>
                        <a:pt x="13" y="245"/>
                      </a:lnTo>
                      <a:lnTo>
                        <a:pt x="13" y="245"/>
                      </a:lnTo>
                      <a:lnTo>
                        <a:pt x="12" y="245"/>
                      </a:lnTo>
                      <a:lnTo>
                        <a:pt x="12" y="246"/>
                      </a:lnTo>
                      <a:lnTo>
                        <a:pt x="12" y="246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1" y="248"/>
                      </a:lnTo>
                      <a:lnTo>
                        <a:pt x="11" y="249"/>
                      </a:lnTo>
                      <a:lnTo>
                        <a:pt x="12" y="249"/>
                      </a:lnTo>
                      <a:lnTo>
                        <a:pt x="12" y="250"/>
                      </a:lnTo>
                      <a:lnTo>
                        <a:pt x="13" y="250"/>
                      </a:lnTo>
                      <a:lnTo>
                        <a:pt x="14" y="251"/>
                      </a:lnTo>
                      <a:lnTo>
                        <a:pt x="16" y="251"/>
                      </a:lnTo>
                      <a:lnTo>
                        <a:pt x="20" y="252"/>
                      </a:lnTo>
                      <a:lnTo>
                        <a:pt x="23" y="252"/>
                      </a:lnTo>
                      <a:lnTo>
                        <a:pt x="24" y="252"/>
                      </a:lnTo>
                      <a:lnTo>
                        <a:pt x="28" y="252"/>
                      </a:lnTo>
                      <a:lnTo>
                        <a:pt x="31" y="252"/>
                      </a:lnTo>
                      <a:lnTo>
                        <a:pt x="32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8" y="253"/>
                      </a:lnTo>
                      <a:lnTo>
                        <a:pt x="39" y="253"/>
                      </a:lnTo>
                      <a:lnTo>
                        <a:pt x="44" y="253"/>
                      </a:lnTo>
                      <a:lnTo>
                        <a:pt x="45" y="253"/>
                      </a:lnTo>
                      <a:lnTo>
                        <a:pt x="47" y="253"/>
                      </a:lnTo>
                      <a:lnTo>
                        <a:pt x="48" y="253"/>
                      </a:lnTo>
                      <a:lnTo>
                        <a:pt x="48" y="253"/>
                      </a:lnTo>
                      <a:lnTo>
                        <a:pt x="48" y="252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3" y="241"/>
                      </a:lnTo>
                      <a:lnTo>
                        <a:pt x="55" y="237"/>
                      </a:lnTo>
                      <a:lnTo>
                        <a:pt x="55" y="235"/>
                      </a:lnTo>
                      <a:lnTo>
                        <a:pt x="56" y="233"/>
                      </a:lnTo>
                      <a:lnTo>
                        <a:pt x="57" y="229"/>
                      </a:lnTo>
                      <a:lnTo>
                        <a:pt x="59" y="224"/>
                      </a:lnTo>
                      <a:lnTo>
                        <a:pt x="61" y="221"/>
                      </a:lnTo>
                      <a:lnTo>
                        <a:pt x="62" y="215"/>
                      </a:lnTo>
                      <a:lnTo>
                        <a:pt x="65" y="209"/>
                      </a:lnTo>
                      <a:lnTo>
                        <a:pt x="66" y="204"/>
                      </a:lnTo>
                      <a:lnTo>
                        <a:pt x="68" y="196"/>
                      </a:lnTo>
                      <a:lnTo>
                        <a:pt x="70" y="188"/>
                      </a:lnTo>
                      <a:lnTo>
                        <a:pt x="74" y="175"/>
                      </a:lnTo>
                      <a:lnTo>
                        <a:pt x="75" y="168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7" y="167"/>
                      </a:lnTo>
                      <a:lnTo>
                        <a:pt x="78" y="169"/>
                      </a:lnTo>
                      <a:lnTo>
                        <a:pt x="79" y="175"/>
                      </a:lnTo>
                      <a:lnTo>
                        <a:pt x="80" y="178"/>
                      </a:lnTo>
                      <a:lnTo>
                        <a:pt x="80" y="181"/>
                      </a:lnTo>
                      <a:lnTo>
                        <a:pt x="82" y="186"/>
                      </a:lnTo>
                      <a:lnTo>
                        <a:pt x="83" y="189"/>
                      </a:lnTo>
                      <a:lnTo>
                        <a:pt x="84" y="194"/>
                      </a:lnTo>
                      <a:lnTo>
                        <a:pt x="84" y="197"/>
                      </a:lnTo>
                      <a:lnTo>
                        <a:pt x="84" y="199"/>
                      </a:lnTo>
                      <a:lnTo>
                        <a:pt x="85" y="201"/>
                      </a:lnTo>
                      <a:lnTo>
                        <a:pt x="86" y="206"/>
                      </a:lnTo>
                      <a:lnTo>
                        <a:pt x="86" y="210"/>
                      </a:lnTo>
                      <a:lnTo>
                        <a:pt x="86" y="212"/>
                      </a:lnTo>
                      <a:lnTo>
                        <a:pt x="86" y="212"/>
                      </a:lnTo>
                      <a:lnTo>
                        <a:pt x="85" y="218"/>
                      </a:lnTo>
                      <a:lnTo>
                        <a:pt x="84" y="222"/>
                      </a:lnTo>
                      <a:lnTo>
                        <a:pt x="84" y="226"/>
                      </a:lnTo>
                      <a:lnTo>
                        <a:pt x="83" y="230"/>
                      </a:lnTo>
                      <a:lnTo>
                        <a:pt x="83" y="232"/>
                      </a:lnTo>
                      <a:lnTo>
                        <a:pt x="83" y="234"/>
                      </a:lnTo>
                      <a:lnTo>
                        <a:pt x="83" y="237"/>
                      </a:lnTo>
                      <a:lnTo>
                        <a:pt x="83" y="239"/>
                      </a:lnTo>
                      <a:lnTo>
                        <a:pt x="83" y="241"/>
                      </a:lnTo>
                      <a:lnTo>
                        <a:pt x="83" y="241"/>
                      </a:lnTo>
                      <a:lnTo>
                        <a:pt x="82" y="243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0" y="245"/>
                      </a:lnTo>
                      <a:lnTo>
                        <a:pt x="80" y="246"/>
                      </a:lnTo>
                      <a:lnTo>
                        <a:pt x="80" y="247"/>
                      </a:lnTo>
                      <a:lnTo>
                        <a:pt x="79" y="248"/>
                      </a:lnTo>
                      <a:lnTo>
                        <a:pt x="77" y="249"/>
                      </a:lnTo>
                      <a:lnTo>
                        <a:pt x="76" y="249"/>
                      </a:lnTo>
                      <a:lnTo>
                        <a:pt x="76" y="250"/>
                      </a:lnTo>
                      <a:lnTo>
                        <a:pt x="76" y="250"/>
                      </a:lnTo>
                      <a:lnTo>
                        <a:pt x="76" y="251"/>
                      </a:lnTo>
                      <a:lnTo>
                        <a:pt x="76" y="251"/>
                      </a:lnTo>
                      <a:lnTo>
                        <a:pt x="76" y="252"/>
                      </a:lnTo>
                      <a:lnTo>
                        <a:pt x="76" y="252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4"/>
                      </a:lnTo>
                      <a:lnTo>
                        <a:pt x="77" y="254"/>
                      </a:lnTo>
                      <a:lnTo>
                        <a:pt x="78" y="254"/>
                      </a:lnTo>
                      <a:lnTo>
                        <a:pt x="86" y="254"/>
                      </a:lnTo>
                      <a:lnTo>
                        <a:pt x="88" y="254"/>
                      </a:lnTo>
                      <a:lnTo>
                        <a:pt x="89" y="254"/>
                      </a:lnTo>
                      <a:lnTo>
                        <a:pt x="93" y="253"/>
                      </a:lnTo>
                      <a:lnTo>
                        <a:pt x="94" y="253"/>
                      </a:lnTo>
                      <a:lnTo>
                        <a:pt x="94" y="252"/>
                      </a:lnTo>
                      <a:lnTo>
                        <a:pt x="96" y="251"/>
                      </a:lnTo>
                      <a:lnTo>
                        <a:pt x="96" y="251"/>
                      </a:lnTo>
                      <a:lnTo>
                        <a:pt x="97" y="251"/>
                      </a:lnTo>
                      <a:lnTo>
                        <a:pt x="98" y="251"/>
                      </a:lnTo>
                      <a:lnTo>
                        <a:pt x="99" y="251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49"/>
                      </a:lnTo>
                      <a:lnTo>
                        <a:pt x="100" y="247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100" y="245"/>
                      </a:lnTo>
                      <a:lnTo>
                        <a:pt x="101" y="243"/>
                      </a:lnTo>
                      <a:lnTo>
                        <a:pt x="101" y="242"/>
                      </a:lnTo>
                      <a:lnTo>
                        <a:pt x="101" y="241"/>
                      </a:lnTo>
                      <a:lnTo>
                        <a:pt x="102" y="240"/>
                      </a:lnTo>
                      <a:lnTo>
                        <a:pt x="103" y="237"/>
                      </a:lnTo>
                      <a:lnTo>
                        <a:pt x="103" y="236"/>
                      </a:lnTo>
                      <a:lnTo>
                        <a:pt x="103" y="234"/>
                      </a:lnTo>
                      <a:lnTo>
                        <a:pt x="104" y="233"/>
                      </a:lnTo>
                      <a:lnTo>
                        <a:pt x="103" y="226"/>
                      </a:lnTo>
                      <a:lnTo>
                        <a:pt x="103" y="222"/>
                      </a:lnTo>
                      <a:lnTo>
                        <a:pt x="103" y="219"/>
                      </a:lnTo>
                      <a:lnTo>
                        <a:pt x="103" y="216"/>
                      </a:lnTo>
                      <a:lnTo>
                        <a:pt x="103" y="212"/>
                      </a:lnTo>
                      <a:lnTo>
                        <a:pt x="104" y="209"/>
                      </a:lnTo>
                      <a:lnTo>
                        <a:pt x="104" y="205"/>
                      </a:lnTo>
                      <a:lnTo>
                        <a:pt x="104" y="199"/>
                      </a:lnTo>
                      <a:lnTo>
                        <a:pt x="104" y="195"/>
                      </a:lnTo>
                      <a:lnTo>
                        <a:pt x="104" y="191"/>
                      </a:lnTo>
                      <a:lnTo>
                        <a:pt x="103" y="180"/>
                      </a:lnTo>
                      <a:lnTo>
                        <a:pt x="103" y="177"/>
                      </a:lnTo>
                      <a:lnTo>
                        <a:pt x="102" y="172"/>
                      </a:lnTo>
                      <a:lnTo>
                        <a:pt x="102" y="167"/>
                      </a:lnTo>
                      <a:lnTo>
                        <a:pt x="101" y="164"/>
                      </a:lnTo>
                      <a:lnTo>
                        <a:pt x="100" y="157"/>
                      </a:lnTo>
                      <a:lnTo>
                        <a:pt x="100" y="157"/>
                      </a:lnTo>
                      <a:lnTo>
                        <a:pt x="100" y="153"/>
                      </a:lnTo>
                      <a:lnTo>
                        <a:pt x="100" y="149"/>
                      </a:lnTo>
                      <a:lnTo>
                        <a:pt x="100" y="146"/>
                      </a:lnTo>
                      <a:lnTo>
                        <a:pt x="100" y="144"/>
                      </a:lnTo>
                      <a:lnTo>
                        <a:pt x="99" y="143"/>
                      </a:lnTo>
                      <a:lnTo>
                        <a:pt x="99" y="141"/>
                      </a:lnTo>
                      <a:lnTo>
                        <a:pt x="99" y="141"/>
                      </a:lnTo>
                      <a:lnTo>
                        <a:pt x="99" y="140"/>
                      </a:lnTo>
                      <a:lnTo>
                        <a:pt x="99" y="138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100" y="136"/>
                      </a:lnTo>
                      <a:lnTo>
                        <a:pt x="100" y="136"/>
                      </a:lnTo>
                      <a:lnTo>
                        <a:pt x="100" y="133"/>
                      </a:lnTo>
                      <a:lnTo>
                        <a:pt x="100" y="132"/>
                      </a:lnTo>
                      <a:lnTo>
                        <a:pt x="100" y="128"/>
                      </a:lnTo>
                      <a:lnTo>
                        <a:pt x="100" y="124"/>
                      </a:lnTo>
                      <a:lnTo>
                        <a:pt x="100" y="121"/>
                      </a:lnTo>
                      <a:lnTo>
                        <a:pt x="100" y="120"/>
                      </a:lnTo>
                      <a:lnTo>
                        <a:pt x="100" y="120"/>
                      </a:lnTo>
                      <a:lnTo>
                        <a:pt x="101" y="120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3" y="119"/>
                      </a:lnTo>
                      <a:lnTo>
                        <a:pt x="104" y="118"/>
                      </a:lnTo>
                      <a:lnTo>
                        <a:pt x="105" y="118"/>
                      </a:lnTo>
                      <a:lnTo>
                        <a:pt x="106" y="118"/>
                      </a:lnTo>
                      <a:lnTo>
                        <a:pt x="107" y="119"/>
                      </a:lnTo>
                      <a:lnTo>
                        <a:pt x="111" y="121"/>
                      </a:lnTo>
                      <a:lnTo>
                        <a:pt x="111" y="121"/>
                      </a:lnTo>
                      <a:lnTo>
                        <a:pt x="112" y="121"/>
                      </a:lnTo>
                      <a:lnTo>
                        <a:pt x="112" y="121"/>
                      </a:lnTo>
                      <a:lnTo>
                        <a:pt x="112" y="120"/>
                      </a:lnTo>
                      <a:lnTo>
                        <a:pt x="113" y="118"/>
                      </a:lnTo>
                      <a:lnTo>
                        <a:pt x="115" y="115"/>
                      </a:lnTo>
                      <a:lnTo>
                        <a:pt x="117" y="112"/>
                      </a:lnTo>
                      <a:lnTo>
                        <a:pt x="118" y="110"/>
                      </a:lnTo>
                      <a:lnTo>
                        <a:pt x="119" y="109"/>
                      </a:lnTo>
                      <a:lnTo>
                        <a:pt x="120" y="108"/>
                      </a:lnTo>
                      <a:lnTo>
                        <a:pt x="121" y="107"/>
                      </a:lnTo>
                      <a:lnTo>
                        <a:pt x="122" y="104"/>
                      </a:lnTo>
                      <a:lnTo>
                        <a:pt x="122" y="103"/>
                      </a:lnTo>
                      <a:lnTo>
                        <a:pt x="123" y="101"/>
                      </a:lnTo>
                      <a:lnTo>
                        <a:pt x="124" y="99"/>
                      </a:lnTo>
                      <a:lnTo>
                        <a:pt x="125" y="98"/>
                      </a:lnTo>
                      <a:lnTo>
                        <a:pt x="126" y="96"/>
                      </a:lnTo>
                      <a:lnTo>
                        <a:pt x="128" y="90"/>
                      </a:lnTo>
                      <a:lnTo>
                        <a:pt x="129" y="88"/>
                      </a:lnTo>
                      <a:lnTo>
                        <a:pt x="129" y="86"/>
                      </a:lnTo>
                      <a:lnTo>
                        <a:pt x="130" y="86"/>
                      </a:lnTo>
                      <a:lnTo>
                        <a:pt x="130" y="85"/>
                      </a:lnTo>
                      <a:lnTo>
                        <a:pt x="130" y="84"/>
                      </a:lnTo>
                      <a:lnTo>
                        <a:pt x="130" y="83"/>
                      </a:lnTo>
                      <a:lnTo>
                        <a:pt x="130" y="80"/>
                      </a:lnTo>
                      <a:close/>
                      <a:moveTo>
                        <a:pt x="64" y="10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close/>
                      <a:moveTo>
                        <a:pt x="64" y="11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close/>
                      <a:moveTo>
                        <a:pt x="112" y="90"/>
                      </a:moveTo>
                      <a:lnTo>
                        <a:pt x="110" y="91"/>
                      </a:lnTo>
                      <a:lnTo>
                        <a:pt x="109" y="91"/>
                      </a:lnTo>
                      <a:lnTo>
                        <a:pt x="109" y="92"/>
                      </a:lnTo>
                      <a:lnTo>
                        <a:pt x="108" y="93"/>
                      </a:lnTo>
                      <a:lnTo>
                        <a:pt x="108" y="94"/>
                      </a:lnTo>
                      <a:lnTo>
                        <a:pt x="108" y="95"/>
                      </a:lnTo>
                      <a:lnTo>
                        <a:pt x="108" y="97"/>
                      </a:lnTo>
                      <a:lnTo>
                        <a:pt x="108" y="97"/>
                      </a:lnTo>
                      <a:lnTo>
                        <a:pt x="108" y="99"/>
                      </a:lnTo>
                      <a:lnTo>
                        <a:pt x="108" y="99"/>
                      </a:lnTo>
                      <a:lnTo>
                        <a:pt x="108" y="100"/>
                      </a:lnTo>
                      <a:lnTo>
                        <a:pt x="108" y="100"/>
                      </a:lnTo>
                      <a:lnTo>
                        <a:pt x="108" y="101"/>
                      </a:lnTo>
                      <a:lnTo>
                        <a:pt x="108" y="102"/>
                      </a:lnTo>
                      <a:lnTo>
                        <a:pt x="108" y="102"/>
                      </a:lnTo>
                      <a:lnTo>
                        <a:pt x="107" y="102"/>
                      </a:lnTo>
                      <a:lnTo>
                        <a:pt x="106" y="102"/>
                      </a:lnTo>
                      <a:lnTo>
                        <a:pt x="105" y="102"/>
                      </a:lnTo>
                      <a:lnTo>
                        <a:pt x="105" y="103"/>
                      </a:lnTo>
                      <a:lnTo>
                        <a:pt x="105" y="103"/>
                      </a:lnTo>
                      <a:lnTo>
                        <a:pt x="104" y="103"/>
                      </a:lnTo>
                      <a:lnTo>
                        <a:pt x="104" y="105"/>
                      </a:lnTo>
                      <a:lnTo>
                        <a:pt x="104" y="105"/>
                      </a:lnTo>
                      <a:lnTo>
                        <a:pt x="104" y="106"/>
                      </a:lnTo>
                      <a:lnTo>
                        <a:pt x="102" y="107"/>
                      </a:lnTo>
                      <a:lnTo>
                        <a:pt x="100" y="109"/>
                      </a:lnTo>
                      <a:lnTo>
                        <a:pt x="99" y="108"/>
                      </a:lnTo>
                      <a:lnTo>
                        <a:pt x="99" y="108"/>
                      </a:lnTo>
                      <a:lnTo>
                        <a:pt x="99" y="106"/>
                      </a:lnTo>
                      <a:lnTo>
                        <a:pt x="98" y="104"/>
                      </a:lnTo>
                      <a:lnTo>
                        <a:pt x="99" y="104"/>
                      </a:lnTo>
                      <a:lnTo>
                        <a:pt x="99" y="103"/>
                      </a:lnTo>
                      <a:lnTo>
                        <a:pt x="99" y="101"/>
                      </a:lnTo>
                      <a:lnTo>
                        <a:pt x="99" y="99"/>
                      </a:lnTo>
                      <a:lnTo>
                        <a:pt x="99" y="98"/>
                      </a:lnTo>
                      <a:lnTo>
                        <a:pt x="100" y="95"/>
                      </a:lnTo>
                      <a:lnTo>
                        <a:pt x="100" y="91"/>
                      </a:lnTo>
                      <a:lnTo>
                        <a:pt x="102" y="86"/>
                      </a:lnTo>
                      <a:lnTo>
                        <a:pt x="102" y="85"/>
                      </a:lnTo>
                      <a:lnTo>
                        <a:pt x="103" y="84"/>
                      </a:lnTo>
                      <a:lnTo>
                        <a:pt x="103" y="83"/>
                      </a:lnTo>
                      <a:lnTo>
                        <a:pt x="103" y="80"/>
                      </a:lnTo>
                      <a:lnTo>
                        <a:pt x="104" y="79"/>
                      </a:lnTo>
                      <a:lnTo>
                        <a:pt x="104" y="77"/>
                      </a:lnTo>
                      <a:lnTo>
                        <a:pt x="105" y="76"/>
                      </a:lnTo>
                      <a:lnTo>
                        <a:pt x="105" y="75"/>
                      </a:lnTo>
                      <a:lnTo>
                        <a:pt x="107" y="74"/>
                      </a:lnTo>
                      <a:lnTo>
                        <a:pt x="107" y="73"/>
                      </a:lnTo>
                      <a:lnTo>
                        <a:pt x="107" y="72"/>
                      </a:lnTo>
                      <a:lnTo>
                        <a:pt x="107" y="72"/>
                      </a:lnTo>
                      <a:lnTo>
                        <a:pt x="108" y="73"/>
                      </a:lnTo>
                      <a:lnTo>
                        <a:pt x="108" y="73"/>
                      </a:lnTo>
                      <a:lnTo>
                        <a:pt x="108" y="74"/>
                      </a:lnTo>
                      <a:lnTo>
                        <a:pt x="108" y="75"/>
                      </a:lnTo>
                      <a:lnTo>
                        <a:pt x="109" y="76"/>
                      </a:lnTo>
                      <a:lnTo>
                        <a:pt x="109" y="77"/>
                      </a:lnTo>
                      <a:lnTo>
                        <a:pt x="110" y="79"/>
                      </a:lnTo>
                      <a:lnTo>
                        <a:pt x="111" y="81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11" y="88"/>
                      </a:lnTo>
                      <a:lnTo>
                        <a:pt x="112" y="88"/>
                      </a:lnTo>
                      <a:lnTo>
                        <a:pt x="112" y="89"/>
                      </a:lnTo>
                      <a:lnTo>
                        <a:pt x="112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 47"/>
                <p:cNvSpPr>
                  <a:spLocks noChangeAspect="1" noEditPoints="1"/>
                </p:cNvSpPr>
                <p:nvPr/>
              </p:nvSpPr>
              <p:spPr bwMode="auto">
                <a:xfrm>
                  <a:off x="5501214" y="2213022"/>
                  <a:ext cx="263086" cy="165548"/>
                </a:xfrm>
                <a:custGeom>
                  <a:avLst/>
                  <a:gdLst/>
                  <a:ahLst/>
                  <a:cxnLst>
                    <a:cxn ang="0">
                      <a:pos x="377" y="1001"/>
                    </a:cxn>
                    <a:cxn ang="0">
                      <a:pos x="151" y="1080"/>
                    </a:cxn>
                    <a:cxn ang="0">
                      <a:pos x="289" y="1248"/>
                    </a:cxn>
                    <a:cxn ang="0">
                      <a:pos x="524" y="1145"/>
                    </a:cxn>
                    <a:cxn ang="0">
                      <a:pos x="340" y="1137"/>
                    </a:cxn>
                    <a:cxn ang="0">
                      <a:pos x="249" y="1147"/>
                    </a:cxn>
                    <a:cxn ang="0">
                      <a:pos x="306" y="1100"/>
                    </a:cxn>
                    <a:cxn ang="0">
                      <a:pos x="335" y="1089"/>
                    </a:cxn>
                    <a:cxn ang="0">
                      <a:pos x="419" y="1080"/>
                    </a:cxn>
                    <a:cxn ang="0">
                      <a:pos x="369" y="1125"/>
                    </a:cxn>
                    <a:cxn ang="0">
                      <a:pos x="312" y="1108"/>
                    </a:cxn>
                    <a:cxn ang="0">
                      <a:pos x="351" y="1115"/>
                    </a:cxn>
                    <a:cxn ang="0">
                      <a:pos x="351" y="1115"/>
                    </a:cxn>
                    <a:cxn ang="0">
                      <a:pos x="1264" y="538"/>
                    </a:cxn>
                    <a:cxn ang="0">
                      <a:pos x="1239" y="684"/>
                    </a:cxn>
                    <a:cxn ang="0">
                      <a:pos x="1343" y="736"/>
                    </a:cxn>
                    <a:cxn ang="0">
                      <a:pos x="1381" y="925"/>
                    </a:cxn>
                    <a:cxn ang="0">
                      <a:pos x="1136" y="753"/>
                    </a:cxn>
                    <a:cxn ang="0">
                      <a:pos x="1182" y="724"/>
                    </a:cxn>
                    <a:cxn ang="0">
                      <a:pos x="1237" y="222"/>
                    </a:cxn>
                    <a:cxn ang="0">
                      <a:pos x="1475" y="102"/>
                    </a:cxn>
                    <a:cxn ang="0">
                      <a:pos x="1178" y="11"/>
                    </a:cxn>
                    <a:cxn ang="0">
                      <a:pos x="1204" y="0"/>
                    </a:cxn>
                    <a:cxn ang="0">
                      <a:pos x="344" y="552"/>
                    </a:cxn>
                    <a:cxn ang="0">
                      <a:pos x="2186" y="1340"/>
                    </a:cxn>
                    <a:cxn ang="0">
                      <a:pos x="1085" y="606"/>
                    </a:cxn>
                    <a:cxn ang="0">
                      <a:pos x="1783" y="634"/>
                    </a:cxn>
                    <a:cxn ang="0">
                      <a:pos x="1346" y="759"/>
                    </a:cxn>
                    <a:cxn ang="0">
                      <a:pos x="1356" y="739"/>
                    </a:cxn>
                    <a:cxn ang="0">
                      <a:pos x="1356" y="739"/>
                    </a:cxn>
                    <a:cxn ang="0">
                      <a:pos x="820" y="794"/>
                    </a:cxn>
                    <a:cxn ang="0">
                      <a:pos x="936" y="639"/>
                    </a:cxn>
                    <a:cxn ang="0">
                      <a:pos x="821" y="787"/>
                    </a:cxn>
                    <a:cxn ang="0">
                      <a:pos x="778" y="792"/>
                    </a:cxn>
                    <a:cxn ang="0">
                      <a:pos x="826" y="660"/>
                    </a:cxn>
                    <a:cxn ang="0">
                      <a:pos x="807" y="796"/>
                    </a:cxn>
                    <a:cxn ang="0">
                      <a:pos x="291" y="728"/>
                    </a:cxn>
                    <a:cxn ang="0">
                      <a:pos x="254" y="803"/>
                    </a:cxn>
                    <a:cxn ang="0">
                      <a:pos x="779" y="1002"/>
                    </a:cxn>
                    <a:cxn ang="0">
                      <a:pos x="495" y="1280"/>
                    </a:cxn>
                    <a:cxn ang="0">
                      <a:pos x="446" y="1305"/>
                    </a:cxn>
                    <a:cxn ang="0">
                      <a:pos x="768" y="1084"/>
                    </a:cxn>
                    <a:cxn ang="0">
                      <a:pos x="1043" y="1180"/>
                    </a:cxn>
                    <a:cxn ang="0">
                      <a:pos x="802" y="1334"/>
                    </a:cxn>
                    <a:cxn ang="0">
                      <a:pos x="745" y="1346"/>
                    </a:cxn>
                    <a:cxn ang="0">
                      <a:pos x="1410" y="1211"/>
                    </a:cxn>
                    <a:cxn ang="0">
                      <a:pos x="783" y="1068"/>
                    </a:cxn>
                    <a:cxn ang="0">
                      <a:pos x="1387" y="958"/>
                    </a:cxn>
                    <a:cxn ang="0">
                      <a:pos x="1404" y="980"/>
                    </a:cxn>
                    <a:cxn ang="0">
                      <a:pos x="1399" y="938"/>
                    </a:cxn>
                    <a:cxn ang="0">
                      <a:pos x="1621" y="1230"/>
                    </a:cxn>
                    <a:cxn ang="0">
                      <a:pos x="2136" y="1305"/>
                    </a:cxn>
                  </a:cxnLst>
                  <a:rect l="0" t="0" r="r" b="b"/>
                  <a:pathLst>
                    <a:path w="2186" h="1376">
                      <a:moveTo>
                        <a:pt x="405" y="1100"/>
                      </a:moveTo>
                      <a:cubicBezTo>
                        <a:pt x="448" y="1069"/>
                        <a:pt x="448" y="1069"/>
                        <a:pt x="448" y="1069"/>
                      </a:cubicBezTo>
                      <a:cubicBezTo>
                        <a:pt x="385" y="1080"/>
                        <a:pt x="385" y="1080"/>
                        <a:pt x="385" y="1080"/>
                      </a:cubicBezTo>
                      <a:cubicBezTo>
                        <a:pt x="377" y="1001"/>
                        <a:pt x="377" y="1001"/>
                        <a:pt x="377" y="1001"/>
                      </a:cubicBezTo>
                      <a:cubicBezTo>
                        <a:pt x="317" y="1068"/>
                        <a:pt x="317" y="1068"/>
                        <a:pt x="317" y="1068"/>
                      </a:cubicBezTo>
                      <a:cubicBezTo>
                        <a:pt x="269" y="1038"/>
                        <a:pt x="269" y="1038"/>
                        <a:pt x="269" y="1038"/>
                      </a:cubicBezTo>
                      <a:cubicBezTo>
                        <a:pt x="286" y="1080"/>
                        <a:pt x="286" y="1080"/>
                        <a:pt x="286" y="1080"/>
                      </a:cubicBezTo>
                      <a:cubicBezTo>
                        <a:pt x="151" y="1080"/>
                        <a:pt x="151" y="1080"/>
                        <a:pt x="151" y="1080"/>
                      </a:cubicBezTo>
                      <a:cubicBezTo>
                        <a:pt x="268" y="1125"/>
                        <a:pt x="268" y="1125"/>
                        <a:pt x="268" y="1125"/>
                      </a:cubicBezTo>
                      <a:cubicBezTo>
                        <a:pt x="216" y="1160"/>
                        <a:pt x="216" y="1160"/>
                        <a:pt x="216" y="1160"/>
                      </a:cubicBezTo>
                      <a:cubicBezTo>
                        <a:pt x="287" y="1147"/>
                        <a:pt x="287" y="1147"/>
                        <a:pt x="287" y="1147"/>
                      </a:cubicBezTo>
                      <a:cubicBezTo>
                        <a:pt x="289" y="1248"/>
                        <a:pt x="289" y="1248"/>
                        <a:pt x="289" y="1248"/>
                      </a:cubicBezTo>
                      <a:cubicBezTo>
                        <a:pt x="359" y="1160"/>
                        <a:pt x="359" y="1160"/>
                        <a:pt x="359" y="1160"/>
                      </a:cubicBezTo>
                      <a:cubicBezTo>
                        <a:pt x="413" y="1194"/>
                        <a:pt x="413" y="1194"/>
                        <a:pt x="413" y="1194"/>
                      </a:cubicBezTo>
                      <a:cubicBezTo>
                        <a:pt x="391" y="1146"/>
                        <a:pt x="391" y="1146"/>
                        <a:pt x="391" y="1146"/>
                      </a:cubicBezTo>
                      <a:cubicBezTo>
                        <a:pt x="524" y="1145"/>
                        <a:pt x="524" y="1145"/>
                        <a:pt x="524" y="1145"/>
                      </a:cubicBezTo>
                      <a:lnTo>
                        <a:pt x="405" y="1100"/>
                      </a:lnTo>
                      <a:close/>
                      <a:moveTo>
                        <a:pt x="392" y="1172"/>
                      </a:moveTo>
                      <a:cubicBezTo>
                        <a:pt x="351" y="1136"/>
                        <a:pt x="351" y="1136"/>
                        <a:pt x="351" y="1136"/>
                      </a:cubicBezTo>
                      <a:cubicBezTo>
                        <a:pt x="348" y="1137"/>
                        <a:pt x="344" y="1137"/>
                        <a:pt x="340" y="1137"/>
                      </a:cubicBezTo>
                      <a:cubicBezTo>
                        <a:pt x="303" y="1209"/>
                        <a:pt x="303" y="1209"/>
                        <a:pt x="303" y="1209"/>
                      </a:cubicBezTo>
                      <a:cubicBezTo>
                        <a:pt x="319" y="1134"/>
                        <a:pt x="319" y="1134"/>
                        <a:pt x="319" y="1134"/>
                      </a:cubicBezTo>
                      <a:cubicBezTo>
                        <a:pt x="315" y="1132"/>
                        <a:pt x="312" y="1130"/>
                        <a:pt x="310" y="1128"/>
                      </a:cubicBezTo>
                      <a:cubicBezTo>
                        <a:pt x="249" y="1147"/>
                        <a:pt x="249" y="1147"/>
                        <a:pt x="249" y="1147"/>
                      </a:cubicBezTo>
                      <a:cubicBezTo>
                        <a:pt x="303" y="1121"/>
                        <a:pt x="303" y="1121"/>
                        <a:pt x="303" y="1121"/>
                      </a:cubicBezTo>
                      <a:cubicBezTo>
                        <a:pt x="302" y="1119"/>
                        <a:pt x="301" y="1116"/>
                        <a:pt x="301" y="1113"/>
                      </a:cubicBezTo>
                      <a:cubicBezTo>
                        <a:pt x="201" y="1089"/>
                        <a:pt x="201" y="1089"/>
                        <a:pt x="201" y="1089"/>
                      </a:cubicBezTo>
                      <a:cubicBezTo>
                        <a:pt x="306" y="1100"/>
                        <a:pt x="306" y="1100"/>
                        <a:pt x="306" y="1100"/>
                      </a:cubicBezTo>
                      <a:cubicBezTo>
                        <a:pt x="308" y="1098"/>
                        <a:pt x="310" y="1096"/>
                        <a:pt x="313" y="1094"/>
                      </a:cubicBezTo>
                      <a:cubicBezTo>
                        <a:pt x="287" y="1057"/>
                        <a:pt x="287" y="1057"/>
                        <a:pt x="287" y="1057"/>
                      </a:cubicBezTo>
                      <a:cubicBezTo>
                        <a:pt x="324" y="1090"/>
                        <a:pt x="324" y="1090"/>
                        <a:pt x="324" y="1090"/>
                      </a:cubicBezTo>
                      <a:cubicBezTo>
                        <a:pt x="328" y="1089"/>
                        <a:pt x="331" y="1089"/>
                        <a:pt x="335" y="1089"/>
                      </a:cubicBezTo>
                      <a:cubicBezTo>
                        <a:pt x="367" y="1029"/>
                        <a:pt x="367" y="1029"/>
                        <a:pt x="367" y="1029"/>
                      </a:cubicBezTo>
                      <a:cubicBezTo>
                        <a:pt x="355" y="1092"/>
                        <a:pt x="355" y="1092"/>
                        <a:pt x="355" y="1092"/>
                      </a:cubicBezTo>
                      <a:cubicBezTo>
                        <a:pt x="359" y="1093"/>
                        <a:pt x="362" y="1095"/>
                        <a:pt x="364" y="1097"/>
                      </a:cubicBezTo>
                      <a:cubicBezTo>
                        <a:pt x="419" y="1080"/>
                        <a:pt x="419" y="1080"/>
                        <a:pt x="419" y="1080"/>
                      </a:cubicBezTo>
                      <a:cubicBezTo>
                        <a:pt x="371" y="1104"/>
                        <a:pt x="371" y="1104"/>
                        <a:pt x="371" y="1104"/>
                      </a:cubicBezTo>
                      <a:cubicBezTo>
                        <a:pt x="373" y="1106"/>
                        <a:pt x="374" y="1109"/>
                        <a:pt x="374" y="1112"/>
                      </a:cubicBezTo>
                      <a:cubicBezTo>
                        <a:pt x="474" y="1136"/>
                        <a:pt x="474" y="1136"/>
                        <a:pt x="474" y="1136"/>
                      </a:cubicBezTo>
                      <a:cubicBezTo>
                        <a:pt x="369" y="1125"/>
                        <a:pt x="369" y="1125"/>
                        <a:pt x="369" y="1125"/>
                      </a:cubicBezTo>
                      <a:cubicBezTo>
                        <a:pt x="368" y="1127"/>
                        <a:pt x="365" y="1129"/>
                        <a:pt x="362" y="1131"/>
                      </a:cubicBezTo>
                      <a:lnTo>
                        <a:pt x="392" y="1172"/>
                      </a:lnTo>
                      <a:close/>
                      <a:moveTo>
                        <a:pt x="343" y="1096"/>
                      </a:moveTo>
                      <a:cubicBezTo>
                        <a:pt x="329" y="1094"/>
                        <a:pt x="315" y="1099"/>
                        <a:pt x="312" y="1108"/>
                      </a:cubicBezTo>
                      <a:cubicBezTo>
                        <a:pt x="308" y="1117"/>
                        <a:pt x="317" y="1127"/>
                        <a:pt x="331" y="1129"/>
                      </a:cubicBezTo>
                      <a:cubicBezTo>
                        <a:pt x="346" y="1132"/>
                        <a:pt x="360" y="1126"/>
                        <a:pt x="363" y="1117"/>
                      </a:cubicBezTo>
                      <a:cubicBezTo>
                        <a:pt x="366" y="1108"/>
                        <a:pt x="357" y="1098"/>
                        <a:pt x="343" y="1096"/>
                      </a:cubicBezTo>
                      <a:close/>
                      <a:moveTo>
                        <a:pt x="351" y="1115"/>
                      </a:moveTo>
                      <a:cubicBezTo>
                        <a:pt x="349" y="1120"/>
                        <a:pt x="342" y="1123"/>
                        <a:pt x="334" y="1122"/>
                      </a:cubicBezTo>
                      <a:cubicBezTo>
                        <a:pt x="327" y="1120"/>
                        <a:pt x="322" y="1115"/>
                        <a:pt x="324" y="1110"/>
                      </a:cubicBezTo>
                      <a:cubicBezTo>
                        <a:pt x="326" y="1105"/>
                        <a:pt x="333" y="1102"/>
                        <a:pt x="341" y="1103"/>
                      </a:cubicBezTo>
                      <a:cubicBezTo>
                        <a:pt x="348" y="1105"/>
                        <a:pt x="353" y="1110"/>
                        <a:pt x="351" y="1115"/>
                      </a:cubicBezTo>
                      <a:close/>
                      <a:moveTo>
                        <a:pt x="1801" y="609"/>
                      </a:moveTo>
                      <a:cubicBezTo>
                        <a:pt x="1794" y="608"/>
                        <a:pt x="1794" y="608"/>
                        <a:pt x="1794" y="608"/>
                      </a:cubicBezTo>
                      <a:cubicBezTo>
                        <a:pt x="1310" y="528"/>
                        <a:pt x="1310" y="528"/>
                        <a:pt x="1310" y="528"/>
                      </a:cubicBezTo>
                      <a:cubicBezTo>
                        <a:pt x="1264" y="538"/>
                        <a:pt x="1264" y="538"/>
                        <a:pt x="1264" y="538"/>
                      </a:cubicBezTo>
                      <a:cubicBezTo>
                        <a:pt x="1261" y="548"/>
                        <a:pt x="1258" y="558"/>
                        <a:pt x="1256" y="568"/>
                      </a:cubicBezTo>
                      <a:cubicBezTo>
                        <a:pt x="1307" y="557"/>
                        <a:pt x="1307" y="557"/>
                        <a:pt x="1307" y="557"/>
                      </a:cubicBezTo>
                      <a:cubicBezTo>
                        <a:pt x="1325" y="647"/>
                        <a:pt x="1325" y="647"/>
                        <a:pt x="1325" y="647"/>
                      </a:cubicBezTo>
                      <a:cubicBezTo>
                        <a:pt x="1239" y="684"/>
                        <a:pt x="1239" y="684"/>
                        <a:pt x="1239" y="684"/>
                      </a:cubicBezTo>
                      <a:cubicBezTo>
                        <a:pt x="1239" y="693"/>
                        <a:pt x="1239" y="701"/>
                        <a:pt x="1238" y="708"/>
                      </a:cubicBezTo>
                      <a:cubicBezTo>
                        <a:pt x="1328" y="670"/>
                        <a:pt x="1328" y="670"/>
                        <a:pt x="1328" y="670"/>
                      </a:cubicBezTo>
                      <a:cubicBezTo>
                        <a:pt x="1330" y="670"/>
                        <a:pt x="1330" y="670"/>
                        <a:pt x="1330" y="670"/>
                      </a:cubicBezTo>
                      <a:cubicBezTo>
                        <a:pt x="1343" y="736"/>
                        <a:pt x="1343" y="736"/>
                        <a:pt x="1343" y="736"/>
                      </a:cubicBezTo>
                      <a:cubicBezTo>
                        <a:pt x="1287" y="761"/>
                        <a:pt x="1287" y="761"/>
                        <a:pt x="1287" y="761"/>
                      </a:cubicBezTo>
                      <a:cubicBezTo>
                        <a:pt x="1347" y="799"/>
                        <a:pt x="1347" y="799"/>
                        <a:pt x="1347" y="799"/>
                      </a:cubicBezTo>
                      <a:cubicBezTo>
                        <a:pt x="1358" y="812"/>
                        <a:pt x="1358" y="812"/>
                        <a:pt x="1358" y="812"/>
                      </a:cubicBezTo>
                      <a:cubicBezTo>
                        <a:pt x="1381" y="925"/>
                        <a:pt x="1381" y="925"/>
                        <a:pt x="1381" y="925"/>
                      </a:cubicBezTo>
                      <a:cubicBezTo>
                        <a:pt x="1200" y="798"/>
                        <a:pt x="1200" y="798"/>
                        <a:pt x="1200" y="798"/>
                      </a:cubicBezTo>
                      <a:cubicBezTo>
                        <a:pt x="796" y="973"/>
                        <a:pt x="796" y="973"/>
                        <a:pt x="796" y="973"/>
                      </a:cubicBezTo>
                      <a:cubicBezTo>
                        <a:pt x="806" y="895"/>
                        <a:pt x="806" y="895"/>
                        <a:pt x="806" y="895"/>
                      </a:cubicBezTo>
                      <a:cubicBezTo>
                        <a:pt x="1136" y="753"/>
                        <a:pt x="1136" y="753"/>
                        <a:pt x="1136" y="753"/>
                      </a:cubicBezTo>
                      <a:cubicBezTo>
                        <a:pt x="964" y="633"/>
                        <a:pt x="964" y="633"/>
                        <a:pt x="964" y="633"/>
                      </a:cubicBezTo>
                      <a:cubicBezTo>
                        <a:pt x="1055" y="613"/>
                        <a:pt x="1055" y="613"/>
                        <a:pt x="1055" y="613"/>
                      </a:cubicBezTo>
                      <a:cubicBezTo>
                        <a:pt x="1181" y="693"/>
                        <a:pt x="1181" y="693"/>
                        <a:pt x="1181" y="693"/>
                      </a:cubicBezTo>
                      <a:cubicBezTo>
                        <a:pt x="1182" y="724"/>
                        <a:pt x="1182" y="724"/>
                        <a:pt x="1182" y="724"/>
                      </a:cubicBezTo>
                      <a:cubicBezTo>
                        <a:pt x="1183" y="761"/>
                        <a:pt x="1183" y="761"/>
                        <a:pt x="1183" y="761"/>
                      </a:cubicBezTo>
                      <a:cubicBezTo>
                        <a:pt x="1183" y="764"/>
                        <a:pt x="1192" y="766"/>
                        <a:pt x="1204" y="766"/>
                      </a:cubicBezTo>
                      <a:cubicBezTo>
                        <a:pt x="1216" y="766"/>
                        <a:pt x="1226" y="764"/>
                        <a:pt x="1226" y="761"/>
                      </a:cubicBezTo>
                      <a:cubicBezTo>
                        <a:pt x="1237" y="222"/>
                        <a:pt x="1237" y="222"/>
                        <a:pt x="1237" y="222"/>
                      </a:cubicBezTo>
                      <a:cubicBezTo>
                        <a:pt x="1240" y="287"/>
                        <a:pt x="1246" y="371"/>
                        <a:pt x="1259" y="416"/>
                      </a:cubicBezTo>
                      <a:cubicBezTo>
                        <a:pt x="1327" y="428"/>
                        <a:pt x="1469" y="441"/>
                        <a:pt x="1497" y="341"/>
                      </a:cubicBezTo>
                      <a:cubicBezTo>
                        <a:pt x="1534" y="209"/>
                        <a:pt x="1708" y="184"/>
                        <a:pt x="1754" y="175"/>
                      </a:cubicBezTo>
                      <a:cubicBezTo>
                        <a:pt x="1720" y="122"/>
                        <a:pt x="1588" y="56"/>
                        <a:pt x="1475" y="102"/>
                      </a:cubicBezTo>
                      <a:cubicBezTo>
                        <a:pt x="1386" y="139"/>
                        <a:pt x="1280" y="70"/>
                        <a:pt x="1240" y="40"/>
                      </a:cubicBezTo>
                      <a:cubicBezTo>
                        <a:pt x="1241" y="20"/>
                        <a:pt x="1241" y="20"/>
                        <a:pt x="1241" y="20"/>
                      </a:cubicBezTo>
                      <a:cubicBezTo>
                        <a:pt x="1236" y="18"/>
                        <a:pt x="1230" y="17"/>
                        <a:pt x="1224" y="18"/>
                      </a:cubicBezTo>
                      <a:cubicBezTo>
                        <a:pt x="1201" y="20"/>
                        <a:pt x="1178" y="11"/>
                        <a:pt x="1178" y="11"/>
                      </a:cubicBezTo>
                      <a:cubicBezTo>
                        <a:pt x="1178" y="11"/>
                        <a:pt x="1178" y="11"/>
                        <a:pt x="1178" y="11"/>
                      </a:cubicBezTo>
                      <a:cubicBezTo>
                        <a:pt x="1185" y="12"/>
                        <a:pt x="1194" y="13"/>
                        <a:pt x="1204" y="13"/>
                      </a:cubicBezTo>
                      <a:cubicBezTo>
                        <a:pt x="1225" y="13"/>
                        <a:pt x="1241" y="10"/>
                        <a:pt x="1241" y="6"/>
                      </a:cubicBezTo>
                      <a:cubicBezTo>
                        <a:pt x="1241" y="3"/>
                        <a:pt x="1225" y="0"/>
                        <a:pt x="1204" y="0"/>
                      </a:cubicBezTo>
                      <a:cubicBezTo>
                        <a:pt x="1184" y="0"/>
                        <a:pt x="1167" y="3"/>
                        <a:pt x="1167" y="6"/>
                      </a:cubicBezTo>
                      <a:cubicBezTo>
                        <a:pt x="1179" y="557"/>
                        <a:pt x="1179" y="557"/>
                        <a:pt x="1179" y="557"/>
                      </a:cubicBezTo>
                      <a:cubicBezTo>
                        <a:pt x="833" y="633"/>
                        <a:pt x="833" y="633"/>
                        <a:pt x="833" y="633"/>
                      </a:cubicBezTo>
                      <a:cubicBezTo>
                        <a:pt x="344" y="552"/>
                        <a:pt x="344" y="552"/>
                        <a:pt x="344" y="552"/>
                      </a:cubicBezTo>
                      <a:cubicBezTo>
                        <a:pt x="0" y="1268"/>
                        <a:pt x="0" y="1268"/>
                        <a:pt x="0" y="1268"/>
                      </a:cubicBezTo>
                      <a:cubicBezTo>
                        <a:pt x="737" y="1376"/>
                        <a:pt x="737" y="1376"/>
                        <a:pt x="737" y="1376"/>
                      </a:cubicBezTo>
                      <a:cubicBezTo>
                        <a:pt x="1446" y="1232"/>
                        <a:pt x="1446" y="1232"/>
                        <a:pt x="1446" y="1232"/>
                      </a:cubicBezTo>
                      <a:cubicBezTo>
                        <a:pt x="2186" y="1340"/>
                        <a:pt x="2186" y="1340"/>
                        <a:pt x="2186" y="1340"/>
                      </a:cubicBezTo>
                      <a:lnTo>
                        <a:pt x="1801" y="609"/>
                      </a:lnTo>
                      <a:close/>
                      <a:moveTo>
                        <a:pt x="1179" y="585"/>
                      </a:moveTo>
                      <a:cubicBezTo>
                        <a:pt x="1181" y="667"/>
                        <a:pt x="1181" y="667"/>
                        <a:pt x="1181" y="667"/>
                      </a:cubicBezTo>
                      <a:cubicBezTo>
                        <a:pt x="1085" y="606"/>
                        <a:pt x="1085" y="606"/>
                        <a:pt x="1085" y="606"/>
                      </a:cubicBezTo>
                      <a:lnTo>
                        <a:pt x="1179" y="585"/>
                      </a:lnTo>
                      <a:close/>
                      <a:moveTo>
                        <a:pt x="1338" y="650"/>
                      </a:moveTo>
                      <a:cubicBezTo>
                        <a:pt x="1320" y="557"/>
                        <a:pt x="1320" y="557"/>
                        <a:pt x="1320" y="557"/>
                      </a:cubicBezTo>
                      <a:cubicBezTo>
                        <a:pt x="1783" y="634"/>
                        <a:pt x="1783" y="634"/>
                        <a:pt x="1783" y="634"/>
                      </a:cubicBezTo>
                      <a:cubicBezTo>
                        <a:pt x="1862" y="785"/>
                        <a:pt x="1862" y="785"/>
                        <a:pt x="1862" y="785"/>
                      </a:cubicBezTo>
                      <a:lnTo>
                        <a:pt x="1338" y="650"/>
                      </a:lnTo>
                      <a:close/>
                      <a:moveTo>
                        <a:pt x="1333" y="764"/>
                      </a:moveTo>
                      <a:cubicBezTo>
                        <a:pt x="1346" y="759"/>
                        <a:pt x="1346" y="759"/>
                        <a:pt x="1346" y="759"/>
                      </a:cubicBezTo>
                      <a:cubicBezTo>
                        <a:pt x="1347" y="759"/>
                        <a:pt x="1347" y="759"/>
                        <a:pt x="1347" y="759"/>
                      </a:cubicBezTo>
                      <a:cubicBezTo>
                        <a:pt x="1351" y="776"/>
                        <a:pt x="1351" y="776"/>
                        <a:pt x="1351" y="776"/>
                      </a:cubicBezTo>
                      <a:lnTo>
                        <a:pt x="1333" y="764"/>
                      </a:lnTo>
                      <a:close/>
                      <a:moveTo>
                        <a:pt x="1356" y="739"/>
                      </a:moveTo>
                      <a:cubicBezTo>
                        <a:pt x="1343" y="673"/>
                        <a:pt x="1343" y="673"/>
                        <a:pt x="1343" y="673"/>
                      </a:cubicBezTo>
                      <a:cubicBezTo>
                        <a:pt x="1876" y="810"/>
                        <a:pt x="1876" y="810"/>
                        <a:pt x="1876" y="810"/>
                      </a:cubicBezTo>
                      <a:cubicBezTo>
                        <a:pt x="1914" y="883"/>
                        <a:pt x="1914" y="883"/>
                        <a:pt x="1914" y="883"/>
                      </a:cubicBezTo>
                      <a:lnTo>
                        <a:pt x="1356" y="739"/>
                      </a:lnTo>
                      <a:close/>
                      <a:moveTo>
                        <a:pt x="936" y="639"/>
                      </a:moveTo>
                      <a:cubicBezTo>
                        <a:pt x="1091" y="748"/>
                        <a:pt x="1091" y="748"/>
                        <a:pt x="1091" y="748"/>
                      </a:cubicBezTo>
                      <a:cubicBezTo>
                        <a:pt x="810" y="870"/>
                        <a:pt x="810" y="870"/>
                        <a:pt x="810" y="870"/>
                      </a:cubicBezTo>
                      <a:cubicBezTo>
                        <a:pt x="820" y="794"/>
                        <a:pt x="820" y="794"/>
                        <a:pt x="820" y="794"/>
                      </a:cubicBezTo>
                      <a:cubicBezTo>
                        <a:pt x="821" y="794"/>
                        <a:pt x="821" y="794"/>
                        <a:pt x="821" y="793"/>
                      </a:cubicBezTo>
                      <a:cubicBezTo>
                        <a:pt x="902" y="775"/>
                        <a:pt x="926" y="743"/>
                        <a:pt x="926" y="711"/>
                      </a:cubicBezTo>
                      <a:cubicBezTo>
                        <a:pt x="926" y="685"/>
                        <a:pt x="910" y="662"/>
                        <a:pt x="899" y="647"/>
                      </a:cubicBezTo>
                      <a:lnTo>
                        <a:pt x="936" y="639"/>
                      </a:lnTo>
                      <a:close/>
                      <a:moveTo>
                        <a:pt x="838" y="661"/>
                      </a:moveTo>
                      <a:cubicBezTo>
                        <a:pt x="892" y="649"/>
                        <a:pt x="892" y="649"/>
                        <a:pt x="892" y="649"/>
                      </a:cubicBezTo>
                      <a:cubicBezTo>
                        <a:pt x="903" y="662"/>
                        <a:pt x="920" y="686"/>
                        <a:pt x="920" y="711"/>
                      </a:cubicBezTo>
                      <a:cubicBezTo>
                        <a:pt x="920" y="739"/>
                        <a:pt x="900" y="769"/>
                        <a:pt x="821" y="787"/>
                      </a:cubicBezTo>
                      <a:lnTo>
                        <a:pt x="838" y="661"/>
                      </a:lnTo>
                      <a:close/>
                      <a:moveTo>
                        <a:pt x="826" y="660"/>
                      </a:moveTo>
                      <a:cubicBezTo>
                        <a:pt x="808" y="790"/>
                        <a:pt x="808" y="790"/>
                        <a:pt x="808" y="790"/>
                      </a:cubicBezTo>
                      <a:cubicBezTo>
                        <a:pt x="798" y="791"/>
                        <a:pt x="788" y="792"/>
                        <a:pt x="778" y="792"/>
                      </a:cubicBezTo>
                      <a:cubicBezTo>
                        <a:pt x="696" y="792"/>
                        <a:pt x="620" y="739"/>
                        <a:pt x="565" y="686"/>
                      </a:cubicBezTo>
                      <a:cubicBezTo>
                        <a:pt x="537" y="659"/>
                        <a:pt x="514" y="632"/>
                        <a:pt x="499" y="612"/>
                      </a:cubicBezTo>
                      <a:cubicBezTo>
                        <a:pt x="497" y="610"/>
                        <a:pt x="495" y="608"/>
                        <a:pt x="493" y="605"/>
                      </a:cubicBezTo>
                      <a:lnTo>
                        <a:pt x="826" y="660"/>
                      </a:lnTo>
                      <a:close/>
                      <a:moveTo>
                        <a:pt x="360" y="583"/>
                      </a:moveTo>
                      <a:cubicBezTo>
                        <a:pt x="484" y="604"/>
                        <a:pt x="484" y="604"/>
                        <a:pt x="484" y="604"/>
                      </a:cubicBezTo>
                      <a:cubicBezTo>
                        <a:pt x="525" y="658"/>
                        <a:pt x="642" y="798"/>
                        <a:pt x="778" y="798"/>
                      </a:cubicBezTo>
                      <a:cubicBezTo>
                        <a:pt x="788" y="798"/>
                        <a:pt x="798" y="798"/>
                        <a:pt x="807" y="796"/>
                      </a:cubicBezTo>
                      <a:cubicBezTo>
                        <a:pt x="797" y="875"/>
                        <a:pt x="797" y="875"/>
                        <a:pt x="797" y="875"/>
                      </a:cubicBezTo>
                      <a:cubicBezTo>
                        <a:pt x="300" y="708"/>
                        <a:pt x="300" y="708"/>
                        <a:pt x="300" y="708"/>
                      </a:cubicBezTo>
                      <a:lnTo>
                        <a:pt x="360" y="583"/>
                      </a:lnTo>
                      <a:close/>
                      <a:moveTo>
                        <a:pt x="291" y="728"/>
                      </a:moveTo>
                      <a:cubicBezTo>
                        <a:pt x="794" y="897"/>
                        <a:pt x="794" y="897"/>
                        <a:pt x="794" y="897"/>
                      </a:cubicBezTo>
                      <a:cubicBezTo>
                        <a:pt x="783" y="979"/>
                        <a:pt x="783" y="979"/>
                        <a:pt x="783" y="979"/>
                      </a:cubicBezTo>
                      <a:cubicBezTo>
                        <a:pt x="780" y="980"/>
                        <a:pt x="780" y="980"/>
                        <a:pt x="780" y="980"/>
                      </a:cubicBezTo>
                      <a:cubicBezTo>
                        <a:pt x="254" y="803"/>
                        <a:pt x="254" y="803"/>
                        <a:pt x="254" y="803"/>
                      </a:cubicBezTo>
                      <a:lnTo>
                        <a:pt x="291" y="728"/>
                      </a:lnTo>
                      <a:close/>
                      <a:moveTo>
                        <a:pt x="42" y="1246"/>
                      </a:moveTo>
                      <a:cubicBezTo>
                        <a:pt x="245" y="823"/>
                        <a:pt x="245" y="823"/>
                        <a:pt x="245" y="823"/>
                      </a:cubicBezTo>
                      <a:cubicBezTo>
                        <a:pt x="779" y="1002"/>
                        <a:pt x="779" y="1002"/>
                        <a:pt x="779" y="1002"/>
                      </a:cubicBezTo>
                      <a:cubicBezTo>
                        <a:pt x="769" y="1076"/>
                        <a:pt x="769" y="1076"/>
                        <a:pt x="769" y="1076"/>
                      </a:cubicBezTo>
                      <a:cubicBezTo>
                        <a:pt x="768" y="1077"/>
                        <a:pt x="768" y="1078"/>
                        <a:pt x="767" y="1078"/>
                      </a:cubicBezTo>
                      <a:cubicBezTo>
                        <a:pt x="761" y="1080"/>
                        <a:pt x="679" y="1113"/>
                        <a:pt x="627" y="1190"/>
                      </a:cubicBezTo>
                      <a:cubicBezTo>
                        <a:pt x="601" y="1228"/>
                        <a:pt x="545" y="1259"/>
                        <a:pt x="495" y="1280"/>
                      </a:cubicBezTo>
                      <a:cubicBezTo>
                        <a:pt x="471" y="1290"/>
                        <a:pt x="449" y="1298"/>
                        <a:pt x="432" y="1303"/>
                      </a:cubicBezTo>
                      <a:lnTo>
                        <a:pt x="42" y="1246"/>
                      </a:lnTo>
                      <a:close/>
                      <a:moveTo>
                        <a:pt x="732" y="1347"/>
                      </a:moveTo>
                      <a:cubicBezTo>
                        <a:pt x="446" y="1305"/>
                        <a:pt x="446" y="1305"/>
                        <a:pt x="446" y="1305"/>
                      </a:cubicBezTo>
                      <a:cubicBezTo>
                        <a:pt x="501" y="1287"/>
                        <a:pt x="594" y="1249"/>
                        <a:pt x="632" y="1193"/>
                      </a:cubicBezTo>
                      <a:cubicBezTo>
                        <a:pt x="658" y="1154"/>
                        <a:pt x="693" y="1127"/>
                        <a:pt x="721" y="1109"/>
                      </a:cubicBezTo>
                      <a:cubicBezTo>
                        <a:pt x="734" y="1100"/>
                        <a:pt x="747" y="1094"/>
                        <a:pt x="756" y="1090"/>
                      </a:cubicBezTo>
                      <a:cubicBezTo>
                        <a:pt x="762" y="1087"/>
                        <a:pt x="766" y="1085"/>
                        <a:pt x="768" y="1084"/>
                      </a:cubicBezTo>
                      <a:cubicBezTo>
                        <a:pt x="752" y="1206"/>
                        <a:pt x="752" y="1206"/>
                        <a:pt x="752" y="1206"/>
                      </a:cubicBezTo>
                      <a:lnTo>
                        <a:pt x="732" y="1347"/>
                      </a:lnTo>
                      <a:close/>
                      <a:moveTo>
                        <a:pt x="802" y="1334"/>
                      </a:moveTo>
                      <a:cubicBezTo>
                        <a:pt x="858" y="1215"/>
                        <a:pt x="951" y="1180"/>
                        <a:pt x="1043" y="1180"/>
                      </a:cubicBezTo>
                      <a:cubicBezTo>
                        <a:pt x="1106" y="1180"/>
                        <a:pt x="1169" y="1197"/>
                        <a:pt x="1215" y="1214"/>
                      </a:cubicBezTo>
                      <a:cubicBezTo>
                        <a:pt x="1238" y="1222"/>
                        <a:pt x="1257" y="1231"/>
                        <a:pt x="1270" y="1237"/>
                      </a:cubicBezTo>
                      <a:cubicBezTo>
                        <a:pt x="1272" y="1238"/>
                        <a:pt x="1273" y="1238"/>
                        <a:pt x="1274" y="1239"/>
                      </a:cubicBezTo>
                      <a:lnTo>
                        <a:pt x="802" y="1334"/>
                      </a:lnTo>
                      <a:close/>
                      <a:moveTo>
                        <a:pt x="1284" y="1237"/>
                      </a:moveTo>
                      <a:cubicBezTo>
                        <a:pt x="1251" y="1221"/>
                        <a:pt x="1149" y="1174"/>
                        <a:pt x="1043" y="1174"/>
                      </a:cubicBezTo>
                      <a:cubicBezTo>
                        <a:pt x="949" y="1174"/>
                        <a:pt x="851" y="1210"/>
                        <a:pt x="795" y="1336"/>
                      </a:cubicBezTo>
                      <a:cubicBezTo>
                        <a:pt x="745" y="1346"/>
                        <a:pt x="745" y="1346"/>
                        <a:pt x="745" y="1346"/>
                      </a:cubicBezTo>
                      <a:cubicBezTo>
                        <a:pt x="782" y="1076"/>
                        <a:pt x="782" y="1076"/>
                        <a:pt x="782" y="1076"/>
                      </a:cubicBezTo>
                      <a:cubicBezTo>
                        <a:pt x="786" y="1073"/>
                        <a:pt x="790" y="1071"/>
                        <a:pt x="796" y="1067"/>
                      </a:cubicBezTo>
                      <a:cubicBezTo>
                        <a:pt x="844" y="1039"/>
                        <a:pt x="957" y="983"/>
                        <a:pt x="1079" y="983"/>
                      </a:cubicBezTo>
                      <a:cubicBezTo>
                        <a:pt x="1196" y="983"/>
                        <a:pt x="1321" y="1034"/>
                        <a:pt x="1410" y="1211"/>
                      </a:cubicBezTo>
                      <a:lnTo>
                        <a:pt x="1284" y="1237"/>
                      </a:lnTo>
                      <a:close/>
                      <a:moveTo>
                        <a:pt x="1416" y="1210"/>
                      </a:moveTo>
                      <a:cubicBezTo>
                        <a:pt x="1327" y="1030"/>
                        <a:pt x="1198" y="977"/>
                        <a:pt x="1079" y="977"/>
                      </a:cubicBezTo>
                      <a:cubicBezTo>
                        <a:pt x="946" y="977"/>
                        <a:pt x="825" y="1042"/>
                        <a:pt x="783" y="1068"/>
                      </a:cubicBezTo>
                      <a:cubicBezTo>
                        <a:pt x="792" y="998"/>
                        <a:pt x="792" y="998"/>
                        <a:pt x="792" y="998"/>
                      </a:cubicBezTo>
                      <a:cubicBezTo>
                        <a:pt x="1198" y="823"/>
                        <a:pt x="1198" y="823"/>
                        <a:pt x="1198" y="823"/>
                      </a:cubicBezTo>
                      <a:cubicBezTo>
                        <a:pt x="1384" y="953"/>
                        <a:pt x="1384" y="953"/>
                        <a:pt x="1384" y="953"/>
                      </a:cubicBezTo>
                      <a:cubicBezTo>
                        <a:pt x="1387" y="958"/>
                        <a:pt x="1387" y="958"/>
                        <a:pt x="1387" y="958"/>
                      </a:cubicBezTo>
                      <a:cubicBezTo>
                        <a:pt x="1437" y="1206"/>
                        <a:pt x="1437" y="1206"/>
                        <a:pt x="1437" y="1206"/>
                      </a:cubicBezTo>
                      <a:lnTo>
                        <a:pt x="1416" y="1210"/>
                      </a:lnTo>
                      <a:close/>
                      <a:moveTo>
                        <a:pt x="1449" y="1205"/>
                      </a:moveTo>
                      <a:cubicBezTo>
                        <a:pt x="1404" y="980"/>
                        <a:pt x="1404" y="980"/>
                        <a:pt x="1404" y="980"/>
                      </a:cubicBezTo>
                      <a:cubicBezTo>
                        <a:pt x="1591" y="1225"/>
                        <a:pt x="1591" y="1225"/>
                        <a:pt x="1591" y="1225"/>
                      </a:cubicBezTo>
                      <a:lnTo>
                        <a:pt x="1449" y="1205"/>
                      </a:lnTo>
                      <a:close/>
                      <a:moveTo>
                        <a:pt x="1621" y="1230"/>
                      </a:moveTo>
                      <a:cubicBezTo>
                        <a:pt x="1399" y="938"/>
                        <a:pt x="1399" y="938"/>
                        <a:pt x="1399" y="938"/>
                      </a:cubicBezTo>
                      <a:cubicBezTo>
                        <a:pt x="1395" y="935"/>
                        <a:pt x="1395" y="935"/>
                        <a:pt x="1395" y="935"/>
                      </a:cubicBezTo>
                      <a:cubicBezTo>
                        <a:pt x="1374" y="831"/>
                        <a:pt x="1374" y="831"/>
                        <a:pt x="1374" y="831"/>
                      </a:cubicBezTo>
                      <a:cubicBezTo>
                        <a:pt x="1737" y="1247"/>
                        <a:pt x="1737" y="1247"/>
                        <a:pt x="1737" y="1247"/>
                      </a:cubicBezTo>
                      <a:lnTo>
                        <a:pt x="1621" y="1230"/>
                      </a:lnTo>
                      <a:close/>
                      <a:moveTo>
                        <a:pt x="1366" y="788"/>
                      </a:moveTo>
                      <a:cubicBezTo>
                        <a:pt x="1361" y="762"/>
                        <a:pt x="1361" y="762"/>
                        <a:pt x="1361" y="762"/>
                      </a:cubicBezTo>
                      <a:cubicBezTo>
                        <a:pt x="1928" y="909"/>
                        <a:pt x="1928" y="909"/>
                        <a:pt x="1928" y="909"/>
                      </a:cubicBezTo>
                      <a:cubicBezTo>
                        <a:pt x="2136" y="1305"/>
                        <a:pt x="2136" y="1305"/>
                        <a:pt x="2136" y="1305"/>
                      </a:cubicBezTo>
                      <a:cubicBezTo>
                        <a:pt x="1770" y="1252"/>
                        <a:pt x="1770" y="1252"/>
                        <a:pt x="1770" y="1252"/>
                      </a:cubicBezTo>
                      <a:lnTo>
                        <a:pt x="1366" y="7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0" name="TextovéPole 39">
            <a:extLst>
              <a:ext uri="{FF2B5EF4-FFF2-40B4-BE49-F238E27FC236}">
                <a16:creationId xmlns:a16="http://schemas.microsoft.com/office/drawing/2014/main" xmlns="" id="{ECAC5B65-F885-C771-9A79-4D98FC24AA79}"/>
              </a:ext>
            </a:extLst>
          </p:cNvPr>
          <p:cNvSpPr txBox="1"/>
          <p:nvPr/>
        </p:nvSpPr>
        <p:spPr>
          <a:xfrm>
            <a:off x="4168940" y="1008749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xmlns="" id="{0F910C52-F3AD-00F1-F3F3-6FA0F8710439}"/>
              </a:ext>
            </a:extLst>
          </p:cNvPr>
          <p:cNvSpPr txBox="1"/>
          <p:nvPr/>
        </p:nvSpPr>
        <p:spPr>
          <a:xfrm>
            <a:off x="1931778" y="987260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xmlns="" id="{EFC93A08-1EA6-6EA9-AE31-D26014054C6B}"/>
              </a:ext>
            </a:extLst>
          </p:cNvPr>
          <p:cNvSpPr txBox="1"/>
          <p:nvPr/>
        </p:nvSpPr>
        <p:spPr>
          <a:xfrm>
            <a:off x="6373288" y="1008749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+3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xmlns="" id="{63633BD2-2176-CC79-C8B0-3CC551BE23CF}"/>
              </a:ext>
            </a:extLst>
          </p:cNvPr>
          <p:cNvSpPr txBox="1"/>
          <p:nvPr/>
        </p:nvSpPr>
        <p:spPr>
          <a:xfrm>
            <a:off x="860897" y="2086606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+0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50AAB9A4-8975-1AA0-15D9-48EE82D76976}"/>
              </a:ext>
            </a:extLst>
          </p:cNvPr>
          <p:cNvSpPr txBox="1"/>
          <p:nvPr/>
        </p:nvSpPr>
        <p:spPr>
          <a:xfrm>
            <a:off x="1931777" y="2086606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</a:t>
            </a:r>
            <a:r>
              <a:rPr kumimoji="0" lang="cs-CZ" sz="80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0173F47E-7507-6E49-F5B3-6A7B049D1931}"/>
              </a:ext>
            </a:extLst>
          </p:cNvPr>
          <p:cNvSpPr txBox="1"/>
          <p:nvPr/>
        </p:nvSpPr>
        <p:spPr>
          <a:xfrm>
            <a:off x="2971451" y="2245540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+2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xmlns="" id="{0071B73C-D196-A7A2-F4E6-E9CF6FE34AD4}"/>
              </a:ext>
            </a:extLst>
          </p:cNvPr>
          <p:cNvSpPr txBox="1"/>
          <p:nvPr/>
        </p:nvSpPr>
        <p:spPr>
          <a:xfrm>
            <a:off x="4083132" y="2086606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+1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xmlns="" id="{580E99FD-FB28-A9D1-F259-557030DFAF1F}"/>
              </a:ext>
            </a:extLst>
          </p:cNvPr>
          <p:cNvSpPr txBox="1"/>
          <p:nvPr/>
        </p:nvSpPr>
        <p:spPr>
          <a:xfrm>
            <a:off x="5112215" y="2086606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+1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xmlns="" id="{11C22F57-23DF-223C-4494-DC68501C20CE}"/>
              </a:ext>
            </a:extLst>
          </p:cNvPr>
          <p:cNvSpPr txBox="1"/>
          <p:nvPr/>
        </p:nvSpPr>
        <p:spPr>
          <a:xfrm>
            <a:off x="6192460" y="2086606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+0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xmlns="" id="{AEF93277-1B09-8E77-AF5B-4B9F56132E5B}"/>
              </a:ext>
            </a:extLst>
          </p:cNvPr>
          <p:cNvSpPr txBox="1"/>
          <p:nvPr/>
        </p:nvSpPr>
        <p:spPr>
          <a:xfrm>
            <a:off x="7252979" y="2086606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+2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xmlns="" id="{CFB36F7C-41BB-F876-7920-C00207CAD423}"/>
              </a:ext>
            </a:extLst>
          </p:cNvPr>
          <p:cNvSpPr txBox="1"/>
          <p:nvPr/>
        </p:nvSpPr>
        <p:spPr>
          <a:xfrm>
            <a:off x="8333224" y="2086606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FF6600"/>
                </a:solidFill>
                <a:latin typeface="Calibri" panose="020F0502020204030204" pitchFamily="34" charset="0"/>
              </a:rPr>
              <a:t>-1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</p:spTree>
    <p:extLst>
      <p:ext uri="{BB962C8B-B14F-4D97-AF65-F5344CB8AC3E}">
        <p14:creationId xmlns:p14="http://schemas.microsoft.com/office/powerpoint/2010/main" val="209430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 txBox="1">
            <a:spLocks/>
          </p:cNvSpPr>
          <p:nvPr/>
        </p:nvSpPr>
        <p:spPr>
          <a:xfrm>
            <a:off x="220552" y="454018"/>
            <a:ext cx="9285397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 sz="2000" dirty="0">
                <a:solidFill>
                  <a:srgbClr val="003C78"/>
                </a:solidFill>
                <a:latin typeface="+mj-lt"/>
              </a:rPr>
              <a:t>Exteriér i okolí TIC jsou čisté, prostor ke zlepšení je v prvním dojmu</a:t>
            </a:r>
          </a:p>
          <a:p>
            <a:pPr lvl="0" fontAlgn="auto">
              <a:spcAft>
                <a:spcPts val="0"/>
              </a:spcAft>
              <a:defRPr/>
            </a:pPr>
            <a:endParaRPr lang="cs-CZ" sz="2000" dirty="0">
              <a:solidFill>
                <a:srgbClr val="003C78"/>
              </a:solidFill>
              <a:latin typeface="Arial" panose="020B0604020202020204" pitchFamily="34" charset="0"/>
            </a:endParaRPr>
          </a:p>
        </p:txBody>
      </p:sp>
      <p:sp>
        <p:nvSpPr>
          <p:cNvPr id="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t-BR" sz="1800" dirty="0">
                <a:solidFill>
                  <a:srgbClr val="FF0000"/>
                </a:solidFill>
              </a:rPr>
              <a:t>EXTERIÉR TIC A PRVNÍ DOJEM</a:t>
            </a:r>
          </a:p>
        </p:txBody>
      </p:sp>
      <p:sp>
        <p:nvSpPr>
          <p:cNvPr id="43" name="Freeform 66">
            <a:extLst>
              <a:ext uri="{FF2B5EF4-FFF2-40B4-BE49-F238E27FC236}">
                <a16:creationId xmlns:a16="http://schemas.microsoft.com/office/drawing/2014/main" xmlns="" id="{86FFDE39-56E2-454B-8109-347EBC92BFA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6065" y="957878"/>
            <a:ext cx="341633" cy="314189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4" name="Freeform 143">
            <a:extLst>
              <a:ext uri="{FF2B5EF4-FFF2-40B4-BE49-F238E27FC236}">
                <a16:creationId xmlns:a16="http://schemas.microsoft.com/office/drawing/2014/main" xmlns="" id="{D6114308-1B8B-4598-9A71-2F5A1BEC0BC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58199" y="896679"/>
            <a:ext cx="214253" cy="418617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xmlns="" id="{B1455177-C597-46B6-9677-7D837B283CF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25323" y="923887"/>
            <a:ext cx="418313" cy="263226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6" name="Freeform 29">
            <a:extLst>
              <a:ext uri="{FF2B5EF4-FFF2-40B4-BE49-F238E27FC236}">
                <a16:creationId xmlns:a16="http://schemas.microsoft.com/office/drawing/2014/main" xmlns="" id="{1766F36C-558E-4872-BE50-62DE3FC9518F}"/>
              </a:ext>
            </a:extLst>
          </p:cNvPr>
          <p:cNvSpPr>
            <a:spLocks noChangeAspect="1"/>
          </p:cNvSpPr>
          <p:nvPr/>
        </p:nvSpPr>
        <p:spPr bwMode="auto">
          <a:xfrm>
            <a:off x="4838834" y="2271091"/>
            <a:ext cx="482928" cy="1576615"/>
          </a:xfrm>
          <a:custGeom>
            <a:avLst/>
            <a:gdLst/>
            <a:ahLst/>
            <a:cxnLst>
              <a:cxn ang="0">
                <a:pos x="118" y="328"/>
              </a:cxn>
              <a:cxn ang="0">
                <a:pos x="114" y="301"/>
              </a:cxn>
              <a:cxn ang="0">
                <a:pos x="110" y="271"/>
              </a:cxn>
              <a:cxn ang="0">
                <a:pos x="106" y="225"/>
              </a:cxn>
              <a:cxn ang="0">
                <a:pos x="104" y="200"/>
              </a:cxn>
              <a:cxn ang="0">
                <a:pos x="102" y="179"/>
              </a:cxn>
              <a:cxn ang="0">
                <a:pos x="98" y="167"/>
              </a:cxn>
              <a:cxn ang="0">
                <a:pos x="96" y="156"/>
              </a:cxn>
              <a:cxn ang="0">
                <a:pos x="100" y="157"/>
              </a:cxn>
              <a:cxn ang="0">
                <a:pos x="101" y="148"/>
              </a:cxn>
              <a:cxn ang="0">
                <a:pos x="102" y="115"/>
              </a:cxn>
              <a:cxn ang="0">
                <a:pos x="108" y="97"/>
              </a:cxn>
              <a:cxn ang="0">
                <a:pos x="106" y="79"/>
              </a:cxn>
              <a:cxn ang="0">
                <a:pos x="101" y="61"/>
              </a:cxn>
              <a:cxn ang="0">
                <a:pos x="86" y="55"/>
              </a:cxn>
              <a:cxn ang="0">
                <a:pos x="77" y="50"/>
              </a:cxn>
              <a:cxn ang="0">
                <a:pos x="76" y="34"/>
              </a:cxn>
              <a:cxn ang="0">
                <a:pos x="80" y="21"/>
              </a:cxn>
              <a:cxn ang="0">
                <a:pos x="49" y="4"/>
              </a:cxn>
              <a:cxn ang="0">
                <a:pos x="44" y="36"/>
              </a:cxn>
              <a:cxn ang="0">
                <a:pos x="49" y="55"/>
              </a:cxn>
              <a:cxn ang="0">
                <a:pos x="35" y="61"/>
              </a:cxn>
              <a:cxn ang="0">
                <a:pos x="24" y="64"/>
              </a:cxn>
              <a:cxn ang="0">
                <a:pos x="15" y="75"/>
              </a:cxn>
              <a:cxn ang="0">
                <a:pos x="6" y="96"/>
              </a:cxn>
              <a:cxn ang="0">
                <a:pos x="2" y="129"/>
              </a:cxn>
              <a:cxn ang="0">
                <a:pos x="20" y="133"/>
              </a:cxn>
              <a:cxn ang="0">
                <a:pos x="24" y="153"/>
              </a:cxn>
              <a:cxn ang="0">
                <a:pos x="29" y="164"/>
              </a:cxn>
              <a:cxn ang="0">
                <a:pos x="27" y="175"/>
              </a:cxn>
              <a:cxn ang="0">
                <a:pos x="24" y="189"/>
              </a:cxn>
              <a:cxn ang="0">
                <a:pos x="23" y="204"/>
              </a:cxn>
              <a:cxn ang="0">
                <a:pos x="25" y="216"/>
              </a:cxn>
              <a:cxn ang="0">
                <a:pos x="31" y="257"/>
              </a:cxn>
              <a:cxn ang="0">
                <a:pos x="39" y="316"/>
              </a:cxn>
              <a:cxn ang="0">
                <a:pos x="43" y="338"/>
              </a:cxn>
              <a:cxn ang="0">
                <a:pos x="39" y="356"/>
              </a:cxn>
              <a:cxn ang="0">
                <a:pos x="36" y="367"/>
              </a:cxn>
              <a:cxn ang="0">
                <a:pos x="22" y="374"/>
              </a:cxn>
              <a:cxn ang="0">
                <a:pos x="16" y="382"/>
              </a:cxn>
              <a:cxn ang="0">
                <a:pos x="29" y="385"/>
              </a:cxn>
              <a:cxn ang="0">
                <a:pos x="36" y="385"/>
              </a:cxn>
              <a:cxn ang="0">
                <a:pos x="43" y="385"/>
              </a:cxn>
              <a:cxn ang="0">
                <a:pos x="56" y="380"/>
              </a:cxn>
              <a:cxn ang="0">
                <a:pos x="66" y="382"/>
              </a:cxn>
              <a:cxn ang="0">
                <a:pos x="73" y="380"/>
              </a:cxn>
              <a:cxn ang="0">
                <a:pos x="73" y="370"/>
              </a:cxn>
              <a:cxn ang="0">
                <a:pos x="75" y="360"/>
              </a:cxn>
              <a:cxn ang="0">
                <a:pos x="71" y="339"/>
              </a:cxn>
              <a:cxn ang="0">
                <a:pos x="71" y="314"/>
              </a:cxn>
              <a:cxn ang="0">
                <a:pos x="70" y="287"/>
              </a:cxn>
              <a:cxn ang="0">
                <a:pos x="70" y="259"/>
              </a:cxn>
              <a:cxn ang="0">
                <a:pos x="72" y="261"/>
              </a:cxn>
              <a:cxn ang="0">
                <a:pos x="77" y="284"/>
              </a:cxn>
              <a:cxn ang="0">
                <a:pos x="79" y="304"/>
              </a:cxn>
              <a:cxn ang="0">
                <a:pos x="83" y="339"/>
              </a:cxn>
              <a:cxn ang="0">
                <a:pos x="91" y="357"/>
              </a:cxn>
              <a:cxn ang="0">
                <a:pos x="86" y="372"/>
              </a:cxn>
              <a:cxn ang="0">
                <a:pos x="94" y="382"/>
              </a:cxn>
              <a:cxn ang="0">
                <a:pos x="92" y="395"/>
              </a:cxn>
              <a:cxn ang="0">
                <a:pos x="117" y="393"/>
              </a:cxn>
              <a:cxn ang="0">
                <a:pos x="116" y="380"/>
              </a:cxn>
              <a:cxn ang="0">
                <a:pos x="122" y="367"/>
              </a:cxn>
            </a:cxnLst>
            <a:rect l="0" t="0" r="r" b="b"/>
            <a:pathLst>
              <a:path w="122" h="396">
                <a:moveTo>
                  <a:pt x="121" y="364"/>
                </a:moveTo>
                <a:cubicBezTo>
                  <a:pt x="121" y="364"/>
                  <a:pt x="121" y="363"/>
                  <a:pt x="121" y="363"/>
                </a:cubicBezTo>
                <a:cubicBezTo>
                  <a:pt x="121" y="363"/>
                  <a:pt x="121" y="361"/>
                  <a:pt x="121" y="360"/>
                </a:cubicBezTo>
                <a:cubicBezTo>
                  <a:pt x="120" y="359"/>
                  <a:pt x="120" y="352"/>
                  <a:pt x="120" y="351"/>
                </a:cubicBezTo>
                <a:cubicBezTo>
                  <a:pt x="120" y="350"/>
                  <a:pt x="120" y="348"/>
                  <a:pt x="119" y="346"/>
                </a:cubicBezTo>
                <a:cubicBezTo>
                  <a:pt x="119" y="344"/>
                  <a:pt x="119" y="339"/>
                  <a:pt x="119" y="337"/>
                </a:cubicBezTo>
                <a:cubicBezTo>
                  <a:pt x="118" y="335"/>
                  <a:pt x="118" y="329"/>
                  <a:pt x="118" y="328"/>
                </a:cubicBezTo>
                <a:cubicBezTo>
                  <a:pt x="118" y="327"/>
                  <a:pt x="117" y="326"/>
                  <a:pt x="117" y="325"/>
                </a:cubicBezTo>
                <a:cubicBezTo>
                  <a:pt x="117" y="324"/>
                  <a:pt x="117" y="321"/>
                  <a:pt x="116" y="320"/>
                </a:cubicBezTo>
                <a:cubicBezTo>
                  <a:pt x="116" y="320"/>
                  <a:pt x="116" y="319"/>
                  <a:pt x="116" y="318"/>
                </a:cubicBezTo>
                <a:cubicBezTo>
                  <a:pt x="116" y="317"/>
                  <a:pt x="116" y="316"/>
                  <a:pt x="116" y="315"/>
                </a:cubicBezTo>
                <a:cubicBezTo>
                  <a:pt x="116" y="315"/>
                  <a:pt x="116" y="314"/>
                  <a:pt x="116" y="313"/>
                </a:cubicBezTo>
                <a:cubicBezTo>
                  <a:pt x="115" y="312"/>
                  <a:pt x="115" y="308"/>
                  <a:pt x="115" y="307"/>
                </a:cubicBezTo>
                <a:cubicBezTo>
                  <a:pt x="115" y="305"/>
                  <a:pt x="115" y="303"/>
                  <a:pt x="114" y="301"/>
                </a:cubicBezTo>
                <a:cubicBezTo>
                  <a:pt x="114" y="299"/>
                  <a:pt x="114" y="296"/>
                  <a:pt x="114" y="295"/>
                </a:cubicBezTo>
                <a:cubicBezTo>
                  <a:pt x="114" y="295"/>
                  <a:pt x="113" y="292"/>
                  <a:pt x="114" y="291"/>
                </a:cubicBezTo>
                <a:cubicBezTo>
                  <a:pt x="114" y="290"/>
                  <a:pt x="114" y="287"/>
                  <a:pt x="114" y="286"/>
                </a:cubicBezTo>
                <a:cubicBezTo>
                  <a:pt x="113" y="284"/>
                  <a:pt x="113" y="282"/>
                  <a:pt x="112" y="281"/>
                </a:cubicBezTo>
                <a:cubicBezTo>
                  <a:pt x="112" y="280"/>
                  <a:pt x="111" y="277"/>
                  <a:pt x="111" y="277"/>
                </a:cubicBezTo>
                <a:cubicBezTo>
                  <a:pt x="110" y="276"/>
                  <a:pt x="110" y="276"/>
                  <a:pt x="110" y="276"/>
                </a:cubicBezTo>
                <a:cubicBezTo>
                  <a:pt x="110" y="275"/>
                  <a:pt x="110" y="273"/>
                  <a:pt x="110" y="271"/>
                </a:cubicBezTo>
                <a:cubicBezTo>
                  <a:pt x="110" y="269"/>
                  <a:pt x="110" y="265"/>
                  <a:pt x="110" y="263"/>
                </a:cubicBezTo>
                <a:cubicBezTo>
                  <a:pt x="110" y="261"/>
                  <a:pt x="110" y="257"/>
                  <a:pt x="111" y="256"/>
                </a:cubicBezTo>
                <a:cubicBezTo>
                  <a:pt x="111" y="255"/>
                  <a:pt x="110" y="253"/>
                  <a:pt x="110" y="252"/>
                </a:cubicBezTo>
                <a:cubicBezTo>
                  <a:pt x="110" y="250"/>
                  <a:pt x="109" y="246"/>
                  <a:pt x="109" y="244"/>
                </a:cubicBezTo>
                <a:cubicBezTo>
                  <a:pt x="109" y="241"/>
                  <a:pt x="108" y="236"/>
                  <a:pt x="107" y="234"/>
                </a:cubicBezTo>
                <a:cubicBezTo>
                  <a:pt x="107" y="233"/>
                  <a:pt x="107" y="229"/>
                  <a:pt x="107" y="228"/>
                </a:cubicBezTo>
                <a:cubicBezTo>
                  <a:pt x="106" y="228"/>
                  <a:pt x="106" y="226"/>
                  <a:pt x="106" y="225"/>
                </a:cubicBezTo>
                <a:cubicBezTo>
                  <a:pt x="106" y="225"/>
                  <a:pt x="106" y="225"/>
                  <a:pt x="106" y="224"/>
                </a:cubicBezTo>
                <a:cubicBezTo>
                  <a:pt x="106" y="223"/>
                  <a:pt x="106" y="221"/>
                  <a:pt x="106" y="220"/>
                </a:cubicBezTo>
                <a:cubicBezTo>
                  <a:pt x="106" y="220"/>
                  <a:pt x="106" y="216"/>
                  <a:pt x="106" y="214"/>
                </a:cubicBezTo>
                <a:cubicBezTo>
                  <a:pt x="106" y="212"/>
                  <a:pt x="106" y="212"/>
                  <a:pt x="105" y="211"/>
                </a:cubicBezTo>
                <a:cubicBezTo>
                  <a:pt x="105" y="211"/>
                  <a:pt x="105" y="209"/>
                  <a:pt x="105" y="207"/>
                </a:cubicBezTo>
                <a:cubicBezTo>
                  <a:pt x="105" y="205"/>
                  <a:pt x="105" y="203"/>
                  <a:pt x="104" y="203"/>
                </a:cubicBezTo>
                <a:cubicBezTo>
                  <a:pt x="104" y="202"/>
                  <a:pt x="104" y="201"/>
                  <a:pt x="104" y="200"/>
                </a:cubicBezTo>
                <a:cubicBezTo>
                  <a:pt x="104" y="200"/>
                  <a:pt x="104" y="199"/>
                  <a:pt x="105" y="198"/>
                </a:cubicBezTo>
                <a:cubicBezTo>
                  <a:pt x="105" y="196"/>
                  <a:pt x="105" y="194"/>
                  <a:pt x="105" y="193"/>
                </a:cubicBezTo>
                <a:cubicBezTo>
                  <a:pt x="105" y="191"/>
                  <a:pt x="105" y="190"/>
                  <a:pt x="104" y="188"/>
                </a:cubicBezTo>
                <a:cubicBezTo>
                  <a:pt x="104" y="187"/>
                  <a:pt x="103" y="184"/>
                  <a:pt x="103" y="183"/>
                </a:cubicBezTo>
                <a:cubicBezTo>
                  <a:pt x="103" y="182"/>
                  <a:pt x="102" y="181"/>
                  <a:pt x="102" y="181"/>
                </a:cubicBezTo>
                <a:cubicBezTo>
                  <a:pt x="102" y="181"/>
                  <a:pt x="102" y="180"/>
                  <a:pt x="102" y="180"/>
                </a:cubicBezTo>
                <a:cubicBezTo>
                  <a:pt x="102" y="180"/>
                  <a:pt x="102" y="180"/>
                  <a:pt x="102" y="179"/>
                </a:cubicBezTo>
                <a:cubicBezTo>
                  <a:pt x="102" y="179"/>
                  <a:pt x="102" y="178"/>
                  <a:pt x="102" y="178"/>
                </a:cubicBezTo>
                <a:cubicBezTo>
                  <a:pt x="101" y="177"/>
                  <a:pt x="101" y="177"/>
                  <a:pt x="101" y="177"/>
                </a:cubicBezTo>
                <a:cubicBezTo>
                  <a:pt x="101" y="177"/>
                  <a:pt x="101" y="176"/>
                  <a:pt x="100" y="175"/>
                </a:cubicBezTo>
                <a:cubicBezTo>
                  <a:pt x="100" y="175"/>
                  <a:pt x="99" y="172"/>
                  <a:pt x="99" y="171"/>
                </a:cubicBezTo>
                <a:cubicBezTo>
                  <a:pt x="99" y="171"/>
                  <a:pt x="99" y="170"/>
                  <a:pt x="99" y="170"/>
                </a:cubicBezTo>
                <a:cubicBezTo>
                  <a:pt x="98" y="169"/>
                  <a:pt x="98" y="169"/>
                  <a:pt x="98" y="168"/>
                </a:cubicBezTo>
                <a:cubicBezTo>
                  <a:pt x="98" y="168"/>
                  <a:pt x="98" y="167"/>
                  <a:pt x="98" y="167"/>
                </a:cubicBezTo>
                <a:cubicBezTo>
                  <a:pt x="98" y="166"/>
                  <a:pt x="98" y="166"/>
                  <a:pt x="98" y="165"/>
                </a:cubicBezTo>
                <a:cubicBezTo>
                  <a:pt x="97" y="165"/>
                  <a:pt x="97" y="164"/>
                  <a:pt x="97" y="164"/>
                </a:cubicBezTo>
                <a:cubicBezTo>
                  <a:pt x="97" y="163"/>
                  <a:pt x="97" y="163"/>
                  <a:pt x="97" y="163"/>
                </a:cubicBezTo>
                <a:cubicBezTo>
                  <a:pt x="97" y="162"/>
                  <a:pt x="96" y="162"/>
                  <a:pt x="96" y="162"/>
                </a:cubicBezTo>
                <a:cubicBezTo>
                  <a:pt x="96" y="162"/>
                  <a:pt x="96" y="157"/>
                  <a:pt x="96" y="157"/>
                </a:cubicBezTo>
                <a:cubicBezTo>
                  <a:pt x="95" y="156"/>
                  <a:pt x="95" y="157"/>
                  <a:pt x="96" y="156"/>
                </a:cubicBezTo>
                <a:cubicBezTo>
                  <a:pt x="96" y="156"/>
                  <a:pt x="96" y="156"/>
                  <a:pt x="96" y="156"/>
                </a:cubicBezTo>
                <a:cubicBezTo>
                  <a:pt x="96" y="156"/>
                  <a:pt x="96" y="156"/>
                  <a:pt x="96" y="157"/>
                </a:cubicBezTo>
                <a:cubicBezTo>
                  <a:pt x="96" y="157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8" y="159"/>
                  <a:pt x="99" y="159"/>
                  <a:pt x="99" y="159"/>
                </a:cubicBezTo>
                <a:cubicBezTo>
                  <a:pt x="100" y="159"/>
                  <a:pt x="100" y="159"/>
                  <a:pt x="100" y="158"/>
                </a:cubicBezTo>
                <a:cubicBezTo>
                  <a:pt x="100" y="158"/>
                  <a:pt x="100" y="158"/>
                  <a:pt x="100" y="157"/>
                </a:cubicBezTo>
                <a:cubicBezTo>
                  <a:pt x="100" y="157"/>
                  <a:pt x="101" y="156"/>
                  <a:pt x="102" y="156"/>
                </a:cubicBezTo>
                <a:cubicBezTo>
                  <a:pt x="102" y="155"/>
                  <a:pt x="103" y="155"/>
                  <a:pt x="103" y="154"/>
                </a:cubicBezTo>
                <a:cubicBezTo>
                  <a:pt x="104" y="154"/>
                  <a:pt x="104" y="152"/>
                  <a:pt x="105" y="152"/>
                </a:cubicBezTo>
                <a:cubicBezTo>
                  <a:pt x="105" y="152"/>
                  <a:pt x="105" y="152"/>
                  <a:pt x="104" y="152"/>
                </a:cubicBezTo>
                <a:cubicBezTo>
                  <a:pt x="104" y="152"/>
                  <a:pt x="104" y="152"/>
                  <a:pt x="103" y="151"/>
                </a:cubicBezTo>
                <a:cubicBezTo>
                  <a:pt x="103" y="151"/>
                  <a:pt x="102" y="150"/>
                  <a:pt x="102" y="150"/>
                </a:cubicBezTo>
                <a:cubicBezTo>
                  <a:pt x="102" y="150"/>
                  <a:pt x="101" y="148"/>
                  <a:pt x="101" y="148"/>
                </a:cubicBezTo>
                <a:cubicBezTo>
                  <a:pt x="101" y="147"/>
                  <a:pt x="99" y="143"/>
                  <a:pt x="99" y="142"/>
                </a:cubicBezTo>
                <a:cubicBezTo>
                  <a:pt x="99" y="141"/>
                  <a:pt x="99" y="141"/>
                  <a:pt x="99" y="140"/>
                </a:cubicBezTo>
                <a:cubicBezTo>
                  <a:pt x="99" y="140"/>
                  <a:pt x="98" y="137"/>
                  <a:pt x="98" y="136"/>
                </a:cubicBezTo>
                <a:cubicBezTo>
                  <a:pt x="98" y="135"/>
                  <a:pt x="98" y="129"/>
                  <a:pt x="98" y="128"/>
                </a:cubicBezTo>
                <a:cubicBezTo>
                  <a:pt x="98" y="127"/>
                  <a:pt x="98" y="127"/>
                  <a:pt x="98" y="127"/>
                </a:cubicBezTo>
                <a:cubicBezTo>
                  <a:pt x="98" y="126"/>
                  <a:pt x="100" y="122"/>
                  <a:pt x="100" y="121"/>
                </a:cubicBezTo>
                <a:cubicBezTo>
                  <a:pt x="100" y="119"/>
                  <a:pt x="101" y="116"/>
                  <a:pt x="102" y="115"/>
                </a:cubicBezTo>
                <a:cubicBezTo>
                  <a:pt x="102" y="115"/>
                  <a:pt x="102" y="113"/>
                  <a:pt x="103" y="113"/>
                </a:cubicBezTo>
                <a:cubicBezTo>
                  <a:pt x="103" y="112"/>
                  <a:pt x="103" y="111"/>
                  <a:pt x="104" y="110"/>
                </a:cubicBezTo>
                <a:cubicBezTo>
                  <a:pt x="104" y="109"/>
                  <a:pt x="105" y="107"/>
                  <a:pt x="105" y="106"/>
                </a:cubicBezTo>
                <a:cubicBezTo>
                  <a:pt x="106" y="105"/>
                  <a:pt x="106" y="104"/>
                  <a:pt x="106" y="104"/>
                </a:cubicBezTo>
                <a:cubicBezTo>
                  <a:pt x="106" y="103"/>
                  <a:pt x="107" y="101"/>
                  <a:pt x="107" y="101"/>
                </a:cubicBezTo>
                <a:cubicBezTo>
                  <a:pt x="107" y="100"/>
                  <a:pt x="107" y="100"/>
                  <a:pt x="107" y="99"/>
                </a:cubicBezTo>
                <a:cubicBezTo>
                  <a:pt x="107" y="99"/>
                  <a:pt x="108" y="98"/>
                  <a:pt x="108" y="97"/>
                </a:cubicBezTo>
                <a:cubicBezTo>
                  <a:pt x="108" y="97"/>
                  <a:pt x="109" y="97"/>
                  <a:pt x="108" y="96"/>
                </a:cubicBezTo>
                <a:cubicBezTo>
                  <a:pt x="108" y="96"/>
                  <a:pt x="108" y="94"/>
                  <a:pt x="108" y="94"/>
                </a:cubicBezTo>
                <a:cubicBezTo>
                  <a:pt x="109" y="93"/>
                  <a:pt x="109" y="93"/>
                  <a:pt x="109" y="92"/>
                </a:cubicBezTo>
                <a:cubicBezTo>
                  <a:pt x="109" y="92"/>
                  <a:pt x="109" y="91"/>
                  <a:pt x="109" y="91"/>
                </a:cubicBezTo>
                <a:cubicBezTo>
                  <a:pt x="109" y="90"/>
                  <a:pt x="108" y="88"/>
                  <a:pt x="108" y="86"/>
                </a:cubicBezTo>
                <a:cubicBezTo>
                  <a:pt x="107" y="85"/>
                  <a:pt x="106" y="81"/>
                  <a:pt x="106" y="80"/>
                </a:cubicBezTo>
                <a:cubicBezTo>
                  <a:pt x="106" y="80"/>
                  <a:pt x="106" y="79"/>
                  <a:pt x="106" y="79"/>
                </a:cubicBezTo>
                <a:cubicBezTo>
                  <a:pt x="106" y="78"/>
                  <a:pt x="106" y="77"/>
                  <a:pt x="106" y="76"/>
                </a:cubicBezTo>
                <a:cubicBezTo>
                  <a:pt x="106" y="74"/>
                  <a:pt x="106" y="72"/>
                  <a:pt x="106" y="70"/>
                </a:cubicBezTo>
                <a:cubicBezTo>
                  <a:pt x="106" y="69"/>
                  <a:pt x="105" y="68"/>
                  <a:pt x="105" y="68"/>
                </a:cubicBezTo>
                <a:cubicBezTo>
                  <a:pt x="105" y="68"/>
                  <a:pt x="105" y="67"/>
                  <a:pt x="104" y="66"/>
                </a:cubicBezTo>
                <a:cubicBezTo>
                  <a:pt x="104" y="66"/>
                  <a:pt x="104" y="66"/>
                  <a:pt x="103" y="65"/>
                </a:cubicBezTo>
                <a:cubicBezTo>
                  <a:pt x="103" y="65"/>
                  <a:pt x="102" y="64"/>
                  <a:pt x="102" y="63"/>
                </a:cubicBezTo>
                <a:cubicBezTo>
                  <a:pt x="102" y="63"/>
                  <a:pt x="101" y="62"/>
                  <a:pt x="101" y="61"/>
                </a:cubicBezTo>
                <a:cubicBezTo>
                  <a:pt x="100" y="60"/>
                  <a:pt x="98" y="59"/>
                  <a:pt x="97" y="58"/>
                </a:cubicBezTo>
                <a:cubicBezTo>
                  <a:pt x="97" y="58"/>
                  <a:pt x="97" y="58"/>
                  <a:pt x="96" y="58"/>
                </a:cubicBezTo>
                <a:cubicBezTo>
                  <a:pt x="95" y="58"/>
                  <a:pt x="94" y="58"/>
                  <a:pt x="94" y="58"/>
                </a:cubicBezTo>
                <a:cubicBezTo>
                  <a:pt x="93" y="58"/>
                  <a:pt x="93" y="57"/>
                  <a:pt x="92" y="57"/>
                </a:cubicBezTo>
                <a:cubicBezTo>
                  <a:pt x="92" y="57"/>
                  <a:pt x="91" y="57"/>
                  <a:pt x="91" y="56"/>
                </a:cubicBezTo>
                <a:cubicBezTo>
                  <a:pt x="90" y="56"/>
                  <a:pt x="89" y="56"/>
                  <a:pt x="88" y="56"/>
                </a:cubicBezTo>
                <a:cubicBezTo>
                  <a:pt x="88" y="56"/>
                  <a:pt x="87" y="55"/>
                  <a:pt x="86" y="55"/>
                </a:cubicBezTo>
                <a:cubicBezTo>
                  <a:pt x="85" y="55"/>
                  <a:pt x="84" y="55"/>
                  <a:pt x="84" y="55"/>
                </a:cubicBezTo>
                <a:cubicBezTo>
                  <a:pt x="83" y="55"/>
                  <a:pt x="81" y="54"/>
                  <a:pt x="81" y="54"/>
                </a:cubicBezTo>
                <a:cubicBezTo>
                  <a:pt x="81" y="54"/>
                  <a:pt x="80" y="54"/>
                  <a:pt x="80" y="53"/>
                </a:cubicBezTo>
                <a:cubicBezTo>
                  <a:pt x="79" y="53"/>
                  <a:pt x="78" y="53"/>
                  <a:pt x="78" y="53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53"/>
                  <a:pt x="77" y="52"/>
                  <a:pt x="77" y="51"/>
                </a:cubicBezTo>
                <a:cubicBezTo>
                  <a:pt x="77" y="50"/>
                  <a:pt x="77" y="50"/>
                  <a:pt x="77" y="50"/>
                </a:cubicBezTo>
                <a:cubicBezTo>
                  <a:pt x="76" y="49"/>
                  <a:pt x="76" y="49"/>
                  <a:pt x="76" y="48"/>
                </a:cubicBezTo>
                <a:cubicBezTo>
                  <a:pt x="76" y="47"/>
                  <a:pt x="76" y="46"/>
                  <a:pt x="76" y="46"/>
                </a:cubicBezTo>
                <a:cubicBezTo>
                  <a:pt x="76" y="45"/>
                  <a:pt x="75" y="45"/>
                  <a:pt x="75" y="45"/>
                </a:cubicBezTo>
                <a:cubicBezTo>
                  <a:pt x="74" y="45"/>
                  <a:pt x="74" y="45"/>
                  <a:pt x="74" y="45"/>
                </a:cubicBezTo>
                <a:cubicBezTo>
                  <a:pt x="74" y="44"/>
                  <a:pt x="75" y="41"/>
                  <a:pt x="75" y="40"/>
                </a:cubicBezTo>
                <a:cubicBezTo>
                  <a:pt x="75" y="38"/>
                  <a:pt x="76" y="36"/>
                  <a:pt x="76" y="35"/>
                </a:cubicBezTo>
                <a:cubicBezTo>
                  <a:pt x="76" y="35"/>
                  <a:pt x="76" y="34"/>
                  <a:pt x="76" y="34"/>
                </a:cubicBezTo>
                <a:cubicBezTo>
                  <a:pt x="78" y="34"/>
                  <a:pt x="78" y="34"/>
                  <a:pt x="78" y="34"/>
                </a:cubicBezTo>
                <a:cubicBezTo>
                  <a:pt x="79" y="33"/>
                  <a:pt x="79" y="33"/>
                  <a:pt x="79" y="33"/>
                </a:cubicBezTo>
                <a:cubicBezTo>
                  <a:pt x="79" y="32"/>
                  <a:pt x="79" y="32"/>
                  <a:pt x="79" y="32"/>
                </a:cubicBezTo>
                <a:cubicBezTo>
                  <a:pt x="80" y="32"/>
                  <a:pt x="80" y="31"/>
                  <a:pt x="80" y="30"/>
                </a:cubicBezTo>
                <a:cubicBezTo>
                  <a:pt x="81" y="29"/>
                  <a:pt x="81" y="28"/>
                  <a:pt x="81" y="27"/>
                </a:cubicBezTo>
                <a:cubicBezTo>
                  <a:pt x="81" y="27"/>
                  <a:pt x="81" y="27"/>
                  <a:pt x="81" y="25"/>
                </a:cubicBezTo>
                <a:cubicBezTo>
                  <a:pt x="81" y="24"/>
                  <a:pt x="81" y="22"/>
                  <a:pt x="80" y="21"/>
                </a:cubicBezTo>
                <a:cubicBezTo>
                  <a:pt x="80" y="21"/>
                  <a:pt x="79" y="21"/>
                  <a:pt x="79" y="20"/>
                </a:cubicBezTo>
                <a:cubicBezTo>
                  <a:pt x="79" y="20"/>
                  <a:pt x="79" y="20"/>
                  <a:pt x="79" y="19"/>
                </a:cubicBezTo>
                <a:cubicBezTo>
                  <a:pt x="79" y="19"/>
                  <a:pt x="79" y="14"/>
                  <a:pt x="79" y="13"/>
                </a:cubicBezTo>
                <a:cubicBezTo>
                  <a:pt x="77" y="7"/>
                  <a:pt x="71" y="3"/>
                  <a:pt x="67" y="1"/>
                </a:cubicBezTo>
                <a:cubicBezTo>
                  <a:pt x="63" y="0"/>
                  <a:pt x="60" y="0"/>
                  <a:pt x="57" y="1"/>
                </a:cubicBezTo>
                <a:cubicBezTo>
                  <a:pt x="54" y="1"/>
                  <a:pt x="51" y="3"/>
                  <a:pt x="50" y="3"/>
                </a:cubicBezTo>
                <a:cubicBezTo>
                  <a:pt x="50" y="3"/>
                  <a:pt x="50" y="4"/>
                  <a:pt x="49" y="4"/>
                </a:cubicBezTo>
                <a:cubicBezTo>
                  <a:pt x="48" y="5"/>
                  <a:pt x="47" y="7"/>
                  <a:pt x="46" y="8"/>
                </a:cubicBezTo>
                <a:cubicBezTo>
                  <a:pt x="45" y="10"/>
                  <a:pt x="44" y="13"/>
                  <a:pt x="44" y="14"/>
                </a:cubicBezTo>
                <a:cubicBezTo>
                  <a:pt x="43" y="15"/>
                  <a:pt x="43" y="18"/>
                  <a:pt x="43" y="19"/>
                </a:cubicBezTo>
                <a:cubicBezTo>
                  <a:pt x="43" y="20"/>
                  <a:pt x="43" y="21"/>
                  <a:pt x="43" y="22"/>
                </a:cubicBezTo>
                <a:cubicBezTo>
                  <a:pt x="43" y="23"/>
                  <a:pt x="43" y="25"/>
                  <a:pt x="43" y="26"/>
                </a:cubicBezTo>
                <a:cubicBezTo>
                  <a:pt x="43" y="27"/>
                  <a:pt x="44" y="28"/>
                  <a:pt x="44" y="30"/>
                </a:cubicBezTo>
                <a:cubicBezTo>
                  <a:pt x="43" y="31"/>
                  <a:pt x="44" y="34"/>
                  <a:pt x="44" y="36"/>
                </a:cubicBezTo>
                <a:cubicBezTo>
                  <a:pt x="44" y="39"/>
                  <a:pt x="44" y="40"/>
                  <a:pt x="45" y="42"/>
                </a:cubicBezTo>
                <a:cubicBezTo>
                  <a:pt x="46" y="44"/>
                  <a:pt x="47" y="46"/>
                  <a:pt x="48" y="47"/>
                </a:cubicBezTo>
                <a:cubicBezTo>
                  <a:pt x="49" y="47"/>
                  <a:pt x="49" y="48"/>
                  <a:pt x="50" y="48"/>
                </a:cubicBezTo>
                <a:cubicBezTo>
                  <a:pt x="50" y="48"/>
                  <a:pt x="50" y="49"/>
                  <a:pt x="50" y="49"/>
                </a:cubicBezTo>
                <a:cubicBezTo>
                  <a:pt x="50" y="50"/>
                  <a:pt x="50" y="49"/>
                  <a:pt x="50" y="50"/>
                </a:cubicBezTo>
                <a:cubicBezTo>
                  <a:pt x="49" y="51"/>
                  <a:pt x="49" y="52"/>
                  <a:pt x="49" y="53"/>
                </a:cubicBezTo>
                <a:cubicBezTo>
                  <a:pt x="49" y="54"/>
                  <a:pt x="49" y="54"/>
                  <a:pt x="49" y="55"/>
                </a:cubicBezTo>
                <a:cubicBezTo>
                  <a:pt x="49" y="55"/>
                  <a:pt x="49" y="55"/>
                  <a:pt x="49" y="56"/>
                </a:cubicBezTo>
                <a:cubicBezTo>
                  <a:pt x="49" y="56"/>
                  <a:pt x="49" y="56"/>
                  <a:pt x="49" y="56"/>
                </a:cubicBezTo>
                <a:cubicBezTo>
                  <a:pt x="48" y="56"/>
                  <a:pt x="48" y="56"/>
                  <a:pt x="47" y="57"/>
                </a:cubicBezTo>
                <a:cubicBezTo>
                  <a:pt x="46" y="57"/>
                  <a:pt x="45" y="58"/>
                  <a:pt x="44" y="59"/>
                </a:cubicBezTo>
                <a:cubicBezTo>
                  <a:pt x="43" y="59"/>
                  <a:pt x="42" y="60"/>
                  <a:pt x="42" y="61"/>
                </a:cubicBezTo>
                <a:cubicBezTo>
                  <a:pt x="41" y="61"/>
                  <a:pt x="40" y="62"/>
                  <a:pt x="39" y="62"/>
                </a:cubicBezTo>
                <a:cubicBezTo>
                  <a:pt x="38" y="62"/>
                  <a:pt x="37" y="62"/>
                  <a:pt x="35" y="61"/>
                </a:cubicBezTo>
                <a:cubicBezTo>
                  <a:pt x="34" y="61"/>
                  <a:pt x="33" y="62"/>
                  <a:pt x="32" y="62"/>
                </a:cubicBezTo>
                <a:cubicBezTo>
                  <a:pt x="32" y="62"/>
                  <a:pt x="31" y="62"/>
                  <a:pt x="30" y="63"/>
                </a:cubicBezTo>
                <a:cubicBezTo>
                  <a:pt x="30" y="63"/>
                  <a:pt x="29" y="63"/>
                  <a:pt x="29" y="63"/>
                </a:cubicBezTo>
                <a:cubicBezTo>
                  <a:pt x="28" y="63"/>
                  <a:pt x="28" y="63"/>
                  <a:pt x="27" y="63"/>
                </a:cubicBezTo>
                <a:cubicBezTo>
                  <a:pt x="27" y="63"/>
                  <a:pt x="27" y="63"/>
                  <a:pt x="26" y="63"/>
                </a:cubicBezTo>
                <a:cubicBezTo>
                  <a:pt x="25" y="63"/>
                  <a:pt x="25" y="63"/>
                  <a:pt x="24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3" y="64"/>
                  <a:pt x="22" y="65"/>
                  <a:pt x="22" y="65"/>
                </a:cubicBezTo>
                <a:cubicBezTo>
                  <a:pt x="21" y="66"/>
                  <a:pt x="21" y="66"/>
                  <a:pt x="20" y="66"/>
                </a:cubicBezTo>
                <a:cubicBezTo>
                  <a:pt x="20" y="66"/>
                  <a:pt x="19" y="66"/>
                  <a:pt x="19" y="67"/>
                </a:cubicBezTo>
                <a:cubicBezTo>
                  <a:pt x="19" y="67"/>
                  <a:pt x="19" y="67"/>
                  <a:pt x="18" y="68"/>
                </a:cubicBezTo>
                <a:cubicBezTo>
                  <a:pt x="18" y="68"/>
                  <a:pt x="17" y="70"/>
                  <a:pt x="17" y="70"/>
                </a:cubicBezTo>
                <a:cubicBezTo>
                  <a:pt x="17" y="70"/>
                  <a:pt x="17" y="71"/>
                  <a:pt x="16" y="71"/>
                </a:cubicBezTo>
                <a:cubicBezTo>
                  <a:pt x="15" y="72"/>
                  <a:pt x="15" y="74"/>
                  <a:pt x="15" y="75"/>
                </a:cubicBezTo>
                <a:cubicBezTo>
                  <a:pt x="14" y="76"/>
                  <a:pt x="14" y="78"/>
                  <a:pt x="14" y="79"/>
                </a:cubicBezTo>
                <a:cubicBezTo>
                  <a:pt x="13" y="79"/>
                  <a:pt x="13" y="79"/>
                  <a:pt x="12" y="80"/>
                </a:cubicBezTo>
                <a:cubicBezTo>
                  <a:pt x="11" y="81"/>
                  <a:pt x="11" y="81"/>
                  <a:pt x="10" y="82"/>
                </a:cubicBezTo>
                <a:cubicBezTo>
                  <a:pt x="10" y="83"/>
                  <a:pt x="9" y="86"/>
                  <a:pt x="9" y="87"/>
                </a:cubicBezTo>
                <a:cubicBezTo>
                  <a:pt x="9" y="88"/>
                  <a:pt x="9" y="89"/>
                  <a:pt x="8" y="90"/>
                </a:cubicBezTo>
                <a:cubicBezTo>
                  <a:pt x="8" y="91"/>
                  <a:pt x="8" y="91"/>
                  <a:pt x="7" y="92"/>
                </a:cubicBezTo>
                <a:cubicBezTo>
                  <a:pt x="7" y="92"/>
                  <a:pt x="6" y="96"/>
                  <a:pt x="6" y="96"/>
                </a:cubicBezTo>
                <a:cubicBezTo>
                  <a:pt x="5" y="97"/>
                  <a:pt x="5" y="99"/>
                  <a:pt x="4" y="100"/>
                </a:cubicBezTo>
                <a:cubicBezTo>
                  <a:pt x="4" y="102"/>
                  <a:pt x="3" y="102"/>
                  <a:pt x="3" y="103"/>
                </a:cubicBezTo>
                <a:cubicBezTo>
                  <a:pt x="3" y="103"/>
                  <a:pt x="2" y="104"/>
                  <a:pt x="2" y="105"/>
                </a:cubicBezTo>
                <a:cubicBezTo>
                  <a:pt x="2" y="106"/>
                  <a:pt x="1" y="109"/>
                  <a:pt x="0" y="112"/>
                </a:cubicBezTo>
                <a:cubicBezTo>
                  <a:pt x="0" y="114"/>
                  <a:pt x="0" y="118"/>
                  <a:pt x="0" y="120"/>
                </a:cubicBezTo>
                <a:cubicBezTo>
                  <a:pt x="0" y="122"/>
                  <a:pt x="0" y="125"/>
                  <a:pt x="0" y="126"/>
                </a:cubicBezTo>
                <a:cubicBezTo>
                  <a:pt x="0" y="127"/>
                  <a:pt x="2" y="128"/>
                  <a:pt x="2" y="129"/>
                </a:cubicBezTo>
                <a:cubicBezTo>
                  <a:pt x="3" y="129"/>
                  <a:pt x="3" y="129"/>
                  <a:pt x="4" y="130"/>
                </a:cubicBezTo>
                <a:cubicBezTo>
                  <a:pt x="5" y="130"/>
                  <a:pt x="7" y="130"/>
                  <a:pt x="8" y="130"/>
                </a:cubicBezTo>
                <a:cubicBezTo>
                  <a:pt x="9" y="130"/>
                  <a:pt x="9" y="131"/>
                  <a:pt x="9" y="131"/>
                </a:cubicBezTo>
                <a:cubicBezTo>
                  <a:pt x="9" y="131"/>
                  <a:pt x="10" y="131"/>
                  <a:pt x="11" y="131"/>
                </a:cubicBezTo>
                <a:cubicBezTo>
                  <a:pt x="11" y="131"/>
                  <a:pt x="13" y="131"/>
                  <a:pt x="13" y="131"/>
                </a:cubicBezTo>
                <a:cubicBezTo>
                  <a:pt x="14" y="131"/>
                  <a:pt x="15" y="132"/>
                  <a:pt x="16" y="132"/>
                </a:cubicBezTo>
                <a:cubicBezTo>
                  <a:pt x="17" y="132"/>
                  <a:pt x="19" y="133"/>
                  <a:pt x="20" y="133"/>
                </a:cubicBezTo>
                <a:cubicBezTo>
                  <a:pt x="20" y="133"/>
                  <a:pt x="21" y="133"/>
                  <a:pt x="21" y="133"/>
                </a:cubicBezTo>
                <a:cubicBezTo>
                  <a:pt x="22" y="133"/>
                  <a:pt x="23" y="133"/>
                  <a:pt x="23" y="133"/>
                </a:cubicBezTo>
                <a:cubicBezTo>
                  <a:pt x="24" y="133"/>
                  <a:pt x="25" y="133"/>
                  <a:pt x="25" y="133"/>
                </a:cubicBezTo>
                <a:cubicBezTo>
                  <a:pt x="25" y="133"/>
                  <a:pt x="25" y="133"/>
                  <a:pt x="25" y="133"/>
                </a:cubicBezTo>
                <a:cubicBezTo>
                  <a:pt x="25" y="134"/>
                  <a:pt x="25" y="134"/>
                  <a:pt x="25" y="136"/>
                </a:cubicBezTo>
                <a:cubicBezTo>
                  <a:pt x="25" y="137"/>
                  <a:pt x="25" y="141"/>
                  <a:pt x="24" y="143"/>
                </a:cubicBezTo>
                <a:cubicBezTo>
                  <a:pt x="24" y="146"/>
                  <a:pt x="24" y="151"/>
                  <a:pt x="24" y="153"/>
                </a:cubicBezTo>
                <a:cubicBezTo>
                  <a:pt x="24" y="155"/>
                  <a:pt x="24" y="157"/>
                  <a:pt x="24" y="158"/>
                </a:cubicBezTo>
                <a:cubicBezTo>
                  <a:pt x="24" y="159"/>
                  <a:pt x="25" y="159"/>
                  <a:pt x="25" y="160"/>
                </a:cubicBezTo>
                <a:cubicBezTo>
                  <a:pt x="26" y="160"/>
                  <a:pt x="26" y="161"/>
                  <a:pt x="27" y="161"/>
                </a:cubicBezTo>
                <a:cubicBezTo>
                  <a:pt x="27" y="162"/>
                  <a:pt x="28" y="162"/>
                  <a:pt x="28" y="162"/>
                </a:cubicBezTo>
                <a:cubicBezTo>
                  <a:pt x="29" y="162"/>
                  <a:pt x="29" y="162"/>
                  <a:pt x="29" y="163"/>
                </a:cubicBezTo>
                <a:cubicBezTo>
                  <a:pt x="29" y="163"/>
                  <a:pt x="29" y="163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5"/>
                  <a:pt x="29" y="165"/>
                  <a:pt x="29" y="165"/>
                </a:cubicBezTo>
                <a:cubicBezTo>
                  <a:pt x="29" y="165"/>
                  <a:pt x="29" y="166"/>
                  <a:pt x="29" y="166"/>
                </a:cubicBezTo>
                <a:cubicBezTo>
                  <a:pt x="29" y="167"/>
                  <a:pt x="29" y="169"/>
                  <a:pt x="29" y="169"/>
                </a:cubicBezTo>
                <a:cubicBezTo>
                  <a:pt x="28" y="169"/>
                  <a:pt x="27" y="169"/>
                  <a:pt x="27" y="169"/>
                </a:cubicBezTo>
                <a:cubicBezTo>
                  <a:pt x="27" y="170"/>
                  <a:pt x="27" y="171"/>
                  <a:pt x="27" y="172"/>
                </a:cubicBezTo>
                <a:cubicBezTo>
                  <a:pt x="27" y="173"/>
                  <a:pt x="27" y="174"/>
                  <a:pt x="27" y="175"/>
                </a:cubicBezTo>
                <a:cubicBezTo>
                  <a:pt x="28" y="175"/>
                  <a:pt x="28" y="175"/>
                  <a:pt x="27" y="176"/>
                </a:cubicBezTo>
                <a:cubicBezTo>
                  <a:pt x="27" y="177"/>
                  <a:pt x="27" y="177"/>
                  <a:pt x="27" y="178"/>
                </a:cubicBezTo>
                <a:cubicBezTo>
                  <a:pt x="26" y="179"/>
                  <a:pt x="26" y="180"/>
                  <a:pt x="26" y="180"/>
                </a:cubicBezTo>
                <a:cubicBezTo>
                  <a:pt x="26" y="182"/>
                  <a:pt x="26" y="182"/>
                  <a:pt x="26" y="183"/>
                </a:cubicBezTo>
                <a:cubicBezTo>
                  <a:pt x="26" y="185"/>
                  <a:pt x="26" y="184"/>
                  <a:pt x="25" y="185"/>
                </a:cubicBezTo>
                <a:cubicBezTo>
                  <a:pt x="25" y="186"/>
                  <a:pt x="25" y="186"/>
                  <a:pt x="25" y="187"/>
                </a:cubicBezTo>
                <a:cubicBezTo>
                  <a:pt x="24" y="188"/>
                  <a:pt x="24" y="188"/>
                  <a:pt x="24" y="189"/>
                </a:cubicBezTo>
                <a:cubicBezTo>
                  <a:pt x="24" y="190"/>
                  <a:pt x="23" y="191"/>
                  <a:pt x="23" y="192"/>
                </a:cubicBezTo>
                <a:cubicBezTo>
                  <a:pt x="22" y="194"/>
                  <a:pt x="23" y="195"/>
                  <a:pt x="22" y="195"/>
                </a:cubicBezTo>
                <a:cubicBezTo>
                  <a:pt x="22" y="196"/>
                  <a:pt x="22" y="197"/>
                  <a:pt x="22" y="197"/>
                </a:cubicBezTo>
                <a:cubicBezTo>
                  <a:pt x="22" y="197"/>
                  <a:pt x="22" y="199"/>
                  <a:pt x="22" y="199"/>
                </a:cubicBezTo>
                <a:cubicBezTo>
                  <a:pt x="22" y="200"/>
                  <a:pt x="22" y="200"/>
                  <a:pt x="22" y="201"/>
                </a:cubicBezTo>
                <a:cubicBezTo>
                  <a:pt x="22" y="202"/>
                  <a:pt x="23" y="202"/>
                  <a:pt x="23" y="203"/>
                </a:cubicBezTo>
                <a:cubicBezTo>
                  <a:pt x="23" y="203"/>
                  <a:pt x="23" y="203"/>
                  <a:pt x="23" y="204"/>
                </a:cubicBezTo>
                <a:cubicBezTo>
                  <a:pt x="23" y="204"/>
                  <a:pt x="23" y="205"/>
                  <a:pt x="23" y="205"/>
                </a:cubicBezTo>
                <a:cubicBezTo>
                  <a:pt x="23" y="205"/>
                  <a:pt x="23" y="206"/>
                  <a:pt x="24" y="206"/>
                </a:cubicBezTo>
                <a:cubicBezTo>
                  <a:pt x="24" y="206"/>
                  <a:pt x="24" y="207"/>
                  <a:pt x="24" y="207"/>
                </a:cubicBezTo>
                <a:cubicBezTo>
                  <a:pt x="24" y="208"/>
                  <a:pt x="24" y="208"/>
                  <a:pt x="24" y="209"/>
                </a:cubicBezTo>
                <a:cubicBezTo>
                  <a:pt x="24" y="210"/>
                  <a:pt x="24" y="211"/>
                  <a:pt x="25" y="211"/>
                </a:cubicBezTo>
                <a:cubicBezTo>
                  <a:pt x="25" y="212"/>
                  <a:pt x="25" y="213"/>
                  <a:pt x="25" y="214"/>
                </a:cubicBezTo>
                <a:cubicBezTo>
                  <a:pt x="25" y="214"/>
                  <a:pt x="25" y="215"/>
                  <a:pt x="25" y="216"/>
                </a:cubicBezTo>
                <a:cubicBezTo>
                  <a:pt x="25" y="218"/>
                  <a:pt x="25" y="219"/>
                  <a:pt x="25" y="220"/>
                </a:cubicBezTo>
                <a:cubicBezTo>
                  <a:pt x="24" y="223"/>
                  <a:pt x="25" y="226"/>
                  <a:pt x="25" y="228"/>
                </a:cubicBezTo>
                <a:cubicBezTo>
                  <a:pt x="25" y="231"/>
                  <a:pt x="26" y="232"/>
                  <a:pt x="26" y="234"/>
                </a:cubicBezTo>
                <a:cubicBezTo>
                  <a:pt x="27" y="235"/>
                  <a:pt x="28" y="240"/>
                  <a:pt x="28" y="242"/>
                </a:cubicBezTo>
                <a:cubicBezTo>
                  <a:pt x="29" y="243"/>
                  <a:pt x="29" y="245"/>
                  <a:pt x="29" y="246"/>
                </a:cubicBezTo>
                <a:cubicBezTo>
                  <a:pt x="30" y="247"/>
                  <a:pt x="30" y="249"/>
                  <a:pt x="30" y="251"/>
                </a:cubicBezTo>
                <a:cubicBezTo>
                  <a:pt x="30" y="252"/>
                  <a:pt x="30" y="256"/>
                  <a:pt x="31" y="257"/>
                </a:cubicBezTo>
                <a:cubicBezTo>
                  <a:pt x="31" y="258"/>
                  <a:pt x="31" y="266"/>
                  <a:pt x="31" y="267"/>
                </a:cubicBezTo>
                <a:cubicBezTo>
                  <a:pt x="31" y="269"/>
                  <a:pt x="32" y="276"/>
                  <a:pt x="32" y="278"/>
                </a:cubicBezTo>
                <a:cubicBezTo>
                  <a:pt x="33" y="279"/>
                  <a:pt x="33" y="286"/>
                  <a:pt x="33" y="288"/>
                </a:cubicBezTo>
                <a:cubicBezTo>
                  <a:pt x="34" y="291"/>
                  <a:pt x="35" y="297"/>
                  <a:pt x="35" y="298"/>
                </a:cubicBezTo>
                <a:cubicBezTo>
                  <a:pt x="35" y="299"/>
                  <a:pt x="36" y="302"/>
                  <a:pt x="36" y="303"/>
                </a:cubicBezTo>
                <a:cubicBezTo>
                  <a:pt x="36" y="304"/>
                  <a:pt x="37" y="308"/>
                  <a:pt x="37" y="310"/>
                </a:cubicBezTo>
                <a:cubicBezTo>
                  <a:pt x="38" y="312"/>
                  <a:pt x="39" y="314"/>
                  <a:pt x="39" y="316"/>
                </a:cubicBezTo>
                <a:cubicBezTo>
                  <a:pt x="39" y="317"/>
                  <a:pt x="40" y="318"/>
                  <a:pt x="40" y="319"/>
                </a:cubicBezTo>
                <a:cubicBezTo>
                  <a:pt x="40" y="320"/>
                  <a:pt x="41" y="322"/>
                  <a:pt x="41" y="322"/>
                </a:cubicBezTo>
                <a:cubicBezTo>
                  <a:pt x="41" y="323"/>
                  <a:pt x="42" y="326"/>
                  <a:pt x="43" y="327"/>
                </a:cubicBezTo>
                <a:cubicBezTo>
                  <a:pt x="43" y="328"/>
                  <a:pt x="44" y="332"/>
                  <a:pt x="45" y="332"/>
                </a:cubicBezTo>
                <a:cubicBezTo>
                  <a:pt x="45" y="333"/>
                  <a:pt x="45" y="333"/>
                  <a:pt x="45" y="333"/>
                </a:cubicBezTo>
                <a:cubicBezTo>
                  <a:pt x="45" y="333"/>
                  <a:pt x="45" y="334"/>
                  <a:pt x="45" y="334"/>
                </a:cubicBezTo>
                <a:cubicBezTo>
                  <a:pt x="44" y="334"/>
                  <a:pt x="43" y="336"/>
                  <a:pt x="43" y="338"/>
                </a:cubicBezTo>
                <a:cubicBezTo>
                  <a:pt x="42" y="339"/>
                  <a:pt x="41" y="341"/>
                  <a:pt x="41" y="341"/>
                </a:cubicBezTo>
                <a:cubicBezTo>
                  <a:pt x="41" y="342"/>
                  <a:pt x="40" y="344"/>
                  <a:pt x="39" y="345"/>
                </a:cubicBezTo>
                <a:cubicBezTo>
                  <a:pt x="39" y="346"/>
                  <a:pt x="39" y="347"/>
                  <a:pt x="39" y="349"/>
                </a:cubicBezTo>
                <a:cubicBezTo>
                  <a:pt x="38" y="350"/>
                  <a:pt x="38" y="352"/>
                  <a:pt x="37" y="352"/>
                </a:cubicBezTo>
                <a:cubicBezTo>
                  <a:pt x="37" y="352"/>
                  <a:pt x="37" y="353"/>
                  <a:pt x="37" y="353"/>
                </a:cubicBezTo>
                <a:cubicBezTo>
                  <a:pt x="37" y="354"/>
                  <a:pt x="37" y="355"/>
                  <a:pt x="37" y="355"/>
                </a:cubicBezTo>
                <a:cubicBezTo>
                  <a:pt x="37" y="355"/>
                  <a:pt x="38" y="356"/>
                  <a:pt x="39" y="356"/>
                </a:cubicBezTo>
                <a:cubicBezTo>
                  <a:pt x="39" y="356"/>
                  <a:pt x="41" y="356"/>
                  <a:pt x="41" y="356"/>
                </a:cubicBezTo>
                <a:cubicBezTo>
                  <a:pt x="41" y="356"/>
                  <a:pt x="41" y="357"/>
                  <a:pt x="41" y="357"/>
                </a:cubicBezTo>
                <a:cubicBezTo>
                  <a:pt x="41" y="358"/>
                  <a:pt x="40" y="359"/>
                  <a:pt x="40" y="359"/>
                </a:cubicBezTo>
                <a:cubicBezTo>
                  <a:pt x="40" y="360"/>
                  <a:pt x="39" y="360"/>
                  <a:pt x="39" y="360"/>
                </a:cubicBezTo>
                <a:cubicBezTo>
                  <a:pt x="39" y="361"/>
                  <a:pt x="39" y="361"/>
                  <a:pt x="39" y="361"/>
                </a:cubicBezTo>
                <a:cubicBezTo>
                  <a:pt x="38" y="362"/>
                  <a:pt x="38" y="363"/>
                  <a:pt x="37" y="364"/>
                </a:cubicBezTo>
                <a:cubicBezTo>
                  <a:pt x="36" y="366"/>
                  <a:pt x="36" y="366"/>
                  <a:pt x="36" y="367"/>
                </a:cubicBezTo>
                <a:cubicBezTo>
                  <a:pt x="36" y="367"/>
                  <a:pt x="36" y="367"/>
                  <a:pt x="36" y="367"/>
                </a:cubicBezTo>
                <a:cubicBezTo>
                  <a:pt x="36" y="367"/>
                  <a:pt x="36" y="367"/>
                  <a:pt x="36" y="368"/>
                </a:cubicBezTo>
                <a:cubicBezTo>
                  <a:pt x="36" y="368"/>
                  <a:pt x="35" y="368"/>
                  <a:pt x="35" y="369"/>
                </a:cubicBezTo>
                <a:cubicBezTo>
                  <a:pt x="35" y="369"/>
                  <a:pt x="34" y="370"/>
                  <a:pt x="34" y="370"/>
                </a:cubicBezTo>
                <a:cubicBezTo>
                  <a:pt x="33" y="371"/>
                  <a:pt x="33" y="371"/>
                  <a:pt x="32" y="372"/>
                </a:cubicBezTo>
                <a:cubicBezTo>
                  <a:pt x="31" y="372"/>
                  <a:pt x="29" y="372"/>
                  <a:pt x="28" y="373"/>
                </a:cubicBezTo>
                <a:cubicBezTo>
                  <a:pt x="27" y="373"/>
                  <a:pt x="24" y="374"/>
                  <a:pt x="22" y="374"/>
                </a:cubicBezTo>
                <a:cubicBezTo>
                  <a:pt x="21" y="375"/>
                  <a:pt x="20" y="375"/>
                  <a:pt x="19" y="375"/>
                </a:cubicBezTo>
                <a:cubicBezTo>
                  <a:pt x="19" y="376"/>
                  <a:pt x="18" y="377"/>
                  <a:pt x="18" y="378"/>
                </a:cubicBezTo>
                <a:cubicBezTo>
                  <a:pt x="18" y="378"/>
                  <a:pt x="17" y="378"/>
                  <a:pt x="17" y="378"/>
                </a:cubicBezTo>
                <a:cubicBezTo>
                  <a:pt x="17" y="378"/>
                  <a:pt x="17" y="379"/>
                  <a:pt x="17" y="379"/>
                </a:cubicBezTo>
                <a:cubicBezTo>
                  <a:pt x="17" y="379"/>
                  <a:pt x="17" y="379"/>
                  <a:pt x="16" y="379"/>
                </a:cubicBezTo>
                <a:cubicBezTo>
                  <a:pt x="16" y="379"/>
                  <a:pt x="16" y="379"/>
                  <a:pt x="16" y="380"/>
                </a:cubicBezTo>
                <a:cubicBezTo>
                  <a:pt x="16" y="381"/>
                  <a:pt x="16" y="382"/>
                  <a:pt x="16" y="382"/>
                </a:cubicBezTo>
                <a:cubicBezTo>
                  <a:pt x="16" y="383"/>
                  <a:pt x="16" y="383"/>
                  <a:pt x="16" y="383"/>
                </a:cubicBezTo>
                <a:cubicBezTo>
                  <a:pt x="17" y="384"/>
                  <a:pt x="17" y="384"/>
                  <a:pt x="18" y="384"/>
                </a:cubicBezTo>
                <a:cubicBezTo>
                  <a:pt x="20" y="385"/>
                  <a:pt x="21" y="385"/>
                  <a:pt x="22" y="385"/>
                </a:cubicBezTo>
                <a:cubicBezTo>
                  <a:pt x="22" y="385"/>
                  <a:pt x="23" y="385"/>
                  <a:pt x="23" y="385"/>
                </a:cubicBezTo>
                <a:cubicBezTo>
                  <a:pt x="23" y="385"/>
                  <a:pt x="25" y="386"/>
                  <a:pt x="25" y="386"/>
                </a:cubicBezTo>
                <a:cubicBezTo>
                  <a:pt x="26" y="386"/>
                  <a:pt x="28" y="386"/>
                  <a:pt x="28" y="386"/>
                </a:cubicBezTo>
                <a:cubicBezTo>
                  <a:pt x="29" y="386"/>
                  <a:pt x="29" y="385"/>
                  <a:pt x="29" y="385"/>
                </a:cubicBezTo>
                <a:cubicBezTo>
                  <a:pt x="29" y="385"/>
                  <a:pt x="30" y="385"/>
                  <a:pt x="31" y="386"/>
                </a:cubicBezTo>
                <a:cubicBezTo>
                  <a:pt x="31" y="386"/>
                  <a:pt x="31" y="386"/>
                  <a:pt x="32" y="386"/>
                </a:cubicBezTo>
                <a:cubicBezTo>
                  <a:pt x="33" y="386"/>
                  <a:pt x="32" y="386"/>
                  <a:pt x="33" y="385"/>
                </a:cubicBezTo>
                <a:cubicBezTo>
                  <a:pt x="33" y="385"/>
                  <a:pt x="33" y="385"/>
                  <a:pt x="33" y="385"/>
                </a:cubicBezTo>
                <a:cubicBezTo>
                  <a:pt x="34" y="386"/>
                  <a:pt x="34" y="386"/>
                  <a:pt x="35" y="386"/>
                </a:cubicBezTo>
                <a:cubicBezTo>
                  <a:pt x="35" y="386"/>
                  <a:pt x="35" y="385"/>
                  <a:pt x="36" y="385"/>
                </a:cubicBezTo>
                <a:cubicBezTo>
                  <a:pt x="36" y="385"/>
                  <a:pt x="36" y="385"/>
                  <a:pt x="36" y="385"/>
                </a:cubicBezTo>
                <a:cubicBezTo>
                  <a:pt x="37" y="385"/>
                  <a:pt x="37" y="385"/>
                  <a:pt x="38" y="385"/>
                </a:cubicBezTo>
                <a:cubicBezTo>
                  <a:pt x="38" y="385"/>
                  <a:pt x="38" y="385"/>
                  <a:pt x="38" y="385"/>
                </a:cubicBezTo>
                <a:cubicBezTo>
                  <a:pt x="39" y="385"/>
                  <a:pt x="39" y="385"/>
                  <a:pt x="39" y="385"/>
                </a:cubicBezTo>
                <a:cubicBezTo>
                  <a:pt x="39" y="385"/>
                  <a:pt x="39" y="385"/>
                  <a:pt x="40" y="385"/>
                </a:cubicBezTo>
                <a:cubicBezTo>
                  <a:pt x="41" y="385"/>
                  <a:pt x="41" y="385"/>
                  <a:pt x="41" y="385"/>
                </a:cubicBezTo>
                <a:cubicBezTo>
                  <a:pt x="41" y="384"/>
                  <a:pt x="41" y="385"/>
                  <a:pt x="41" y="385"/>
                </a:cubicBezTo>
                <a:cubicBezTo>
                  <a:pt x="42" y="385"/>
                  <a:pt x="42" y="385"/>
                  <a:pt x="43" y="385"/>
                </a:cubicBezTo>
                <a:cubicBezTo>
                  <a:pt x="43" y="385"/>
                  <a:pt x="43" y="385"/>
                  <a:pt x="43" y="384"/>
                </a:cubicBezTo>
                <a:cubicBezTo>
                  <a:pt x="44" y="384"/>
                  <a:pt x="43" y="384"/>
                  <a:pt x="44" y="384"/>
                </a:cubicBezTo>
                <a:cubicBezTo>
                  <a:pt x="44" y="384"/>
                  <a:pt x="45" y="384"/>
                  <a:pt x="45" y="384"/>
                </a:cubicBezTo>
                <a:cubicBezTo>
                  <a:pt x="46" y="384"/>
                  <a:pt x="46" y="384"/>
                  <a:pt x="46" y="383"/>
                </a:cubicBezTo>
                <a:cubicBezTo>
                  <a:pt x="46" y="383"/>
                  <a:pt x="46" y="383"/>
                  <a:pt x="47" y="383"/>
                </a:cubicBezTo>
                <a:cubicBezTo>
                  <a:pt x="47" y="382"/>
                  <a:pt x="48" y="382"/>
                  <a:pt x="50" y="382"/>
                </a:cubicBezTo>
                <a:cubicBezTo>
                  <a:pt x="51" y="381"/>
                  <a:pt x="55" y="380"/>
                  <a:pt x="56" y="380"/>
                </a:cubicBezTo>
                <a:cubicBezTo>
                  <a:pt x="56" y="380"/>
                  <a:pt x="56" y="380"/>
                  <a:pt x="57" y="380"/>
                </a:cubicBezTo>
                <a:cubicBezTo>
                  <a:pt x="58" y="381"/>
                  <a:pt x="59" y="381"/>
                  <a:pt x="60" y="382"/>
                </a:cubicBezTo>
                <a:cubicBezTo>
                  <a:pt x="60" y="382"/>
                  <a:pt x="61" y="382"/>
                  <a:pt x="61" y="382"/>
                </a:cubicBezTo>
                <a:cubicBezTo>
                  <a:pt x="62" y="382"/>
                  <a:pt x="63" y="382"/>
                  <a:pt x="64" y="382"/>
                </a:cubicBezTo>
                <a:cubicBezTo>
                  <a:pt x="65" y="382"/>
                  <a:pt x="65" y="382"/>
                  <a:pt x="65" y="382"/>
                </a:cubicBezTo>
                <a:cubicBezTo>
                  <a:pt x="65" y="381"/>
                  <a:pt x="65" y="381"/>
                  <a:pt x="65" y="381"/>
                </a:cubicBezTo>
                <a:cubicBezTo>
                  <a:pt x="65" y="382"/>
                  <a:pt x="66" y="382"/>
                  <a:pt x="66" y="382"/>
                </a:cubicBezTo>
                <a:cubicBezTo>
                  <a:pt x="67" y="382"/>
                  <a:pt x="67" y="382"/>
                  <a:pt x="68" y="381"/>
                </a:cubicBezTo>
                <a:cubicBezTo>
                  <a:pt x="68" y="381"/>
                  <a:pt x="68" y="381"/>
                  <a:pt x="68" y="381"/>
                </a:cubicBezTo>
                <a:cubicBezTo>
                  <a:pt x="68" y="382"/>
                  <a:pt x="69" y="381"/>
                  <a:pt x="69" y="381"/>
                </a:cubicBezTo>
                <a:cubicBezTo>
                  <a:pt x="70" y="381"/>
                  <a:pt x="70" y="381"/>
                  <a:pt x="70" y="381"/>
                </a:cubicBezTo>
                <a:cubicBezTo>
                  <a:pt x="70" y="380"/>
                  <a:pt x="70" y="381"/>
                  <a:pt x="71" y="381"/>
                </a:cubicBezTo>
                <a:cubicBezTo>
                  <a:pt x="71" y="381"/>
                  <a:pt x="72" y="381"/>
                  <a:pt x="72" y="381"/>
                </a:cubicBezTo>
                <a:cubicBezTo>
                  <a:pt x="72" y="380"/>
                  <a:pt x="73" y="380"/>
                  <a:pt x="73" y="380"/>
                </a:cubicBezTo>
                <a:cubicBezTo>
                  <a:pt x="73" y="380"/>
                  <a:pt x="73" y="380"/>
                  <a:pt x="74" y="380"/>
                </a:cubicBezTo>
                <a:cubicBezTo>
                  <a:pt x="74" y="379"/>
                  <a:pt x="74" y="379"/>
                  <a:pt x="74" y="379"/>
                </a:cubicBezTo>
                <a:cubicBezTo>
                  <a:pt x="74" y="378"/>
                  <a:pt x="74" y="376"/>
                  <a:pt x="74" y="375"/>
                </a:cubicBezTo>
                <a:cubicBezTo>
                  <a:pt x="74" y="374"/>
                  <a:pt x="74" y="373"/>
                  <a:pt x="73" y="373"/>
                </a:cubicBezTo>
                <a:cubicBezTo>
                  <a:pt x="73" y="373"/>
                  <a:pt x="73" y="373"/>
                  <a:pt x="73" y="372"/>
                </a:cubicBezTo>
                <a:cubicBezTo>
                  <a:pt x="73" y="372"/>
                  <a:pt x="73" y="372"/>
                  <a:pt x="73" y="371"/>
                </a:cubicBezTo>
                <a:cubicBezTo>
                  <a:pt x="73" y="371"/>
                  <a:pt x="73" y="370"/>
                  <a:pt x="73" y="370"/>
                </a:cubicBezTo>
                <a:cubicBezTo>
                  <a:pt x="73" y="370"/>
                  <a:pt x="73" y="369"/>
                  <a:pt x="73" y="369"/>
                </a:cubicBezTo>
                <a:cubicBezTo>
                  <a:pt x="73" y="369"/>
                  <a:pt x="73" y="368"/>
                  <a:pt x="73" y="367"/>
                </a:cubicBezTo>
                <a:cubicBezTo>
                  <a:pt x="73" y="366"/>
                  <a:pt x="73" y="365"/>
                  <a:pt x="73" y="365"/>
                </a:cubicBezTo>
                <a:cubicBezTo>
                  <a:pt x="73" y="365"/>
                  <a:pt x="73" y="364"/>
                  <a:pt x="73" y="364"/>
                </a:cubicBezTo>
                <a:cubicBezTo>
                  <a:pt x="73" y="364"/>
                  <a:pt x="73" y="364"/>
                  <a:pt x="73" y="364"/>
                </a:cubicBezTo>
                <a:cubicBezTo>
                  <a:pt x="73" y="363"/>
                  <a:pt x="73" y="363"/>
                  <a:pt x="73" y="363"/>
                </a:cubicBezTo>
                <a:cubicBezTo>
                  <a:pt x="74" y="362"/>
                  <a:pt x="75" y="361"/>
                  <a:pt x="75" y="360"/>
                </a:cubicBezTo>
                <a:cubicBezTo>
                  <a:pt x="76" y="360"/>
                  <a:pt x="77" y="359"/>
                  <a:pt x="77" y="358"/>
                </a:cubicBezTo>
                <a:cubicBezTo>
                  <a:pt x="77" y="358"/>
                  <a:pt x="77" y="357"/>
                  <a:pt x="78" y="356"/>
                </a:cubicBezTo>
                <a:cubicBezTo>
                  <a:pt x="78" y="355"/>
                  <a:pt x="78" y="354"/>
                  <a:pt x="78" y="353"/>
                </a:cubicBezTo>
                <a:cubicBezTo>
                  <a:pt x="78" y="353"/>
                  <a:pt x="78" y="352"/>
                  <a:pt x="78" y="352"/>
                </a:cubicBezTo>
                <a:cubicBezTo>
                  <a:pt x="77" y="351"/>
                  <a:pt x="76" y="347"/>
                  <a:pt x="75" y="346"/>
                </a:cubicBezTo>
                <a:cubicBezTo>
                  <a:pt x="74" y="344"/>
                  <a:pt x="74" y="343"/>
                  <a:pt x="73" y="343"/>
                </a:cubicBezTo>
                <a:cubicBezTo>
                  <a:pt x="73" y="342"/>
                  <a:pt x="71" y="339"/>
                  <a:pt x="71" y="339"/>
                </a:cubicBezTo>
                <a:cubicBezTo>
                  <a:pt x="71" y="339"/>
                  <a:pt x="70" y="338"/>
                  <a:pt x="70" y="338"/>
                </a:cubicBezTo>
                <a:cubicBezTo>
                  <a:pt x="70" y="337"/>
                  <a:pt x="70" y="337"/>
                  <a:pt x="70" y="337"/>
                </a:cubicBezTo>
                <a:cubicBezTo>
                  <a:pt x="70" y="337"/>
                  <a:pt x="70" y="337"/>
                  <a:pt x="70" y="335"/>
                </a:cubicBezTo>
                <a:cubicBezTo>
                  <a:pt x="71" y="334"/>
                  <a:pt x="71" y="331"/>
                  <a:pt x="71" y="331"/>
                </a:cubicBezTo>
                <a:cubicBezTo>
                  <a:pt x="71" y="330"/>
                  <a:pt x="71" y="324"/>
                  <a:pt x="71" y="322"/>
                </a:cubicBezTo>
                <a:cubicBezTo>
                  <a:pt x="71" y="320"/>
                  <a:pt x="71" y="318"/>
                  <a:pt x="71" y="317"/>
                </a:cubicBezTo>
                <a:cubicBezTo>
                  <a:pt x="71" y="316"/>
                  <a:pt x="71" y="315"/>
                  <a:pt x="71" y="314"/>
                </a:cubicBezTo>
                <a:cubicBezTo>
                  <a:pt x="71" y="313"/>
                  <a:pt x="71" y="310"/>
                  <a:pt x="71" y="309"/>
                </a:cubicBezTo>
                <a:cubicBezTo>
                  <a:pt x="71" y="309"/>
                  <a:pt x="71" y="308"/>
                  <a:pt x="71" y="308"/>
                </a:cubicBezTo>
                <a:cubicBezTo>
                  <a:pt x="71" y="307"/>
                  <a:pt x="71" y="307"/>
                  <a:pt x="71" y="306"/>
                </a:cubicBezTo>
                <a:cubicBezTo>
                  <a:pt x="71" y="306"/>
                  <a:pt x="71" y="302"/>
                  <a:pt x="71" y="301"/>
                </a:cubicBezTo>
                <a:cubicBezTo>
                  <a:pt x="71" y="300"/>
                  <a:pt x="71" y="294"/>
                  <a:pt x="71" y="293"/>
                </a:cubicBezTo>
                <a:cubicBezTo>
                  <a:pt x="70" y="291"/>
                  <a:pt x="70" y="290"/>
                  <a:pt x="70" y="289"/>
                </a:cubicBezTo>
                <a:cubicBezTo>
                  <a:pt x="70" y="288"/>
                  <a:pt x="70" y="288"/>
                  <a:pt x="70" y="287"/>
                </a:cubicBezTo>
                <a:cubicBezTo>
                  <a:pt x="70" y="287"/>
                  <a:pt x="70" y="285"/>
                  <a:pt x="71" y="284"/>
                </a:cubicBezTo>
                <a:cubicBezTo>
                  <a:pt x="71" y="283"/>
                  <a:pt x="71" y="279"/>
                  <a:pt x="72" y="278"/>
                </a:cubicBezTo>
                <a:cubicBezTo>
                  <a:pt x="72" y="277"/>
                  <a:pt x="72" y="275"/>
                  <a:pt x="72" y="275"/>
                </a:cubicBezTo>
                <a:cubicBezTo>
                  <a:pt x="72" y="274"/>
                  <a:pt x="72" y="271"/>
                  <a:pt x="72" y="270"/>
                </a:cubicBezTo>
                <a:cubicBezTo>
                  <a:pt x="72" y="270"/>
                  <a:pt x="72" y="265"/>
                  <a:pt x="72" y="265"/>
                </a:cubicBezTo>
                <a:cubicBezTo>
                  <a:pt x="72" y="264"/>
                  <a:pt x="71" y="263"/>
                  <a:pt x="71" y="262"/>
                </a:cubicBezTo>
                <a:cubicBezTo>
                  <a:pt x="71" y="261"/>
                  <a:pt x="70" y="259"/>
                  <a:pt x="70" y="259"/>
                </a:cubicBezTo>
                <a:cubicBezTo>
                  <a:pt x="70" y="258"/>
                  <a:pt x="70" y="257"/>
                  <a:pt x="70" y="255"/>
                </a:cubicBezTo>
                <a:cubicBezTo>
                  <a:pt x="70" y="254"/>
                  <a:pt x="70" y="252"/>
                  <a:pt x="70" y="252"/>
                </a:cubicBezTo>
                <a:cubicBezTo>
                  <a:pt x="70" y="251"/>
                  <a:pt x="70" y="252"/>
                  <a:pt x="70" y="252"/>
                </a:cubicBezTo>
                <a:cubicBezTo>
                  <a:pt x="70" y="252"/>
                  <a:pt x="70" y="253"/>
                  <a:pt x="71" y="254"/>
                </a:cubicBezTo>
                <a:cubicBezTo>
                  <a:pt x="71" y="255"/>
                  <a:pt x="71" y="256"/>
                  <a:pt x="71" y="256"/>
                </a:cubicBezTo>
                <a:cubicBezTo>
                  <a:pt x="71" y="257"/>
                  <a:pt x="72" y="259"/>
                  <a:pt x="72" y="260"/>
                </a:cubicBezTo>
                <a:cubicBezTo>
                  <a:pt x="72" y="261"/>
                  <a:pt x="72" y="261"/>
                  <a:pt x="72" y="261"/>
                </a:cubicBezTo>
                <a:cubicBezTo>
                  <a:pt x="72" y="262"/>
                  <a:pt x="73" y="263"/>
                  <a:pt x="73" y="264"/>
                </a:cubicBezTo>
                <a:cubicBezTo>
                  <a:pt x="73" y="265"/>
                  <a:pt x="74" y="267"/>
                  <a:pt x="74" y="268"/>
                </a:cubicBezTo>
                <a:cubicBezTo>
                  <a:pt x="74" y="269"/>
                  <a:pt x="75" y="270"/>
                  <a:pt x="75" y="271"/>
                </a:cubicBezTo>
                <a:cubicBezTo>
                  <a:pt x="75" y="272"/>
                  <a:pt x="75" y="274"/>
                  <a:pt x="76" y="275"/>
                </a:cubicBezTo>
                <a:cubicBezTo>
                  <a:pt x="76" y="275"/>
                  <a:pt x="76" y="277"/>
                  <a:pt x="76" y="278"/>
                </a:cubicBezTo>
                <a:cubicBezTo>
                  <a:pt x="76" y="279"/>
                  <a:pt x="77" y="281"/>
                  <a:pt x="77" y="281"/>
                </a:cubicBezTo>
                <a:cubicBezTo>
                  <a:pt x="77" y="282"/>
                  <a:pt x="77" y="283"/>
                  <a:pt x="77" y="284"/>
                </a:cubicBezTo>
                <a:cubicBezTo>
                  <a:pt x="77" y="284"/>
                  <a:pt x="77" y="285"/>
                  <a:pt x="77" y="286"/>
                </a:cubicBezTo>
                <a:cubicBezTo>
                  <a:pt x="77" y="287"/>
                  <a:pt x="77" y="289"/>
                  <a:pt x="77" y="289"/>
                </a:cubicBezTo>
                <a:cubicBezTo>
                  <a:pt x="77" y="289"/>
                  <a:pt x="77" y="291"/>
                  <a:pt x="78" y="292"/>
                </a:cubicBezTo>
                <a:cubicBezTo>
                  <a:pt x="78" y="293"/>
                  <a:pt x="78" y="295"/>
                  <a:pt x="78" y="295"/>
                </a:cubicBezTo>
                <a:cubicBezTo>
                  <a:pt x="78" y="296"/>
                  <a:pt x="79" y="297"/>
                  <a:pt x="79" y="298"/>
                </a:cubicBezTo>
                <a:cubicBezTo>
                  <a:pt x="79" y="299"/>
                  <a:pt x="79" y="300"/>
                  <a:pt x="79" y="300"/>
                </a:cubicBezTo>
                <a:cubicBezTo>
                  <a:pt x="79" y="301"/>
                  <a:pt x="79" y="302"/>
                  <a:pt x="79" y="304"/>
                </a:cubicBezTo>
                <a:cubicBezTo>
                  <a:pt x="79" y="305"/>
                  <a:pt x="79" y="306"/>
                  <a:pt x="80" y="307"/>
                </a:cubicBezTo>
                <a:cubicBezTo>
                  <a:pt x="80" y="307"/>
                  <a:pt x="80" y="308"/>
                  <a:pt x="80" y="309"/>
                </a:cubicBezTo>
                <a:cubicBezTo>
                  <a:pt x="80" y="309"/>
                  <a:pt x="80" y="310"/>
                  <a:pt x="80" y="311"/>
                </a:cubicBezTo>
                <a:cubicBezTo>
                  <a:pt x="80" y="311"/>
                  <a:pt x="80" y="315"/>
                  <a:pt x="80" y="316"/>
                </a:cubicBezTo>
                <a:cubicBezTo>
                  <a:pt x="80" y="318"/>
                  <a:pt x="80" y="322"/>
                  <a:pt x="80" y="324"/>
                </a:cubicBezTo>
                <a:cubicBezTo>
                  <a:pt x="80" y="325"/>
                  <a:pt x="81" y="329"/>
                  <a:pt x="81" y="331"/>
                </a:cubicBezTo>
                <a:cubicBezTo>
                  <a:pt x="81" y="332"/>
                  <a:pt x="83" y="337"/>
                  <a:pt x="83" y="339"/>
                </a:cubicBezTo>
                <a:cubicBezTo>
                  <a:pt x="83" y="341"/>
                  <a:pt x="84" y="343"/>
                  <a:pt x="84" y="344"/>
                </a:cubicBezTo>
                <a:cubicBezTo>
                  <a:pt x="84" y="345"/>
                  <a:pt x="85" y="347"/>
                  <a:pt x="86" y="348"/>
                </a:cubicBezTo>
                <a:cubicBezTo>
                  <a:pt x="86" y="350"/>
                  <a:pt x="87" y="352"/>
                  <a:pt x="87" y="353"/>
                </a:cubicBezTo>
                <a:cubicBezTo>
                  <a:pt x="88" y="354"/>
                  <a:pt x="88" y="354"/>
                  <a:pt x="89" y="355"/>
                </a:cubicBezTo>
                <a:cubicBezTo>
                  <a:pt x="90" y="355"/>
                  <a:pt x="91" y="356"/>
                  <a:pt x="92" y="356"/>
                </a:cubicBezTo>
                <a:cubicBezTo>
                  <a:pt x="92" y="356"/>
                  <a:pt x="92" y="357"/>
                  <a:pt x="92" y="357"/>
                </a:cubicBezTo>
                <a:cubicBezTo>
                  <a:pt x="91" y="357"/>
                  <a:pt x="91" y="357"/>
                  <a:pt x="91" y="357"/>
                </a:cubicBezTo>
                <a:cubicBezTo>
                  <a:pt x="90" y="358"/>
                  <a:pt x="89" y="359"/>
                  <a:pt x="88" y="359"/>
                </a:cubicBezTo>
                <a:cubicBezTo>
                  <a:pt x="88" y="359"/>
                  <a:pt x="88" y="360"/>
                  <a:pt x="87" y="360"/>
                </a:cubicBezTo>
                <a:cubicBezTo>
                  <a:pt x="87" y="361"/>
                  <a:pt x="86" y="364"/>
                  <a:pt x="85" y="364"/>
                </a:cubicBezTo>
                <a:cubicBezTo>
                  <a:pt x="85" y="364"/>
                  <a:pt x="85" y="365"/>
                  <a:pt x="84" y="366"/>
                </a:cubicBezTo>
                <a:cubicBezTo>
                  <a:pt x="84" y="366"/>
                  <a:pt x="84" y="367"/>
                  <a:pt x="84" y="368"/>
                </a:cubicBezTo>
                <a:cubicBezTo>
                  <a:pt x="84" y="369"/>
                  <a:pt x="84" y="370"/>
                  <a:pt x="84" y="371"/>
                </a:cubicBezTo>
                <a:cubicBezTo>
                  <a:pt x="85" y="371"/>
                  <a:pt x="85" y="372"/>
                  <a:pt x="86" y="372"/>
                </a:cubicBezTo>
                <a:cubicBezTo>
                  <a:pt x="86" y="373"/>
                  <a:pt x="87" y="373"/>
                  <a:pt x="87" y="374"/>
                </a:cubicBezTo>
                <a:cubicBezTo>
                  <a:pt x="87" y="375"/>
                  <a:pt x="88" y="375"/>
                  <a:pt x="88" y="376"/>
                </a:cubicBezTo>
                <a:cubicBezTo>
                  <a:pt x="89" y="376"/>
                  <a:pt x="89" y="377"/>
                  <a:pt x="90" y="377"/>
                </a:cubicBezTo>
                <a:cubicBezTo>
                  <a:pt x="90" y="378"/>
                  <a:pt x="91" y="378"/>
                  <a:pt x="91" y="378"/>
                </a:cubicBezTo>
                <a:cubicBezTo>
                  <a:pt x="91" y="379"/>
                  <a:pt x="91" y="379"/>
                  <a:pt x="92" y="380"/>
                </a:cubicBezTo>
                <a:cubicBezTo>
                  <a:pt x="92" y="380"/>
                  <a:pt x="93" y="381"/>
                  <a:pt x="94" y="381"/>
                </a:cubicBezTo>
                <a:cubicBezTo>
                  <a:pt x="94" y="381"/>
                  <a:pt x="94" y="382"/>
                  <a:pt x="94" y="382"/>
                </a:cubicBezTo>
                <a:cubicBezTo>
                  <a:pt x="94" y="383"/>
                  <a:pt x="93" y="383"/>
                  <a:pt x="93" y="385"/>
                </a:cubicBezTo>
                <a:cubicBezTo>
                  <a:pt x="92" y="386"/>
                  <a:pt x="93" y="388"/>
                  <a:pt x="93" y="388"/>
                </a:cubicBezTo>
                <a:cubicBezTo>
                  <a:pt x="93" y="389"/>
                  <a:pt x="93" y="389"/>
                  <a:pt x="93" y="389"/>
                </a:cubicBezTo>
                <a:cubicBezTo>
                  <a:pt x="93" y="389"/>
                  <a:pt x="93" y="389"/>
                  <a:pt x="93" y="390"/>
                </a:cubicBezTo>
                <a:cubicBezTo>
                  <a:pt x="93" y="390"/>
                  <a:pt x="92" y="390"/>
                  <a:pt x="92" y="390"/>
                </a:cubicBezTo>
                <a:cubicBezTo>
                  <a:pt x="92" y="391"/>
                  <a:pt x="92" y="391"/>
                  <a:pt x="92" y="393"/>
                </a:cubicBezTo>
                <a:cubicBezTo>
                  <a:pt x="92" y="394"/>
                  <a:pt x="92" y="394"/>
                  <a:pt x="92" y="395"/>
                </a:cubicBezTo>
                <a:cubicBezTo>
                  <a:pt x="92" y="395"/>
                  <a:pt x="92" y="395"/>
                  <a:pt x="93" y="396"/>
                </a:cubicBezTo>
                <a:cubicBezTo>
                  <a:pt x="93" y="396"/>
                  <a:pt x="94" y="396"/>
                  <a:pt x="95" y="396"/>
                </a:cubicBezTo>
                <a:cubicBezTo>
                  <a:pt x="96" y="396"/>
                  <a:pt x="97" y="396"/>
                  <a:pt x="98" y="396"/>
                </a:cubicBezTo>
                <a:cubicBezTo>
                  <a:pt x="100" y="396"/>
                  <a:pt x="106" y="396"/>
                  <a:pt x="107" y="396"/>
                </a:cubicBezTo>
                <a:cubicBezTo>
                  <a:pt x="108" y="396"/>
                  <a:pt x="112" y="396"/>
                  <a:pt x="113" y="395"/>
                </a:cubicBezTo>
                <a:cubicBezTo>
                  <a:pt x="115" y="395"/>
                  <a:pt x="116" y="395"/>
                  <a:pt x="117" y="394"/>
                </a:cubicBezTo>
                <a:cubicBezTo>
                  <a:pt x="117" y="394"/>
                  <a:pt x="117" y="393"/>
                  <a:pt x="117" y="393"/>
                </a:cubicBezTo>
                <a:cubicBezTo>
                  <a:pt x="117" y="392"/>
                  <a:pt x="117" y="390"/>
                  <a:pt x="117" y="390"/>
                </a:cubicBezTo>
                <a:cubicBezTo>
                  <a:pt x="117" y="389"/>
                  <a:pt x="117" y="388"/>
                  <a:pt x="117" y="387"/>
                </a:cubicBezTo>
                <a:cubicBezTo>
                  <a:pt x="116" y="387"/>
                  <a:pt x="116" y="387"/>
                  <a:pt x="117" y="386"/>
                </a:cubicBezTo>
                <a:cubicBezTo>
                  <a:pt x="117" y="385"/>
                  <a:pt x="117" y="383"/>
                  <a:pt x="117" y="382"/>
                </a:cubicBezTo>
                <a:cubicBezTo>
                  <a:pt x="117" y="382"/>
                  <a:pt x="116" y="382"/>
                  <a:pt x="116" y="381"/>
                </a:cubicBezTo>
                <a:cubicBezTo>
                  <a:pt x="116" y="381"/>
                  <a:pt x="116" y="380"/>
                  <a:pt x="116" y="380"/>
                </a:cubicBezTo>
                <a:cubicBezTo>
                  <a:pt x="116" y="380"/>
                  <a:pt x="116" y="380"/>
                  <a:pt x="116" y="380"/>
                </a:cubicBezTo>
                <a:cubicBezTo>
                  <a:pt x="116" y="380"/>
                  <a:pt x="116" y="379"/>
                  <a:pt x="117" y="379"/>
                </a:cubicBezTo>
                <a:cubicBezTo>
                  <a:pt x="117" y="378"/>
                  <a:pt x="118" y="376"/>
                  <a:pt x="118" y="375"/>
                </a:cubicBezTo>
                <a:cubicBezTo>
                  <a:pt x="118" y="374"/>
                  <a:pt x="118" y="374"/>
                  <a:pt x="118" y="373"/>
                </a:cubicBezTo>
                <a:cubicBezTo>
                  <a:pt x="118" y="373"/>
                  <a:pt x="118" y="373"/>
                  <a:pt x="118" y="373"/>
                </a:cubicBezTo>
                <a:cubicBezTo>
                  <a:pt x="118" y="373"/>
                  <a:pt x="119" y="373"/>
                  <a:pt x="119" y="372"/>
                </a:cubicBezTo>
                <a:cubicBezTo>
                  <a:pt x="119" y="371"/>
                  <a:pt x="121" y="369"/>
                  <a:pt x="121" y="368"/>
                </a:cubicBezTo>
                <a:cubicBezTo>
                  <a:pt x="121" y="368"/>
                  <a:pt x="121" y="367"/>
                  <a:pt x="122" y="367"/>
                </a:cubicBezTo>
                <a:cubicBezTo>
                  <a:pt x="122" y="367"/>
                  <a:pt x="122" y="367"/>
                  <a:pt x="122" y="366"/>
                </a:cubicBezTo>
                <a:cubicBezTo>
                  <a:pt x="122" y="365"/>
                  <a:pt x="121" y="364"/>
                  <a:pt x="121" y="36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3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62" name="Skupina 61">
            <a:extLst>
              <a:ext uri="{FF2B5EF4-FFF2-40B4-BE49-F238E27FC236}">
                <a16:creationId xmlns:a16="http://schemas.microsoft.com/office/drawing/2014/main" xmlns="" id="{82B0E62D-19D9-4EB2-BBBF-3E8AD9C23D35}"/>
              </a:ext>
            </a:extLst>
          </p:cNvPr>
          <p:cNvGrpSpPr/>
          <p:nvPr/>
        </p:nvGrpSpPr>
        <p:grpSpPr>
          <a:xfrm>
            <a:off x="467158" y="3553029"/>
            <a:ext cx="2130380" cy="739967"/>
            <a:chOff x="6431596" y="3869425"/>
            <a:chExt cx="2520280" cy="776957"/>
          </a:xfrm>
        </p:grpSpPr>
        <p:sp>
          <p:nvSpPr>
            <p:cNvPr id="92" name="Obdélník 91">
              <a:extLst>
                <a:ext uri="{FF2B5EF4-FFF2-40B4-BE49-F238E27FC236}">
                  <a16:creationId xmlns:a16="http://schemas.microsoft.com/office/drawing/2014/main" xmlns="" id="{28C66163-4A2E-4820-B407-4FE2EF9CC1C4}"/>
                </a:ext>
              </a:extLst>
            </p:cNvPr>
            <p:cNvSpPr/>
            <p:nvPr/>
          </p:nvSpPr>
          <p:spPr>
            <a:xfrm>
              <a:off x="6431596" y="3869425"/>
              <a:ext cx="2520280" cy="776957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93" name="TextovéPole 92">
              <a:extLst>
                <a:ext uri="{FF2B5EF4-FFF2-40B4-BE49-F238E27FC236}">
                  <a16:creationId xmlns:a16="http://schemas.microsoft.com/office/drawing/2014/main" xmlns="" id="{CF60122C-D19B-4309-935C-FF9A8C284866}"/>
                </a:ext>
              </a:extLst>
            </p:cNvPr>
            <p:cNvSpPr txBox="1"/>
            <p:nvPr/>
          </p:nvSpPr>
          <p:spPr>
            <a:xfrm>
              <a:off x="6447848" y="3923013"/>
              <a:ext cx="2504028" cy="56553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Exteriér a okolí TIC jsou čisté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3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Prostory v okolí TIC nezhodnotili jako čisté a upravené shoppeři ve 3 % případů </a:t>
              </a:r>
            </a:p>
          </p:txBody>
        </p:sp>
      </p:grpSp>
      <p:grpSp>
        <p:nvGrpSpPr>
          <p:cNvPr id="94" name="Skupina 93">
            <a:extLst>
              <a:ext uri="{FF2B5EF4-FFF2-40B4-BE49-F238E27FC236}">
                <a16:creationId xmlns:a16="http://schemas.microsoft.com/office/drawing/2014/main" xmlns="" id="{540AF63F-5C79-4C1D-AFD9-A8E996A605A2}"/>
              </a:ext>
            </a:extLst>
          </p:cNvPr>
          <p:cNvGrpSpPr/>
          <p:nvPr/>
        </p:nvGrpSpPr>
        <p:grpSpPr>
          <a:xfrm>
            <a:off x="2462905" y="1908680"/>
            <a:ext cx="2104247" cy="1271014"/>
            <a:chOff x="6367317" y="3858725"/>
            <a:chExt cx="2574979" cy="1831421"/>
          </a:xfrm>
        </p:grpSpPr>
        <p:sp>
          <p:nvSpPr>
            <p:cNvPr id="95" name="Obdélník 94">
              <a:extLst>
                <a:ext uri="{FF2B5EF4-FFF2-40B4-BE49-F238E27FC236}">
                  <a16:creationId xmlns:a16="http://schemas.microsoft.com/office/drawing/2014/main" xmlns="" id="{49F260F8-5523-4DB3-B630-DB5CF90C2521}"/>
                </a:ext>
              </a:extLst>
            </p:cNvPr>
            <p:cNvSpPr/>
            <p:nvPr/>
          </p:nvSpPr>
          <p:spPr>
            <a:xfrm>
              <a:off x="6384197" y="3858725"/>
              <a:ext cx="2536531" cy="1831421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96" name="TextovéPole 95">
              <a:extLst>
                <a:ext uri="{FF2B5EF4-FFF2-40B4-BE49-F238E27FC236}">
                  <a16:creationId xmlns:a16="http://schemas.microsoft.com/office/drawing/2014/main" xmlns="" id="{98EE840B-E2A0-44A9-9051-DCA490300FBB}"/>
                </a:ext>
              </a:extLst>
            </p:cNvPr>
            <p:cNvSpPr txBox="1"/>
            <p:nvPr/>
          </p:nvSpPr>
          <p:spPr>
            <a:xfrm>
              <a:off x="6367317" y="3886674"/>
              <a:ext cx="2574979" cy="168522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Nadále je prostor pro zlepšení prvního dojmu, 5 % návštěvníků se necítí vítáni.</a:t>
              </a:r>
            </a:p>
            <a:p>
              <a:pPr algn="ctr"/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Hlavními důvody nespokojenosti byl pocit nezájmu ze strany pracovníka, jednání ve spěchu, nepovšimnutí si návštěvníka, strohá reakce, případně situace, kdy se pracovník věnoval jiným činnostem.</a:t>
              </a:r>
            </a:p>
          </p:txBody>
        </p:sp>
      </p:grpSp>
      <p:grpSp>
        <p:nvGrpSpPr>
          <p:cNvPr id="97" name="Skupina 96">
            <a:extLst>
              <a:ext uri="{FF2B5EF4-FFF2-40B4-BE49-F238E27FC236}">
                <a16:creationId xmlns:a16="http://schemas.microsoft.com/office/drawing/2014/main" xmlns="" id="{A91431D0-8BA9-4691-B4EF-D19C3D7515FB}"/>
              </a:ext>
            </a:extLst>
          </p:cNvPr>
          <p:cNvGrpSpPr/>
          <p:nvPr/>
        </p:nvGrpSpPr>
        <p:grpSpPr>
          <a:xfrm>
            <a:off x="409515" y="1908680"/>
            <a:ext cx="1994672" cy="793386"/>
            <a:chOff x="6431596" y="3869425"/>
            <a:chExt cx="2520280" cy="1068482"/>
          </a:xfrm>
        </p:grpSpPr>
        <p:sp>
          <p:nvSpPr>
            <p:cNvPr id="98" name="Obdélník 97">
              <a:extLst>
                <a:ext uri="{FF2B5EF4-FFF2-40B4-BE49-F238E27FC236}">
                  <a16:creationId xmlns:a16="http://schemas.microsoft.com/office/drawing/2014/main" xmlns="" id="{6ED72393-3E46-4181-9F22-56B26F8DD5DE}"/>
                </a:ext>
              </a:extLst>
            </p:cNvPr>
            <p:cNvSpPr/>
            <p:nvPr/>
          </p:nvSpPr>
          <p:spPr>
            <a:xfrm>
              <a:off x="6431596" y="3869425"/>
              <a:ext cx="2520280" cy="1068482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99" name="TextovéPole 98">
              <a:extLst>
                <a:ext uri="{FF2B5EF4-FFF2-40B4-BE49-F238E27FC236}">
                  <a16:creationId xmlns:a16="http://schemas.microsoft.com/office/drawing/2014/main" xmlns="" id="{9D7ABCC4-F8E1-4052-A1BA-2AADE74DE941}"/>
                </a:ext>
              </a:extLst>
            </p:cNvPr>
            <p:cNvSpPr txBox="1"/>
            <p:nvPr/>
          </p:nvSpPr>
          <p:spPr>
            <a:xfrm>
              <a:off x="6589023" y="3923012"/>
              <a:ext cx="2221679" cy="99478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Obsloužení je okamžité </a:t>
              </a:r>
              <a: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Všichni pracovníci dodržují pořadí návštěvníků a když už návštěvník přijde na řadu, je obsloužen </a:t>
              </a:r>
            </a:p>
            <a:p>
              <a:pPr algn="ctr"/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do 1 minuty (96 %).</a:t>
              </a:r>
            </a:p>
          </p:txBody>
        </p:sp>
      </p:grpSp>
      <p:grpSp>
        <p:nvGrpSpPr>
          <p:cNvPr id="100" name="Skupina 99">
            <a:extLst>
              <a:ext uri="{FF2B5EF4-FFF2-40B4-BE49-F238E27FC236}">
                <a16:creationId xmlns:a16="http://schemas.microsoft.com/office/drawing/2014/main" xmlns="" id="{6F25061B-762A-499A-BF11-7D255E74864B}"/>
              </a:ext>
            </a:extLst>
          </p:cNvPr>
          <p:cNvGrpSpPr/>
          <p:nvPr/>
        </p:nvGrpSpPr>
        <p:grpSpPr>
          <a:xfrm>
            <a:off x="2688570" y="3281114"/>
            <a:ext cx="1751400" cy="987362"/>
            <a:chOff x="6400312" y="3940651"/>
            <a:chExt cx="2520280" cy="1091297"/>
          </a:xfrm>
        </p:grpSpPr>
        <p:sp>
          <p:nvSpPr>
            <p:cNvPr id="101" name="Obdélník 100">
              <a:extLst>
                <a:ext uri="{FF2B5EF4-FFF2-40B4-BE49-F238E27FC236}">
                  <a16:creationId xmlns:a16="http://schemas.microsoft.com/office/drawing/2014/main" xmlns="" id="{5DBE4110-3A4D-469F-A596-4B6E2D2EA1DE}"/>
                </a:ext>
              </a:extLst>
            </p:cNvPr>
            <p:cNvSpPr/>
            <p:nvPr/>
          </p:nvSpPr>
          <p:spPr>
            <a:xfrm>
              <a:off x="6400312" y="3940651"/>
              <a:ext cx="2520280" cy="1091297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102" name="TextovéPole 101">
              <a:extLst>
                <a:ext uri="{FF2B5EF4-FFF2-40B4-BE49-F238E27FC236}">
                  <a16:creationId xmlns:a16="http://schemas.microsoft.com/office/drawing/2014/main" xmlns="" id="{C0EC3F01-4315-4C31-A7A8-1303A117DD0F}"/>
                </a:ext>
              </a:extLst>
            </p:cNvPr>
            <p:cNvSpPr txBox="1"/>
            <p:nvPr/>
          </p:nvSpPr>
          <p:spPr>
            <a:xfrm>
              <a:off x="6450433" y="3976691"/>
              <a:ext cx="2433862" cy="100351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Pracovníci jsou k dispozici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3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Až na ojedinělé výjimky pracovníci nevedou osobní hovory (98 %) . </a:t>
              </a:r>
            </a:p>
            <a:p>
              <a:pPr algn="ctr"/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V některých případech se však pracovníci nevěnují pouze zákazníkům (4 %).</a:t>
              </a:r>
            </a:p>
          </p:txBody>
        </p:sp>
      </p:grpSp>
      <p:grpSp>
        <p:nvGrpSpPr>
          <p:cNvPr id="103" name="Skupina 102">
            <a:extLst>
              <a:ext uri="{FF2B5EF4-FFF2-40B4-BE49-F238E27FC236}">
                <a16:creationId xmlns:a16="http://schemas.microsoft.com/office/drawing/2014/main" xmlns="" id="{03315EEF-36AC-4575-9976-D1D6BDF4BED6}"/>
              </a:ext>
            </a:extLst>
          </p:cNvPr>
          <p:cNvGrpSpPr/>
          <p:nvPr/>
        </p:nvGrpSpPr>
        <p:grpSpPr>
          <a:xfrm>
            <a:off x="568245" y="2745215"/>
            <a:ext cx="1660899" cy="744902"/>
            <a:chOff x="6431596" y="3869425"/>
            <a:chExt cx="2520280" cy="962703"/>
          </a:xfrm>
        </p:grpSpPr>
        <p:sp>
          <p:nvSpPr>
            <p:cNvPr id="104" name="Obdélník 103">
              <a:extLst>
                <a:ext uri="{FF2B5EF4-FFF2-40B4-BE49-F238E27FC236}">
                  <a16:creationId xmlns:a16="http://schemas.microsoft.com/office/drawing/2014/main" xmlns="" id="{E8C537E2-B95F-4949-86EA-B3BC22269E7E}"/>
                </a:ext>
              </a:extLst>
            </p:cNvPr>
            <p:cNvSpPr/>
            <p:nvPr/>
          </p:nvSpPr>
          <p:spPr>
            <a:xfrm>
              <a:off x="6431596" y="3869425"/>
              <a:ext cx="2520280" cy="962703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105" name="TextovéPole 104">
              <a:extLst>
                <a:ext uri="{FF2B5EF4-FFF2-40B4-BE49-F238E27FC236}">
                  <a16:creationId xmlns:a16="http://schemas.microsoft.com/office/drawing/2014/main" xmlns="" id="{AFFDF8A4-0D5F-44FB-BB50-B9C4D8B78DEE}"/>
                </a:ext>
              </a:extLst>
            </p:cNvPr>
            <p:cNvSpPr txBox="1"/>
            <p:nvPr/>
          </p:nvSpPr>
          <p:spPr>
            <a:xfrm>
              <a:off x="6589022" y="3923013"/>
              <a:ext cx="2221681" cy="8949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Orientace v TIC je jednoduchá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3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1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Shoppeři měli výraznější výtky pouze v 5 % případů.</a:t>
              </a:r>
            </a:p>
          </p:txBody>
        </p:sp>
      </p:grpSp>
      <p:grpSp>
        <p:nvGrpSpPr>
          <p:cNvPr id="106" name="Skupina 105">
            <a:extLst>
              <a:ext uri="{FF2B5EF4-FFF2-40B4-BE49-F238E27FC236}">
                <a16:creationId xmlns:a16="http://schemas.microsoft.com/office/drawing/2014/main" xmlns="" id="{D661655C-3749-45A9-A038-B7A62602E641}"/>
              </a:ext>
            </a:extLst>
          </p:cNvPr>
          <p:cNvGrpSpPr/>
          <p:nvPr/>
        </p:nvGrpSpPr>
        <p:grpSpPr>
          <a:xfrm>
            <a:off x="251520" y="695138"/>
            <a:ext cx="8762627" cy="1123672"/>
            <a:chOff x="285373" y="786776"/>
            <a:chExt cx="8762627" cy="1123672"/>
          </a:xfrm>
        </p:grpSpPr>
        <p:sp>
          <p:nvSpPr>
            <p:cNvPr id="107" name="TextovéPole 106">
              <a:extLst>
                <a:ext uri="{FF2B5EF4-FFF2-40B4-BE49-F238E27FC236}">
                  <a16:creationId xmlns:a16="http://schemas.microsoft.com/office/drawing/2014/main" xmlns="" id="{7102A1E2-721A-4F84-89E5-FEC3B1DE909A}"/>
                </a:ext>
              </a:extLst>
            </p:cNvPr>
            <p:cNvSpPr txBox="1"/>
            <p:nvPr/>
          </p:nvSpPr>
          <p:spPr>
            <a:xfrm>
              <a:off x="1366509" y="793306"/>
              <a:ext cx="719611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96</a:t>
              </a:r>
              <a:r>
                <a:rPr lang="cs-CZ" sz="16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%</a:t>
              </a:r>
              <a:endParaRPr lang="cs-CZ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08" name="TextovéPole 107">
              <a:extLst>
                <a:ext uri="{FF2B5EF4-FFF2-40B4-BE49-F238E27FC236}">
                  <a16:creationId xmlns:a16="http://schemas.microsoft.com/office/drawing/2014/main" xmlns="" id="{665F8A72-6241-42A7-BC09-A42CB18F7DD9}"/>
                </a:ext>
              </a:extLst>
            </p:cNvPr>
            <p:cNvSpPr txBox="1"/>
            <p:nvPr/>
          </p:nvSpPr>
          <p:spPr>
            <a:xfrm>
              <a:off x="3611051" y="786776"/>
              <a:ext cx="73474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90</a:t>
              </a:r>
              <a:r>
                <a:rPr lang="cs-CZ" sz="16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%</a:t>
              </a:r>
              <a:endParaRPr lang="cs-CZ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09" name="TextovéPole 108">
              <a:extLst>
                <a:ext uri="{FF2B5EF4-FFF2-40B4-BE49-F238E27FC236}">
                  <a16:creationId xmlns:a16="http://schemas.microsoft.com/office/drawing/2014/main" xmlns="" id="{B95E860B-E68E-4013-B282-F8C43E772932}"/>
                </a:ext>
              </a:extLst>
            </p:cNvPr>
            <p:cNvSpPr txBox="1"/>
            <p:nvPr/>
          </p:nvSpPr>
          <p:spPr>
            <a:xfrm>
              <a:off x="5771291" y="789555"/>
              <a:ext cx="74492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98</a:t>
              </a:r>
              <a:r>
                <a:rPr lang="cs-CZ" sz="16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%</a:t>
              </a:r>
              <a:endParaRPr lang="cs-CZ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10" name="TextovéPole 109">
              <a:extLst>
                <a:ext uri="{FF2B5EF4-FFF2-40B4-BE49-F238E27FC236}">
                  <a16:creationId xmlns:a16="http://schemas.microsoft.com/office/drawing/2014/main" xmlns="" id="{BC913FEA-CF63-47C2-9068-31A2EEF6EEC9}"/>
                </a:ext>
              </a:extLst>
            </p:cNvPr>
            <p:cNvSpPr txBox="1"/>
            <p:nvPr/>
          </p:nvSpPr>
          <p:spPr>
            <a:xfrm>
              <a:off x="8048812" y="992921"/>
              <a:ext cx="999188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900" b="1" kern="0" dirty="0">
                  <a:solidFill>
                    <a:srgbClr val="404040"/>
                  </a:solidFill>
                  <a:latin typeface="Calibri" pitchFamily="34" charset="0"/>
                  <a:cs typeface="Arial" pitchFamily="34" charset="0"/>
                </a:rPr>
                <a:t>NEHODNOCENO INDEXEM</a:t>
              </a:r>
              <a:endParaRPr lang="cs-CZ" sz="700" b="1" kern="0" dirty="0">
                <a:solidFill>
                  <a:srgbClr val="404040"/>
                </a:solidFill>
                <a:latin typeface="Calibri" pitchFamily="34" charset="0"/>
                <a:cs typeface="Arial" pitchFamily="34" charset="0"/>
              </a:endParaRPr>
            </a:p>
          </p:txBody>
        </p:sp>
        <p:grpSp>
          <p:nvGrpSpPr>
            <p:cNvPr id="111" name="Skupina 110">
              <a:extLst>
                <a:ext uri="{FF2B5EF4-FFF2-40B4-BE49-F238E27FC236}">
                  <a16:creationId xmlns:a16="http://schemas.microsoft.com/office/drawing/2014/main" xmlns="" id="{0766A83E-76E3-46A3-86E0-377A52E39368}"/>
                </a:ext>
              </a:extLst>
            </p:cNvPr>
            <p:cNvGrpSpPr/>
            <p:nvPr/>
          </p:nvGrpSpPr>
          <p:grpSpPr>
            <a:xfrm>
              <a:off x="285373" y="1148056"/>
              <a:ext cx="8589775" cy="762392"/>
              <a:chOff x="276643" y="2094180"/>
              <a:chExt cx="8589775" cy="762392"/>
            </a:xfrm>
          </p:grpSpPr>
          <p:grpSp>
            <p:nvGrpSpPr>
              <p:cNvPr id="112" name="Skupina 111">
                <a:extLst>
                  <a:ext uri="{FF2B5EF4-FFF2-40B4-BE49-F238E27FC236}">
                    <a16:creationId xmlns:a16="http://schemas.microsoft.com/office/drawing/2014/main" xmlns="" id="{8500EB4C-A4FD-4316-AE7C-1930EAA45326}"/>
                  </a:ext>
                </a:extLst>
              </p:cNvPr>
              <p:cNvGrpSpPr/>
              <p:nvPr/>
            </p:nvGrpSpPr>
            <p:grpSpPr>
              <a:xfrm>
                <a:off x="276643" y="2635435"/>
                <a:ext cx="1947600" cy="221137"/>
                <a:chOff x="297260" y="2995711"/>
                <a:chExt cx="1947600" cy="221137"/>
              </a:xfrm>
            </p:grpSpPr>
            <p:sp>
              <p:nvSpPr>
                <p:cNvPr id="132" name="Obdélník 38">
                  <a:extLst>
                    <a:ext uri="{FF2B5EF4-FFF2-40B4-BE49-F238E27FC236}">
                      <a16:creationId xmlns:a16="http://schemas.microsoft.com/office/drawing/2014/main" xmlns="" id="{18EB98CF-C702-4FE1-8D46-C606981173B8}"/>
                    </a:ext>
                  </a:extLst>
                </p:cNvPr>
                <p:cNvSpPr/>
                <p:nvPr/>
              </p:nvSpPr>
              <p:spPr>
                <a:xfrm>
                  <a:off x="297260" y="2995711"/>
                  <a:ext cx="1947600" cy="221137"/>
                </a:xfrm>
                <a:prstGeom prst="rect">
                  <a:avLst/>
                </a:prstGeom>
                <a:solidFill>
                  <a:srgbClr val="FBB04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A8CCD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3" name="Nadpis 3">
                  <a:extLst>
                    <a:ext uri="{FF2B5EF4-FFF2-40B4-BE49-F238E27FC236}">
                      <a16:creationId xmlns:a16="http://schemas.microsoft.com/office/drawing/2014/main" xmlns="" id="{F2226D26-0587-41BD-8396-8B33A8F6852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3045" y="3040802"/>
                  <a:ext cx="1817686" cy="138499"/>
                </a:xfrm>
                <a:prstGeom prst="rect">
                  <a:avLst/>
                </a:prstGeom>
                <a:solidFill>
                  <a:srgbClr val="FBB040"/>
                </a:solidFill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262626"/>
                      </a:solidFill>
                      <a:latin typeface="Calibri"/>
                    </a:rPr>
                    <a:t>EXTERIÉR TIC A PRVNÍ DOJEM</a:t>
                  </a:r>
                </a:p>
              </p:txBody>
            </p:sp>
          </p:grpSp>
          <p:grpSp>
            <p:nvGrpSpPr>
              <p:cNvPr id="113" name="Skupina 112">
                <a:extLst>
                  <a:ext uri="{FF2B5EF4-FFF2-40B4-BE49-F238E27FC236}">
                    <a16:creationId xmlns:a16="http://schemas.microsoft.com/office/drawing/2014/main" xmlns="" id="{EE227455-8A23-46A0-87D2-9F78EA3F0ADE}"/>
                  </a:ext>
                </a:extLst>
              </p:cNvPr>
              <p:cNvGrpSpPr/>
              <p:nvPr/>
            </p:nvGrpSpPr>
            <p:grpSpPr>
              <a:xfrm>
                <a:off x="2502497" y="2632569"/>
                <a:ext cx="1947600" cy="221137"/>
                <a:chOff x="2501754" y="3456483"/>
                <a:chExt cx="1947600" cy="298552"/>
              </a:xfrm>
            </p:grpSpPr>
            <p:sp>
              <p:nvSpPr>
                <p:cNvPr id="130" name="Obdélník 38">
                  <a:extLst>
                    <a:ext uri="{FF2B5EF4-FFF2-40B4-BE49-F238E27FC236}">
                      <a16:creationId xmlns:a16="http://schemas.microsoft.com/office/drawing/2014/main" xmlns="" id="{D62837AC-323B-4178-9B61-107AF8992DBC}"/>
                    </a:ext>
                  </a:extLst>
                </p:cNvPr>
                <p:cNvSpPr/>
                <p:nvPr/>
              </p:nvSpPr>
              <p:spPr>
                <a:xfrm>
                  <a:off x="2501754" y="3456483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1" name="Nadpis 3">
                  <a:extLst>
                    <a:ext uri="{FF2B5EF4-FFF2-40B4-BE49-F238E27FC236}">
                      <a16:creationId xmlns:a16="http://schemas.microsoft.com/office/drawing/2014/main" xmlns="" id="{C87A04BC-4599-457D-8EBE-8A389F35931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762271" y="3504547"/>
                  <a:ext cx="1446960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PRACOVNÍK TIC</a:t>
                  </a:r>
                </a:p>
              </p:txBody>
            </p:sp>
          </p:grpSp>
          <p:grpSp>
            <p:nvGrpSpPr>
              <p:cNvPr id="114" name="Skupina 113">
                <a:extLst>
                  <a:ext uri="{FF2B5EF4-FFF2-40B4-BE49-F238E27FC236}">
                    <a16:creationId xmlns:a16="http://schemas.microsoft.com/office/drawing/2014/main" xmlns="" id="{4C452D29-F634-42DF-B8F8-EAE10095A4C7}"/>
                  </a:ext>
                </a:extLst>
              </p:cNvPr>
              <p:cNvGrpSpPr/>
              <p:nvPr/>
            </p:nvGrpSpPr>
            <p:grpSpPr>
              <a:xfrm>
                <a:off x="4675325" y="2631894"/>
                <a:ext cx="1947600" cy="221137"/>
                <a:chOff x="4651885" y="3458190"/>
                <a:chExt cx="1947600" cy="298552"/>
              </a:xfrm>
            </p:grpSpPr>
            <p:sp>
              <p:nvSpPr>
                <p:cNvPr id="128" name="Obdélník 38">
                  <a:extLst>
                    <a:ext uri="{FF2B5EF4-FFF2-40B4-BE49-F238E27FC236}">
                      <a16:creationId xmlns:a16="http://schemas.microsoft.com/office/drawing/2014/main" xmlns="" id="{9CD1C0E8-4EBC-4412-8641-7EC71F74DDB6}"/>
                    </a:ext>
                  </a:extLst>
                </p:cNvPr>
                <p:cNvSpPr/>
                <p:nvPr/>
              </p:nvSpPr>
              <p:spPr>
                <a:xfrm>
                  <a:off x="4651885" y="3458190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9" name="Nadpis 3">
                  <a:extLst>
                    <a:ext uri="{FF2B5EF4-FFF2-40B4-BE49-F238E27FC236}">
                      <a16:creationId xmlns:a16="http://schemas.microsoft.com/office/drawing/2014/main" xmlns="" id="{AC720592-E6A3-4022-AC88-2681ADEF316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889238" y="3512374"/>
                  <a:ext cx="1464946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INTERIÉR A VYBAVENOST TIC</a:t>
                  </a:r>
                </a:p>
              </p:txBody>
            </p:sp>
          </p:grpSp>
          <p:grpSp>
            <p:nvGrpSpPr>
              <p:cNvPr id="115" name="Skupina 114">
                <a:extLst>
                  <a:ext uri="{FF2B5EF4-FFF2-40B4-BE49-F238E27FC236}">
                    <a16:creationId xmlns:a16="http://schemas.microsoft.com/office/drawing/2014/main" xmlns="" id="{361C012E-3084-48E6-B3FF-88B82EEA7C33}"/>
                  </a:ext>
                </a:extLst>
              </p:cNvPr>
              <p:cNvGrpSpPr/>
              <p:nvPr/>
            </p:nvGrpSpPr>
            <p:grpSpPr>
              <a:xfrm>
                <a:off x="6918818" y="2629288"/>
                <a:ext cx="1947600" cy="221137"/>
                <a:chOff x="6884153" y="3455216"/>
                <a:chExt cx="1947600" cy="298552"/>
              </a:xfrm>
            </p:grpSpPr>
            <p:sp>
              <p:nvSpPr>
                <p:cNvPr id="126" name="Obdélník 38">
                  <a:extLst>
                    <a:ext uri="{FF2B5EF4-FFF2-40B4-BE49-F238E27FC236}">
                      <a16:creationId xmlns:a16="http://schemas.microsoft.com/office/drawing/2014/main" xmlns="" id="{D09F046A-6E31-4CC9-AEE8-5D2CD3B7BA18}"/>
                    </a:ext>
                  </a:extLst>
                </p:cNvPr>
                <p:cNvSpPr/>
                <p:nvPr/>
              </p:nvSpPr>
              <p:spPr>
                <a:xfrm>
                  <a:off x="6884153" y="3455216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7" name="Nadpis 3">
                  <a:extLst>
                    <a:ext uri="{FF2B5EF4-FFF2-40B4-BE49-F238E27FC236}">
                      <a16:creationId xmlns:a16="http://schemas.microsoft.com/office/drawing/2014/main" xmlns="" id="{8CD4EBCF-4ECD-4909-A4F9-1EE2D22788D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79663" y="3499407"/>
                  <a:ext cx="1748591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ZNAČENÍ TIC A OTVÍRACÍ DOBA</a:t>
                  </a:r>
                </a:p>
              </p:txBody>
            </p:sp>
          </p:grpSp>
          <p:grpSp>
            <p:nvGrpSpPr>
              <p:cNvPr id="116" name="Skupina 115">
                <a:extLst>
                  <a:ext uri="{FF2B5EF4-FFF2-40B4-BE49-F238E27FC236}">
                    <a16:creationId xmlns:a16="http://schemas.microsoft.com/office/drawing/2014/main" xmlns="" id="{2C58B74C-FBB2-4956-8DB3-0F95C89C9EC6}"/>
                  </a:ext>
                </a:extLst>
              </p:cNvPr>
              <p:cNvGrpSpPr/>
              <p:nvPr/>
            </p:nvGrpSpPr>
            <p:grpSpPr>
              <a:xfrm>
                <a:off x="297260" y="2094180"/>
                <a:ext cx="8494242" cy="431879"/>
                <a:chOff x="297260" y="2094180"/>
                <a:chExt cx="8494242" cy="431879"/>
              </a:xfrm>
            </p:grpSpPr>
            <p:sp>
              <p:nvSpPr>
                <p:cNvPr id="117" name="object 7">
                  <a:extLst>
                    <a:ext uri="{FF2B5EF4-FFF2-40B4-BE49-F238E27FC236}">
                      <a16:creationId xmlns:a16="http://schemas.microsoft.com/office/drawing/2014/main" xmlns="" id="{C5229725-1255-466F-ACD6-244C71D08A21}"/>
                    </a:ext>
                  </a:extLst>
                </p:cNvPr>
                <p:cNvSpPr/>
                <p:nvPr/>
              </p:nvSpPr>
              <p:spPr>
                <a:xfrm flipV="1">
                  <a:off x="297260" y="2094180"/>
                  <a:ext cx="8494242" cy="248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1830">
                      <a:moveTo>
                        <a:pt x="0" y="0"/>
                      </a:moveTo>
                      <a:lnTo>
                        <a:pt x="9561766" y="0"/>
                      </a:lnTo>
                    </a:path>
                  </a:pathLst>
                </a:custGeom>
                <a:ln w="25400">
                  <a:solidFill>
                    <a:srgbClr val="1C1C1C">
                      <a:lumMod val="90000"/>
                      <a:lumOff val="10000"/>
                    </a:srgbClr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118" name="Hexagon 222">
                  <a:extLst>
                    <a:ext uri="{FF2B5EF4-FFF2-40B4-BE49-F238E27FC236}">
                      <a16:creationId xmlns:a16="http://schemas.microsoft.com/office/drawing/2014/main" xmlns="" id="{627ECA96-A5A4-4DDB-B993-23A9ECBA4DA0}"/>
                    </a:ext>
                  </a:extLst>
                </p:cNvPr>
                <p:cNvSpPr/>
                <p:nvPr/>
              </p:nvSpPr>
              <p:spPr>
                <a:xfrm>
                  <a:off x="1034344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5000" b="1" dirty="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19" name="Hexagon 224">
                  <a:extLst>
                    <a:ext uri="{FF2B5EF4-FFF2-40B4-BE49-F238E27FC236}">
                      <a16:creationId xmlns:a16="http://schemas.microsoft.com/office/drawing/2014/main" xmlns="" id="{B27C083E-47B5-438D-A799-92A041EE88FF}"/>
                    </a:ext>
                  </a:extLst>
                </p:cNvPr>
                <p:cNvSpPr/>
                <p:nvPr/>
              </p:nvSpPr>
              <p:spPr>
                <a:xfrm>
                  <a:off x="7659080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120" name="Hexagon 223">
                  <a:extLst>
                    <a:ext uri="{FF2B5EF4-FFF2-40B4-BE49-F238E27FC236}">
                      <a16:creationId xmlns:a16="http://schemas.microsoft.com/office/drawing/2014/main" xmlns="" id="{9DC4D618-8088-4EE1-9940-51F79D2ACBAA}"/>
                    </a:ext>
                  </a:extLst>
                </p:cNvPr>
                <p:cNvSpPr/>
                <p:nvPr/>
              </p:nvSpPr>
              <p:spPr>
                <a:xfrm>
                  <a:off x="326659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121" name="Hexagon 224">
                  <a:extLst>
                    <a:ext uri="{FF2B5EF4-FFF2-40B4-BE49-F238E27FC236}">
                      <a16:creationId xmlns:a16="http://schemas.microsoft.com/office/drawing/2014/main" xmlns="" id="{1228FC4F-EB6D-4DBA-8D2E-AB76EF2414BD}"/>
                    </a:ext>
                  </a:extLst>
                </p:cNvPr>
                <p:cNvSpPr/>
                <p:nvPr/>
              </p:nvSpPr>
              <p:spPr>
                <a:xfrm>
                  <a:off x="542683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122" name="Freeform 20">
                  <a:extLst>
                    <a:ext uri="{FF2B5EF4-FFF2-40B4-BE49-F238E27FC236}">
                      <a16:creationId xmlns:a16="http://schemas.microsoft.com/office/drawing/2014/main" xmlns="" id="{F18DB51A-4899-4FCA-8CED-1071B8188302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7753292" y="2216617"/>
                  <a:ext cx="243242" cy="212945"/>
                </a:xfrm>
                <a:custGeom>
                  <a:avLst/>
                  <a:gdLst>
                    <a:gd name="T0" fmla="*/ 341 w 341"/>
                    <a:gd name="T1" fmla="*/ 74 h 298"/>
                    <a:gd name="T2" fmla="*/ 312 w 341"/>
                    <a:gd name="T3" fmla="*/ 45 h 298"/>
                    <a:gd name="T4" fmla="*/ 197 w 341"/>
                    <a:gd name="T5" fmla="*/ 45 h 298"/>
                    <a:gd name="T6" fmla="*/ 197 w 341"/>
                    <a:gd name="T7" fmla="*/ 110 h 298"/>
                    <a:gd name="T8" fmla="*/ 312 w 341"/>
                    <a:gd name="T9" fmla="*/ 110 h 298"/>
                    <a:gd name="T10" fmla="*/ 341 w 341"/>
                    <a:gd name="T11" fmla="*/ 74 h 298"/>
                    <a:gd name="T12" fmla="*/ 0 w 341"/>
                    <a:gd name="T13" fmla="*/ 74 h 298"/>
                    <a:gd name="T14" fmla="*/ 30 w 341"/>
                    <a:gd name="T15" fmla="*/ 110 h 298"/>
                    <a:gd name="T16" fmla="*/ 145 w 341"/>
                    <a:gd name="T17" fmla="*/ 110 h 298"/>
                    <a:gd name="T18" fmla="*/ 145 w 341"/>
                    <a:gd name="T19" fmla="*/ 45 h 298"/>
                    <a:gd name="T20" fmla="*/ 30 w 341"/>
                    <a:gd name="T21" fmla="*/ 45 h 298"/>
                    <a:gd name="T22" fmla="*/ 0 w 341"/>
                    <a:gd name="T23" fmla="*/ 74 h 298"/>
                    <a:gd name="T24" fmla="*/ 197 w 341"/>
                    <a:gd name="T25" fmla="*/ 123 h 298"/>
                    <a:gd name="T26" fmla="*/ 197 w 341"/>
                    <a:gd name="T27" fmla="*/ 188 h 298"/>
                    <a:gd name="T28" fmla="*/ 312 w 341"/>
                    <a:gd name="T29" fmla="*/ 188 h 298"/>
                    <a:gd name="T30" fmla="*/ 341 w 341"/>
                    <a:gd name="T31" fmla="*/ 152 h 298"/>
                    <a:gd name="T32" fmla="*/ 312 w 341"/>
                    <a:gd name="T33" fmla="*/ 123 h 298"/>
                    <a:gd name="T34" fmla="*/ 197 w 341"/>
                    <a:gd name="T35" fmla="*/ 123 h 298"/>
                    <a:gd name="T36" fmla="*/ 171 w 341"/>
                    <a:gd name="T37" fmla="*/ 0 h 298"/>
                    <a:gd name="T38" fmla="*/ 159 w 341"/>
                    <a:gd name="T39" fmla="*/ 12 h 298"/>
                    <a:gd name="T40" fmla="*/ 159 w 341"/>
                    <a:gd name="T41" fmla="*/ 298 h 298"/>
                    <a:gd name="T42" fmla="*/ 183 w 341"/>
                    <a:gd name="T43" fmla="*/ 298 h 298"/>
                    <a:gd name="T44" fmla="*/ 183 w 341"/>
                    <a:gd name="T45" fmla="*/ 12 h 298"/>
                    <a:gd name="T46" fmla="*/ 171 w 341"/>
                    <a:gd name="T4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41" h="298">
                      <a:moveTo>
                        <a:pt x="341" y="74"/>
                      </a:moveTo>
                      <a:cubicBezTo>
                        <a:pt x="312" y="45"/>
                        <a:pt x="312" y="45"/>
                        <a:pt x="312" y="45"/>
                      </a:cubicBezTo>
                      <a:cubicBezTo>
                        <a:pt x="197" y="45"/>
                        <a:pt x="197" y="45"/>
                        <a:pt x="197" y="45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312" y="110"/>
                        <a:pt x="312" y="110"/>
                        <a:pt x="312" y="110"/>
                      </a:cubicBezTo>
                      <a:lnTo>
                        <a:pt x="341" y="74"/>
                      </a:lnTo>
                      <a:close/>
                      <a:moveTo>
                        <a:pt x="0" y="74"/>
                      </a:moveTo>
                      <a:cubicBezTo>
                        <a:pt x="30" y="110"/>
                        <a:pt x="30" y="110"/>
                        <a:pt x="30" y="110"/>
                      </a:cubicBezTo>
                      <a:cubicBezTo>
                        <a:pt x="145" y="110"/>
                        <a:pt x="145" y="110"/>
                        <a:pt x="145" y="110"/>
                      </a:cubicBezTo>
                      <a:cubicBezTo>
                        <a:pt x="145" y="45"/>
                        <a:pt x="145" y="45"/>
                        <a:pt x="145" y="45"/>
                      </a:cubicBezTo>
                      <a:cubicBezTo>
                        <a:pt x="30" y="45"/>
                        <a:pt x="30" y="45"/>
                        <a:pt x="30" y="45"/>
                      </a:cubicBezTo>
                      <a:lnTo>
                        <a:pt x="0" y="74"/>
                      </a:lnTo>
                      <a:close/>
                      <a:moveTo>
                        <a:pt x="197" y="123"/>
                      </a:moveTo>
                      <a:cubicBezTo>
                        <a:pt x="197" y="188"/>
                        <a:pt x="197" y="188"/>
                        <a:pt x="197" y="188"/>
                      </a:cubicBezTo>
                      <a:cubicBezTo>
                        <a:pt x="312" y="188"/>
                        <a:pt x="312" y="188"/>
                        <a:pt x="312" y="188"/>
                      </a:cubicBezTo>
                      <a:cubicBezTo>
                        <a:pt x="341" y="152"/>
                        <a:pt x="341" y="152"/>
                        <a:pt x="341" y="152"/>
                      </a:cubicBezTo>
                      <a:cubicBezTo>
                        <a:pt x="312" y="123"/>
                        <a:pt x="312" y="123"/>
                        <a:pt x="312" y="123"/>
                      </a:cubicBezTo>
                      <a:lnTo>
                        <a:pt x="197" y="123"/>
                      </a:lnTo>
                      <a:close/>
                      <a:moveTo>
                        <a:pt x="171" y="0"/>
                      </a:moveTo>
                      <a:cubicBezTo>
                        <a:pt x="165" y="0"/>
                        <a:pt x="159" y="6"/>
                        <a:pt x="159" y="12"/>
                      </a:cubicBezTo>
                      <a:cubicBezTo>
                        <a:pt x="159" y="298"/>
                        <a:pt x="159" y="298"/>
                        <a:pt x="159" y="298"/>
                      </a:cubicBezTo>
                      <a:cubicBezTo>
                        <a:pt x="183" y="298"/>
                        <a:pt x="183" y="298"/>
                        <a:pt x="183" y="298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6"/>
                        <a:pt x="177" y="0"/>
                        <a:pt x="17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23" name="Freeform 66">
                  <a:extLst>
                    <a:ext uri="{FF2B5EF4-FFF2-40B4-BE49-F238E27FC236}">
                      <a16:creationId xmlns:a16="http://schemas.microsoft.com/office/drawing/2014/main" xmlns="" id="{6285AB3A-51CE-4C2F-ABE9-89BFD11565AB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1147888" y="2229450"/>
                  <a:ext cx="203638" cy="187280"/>
                </a:xfrm>
                <a:custGeom>
                  <a:avLst/>
                  <a:gdLst/>
                  <a:ahLst/>
                  <a:cxnLst>
                    <a:cxn ang="0">
                      <a:pos x="0" y="159"/>
                    </a:cxn>
                    <a:cxn ang="0">
                      <a:pos x="159" y="0"/>
                    </a:cxn>
                    <a:cxn ang="0">
                      <a:pos x="318" y="159"/>
                    </a:cxn>
                    <a:cxn ang="0">
                      <a:pos x="0" y="159"/>
                    </a:cxn>
                    <a:cxn ang="0">
                      <a:pos x="285" y="173"/>
                    </a:cxn>
                    <a:cxn ang="0">
                      <a:pos x="285" y="292"/>
                    </a:cxn>
                    <a:cxn ang="0">
                      <a:pos x="34" y="292"/>
                    </a:cxn>
                    <a:cxn ang="0">
                      <a:pos x="34" y="173"/>
                    </a:cxn>
                    <a:cxn ang="0">
                      <a:pos x="60" y="173"/>
                    </a:cxn>
                    <a:cxn ang="0">
                      <a:pos x="60" y="267"/>
                    </a:cxn>
                    <a:cxn ang="0">
                      <a:pos x="259" y="267"/>
                    </a:cxn>
                    <a:cxn ang="0">
                      <a:pos x="259" y="173"/>
                    </a:cxn>
                    <a:cxn ang="0">
                      <a:pos x="285" y="173"/>
                    </a:cxn>
                    <a:cxn ang="0">
                      <a:pos x="109" y="9"/>
                    </a:cxn>
                    <a:cxn ang="0">
                      <a:pos x="109" y="33"/>
                    </a:cxn>
                    <a:cxn ang="0">
                      <a:pos x="60" y="82"/>
                    </a:cxn>
                    <a:cxn ang="0">
                      <a:pos x="60" y="9"/>
                    </a:cxn>
                    <a:cxn ang="0">
                      <a:pos x="109" y="9"/>
                    </a:cxn>
                    <a:cxn ang="0">
                      <a:pos x="115" y="173"/>
                    </a:cxn>
                    <a:cxn ang="0">
                      <a:pos x="204" y="173"/>
                    </a:cxn>
                    <a:cxn ang="0">
                      <a:pos x="204" y="239"/>
                    </a:cxn>
                    <a:cxn ang="0">
                      <a:pos x="115" y="239"/>
                    </a:cxn>
                    <a:cxn ang="0">
                      <a:pos x="115" y="173"/>
                    </a:cxn>
                  </a:cxnLst>
                  <a:rect l="0" t="0" r="r" b="b"/>
                  <a:pathLst>
                    <a:path w="318" h="292">
                      <a:moveTo>
                        <a:pt x="0" y="159"/>
                      </a:move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318" y="159"/>
                        <a:pt x="318" y="159"/>
                        <a:pt x="318" y="159"/>
                      </a:cubicBezTo>
                      <a:cubicBezTo>
                        <a:pt x="212" y="159"/>
                        <a:pt x="106" y="159"/>
                        <a:pt x="0" y="159"/>
                      </a:cubicBezTo>
                      <a:close/>
                      <a:moveTo>
                        <a:pt x="285" y="173"/>
                      </a:moveTo>
                      <a:cubicBezTo>
                        <a:pt x="285" y="292"/>
                        <a:pt x="285" y="292"/>
                        <a:pt x="285" y="292"/>
                      </a:cubicBezTo>
                      <a:cubicBezTo>
                        <a:pt x="34" y="292"/>
                        <a:pt x="34" y="292"/>
                        <a:pt x="34" y="292"/>
                      </a:cubicBezTo>
                      <a:cubicBezTo>
                        <a:pt x="34" y="173"/>
                        <a:pt x="34" y="173"/>
                        <a:pt x="34" y="173"/>
                      </a:cubicBezTo>
                      <a:cubicBezTo>
                        <a:pt x="60" y="173"/>
                        <a:pt x="60" y="173"/>
                        <a:pt x="60" y="173"/>
                      </a:cubicBezTo>
                      <a:cubicBezTo>
                        <a:pt x="60" y="267"/>
                        <a:pt x="60" y="267"/>
                        <a:pt x="60" y="267"/>
                      </a:cubicBezTo>
                      <a:cubicBezTo>
                        <a:pt x="259" y="267"/>
                        <a:pt x="259" y="267"/>
                        <a:pt x="259" y="267"/>
                      </a:cubicBezTo>
                      <a:cubicBezTo>
                        <a:pt x="259" y="173"/>
                        <a:pt x="259" y="173"/>
                        <a:pt x="259" y="173"/>
                      </a:cubicBezTo>
                      <a:cubicBezTo>
                        <a:pt x="285" y="173"/>
                        <a:pt x="285" y="173"/>
                        <a:pt x="285" y="173"/>
                      </a:cubicBezTo>
                      <a:close/>
                      <a:moveTo>
                        <a:pt x="109" y="9"/>
                      </a:moveTo>
                      <a:cubicBezTo>
                        <a:pt x="109" y="33"/>
                        <a:pt x="109" y="33"/>
                        <a:pt x="109" y="33"/>
                      </a:cubicBezTo>
                      <a:cubicBezTo>
                        <a:pt x="60" y="82"/>
                        <a:pt x="60" y="82"/>
                        <a:pt x="60" y="82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109" y="9"/>
                        <a:pt x="109" y="9"/>
                        <a:pt x="109" y="9"/>
                      </a:cubicBezTo>
                      <a:close/>
                      <a:moveTo>
                        <a:pt x="115" y="173"/>
                      </a:moveTo>
                      <a:cubicBezTo>
                        <a:pt x="204" y="173"/>
                        <a:pt x="204" y="173"/>
                        <a:pt x="204" y="173"/>
                      </a:cubicBezTo>
                      <a:cubicBezTo>
                        <a:pt x="204" y="239"/>
                        <a:pt x="204" y="239"/>
                        <a:pt x="204" y="239"/>
                      </a:cubicBezTo>
                      <a:cubicBezTo>
                        <a:pt x="115" y="239"/>
                        <a:pt x="115" y="239"/>
                        <a:pt x="115" y="239"/>
                      </a:cubicBezTo>
                      <a:cubicBezTo>
                        <a:pt x="115" y="173"/>
                        <a:pt x="115" y="173"/>
                        <a:pt x="115" y="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24" name="Freeform 143">
                  <a:extLst>
                    <a:ext uri="{FF2B5EF4-FFF2-40B4-BE49-F238E27FC236}">
                      <a16:creationId xmlns:a16="http://schemas.microsoft.com/office/drawing/2014/main" xmlns="" id="{988FA2D3-1821-42F1-A373-76D8AA938B68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3412442" y="2201018"/>
                  <a:ext cx="127710" cy="249526"/>
                </a:xfrm>
                <a:custGeom>
                  <a:avLst/>
                  <a:gdLst/>
                  <a:ahLst/>
                  <a:cxnLst>
                    <a:cxn ang="0">
                      <a:pos x="119" y="58"/>
                    </a:cxn>
                    <a:cxn ang="0">
                      <a:pos x="112" y="41"/>
                    </a:cxn>
                    <a:cxn ang="0">
                      <a:pos x="95" y="33"/>
                    </a:cxn>
                    <a:cxn ang="0">
                      <a:pos x="89" y="24"/>
                    </a:cxn>
                    <a:cxn ang="0">
                      <a:pos x="89" y="19"/>
                    </a:cxn>
                    <a:cxn ang="0">
                      <a:pos x="90" y="10"/>
                    </a:cxn>
                    <a:cxn ang="0">
                      <a:pos x="85" y="2"/>
                    </a:cxn>
                    <a:cxn ang="0">
                      <a:pos x="75" y="0"/>
                    </a:cxn>
                    <a:cxn ang="0">
                      <a:pos x="67" y="2"/>
                    </a:cxn>
                    <a:cxn ang="0">
                      <a:pos x="66" y="3"/>
                    </a:cxn>
                    <a:cxn ang="0">
                      <a:pos x="64" y="5"/>
                    </a:cxn>
                    <a:cxn ang="0">
                      <a:pos x="64" y="8"/>
                    </a:cxn>
                    <a:cxn ang="0">
                      <a:pos x="64" y="10"/>
                    </a:cxn>
                    <a:cxn ang="0">
                      <a:pos x="65" y="12"/>
                    </a:cxn>
                    <a:cxn ang="0">
                      <a:pos x="73" y="29"/>
                    </a:cxn>
                    <a:cxn ang="0">
                      <a:pos x="62" y="41"/>
                    </a:cxn>
                    <a:cxn ang="0">
                      <a:pos x="55" y="45"/>
                    </a:cxn>
                    <a:cxn ang="0">
                      <a:pos x="50" y="46"/>
                    </a:cxn>
                    <a:cxn ang="0">
                      <a:pos x="35" y="43"/>
                    </a:cxn>
                    <a:cxn ang="0">
                      <a:pos x="21" y="29"/>
                    </a:cxn>
                    <a:cxn ang="0">
                      <a:pos x="14" y="14"/>
                    </a:cxn>
                    <a:cxn ang="0">
                      <a:pos x="14" y="22"/>
                    </a:cxn>
                    <a:cxn ang="0">
                      <a:pos x="2" y="19"/>
                    </a:cxn>
                    <a:cxn ang="0">
                      <a:pos x="4" y="24"/>
                    </a:cxn>
                    <a:cxn ang="0">
                      <a:pos x="11" y="33"/>
                    </a:cxn>
                    <a:cxn ang="0">
                      <a:pos x="14" y="43"/>
                    </a:cxn>
                    <a:cxn ang="0">
                      <a:pos x="16" y="51"/>
                    </a:cxn>
                    <a:cxn ang="0">
                      <a:pos x="50" y="64"/>
                    </a:cxn>
                    <a:cxn ang="0">
                      <a:pos x="56" y="98"/>
                    </a:cxn>
                    <a:cxn ang="0">
                      <a:pos x="51" y="133"/>
                    </a:cxn>
                    <a:cxn ang="0">
                      <a:pos x="49" y="151"/>
                    </a:cxn>
                    <a:cxn ang="0">
                      <a:pos x="47" y="173"/>
                    </a:cxn>
                    <a:cxn ang="0">
                      <a:pos x="43" y="195"/>
                    </a:cxn>
                    <a:cxn ang="0">
                      <a:pos x="37" y="220"/>
                    </a:cxn>
                    <a:cxn ang="0">
                      <a:pos x="35" y="233"/>
                    </a:cxn>
                    <a:cxn ang="0">
                      <a:pos x="27" y="240"/>
                    </a:cxn>
                    <a:cxn ang="0">
                      <a:pos x="19" y="245"/>
                    </a:cxn>
                    <a:cxn ang="0">
                      <a:pos x="12" y="247"/>
                    </a:cxn>
                    <a:cxn ang="0">
                      <a:pos x="32" y="252"/>
                    </a:cxn>
                    <a:cxn ang="0">
                      <a:pos x="48" y="250"/>
                    </a:cxn>
                    <a:cxn ang="0">
                      <a:pos x="56" y="233"/>
                    </a:cxn>
                    <a:cxn ang="0">
                      <a:pos x="76" y="166"/>
                    </a:cxn>
                    <a:cxn ang="0">
                      <a:pos x="86" y="210"/>
                    </a:cxn>
                    <a:cxn ang="0">
                      <a:pos x="82" y="243"/>
                    </a:cxn>
                    <a:cxn ang="0">
                      <a:pos x="76" y="250"/>
                    </a:cxn>
                    <a:cxn ang="0">
                      <a:pos x="86" y="254"/>
                    </a:cxn>
                    <a:cxn ang="0">
                      <a:pos x="100" y="250"/>
                    </a:cxn>
                    <a:cxn ang="0">
                      <a:pos x="104" y="233"/>
                    </a:cxn>
                    <a:cxn ang="0">
                      <a:pos x="102" y="172"/>
                    </a:cxn>
                    <a:cxn ang="0">
                      <a:pos x="99" y="138"/>
                    </a:cxn>
                    <a:cxn ang="0">
                      <a:pos x="101" y="120"/>
                    </a:cxn>
                    <a:cxn ang="0">
                      <a:pos x="112" y="121"/>
                    </a:cxn>
                    <a:cxn ang="0">
                      <a:pos x="125" y="98"/>
                    </a:cxn>
                    <a:cxn ang="0">
                      <a:pos x="64" y="10"/>
                    </a:cxn>
                    <a:cxn ang="0">
                      <a:pos x="108" y="97"/>
                    </a:cxn>
                    <a:cxn ang="0">
                      <a:pos x="105" y="103"/>
                    </a:cxn>
                    <a:cxn ang="0">
                      <a:pos x="99" y="101"/>
                    </a:cxn>
                    <a:cxn ang="0">
                      <a:pos x="105" y="75"/>
                    </a:cxn>
                    <a:cxn ang="0">
                      <a:pos x="111" y="83"/>
                    </a:cxn>
                  </a:cxnLst>
                  <a:rect l="0" t="0" r="r" b="b"/>
                  <a:pathLst>
                    <a:path w="130" h="254">
                      <a:moveTo>
                        <a:pt x="130" y="80"/>
                      </a:moveTo>
                      <a:lnTo>
                        <a:pt x="130" y="79"/>
                      </a:lnTo>
                      <a:lnTo>
                        <a:pt x="130" y="76"/>
                      </a:lnTo>
                      <a:lnTo>
                        <a:pt x="130" y="76"/>
                      </a:lnTo>
                      <a:lnTo>
                        <a:pt x="130" y="75"/>
                      </a:lnTo>
                      <a:lnTo>
                        <a:pt x="129" y="74"/>
                      </a:lnTo>
                      <a:lnTo>
                        <a:pt x="128" y="71"/>
                      </a:lnTo>
                      <a:lnTo>
                        <a:pt x="127" y="71"/>
                      </a:lnTo>
                      <a:lnTo>
                        <a:pt x="127" y="70"/>
                      </a:lnTo>
                      <a:lnTo>
                        <a:pt x="126" y="68"/>
                      </a:lnTo>
                      <a:lnTo>
                        <a:pt x="124" y="65"/>
                      </a:lnTo>
                      <a:lnTo>
                        <a:pt x="120" y="60"/>
                      </a:lnTo>
                      <a:lnTo>
                        <a:pt x="119" y="58"/>
                      </a:lnTo>
                      <a:lnTo>
                        <a:pt x="118" y="57"/>
                      </a:lnTo>
                      <a:lnTo>
                        <a:pt x="118" y="57"/>
                      </a:lnTo>
                      <a:lnTo>
                        <a:pt x="118" y="56"/>
                      </a:lnTo>
                      <a:lnTo>
                        <a:pt x="117" y="53"/>
                      </a:lnTo>
                      <a:lnTo>
                        <a:pt x="115" y="52"/>
                      </a:lnTo>
                      <a:lnTo>
                        <a:pt x="115" y="52"/>
                      </a:lnTo>
                      <a:lnTo>
                        <a:pt x="114" y="51"/>
                      </a:lnTo>
                      <a:lnTo>
                        <a:pt x="114" y="50"/>
                      </a:lnTo>
                      <a:lnTo>
                        <a:pt x="114" y="49"/>
                      </a:lnTo>
                      <a:lnTo>
                        <a:pt x="114" y="45"/>
                      </a:lnTo>
                      <a:lnTo>
                        <a:pt x="113" y="43"/>
                      </a:lnTo>
                      <a:lnTo>
                        <a:pt x="113" y="42"/>
                      </a:lnTo>
                      <a:lnTo>
                        <a:pt x="112" y="41"/>
                      </a:lnTo>
                      <a:lnTo>
                        <a:pt x="112" y="40"/>
                      </a:lnTo>
                      <a:lnTo>
                        <a:pt x="111" y="39"/>
                      </a:lnTo>
                      <a:lnTo>
                        <a:pt x="110" y="39"/>
                      </a:lnTo>
                      <a:lnTo>
                        <a:pt x="109" y="39"/>
                      </a:lnTo>
                      <a:lnTo>
                        <a:pt x="108" y="38"/>
                      </a:lnTo>
                      <a:lnTo>
                        <a:pt x="107" y="38"/>
                      </a:lnTo>
                      <a:lnTo>
                        <a:pt x="104" y="38"/>
                      </a:lnTo>
                      <a:lnTo>
                        <a:pt x="102" y="37"/>
                      </a:lnTo>
                      <a:lnTo>
                        <a:pt x="98" y="36"/>
                      </a:lnTo>
                      <a:lnTo>
                        <a:pt x="97" y="36"/>
                      </a:lnTo>
                      <a:lnTo>
                        <a:pt x="96" y="35"/>
                      </a:lnTo>
                      <a:lnTo>
                        <a:pt x="95" y="35"/>
                      </a:lnTo>
                      <a:lnTo>
                        <a:pt x="95" y="33"/>
                      </a:lnTo>
                      <a:lnTo>
                        <a:pt x="94" y="33"/>
                      </a:lnTo>
                      <a:lnTo>
                        <a:pt x="94" y="32"/>
                      </a:lnTo>
                      <a:lnTo>
                        <a:pt x="94" y="31"/>
                      </a:lnTo>
                      <a:lnTo>
                        <a:pt x="93" y="31"/>
                      </a:lnTo>
                      <a:lnTo>
                        <a:pt x="93" y="30"/>
                      </a:lnTo>
                      <a:lnTo>
                        <a:pt x="93" y="30"/>
                      </a:lnTo>
                      <a:lnTo>
                        <a:pt x="92" y="29"/>
                      </a:lnTo>
                      <a:lnTo>
                        <a:pt x="92" y="29"/>
                      </a:lnTo>
                      <a:lnTo>
                        <a:pt x="91" y="29"/>
                      </a:lnTo>
                      <a:lnTo>
                        <a:pt x="90" y="29"/>
                      </a:lnTo>
                      <a:lnTo>
                        <a:pt x="90" y="28"/>
                      </a:lnTo>
                      <a:lnTo>
                        <a:pt x="90" y="27"/>
                      </a:lnTo>
                      <a:lnTo>
                        <a:pt x="89" y="24"/>
                      </a:lnTo>
                      <a:lnTo>
                        <a:pt x="89" y="22"/>
                      </a:lnTo>
                      <a:lnTo>
                        <a:pt x="89" y="21"/>
                      </a:lnTo>
                      <a:lnTo>
                        <a:pt x="89" y="21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7"/>
                      </a:lnTo>
                      <a:lnTo>
                        <a:pt x="90" y="17"/>
                      </a:lnTo>
                      <a:lnTo>
                        <a:pt x="90" y="16"/>
                      </a:lnTo>
                      <a:lnTo>
                        <a:pt x="90" y="14"/>
                      </a:lnTo>
                      <a:lnTo>
                        <a:pt x="91" y="13"/>
                      </a:lnTo>
                      <a:lnTo>
                        <a:pt x="91" y="12"/>
                      </a:lnTo>
                      <a:lnTo>
                        <a:pt x="90" y="10"/>
                      </a:lnTo>
                      <a:lnTo>
                        <a:pt x="90" y="10"/>
                      </a:lnTo>
                      <a:lnTo>
                        <a:pt x="90" y="9"/>
                      </a:lnTo>
                      <a:lnTo>
                        <a:pt x="89" y="9"/>
                      </a:lnTo>
                      <a:lnTo>
                        <a:pt x="89" y="9"/>
                      </a:lnTo>
                      <a:lnTo>
                        <a:pt x="88" y="8"/>
                      </a:lnTo>
                      <a:lnTo>
                        <a:pt x="88" y="7"/>
                      </a:lnTo>
                      <a:lnTo>
                        <a:pt x="88" y="7"/>
                      </a:lnTo>
                      <a:lnTo>
                        <a:pt x="88" y="6"/>
                      </a:lnTo>
                      <a:lnTo>
                        <a:pt x="88" y="6"/>
                      </a:lnTo>
                      <a:lnTo>
                        <a:pt x="88" y="5"/>
                      </a:lnTo>
                      <a:lnTo>
                        <a:pt x="87" y="5"/>
                      </a:lnTo>
                      <a:lnTo>
                        <a:pt x="87" y="4"/>
                      </a:lnTo>
                      <a:lnTo>
                        <a:pt x="86" y="3"/>
                      </a:lnTo>
                      <a:lnTo>
                        <a:pt x="85" y="2"/>
                      </a:lnTo>
                      <a:lnTo>
                        <a:pt x="83" y="1"/>
                      </a:lnTo>
                      <a:lnTo>
                        <a:pt x="83" y="1"/>
                      </a:ln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9" y="0"/>
                      </a:lnTo>
                      <a:lnTo>
                        <a:pt x="79" y="0"/>
                      </a:lnTo>
                      <a:lnTo>
                        <a:pt x="78" y="0"/>
                      </a:lnTo>
                      <a:lnTo>
                        <a:pt x="77" y="0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75" y="0"/>
                      </a:lnTo>
                      <a:lnTo>
                        <a:pt x="75" y="0"/>
                      </a:ln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1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5"/>
                      </a:lnTo>
                      <a:lnTo>
                        <a:pt x="64" y="5"/>
                      </a:lnTo>
                      <a:lnTo>
                        <a:pt x="64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6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5" y="12"/>
                      </a:lnTo>
                      <a:lnTo>
                        <a:pt x="65" y="12"/>
                      </a:lnTo>
                      <a:lnTo>
                        <a:pt x="65" y="13"/>
                      </a:lnTo>
                      <a:lnTo>
                        <a:pt x="65" y="14"/>
                      </a:lnTo>
                      <a:lnTo>
                        <a:pt x="65" y="15"/>
                      </a:lnTo>
                      <a:lnTo>
                        <a:pt x="66" y="16"/>
                      </a:lnTo>
                      <a:lnTo>
                        <a:pt x="66" y="16"/>
                      </a:lnTo>
                      <a:lnTo>
                        <a:pt x="66" y="17"/>
                      </a:lnTo>
                      <a:lnTo>
                        <a:pt x="67" y="22"/>
                      </a:lnTo>
                      <a:lnTo>
                        <a:pt x="68" y="23"/>
                      </a:lnTo>
                      <a:lnTo>
                        <a:pt x="69" y="25"/>
                      </a:lnTo>
                      <a:lnTo>
                        <a:pt x="71" y="27"/>
                      </a:lnTo>
                      <a:lnTo>
                        <a:pt x="72" y="28"/>
                      </a:lnTo>
                      <a:lnTo>
                        <a:pt x="73" y="29"/>
                      </a:lnTo>
                      <a:lnTo>
                        <a:pt x="75" y="32"/>
                      </a:lnTo>
                      <a:lnTo>
                        <a:pt x="75" y="32"/>
                      </a:lnTo>
                      <a:lnTo>
                        <a:pt x="76" y="33"/>
                      </a:lnTo>
                      <a:lnTo>
                        <a:pt x="76" y="34"/>
                      </a:lnTo>
                      <a:lnTo>
                        <a:pt x="76" y="34"/>
                      </a:lnTo>
                      <a:lnTo>
                        <a:pt x="76" y="35"/>
                      </a:lnTo>
                      <a:lnTo>
                        <a:pt x="75" y="37"/>
                      </a:lnTo>
                      <a:lnTo>
                        <a:pt x="73" y="39"/>
                      </a:lnTo>
                      <a:lnTo>
                        <a:pt x="73" y="39"/>
                      </a:lnTo>
                      <a:lnTo>
                        <a:pt x="70" y="39"/>
                      </a:lnTo>
                      <a:lnTo>
                        <a:pt x="66" y="40"/>
                      </a:lnTo>
                      <a:lnTo>
                        <a:pt x="63" y="40"/>
                      </a:lnTo>
                      <a:lnTo>
                        <a:pt x="62" y="41"/>
                      </a:lnTo>
                      <a:lnTo>
                        <a:pt x="61" y="41"/>
                      </a:lnTo>
                      <a:lnTo>
                        <a:pt x="60" y="41"/>
                      </a:lnTo>
                      <a:lnTo>
                        <a:pt x="60" y="41"/>
                      </a:lnTo>
                      <a:lnTo>
                        <a:pt x="59" y="41"/>
                      </a:lnTo>
                      <a:lnTo>
                        <a:pt x="59" y="41"/>
                      </a:lnTo>
                      <a:lnTo>
                        <a:pt x="58" y="41"/>
                      </a:lnTo>
                      <a:lnTo>
                        <a:pt x="57" y="42"/>
                      </a:lnTo>
                      <a:lnTo>
                        <a:pt x="56" y="42"/>
                      </a:lnTo>
                      <a:lnTo>
                        <a:pt x="56" y="42"/>
                      </a:lnTo>
                      <a:lnTo>
                        <a:pt x="55" y="43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4" y="46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6"/>
                      </a:lnTo>
                      <a:lnTo>
                        <a:pt x="53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1" y="46"/>
                      </a:lnTo>
                      <a:lnTo>
                        <a:pt x="51" y="46"/>
                      </a:lnTo>
                      <a:lnTo>
                        <a:pt x="50" y="46"/>
                      </a:lnTo>
                      <a:lnTo>
                        <a:pt x="50" y="46"/>
                      </a:lnTo>
                      <a:lnTo>
                        <a:pt x="49" y="46"/>
                      </a:lnTo>
                      <a:lnTo>
                        <a:pt x="48" y="46"/>
                      </a:lnTo>
                      <a:lnTo>
                        <a:pt x="47" y="46"/>
                      </a:lnTo>
                      <a:lnTo>
                        <a:pt x="47" y="46"/>
                      </a:lnTo>
                      <a:lnTo>
                        <a:pt x="46" y="46"/>
                      </a:lnTo>
                      <a:lnTo>
                        <a:pt x="45" y="46"/>
                      </a:lnTo>
                      <a:lnTo>
                        <a:pt x="43" y="45"/>
                      </a:lnTo>
                      <a:lnTo>
                        <a:pt x="42" y="45"/>
                      </a:lnTo>
                      <a:lnTo>
                        <a:pt x="41" y="46"/>
                      </a:lnTo>
                      <a:lnTo>
                        <a:pt x="40" y="46"/>
                      </a:lnTo>
                      <a:lnTo>
                        <a:pt x="38" y="45"/>
                      </a:lnTo>
                      <a:lnTo>
                        <a:pt x="36" y="43"/>
                      </a:lnTo>
                      <a:lnTo>
                        <a:pt x="35" y="43"/>
                      </a:lnTo>
                      <a:lnTo>
                        <a:pt x="34" y="42"/>
                      </a:lnTo>
                      <a:lnTo>
                        <a:pt x="32" y="41"/>
                      </a:lnTo>
                      <a:lnTo>
                        <a:pt x="31" y="39"/>
                      </a:lnTo>
                      <a:lnTo>
                        <a:pt x="29" y="38"/>
                      </a:lnTo>
                      <a:lnTo>
                        <a:pt x="29" y="38"/>
                      </a:lnTo>
                      <a:lnTo>
                        <a:pt x="28" y="38"/>
                      </a:lnTo>
                      <a:lnTo>
                        <a:pt x="26" y="35"/>
                      </a:lnTo>
                      <a:lnTo>
                        <a:pt x="24" y="34"/>
                      </a:lnTo>
                      <a:lnTo>
                        <a:pt x="23" y="33"/>
                      </a:lnTo>
                      <a:lnTo>
                        <a:pt x="22" y="33"/>
                      </a:lnTo>
                      <a:lnTo>
                        <a:pt x="22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1" y="29"/>
                      </a:lnTo>
                      <a:lnTo>
                        <a:pt x="21" y="28"/>
                      </a:lnTo>
                      <a:lnTo>
                        <a:pt x="21" y="27"/>
                      </a:lnTo>
                      <a:lnTo>
                        <a:pt x="21" y="26"/>
                      </a:lnTo>
                      <a:lnTo>
                        <a:pt x="20" y="24"/>
                      </a:lnTo>
                      <a:lnTo>
                        <a:pt x="18" y="20"/>
                      </a:lnTo>
                      <a:lnTo>
                        <a:pt x="17" y="18"/>
                      </a:lnTo>
                      <a:lnTo>
                        <a:pt x="17" y="17"/>
                      </a:lnTo>
                      <a:lnTo>
                        <a:pt x="16" y="15"/>
                      </a:lnTo>
                      <a:lnTo>
                        <a:pt x="16" y="14"/>
                      </a:lnTo>
                      <a:lnTo>
                        <a:pt x="15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3" y="15"/>
                      </a:lnTo>
                      <a:lnTo>
                        <a:pt x="13" y="15"/>
                      </a:lnTo>
                      <a:lnTo>
                        <a:pt x="13" y="17"/>
                      </a:lnTo>
                      <a:lnTo>
                        <a:pt x="13" y="18"/>
                      </a:lnTo>
                      <a:lnTo>
                        <a:pt x="15" y="20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4" y="22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1"/>
                      </a:lnTo>
                      <a:lnTo>
                        <a:pt x="10" y="21"/>
                      </a:lnTo>
                      <a:lnTo>
                        <a:pt x="9" y="20"/>
                      </a:lnTo>
                      <a:lnTo>
                        <a:pt x="8" y="20"/>
                      </a:lnTo>
                      <a:lnTo>
                        <a:pt x="8" y="20"/>
                      </a:lnTo>
                      <a:lnTo>
                        <a:pt x="7" y="20"/>
                      </a:lnTo>
                      <a:lnTo>
                        <a:pt x="6" y="19"/>
                      </a:lnTo>
                      <a:lnTo>
                        <a:pt x="5" y="19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2" y="19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1" y="22"/>
                      </a:lnTo>
                      <a:lnTo>
                        <a:pt x="2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4" y="24"/>
                      </a:lnTo>
                      <a:lnTo>
                        <a:pt x="4" y="24"/>
                      </a:lnTo>
                      <a:lnTo>
                        <a:pt x="5" y="25"/>
                      </a:lnTo>
                      <a:lnTo>
                        <a:pt x="5" y="25"/>
                      </a:lnTo>
                      <a:lnTo>
                        <a:pt x="7" y="26"/>
                      </a:lnTo>
                      <a:lnTo>
                        <a:pt x="7" y="26"/>
                      </a:lnTo>
                      <a:lnTo>
                        <a:pt x="8" y="27"/>
                      </a:lnTo>
                      <a:lnTo>
                        <a:pt x="8" y="28"/>
                      </a:lnTo>
                      <a:lnTo>
                        <a:pt x="8" y="29"/>
                      </a:lnTo>
                      <a:lnTo>
                        <a:pt x="8" y="30"/>
                      </a:lnTo>
                      <a:lnTo>
                        <a:pt x="9" y="31"/>
                      </a:lnTo>
                      <a:lnTo>
                        <a:pt x="9" y="32"/>
                      </a:lnTo>
                      <a:lnTo>
                        <a:pt x="10" y="32"/>
                      </a:lnTo>
                      <a:lnTo>
                        <a:pt x="10" y="33"/>
                      </a:lnTo>
                      <a:lnTo>
                        <a:pt x="11" y="33"/>
                      </a:lnTo>
                      <a:lnTo>
                        <a:pt x="12" y="34"/>
                      </a:lnTo>
                      <a:lnTo>
                        <a:pt x="13" y="34"/>
                      </a:lnTo>
                      <a:lnTo>
                        <a:pt x="14" y="36"/>
                      </a:lnTo>
                      <a:lnTo>
                        <a:pt x="16" y="36"/>
                      </a:lnTo>
                      <a:lnTo>
                        <a:pt x="16" y="37"/>
                      </a:lnTo>
                      <a:lnTo>
                        <a:pt x="16" y="37"/>
                      </a:lnTo>
                      <a:lnTo>
                        <a:pt x="17" y="38"/>
                      </a:lnTo>
                      <a:lnTo>
                        <a:pt x="17" y="38"/>
                      </a:lnTo>
                      <a:lnTo>
                        <a:pt x="16" y="38"/>
                      </a:lnTo>
                      <a:lnTo>
                        <a:pt x="16" y="39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43"/>
                      </a:lnTo>
                      <a:lnTo>
                        <a:pt x="13" y="46"/>
                      </a:lnTo>
                      <a:lnTo>
                        <a:pt x="13" y="47"/>
                      </a:lnTo>
                      <a:lnTo>
                        <a:pt x="13" y="49"/>
                      </a:lnTo>
                      <a:lnTo>
                        <a:pt x="13" y="49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1"/>
                      </a:lnTo>
                      <a:lnTo>
                        <a:pt x="15" y="51"/>
                      </a:lnTo>
                      <a:lnTo>
                        <a:pt x="16" y="51"/>
                      </a:lnTo>
                      <a:lnTo>
                        <a:pt x="17" y="52"/>
                      </a:lnTo>
                      <a:lnTo>
                        <a:pt x="19" y="53"/>
                      </a:lnTo>
                      <a:lnTo>
                        <a:pt x="22" y="54"/>
                      </a:lnTo>
                      <a:lnTo>
                        <a:pt x="24" y="55"/>
                      </a:lnTo>
                      <a:lnTo>
                        <a:pt x="27" y="56"/>
                      </a:lnTo>
                      <a:lnTo>
                        <a:pt x="29" y="57"/>
                      </a:lnTo>
                      <a:lnTo>
                        <a:pt x="33" y="58"/>
                      </a:lnTo>
                      <a:lnTo>
                        <a:pt x="36" y="60"/>
                      </a:lnTo>
                      <a:lnTo>
                        <a:pt x="39" y="61"/>
                      </a:lnTo>
                      <a:lnTo>
                        <a:pt x="42" y="62"/>
                      </a:lnTo>
                      <a:lnTo>
                        <a:pt x="45" y="62"/>
                      </a:lnTo>
                      <a:lnTo>
                        <a:pt x="50" y="64"/>
                      </a:lnTo>
                      <a:lnTo>
                        <a:pt x="50" y="64"/>
                      </a:lnTo>
                      <a:lnTo>
                        <a:pt x="51" y="64"/>
                      </a:lnTo>
                      <a:lnTo>
                        <a:pt x="54" y="65"/>
                      </a:lnTo>
                      <a:lnTo>
                        <a:pt x="55" y="65"/>
                      </a:lnTo>
                      <a:lnTo>
                        <a:pt x="55" y="65"/>
                      </a:lnTo>
                      <a:lnTo>
                        <a:pt x="56" y="66"/>
                      </a:lnTo>
                      <a:lnTo>
                        <a:pt x="56" y="74"/>
                      </a:lnTo>
                      <a:lnTo>
                        <a:pt x="56" y="79"/>
                      </a:lnTo>
                      <a:lnTo>
                        <a:pt x="56" y="84"/>
                      </a:lnTo>
                      <a:lnTo>
                        <a:pt x="56" y="88"/>
                      </a:lnTo>
                      <a:lnTo>
                        <a:pt x="56" y="91"/>
                      </a:lnTo>
                      <a:lnTo>
                        <a:pt x="56" y="93"/>
                      </a:lnTo>
                      <a:lnTo>
                        <a:pt x="56" y="95"/>
                      </a:lnTo>
                      <a:lnTo>
                        <a:pt x="56" y="98"/>
                      </a:lnTo>
                      <a:lnTo>
                        <a:pt x="56" y="99"/>
                      </a:lnTo>
                      <a:lnTo>
                        <a:pt x="56" y="100"/>
                      </a:lnTo>
                      <a:lnTo>
                        <a:pt x="55" y="107"/>
                      </a:lnTo>
                      <a:lnTo>
                        <a:pt x="55" y="109"/>
                      </a:lnTo>
                      <a:lnTo>
                        <a:pt x="54" y="112"/>
                      </a:lnTo>
                      <a:lnTo>
                        <a:pt x="53" y="117"/>
                      </a:lnTo>
                      <a:lnTo>
                        <a:pt x="52" y="121"/>
                      </a:lnTo>
                      <a:lnTo>
                        <a:pt x="51" y="125"/>
                      </a:lnTo>
                      <a:lnTo>
                        <a:pt x="51" y="129"/>
                      </a:lnTo>
                      <a:lnTo>
                        <a:pt x="50" y="131"/>
                      </a:lnTo>
                      <a:lnTo>
                        <a:pt x="50" y="132"/>
                      </a:lnTo>
                      <a:lnTo>
                        <a:pt x="51" y="132"/>
                      </a:lnTo>
                      <a:lnTo>
                        <a:pt x="51" y="133"/>
                      </a:lnTo>
                      <a:lnTo>
                        <a:pt x="51" y="137"/>
                      </a:lnTo>
                      <a:lnTo>
                        <a:pt x="50" y="138"/>
                      </a:lnTo>
                      <a:lnTo>
                        <a:pt x="50" y="140"/>
                      </a:lnTo>
                      <a:lnTo>
                        <a:pt x="50" y="141"/>
                      </a:lnTo>
                      <a:lnTo>
                        <a:pt x="50" y="142"/>
                      </a:lnTo>
                      <a:lnTo>
                        <a:pt x="50" y="143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6"/>
                      </a:lnTo>
                      <a:lnTo>
                        <a:pt x="50" y="147"/>
                      </a:lnTo>
                      <a:lnTo>
                        <a:pt x="49" y="150"/>
                      </a:lnTo>
                      <a:lnTo>
                        <a:pt x="49" y="151"/>
                      </a:lnTo>
                      <a:lnTo>
                        <a:pt x="48" y="153"/>
                      </a:lnTo>
                      <a:lnTo>
                        <a:pt x="49" y="155"/>
                      </a:lnTo>
                      <a:lnTo>
                        <a:pt x="49" y="156"/>
                      </a:lnTo>
                      <a:lnTo>
                        <a:pt x="49" y="157"/>
                      </a:lnTo>
                      <a:lnTo>
                        <a:pt x="49" y="161"/>
                      </a:lnTo>
                      <a:lnTo>
                        <a:pt x="48" y="163"/>
                      </a:lnTo>
                      <a:lnTo>
                        <a:pt x="48" y="166"/>
                      </a:lnTo>
                      <a:lnTo>
                        <a:pt x="48" y="167"/>
                      </a:lnTo>
                      <a:lnTo>
                        <a:pt x="48" y="169"/>
                      </a:lnTo>
                      <a:lnTo>
                        <a:pt x="48" y="170"/>
                      </a:lnTo>
                      <a:lnTo>
                        <a:pt x="48" y="170"/>
                      </a:lnTo>
                      <a:lnTo>
                        <a:pt x="47" y="172"/>
                      </a:lnTo>
                      <a:lnTo>
                        <a:pt x="47" y="173"/>
                      </a:lnTo>
                      <a:lnTo>
                        <a:pt x="46" y="176"/>
                      </a:lnTo>
                      <a:lnTo>
                        <a:pt x="46" y="179"/>
                      </a:lnTo>
                      <a:lnTo>
                        <a:pt x="46" y="182"/>
                      </a:lnTo>
                      <a:lnTo>
                        <a:pt x="45" y="184"/>
                      </a:lnTo>
                      <a:lnTo>
                        <a:pt x="43" y="186"/>
                      </a:lnTo>
                      <a:lnTo>
                        <a:pt x="43" y="186"/>
                      </a:lnTo>
                      <a:lnTo>
                        <a:pt x="42" y="188"/>
                      </a:lnTo>
                      <a:lnTo>
                        <a:pt x="42" y="190"/>
                      </a:lnTo>
                      <a:lnTo>
                        <a:pt x="42" y="191"/>
                      </a:lnTo>
                      <a:lnTo>
                        <a:pt x="43" y="193"/>
                      </a:lnTo>
                      <a:lnTo>
                        <a:pt x="43" y="194"/>
                      </a:lnTo>
                      <a:lnTo>
                        <a:pt x="43" y="195"/>
                      </a:lnTo>
                      <a:lnTo>
                        <a:pt x="43" y="195"/>
                      </a:lnTo>
                      <a:lnTo>
                        <a:pt x="43" y="196"/>
                      </a:lnTo>
                      <a:lnTo>
                        <a:pt x="41" y="204"/>
                      </a:lnTo>
                      <a:lnTo>
                        <a:pt x="41" y="208"/>
                      </a:lnTo>
                      <a:lnTo>
                        <a:pt x="41" y="209"/>
                      </a:lnTo>
                      <a:lnTo>
                        <a:pt x="41" y="210"/>
                      </a:lnTo>
                      <a:lnTo>
                        <a:pt x="40" y="212"/>
                      </a:lnTo>
                      <a:lnTo>
                        <a:pt x="40" y="213"/>
                      </a:lnTo>
                      <a:lnTo>
                        <a:pt x="39" y="214"/>
                      </a:lnTo>
                      <a:lnTo>
                        <a:pt x="39" y="214"/>
                      </a:lnTo>
                      <a:lnTo>
                        <a:pt x="39" y="215"/>
                      </a:lnTo>
                      <a:lnTo>
                        <a:pt x="39" y="217"/>
                      </a:lnTo>
                      <a:lnTo>
                        <a:pt x="38" y="218"/>
                      </a:lnTo>
                      <a:lnTo>
                        <a:pt x="37" y="220"/>
                      </a:lnTo>
                      <a:lnTo>
                        <a:pt x="37" y="221"/>
                      </a:lnTo>
                      <a:lnTo>
                        <a:pt x="37" y="222"/>
                      </a:lnTo>
                      <a:lnTo>
                        <a:pt x="37" y="223"/>
                      </a:lnTo>
                      <a:lnTo>
                        <a:pt x="37" y="224"/>
                      </a:lnTo>
                      <a:lnTo>
                        <a:pt x="37" y="226"/>
                      </a:lnTo>
                      <a:lnTo>
                        <a:pt x="37" y="226"/>
                      </a:lnTo>
                      <a:lnTo>
                        <a:pt x="37" y="227"/>
                      </a:lnTo>
                      <a:lnTo>
                        <a:pt x="36" y="228"/>
                      </a:lnTo>
                      <a:lnTo>
                        <a:pt x="36" y="229"/>
                      </a:lnTo>
                      <a:lnTo>
                        <a:pt x="36" y="231"/>
                      </a:lnTo>
                      <a:lnTo>
                        <a:pt x="36" y="232"/>
                      </a:lnTo>
                      <a:lnTo>
                        <a:pt x="36" y="232"/>
                      </a:lnTo>
                      <a:lnTo>
                        <a:pt x="35" y="233"/>
                      </a:lnTo>
                      <a:lnTo>
                        <a:pt x="35" y="234"/>
                      </a:lnTo>
                      <a:lnTo>
                        <a:pt x="34" y="234"/>
                      </a:lnTo>
                      <a:lnTo>
                        <a:pt x="33" y="234"/>
                      </a:lnTo>
                      <a:lnTo>
                        <a:pt x="33" y="235"/>
                      </a:lnTo>
                      <a:lnTo>
                        <a:pt x="33" y="236"/>
                      </a:lnTo>
                      <a:lnTo>
                        <a:pt x="32" y="237"/>
                      </a:lnTo>
                      <a:lnTo>
                        <a:pt x="31" y="238"/>
                      </a:lnTo>
                      <a:lnTo>
                        <a:pt x="31" y="238"/>
                      </a:lnTo>
                      <a:lnTo>
                        <a:pt x="30" y="238"/>
                      </a:lnTo>
                      <a:lnTo>
                        <a:pt x="29" y="238"/>
                      </a:lnTo>
                      <a:lnTo>
                        <a:pt x="29" y="238"/>
                      </a:lnTo>
                      <a:lnTo>
                        <a:pt x="28" y="239"/>
                      </a:lnTo>
                      <a:lnTo>
                        <a:pt x="27" y="240"/>
                      </a:lnTo>
                      <a:lnTo>
                        <a:pt x="26" y="240"/>
                      </a:lnTo>
                      <a:lnTo>
                        <a:pt x="26" y="241"/>
                      </a:lnTo>
                      <a:lnTo>
                        <a:pt x="26" y="241"/>
                      </a:lnTo>
                      <a:lnTo>
                        <a:pt x="25" y="241"/>
                      </a:lnTo>
                      <a:lnTo>
                        <a:pt x="24" y="242"/>
                      </a:lnTo>
                      <a:lnTo>
                        <a:pt x="24" y="242"/>
                      </a:lnTo>
                      <a:lnTo>
                        <a:pt x="23" y="242"/>
                      </a:lnTo>
                      <a:lnTo>
                        <a:pt x="23" y="243"/>
                      </a:lnTo>
                      <a:lnTo>
                        <a:pt x="23" y="243"/>
                      </a:lnTo>
                      <a:lnTo>
                        <a:pt x="22" y="244"/>
                      </a:lnTo>
                      <a:lnTo>
                        <a:pt x="21" y="244"/>
                      </a:lnTo>
                      <a:lnTo>
                        <a:pt x="20" y="245"/>
                      </a:lnTo>
                      <a:lnTo>
                        <a:pt x="19" y="245"/>
                      </a:lnTo>
                      <a:lnTo>
                        <a:pt x="18" y="245"/>
                      </a:lnTo>
                      <a:lnTo>
                        <a:pt x="17" y="245"/>
                      </a:lnTo>
                      <a:lnTo>
                        <a:pt x="17" y="245"/>
                      </a:lnTo>
                      <a:lnTo>
                        <a:pt x="14" y="244"/>
                      </a:lnTo>
                      <a:lnTo>
                        <a:pt x="13" y="244"/>
                      </a:lnTo>
                      <a:lnTo>
                        <a:pt x="13" y="245"/>
                      </a:lnTo>
                      <a:lnTo>
                        <a:pt x="13" y="245"/>
                      </a:lnTo>
                      <a:lnTo>
                        <a:pt x="12" y="245"/>
                      </a:lnTo>
                      <a:lnTo>
                        <a:pt x="12" y="246"/>
                      </a:lnTo>
                      <a:lnTo>
                        <a:pt x="12" y="246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1" y="248"/>
                      </a:lnTo>
                      <a:lnTo>
                        <a:pt x="11" y="249"/>
                      </a:lnTo>
                      <a:lnTo>
                        <a:pt x="12" y="249"/>
                      </a:lnTo>
                      <a:lnTo>
                        <a:pt x="12" y="250"/>
                      </a:lnTo>
                      <a:lnTo>
                        <a:pt x="13" y="250"/>
                      </a:lnTo>
                      <a:lnTo>
                        <a:pt x="14" y="251"/>
                      </a:lnTo>
                      <a:lnTo>
                        <a:pt x="16" y="251"/>
                      </a:lnTo>
                      <a:lnTo>
                        <a:pt x="20" y="252"/>
                      </a:lnTo>
                      <a:lnTo>
                        <a:pt x="23" y="252"/>
                      </a:lnTo>
                      <a:lnTo>
                        <a:pt x="24" y="252"/>
                      </a:lnTo>
                      <a:lnTo>
                        <a:pt x="28" y="252"/>
                      </a:lnTo>
                      <a:lnTo>
                        <a:pt x="31" y="252"/>
                      </a:lnTo>
                      <a:lnTo>
                        <a:pt x="32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8" y="253"/>
                      </a:lnTo>
                      <a:lnTo>
                        <a:pt x="39" y="253"/>
                      </a:lnTo>
                      <a:lnTo>
                        <a:pt x="44" y="253"/>
                      </a:lnTo>
                      <a:lnTo>
                        <a:pt x="45" y="253"/>
                      </a:lnTo>
                      <a:lnTo>
                        <a:pt x="47" y="253"/>
                      </a:lnTo>
                      <a:lnTo>
                        <a:pt x="48" y="253"/>
                      </a:lnTo>
                      <a:lnTo>
                        <a:pt x="48" y="253"/>
                      </a:lnTo>
                      <a:lnTo>
                        <a:pt x="48" y="252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3" y="241"/>
                      </a:lnTo>
                      <a:lnTo>
                        <a:pt x="55" y="237"/>
                      </a:lnTo>
                      <a:lnTo>
                        <a:pt x="55" y="235"/>
                      </a:lnTo>
                      <a:lnTo>
                        <a:pt x="56" y="233"/>
                      </a:lnTo>
                      <a:lnTo>
                        <a:pt x="57" y="229"/>
                      </a:lnTo>
                      <a:lnTo>
                        <a:pt x="59" y="224"/>
                      </a:lnTo>
                      <a:lnTo>
                        <a:pt x="61" y="221"/>
                      </a:lnTo>
                      <a:lnTo>
                        <a:pt x="62" y="215"/>
                      </a:lnTo>
                      <a:lnTo>
                        <a:pt x="65" y="209"/>
                      </a:lnTo>
                      <a:lnTo>
                        <a:pt x="66" y="204"/>
                      </a:lnTo>
                      <a:lnTo>
                        <a:pt x="68" y="196"/>
                      </a:lnTo>
                      <a:lnTo>
                        <a:pt x="70" y="188"/>
                      </a:lnTo>
                      <a:lnTo>
                        <a:pt x="74" y="175"/>
                      </a:lnTo>
                      <a:lnTo>
                        <a:pt x="75" y="168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7" y="167"/>
                      </a:lnTo>
                      <a:lnTo>
                        <a:pt x="78" y="169"/>
                      </a:lnTo>
                      <a:lnTo>
                        <a:pt x="79" y="175"/>
                      </a:lnTo>
                      <a:lnTo>
                        <a:pt x="80" y="178"/>
                      </a:lnTo>
                      <a:lnTo>
                        <a:pt x="80" y="181"/>
                      </a:lnTo>
                      <a:lnTo>
                        <a:pt x="82" y="186"/>
                      </a:lnTo>
                      <a:lnTo>
                        <a:pt x="83" y="189"/>
                      </a:lnTo>
                      <a:lnTo>
                        <a:pt x="84" y="194"/>
                      </a:lnTo>
                      <a:lnTo>
                        <a:pt x="84" y="197"/>
                      </a:lnTo>
                      <a:lnTo>
                        <a:pt x="84" y="199"/>
                      </a:lnTo>
                      <a:lnTo>
                        <a:pt x="85" y="201"/>
                      </a:lnTo>
                      <a:lnTo>
                        <a:pt x="86" y="206"/>
                      </a:lnTo>
                      <a:lnTo>
                        <a:pt x="86" y="210"/>
                      </a:lnTo>
                      <a:lnTo>
                        <a:pt x="86" y="212"/>
                      </a:lnTo>
                      <a:lnTo>
                        <a:pt x="86" y="212"/>
                      </a:lnTo>
                      <a:lnTo>
                        <a:pt x="85" y="218"/>
                      </a:lnTo>
                      <a:lnTo>
                        <a:pt x="84" y="222"/>
                      </a:lnTo>
                      <a:lnTo>
                        <a:pt x="84" y="226"/>
                      </a:lnTo>
                      <a:lnTo>
                        <a:pt x="83" y="230"/>
                      </a:lnTo>
                      <a:lnTo>
                        <a:pt x="83" y="232"/>
                      </a:lnTo>
                      <a:lnTo>
                        <a:pt x="83" y="234"/>
                      </a:lnTo>
                      <a:lnTo>
                        <a:pt x="83" y="237"/>
                      </a:lnTo>
                      <a:lnTo>
                        <a:pt x="83" y="239"/>
                      </a:lnTo>
                      <a:lnTo>
                        <a:pt x="83" y="241"/>
                      </a:lnTo>
                      <a:lnTo>
                        <a:pt x="83" y="241"/>
                      </a:lnTo>
                      <a:lnTo>
                        <a:pt x="82" y="243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0" y="245"/>
                      </a:lnTo>
                      <a:lnTo>
                        <a:pt x="80" y="246"/>
                      </a:lnTo>
                      <a:lnTo>
                        <a:pt x="80" y="247"/>
                      </a:lnTo>
                      <a:lnTo>
                        <a:pt x="79" y="248"/>
                      </a:lnTo>
                      <a:lnTo>
                        <a:pt x="77" y="249"/>
                      </a:lnTo>
                      <a:lnTo>
                        <a:pt x="76" y="249"/>
                      </a:lnTo>
                      <a:lnTo>
                        <a:pt x="76" y="250"/>
                      </a:lnTo>
                      <a:lnTo>
                        <a:pt x="76" y="250"/>
                      </a:lnTo>
                      <a:lnTo>
                        <a:pt x="76" y="251"/>
                      </a:lnTo>
                      <a:lnTo>
                        <a:pt x="76" y="251"/>
                      </a:lnTo>
                      <a:lnTo>
                        <a:pt x="76" y="252"/>
                      </a:lnTo>
                      <a:lnTo>
                        <a:pt x="76" y="252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4"/>
                      </a:lnTo>
                      <a:lnTo>
                        <a:pt x="77" y="254"/>
                      </a:lnTo>
                      <a:lnTo>
                        <a:pt x="78" y="254"/>
                      </a:lnTo>
                      <a:lnTo>
                        <a:pt x="86" y="254"/>
                      </a:lnTo>
                      <a:lnTo>
                        <a:pt x="88" y="254"/>
                      </a:lnTo>
                      <a:lnTo>
                        <a:pt x="89" y="254"/>
                      </a:lnTo>
                      <a:lnTo>
                        <a:pt x="93" y="253"/>
                      </a:lnTo>
                      <a:lnTo>
                        <a:pt x="94" y="253"/>
                      </a:lnTo>
                      <a:lnTo>
                        <a:pt x="94" y="252"/>
                      </a:lnTo>
                      <a:lnTo>
                        <a:pt x="96" y="251"/>
                      </a:lnTo>
                      <a:lnTo>
                        <a:pt x="96" y="251"/>
                      </a:lnTo>
                      <a:lnTo>
                        <a:pt x="97" y="251"/>
                      </a:lnTo>
                      <a:lnTo>
                        <a:pt x="98" y="251"/>
                      </a:lnTo>
                      <a:lnTo>
                        <a:pt x="99" y="251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49"/>
                      </a:lnTo>
                      <a:lnTo>
                        <a:pt x="100" y="247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100" y="245"/>
                      </a:lnTo>
                      <a:lnTo>
                        <a:pt x="101" y="243"/>
                      </a:lnTo>
                      <a:lnTo>
                        <a:pt x="101" y="242"/>
                      </a:lnTo>
                      <a:lnTo>
                        <a:pt x="101" y="241"/>
                      </a:lnTo>
                      <a:lnTo>
                        <a:pt x="102" y="240"/>
                      </a:lnTo>
                      <a:lnTo>
                        <a:pt x="103" y="237"/>
                      </a:lnTo>
                      <a:lnTo>
                        <a:pt x="103" y="236"/>
                      </a:lnTo>
                      <a:lnTo>
                        <a:pt x="103" y="234"/>
                      </a:lnTo>
                      <a:lnTo>
                        <a:pt x="104" y="233"/>
                      </a:lnTo>
                      <a:lnTo>
                        <a:pt x="103" y="226"/>
                      </a:lnTo>
                      <a:lnTo>
                        <a:pt x="103" y="222"/>
                      </a:lnTo>
                      <a:lnTo>
                        <a:pt x="103" y="219"/>
                      </a:lnTo>
                      <a:lnTo>
                        <a:pt x="103" y="216"/>
                      </a:lnTo>
                      <a:lnTo>
                        <a:pt x="103" y="212"/>
                      </a:lnTo>
                      <a:lnTo>
                        <a:pt x="104" y="209"/>
                      </a:lnTo>
                      <a:lnTo>
                        <a:pt x="104" y="205"/>
                      </a:lnTo>
                      <a:lnTo>
                        <a:pt x="104" y="199"/>
                      </a:lnTo>
                      <a:lnTo>
                        <a:pt x="104" y="195"/>
                      </a:lnTo>
                      <a:lnTo>
                        <a:pt x="104" y="191"/>
                      </a:lnTo>
                      <a:lnTo>
                        <a:pt x="103" y="180"/>
                      </a:lnTo>
                      <a:lnTo>
                        <a:pt x="103" y="177"/>
                      </a:lnTo>
                      <a:lnTo>
                        <a:pt x="102" y="172"/>
                      </a:lnTo>
                      <a:lnTo>
                        <a:pt x="102" y="167"/>
                      </a:lnTo>
                      <a:lnTo>
                        <a:pt x="101" y="164"/>
                      </a:lnTo>
                      <a:lnTo>
                        <a:pt x="100" y="157"/>
                      </a:lnTo>
                      <a:lnTo>
                        <a:pt x="100" y="157"/>
                      </a:lnTo>
                      <a:lnTo>
                        <a:pt x="100" y="153"/>
                      </a:lnTo>
                      <a:lnTo>
                        <a:pt x="100" y="149"/>
                      </a:lnTo>
                      <a:lnTo>
                        <a:pt x="100" y="146"/>
                      </a:lnTo>
                      <a:lnTo>
                        <a:pt x="100" y="144"/>
                      </a:lnTo>
                      <a:lnTo>
                        <a:pt x="99" y="143"/>
                      </a:lnTo>
                      <a:lnTo>
                        <a:pt x="99" y="141"/>
                      </a:lnTo>
                      <a:lnTo>
                        <a:pt x="99" y="141"/>
                      </a:lnTo>
                      <a:lnTo>
                        <a:pt x="99" y="140"/>
                      </a:lnTo>
                      <a:lnTo>
                        <a:pt x="99" y="138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100" y="136"/>
                      </a:lnTo>
                      <a:lnTo>
                        <a:pt x="100" y="136"/>
                      </a:lnTo>
                      <a:lnTo>
                        <a:pt x="100" y="133"/>
                      </a:lnTo>
                      <a:lnTo>
                        <a:pt x="100" y="132"/>
                      </a:lnTo>
                      <a:lnTo>
                        <a:pt x="100" y="128"/>
                      </a:lnTo>
                      <a:lnTo>
                        <a:pt x="100" y="124"/>
                      </a:lnTo>
                      <a:lnTo>
                        <a:pt x="100" y="121"/>
                      </a:lnTo>
                      <a:lnTo>
                        <a:pt x="100" y="120"/>
                      </a:lnTo>
                      <a:lnTo>
                        <a:pt x="100" y="120"/>
                      </a:lnTo>
                      <a:lnTo>
                        <a:pt x="101" y="120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3" y="119"/>
                      </a:lnTo>
                      <a:lnTo>
                        <a:pt x="104" y="118"/>
                      </a:lnTo>
                      <a:lnTo>
                        <a:pt x="105" y="118"/>
                      </a:lnTo>
                      <a:lnTo>
                        <a:pt x="106" y="118"/>
                      </a:lnTo>
                      <a:lnTo>
                        <a:pt x="107" y="119"/>
                      </a:lnTo>
                      <a:lnTo>
                        <a:pt x="111" y="121"/>
                      </a:lnTo>
                      <a:lnTo>
                        <a:pt x="111" y="121"/>
                      </a:lnTo>
                      <a:lnTo>
                        <a:pt x="112" y="121"/>
                      </a:lnTo>
                      <a:lnTo>
                        <a:pt x="112" y="121"/>
                      </a:lnTo>
                      <a:lnTo>
                        <a:pt x="112" y="120"/>
                      </a:lnTo>
                      <a:lnTo>
                        <a:pt x="113" y="118"/>
                      </a:lnTo>
                      <a:lnTo>
                        <a:pt x="115" y="115"/>
                      </a:lnTo>
                      <a:lnTo>
                        <a:pt x="117" y="112"/>
                      </a:lnTo>
                      <a:lnTo>
                        <a:pt x="118" y="110"/>
                      </a:lnTo>
                      <a:lnTo>
                        <a:pt x="119" y="109"/>
                      </a:lnTo>
                      <a:lnTo>
                        <a:pt x="120" y="108"/>
                      </a:lnTo>
                      <a:lnTo>
                        <a:pt x="121" y="107"/>
                      </a:lnTo>
                      <a:lnTo>
                        <a:pt x="122" y="104"/>
                      </a:lnTo>
                      <a:lnTo>
                        <a:pt x="122" y="103"/>
                      </a:lnTo>
                      <a:lnTo>
                        <a:pt x="123" y="101"/>
                      </a:lnTo>
                      <a:lnTo>
                        <a:pt x="124" y="99"/>
                      </a:lnTo>
                      <a:lnTo>
                        <a:pt x="125" y="98"/>
                      </a:lnTo>
                      <a:lnTo>
                        <a:pt x="126" y="96"/>
                      </a:lnTo>
                      <a:lnTo>
                        <a:pt x="128" y="90"/>
                      </a:lnTo>
                      <a:lnTo>
                        <a:pt x="129" y="88"/>
                      </a:lnTo>
                      <a:lnTo>
                        <a:pt x="129" y="86"/>
                      </a:lnTo>
                      <a:lnTo>
                        <a:pt x="130" y="86"/>
                      </a:lnTo>
                      <a:lnTo>
                        <a:pt x="130" y="85"/>
                      </a:lnTo>
                      <a:lnTo>
                        <a:pt x="130" y="84"/>
                      </a:lnTo>
                      <a:lnTo>
                        <a:pt x="130" y="83"/>
                      </a:lnTo>
                      <a:lnTo>
                        <a:pt x="130" y="80"/>
                      </a:lnTo>
                      <a:close/>
                      <a:moveTo>
                        <a:pt x="64" y="10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close/>
                      <a:moveTo>
                        <a:pt x="64" y="11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close/>
                      <a:moveTo>
                        <a:pt x="112" y="90"/>
                      </a:moveTo>
                      <a:lnTo>
                        <a:pt x="110" y="91"/>
                      </a:lnTo>
                      <a:lnTo>
                        <a:pt x="109" y="91"/>
                      </a:lnTo>
                      <a:lnTo>
                        <a:pt x="109" y="92"/>
                      </a:lnTo>
                      <a:lnTo>
                        <a:pt x="108" y="93"/>
                      </a:lnTo>
                      <a:lnTo>
                        <a:pt x="108" y="94"/>
                      </a:lnTo>
                      <a:lnTo>
                        <a:pt x="108" y="95"/>
                      </a:lnTo>
                      <a:lnTo>
                        <a:pt x="108" y="97"/>
                      </a:lnTo>
                      <a:lnTo>
                        <a:pt x="108" y="97"/>
                      </a:lnTo>
                      <a:lnTo>
                        <a:pt x="108" y="99"/>
                      </a:lnTo>
                      <a:lnTo>
                        <a:pt x="108" y="99"/>
                      </a:lnTo>
                      <a:lnTo>
                        <a:pt x="108" y="100"/>
                      </a:lnTo>
                      <a:lnTo>
                        <a:pt x="108" y="100"/>
                      </a:lnTo>
                      <a:lnTo>
                        <a:pt x="108" y="101"/>
                      </a:lnTo>
                      <a:lnTo>
                        <a:pt x="108" y="102"/>
                      </a:lnTo>
                      <a:lnTo>
                        <a:pt x="108" y="102"/>
                      </a:lnTo>
                      <a:lnTo>
                        <a:pt x="107" y="102"/>
                      </a:lnTo>
                      <a:lnTo>
                        <a:pt x="106" y="102"/>
                      </a:lnTo>
                      <a:lnTo>
                        <a:pt x="105" y="102"/>
                      </a:lnTo>
                      <a:lnTo>
                        <a:pt x="105" y="103"/>
                      </a:lnTo>
                      <a:lnTo>
                        <a:pt x="105" y="103"/>
                      </a:lnTo>
                      <a:lnTo>
                        <a:pt x="104" y="103"/>
                      </a:lnTo>
                      <a:lnTo>
                        <a:pt x="104" y="105"/>
                      </a:lnTo>
                      <a:lnTo>
                        <a:pt x="104" y="105"/>
                      </a:lnTo>
                      <a:lnTo>
                        <a:pt x="104" y="106"/>
                      </a:lnTo>
                      <a:lnTo>
                        <a:pt x="102" y="107"/>
                      </a:lnTo>
                      <a:lnTo>
                        <a:pt x="100" y="109"/>
                      </a:lnTo>
                      <a:lnTo>
                        <a:pt x="99" y="108"/>
                      </a:lnTo>
                      <a:lnTo>
                        <a:pt x="99" y="108"/>
                      </a:lnTo>
                      <a:lnTo>
                        <a:pt x="99" y="106"/>
                      </a:lnTo>
                      <a:lnTo>
                        <a:pt x="98" y="104"/>
                      </a:lnTo>
                      <a:lnTo>
                        <a:pt x="99" y="104"/>
                      </a:lnTo>
                      <a:lnTo>
                        <a:pt x="99" y="103"/>
                      </a:lnTo>
                      <a:lnTo>
                        <a:pt x="99" y="101"/>
                      </a:lnTo>
                      <a:lnTo>
                        <a:pt x="99" y="99"/>
                      </a:lnTo>
                      <a:lnTo>
                        <a:pt x="99" y="98"/>
                      </a:lnTo>
                      <a:lnTo>
                        <a:pt x="100" y="95"/>
                      </a:lnTo>
                      <a:lnTo>
                        <a:pt x="100" y="91"/>
                      </a:lnTo>
                      <a:lnTo>
                        <a:pt x="102" y="86"/>
                      </a:lnTo>
                      <a:lnTo>
                        <a:pt x="102" y="85"/>
                      </a:lnTo>
                      <a:lnTo>
                        <a:pt x="103" y="84"/>
                      </a:lnTo>
                      <a:lnTo>
                        <a:pt x="103" y="83"/>
                      </a:lnTo>
                      <a:lnTo>
                        <a:pt x="103" y="80"/>
                      </a:lnTo>
                      <a:lnTo>
                        <a:pt x="104" y="79"/>
                      </a:lnTo>
                      <a:lnTo>
                        <a:pt x="104" y="77"/>
                      </a:lnTo>
                      <a:lnTo>
                        <a:pt x="105" y="76"/>
                      </a:lnTo>
                      <a:lnTo>
                        <a:pt x="105" y="75"/>
                      </a:lnTo>
                      <a:lnTo>
                        <a:pt x="107" y="74"/>
                      </a:lnTo>
                      <a:lnTo>
                        <a:pt x="107" y="73"/>
                      </a:lnTo>
                      <a:lnTo>
                        <a:pt x="107" y="72"/>
                      </a:lnTo>
                      <a:lnTo>
                        <a:pt x="107" y="72"/>
                      </a:lnTo>
                      <a:lnTo>
                        <a:pt x="108" y="73"/>
                      </a:lnTo>
                      <a:lnTo>
                        <a:pt x="108" y="73"/>
                      </a:lnTo>
                      <a:lnTo>
                        <a:pt x="108" y="74"/>
                      </a:lnTo>
                      <a:lnTo>
                        <a:pt x="108" y="75"/>
                      </a:lnTo>
                      <a:lnTo>
                        <a:pt x="109" y="76"/>
                      </a:lnTo>
                      <a:lnTo>
                        <a:pt x="109" y="77"/>
                      </a:lnTo>
                      <a:lnTo>
                        <a:pt x="110" y="79"/>
                      </a:lnTo>
                      <a:lnTo>
                        <a:pt x="111" y="81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11" y="88"/>
                      </a:lnTo>
                      <a:lnTo>
                        <a:pt x="112" y="88"/>
                      </a:lnTo>
                      <a:lnTo>
                        <a:pt x="112" y="89"/>
                      </a:lnTo>
                      <a:lnTo>
                        <a:pt x="112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25" name="Freeform 47">
                  <a:extLst>
                    <a:ext uri="{FF2B5EF4-FFF2-40B4-BE49-F238E27FC236}">
                      <a16:creationId xmlns:a16="http://schemas.microsoft.com/office/drawing/2014/main" xmlns="" id="{ED416512-F204-4C95-956F-B558BB1AE7A6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5501214" y="2213022"/>
                  <a:ext cx="263086" cy="165548"/>
                </a:xfrm>
                <a:custGeom>
                  <a:avLst/>
                  <a:gdLst/>
                  <a:ahLst/>
                  <a:cxnLst>
                    <a:cxn ang="0">
                      <a:pos x="377" y="1001"/>
                    </a:cxn>
                    <a:cxn ang="0">
                      <a:pos x="151" y="1080"/>
                    </a:cxn>
                    <a:cxn ang="0">
                      <a:pos x="289" y="1248"/>
                    </a:cxn>
                    <a:cxn ang="0">
                      <a:pos x="524" y="1145"/>
                    </a:cxn>
                    <a:cxn ang="0">
                      <a:pos x="340" y="1137"/>
                    </a:cxn>
                    <a:cxn ang="0">
                      <a:pos x="249" y="1147"/>
                    </a:cxn>
                    <a:cxn ang="0">
                      <a:pos x="306" y="1100"/>
                    </a:cxn>
                    <a:cxn ang="0">
                      <a:pos x="335" y="1089"/>
                    </a:cxn>
                    <a:cxn ang="0">
                      <a:pos x="419" y="1080"/>
                    </a:cxn>
                    <a:cxn ang="0">
                      <a:pos x="369" y="1125"/>
                    </a:cxn>
                    <a:cxn ang="0">
                      <a:pos x="312" y="1108"/>
                    </a:cxn>
                    <a:cxn ang="0">
                      <a:pos x="351" y="1115"/>
                    </a:cxn>
                    <a:cxn ang="0">
                      <a:pos x="351" y="1115"/>
                    </a:cxn>
                    <a:cxn ang="0">
                      <a:pos x="1264" y="538"/>
                    </a:cxn>
                    <a:cxn ang="0">
                      <a:pos x="1239" y="684"/>
                    </a:cxn>
                    <a:cxn ang="0">
                      <a:pos x="1343" y="736"/>
                    </a:cxn>
                    <a:cxn ang="0">
                      <a:pos x="1381" y="925"/>
                    </a:cxn>
                    <a:cxn ang="0">
                      <a:pos x="1136" y="753"/>
                    </a:cxn>
                    <a:cxn ang="0">
                      <a:pos x="1182" y="724"/>
                    </a:cxn>
                    <a:cxn ang="0">
                      <a:pos x="1237" y="222"/>
                    </a:cxn>
                    <a:cxn ang="0">
                      <a:pos x="1475" y="102"/>
                    </a:cxn>
                    <a:cxn ang="0">
                      <a:pos x="1178" y="11"/>
                    </a:cxn>
                    <a:cxn ang="0">
                      <a:pos x="1204" y="0"/>
                    </a:cxn>
                    <a:cxn ang="0">
                      <a:pos x="344" y="552"/>
                    </a:cxn>
                    <a:cxn ang="0">
                      <a:pos x="2186" y="1340"/>
                    </a:cxn>
                    <a:cxn ang="0">
                      <a:pos x="1085" y="606"/>
                    </a:cxn>
                    <a:cxn ang="0">
                      <a:pos x="1783" y="634"/>
                    </a:cxn>
                    <a:cxn ang="0">
                      <a:pos x="1346" y="759"/>
                    </a:cxn>
                    <a:cxn ang="0">
                      <a:pos x="1356" y="739"/>
                    </a:cxn>
                    <a:cxn ang="0">
                      <a:pos x="1356" y="739"/>
                    </a:cxn>
                    <a:cxn ang="0">
                      <a:pos x="820" y="794"/>
                    </a:cxn>
                    <a:cxn ang="0">
                      <a:pos x="936" y="639"/>
                    </a:cxn>
                    <a:cxn ang="0">
                      <a:pos x="821" y="787"/>
                    </a:cxn>
                    <a:cxn ang="0">
                      <a:pos x="778" y="792"/>
                    </a:cxn>
                    <a:cxn ang="0">
                      <a:pos x="826" y="660"/>
                    </a:cxn>
                    <a:cxn ang="0">
                      <a:pos x="807" y="796"/>
                    </a:cxn>
                    <a:cxn ang="0">
                      <a:pos x="291" y="728"/>
                    </a:cxn>
                    <a:cxn ang="0">
                      <a:pos x="254" y="803"/>
                    </a:cxn>
                    <a:cxn ang="0">
                      <a:pos x="779" y="1002"/>
                    </a:cxn>
                    <a:cxn ang="0">
                      <a:pos x="495" y="1280"/>
                    </a:cxn>
                    <a:cxn ang="0">
                      <a:pos x="446" y="1305"/>
                    </a:cxn>
                    <a:cxn ang="0">
                      <a:pos x="768" y="1084"/>
                    </a:cxn>
                    <a:cxn ang="0">
                      <a:pos x="1043" y="1180"/>
                    </a:cxn>
                    <a:cxn ang="0">
                      <a:pos x="802" y="1334"/>
                    </a:cxn>
                    <a:cxn ang="0">
                      <a:pos x="745" y="1346"/>
                    </a:cxn>
                    <a:cxn ang="0">
                      <a:pos x="1410" y="1211"/>
                    </a:cxn>
                    <a:cxn ang="0">
                      <a:pos x="783" y="1068"/>
                    </a:cxn>
                    <a:cxn ang="0">
                      <a:pos x="1387" y="958"/>
                    </a:cxn>
                    <a:cxn ang="0">
                      <a:pos x="1404" y="980"/>
                    </a:cxn>
                    <a:cxn ang="0">
                      <a:pos x="1399" y="938"/>
                    </a:cxn>
                    <a:cxn ang="0">
                      <a:pos x="1621" y="1230"/>
                    </a:cxn>
                    <a:cxn ang="0">
                      <a:pos x="2136" y="1305"/>
                    </a:cxn>
                  </a:cxnLst>
                  <a:rect l="0" t="0" r="r" b="b"/>
                  <a:pathLst>
                    <a:path w="2186" h="1376">
                      <a:moveTo>
                        <a:pt x="405" y="1100"/>
                      </a:moveTo>
                      <a:cubicBezTo>
                        <a:pt x="448" y="1069"/>
                        <a:pt x="448" y="1069"/>
                        <a:pt x="448" y="1069"/>
                      </a:cubicBezTo>
                      <a:cubicBezTo>
                        <a:pt x="385" y="1080"/>
                        <a:pt x="385" y="1080"/>
                        <a:pt x="385" y="1080"/>
                      </a:cubicBezTo>
                      <a:cubicBezTo>
                        <a:pt x="377" y="1001"/>
                        <a:pt x="377" y="1001"/>
                        <a:pt x="377" y="1001"/>
                      </a:cubicBezTo>
                      <a:cubicBezTo>
                        <a:pt x="317" y="1068"/>
                        <a:pt x="317" y="1068"/>
                        <a:pt x="317" y="1068"/>
                      </a:cubicBezTo>
                      <a:cubicBezTo>
                        <a:pt x="269" y="1038"/>
                        <a:pt x="269" y="1038"/>
                        <a:pt x="269" y="1038"/>
                      </a:cubicBezTo>
                      <a:cubicBezTo>
                        <a:pt x="286" y="1080"/>
                        <a:pt x="286" y="1080"/>
                        <a:pt x="286" y="1080"/>
                      </a:cubicBezTo>
                      <a:cubicBezTo>
                        <a:pt x="151" y="1080"/>
                        <a:pt x="151" y="1080"/>
                        <a:pt x="151" y="1080"/>
                      </a:cubicBezTo>
                      <a:cubicBezTo>
                        <a:pt x="268" y="1125"/>
                        <a:pt x="268" y="1125"/>
                        <a:pt x="268" y="1125"/>
                      </a:cubicBezTo>
                      <a:cubicBezTo>
                        <a:pt x="216" y="1160"/>
                        <a:pt x="216" y="1160"/>
                        <a:pt x="216" y="1160"/>
                      </a:cubicBezTo>
                      <a:cubicBezTo>
                        <a:pt x="287" y="1147"/>
                        <a:pt x="287" y="1147"/>
                        <a:pt x="287" y="1147"/>
                      </a:cubicBezTo>
                      <a:cubicBezTo>
                        <a:pt x="289" y="1248"/>
                        <a:pt x="289" y="1248"/>
                        <a:pt x="289" y="1248"/>
                      </a:cubicBezTo>
                      <a:cubicBezTo>
                        <a:pt x="359" y="1160"/>
                        <a:pt x="359" y="1160"/>
                        <a:pt x="359" y="1160"/>
                      </a:cubicBezTo>
                      <a:cubicBezTo>
                        <a:pt x="413" y="1194"/>
                        <a:pt x="413" y="1194"/>
                        <a:pt x="413" y="1194"/>
                      </a:cubicBezTo>
                      <a:cubicBezTo>
                        <a:pt x="391" y="1146"/>
                        <a:pt x="391" y="1146"/>
                        <a:pt x="391" y="1146"/>
                      </a:cubicBezTo>
                      <a:cubicBezTo>
                        <a:pt x="524" y="1145"/>
                        <a:pt x="524" y="1145"/>
                        <a:pt x="524" y="1145"/>
                      </a:cubicBezTo>
                      <a:lnTo>
                        <a:pt x="405" y="1100"/>
                      </a:lnTo>
                      <a:close/>
                      <a:moveTo>
                        <a:pt x="392" y="1172"/>
                      </a:moveTo>
                      <a:cubicBezTo>
                        <a:pt x="351" y="1136"/>
                        <a:pt x="351" y="1136"/>
                        <a:pt x="351" y="1136"/>
                      </a:cubicBezTo>
                      <a:cubicBezTo>
                        <a:pt x="348" y="1137"/>
                        <a:pt x="344" y="1137"/>
                        <a:pt x="340" y="1137"/>
                      </a:cubicBezTo>
                      <a:cubicBezTo>
                        <a:pt x="303" y="1209"/>
                        <a:pt x="303" y="1209"/>
                        <a:pt x="303" y="1209"/>
                      </a:cubicBezTo>
                      <a:cubicBezTo>
                        <a:pt x="319" y="1134"/>
                        <a:pt x="319" y="1134"/>
                        <a:pt x="319" y="1134"/>
                      </a:cubicBezTo>
                      <a:cubicBezTo>
                        <a:pt x="315" y="1132"/>
                        <a:pt x="312" y="1130"/>
                        <a:pt x="310" y="1128"/>
                      </a:cubicBezTo>
                      <a:cubicBezTo>
                        <a:pt x="249" y="1147"/>
                        <a:pt x="249" y="1147"/>
                        <a:pt x="249" y="1147"/>
                      </a:cubicBezTo>
                      <a:cubicBezTo>
                        <a:pt x="303" y="1121"/>
                        <a:pt x="303" y="1121"/>
                        <a:pt x="303" y="1121"/>
                      </a:cubicBezTo>
                      <a:cubicBezTo>
                        <a:pt x="302" y="1119"/>
                        <a:pt x="301" y="1116"/>
                        <a:pt x="301" y="1113"/>
                      </a:cubicBezTo>
                      <a:cubicBezTo>
                        <a:pt x="201" y="1089"/>
                        <a:pt x="201" y="1089"/>
                        <a:pt x="201" y="1089"/>
                      </a:cubicBezTo>
                      <a:cubicBezTo>
                        <a:pt x="306" y="1100"/>
                        <a:pt x="306" y="1100"/>
                        <a:pt x="306" y="1100"/>
                      </a:cubicBezTo>
                      <a:cubicBezTo>
                        <a:pt x="308" y="1098"/>
                        <a:pt x="310" y="1096"/>
                        <a:pt x="313" y="1094"/>
                      </a:cubicBezTo>
                      <a:cubicBezTo>
                        <a:pt x="287" y="1057"/>
                        <a:pt x="287" y="1057"/>
                        <a:pt x="287" y="1057"/>
                      </a:cubicBezTo>
                      <a:cubicBezTo>
                        <a:pt x="324" y="1090"/>
                        <a:pt x="324" y="1090"/>
                        <a:pt x="324" y="1090"/>
                      </a:cubicBezTo>
                      <a:cubicBezTo>
                        <a:pt x="328" y="1089"/>
                        <a:pt x="331" y="1089"/>
                        <a:pt x="335" y="1089"/>
                      </a:cubicBezTo>
                      <a:cubicBezTo>
                        <a:pt x="367" y="1029"/>
                        <a:pt x="367" y="1029"/>
                        <a:pt x="367" y="1029"/>
                      </a:cubicBezTo>
                      <a:cubicBezTo>
                        <a:pt x="355" y="1092"/>
                        <a:pt x="355" y="1092"/>
                        <a:pt x="355" y="1092"/>
                      </a:cubicBezTo>
                      <a:cubicBezTo>
                        <a:pt x="359" y="1093"/>
                        <a:pt x="362" y="1095"/>
                        <a:pt x="364" y="1097"/>
                      </a:cubicBezTo>
                      <a:cubicBezTo>
                        <a:pt x="419" y="1080"/>
                        <a:pt x="419" y="1080"/>
                        <a:pt x="419" y="1080"/>
                      </a:cubicBezTo>
                      <a:cubicBezTo>
                        <a:pt x="371" y="1104"/>
                        <a:pt x="371" y="1104"/>
                        <a:pt x="371" y="1104"/>
                      </a:cubicBezTo>
                      <a:cubicBezTo>
                        <a:pt x="373" y="1106"/>
                        <a:pt x="374" y="1109"/>
                        <a:pt x="374" y="1112"/>
                      </a:cubicBezTo>
                      <a:cubicBezTo>
                        <a:pt x="474" y="1136"/>
                        <a:pt x="474" y="1136"/>
                        <a:pt x="474" y="1136"/>
                      </a:cubicBezTo>
                      <a:cubicBezTo>
                        <a:pt x="369" y="1125"/>
                        <a:pt x="369" y="1125"/>
                        <a:pt x="369" y="1125"/>
                      </a:cubicBezTo>
                      <a:cubicBezTo>
                        <a:pt x="368" y="1127"/>
                        <a:pt x="365" y="1129"/>
                        <a:pt x="362" y="1131"/>
                      </a:cubicBezTo>
                      <a:lnTo>
                        <a:pt x="392" y="1172"/>
                      </a:lnTo>
                      <a:close/>
                      <a:moveTo>
                        <a:pt x="343" y="1096"/>
                      </a:moveTo>
                      <a:cubicBezTo>
                        <a:pt x="329" y="1094"/>
                        <a:pt x="315" y="1099"/>
                        <a:pt x="312" y="1108"/>
                      </a:cubicBezTo>
                      <a:cubicBezTo>
                        <a:pt x="308" y="1117"/>
                        <a:pt x="317" y="1127"/>
                        <a:pt x="331" y="1129"/>
                      </a:cubicBezTo>
                      <a:cubicBezTo>
                        <a:pt x="346" y="1132"/>
                        <a:pt x="360" y="1126"/>
                        <a:pt x="363" y="1117"/>
                      </a:cubicBezTo>
                      <a:cubicBezTo>
                        <a:pt x="366" y="1108"/>
                        <a:pt x="357" y="1098"/>
                        <a:pt x="343" y="1096"/>
                      </a:cubicBezTo>
                      <a:close/>
                      <a:moveTo>
                        <a:pt x="351" y="1115"/>
                      </a:moveTo>
                      <a:cubicBezTo>
                        <a:pt x="349" y="1120"/>
                        <a:pt x="342" y="1123"/>
                        <a:pt x="334" y="1122"/>
                      </a:cubicBezTo>
                      <a:cubicBezTo>
                        <a:pt x="327" y="1120"/>
                        <a:pt x="322" y="1115"/>
                        <a:pt x="324" y="1110"/>
                      </a:cubicBezTo>
                      <a:cubicBezTo>
                        <a:pt x="326" y="1105"/>
                        <a:pt x="333" y="1102"/>
                        <a:pt x="341" y="1103"/>
                      </a:cubicBezTo>
                      <a:cubicBezTo>
                        <a:pt x="348" y="1105"/>
                        <a:pt x="353" y="1110"/>
                        <a:pt x="351" y="1115"/>
                      </a:cubicBezTo>
                      <a:close/>
                      <a:moveTo>
                        <a:pt x="1801" y="609"/>
                      </a:moveTo>
                      <a:cubicBezTo>
                        <a:pt x="1794" y="608"/>
                        <a:pt x="1794" y="608"/>
                        <a:pt x="1794" y="608"/>
                      </a:cubicBezTo>
                      <a:cubicBezTo>
                        <a:pt x="1310" y="528"/>
                        <a:pt x="1310" y="528"/>
                        <a:pt x="1310" y="528"/>
                      </a:cubicBezTo>
                      <a:cubicBezTo>
                        <a:pt x="1264" y="538"/>
                        <a:pt x="1264" y="538"/>
                        <a:pt x="1264" y="538"/>
                      </a:cubicBezTo>
                      <a:cubicBezTo>
                        <a:pt x="1261" y="548"/>
                        <a:pt x="1258" y="558"/>
                        <a:pt x="1256" y="568"/>
                      </a:cubicBezTo>
                      <a:cubicBezTo>
                        <a:pt x="1307" y="557"/>
                        <a:pt x="1307" y="557"/>
                        <a:pt x="1307" y="557"/>
                      </a:cubicBezTo>
                      <a:cubicBezTo>
                        <a:pt x="1325" y="647"/>
                        <a:pt x="1325" y="647"/>
                        <a:pt x="1325" y="647"/>
                      </a:cubicBezTo>
                      <a:cubicBezTo>
                        <a:pt x="1239" y="684"/>
                        <a:pt x="1239" y="684"/>
                        <a:pt x="1239" y="684"/>
                      </a:cubicBezTo>
                      <a:cubicBezTo>
                        <a:pt x="1239" y="693"/>
                        <a:pt x="1239" y="701"/>
                        <a:pt x="1238" y="708"/>
                      </a:cubicBezTo>
                      <a:cubicBezTo>
                        <a:pt x="1328" y="670"/>
                        <a:pt x="1328" y="670"/>
                        <a:pt x="1328" y="670"/>
                      </a:cubicBezTo>
                      <a:cubicBezTo>
                        <a:pt x="1330" y="670"/>
                        <a:pt x="1330" y="670"/>
                        <a:pt x="1330" y="670"/>
                      </a:cubicBezTo>
                      <a:cubicBezTo>
                        <a:pt x="1343" y="736"/>
                        <a:pt x="1343" y="736"/>
                        <a:pt x="1343" y="736"/>
                      </a:cubicBezTo>
                      <a:cubicBezTo>
                        <a:pt x="1287" y="761"/>
                        <a:pt x="1287" y="761"/>
                        <a:pt x="1287" y="761"/>
                      </a:cubicBezTo>
                      <a:cubicBezTo>
                        <a:pt x="1347" y="799"/>
                        <a:pt x="1347" y="799"/>
                        <a:pt x="1347" y="799"/>
                      </a:cubicBezTo>
                      <a:cubicBezTo>
                        <a:pt x="1358" y="812"/>
                        <a:pt x="1358" y="812"/>
                        <a:pt x="1358" y="812"/>
                      </a:cubicBezTo>
                      <a:cubicBezTo>
                        <a:pt x="1381" y="925"/>
                        <a:pt x="1381" y="925"/>
                        <a:pt x="1381" y="925"/>
                      </a:cubicBezTo>
                      <a:cubicBezTo>
                        <a:pt x="1200" y="798"/>
                        <a:pt x="1200" y="798"/>
                        <a:pt x="1200" y="798"/>
                      </a:cubicBezTo>
                      <a:cubicBezTo>
                        <a:pt x="796" y="973"/>
                        <a:pt x="796" y="973"/>
                        <a:pt x="796" y="973"/>
                      </a:cubicBezTo>
                      <a:cubicBezTo>
                        <a:pt x="806" y="895"/>
                        <a:pt x="806" y="895"/>
                        <a:pt x="806" y="895"/>
                      </a:cubicBezTo>
                      <a:cubicBezTo>
                        <a:pt x="1136" y="753"/>
                        <a:pt x="1136" y="753"/>
                        <a:pt x="1136" y="753"/>
                      </a:cubicBezTo>
                      <a:cubicBezTo>
                        <a:pt x="964" y="633"/>
                        <a:pt x="964" y="633"/>
                        <a:pt x="964" y="633"/>
                      </a:cubicBezTo>
                      <a:cubicBezTo>
                        <a:pt x="1055" y="613"/>
                        <a:pt x="1055" y="613"/>
                        <a:pt x="1055" y="613"/>
                      </a:cubicBezTo>
                      <a:cubicBezTo>
                        <a:pt x="1181" y="693"/>
                        <a:pt x="1181" y="693"/>
                        <a:pt x="1181" y="693"/>
                      </a:cubicBezTo>
                      <a:cubicBezTo>
                        <a:pt x="1182" y="724"/>
                        <a:pt x="1182" y="724"/>
                        <a:pt x="1182" y="724"/>
                      </a:cubicBezTo>
                      <a:cubicBezTo>
                        <a:pt x="1183" y="761"/>
                        <a:pt x="1183" y="761"/>
                        <a:pt x="1183" y="761"/>
                      </a:cubicBezTo>
                      <a:cubicBezTo>
                        <a:pt x="1183" y="764"/>
                        <a:pt x="1192" y="766"/>
                        <a:pt x="1204" y="766"/>
                      </a:cubicBezTo>
                      <a:cubicBezTo>
                        <a:pt x="1216" y="766"/>
                        <a:pt x="1226" y="764"/>
                        <a:pt x="1226" y="761"/>
                      </a:cubicBezTo>
                      <a:cubicBezTo>
                        <a:pt x="1237" y="222"/>
                        <a:pt x="1237" y="222"/>
                        <a:pt x="1237" y="222"/>
                      </a:cubicBezTo>
                      <a:cubicBezTo>
                        <a:pt x="1240" y="287"/>
                        <a:pt x="1246" y="371"/>
                        <a:pt x="1259" y="416"/>
                      </a:cubicBezTo>
                      <a:cubicBezTo>
                        <a:pt x="1327" y="428"/>
                        <a:pt x="1469" y="441"/>
                        <a:pt x="1497" y="341"/>
                      </a:cubicBezTo>
                      <a:cubicBezTo>
                        <a:pt x="1534" y="209"/>
                        <a:pt x="1708" y="184"/>
                        <a:pt x="1754" y="175"/>
                      </a:cubicBezTo>
                      <a:cubicBezTo>
                        <a:pt x="1720" y="122"/>
                        <a:pt x="1588" y="56"/>
                        <a:pt x="1475" y="102"/>
                      </a:cubicBezTo>
                      <a:cubicBezTo>
                        <a:pt x="1386" y="139"/>
                        <a:pt x="1280" y="70"/>
                        <a:pt x="1240" y="40"/>
                      </a:cubicBezTo>
                      <a:cubicBezTo>
                        <a:pt x="1241" y="20"/>
                        <a:pt x="1241" y="20"/>
                        <a:pt x="1241" y="20"/>
                      </a:cubicBezTo>
                      <a:cubicBezTo>
                        <a:pt x="1236" y="18"/>
                        <a:pt x="1230" y="17"/>
                        <a:pt x="1224" y="18"/>
                      </a:cubicBezTo>
                      <a:cubicBezTo>
                        <a:pt x="1201" y="20"/>
                        <a:pt x="1178" y="11"/>
                        <a:pt x="1178" y="11"/>
                      </a:cubicBezTo>
                      <a:cubicBezTo>
                        <a:pt x="1178" y="11"/>
                        <a:pt x="1178" y="11"/>
                        <a:pt x="1178" y="11"/>
                      </a:cubicBezTo>
                      <a:cubicBezTo>
                        <a:pt x="1185" y="12"/>
                        <a:pt x="1194" y="13"/>
                        <a:pt x="1204" y="13"/>
                      </a:cubicBezTo>
                      <a:cubicBezTo>
                        <a:pt x="1225" y="13"/>
                        <a:pt x="1241" y="10"/>
                        <a:pt x="1241" y="6"/>
                      </a:cubicBezTo>
                      <a:cubicBezTo>
                        <a:pt x="1241" y="3"/>
                        <a:pt x="1225" y="0"/>
                        <a:pt x="1204" y="0"/>
                      </a:cubicBezTo>
                      <a:cubicBezTo>
                        <a:pt x="1184" y="0"/>
                        <a:pt x="1167" y="3"/>
                        <a:pt x="1167" y="6"/>
                      </a:cubicBezTo>
                      <a:cubicBezTo>
                        <a:pt x="1179" y="557"/>
                        <a:pt x="1179" y="557"/>
                        <a:pt x="1179" y="557"/>
                      </a:cubicBezTo>
                      <a:cubicBezTo>
                        <a:pt x="833" y="633"/>
                        <a:pt x="833" y="633"/>
                        <a:pt x="833" y="633"/>
                      </a:cubicBezTo>
                      <a:cubicBezTo>
                        <a:pt x="344" y="552"/>
                        <a:pt x="344" y="552"/>
                        <a:pt x="344" y="552"/>
                      </a:cubicBezTo>
                      <a:cubicBezTo>
                        <a:pt x="0" y="1268"/>
                        <a:pt x="0" y="1268"/>
                        <a:pt x="0" y="1268"/>
                      </a:cubicBezTo>
                      <a:cubicBezTo>
                        <a:pt x="737" y="1376"/>
                        <a:pt x="737" y="1376"/>
                        <a:pt x="737" y="1376"/>
                      </a:cubicBezTo>
                      <a:cubicBezTo>
                        <a:pt x="1446" y="1232"/>
                        <a:pt x="1446" y="1232"/>
                        <a:pt x="1446" y="1232"/>
                      </a:cubicBezTo>
                      <a:cubicBezTo>
                        <a:pt x="2186" y="1340"/>
                        <a:pt x="2186" y="1340"/>
                        <a:pt x="2186" y="1340"/>
                      </a:cubicBezTo>
                      <a:lnTo>
                        <a:pt x="1801" y="609"/>
                      </a:lnTo>
                      <a:close/>
                      <a:moveTo>
                        <a:pt x="1179" y="585"/>
                      </a:moveTo>
                      <a:cubicBezTo>
                        <a:pt x="1181" y="667"/>
                        <a:pt x="1181" y="667"/>
                        <a:pt x="1181" y="667"/>
                      </a:cubicBezTo>
                      <a:cubicBezTo>
                        <a:pt x="1085" y="606"/>
                        <a:pt x="1085" y="606"/>
                        <a:pt x="1085" y="606"/>
                      </a:cubicBezTo>
                      <a:lnTo>
                        <a:pt x="1179" y="585"/>
                      </a:lnTo>
                      <a:close/>
                      <a:moveTo>
                        <a:pt x="1338" y="650"/>
                      </a:moveTo>
                      <a:cubicBezTo>
                        <a:pt x="1320" y="557"/>
                        <a:pt x="1320" y="557"/>
                        <a:pt x="1320" y="557"/>
                      </a:cubicBezTo>
                      <a:cubicBezTo>
                        <a:pt x="1783" y="634"/>
                        <a:pt x="1783" y="634"/>
                        <a:pt x="1783" y="634"/>
                      </a:cubicBezTo>
                      <a:cubicBezTo>
                        <a:pt x="1862" y="785"/>
                        <a:pt x="1862" y="785"/>
                        <a:pt x="1862" y="785"/>
                      </a:cubicBezTo>
                      <a:lnTo>
                        <a:pt x="1338" y="650"/>
                      </a:lnTo>
                      <a:close/>
                      <a:moveTo>
                        <a:pt x="1333" y="764"/>
                      </a:moveTo>
                      <a:cubicBezTo>
                        <a:pt x="1346" y="759"/>
                        <a:pt x="1346" y="759"/>
                        <a:pt x="1346" y="759"/>
                      </a:cubicBezTo>
                      <a:cubicBezTo>
                        <a:pt x="1347" y="759"/>
                        <a:pt x="1347" y="759"/>
                        <a:pt x="1347" y="759"/>
                      </a:cubicBezTo>
                      <a:cubicBezTo>
                        <a:pt x="1351" y="776"/>
                        <a:pt x="1351" y="776"/>
                        <a:pt x="1351" y="776"/>
                      </a:cubicBezTo>
                      <a:lnTo>
                        <a:pt x="1333" y="764"/>
                      </a:lnTo>
                      <a:close/>
                      <a:moveTo>
                        <a:pt x="1356" y="739"/>
                      </a:moveTo>
                      <a:cubicBezTo>
                        <a:pt x="1343" y="673"/>
                        <a:pt x="1343" y="673"/>
                        <a:pt x="1343" y="673"/>
                      </a:cubicBezTo>
                      <a:cubicBezTo>
                        <a:pt x="1876" y="810"/>
                        <a:pt x="1876" y="810"/>
                        <a:pt x="1876" y="810"/>
                      </a:cubicBezTo>
                      <a:cubicBezTo>
                        <a:pt x="1914" y="883"/>
                        <a:pt x="1914" y="883"/>
                        <a:pt x="1914" y="883"/>
                      </a:cubicBezTo>
                      <a:lnTo>
                        <a:pt x="1356" y="739"/>
                      </a:lnTo>
                      <a:close/>
                      <a:moveTo>
                        <a:pt x="936" y="639"/>
                      </a:moveTo>
                      <a:cubicBezTo>
                        <a:pt x="1091" y="748"/>
                        <a:pt x="1091" y="748"/>
                        <a:pt x="1091" y="748"/>
                      </a:cubicBezTo>
                      <a:cubicBezTo>
                        <a:pt x="810" y="870"/>
                        <a:pt x="810" y="870"/>
                        <a:pt x="810" y="870"/>
                      </a:cubicBezTo>
                      <a:cubicBezTo>
                        <a:pt x="820" y="794"/>
                        <a:pt x="820" y="794"/>
                        <a:pt x="820" y="794"/>
                      </a:cubicBezTo>
                      <a:cubicBezTo>
                        <a:pt x="821" y="794"/>
                        <a:pt x="821" y="794"/>
                        <a:pt x="821" y="793"/>
                      </a:cubicBezTo>
                      <a:cubicBezTo>
                        <a:pt x="902" y="775"/>
                        <a:pt x="926" y="743"/>
                        <a:pt x="926" y="711"/>
                      </a:cubicBezTo>
                      <a:cubicBezTo>
                        <a:pt x="926" y="685"/>
                        <a:pt x="910" y="662"/>
                        <a:pt x="899" y="647"/>
                      </a:cubicBezTo>
                      <a:lnTo>
                        <a:pt x="936" y="639"/>
                      </a:lnTo>
                      <a:close/>
                      <a:moveTo>
                        <a:pt x="838" y="661"/>
                      </a:moveTo>
                      <a:cubicBezTo>
                        <a:pt x="892" y="649"/>
                        <a:pt x="892" y="649"/>
                        <a:pt x="892" y="649"/>
                      </a:cubicBezTo>
                      <a:cubicBezTo>
                        <a:pt x="903" y="662"/>
                        <a:pt x="920" y="686"/>
                        <a:pt x="920" y="711"/>
                      </a:cubicBezTo>
                      <a:cubicBezTo>
                        <a:pt x="920" y="739"/>
                        <a:pt x="900" y="769"/>
                        <a:pt x="821" y="787"/>
                      </a:cubicBezTo>
                      <a:lnTo>
                        <a:pt x="838" y="661"/>
                      </a:lnTo>
                      <a:close/>
                      <a:moveTo>
                        <a:pt x="826" y="660"/>
                      </a:moveTo>
                      <a:cubicBezTo>
                        <a:pt x="808" y="790"/>
                        <a:pt x="808" y="790"/>
                        <a:pt x="808" y="790"/>
                      </a:cubicBezTo>
                      <a:cubicBezTo>
                        <a:pt x="798" y="791"/>
                        <a:pt x="788" y="792"/>
                        <a:pt x="778" y="792"/>
                      </a:cubicBezTo>
                      <a:cubicBezTo>
                        <a:pt x="696" y="792"/>
                        <a:pt x="620" y="739"/>
                        <a:pt x="565" y="686"/>
                      </a:cubicBezTo>
                      <a:cubicBezTo>
                        <a:pt x="537" y="659"/>
                        <a:pt x="514" y="632"/>
                        <a:pt x="499" y="612"/>
                      </a:cubicBezTo>
                      <a:cubicBezTo>
                        <a:pt x="497" y="610"/>
                        <a:pt x="495" y="608"/>
                        <a:pt x="493" y="605"/>
                      </a:cubicBezTo>
                      <a:lnTo>
                        <a:pt x="826" y="660"/>
                      </a:lnTo>
                      <a:close/>
                      <a:moveTo>
                        <a:pt x="360" y="583"/>
                      </a:moveTo>
                      <a:cubicBezTo>
                        <a:pt x="484" y="604"/>
                        <a:pt x="484" y="604"/>
                        <a:pt x="484" y="604"/>
                      </a:cubicBezTo>
                      <a:cubicBezTo>
                        <a:pt x="525" y="658"/>
                        <a:pt x="642" y="798"/>
                        <a:pt x="778" y="798"/>
                      </a:cubicBezTo>
                      <a:cubicBezTo>
                        <a:pt x="788" y="798"/>
                        <a:pt x="798" y="798"/>
                        <a:pt x="807" y="796"/>
                      </a:cubicBezTo>
                      <a:cubicBezTo>
                        <a:pt x="797" y="875"/>
                        <a:pt x="797" y="875"/>
                        <a:pt x="797" y="875"/>
                      </a:cubicBezTo>
                      <a:cubicBezTo>
                        <a:pt x="300" y="708"/>
                        <a:pt x="300" y="708"/>
                        <a:pt x="300" y="708"/>
                      </a:cubicBezTo>
                      <a:lnTo>
                        <a:pt x="360" y="583"/>
                      </a:lnTo>
                      <a:close/>
                      <a:moveTo>
                        <a:pt x="291" y="728"/>
                      </a:moveTo>
                      <a:cubicBezTo>
                        <a:pt x="794" y="897"/>
                        <a:pt x="794" y="897"/>
                        <a:pt x="794" y="897"/>
                      </a:cubicBezTo>
                      <a:cubicBezTo>
                        <a:pt x="783" y="979"/>
                        <a:pt x="783" y="979"/>
                        <a:pt x="783" y="979"/>
                      </a:cubicBezTo>
                      <a:cubicBezTo>
                        <a:pt x="780" y="980"/>
                        <a:pt x="780" y="980"/>
                        <a:pt x="780" y="980"/>
                      </a:cubicBezTo>
                      <a:cubicBezTo>
                        <a:pt x="254" y="803"/>
                        <a:pt x="254" y="803"/>
                        <a:pt x="254" y="803"/>
                      </a:cubicBezTo>
                      <a:lnTo>
                        <a:pt x="291" y="728"/>
                      </a:lnTo>
                      <a:close/>
                      <a:moveTo>
                        <a:pt x="42" y="1246"/>
                      </a:moveTo>
                      <a:cubicBezTo>
                        <a:pt x="245" y="823"/>
                        <a:pt x="245" y="823"/>
                        <a:pt x="245" y="823"/>
                      </a:cubicBezTo>
                      <a:cubicBezTo>
                        <a:pt x="779" y="1002"/>
                        <a:pt x="779" y="1002"/>
                        <a:pt x="779" y="1002"/>
                      </a:cubicBezTo>
                      <a:cubicBezTo>
                        <a:pt x="769" y="1076"/>
                        <a:pt x="769" y="1076"/>
                        <a:pt x="769" y="1076"/>
                      </a:cubicBezTo>
                      <a:cubicBezTo>
                        <a:pt x="768" y="1077"/>
                        <a:pt x="768" y="1078"/>
                        <a:pt x="767" y="1078"/>
                      </a:cubicBezTo>
                      <a:cubicBezTo>
                        <a:pt x="761" y="1080"/>
                        <a:pt x="679" y="1113"/>
                        <a:pt x="627" y="1190"/>
                      </a:cubicBezTo>
                      <a:cubicBezTo>
                        <a:pt x="601" y="1228"/>
                        <a:pt x="545" y="1259"/>
                        <a:pt x="495" y="1280"/>
                      </a:cubicBezTo>
                      <a:cubicBezTo>
                        <a:pt x="471" y="1290"/>
                        <a:pt x="449" y="1298"/>
                        <a:pt x="432" y="1303"/>
                      </a:cubicBezTo>
                      <a:lnTo>
                        <a:pt x="42" y="1246"/>
                      </a:lnTo>
                      <a:close/>
                      <a:moveTo>
                        <a:pt x="732" y="1347"/>
                      </a:moveTo>
                      <a:cubicBezTo>
                        <a:pt x="446" y="1305"/>
                        <a:pt x="446" y="1305"/>
                        <a:pt x="446" y="1305"/>
                      </a:cubicBezTo>
                      <a:cubicBezTo>
                        <a:pt x="501" y="1287"/>
                        <a:pt x="594" y="1249"/>
                        <a:pt x="632" y="1193"/>
                      </a:cubicBezTo>
                      <a:cubicBezTo>
                        <a:pt x="658" y="1154"/>
                        <a:pt x="693" y="1127"/>
                        <a:pt x="721" y="1109"/>
                      </a:cubicBezTo>
                      <a:cubicBezTo>
                        <a:pt x="734" y="1100"/>
                        <a:pt x="747" y="1094"/>
                        <a:pt x="756" y="1090"/>
                      </a:cubicBezTo>
                      <a:cubicBezTo>
                        <a:pt x="762" y="1087"/>
                        <a:pt x="766" y="1085"/>
                        <a:pt x="768" y="1084"/>
                      </a:cubicBezTo>
                      <a:cubicBezTo>
                        <a:pt x="752" y="1206"/>
                        <a:pt x="752" y="1206"/>
                        <a:pt x="752" y="1206"/>
                      </a:cubicBezTo>
                      <a:lnTo>
                        <a:pt x="732" y="1347"/>
                      </a:lnTo>
                      <a:close/>
                      <a:moveTo>
                        <a:pt x="802" y="1334"/>
                      </a:moveTo>
                      <a:cubicBezTo>
                        <a:pt x="858" y="1215"/>
                        <a:pt x="951" y="1180"/>
                        <a:pt x="1043" y="1180"/>
                      </a:cubicBezTo>
                      <a:cubicBezTo>
                        <a:pt x="1106" y="1180"/>
                        <a:pt x="1169" y="1197"/>
                        <a:pt x="1215" y="1214"/>
                      </a:cubicBezTo>
                      <a:cubicBezTo>
                        <a:pt x="1238" y="1222"/>
                        <a:pt x="1257" y="1231"/>
                        <a:pt x="1270" y="1237"/>
                      </a:cubicBezTo>
                      <a:cubicBezTo>
                        <a:pt x="1272" y="1238"/>
                        <a:pt x="1273" y="1238"/>
                        <a:pt x="1274" y="1239"/>
                      </a:cubicBezTo>
                      <a:lnTo>
                        <a:pt x="802" y="1334"/>
                      </a:lnTo>
                      <a:close/>
                      <a:moveTo>
                        <a:pt x="1284" y="1237"/>
                      </a:moveTo>
                      <a:cubicBezTo>
                        <a:pt x="1251" y="1221"/>
                        <a:pt x="1149" y="1174"/>
                        <a:pt x="1043" y="1174"/>
                      </a:cubicBezTo>
                      <a:cubicBezTo>
                        <a:pt x="949" y="1174"/>
                        <a:pt x="851" y="1210"/>
                        <a:pt x="795" y="1336"/>
                      </a:cubicBezTo>
                      <a:cubicBezTo>
                        <a:pt x="745" y="1346"/>
                        <a:pt x="745" y="1346"/>
                        <a:pt x="745" y="1346"/>
                      </a:cubicBezTo>
                      <a:cubicBezTo>
                        <a:pt x="782" y="1076"/>
                        <a:pt x="782" y="1076"/>
                        <a:pt x="782" y="1076"/>
                      </a:cubicBezTo>
                      <a:cubicBezTo>
                        <a:pt x="786" y="1073"/>
                        <a:pt x="790" y="1071"/>
                        <a:pt x="796" y="1067"/>
                      </a:cubicBezTo>
                      <a:cubicBezTo>
                        <a:pt x="844" y="1039"/>
                        <a:pt x="957" y="983"/>
                        <a:pt x="1079" y="983"/>
                      </a:cubicBezTo>
                      <a:cubicBezTo>
                        <a:pt x="1196" y="983"/>
                        <a:pt x="1321" y="1034"/>
                        <a:pt x="1410" y="1211"/>
                      </a:cubicBezTo>
                      <a:lnTo>
                        <a:pt x="1284" y="1237"/>
                      </a:lnTo>
                      <a:close/>
                      <a:moveTo>
                        <a:pt x="1416" y="1210"/>
                      </a:moveTo>
                      <a:cubicBezTo>
                        <a:pt x="1327" y="1030"/>
                        <a:pt x="1198" y="977"/>
                        <a:pt x="1079" y="977"/>
                      </a:cubicBezTo>
                      <a:cubicBezTo>
                        <a:pt x="946" y="977"/>
                        <a:pt x="825" y="1042"/>
                        <a:pt x="783" y="1068"/>
                      </a:cubicBezTo>
                      <a:cubicBezTo>
                        <a:pt x="792" y="998"/>
                        <a:pt x="792" y="998"/>
                        <a:pt x="792" y="998"/>
                      </a:cubicBezTo>
                      <a:cubicBezTo>
                        <a:pt x="1198" y="823"/>
                        <a:pt x="1198" y="823"/>
                        <a:pt x="1198" y="823"/>
                      </a:cubicBezTo>
                      <a:cubicBezTo>
                        <a:pt x="1384" y="953"/>
                        <a:pt x="1384" y="953"/>
                        <a:pt x="1384" y="953"/>
                      </a:cubicBezTo>
                      <a:cubicBezTo>
                        <a:pt x="1387" y="958"/>
                        <a:pt x="1387" y="958"/>
                        <a:pt x="1387" y="958"/>
                      </a:cubicBezTo>
                      <a:cubicBezTo>
                        <a:pt x="1437" y="1206"/>
                        <a:pt x="1437" y="1206"/>
                        <a:pt x="1437" y="1206"/>
                      </a:cubicBezTo>
                      <a:lnTo>
                        <a:pt x="1416" y="1210"/>
                      </a:lnTo>
                      <a:close/>
                      <a:moveTo>
                        <a:pt x="1449" y="1205"/>
                      </a:moveTo>
                      <a:cubicBezTo>
                        <a:pt x="1404" y="980"/>
                        <a:pt x="1404" y="980"/>
                        <a:pt x="1404" y="980"/>
                      </a:cubicBezTo>
                      <a:cubicBezTo>
                        <a:pt x="1591" y="1225"/>
                        <a:pt x="1591" y="1225"/>
                        <a:pt x="1591" y="1225"/>
                      </a:cubicBezTo>
                      <a:lnTo>
                        <a:pt x="1449" y="1205"/>
                      </a:lnTo>
                      <a:close/>
                      <a:moveTo>
                        <a:pt x="1621" y="1230"/>
                      </a:moveTo>
                      <a:cubicBezTo>
                        <a:pt x="1399" y="938"/>
                        <a:pt x="1399" y="938"/>
                        <a:pt x="1399" y="938"/>
                      </a:cubicBezTo>
                      <a:cubicBezTo>
                        <a:pt x="1395" y="935"/>
                        <a:pt x="1395" y="935"/>
                        <a:pt x="1395" y="935"/>
                      </a:cubicBezTo>
                      <a:cubicBezTo>
                        <a:pt x="1374" y="831"/>
                        <a:pt x="1374" y="831"/>
                        <a:pt x="1374" y="831"/>
                      </a:cubicBezTo>
                      <a:cubicBezTo>
                        <a:pt x="1737" y="1247"/>
                        <a:pt x="1737" y="1247"/>
                        <a:pt x="1737" y="1247"/>
                      </a:cubicBezTo>
                      <a:lnTo>
                        <a:pt x="1621" y="1230"/>
                      </a:lnTo>
                      <a:close/>
                      <a:moveTo>
                        <a:pt x="1366" y="788"/>
                      </a:moveTo>
                      <a:cubicBezTo>
                        <a:pt x="1361" y="762"/>
                        <a:pt x="1361" y="762"/>
                        <a:pt x="1361" y="762"/>
                      </a:cubicBezTo>
                      <a:cubicBezTo>
                        <a:pt x="1928" y="909"/>
                        <a:pt x="1928" y="909"/>
                        <a:pt x="1928" y="909"/>
                      </a:cubicBezTo>
                      <a:cubicBezTo>
                        <a:pt x="2136" y="1305"/>
                        <a:pt x="2136" y="1305"/>
                        <a:pt x="2136" y="1305"/>
                      </a:cubicBezTo>
                      <a:cubicBezTo>
                        <a:pt x="1770" y="1252"/>
                        <a:pt x="1770" y="1252"/>
                        <a:pt x="1770" y="1252"/>
                      </a:cubicBezTo>
                      <a:lnTo>
                        <a:pt x="1366" y="7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</p:grpSp>
      <p:sp>
        <p:nvSpPr>
          <p:cNvPr id="76" name="TextovéPole 75">
            <a:extLst>
              <a:ext uri="{FF2B5EF4-FFF2-40B4-BE49-F238E27FC236}">
                <a16:creationId xmlns:a16="http://schemas.microsoft.com/office/drawing/2014/main" xmlns="" id="{61323313-8B0E-B74D-CB2E-86B12D4ABA74}"/>
              </a:ext>
            </a:extLst>
          </p:cNvPr>
          <p:cNvSpPr txBox="1"/>
          <p:nvPr/>
        </p:nvSpPr>
        <p:spPr>
          <a:xfrm>
            <a:off x="5425324" y="1915892"/>
            <a:ext cx="3470584" cy="2462213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lvl="0" algn="ctr" defTabSz="914330">
              <a:defRPr/>
            </a:pPr>
            <a:r>
              <a:rPr lang="cs-CZ" sz="1000" i="1" kern="0" dirty="0">
                <a:latin typeface="Calibri "/>
              </a:rPr>
              <a:t>„Při příchodu jsem byla pracovníky centra </a:t>
            </a:r>
            <a:r>
              <a:rPr lang="cs-CZ" sz="1000" b="1" i="1" kern="0" dirty="0">
                <a:solidFill>
                  <a:schemeClr val="accent6">
                    <a:lumMod val="75000"/>
                  </a:schemeClr>
                </a:solidFill>
                <a:latin typeface="Calibri "/>
              </a:rPr>
              <a:t>sice pozdravena, ale bez jakéhokoli dalšího projeveného zájmu</a:t>
            </a:r>
            <a:r>
              <a:rPr lang="cs-CZ" sz="1000" i="1" kern="0" dirty="0">
                <a:solidFill>
                  <a:schemeClr val="accent6">
                    <a:lumMod val="75000"/>
                  </a:schemeClr>
                </a:solidFill>
                <a:latin typeface="Calibri "/>
              </a:rPr>
              <a:t> </a:t>
            </a:r>
            <a:r>
              <a:rPr lang="cs-CZ" sz="1000" i="1" kern="0" dirty="0">
                <a:latin typeface="Calibri "/>
              </a:rPr>
              <a:t>o mé potřeby a přání. Pracovníci dále pokračovali v soukromé debatě, kterou mezi sebou vedli.“</a:t>
            </a:r>
          </a:p>
          <a:p>
            <a:pPr lvl="0" algn="ctr" defTabSz="914330">
              <a:defRPr/>
            </a:pPr>
            <a:endParaRPr kumimoji="0" lang="cs-CZ" sz="60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 "/>
            </a:endParaRPr>
          </a:p>
          <a:p>
            <a:pPr lvl="0" algn="ctr" defTabSz="914330">
              <a:defRPr/>
            </a:pPr>
            <a:r>
              <a:rPr lang="cs-CZ" sz="1000" i="1" kern="0" dirty="0">
                <a:latin typeface="Calibri "/>
              </a:rPr>
              <a:t>„Pracovnice se </a:t>
            </a:r>
            <a:r>
              <a:rPr lang="cs-CZ" sz="1000" b="1" i="1" kern="0" dirty="0">
                <a:solidFill>
                  <a:schemeClr val="accent6">
                    <a:lumMod val="75000"/>
                  </a:schemeClr>
                </a:solidFill>
                <a:latin typeface="Calibri "/>
              </a:rPr>
              <a:t>neusmívala, neudržovala oční kontakt </a:t>
            </a:r>
            <a:r>
              <a:rPr lang="cs-CZ" sz="1000" i="1" kern="0" dirty="0">
                <a:latin typeface="Calibri "/>
              </a:rPr>
              <a:t>a moc nemluvila.“</a:t>
            </a:r>
          </a:p>
          <a:p>
            <a:pPr lvl="0" algn="ctr" defTabSz="914330">
              <a:defRPr/>
            </a:pPr>
            <a:endParaRPr lang="cs-CZ" sz="600" i="1" kern="0" dirty="0">
              <a:latin typeface="Calibri "/>
            </a:endParaRPr>
          </a:p>
          <a:p>
            <a:pPr lvl="0" algn="ctr" defTabSz="914330">
              <a:defRPr/>
            </a:pPr>
            <a:r>
              <a:rPr kumimoji="0" lang="cs-CZ" sz="10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"/>
              </a:rPr>
              <a:t>„Pracovníka jsem po delší době čekání musela přivolat zvonkem. Pracovník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 "/>
              </a:rPr>
              <a:t>budil po celou dobu dojem, že ho zdržuji od jiné práce, že pospíchá</a:t>
            </a:r>
            <a:r>
              <a:rPr kumimoji="0" lang="cs-CZ" sz="10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"/>
              </a:rPr>
              <a:t>.“</a:t>
            </a:r>
          </a:p>
          <a:p>
            <a:pPr lvl="0" algn="ctr" defTabSz="914330">
              <a:defRPr/>
            </a:pPr>
            <a:endParaRPr lang="cs-CZ" sz="600" i="1" kern="0" dirty="0">
              <a:latin typeface="Calibri "/>
            </a:endParaRPr>
          </a:p>
          <a:p>
            <a:pPr lvl="0" algn="ctr" defTabSz="914330">
              <a:defRPr/>
            </a:pPr>
            <a:r>
              <a:rPr kumimoji="0" lang="cs-CZ" sz="10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"/>
              </a:rPr>
              <a:t>„</a:t>
            </a:r>
            <a:r>
              <a:rPr kumimoji="0" lang="pl-PL" sz="10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"/>
              </a:rPr>
              <a:t>Pracovnice mi sice odpovídala na mé dotazy ale </a:t>
            </a:r>
            <a:r>
              <a:rPr kumimoji="0" lang="pl-PL" sz="1000" b="1" i="1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 "/>
              </a:rPr>
              <a:t>velmi stroze a omezeně</a:t>
            </a:r>
            <a:r>
              <a:rPr kumimoji="0" lang="pl-PL" sz="10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"/>
              </a:rPr>
              <a:t>.</a:t>
            </a:r>
            <a:r>
              <a:rPr kumimoji="0" lang="cs-CZ" sz="10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"/>
              </a:rPr>
              <a:t>“</a:t>
            </a:r>
          </a:p>
          <a:p>
            <a:pPr lvl="0" algn="ctr" defTabSz="914330">
              <a:defRPr/>
            </a:pPr>
            <a:endParaRPr lang="cs-CZ" sz="600" i="1" kern="0" dirty="0">
              <a:latin typeface="Calibri "/>
            </a:endParaRPr>
          </a:p>
          <a:p>
            <a:pPr lvl="0" algn="ctr" defTabSz="914330">
              <a:defRPr/>
            </a:pPr>
            <a:r>
              <a:rPr kumimoji="0" lang="cs-CZ" sz="10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"/>
              </a:rPr>
              <a:t>„Obsluha měla na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 "/>
              </a:rPr>
              <a:t>starost spíše zákazníky restauračního zařízení.</a:t>
            </a:r>
            <a:r>
              <a:rPr kumimoji="0" lang="cs-CZ" sz="10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"/>
              </a:rPr>
              <a:t>“</a:t>
            </a:r>
          </a:p>
        </p:txBody>
      </p:sp>
      <p:sp>
        <p:nvSpPr>
          <p:cNvPr id="77" name="TextovéPole 76">
            <a:extLst>
              <a:ext uri="{FF2B5EF4-FFF2-40B4-BE49-F238E27FC236}">
                <a16:creationId xmlns:a16="http://schemas.microsoft.com/office/drawing/2014/main" xmlns="" id="{9453A3D3-8CD3-B803-24B7-2A623AB4012B}"/>
              </a:ext>
            </a:extLst>
          </p:cNvPr>
          <p:cNvSpPr txBox="1"/>
          <p:nvPr/>
        </p:nvSpPr>
        <p:spPr>
          <a:xfrm>
            <a:off x="4168940" y="1008749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78" name="TextovéPole 77">
            <a:extLst>
              <a:ext uri="{FF2B5EF4-FFF2-40B4-BE49-F238E27FC236}">
                <a16:creationId xmlns:a16="http://schemas.microsoft.com/office/drawing/2014/main" xmlns="" id="{5952967F-9207-94B3-EA4E-98099B67D4B8}"/>
              </a:ext>
            </a:extLst>
          </p:cNvPr>
          <p:cNvSpPr txBox="1"/>
          <p:nvPr/>
        </p:nvSpPr>
        <p:spPr>
          <a:xfrm>
            <a:off x="1931778" y="987260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79" name="TextovéPole 78">
            <a:extLst>
              <a:ext uri="{FF2B5EF4-FFF2-40B4-BE49-F238E27FC236}">
                <a16:creationId xmlns:a16="http://schemas.microsoft.com/office/drawing/2014/main" xmlns="" id="{BE519A84-8959-C33E-F57A-EBC15E5F8281}"/>
              </a:ext>
            </a:extLst>
          </p:cNvPr>
          <p:cNvSpPr txBox="1"/>
          <p:nvPr/>
        </p:nvSpPr>
        <p:spPr>
          <a:xfrm>
            <a:off x="6373288" y="1008749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+3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</p:spTree>
    <p:extLst>
      <p:ext uri="{BB962C8B-B14F-4D97-AF65-F5344CB8AC3E}">
        <p14:creationId xmlns:p14="http://schemas.microsoft.com/office/powerpoint/2010/main" val="1590108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 txBox="1">
            <a:spLocks/>
          </p:cNvSpPr>
          <p:nvPr/>
        </p:nvSpPr>
        <p:spPr>
          <a:xfrm>
            <a:off x="220552" y="454018"/>
            <a:ext cx="9285397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Prostor pro zlepšení je v aktivní komunikaci se zákazníkem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sng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Calibri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sng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Calibri"/>
              <a:ea typeface="+mj-ea"/>
              <a:cs typeface="Arial" pitchFamily="34" charset="0"/>
            </a:endParaRPr>
          </a:p>
        </p:txBody>
      </p:sp>
      <p:sp>
        <p:nvSpPr>
          <p:cNvPr id="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PRACOVNÍK TIC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3" name="Freeform 66">
            <a:extLst>
              <a:ext uri="{FF2B5EF4-FFF2-40B4-BE49-F238E27FC236}">
                <a16:creationId xmlns:a16="http://schemas.microsoft.com/office/drawing/2014/main" xmlns="" id="{86FFDE39-56E2-454B-8109-347EBC92BFA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6065" y="957878"/>
            <a:ext cx="341633" cy="314189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Freeform 143">
            <a:extLst>
              <a:ext uri="{FF2B5EF4-FFF2-40B4-BE49-F238E27FC236}">
                <a16:creationId xmlns:a16="http://schemas.microsoft.com/office/drawing/2014/main" xmlns="" id="{D6114308-1B8B-4598-9A71-2F5A1BEC0BC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58199" y="896679"/>
            <a:ext cx="214253" cy="418617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Freeform 47">
            <a:extLst>
              <a:ext uri="{FF2B5EF4-FFF2-40B4-BE49-F238E27FC236}">
                <a16:creationId xmlns:a16="http://schemas.microsoft.com/office/drawing/2014/main" xmlns="" id="{B1455177-C597-46B6-9677-7D837B283CF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25323" y="923887"/>
            <a:ext cx="418313" cy="263226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9" name="Chart 1">
            <a:extLst>
              <a:ext uri="{FF2B5EF4-FFF2-40B4-BE49-F238E27FC236}">
                <a16:creationId xmlns:a16="http://schemas.microsoft.com/office/drawing/2014/main" xmlns="" id="{CFB64C9C-9551-438A-BF8E-565ACA79C9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775779"/>
              </p:ext>
            </p:extLst>
          </p:nvPr>
        </p:nvGraphicFramePr>
        <p:xfrm>
          <a:off x="244702" y="1633712"/>
          <a:ext cx="8654596" cy="3055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0" name="Skupina 69">
            <a:extLst>
              <a:ext uri="{FF2B5EF4-FFF2-40B4-BE49-F238E27FC236}">
                <a16:creationId xmlns:a16="http://schemas.microsoft.com/office/drawing/2014/main" xmlns="" id="{CE6AFFE8-8790-40B3-82A4-3B2887D1FD93}"/>
              </a:ext>
            </a:extLst>
          </p:cNvPr>
          <p:cNvGrpSpPr/>
          <p:nvPr/>
        </p:nvGrpSpPr>
        <p:grpSpPr>
          <a:xfrm>
            <a:off x="3572452" y="4120289"/>
            <a:ext cx="2337255" cy="253063"/>
            <a:chOff x="2002876" y="2302353"/>
            <a:chExt cx="2337255" cy="253063"/>
          </a:xfrm>
        </p:grpSpPr>
        <p:sp>
          <p:nvSpPr>
            <p:cNvPr id="71" name="TextovéPole 70">
              <a:extLst>
                <a:ext uri="{FF2B5EF4-FFF2-40B4-BE49-F238E27FC236}">
                  <a16:creationId xmlns:a16="http://schemas.microsoft.com/office/drawing/2014/main" xmlns="" id="{37A38B2E-9D7B-4318-BB05-AA77A09800E7}"/>
                </a:ext>
              </a:extLst>
            </p:cNvPr>
            <p:cNvSpPr txBox="1"/>
            <p:nvPr/>
          </p:nvSpPr>
          <p:spPr>
            <a:xfrm>
              <a:off x="2139855" y="2309195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&gt; 85 %</a:t>
              </a:r>
            </a:p>
          </p:txBody>
        </p:sp>
        <p:sp>
          <p:nvSpPr>
            <p:cNvPr id="72" name="Obdélník 71">
              <a:extLst>
                <a:ext uri="{FF2B5EF4-FFF2-40B4-BE49-F238E27FC236}">
                  <a16:creationId xmlns:a16="http://schemas.microsoft.com/office/drawing/2014/main" xmlns="" id="{8C67494E-F46F-4D7F-A3CB-8B6CA3CEF5ED}"/>
                </a:ext>
              </a:extLst>
            </p:cNvPr>
            <p:cNvSpPr/>
            <p:nvPr/>
          </p:nvSpPr>
          <p:spPr>
            <a:xfrm>
              <a:off x="2002876" y="2386734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3" name="Obdélník 72">
              <a:extLst>
                <a:ext uri="{FF2B5EF4-FFF2-40B4-BE49-F238E27FC236}">
                  <a16:creationId xmlns:a16="http://schemas.microsoft.com/office/drawing/2014/main" xmlns="" id="{03E45542-D5FA-4E56-AEF3-B6F1CF0500DF}"/>
                </a:ext>
              </a:extLst>
            </p:cNvPr>
            <p:cNvSpPr/>
            <p:nvPr/>
          </p:nvSpPr>
          <p:spPr>
            <a:xfrm>
              <a:off x="2673684" y="2386734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4" name="Obdélník 73">
              <a:extLst>
                <a:ext uri="{FF2B5EF4-FFF2-40B4-BE49-F238E27FC236}">
                  <a16:creationId xmlns:a16="http://schemas.microsoft.com/office/drawing/2014/main" xmlns="" id="{43597140-EEF5-4E91-ABC0-750DCD4E52F5}"/>
                </a:ext>
              </a:extLst>
            </p:cNvPr>
            <p:cNvSpPr/>
            <p:nvPr/>
          </p:nvSpPr>
          <p:spPr>
            <a:xfrm>
              <a:off x="3684378" y="2388142"/>
              <a:ext cx="177055" cy="81080"/>
            </a:xfrm>
            <a:prstGeom prst="rect">
              <a:avLst/>
            </a:prstGeom>
            <a:solidFill>
              <a:srgbClr val="ED6737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5" name="TextovéPole 74">
              <a:extLst>
                <a:ext uri="{FF2B5EF4-FFF2-40B4-BE49-F238E27FC236}">
                  <a16:creationId xmlns:a16="http://schemas.microsoft.com/office/drawing/2014/main" xmlns="" id="{D1B37572-0CFE-4C1F-A4D7-092A996D6A5D}"/>
                </a:ext>
              </a:extLst>
            </p:cNvPr>
            <p:cNvSpPr txBox="1"/>
            <p:nvPr/>
          </p:nvSpPr>
          <p:spPr>
            <a:xfrm>
              <a:off x="3810819" y="2302353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&lt; 70 %</a:t>
              </a:r>
            </a:p>
          </p:txBody>
        </p:sp>
        <p:sp>
          <p:nvSpPr>
            <p:cNvPr id="76" name="TextovéPole 75">
              <a:extLst>
                <a:ext uri="{FF2B5EF4-FFF2-40B4-BE49-F238E27FC236}">
                  <a16:creationId xmlns:a16="http://schemas.microsoft.com/office/drawing/2014/main" xmlns="" id="{7E888B88-6501-4093-B179-A3CE9BA0D030}"/>
                </a:ext>
              </a:extLst>
            </p:cNvPr>
            <p:cNvSpPr txBox="1"/>
            <p:nvPr/>
          </p:nvSpPr>
          <p:spPr>
            <a:xfrm>
              <a:off x="2818453" y="2302353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70 % až 85 % </a:t>
              </a:r>
            </a:p>
          </p:txBody>
        </p:sp>
      </p:grpSp>
      <p:grpSp>
        <p:nvGrpSpPr>
          <p:cNvPr id="46" name="Skupina 45">
            <a:extLst>
              <a:ext uri="{FF2B5EF4-FFF2-40B4-BE49-F238E27FC236}">
                <a16:creationId xmlns:a16="http://schemas.microsoft.com/office/drawing/2014/main" xmlns="" id="{6C358415-477C-4459-AF1E-B5F8E1104740}"/>
              </a:ext>
            </a:extLst>
          </p:cNvPr>
          <p:cNvGrpSpPr/>
          <p:nvPr/>
        </p:nvGrpSpPr>
        <p:grpSpPr>
          <a:xfrm>
            <a:off x="251520" y="650688"/>
            <a:ext cx="8762627" cy="1123672"/>
            <a:chOff x="285373" y="786776"/>
            <a:chExt cx="8762627" cy="1123672"/>
          </a:xfrm>
        </p:grpSpPr>
        <p:sp>
          <p:nvSpPr>
            <p:cNvPr id="47" name="TextovéPole 46">
              <a:extLst>
                <a:ext uri="{FF2B5EF4-FFF2-40B4-BE49-F238E27FC236}">
                  <a16:creationId xmlns:a16="http://schemas.microsoft.com/office/drawing/2014/main" xmlns="" id="{19D4CA55-9A47-4002-9DC6-F10292F4BE3E}"/>
                </a:ext>
              </a:extLst>
            </p:cNvPr>
            <p:cNvSpPr txBox="1"/>
            <p:nvPr/>
          </p:nvSpPr>
          <p:spPr>
            <a:xfrm>
              <a:off x="1366509" y="793306"/>
              <a:ext cx="719611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96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8" name="TextovéPole 47">
              <a:extLst>
                <a:ext uri="{FF2B5EF4-FFF2-40B4-BE49-F238E27FC236}">
                  <a16:creationId xmlns:a16="http://schemas.microsoft.com/office/drawing/2014/main" xmlns="" id="{083F8DB3-DC71-463E-87A3-BB19DE892BCD}"/>
                </a:ext>
              </a:extLst>
            </p:cNvPr>
            <p:cNvSpPr txBox="1"/>
            <p:nvPr/>
          </p:nvSpPr>
          <p:spPr>
            <a:xfrm>
              <a:off x="3611051" y="786776"/>
              <a:ext cx="73474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90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9" name="TextovéPole 48">
              <a:extLst>
                <a:ext uri="{FF2B5EF4-FFF2-40B4-BE49-F238E27FC236}">
                  <a16:creationId xmlns:a16="http://schemas.microsoft.com/office/drawing/2014/main" xmlns="" id="{762963B5-04CE-439B-9771-94154A5B9DDD}"/>
                </a:ext>
              </a:extLst>
            </p:cNvPr>
            <p:cNvSpPr txBox="1"/>
            <p:nvPr/>
          </p:nvSpPr>
          <p:spPr>
            <a:xfrm>
              <a:off x="5771291" y="789555"/>
              <a:ext cx="74492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98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50" name="TextovéPole 49">
              <a:extLst>
                <a:ext uri="{FF2B5EF4-FFF2-40B4-BE49-F238E27FC236}">
                  <a16:creationId xmlns:a16="http://schemas.microsoft.com/office/drawing/2014/main" xmlns="" id="{58196630-7D00-4E81-B409-2A96BD1EA624}"/>
                </a:ext>
              </a:extLst>
            </p:cNvPr>
            <p:cNvSpPr txBox="1"/>
            <p:nvPr/>
          </p:nvSpPr>
          <p:spPr>
            <a:xfrm>
              <a:off x="8048812" y="992921"/>
              <a:ext cx="999188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NEHODNOCENO INDEXEM</a:t>
              </a:r>
              <a:endParaRPr kumimoji="0" lang="cs-CZ" sz="7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grpSp>
          <p:nvGrpSpPr>
            <p:cNvPr id="51" name="Skupina 50">
              <a:extLst>
                <a:ext uri="{FF2B5EF4-FFF2-40B4-BE49-F238E27FC236}">
                  <a16:creationId xmlns:a16="http://schemas.microsoft.com/office/drawing/2014/main" xmlns="" id="{244D62BA-A1A8-4C38-B55D-7850D1358095}"/>
                </a:ext>
              </a:extLst>
            </p:cNvPr>
            <p:cNvGrpSpPr/>
            <p:nvPr/>
          </p:nvGrpSpPr>
          <p:grpSpPr>
            <a:xfrm>
              <a:off x="285373" y="1148056"/>
              <a:ext cx="8589775" cy="762392"/>
              <a:chOff x="276643" y="2094180"/>
              <a:chExt cx="8589775" cy="762392"/>
            </a:xfrm>
          </p:grpSpPr>
          <p:grpSp>
            <p:nvGrpSpPr>
              <p:cNvPr id="52" name="Skupina 51">
                <a:extLst>
                  <a:ext uri="{FF2B5EF4-FFF2-40B4-BE49-F238E27FC236}">
                    <a16:creationId xmlns:a16="http://schemas.microsoft.com/office/drawing/2014/main" xmlns="" id="{226E3B4A-BF8F-4747-BCF8-9623F7F44997}"/>
                  </a:ext>
                </a:extLst>
              </p:cNvPr>
              <p:cNvGrpSpPr/>
              <p:nvPr/>
            </p:nvGrpSpPr>
            <p:grpSpPr>
              <a:xfrm>
                <a:off x="276643" y="2635435"/>
                <a:ext cx="1947600" cy="221137"/>
                <a:chOff x="297260" y="2995711"/>
                <a:chExt cx="1947600" cy="221137"/>
              </a:xfrm>
            </p:grpSpPr>
            <p:sp>
              <p:nvSpPr>
                <p:cNvPr id="95" name="Obdélník 38">
                  <a:extLst>
                    <a:ext uri="{FF2B5EF4-FFF2-40B4-BE49-F238E27FC236}">
                      <a16:creationId xmlns:a16="http://schemas.microsoft.com/office/drawing/2014/main" xmlns="" id="{DC94D843-9968-405F-B0D0-7BC49F789972}"/>
                    </a:ext>
                  </a:extLst>
                </p:cNvPr>
                <p:cNvSpPr/>
                <p:nvPr/>
              </p:nvSpPr>
              <p:spPr>
                <a:xfrm>
                  <a:off x="297260" y="2995711"/>
                  <a:ext cx="1947600" cy="221137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cs-CZ" sz="1000" kern="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96" name="Nadpis 3">
                  <a:extLst>
                    <a:ext uri="{FF2B5EF4-FFF2-40B4-BE49-F238E27FC236}">
                      <a16:creationId xmlns:a16="http://schemas.microsoft.com/office/drawing/2014/main" xmlns="" id="{E127D318-A1CA-4EB9-B1C3-3F9849A6127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3045" y="3040802"/>
                  <a:ext cx="1817686" cy="138499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EXTERIÉR</a:t>
                  </a: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TIC A PRVNÍ DOJEM</a:t>
                  </a:r>
                </a:p>
              </p:txBody>
            </p:sp>
          </p:grpSp>
          <p:grpSp>
            <p:nvGrpSpPr>
              <p:cNvPr id="53" name="Skupina 52">
                <a:extLst>
                  <a:ext uri="{FF2B5EF4-FFF2-40B4-BE49-F238E27FC236}">
                    <a16:creationId xmlns:a16="http://schemas.microsoft.com/office/drawing/2014/main" xmlns="" id="{57AE379B-7C2D-4AAA-865F-A0880063E1C4}"/>
                  </a:ext>
                </a:extLst>
              </p:cNvPr>
              <p:cNvGrpSpPr/>
              <p:nvPr/>
            </p:nvGrpSpPr>
            <p:grpSpPr>
              <a:xfrm>
                <a:off x="2502497" y="2632569"/>
                <a:ext cx="1947600" cy="221137"/>
                <a:chOff x="2501754" y="3456483"/>
                <a:chExt cx="1947600" cy="298552"/>
              </a:xfrm>
            </p:grpSpPr>
            <p:sp>
              <p:nvSpPr>
                <p:cNvPr id="93" name="Obdélník 38">
                  <a:extLst>
                    <a:ext uri="{FF2B5EF4-FFF2-40B4-BE49-F238E27FC236}">
                      <a16:creationId xmlns:a16="http://schemas.microsoft.com/office/drawing/2014/main" xmlns="" id="{669E47E2-AF0E-4A44-A0AC-DED87E54777A}"/>
                    </a:ext>
                  </a:extLst>
                </p:cNvPr>
                <p:cNvSpPr/>
                <p:nvPr/>
              </p:nvSpPr>
              <p:spPr>
                <a:xfrm>
                  <a:off x="2501754" y="3456483"/>
                  <a:ext cx="1947600" cy="298552"/>
                </a:xfrm>
                <a:prstGeom prst="rect">
                  <a:avLst/>
                </a:prstGeom>
                <a:solidFill>
                  <a:srgbClr val="FBB04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highlight>
                      <a:srgbClr val="FFC000"/>
                    </a:highlight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Nadpis 3">
                  <a:extLst>
                    <a:ext uri="{FF2B5EF4-FFF2-40B4-BE49-F238E27FC236}">
                      <a16:creationId xmlns:a16="http://schemas.microsoft.com/office/drawing/2014/main" xmlns="" id="{A50B6308-1643-43C8-B05F-FF5394A1F69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762271" y="3504547"/>
                  <a:ext cx="1446960" cy="186984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PRACOVNÍK TIC</a:t>
                  </a:r>
                </a:p>
              </p:txBody>
            </p:sp>
          </p:grpSp>
          <p:grpSp>
            <p:nvGrpSpPr>
              <p:cNvPr id="54" name="Skupina 53">
                <a:extLst>
                  <a:ext uri="{FF2B5EF4-FFF2-40B4-BE49-F238E27FC236}">
                    <a16:creationId xmlns:a16="http://schemas.microsoft.com/office/drawing/2014/main" xmlns="" id="{752C58E4-F793-4DC0-9795-4F89D382E527}"/>
                  </a:ext>
                </a:extLst>
              </p:cNvPr>
              <p:cNvGrpSpPr/>
              <p:nvPr/>
            </p:nvGrpSpPr>
            <p:grpSpPr>
              <a:xfrm>
                <a:off x="4675325" y="2631894"/>
                <a:ext cx="1947600" cy="221137"/>
                <a:chOff x="4651885" y="3458190"/>
                <a:chExt cx="1947600" cy="298552"/>
              </a:xfrm>
            </p:grpSpPr>
            <p:sp>
              <p:nvSpPr>
                <p:cNvPr id="68" name="Obdélník 38">
                  <a:extLst>
                    <a:ext uri="{FF2B5EF4-FFF2-40B4-BE49-F238E27FC236}">
                      <a16:creationId xmlns:a16="http://schemas.microsoft.com/office/drawing/2014/main" xmlns="" id="{20E48E75-CA99-471F-84A4-144159C8F0CF}"/>
                    </a:ext>
                  </a:extLst>
                </p:cNvPr>
                <p:cNvSpPr/>
                <p:nvPr/>
              </p:nvSpPr>
              <p:spPr>
                <a:xfrm>
                  <a:off x="4651885" y="3458190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Nadpis 3">
                  <a:extLst>
                    <a:ext uri="{FF2B5EF4-FFF2-40B4-BE49-F238E27FC236}">
                      <a16:creationId xmlns:a16="http://schemas.microsoft.com/office/drawing/2014/main" xmlns="" id="{6DB7A996-D82D-4593-897A-65FFB8BDEAA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889238" y="3512374"/>
                  <a:ext cx="1464946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INTERIÉR A VYBAVENOST TIC</a:t>
                  </a:r>
                </a:p>
              </p:txBody>
            </p:sp>
          </p:grpSp>
          <p:grpSp>
            <p:nvGrpSpPr>
              <p:cNvPr id="55" name="Skupina 54">
                <a:extLst>
                  <a:ext uri="{FF2B5EF4-FFF2-40B4-BE49-F238E27FC236}">
                    <a16:creationId xmlns:a16="http://schemas.microsoft.com/office/drawing/2014/main" xmlns="" id="{0F8F8B25-B838-4AF0-B7F3-CBD6B0EAC335}"/>
                  </a:ext>
                </a:extLst>
              </p:cNvPr>
              <p:cNvGrpSpPr/>
              <p:nvPr/>
            </p:nvGrpSpPr>
            <p:grpSpPr>
              <a:xfrm>
                <a:off x="6918818" y="2629288"/>
                <a:ext cx="1947600" cy="221137"/>
                <a:chOff x="6884153" y="3455216"/>
                <a:chExt cx="1947600" cy="298552"/>
              </a:xfrm>
            </p:grpSpPr>
            <p:sp>
              <p:nvSpPr>
                <p:cNvPr id="66" name="Obdélník 38">
                  <a:extLst>
                    <a:ext uri="{FF2B5EF4-FFF2-40B4-BE49-F238E27FC236}">
                      <a16:creationId xmlns:a16="http://schemas.microsoft.com/office/drawing/2014/main" xmlns="" id="{D50111F2-AAB2-41C1-A844-4B29161E6537}"/>
                    </a:ext>
                  </a:extLst>
                </p:cNvPr>
                <p:cNvSpPr/>
                <p:nvPr/>
              </p:nvSpPr>
              <p:spPr>
                <a:xfrm>
                  <a:off x="6884153" y="3455216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Nadpis 3">
                  <a:extLst>
                    <a:ext uri="{FF2B5EF4-FFF2-40B4-BE49-F238E27FC236}">
                      <a16:creationId xmlns:a16="http://schemas.microsoft.com/office/drawing/2014/main" xmlns="" id="{EFF19E02-F21C-4179-AF35-0A189071983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79663" y="3499407"/>
                  <a:ext cx="1748591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ZNAČENÍ TIC A OTVÍRACÍ DOBA</a:t>
                  </a:r>
                </a:p>
              </p:txBody>
            </p:sp>
          </p:grpSp>
          <p:grpSp>
            <p:nvGrpSpPr>
              <p:cNvPr id="56" name="Skupina 55">
                <a:extLst>
                  <a:ext uri="{FF2B5EF4-FFF2-40B4-BE49-F238E27FC236}">
                    <a16:creationId xmlns:a16="http://schemas.microsoft.com/office/drawing/2014/main" xmlns="" id="{4F079A90-0C17-4EE6-938E-F0D89AFC2045}"/>
                  </a:ext>
                </a:extLst>
              </p:cNvPr>
              <p:cNvGrpSpPr/>
              <p:nvPr/>
            </p:nvGrpSpPr>
            <p:grpSpPr>
              <a:xfrm>
                <a:off x="297260" y="2094180"/>
                <a:ext cx="8494242" cy="431879"/>
                <a:chOff x="297260" y="2094180"/>
                <a:chExt cx="8494242" cy="431879"/>
              </a:xfrm>
            </p:grpSpPr>
            <p:sp>
              <p:nvSpPr>
                <p:cNvPr id="57" name="object 7">
                  <a:extLst>
                    <a:ext uri="{FF2B5EF4-FFF2-40B4-BE49-F238E27FC236}">
                      <a16:creationId xmlns:a16="http://schemas.microsoft.com/office/drawing/2014/main" xmlns="" id="{87099378-C11F-4704-B939-1DDB8653B9F4}"/>
                    </a:ext>
                  </a:extLst>
                </p:cNvPr>
                <p:cNvSpPr/>
                <p:nvPr/>
              </p:nvSpPr>
              <p:spPr>
                <a:xfrm flipV="1">
                  <a:off x="297260" y="2094180"/>
                  <a:ext cx="8494242" cy="248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1830">
                      <a:moveTo>
                        <a:pt x="0" y="0"/>
                      </a:moveTo>
                      <a:lnTo>
                        <a:pt x="9561766" y="0"/>
                      </a:lnTo>
                    </a:path>
                  </a:pathLst>
                </a:custGeom>
                <a:ln w="25400">
                  <a:solidFill>
                    <a:srgbClr val="1C1C1C">
                      <a:lumMod val="90000"/>
                      <a:lumOff val="10000"/>
                    </a:srgbClr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Hexagon 222">
                  <a:extLst>
                    <a:ext uri="{FF2B5EF4-FFF2-40B4-BE49-F238E27FC236}">
                      <a16:creationId xmlns:a16="http://schemas.microsoft.com/office/drawing/2014/main" xmlns="" id="{3068EA3F-FEDA-4706-9493-6BBE4E2986F2}"/>
                    </a:ext>
                  </a:extLst>
                </p:cNvPr>
                <p:cNvSpPr/>
                <p:nvPr/>
              </p:nvSpPr>
              <p:spPr>
                <a:xfrm>
                  <a:off x="1034344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Hexagon 224">
                  <a:extLst>
                    <a:ext uri="{FF2B5EF4-FFF2-40B4-BE49-F238E27FC236}">
                      <a16:creationId xmlns:a16="http://schemas.microsoft.com/office/drawing/2014/main" xmlns="" id="{3B008E07-7F13-4C38-9C2F-3043BF29B865}"/>
                    </a:ext>
                  </a:extLst>
                </p:cNvPr>
                <p:cNvSpPr/>
                <p:nvPr/>
              </p:nvSpPr>
              <p:spPr>
                <a:xfrm>
                  <a:off x="7659080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Hexagon 223">
                  <a:extLst>
                    <a:ext uri="{FF2B5EF4-FFF2-40B4-BE49-F238E27FC236}">
                      <a16:creationId xmlns:a16="http://schemas.microsoft.com/office/drawing/2014/main" xmlns="" id="{26B98313-BFF1-4AC0-8DDD-167ACA916CE1}"/>
                    </a:ext>
                  </a:extLst>
                </p:cNvPr>
                <p:cNvSpPr/>
                <p:nvPr/>
              </p:nvSpPr>
              <p:spPr>
                <a:xfrm>
                  <a:off x="326659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Hexagon 224">
                  <a:extLst>
                    <a:ext uri="{FF2B5EF4-FFF2-40B4-BE49-F238E27FC236}">
                      <a16:creationId xmlns:a16="http://schemas.microsoft.com/office/drawing/2014/main" xmlns="" id="{3E3B3231-87EA-4335-B189-5A0AFE1846EA}"/>
                    </a:ext>
                  </a:extLst>
                </p:cNvPr>
                <p:cNvSpPr/>
                <p:nvPr/>
              </p:nvSpPr>
              <p:spPr>
                <a:xfrm>
                  <a:off x="542683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 20">
                  <a:extLst>
                    <a:ext uri="{FF2B5EF4-FFF2-40B4-BE49-F238E27FC236}">
                      <a16:creationId xmlns:a16="http://schemas.microsoft.com/office/drawing/2014/main" xmlns="" id="{0A939599-F547-410B-9A30-F3C82B26D574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7753292" y="2216617"/>
                  <a:ext cx="243242" cy="212945"/>
                </a:xfrm>
                <a:custGeom>
                  <a:avLst/>
                  <a:gdLst>
                    <a:gd name="T0" fmla="*/ 341 w 341"/>
                    <a:gd name="T1" fmla="*/ 74 h 298"/>
                    <a:gd name="T2" fmla="*/ 312 w 341"/>
                    <a:gd name="T3" fmla="*/ 45 h 298"/>
                    <a:gd name="T4" fmla="*/ 197 w 341"/>
                    <a:gd name="T5" fmla="*/ 45 h 298"/>
                    <a:gd name="T6" fmla="*/ 197 w 341"/>
                    <a:gd name="T7" fmla="*/ 110 h 298"/>
                    <a:gd name="T8" fmla="*/ 312 w 341"/>
                    <a:gd name="T9" fmla="*/ 110 h 298"/>
                    <a:gd name="T10" fmla="*/ 341 w 341"/>
                    <a:gd name="T11" fmla="*/ 74 h 298"/>
                    <a:gd name="T12" fmla="*/ 0 w 341"/>
                    <a:gd name="T13" fmla="*/ 74 h 298"/>
                    <a:gd name="T14" fmla="*/ 30 w 341"/>
                    <a:gd name="T15" fmla="*/ 110 h 298"/>
                    <a:gd name="T16" fmla="*/ 145 w 341"/>
                    <a:gd name="T17" fmla="*/ 110 h 298"/>
                    <a:gd name="T18" fmla="*/ 145 w 341"/>
                    <a:gd name="T19" fmla="*/ 45 h 298"/>
                    <a:gd name="T20" fmla="*/ 30 w 341"/>
                    <a:gd name="T21" fmla="*/ 45 h 298"/>
                    <a:gd name="T22" fmla="*/ 0 w 341"/>
                    <a:gd name="T23" fmla="*/ 74 h 298"/>
                    <a:gd name="T24" fmla="*/ 197 w 341"/>
                    <a:gd name="T25" fmla="*/ 123 h 298"/>
                    <a:gd name="T26" fmla="*/ 197 w 341"/>
                    <a:gd name="T27" fmla="*/ 188 h 298"/>
                    <a:gd name="T28" fmla="*/ 312 w 341"/>
                    <a:gd name="T29" fmla="*/ 188 h 298"/>
                    <a:gd name="T30" fmla="*/ 341 w 341"/>
                    <a:gd name="T31" fmla="*/ 152 h 298"/>
                    <a:gd name="T32" fmla="*/ 312 w 341"/>
                    <a:gd name="T33" fmla="*/ 123 h 298"/>
                    <a:gd name="T34" fmla="*/ 197 w 341"/>
                    <a:gd name="T35" fmla="*/ 123 h 298"/>
                    <a:gd name="T36" fmla="*/ 171 w 341"/>
                    <a:gd name="T37" fmla="*/ 0 h 298"/>
                    <a:gd name="T38" fmla="*/ 159 w 341"/>
                    <a:gd name="T39" fmla="*/ 12 h 298"/>
                    <a:gd name="T40" fmla="*/ 159 w 341"/>
                    <a:gd name="T41" fmla="*/ 298 h 298"/>
                    <a:gd name="T42" fmla="*/ 183 w 341"/>
                    <a:gd name="T43" fmla="*/ 298 h 298"/>
                    <a:gd name="T44" fmla="*/ 183 w 341"/>
                    <a:gd name="T45" fmla="*/ 12 h 298"/>
                    <a:gd name="T46" fmla="*/ 171 w 341"/>
                    <a:gd name="T4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41" h="298">
                      <a:moveTo>
                        <a:pt x="341" y="74"/>
                      </a:moveTo>
                      <a:cubicBezTo>
                        <a:pt x="312" y="45"/>
                        <a:pt x="312" y="45"/>
                        <a:pt x="312" y="45"/>
                      </a:cubicBezTo>
                      <a:cubicBezTo>
                        <a:pt x="197" y="45"/>
                        <a:pt x="197" y="45"/>
                        <a:pt x="197" y="45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312" y="110"/>
                        <a:pt x="312" y="110"/>
                        <a:pt x="312" y="110"/>
                      </a:cubicBezTo>
                      <a:lnTo>
                        <a:pt x="341" y="74"/>
                      </a:lnTo>
                      <a:close/>
                      <a:moveTo>
                        <a:pt x="0" y="74"/>
                      </a:moveTo>
                      <a:cubicBezTo>
                        <a:pt x="30" y="110"/>
                        <a:pt x="30" y="110"/>
                        <a:pt x="30" y="110"/>
                      </a:cubicBezTo>
                      <a:cubicBezTo>
                        <a:pt x="145" y="110"/>
                        <a:pt x="145" y="110"/>
                        <a:pt x="145" y="110"/>
                      </a:cubicBezTo>
                      <a:cubicBezTo>
                        <a:pt x="145" y="45"/>
                        <a:pt x="145" y="45"/>
                        <a:pt x="145" y="45"/>
                      </a:cubicBezTo>
                      <a:cubicBezTo>
                        <a:pt x="30" y="45"/>
                        <a:pt x="30" y="45"/>
                        <a:pt x="30" y="45"/>
                      </a:cubicBezTo>
                      <a:lnTo>
                        <a:pt x="0" y="74"/>
                      </a:lnTo>
                      <a:close/>
                      <a:moveTo>
                        <a:pt x="197" y="123"/>
                      </a:moveTo>
                      <a:cubicBezTo>
                        <a:pt x="197" y="188"/>
                        <a:pt x="197" y="188"/>
                        <a:pt x="197" y="188"/>
                      </a:cubicBezTo>
                      <a:cubicBezTo>
                        <a:pt x="312" y="188"/>
                        <a:pt x="312" y="188"/>
                        <a:pt x="312" y="188"/>
                      </a:cubicBezTo>
                      <a:cubicBezTo>
                        <a:pt x="341" y="152"/>
                        <a:pt x="341" y="152"/>
                        <a:pt x="341" y="152"/>
                      </a:cubicBezTo>
                      <a:cubicBezTo>
                        <a:pt x="312" y="123"/>
                        <a:pt x="312" y="123"/>
                        <a:pt x="312" y="123"/>
                      </a:cubicBezTo>
                      <a:lnTo>
                        <a:pt x="197" y="123"/>
                      </a:lnTo>
                      <a:close/>
                      <a:moveTo>
                        <a:pt x="171" y="0"/>
                      </a:moveTo>
                      <a:cubicBezTo>
                        <a:pt x="165" y="0"/>
                        <a:pt x="159" y="6"/>
                        <a:pt x="159" y="12"/>
                      </a:cubicBezTo>
                      <a:cubicBezTo>
                        <a:pt x="159" y="298"/>
                        <a:pt x="159" y="298"/>
                        <a:pt x="159" y="298"/>
                      </a:cubicBezTo>
                      <a:cubicBezTo>
                        <a:pt x="183" y="298"/>
                        <a:pt x="183" y="298"/>
                        <a:pt x="183" y="298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6"/>
                        <a:pt x="177" y="0"/>
                        <a:pt x="17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Freeform 66">
                  <a:extLst>
                    <a:ext uri="{FF2B5EF4-FFF2-40B4-BE49-F238E27FC236}">
                      <a16:creationId xmlns:a16="http://schemas.microsoft.com/office/drawing/2014/main" xmlns="" id="{D61222E9-0142-4C6B-B015-C9E76C500DCF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1147888" y="2229450"/>
                  <a:ext cx="203638" cy="187280"/>
                </a:xfrm>
                <a:custGeom>
                  <a:avLst/>
                  <a:gdLst/>
                  <a:ahLst/>
                  <a:cxnLst>
                    <a:cxn ang="0">
                      <a:pos x="0" y="159"/>
                    </a:cxn>
                    <a:cxn ang="0">
                      <a:pos x="159" y="0"/>
                    </a:cxn>
                    <a:cxn ang="0">
                      <a:pos x="318" y="159"/>
                    </a:cxn>
                    <a:cxn ang="0">
                      <a:pos x="0" y="159"/>
                    </a:cxn>
                    <a:cxn ang="0">
                      <a:pos x="285" y="173"/>
                    </a:cxn>
                    <a:cxn ang="0">
                      <a:pos x="285" y="292"/>
                    </a:cxn>
                    <a:cxn ang="0">
                      <a:pos x="34" y="292"/>
                    </a:cxn>
                    <a:cxn ang="0">
                      <a:pos x="34" y="173"/>
                    </a:cxn>
                    <a:cxn ang="0">
                      <a:pos x="60" y="173"/>
                    </a:cxn>
                    <a:cxn ang="0">
                      <a:pos x="60" y="267"/>
                    </a:cxn>
                    <a:cxn ang="0">
                      <a:pos x="259" y="267"/>
                    </a:cxn>
                    <a:cxn ang="0">
                      <a:pos x="259" y="173"/>
                    </a:cxn>
                    <a:cxn ang="0">
                      <a:pos x="285" y="173"/>
                    </a:cxn>
                    <a:cxn ang="0">
                      <a:pos x="109" y="9"/>
                    </a:cxn>
                    <a:cxn ang="0">
                      <a:pos x="109" y="33"/>
                    </a:cxn>
                    <a:cxn ang="0">
                      <a:pos x="60" y="82"/>
                    </a:cxn>
                    <a:cxn ang="0">
                      <a:pos x="60" y="9"/>
                    </a:cxn>
                    <a:cxn ang="0">
                      <a:pos x="109" y="9"/>
                    </a:cxn>
                    <a:cxn ang="0">
                      <a:pos x="115" y="173"/>
                    </a:cxn>
                    <a:cxn ang="0">
                      <a:pos x="204" y="173"/>
                    </a:cxn>
                    <a:cxn ang="0">
                      <a:pos x="204" y="239"/>
                    </a:cxn>
                    <a:cxn ang="0">
                      <a:pos x="115" y="239"/>
                    </a:cxn>
                    <a:cxn ang="0">
                      <a:pos x="115" y="173"/>
                    </a:cxn>
                  </a:cxnLst>
                  <a:rect l="0" t="0" r="r" b="b"/>
                  <a:pathLst>
                    <a:path w="318" h="292">
                      <a:moveTo>
                        <a:pt x="0" y="159"/>
                      </a:move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318" y="159"/>
                        <a:pt x="318" y="159"/>
                        <a:pt x="318" y="159"/>
                      </a:cubicBezTo>
                      <a:cubicBezTo>
                        <a:pt x="212" y="159"/>
                        <a:pt x="106" y="159"/>
                        <a:pt x="0" y="159"/>
                      </a:cubicBezTo>
                      <a:close/>
                      <a:moveTo>
                        <a:pt x="285" y="173"/>
                      </a:moveTo>
                      <a:cubicBezTo>
                        <a:pt x="285" y="292"/>
                        <a:pt x="285" y="292"/>
                        <a:pt x="285" y="292"/>
                      </a:cubicBezTo>
                      <a:cubicBezTo>
                        <a:pt x="34" y="292"/>
                        <a:pt x="34" y="292"/>
                        <a:pt x="34" y="292"/>
                      </a:cubicBezTo>
                      <a:cubicBezTo>
                        <a:pt x="34" y="173"/>
                        <a:pt x="34" y="173"/>
                        <a:pt x="34" y="173"/>
                      </a:cubicBezTo>
                      <a:cubicBezTo>
                        <a:pt x="60" y="173"/>
                        <a:pt x="60" y="173"/>
                        <a:pt x="60" y="173"/>
                      </a:cubicBezTo>
                      <a:cubicBezTo>
                        <a:pt x="60" y="267"/>
                        <a:pt x="60" y="267"/>
                        <a:pt x="60" y="267"/>
                      </a:cubicBezTo>
                      <a:cubicBezTo>
                        <a:pt x="259" y="267"/>
                        <a:pt x="259" y="267"/>
                        <a:pt x="259" y="267"/>
                      </a:cubicBezTo>
                      <a:cubicBezTo>
                        <a:pt x="259" y="173"/>
                        <a:pt x="259" y="173"/>
                        <a:pt x="259" y="173"/>
                      </a:cubicBezTo>
                      <a:cubicBezTo>
                        <a:pt x="285" y="173"/>
                        <a:pt x="285" y="173"/>
                        <a:pt x="285" y="173"/>
                      </a:cubicBezTo>
                      <a:close/>
                      <a:moveTo>
                        <a:pt x="109" y="9"/>
                      </a:moveTo>
                      <a:cubicBezTo>
                        <a:pt x="109" y="33"/>
                        <a:pt x="109" y="33"/>
                        <a:pt x="109" y="33"/>
                      </a:cubicBezTo>
                      <a:cubicBezTo>
                        <a:pt x="60" y="82"/>
                        <a:pt x="60" y="82"/>
                        <a:pt x="60" y="82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109" y="9"/>
                        <a:pt x="109" y="9"/>
                        <a:pt x="109" y="9"/>
                      </a:cubicBezTo>
                      <a:close/>
                      <a:moveTo>
                        <a:pt x="115" y="173"/>
                      </a:moveTo>
                      <a:cubicBezTo>
                        <a:pt x="204" y="173"/>
                        <a:pt x="204" y="173"/>
                        <a:pt x="204" y="173"/>
                      </a:cubicBezTo>
                      <a:cubicBezTo>
                        <a:pt x="204" y="239"/>
                        <a:pt x="204" y="239"/>
                        <a:pt x="204" y="239"/>
                      </a:cubicBezTo>
                      <a:cubicBezTo>
                        <a:pt x="115" y="239"/>
                        <a:pt x="115" y="239"/>
                        <a:pt x="115" y="239"/>
                      </a:cubicBezTo>
                      <a:cubicBezTo>
                        <a:pt x="115" y="173"/>
                        <a:pt x="115" y="173"/>
                        <a:pt x="115" y="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 143">
                  <a:extLst>
                    <a:ext uri="{FF2B5EF4-FFF2-40B4-BE49-F238E27FC236}">
                      <a16:creationId xmlns:a16="http://schemas.microsoft.com/office/drawing/2014/main" xmlns="" id="{B0EAD90A-9F32-4C4B-978D-B12AB474E5DF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3412442" y="2201018"/>
                  <a:ext cx="127710" cy="249526"/>
                </a:xfrm>
                <a:custGeom>
                  <a:avLst/>
                  <a:gdLst/>
                  <a:ahLst/>
                  <a:cxnLst>
                    <a:cxn ang="0">
                      <a:pos x="119" y="58"/>
                    </a:cxn>
                    <a:cxn ang="0">
                      <a:pos x="112" y="41"/>
                    </a:cxn>
                    <a:cxn ang="0">
                      <a:pos x="95" y="33"/>
                    </a:cxn>
                    <a:cxn ang="0">
                      <a:pos x="89" y="24"/>
                    </a:cxn>
                    <a:cxn ang="0">
                      <a:pos x="89" y="19"/>
                    </a:cxn>
                    <a:cxn ang="0">
                      <a:pos x="90" y="10"/>
                    </a:cxn>
                    <a:cxn ang="0">
                      <a:pos x="85" y="2"/>
                    </a:cxn>
                    <a:cxn ang="0">
                      <a:pos x="75" y="0"/>
                    </a:cxn>
                    <a:cxn ang="0">
                      <a:pos x="67" y="2"/>
                    </a:cxn>
                    <a:cxn ang="0">
                      <a:pos x="66" y="3"/>
                    </a:cxn>
                    <a:cxn ang="0">
                      <a:pos x="64" y="5"/>
                    </a:cxn>
                    <a:cxn ang="0">
                      <a:pos x="64" y="8"/>
                    </a:cxn>
                    <a:cxn ang="0">
                      <a:pos x="64" y="10"/>
                    </a:cxn>
                    <a:cxn ang="0">
                      <a:pos x="65" y="12"/>
                    </a:cxn>
                    <a:cxn ang="0">
                      <a:pos x="73" y="29"/>
                    </a:cxn>
                    <a:cxn ang="0">
                      <a:pos x="62" y="41"/>
                    </a:cxn>
                    <a:cxn ang="0">
                      <a:pos x="55" y="45"/>
                    </a:cxn>
                    <a:cxn ang="0">
                      <a:pos x="50" y="46"/>
                    </a:cxn>
                    <a:cxn ang="0">
                      <a:pos x="35" y="43"/>
                    </a:cxn>
                    <a:cxn ang="0">
                      <a:pos x="21" y="29"/>
                    </a:cxn>
                    <a:cxn ang="0">
                      <a:pos x="14" y="14"/>
                    </a:cxn>
                    <a:cxn ang="0">
                      <a:pos x="14" y="22"/>
                    </a:cxn>
                    <a:cxn ang="0">
                      <a:pos x="2" y="19"/>
                    </a:cxn>
                    <a:cxn ang="0">
                      <a:pos x="4" y="24"/>
                    </a:cxn>
                    <a:cxn ang="0">
                      <a:pos x="11" y="33"/>
                    </a:cxn>
                    <a:cxn ang="0">
                      <a:pos x="14" y="43"/>
                    </a:cxn>
                    <a:cxn ang="0">
                      <a:pos x="16" y="51"/>
                    </a:cxn>
                    <a:cxn ang="0">
                      <a:pos x="50" y="64"/>
                    </a:cxn>
                    <a:cxn ang="0">
                      <a:pos x="56" y="98"/>
                    </a:cxn>
                    <a:cxn ang="0">
                      <a:pos x="51" y="133"/>
                    </a:cxn>
                    <a:cxn ang="0">
                      <a:pos x="49" y="151"/>
                    </a:cxn>
                    <a:cxn ang="0">
                      <a:pos x="47" y="173"/>
                    </a:cxn>
                    <a:cxn ang="0">
                      <a:pos x="43" y="195"/>
                    </a:cxn>
                    <a:cxn ang="0">
                      <a:pos x="37" y="220"/>
                    </a:cxn>
                    <a:cxn ang="0">
                      <a:pos x="35" y="233"/>
                    </a:cxn>
                    <a:cxn ang="0">
                      <a:pos x="27" y="240"/>
                    </a:cxn>
                    <a:cxn ang="0">
                      <a:pos x="19" y="245"/>
                    </a:cxn>
                    <a:cxn ang="0">
                      <a:pos x="12" y="247"/>
                    </a:cxn>
                    <a:cxn ang="0">
                      <a:pos x="32" y="252"/>
                    </a:cxn>
                    <a:cxn ang="0">
                      <a:pos x="48" y="250"/>
                    </a:cxn>
                    <a:cxn ang="0">
                      <a:pos x="56" y="233"/>
                    </a:cxn>
                    <a:cxn ang="0">
                      <a:pos x="76" y="166"/>
                    </a:cxn>
                    <a:cxn ang="0">
                      <a:pos x="86" y="210"/>
                    </a:cxn>
                    <a:cxn ang="0">
                      <a:pos x="82" y="243"/>
                    </a:cxn>
                    <a:cxn ang="0">
                      <a:pos x="76" y="250"/>
                    </a:cxn>
                    <a:cxn ang="0">
                      <a:pos x="86" y="254"/>
                    </a:cxn>
                    <a:cxn ang="0">
                      <a:pos x="100" y="250"/>
                    </a:cxn>
                    <a:cxn ang="0">
                      <a:pos x="104" y="233"/>
                    </a:cxn>
                    <a:cxn ang="0">
                      <a:pos x="102" y="172"/>
                    </a:cxn>
                    <a:cxn ang="0">
                      <a:pos x="99" y="138"/>
                    </a:cxn>
                    <a:cxn ang="0">
                      <a:pos x="101" y="120"/>
                    </a:cxn>
                    <a:cxn ang="0">
                      <a:pos x="112" y="121"/>
                    </a:cxn>
                    <a:cxn ang="0">
                      <a:pos x="125" y="98"/>
                    </a:cxn>
                    <a:cxn ang="0">
                      <a:pos x="64" y="10"/>
                    </a:cxn>
                    <a:cxn ang="0">
                      <a:pos x="108" y="97"/>
                    </a:cxn>
                    <a:cxn ang="0">
                      <a:pos x="105" y="103"/>
                    </a:cxn>
                    <a:cxn ang="0">
                      <a:pos x="99" y="101"/>
                    </a:cxn>
                    <a:cxn ang="0">
                      <a:pos x="105" y="75"/>
                    </a:cxn>
                    <a:cxn ang="0">
                      <a:pos x="111" y="83"/>
                    </a:cxn>
                  </a:cxnLst>
                  <a:rect l="0" t="0" r="r" b="b"/>
                  <a:pathLst>
                    <a:path w="130" h="254">
                      <a:moveTo>
                        <a:pt x="130" y="80"/>
                      </a:moveTo>
                      <a:lnTo>
                        <a:pt x="130" y="79"/>
                      </a:lnTo>
                      <a:lnTo>
                        <a:pt x="130" y="76"/>
                      </a:lnTo>
                      <a:lnTo>
                        <a:pt x="130" y="76"/>
                      </a:lnTo>
                      <a:lnTo>
                        <a:pt x="130" y="75"/>
                      </a:lnTo>
                      <a:lnTo>
                        <a:pt x="129" y="74"/>
                      </a:lnTo>
                      <a:lnTo>
                        <a:pt x="128" y="71"/>
                      </a:lnTo>
                      <a:lnTo>
                        <a:pt x="127" y="71"/>
                      </a:lnTo>
                      <a:lnTo>
                        <a:pt x="127" y="70"/>
                      </a:lnTo>
                      <a:lnTo>
                        <a:pt x="126" y="68"/>
                      </a:lnTo>
                      <a:lnTo>
                        <a:pt x="124" y="65"/>
                      </a:lnTo>
                      <a:lnTo>
                        <a:pt x="120" y="60"/>
                      </a:lnTo>
                      <a:lnTo>
                        <a:pt x="119" y="58"/>
                      </a:lnTo>
                      <a:lnTo>
                        <a:pt x="118" y="57"/>
                      </a:lnTo>
                      <a:lnTo>
                        <a:pt x="118" y="57"/>
                      </a:lnTo>
                      <a:lnTo>
                        <a:pt x="118" y="56"/>
                      </a:lnTo>
                      <a:lnTo>
                        <a:pt x="117" y="53"/>
                      </a:lnTo>
                      <a:lnTo>
                        <a:pt x="115" y="52"/>
                      </a:lnTo>
                      <a:lnTo>
                        <a:pt x="115" y="52"/>
                      </a:lnTo>
                      <a:lnTo>
                        <a:pt x="114" y="51"/>
                      </a:lnTo>
                      <a:lnTo>
                        <a:pt x="114" y="50"/>
                      </a:lnTo>
                      <a:lnTo>
                        <a:pt x="114" y="49"/>
                      </a:lnTo>
                      <a:lnTo>
                        <a:pt x="114" y="45"/>
                      </a:lnTo>
                      <a:lnTo>
                        <a:pt x="113" y="43"/>
                      </a:lnTo>
                      <a:lnTo>
                        <a:pt x="113" y="42"/>
                      </a:lnTo>
                      <a:lnTo>
                        <a:pt x="112" y="41"/>
                      </a:lnTo>
                      <a:lnTo>
                        <a:pt x="112" y="40"/>
                      </a:lnTo>
                      <a:lnTo>
                        <a:pt x="111" y="39"/>
                      </a:lnTo>
                      <a:lnTo>
                        <a:pt x="110" y="39"/>
                      </a:lnTo>
                      <a:lnTo>
                        <a:pt x="109" y="39"/>
                      </a:lnTo>
                      <a:lnTo>
                        <a:pt x="108" y="38"/>
                      </a:lnTo>
                      <a:lnTo>
                        <a:pt x="107" y="38"/>
                      </a:lnTo>
                      <a:lnTo>
                        <a:pt x="104" y="38"/>
                      </a:lnTo>
                      <a:lnTo>
                        <a:pt x="102" y="37"/>
                      </a:lnTo>
                      <a:lnTo>
                        <a:pt x="98" y="36"/>
                      </a:lnTo>
                      <a:lnTo>
                        <a:pt x="97" y="36"/>
                      </a:lnTo>
                      <a:lnTo>
                        <a:pt x="96" y="35"/>
                      </a:lnTo>
                      <a:lnTo>
                        <a:pt x="95" y="35"/>
                      </a:lnTo>
                      <a:lnTo>
                        <a:pt x="95" y="33"/>
                      </a:lnTo>
                      <a:lnTo>
                        <a:pt x="94" y="33"/>
                      </a:lnTo>
                      <a:lnTo>
                        <a:pt x="94" y="32"/>
                      </a:lnTo>
                      <a:lnTo>
                        <a:pt x="94" y="31"/>
                      </a:lnTo>
                      <a:lnTo>
                        <a:pt x="93" y="31"/>
                      </a:lnTo>
                      <a:lnTo>
                        <a:pt x="93" y="30"/>
                      </a:lnTo>
                      <a:lnTo>
                        <a:pt x="93" y="30"/>
                      </a:lnTo>
                      <a:lnTo>
                        <a:pt x="92" y="29"/>
                      </a:lnTo>
                      <a:lnTo>
                        <a:pt x="92" y="29"/>
                      </a:lnTo>
                      <a:lnTo>
                        <a:pt x="91" y="29"/>
                      </a:lnTo>
                      <a:lnTo>
                        <a:pt x="90" y="29"/>
                      </a:lnTo>
                      <a:lnTo>
                        <a:pt x="90" y="28"/>
                      </a:lnTo>
                      <a:lnTo>
                        <a:pt x="90" y="27"/>
                      </a:lnTo>
                      <a:lnTo>
                        <a:pt x="89" y="24"/>
                      </a:lnTo>
                      <a:lnTo>
                        <a:pt x="89" y="22"/>
                      </a:lnTo>
                      <a:lnTo>
                        <a:pt x="89" y="21"/>
                      </a:lnTo>
                      <a:lnTo>
                        <a:pt x="89" y="21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7"/>
                      </a:lnTo>
                      <a:lnTo>
                        <a:pt x="90" y="17"/>
                      </a:lnTo>
                      <a:lnTo>
                        <a:pt x="90" y="16"/>
                      </a:lnTo>
                      <a:lnTo>
                        <a:pt x="90" y="14"/>
                      </a:lnTo>
                      <a:lnTo>
                        <a:pt x="91" y="13"/>
                      </a:lnTo>
                      <a:lnTo>
                        <a:pt x="91" y="12"/>
                      </a:lnTo>
                      <a:lnTo>
                        <a:pt x="90" y="10"/>
                      </a:lnTo>
                      <a:lnTo>
                        <a:pt x="90" y="10"/>
                      </a:lnTo>
                      <a:lnTo>
                        <a:pt x="90" y="9"/>
                      </a:lnTo>
                      <a:lnTo>
                        <a:pt x="89" y="9"/>
                      </a:lnTo>
                      <a:lnTo>
                        <a:pt x="89" y="9"/>
                      </a:lnTo>
                      <a:lnTo>
                        <a:pt x="88" y="8"/>
                      </a:lnTo>
                      <a:lnTo>
                        <a:pt x="88" y="7"/>
                      </a:lnTo>
                      <a:lnTo>
                        <a:pt x="88" y="7"/>
                      </a:lnTo>
                      <a:lnTo>
                        <a:pt x="88" y="6"/>
                      </a:lnTo>
                      <a:lnTo>
                        <a:pt x="88" y="6"/>
                      </a:lnTo>
                      <a:lnTo>
                        <a:pt x="88" y="5"/>
                      </a:lnTo>
                      <a:lnTo>
                        <a:pt x="87" y="5"/>
                      </a:lnTo>
                      <a:lnTo>
                        <a:pt x="87" y="4"/>
                      </a:lnTo>
                      <a:lnTo>
                        <a:pt x="86" y="3"/>
                      </a:lnTo>
                      <a:lnTo>
                        <a:pt x="85" y="2"/>
                      </a:lnTo>
                      <a:lnTo>
                        <a:pt x="83" y="1"/>
                      </a:lnTo>
                      <a:lnTo>
                        <a:pt x="83" y="1"/>
                      </a:ln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9" y="0"/>
                      </a:lnTo>
                      <a:lnTo>
                        <a:pt x="79" y="0"/>
                      </a:lnTo>
                      <a:lnTo>
                        <a:pt x="78" y="0"/>
                      </a:lnTo>
                      <a:lnTo>
                        <a:pt x="77" y="0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75" y="0"/>
                      </a:lnTo>
                      <a:lnTo>
                        <a:pt x="75" y="0"/>
                      </a:ln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1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5"/>
                      </a:lnTo>
                      <a:lnTo>
                        <a:pt x="64" y="5"/>
                      </a:lnTo>
                      <a:lnTo>
                        <a:pt x="64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6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5" y="12"/>
                      </a:lnTo>
                      <a:lnTo>
                        <a:pt x="65" y="12"/>
                      </a:lnTo>
                      <a:lnTo>
                        <a:pt x="65" y="13"/>
                      </a:lnTo>
                      <a:lnTo>
                        <a:pt x="65" y="14"/>
                      </a:lnTo>
                      <a:lnTo>
                        <a:pt x="65" y="15"/>
                      </a:lnTo>
                      <a:lnTo>
                        <a:pt x="66" y="16"/>
                      </a:lnTo>
                      <a:lnTo>
                        <a:pt x="66" y="16"/>
                      </a:lnTo>
                      <a:lnTo>
                        <a:pt x="66" y="17"/>
                      </a:lnTo>
                      <a:lnTo>
                        <a:pt x="67" y="22"/>
                      </a:lnTo>
                      <a:lnTo>
                        <a:pt x="68" y="23"/>
                      </a:lnTo>
                      <a:lnTo>
                        <a:pt x="69" y="25"/>
                      </a:lnTo>
                      <a:lnTo>
                        <a:pt x="71" y="27"/>
                      </a:lnTo>
                      <a:lnTo>
                        <a:pt x="72" y="28"/>
                      </a:lnTo>
                      <a:lnTo>
                        <a:pt x="73" y="29"/>
                      </a:lnTo>
                      <a:lnTo>
                        <a:pt x="75" y="32"/>
                      </a:lnTo>
                      <a:lnTo>
                        <a:pt x="75" y="32"/>
                      </a:lnTo>
                      <a:lnTo>
                        <a:pt x="76" y="33"/>
                      </a:lnTo>
                      <a:lnTo>
                        <a:pt x="76" y="34"/>
                      </a:lnTo>
                      <a:lnTo>
                        <a:pt x="76" y="34"/>
                      </a:lnTo>
                      <a:lnTo>
                        <a:pt x="76" y="35"/>
                      </a:lnTo>
                      <a:lnTo>
                        <a:pt x="75" y="37"/>
                      </a:lnTo>
                      <a:lnTo>
                        <a:pt x="73" y="39"/>
                      </a:lnTo>
                      <a:lnTo>
                        <a:pt x="73" y="39"/>
                      </a:lnTo>
                      <a:lnTo>
                        <a:pt x="70" y="39"/>
                      </a:lnTo>
                      <a:lnTo>
                        <a:pt x="66" y="40"/>
                      </a:lnTo>
                      <a:lnTo>
                        <a:pt x="63" y="40"/>
                      </a:lnTo>
                      <a:lnTo>
                        <a:pt x="62" y="41"/>
                      </a:lnTo>
                      <a:lnTo>
                        <a:pt x="61" y="41"/>
                      </a:lnTo>
                      <a:lnTo>
                        <a:pt x="60" y="41"/>
                      </a:lnTo>
                      <a:lnTo>
                        <a:pt x="60" y="41"/>
                      </a:lnTo>
                      <a:lnTo>
                        <a:pt x="59" y="41"/>
                      </a:lnTo>
                      <a:lnTo>
                        <a:pt x="59" y="41"/>
                      </a:lnTo>
                      <a:lnTo>
                        <a:pt x="58" y="41"/>
                      </a:lnTo>
                      <a:lnTo>
                        <a:pt x="57" y="42"/>
                      </a:lnTo>
                      <a:lnTo>
                        <a:pt x="56" y="42"/>
                      </a:lnTo>
                      <a:lnTo>
                        <a:pt x="56" y="42"/>
                      </a:lnTo>
                      <a:lnTo>
                        <a:pt x="55" y="43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4" y="46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6"/>
                      </a:lnTo>
                      <a:lnTo>
                        <a:pt x="53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1" y="46"/>
                      </a:lnTo>
                      <a:lnTo>
                        <a:pt x="51" y="46"/>
                      </a:lnTo>
                      <a:lnTo>
                        <a:pt x="50" y="46"/>
                      </a:lnTo>
                      <a:lnTo>
                        <a:pt x="50" y="46"/>
                      </a:lnTo>
                      <a:lnTo>
                        <a:pt x="49" y="46"/>
                      </a:lnTo>
                      <a:lnTo>
                        <a:pt x="48" y="46"/>
                      </a:lnTo>
                      <a:lnTo>
                        <a:pt x="47" y="46"/>
                      </a:lnTo>
                      <a:lnTo>
                        <a:pt x="47" y="46"/>
                      </a:lnTo>
                      <a:lnTo>
                        <a:pt x="46" y="46"/>
                      </a:lnTo>
                      <a:lnTo>
                        <a:pt x="45" y="46"/>
                      </a:lnTo>
                      <a:lnTo>
                        <a:pt x="43" y="45"/>
                      </a:lnTo>
                      <a:lnTo>
                        <a:pt x="42" y="45"/>
                      </a:lnTo>
                      <a:lnTo>
                        <a:pt x="41" y="46"/>
                      </a:lnTo>
                      <a:lnTo>
                        <a:pt x="40" y="46"/>
                      </a:lnTo>
                      <a:lnTo>
                        <a:pt x="38" y="45"/>
                      </a:lnTo>
                      <a:lnTo>
                        <a:pt x="36" y="43"/>
                      </a:lnTo>
                      <a:lnTo>
                        <a:pt x="35" y="43"/>
                      </a:lnTo>
                      <a:lnTo>
                        <a:pt x="34" y="42"/>
                      </a:lnTo>
                      <a:lnTo>
                        <a:pt x="32" y="41"/>
                      </a:lnTo>
                      <a:lnTo>
                        <a:pt x="31" y="39"/>
                      </a:lnTo>
                      <a:lnTo>
                        <a:pt x="29" y="38"/>
                      </a:lnTo>
                      <a:lnTo>
                        <a:pt x="29" y="38"/>
                      </a:lnTo>
                      <a:lnTo>
                        <a:pt x="28" y="38"/>
                      </a:lnTo>
                      <a:lnTo>
                        <a:pt x="26" y="35"/>
                      </a:lnTo>
                      <a:lnTo>
                        <a:pt x="24" y="34"/>
                      </a:lnTo>
                      <a:lnTo>
                        <a:pt x="23" y="33"/>
                      </a:lnTo>
                      <a:lnTo>
                        <a:pt x="22" y="33"/>
                      </a:lnTo>
                      <a:lnTo>
                        <a:pt x="22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1" y="29"/>
                      </a:lnTo>
                      <a:lnTo>
                        <a:pt x="21" y="28"/>
                      </a:lnTo>
                      <a:lnTo>
                        <a:pt x="21" y="27"/>
                      </a:lnTo>
                      <a:lnTo>
                        <a:pt x="21" y="26"/>
                      </a:lnTo>
                      <a:lnTo>
                        <a:pt x="20" y="24"/>
                      </a:lnTo>
                      <a:lnTo>
                        <a:pt x="18" y="20"/>
                      </a:lnTo>
                      <a:lnTo>
                        <a:pt x="17" y="18"/>
                      </a:lnTo>
                      <a:lnTo>
                        <a:pt x="17" y="17"/>
                      </a:lnTo>
                      <a:lnTo>
                        <a:pt x="16" y="15"/>
                      </a:lnTo>
                      <a:lnTo>
                        <a:pt x="16" y="14"/>
                      </a:lnTo>
                      <a:lnTo>
                        <a:pt x="15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3" y="15"/>
                      </a:lnTo>
                      <a:lnTo>
                        <a:pt x="13" y="15"/>
                      </a:lnTo>
                      <a:lnTo>
                        <a:pt x="13" y="17"/>
                      </a:lnTo>
                      <a:lnTo>
                        <a:pt x="13" y="18"/>
                      </a:lnTo>
                      <a:lnTo>
                        <a:pt x="15" y="20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4" y="22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1"/>
                      </a:lnTo>
                      <a:lnTo>
                        <a:pt x="10" y="21"/>
                      </a:lnTo>
                      <a:lnTo>
                        <a:pt x="9" y="20"/>
                      </a:lnTo>
                      <a:lnTo>
                        <a:pt x="8" y="20"/>
                      </a:lnTo>
                      <a:lnTo>
                        <a:pt x="8" y="20"/>
                      </a:lnTo>
                      <a:lnTo>
                        <a:pt x="7" y="20"/>
                      </a:lnTo>
                      <a:lnTo>
                        <a:pt x="6" y="19"/>
                      </a:lnTo>
                      <a:lnTo>
                        <a:pt x="5" y="19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2" y="19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1" y="22"/>
                      </a:lnTo>
                      <a:lnTo>
                        <a:pt x="2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4" y="24"/>
                      </a:lnTo>
                      <a:lnTo>
                        <a:pt x="4" y="24"/>
                      </a:lnTo>
                      <a:lnTo>
                        <a:pt x="5" y="25"/>
                      </a:lnTo>
                      <a:lnTo>
                        <a:pt x="5" y="25"/>
                      </a:lnTo>
                      <a:lnTo>
                        <a:pt x="7" y="26"/>
                      </a:lnTo>
                      <a:lnTo>
                        <a:pt x="7" y="26"/>
                      </a:lnTo>
                      <a:lnTo>
                        <a:pt x="8" y="27"/>
                      </a:lnTo>
                      <a:lnTo>
                        <a:pt x="8" y="28"/>
                      </a:lnTo>
                      <a:lnTo>
                        <a:pt x="8" y="29"/>
                      </a:lnTo>
                      <a:lnTo>
                        <a:pt x="8" y="30"/>
                      </a:lnTo>
                      <a:lnTo>
                        <a:pt x="9" y="31"/>
                      </a:lnTo>
                      <a:lnTo>
                        <a:pt x="9" y="32"/>
                      </a:lnTo>
                      <a:lnTo>
                        <a:pt x="10" y="32"/>
                      </a:lnTo>
                      <a:lnTo>
                        <a:pt x="10" y="33"/>
                      </a:lnTo>
                      <a:lnTo>
                        <a:pt x="11" y="33"/>
                      </a:lnTo>
                      <a:lnTo>
                        <a:pt x="12" y="34"/>
                      </a:lnTo>
                      <a:lnTo>
                        <a:pt x="13" y="34"/>
                      </a:lnTo>
                      <a:lnTo>
                        <a:pt x="14" y="36"/>
                      </a:lnTo>
                      <a:lnTo>
                        <a:pt x="16" y="36"/>
                      </a:lnTo>
                      <a:lnTo>
                        <a:pt x="16" y="37"/>
                      </a:lnTo>
                      <a:lnTo>
                        <a:pt x="16" y="37"/>
                      </a:lnTo>
                      <a:lnTo>
                        <a:pt x="17" y="38"/>
                      </a:lnTo>
                      <a:lnTo>
                        <a:pt x="17" y="38"/>
                      </a:lnTo>
                      <a:lnTo>
                        <a:pt x="16" y="38"/>
                      </a:lnTo>
                      <a:lnTo>
                        <a:pt x="16" y="39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43"/>
                      </a:lnTo>
                      <a:lnTo>
                        <a:pt x="13" y="46"/>
                      </a:lnTo>
                      <a:lnTo>
                        <a:pt x="13" y="47"/>
                      </a:lnTo>
                      <a:lnTo>
                        <a:pt x="13" y="49"/>
                      </a:lnTo>
                      <a:lnTo>
                        <a:pt x="13" y="49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1"/>
                      </a:lnTo>
                      <a:lnTo>
                        <a:pt x="15" y="51"/>
                      </a:lnTo>
                      <a:lnTo>
                        <a:pt x="16" y="51"/>
                      </a:lnTo>
                      <a:lnTo>
                        <a:pt x="17" y="52"/>
                      </a:lnTo>
                      <a:lnTo>
                        <a:pt x="19" y="53"/>
                      </a:lnTo>
                      <a:lnTo>
                        <a:pt x="22" y="54"/>
                      </a:lnTo>
                      <a:lnTo>
                        <a:pt x="24" y="55"/>
                      </a:lnTo>
                      <a:lnTo>
                        <a:pt x="27" y="56"/>
                      </a:lnTo>
                      <a:lnTo>
                        <a:pt x="29" y="57"/>
                      </a:lnTo>
                      <a:lnTo>
                        <a:pt x="33" y="58"/>
                      </a:lnTo>
                      <a:lnTo>
                        <a:pt x="36" y="60"/>
                      </a:lnTo>
                      <a:lnTo>
                        <a:pt x="39" y="61"/>
                      </a:lnTo>
                      <a:lnTo>
                        <a:pt x="42" y="62"/>
                      </a:lnTo>
                      <a:lnTo>
                        <a:pt x="45" y="62"/>
                      </a:lnTo>
                      <a:lnTo>
                        <a:pt x="50" y="64"/>
                      </a:lnTo>
                      <a:lnTo>
                        <a:pt x="50" y="64"/>
                      </a:lnTo>
                      <a:lnTo>
                        <a:pt x="51" y="64"/>
                      </a:lnTo>
                      <a:lnTo>
                        <a:pt x="54" y="65"/>
                      </a:lnTo>
                      <a:lnTo>
                        <a:pt x="55" y="65"/>
                      </a:lnTo>
                      <a:lnTo>
                        <a:pt x="55" y="65"/>
                      </a:lnTo>
                      <a:lnTo>
                        <a:pt x="56" y="66"/>
                      </a:lnTo>
                      <a:lnTo>
                        <a:pt x="56" y="74"/>
                      </a:lnTo>
                      <a:lnTo>
                        <a:pt x="56" y="79"/>
                      </a:lnTo>
                      <a:lnTo>
                        <a:pt x="56" y="84"/>
                      </a:lnTo>
                      <a:lnTo>
                        <a:pt x="56" y="88"/>
                      </a:lnTo>
                      <a:lnTo>
                        <a:pt x="56" y="91"/>
                      </a:lnTo>
                      <a:lnTo>
                        <a:pt x="56" y="93"/>
                      </a:lnTo>
                      <a:lnTo>
                        <a:pt x="56" y="95"/>
                      </a:lnTo>
                      <a:lnTo>
                        <a:pt x="56" y="98"/>
                      </a:lnTo>
                      <a:lnTo>
                        <a:pt x="56" y="99"/>
                      </a:lnTo>
                      <a:lnTo>
                        <a:pt x="56" y="100"/>
                      </a:lnTo>
                      <a:lnTo>
                        <a:pt x="55" y="107"/>
                      </a:lnTo>
                      <a:lnTo>
                        <a:pt x="55" y="109"/>
                      </a:lnTo>
                      <a:lnTo>
                        <a:pt x="54" y="112"/>
                      </a:lnTo>
                      <a:lnTo>
                        <a:pt x="53" y="117"/>
                      </a:lnTo>
                      <a:lnTo>
                        <a:pt x="52" y="121"/>
                      </a:lnTo>
                      <a:lnTo>
                        <a:pt x="51" y="125"/>
                      </a:lnTo>
                      <a:lnTo>
                        <a:pt x="51" y="129"/>
                      </a:lnTo>
                      <a:lnTo>
                        <a:pt x="50" y="131"/>
                      </a:lnTo>
                      <a:lnTo>
                        <a:pt x="50" y="132"/>
                      </a:lnTo>
                      <a:lnTo>
                        <a:pt x="51" y="132"/>
                      </a:lnTo>
                      <a:lnTo>
                        <a:pt x="51" y="133"/>
                      </a:lnTo>
                      <a:lnTo>
                        <a:pt x="51" y="137"/>
                      </a:lnTo>
                      <a:lnTo>
                        <a:pt x="50" y="138"/>
                      </a:lnTo>
                      <a:lnTo>
                        <a:pt x="50" y="140"/>
                      </a:lnTo>
                      <a:lnTo>
                        <a:pt x="50" y="141"/>
                      </a:lnTo>
                      <a:lnTo>
                        <a:pt x="50" y="142"/>
                      </a:lnTo>
                      <a:lnTo>
                        <a:pt x="50" y="143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6"/>
                      </a:lnTo>
                      <a:lnTo>
                        <a:pt x="50" y="147"/>
                      </a:lnTo>
                      <a:lnTo>
                        <a:pt x="49" y="150"/>
                      </a:lnTo>
                      <a:lnTo>
                        <a:pt x="49" y="151"/>
                      </a:lnTo>
                      <a:lnTo>
                        <a:pt x="48" y="153"/>
                      </a:lnTo>
                      <a:lnTo>
                        <a:pt x="49" y="155"/>
                      </a:lnTo>
                      <a:lnTo>
                        <a:pt x="49" y="156"/>
                      </a:lnTo>
                      <a:lnTo>
                        <a:pt x="49" y="157"/>
                      </a:lnTo>
                      <a:lnTo>
                        <a:pt x="49" y="161"/>
                      </a:lnTo>
                      <a:lnTo>
                        <a:pt x="48" y="163"/>
                      </a:lnTo>
                      <a:lnTo>
                        <a:pt x="48" y="166"/>
                      </a:lnTo>
                      <a:lnTo>
                        <a:pt x="48" y="167"/>
                      </a:lnTo>
                      <a:lnTo>
                        <a:pt x="48" y="169"/>
                      </a:lnTo>
                      <a:lnTo>
                        <a:pt x="48" y="170"/>
                      </a:lnTo>
                      <a:lnTo>
                        <a:pt x="48" y="170"/>
                      </a:lnTo>
                      <a:lnTo>
                        <a:pt x="47" y="172"/>
                      </a:lnTo>
                      <a:lnTo>
                        <a:pt x="47" y="173"/>
                      </a:lnTo>
                      <a:lnTo>
                        <a:pt x="46" y="176"/>
                      </a:lnTo>
                      <a:lnTo>
                        <a:pt x="46" y="179"/>
                      </a:lnTo>
                      <a:lnTo>
                        <a:pt x="46" y="182"/>
                      </a:lnTo>
                      <a:lnTo>
                        <a:pt x="45" y="184"/>
                      </a:lnTo>
                      <a:lnTo>
                        <a:pt x="43" y="186"/>
                      </a:lnTo>
                      <a:lnTo>
                        <a:pt x="43" y="186"/>
                      </a:lnTo>
                      <a:lnTo>
                        <a:pt x="42" y="188"/>
                      </a:lnTo>
                      <a:lnTo>
                        <a:pt x="42" y="190"/>
                      </a:lnTo>
                      <a:lnTo>
                        <a:pt x="42" y="191"/>
                      </a:lnTo>
                      <a:lnTo>
                        <a:pt x="43" y="193"/>
                      </a:lnTo>
                      <a:lnTo>
                        <a:pt x="43" y="194"/>
                      </a:lnTo>
                      <a:lnTo>
                        <a:pt x="43" y="195"/>
                      </a:lnTo>
                      <a:lnTo>
                        <a:pt x="43" y="195"/>
                      </a:lnTo>
                      <a:lnTo>
                        <a:pt x="43" y="196"/>
                      </a:lnTo>
                      <a:lnTo>
                        <a:pt x="41" y="204"/>
                      </a:lnTo>
                      <a:lnTo>
                        <a:pt x="41" y="208"/>
                      </a:lnTo>
                      <a:lnTo>
                        <a:pt x="41" y="209"/>
                      </a:lnTo>
                      <a:lnTo>
                        <a:pt x="41" y="210"/>
                      </a:lnTo>
                      <a:lnTo>
                        <a:pt x="40" y="212"/>
                      </a:lnTo>
                      <a:lnTo>
                        <a:pt x="40" y="213"/>
                      </a:lnTo>
                      <a:lnTo>
                        <a:pt x="39" y="214"/>
                      </a:lnTo>
                      <a:lnTo>
                        <a:pt x="39" y="214"/>
                      </a:lnTo>
                      <a:lnTo>
                        <a:pt x="39" y="215"/>
                      </a:lnTo>
                      <a:lnTo>
                        <a:pt x="39" y="217"/>
                      </a:lnTo>
                      <a:lnTo>
                        <a:pt x="38" y="218"/>
                      </a:lnTo>
                      <a:lnTo>
                        <a:pt x="37" y="220"/>
                      </a:lnTo>
                      <a:lnTo>
                        <a:pt x="37" y="221"/>
                      </a:lnTo>
                      <a:lnTo>
                        <a:pt x="37" y="222"/>
                      </a:lnTo>
                      <a:lnTo>
                        <a:pt x="37" y="223"/>
                      </a:lnTo>
                      <a:lnTo>
                        <a:pt x="37" y="224"/>
                      </a:lnTo>
                      <a:lnTo>
                        <a:pt x="37" y="226"/>
                      </a:lnTo>
                      <a:lnTo>
                        <a:pt x="37" y="226"/>
                      </a:lnTo>
                      <a:lnTo>
                        <a:pt x="37" y="227"/>
                      </a:lnTo>
                      <a:lnTo>
                        <a:pt x="36" y="228"/>
                      </a:lnTo>
                      <a:lnTo>
                        <a:pt x="36" y="229"/>
                      </a:lnTo>
                      <a:lnTo>
                        <a:pt x="36" y="231"/>
                      </a:lnTo>
                      <a:lnTo>
                        <a:pt x="36" y="232"/>
                      </a:lnTo>
                      <a:lnTo>
                        <a:pt x="36" y="232"/>
                      </a:lnTo>
                      <a:lnTo>
                        <a:pt x="35" y="233"/>
                      </a:lnTo>
                      <a:lnTo>
                        <a:pt x="35" y="234"/>
                      </a:lnTo>
                      <a:lnTo>
                        <a:pt x="34" y="234"/>
                      </a:lnTo>
                      <a:lnTo>
                        <a:pt x="33" y="234"/>
                      </a:lnTo>
                      <a:lnTo>
                        <a:pt x="33" y="235"/>
                      </a:lnTo>
                      <a:lnTo>
                        <a:pt x="33" y="236"/>
                      </a:lnTo>
                      <a:lnTo>
                        <a:pt x="32" y="237"/>
                      </a:lnTo>
                      <a:lnTo>
                        <a:pt x="31" y="238"/>
                      </a:lnTo>
                      <a:lnTo>
                        <a:pt x="31" y="238"/>
                      </a:lnTo>
                      <a:lnTo>
                        <a:pt x="30" y="238"/>
                      </a:lnTo>
                      <a:lnTo>
                        <a:pt x="29" y="238"/>
                      </a:lnTo>
                      <a:lnTo>
                        <a:pt x="29" y="238"/>
                      </a:lnTo>
                      <a:lnTo>
                        <a:pt x="28" y="239"/>
                      </a:lnTo>
                      <a:lnTo>
                        <a:pt x="27" y="240"/>
                      </a:lnTo>
                      <a:lnTo>
                        <a:pt x="26" y="240"/>
                      </a:lnTo>
                      <a:lnTo>
                        <a:pt x="26" y="241"/>
                      </a:lnTo>
                      <a:lnTo>
                        <a:pt x="26" y="241"/>
                      </a:lnTo>
                      <a:lnTo>
                        <a:pt x="25" y="241"/>
                      </a:lnTo>
                      <a:lnTo>
                        <a:pt x="24" y="242"/>
                      </a:lnTo>
                      <a:lnTo>
                        <a:pt x="24" y="242"/>
                      </a:lnTo>
                      <a:lnTo>
                        <a:pt x="23" y="242"/>
                      </a:lnTo>
                      <a:lnTo>
                        <a:pt x="23" y="243"/>
                      </a:lnTo>
                      <a:lnTo>
                        <a:pt x="23" y="243"/>
                      </a:lnTo>
                      <a:lnTo>
                        <a:pt x="22" y="244"/>
                      </a:lnTo>
                      <a:lnTo>
                        <a:pt x="21" y="244"/>
                      </a:lnTo>
                      <a:lnTo>
                        <a:pt x="20" y="245"/>
                      </a:lnTo>
                      <a:lnTo>
                        <a:pt x="19" y="245"/>
                      </a:lnTo>
                      <a:lnTo>
                        <a:pt x="18" y="245"/>
                      </a:lnTo>
                      <a:lnTo>
                        <a:pt x="17" y="245"/>
                      </a:lnTo>
                      <a:lnTo>
                        <a:pt x="17" y="245"/>
                      </a:lnTo>
                      <a:lnTo>
                        <a:pt x="14" y="244"/>
                      </a:lnTo>
                      <a:lnTo>
                        <a:pt x="13" y="244"/>
                      </a:lnTo>
                      <a:lnTo>
                        <a:pt x="13" y="245"/>
                      </a:lnTo>
                      <a:lnTo>
                        <a:pt x="13" y="245"/>
                      </a:lnTo>
                      <a:lnTo>
                        <a:pt x="12" y="245"/>
                      </a:lnTo>
                      <a:lnTo>
                        <a:pt x="12" y="246"/>
                      </a:lnTo>
                      <a:lnTo>
                        <a:pt x="12" y="246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1" y="248"/>
                      </a:lnTo>
                      <a:lnTo>
                        <a:pt x="11" y="249"/>
                      </a:lnTo>
                      <a:lnTo>
                        <a:pt x="12" y="249"/>
                      </a:lnTo>
                      <a:lnTo>
                        <a:pt x="12" y="250"/>
                      </a:lnTo>
                      <a:lnTo>
                        <a:pt x="13" y="250"/>
                      </a:lnTo>
                      <a:lnTo>
                        <a:pt x="14" y="251"/>
                      </a:lnTo>
                      <a:lnTo>
                        <a:pt x="16" y="251"/>
                      </a:lnTo>
                      <a:lnTo>
                        <a:pt x="20" y="252"/>
                      </a:lnTo>
                      <a:lnTo>
                        <a:pt x="23" y="252"/>
                      </a:lnTo>
                      <a:lnTo>
                        <a:pt x="24" y="252"/>
                      </a:lnTo>
                      <a:lnTo>
                        <a:pt x="28" y="252"/>
                      </a:lnTo>
                      <a:lnTo>
                        <a:pt x="31" y="252"/>
                      </a:lnTo>
                      <a:lnTo>
                        <a:pt x="32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8" y="253"/>
                      </a:lnTo>
                      <a:lnTo>
                        <a:pt x="39" y="253"/>
                      </a:lnTo>
                      <a:lnTo>
                        <a:pt x="44" y="253"/>
                      </a:lnTo>
                      <a:lnTo>
                        <a:pt x="45" y="253"/>
                      </a:lnTo>
                      <a:lnTo>
                        <a:pt x="47" y="253"/>
                      </a:lnTo>
                      <a:lnTo>
                        <a:pt x="48" y="253"/>
                      </a:lnTo>
                      <a:lnTo>
                        <a:pt x="48" y="253"/>
                      </a:lnTo>
                      <a:lnTo>
                        <a:pt x="48" y="252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3" y="241"/>
                      </a:lnTo>
                      <a:lnTo>
                        <a:pt x="55" y="237"/>
                      </a:lnTo>
                      <a:lnTo>
                        <a:pt x="55" y="235"/>
                      </a:lnTo>
                      <a:lnTo>
                        <a:pt x="56" y="233"/>
                      </a:lnTo>
                      <a:lnTo>
                        <a:pt x="57" y="229"/>
                      </a:lnTo>
                      <a:lnTo>
                        <a:pt x="59" y="224"/>
                      </a:lnTo>
                      <a:lnTo>
                        <a:pt x="61" y="221"/>
                      </a:lnTo>
                      <a:lnTo>
                        <a:pt x="62" y="215"/>
                      </a:lnTo>
                      <a:lnTo>
                        <a:pt x="65" y="209"/>
                      </a:lnTo>
                      <a:lnTo>
                        <a:pt x="66" y="204"/>
                      </a:lnTo>
                      <a:lnTo>
                        <a:pt x="68" y="196"/>
                      </a:lnTo>
                      <a:lnTo>
                        <a:pt x="70" y="188"/>
                      </a:lnTo>
                      <a:lnTo>
                        <a:pt x="74" y="175"/>
                      </a:lnTo>
                      <a:lnTo>
                        <a:pt x="75" y="168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7" y="167"/>
                      </a:lnTo>
                      <a:lnTo>
                        <a:pt x="78" y="169"/>
                      </a:lnTo>
                      <a:lnTo>
                        <a:pt x="79" y="175"/>
                      </a:lnTo>
                      <a:lnTo>
                        <a:pt x="80" y="178"/>
                      </a:lnTo>
                      <a:lnTo>
                        <a:pt x="80" y="181"/>
                      </a:lnTo>
                      <a:lnTo>
                        <a:pt x="82" y="186"/>
                      </a:lnTo>
                      <a:lnTo>
                        <a:pt x="83" y="189"/>
                      </a:lnTo>
                      <a:lnTo>
                        <a:pt x="84" y="194"/>
                      </a:lnTo>
                      <a:lnTo>
                        <a:pt x="84" y="197"/>
                      </a:lnTo>
                      <a:lnTo>
                        <a:pt x="84" y="199"/>
                      </a:lnTo>
                      <a:lnTo>
                        <a:pt x="85" y="201"/>
                      </a:lnTo>
                      <a:lnTo>
                        <a:pt x="86" y="206"/>
                      </a:lnTo>
                      <a:lnTo>
                        <a:pt x="86" y="210"/>
                      </a:lnTo>
                      <a:lnTo>
                        <a:pt x="86" y="212"/>
                      </a:lnTo>
                      <a:lnTo>
                        <a:pt x="86" y="212"/>
                      </a:lnTo>
                      <a:lnTo>
                        <a:pt x="85" y="218"/>
                      </a:lnTo>
                      <a:lnTo>
                        <a:pt x="84" y="222"/>
                      </a:lnTo>
                      <a:lnTo>
                        <a:pt x="84" y="226"/>
                      </a:lnTo>
                      <a:lnTo>
                        <a:pt x="83" y="230"/>
                      </a:lnTo>
                      <a:lnTo>
                        <a:pt x="83" y="232"/>
                      </a:lnTo>
                      <a:lnTo>
                        <a:pt x="83" y="234"/>
                      </a:lnTo>
                      <a:lnTo>
                        <a:pt x="83" y="237"/>
                      </a:lnTo>
                      <a:lnTo>
                        <a:pt x="83" y="239"/>
                      </a:lnTo>
                      <a:lnTo>
                        <a:pt x="83" y="241"/>
                      </a:lnTo>
                      <a:lnTo>
                        <a:pt x="83" y="241"/>
                      </a:lnTo>
                      <a:lnTo>
                        <a:pt x="82" y="243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0" y="245"/>
                      </a:lnTo>
                      <a:lnTo>
                        <a:pt x="80" y="246"/>
                      </a:lnTo>
                      <a:lnTo>
                        <a:pt x="80" y="247"/>
                      </a:lnTo>
                      <a:lnTo>
                        <a:pt x="79" y="248"/>
                      </a:lnTo>
                      <a:lnTo>
                        <a:pt x="77" y="249"/>
                      </a:lnTo>
                      <a:lnTo>
                        <a:pt x="76" y="249"/>
                      </a:lnTo>
                      <a:lnTo>
                        <a:pt x="76" y="250"/>
                      </a:lnTo>
                      <a:lnTo>
                        <a:pt x="76" y="250"/>
                      </a:lnTo>
                      <a:lnTo>
                        <a:pt x="76" y="251"/>
                      </a:lnTo>
                      <a:lnTo>
                        <a:pt x="76" y="251"/>
                      </a:lnTo>
                      <a:lnTo>
                        <a:pt x="76" y="252"/>
                      </a:lnTo>
                      <a:lnTo>
                        <a:pt x="76" y="252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4"/>
                      </a:lnTo>
                      <a:lnTo>
                        <a:pt x="77" y="254"/>
                      </a:lnTo>
                      <a:lnTo>
                        <a:pt x="78" y="254"/>
                      </a:lnTo>
                      <a:lnTo>
                        <a:pt x="86" y="254"/>
                      </a:lnTo>
                      <a:lnTo>
                        <a:pt x="88" y="254"/>
                      </a:lnTo>
                      <a:lnTo>
                        <a:pt x="89" y="254"/>
                      </a:lnTo>
                      <a:lnTo>
                        <a:pt x="93" y="253"/>
                      </a:lnTo>
                      <a:lnTo>
                        <a:pt x="94" y="253"/>
                      </a:lnTo>
                      <a:lnTo>
                        <a:pt x="94" y="252"/>
                      </a:lnTo>
                      <a:lnTo>
                        <a:pt x="96" y="251"/>
                      </a:lnTo>
                      <a:lnTo>
                        <a:pt x="96" y="251"/>
                      </a:lnTo>
                      <a:lnTo>
                        <a:pt x="97" y="251"/>
                      </a:lnTo>
                      <a:lnTo>
                        <a:pt x="98" y="251"/>
                      </a:lnTo>
                      <a:lnTo>
                        <a:pt x="99" y="251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49"/>
                      </a:lnTo>
                      <a:lnTo>
                        <a:pt x="100" y="247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100" y="245"/>
                      </a:lnTo>
                      <a:lnTo>
                        <a:pt x="101" y="243"/>
                      </a:lnTo>
                      <a:lnTo>
                        <a:pt x="101" y="242"/>
                      </a:lnTo>
                      <a:lnTo>
                        <a:pt x="101" y="241"/>
                      </a:lnTo>
                      <a:lnTo>
                        <a:pt x="102" y="240"/>
                      </a:lnTo>
                      <a:lnTo>
                        <a:pt x="103" y="237"/>
                      </a:lnTo>
                      <a:lnTo>
                        <a:pt x="103" y="236"/>
                      </a:lnTo>
                      <a:lnTo>
                        <a:pt x="103" y="234"/>
                      </a:lnTo>
                      <a:lnTo>
                        <a:pt x="104" y="233"/>
                      </a:lnTo>
                      <a:lnTo>
                        <a:pt x="103" y="226"/>
                      </a:lnTo>
                      <a:lnTo>
                        <a:pt x="103" y="222"/>
                      </a:lnTo>
                      <a:lnTo>
                        <a:pt x="103" y="219"/>
                      </a:lnTo>
                      <a:lnTo>
                        <a:pt x="103" y="216"/>
                      </a:lnTo>
                      <a:lnTo>
                        <a:pt x="103" y="212"/>
                      </a:lnTo>
                      <a:lnTo>
                        <a:pt x="104" y="209"/>
                      </a:lnTo>
                      <a:lnTo>
                        <a:pt x="104" y="205"/>
                      </a:lnTo>
                      <a:lnTo>
                        <a:pt x="104" y="199"/>
                      </a:lnTo>
                      <a:lnTo>
                        <a:pt x="104" y="195"/>
                      </a:lnTo>
                      <a:lnTo>
                        <a:pt x="104" y="191"/>
                      </a:lnTo>
                      <a:lnTo>
                        <a:pt x="103" y="180"/>
                      </a:lnTo>
                      <a:lnTo>
                        <a:pt x="103" y="177"/>
                      </a:lnTo>
                      <a:lnTo>
                        <a:pt x="102" y="172"/>
                      </a:lnTo>
                      <a:lnTo>
                        <a:pt x="102" y="167"/>
                      </a:lnTo>
                      <a:lnTo>
                        <a:pt x="101" y="164"/>
                      </a:lnTo>
                      <a:lnTo>
                        <a:pt x="100" y="157"/>
                      </a:lnTo>
                      <a:lnTo>
                        <a:pt x="100" y="157"/>
                      </a:lnTo>
                      <a:lnTo>
                        <a:pt x="100" y="153"/>
                      </a:lnTo>
                      <a:lnTo>
                        <a:pt x="100" y="149"/>
                      </a:lnTo>
                      <a:lnTo>
                        <a:pt x="100" y="146"/>
                      </a:lnTo>
                      <a:lnTo>
                        <a:pt x="100" y="144"/>
                      </a:lnTo>
                      <a:lnTo>
                        <a:pt x="99" y="143"/>
                      </a:lnTo>
                      <a:lnTo>
                        <a:pt x="99" y="141"/>
                      </a:lnTo>
                      <a:lnTo>
                        <a:pt x="99" y="141"/>
                      </a:lnTo>
                      <a:lnTo>
                        <a:pt x="99" y="140"/>
                      </a:lnTo>
                      <a:lnTo>
                        <a:pt x="99" y="138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100" y="136"/>
                      </a:lnTo>
                      <a:lnTo>
                        <a:pt x="100" y="136"/>
                      </a:lnTo>
                      <a:lnTo>
                        <a:pt x="100" y="133"/>
                      </a:lnTo>
                      <a:lnTo>
                        <a:pt x="100" y="132"/>
                      </a:lnTo>
                      <a:lnTo>
                        <a:pt x="100" y="128"/>
                      </a:lnTo>
                      <a:lnTo>
                        <a:pt x="100" y="124"/>
                      </a:lnTo>
                      <a:lnTo>
                        <a:pt x="100" y="121"/>
                      </a:lnTo>
                      <a:lnTo>
                        <a:pt x="100" y="120"/>
                      </a:lnTo>
                      <a:lnTo>
                        <a:pt x="100" y="120"/>
                      </a:lnTo>
                      <a:lnTo>
                        <a:pt x="101" y="120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3" y="119"/>
                      </a:lnTo>
                      <a:lnTo>
                        <a:pt x="104" y="118"/>
                      </a:lnTo>
                      <a:lnTo>
                        <a:pt x="105" y="118"/>
                      </a:lnTo>
                      <a:lnTo>
                        <a:pt x="106" y="118"/>
                      </a:lnTo>
                      <a:lnTo>
                        <a:pt x="107" y="119"/>
                      </a:lnTo>
                      <a:lnTo>
                        <a:pt x="111" y="121"/>
                      </a:lnTo>
                      <a:lnTo>
                        <a:pt x="111" y="121"/>
                      </a:lnTo>
                      <a:lnTo>
                        <a:pt x="112" y="121"/>
                      </a:lnTo>
                      <a:lnTo>
                        <a:pt x="112" y="121"/>
                      </a:lnTo>
                      <a:lnTo>
                        <a:pt x="112" y="120"/>
                      </a:lnTo>
                      <a:lnTo>
                        <a:pt x="113" y="118"/>
                      </a:lnTo>
                      <a:lnTo>
                        <a:pt x="115" y="115"/>
                      </a:lnTo>
                      <a:lnTo>
                        <a:pt x="117" y="112"/>
                      </a:lnTo>
                      <a:lnTo>
                        <a:pt x="118" y="110"/>
                      </a:lnTo>
                      <a:lnTo>
                        <a:pt x="119" y="109"/>
                      </a:lnTo>
                      <a:lnTo>
                        <a:pt x="120" y="108"/>
                      </a:lnTo>
                      <a:lnTo>
                        <a:pt x="121" y="107"/>
                      </a:lnTo>
                      <a:lnTo>
                        <a:pt x="122" y="104"/>
                      </a:lnTo>
                      <a:lnTo>
                        <a:pt x="122" y="103"/>
                      </a:lnTo>
                      <a:lnTo>
                        <a:pt x="123" y="101"/>
                      </a:lnTo>
                      <a:lnTo>
                        <a:pt x="124" y="99"/>
                      </a:lnTo>
                      <a:lnTo>
                        <a:pt x="125" y="98"/>
                      </a:lnTo>
                      <a:lnTo>
                        <a:pt x="126" y="96"/>
                      </a:lnTo>
                      <a:lnTo>
                        <a:pt x="128" y="90"/>
                      </a:lnTo>
                      <a:lnTo>
                        <a:pt x="129" y="88"/>
                      </a:lnTo>
                      <a:lnTo>
                        <a:pt x="129" y="86"/>
                      </a:lnTo>
                      <a:lnTo>
                        <a:pt x="130" y="86"/>
                      </a:lnTo>
                      <a:lnTo>
                        <a:pt x="130" y="85"/>
                      </a:lnTo>
                      <a:lnTo>
                        <a:pt x="130" y="84"/>
                      </a:lnTo>
                      <a:lnTo>
                        <a:pt x="130" y="83"/>
                      </a:lnTo>
                      <a:lnTo>
                        <a:pt x="130" y="80"/>
                      </a:lnTo>
                      <a:close/>
                      <a:moveTo>
                        <a:pt x="64" y="10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close/>
                      <a:moveTo>
                        <a:pt x="64" y="11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close/>
                      <a:moveTo>
                        <a:pt x="112" y="90"/>
                      </a:moveTo>
                      <a:lnTo>
                        <a:pt x="110" y="91"/>
                      </a:lnTo>
                      <a:lnTo>
                        <a:pt x="109" y="91"/>
                      </a:lnTo>
                      <a:lnTo>
                        <a:pt x="109" y="92"/>
                      </a:lnTo>
                      <a:lnTo>
                        <a:pt x="108" y="93"/>
                      </a:lnTo>
                      <a:lnTo>
                        <a:pt x="108" y="94"/>
                      </a:lnTo>
                      <a:lnTo>
                        <a:pt x="108" y="95"/>
                      </a:lnTo>
                      <a:lnTo>
                        <a:pt x="108" y="97"/>
                      </a:lnTo>
                      <a:lnTo>
                        <a:pt x="108" y="97"/>
                      </a:lnTo>
                      <a:lnTo>
                        <a:pt x="108" y="99"/>
                      </a:lnTo>
                      <a:lnTo>
                        <a:pt x="108" y="99"/>
                      </a:lnTo>
                      <a:lnTo>
                        <a:pt x="108" y="100"/>
                      </a:lnTo>
                      <a:lnTo>
                        <a:pt x="108" y="100"/>
                      </a:lnTo>
                      <a:lnTo>
                        <a:pt x="108" y="101"/>
                      </a:lnTo>
                      <a:lnTo>
                        <a:pt x="108" y="102"/>
                      </a:lnTo>
                      <a:lnTo>
                        <a:pt x="108" y="102"/>
                      </a:lnTo>
                      <a:lnTo>
                        <a:pt x="107" y="102"/>
                      </a:lnTo>
                      <a:lnTo>
                        <a:pt x="106" y="102"/>
                      </a:lnTo>
                      <a:lnTo>
                        <a:pt x="105" y="102"/>
                      </a:lnTo>
                      <a:lnTo>
                        <a:pt x="105" y="103"/>
                      </a:lnTo>
                      <a:lnTo>
                        <a:pt x="105" y="103"/>
                      </a:lnTo>
                      <a:lnTo>
                        <a:pt x="104" y="103"/>
                      </a:lnTo>
                      <a:lnTo>
                        <a:pt x="104" y="105"/>
                      </a:lnTo>
                      <a:lnTo>
                        <a:pt x="104" y="105"/>
                      </a:lnTo>
                      <a:lnTo>
                        <a:pt x="104" y="106"/>
                      </a:lnTo>
                      <a:lnTo>
                        <a:pt x="102" y="107"/>
                      </a:lnTo>
                      <a:lnTo>
                        <a:pt x="100" y="109"/>
                      </a:lnTo>
                      <a:lnTo>
                        <a:pt x="99" y="108"/>
                      </a:lnTo>
                      <a:lnTo>
                        <a:pt x="99" y="108"/>
                      </a:lnTo>
                      <a:lnTo>
                        <a:pt x="99" y="106"/>
                      </a:lnTo>
                      <a:lnTo>
                        <a:pt x="98" y="104"/>
                      </a:lnTo>
                      <a:lnTo>
                        <a:pt x="99" y="104"/>
                      </a:lnTo>
                      <a:lnTo>
                        <a:pt x="99" y="103"/>
                      </a:lnTo>
                      <a:lnTo>
                        <a:pt x="99" y="101"/>
                      </a:lnTo>
                      <a:lnTo>
                        <a:pt x="99" y="99"/>
                      </a:lnTo>
                      <a:lnTo>
                        <a:pt x="99" y="98"/>
                      </a:lnTo>
                      <a:lnTo>
                        <a:pt x="100" y="95"/>
                      </a:lnTo>
                      <a:lnTo>
                        <a:pt x="100" y="91"/>
                      </a:lnTo>
                      <a:lnTo>
                        <a:pt x="102" y="86"/>
                      </a:lnTo>
                      <a:lnTo>
                        <a:pt x="102" y="85"/>
                      </a:lnTo>
                      <a:lnTo>
                        <a:pt x="103" y="84"/>
                      </a:lnTo>
                      <a:lnTo>
                        <a:pt x="103" y="83"/>
                      </a:lnTo>
                      <a:lnTo>
                        <a:pt x="103" y="80"/>
                      </a:lnTo>
                      <a:lnTo>
                        <a:pt x="104" y="79"/>
                      </a:lnTo>
                      <a:lnTo>
                        <a:pt x="104" y="77"/>
                      </a:lnTo>
                      <a:lnTo>
                        <a:pt x="105" y="76"/>
                      </a:lnTo>
                      <a:lnTo>
                        <a:pt x="105" y="75"/>
                      </a:lnTo>
                      <a:lnTo>
                        <a:pt x="107" y="74"/>
                      </a:lnTo>
                      <a:lnTo>
                        <a:pt x="107" y="73"/>
                      </a:lnTo>
                      <a:lnTo>
                        <a:pt x="107" y="72"/>
                      </a:lnTo>
                      <a:lnTo>
                        <a:pt x="107" y="72"/>
                      </a:lnTo>
                      <a:lnTo>
                        <a:pt x="108" y="73"/>
                      </a:lnTo>
                      <a:lnTo>
                        <a:pt x="108" y="73"/>
                      </a:lnTo>
                      <a:lnTo>
                        <a:pt x="108" y="74"/>
                      </a:lnTo>
                      <a:lnTo>
                        <a:pt x="108" y="75"/>
                      </a:lnTo>
                      <a:lnTo>
                        <a:pt x="109" y="76"/>
                      </a:lnTo>
                      <a:lnTo>
                        <a:pt x="109" y="77"/>
                      </a:lnTo>
                      <a:lnTo>
                        <a:pt x="110" y="79"/>
                      </a:lnTo>
                      <a:lnTo>
                        <a:pt x="111" y="81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11" y="88"/>
                      </a:lnTo>
                      <a:lnTo>
                        <a:pt x="112" y="88"/>
                      </a:lnTo>
                      <a:lnTo>
                        <a:pt x="112" y="89"/>
                      </a:lnTo>
                      <a:lnTo>
                        <a:pt x="112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47">
                  <a:extLst>
                    <a:ext uri="{FF2B5EF4-FFF2-40B4-BE49-F238E27FC236}">
                      <a16:creationId xmlns:a16="http://schemas.microsoft.com/office/drawing/2014/main" xmlns="" id="{29BE6350-3622-4E99-BFB0-35FFD3FE9E96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5501214" y="2213022"/>
                  <a:ext cx="263086" cy="165548"/>
                </a:xfrm>
                <a:custGeom>
                  <a:avLst/>
                  <a:gdLst/>
                  <a:ahLst/>
                  <a:cxnLst>
                    <a:cxn ang="0">
                      <a:pos x="377" y="1001"/>
                    </a:cxn>
                    <a:cxn ang="0">
                      <a:pos x="151" y="1080"/>
                    </a:cxn>
                    <a:cxn ang="0">
                      <a:pos x="289" y="1248"/>
                    </a:cxn>
                    <a:cxn ang="0">
                      <a:pos x="524" y="1145"/>
                    </a:cxn>
                    <a:cxn ang="0">
                      <a:pos x="340" y="1137"/>
                    </a:cxn>
                    <a:cxn ang="0">
                      <a:pos x="249" y="1147"/>
                    </a:cxn>
                    <a:cxn ang="0">
                      <a:pos x="306" y="1100"/>
                    </a:cxn>
                    <a:cxn ang="0">
                      <a:pos x="335" y="1089"/>
                    </a:cxn>
                    <a:cxn ang="0">
                      <a:pos x="419" y="1080"/>
                    </a:cxn>
                    <a:cxn ang="0">
                      <a:pos x="369" y="1125"/>
                    </a:cxn>
                    <a:cxn ang="0">
                      <a:pos x="312" y="1108"/>
                    </a:cxn>
                    <a:cxn ang="0">
                      <a:pos x="351" y="1115"/>
                    </a:cxn>
                    <a:cxn ang="0">
                      <a:pos x="351" y="1115"/>
                    </a:cxn>
                    <a:cxn ang="0">
                      <a:pos x="1264" y="538"/>
                    </a:cxn>
                    <a:cxn ang="0">
                      <a:pos x="1239" y="684"/>
                    </a:cxn>
                    <a:cxn ang="0">
                      <a:pos x="1343" y="736"/>
                    </a:cxn>
                    <a:cxn ang="0">
                      <a:pos x="1381" y="925"/>
                    </a:cxn>
                    <a:cxn ang="0">
                      <a:pos x="1136" y="753"/>
                    </a:cxn>
                    <a:cxn ang="0">
                      <a:pos x="1182" y="724"/>
                    </a:cxn>
                    <a:cxn ang="0">
                      <a:pos x="1237" y="222"/>
                    </a:cxn>
                    <a:cxn ang="0">
                      <a:pos x="1475" y="102"/>
                    </a:cxn>
                    <a:cxn ang="0">
                      <a:pos x="1178" y="11"/>
                    </a:cxn>
                    <a:cxn ang="0">
                      <a:pos x="1204" y="0"/>
                    </a:cxn>
                    <a:cxn ang="0">
                      <a:pos x="344" y="552"/>
                    </a:cxn>
                    <a:cxn ang="0">
                      <a:pos x="2186" y="1340"/>
                    </a:cxn>
                    <a:cxn ang="0">
                      <a:pos x="1085" y="606"/>
                    </a:cxn>
                    <a:cxn ang="0">
                      <a:pos x="1783" y="634"/>
                    </a:cxn>
                    <a:cxn ang="0">
                      <a:pos x="1346" y="759"/>
                    </a:cxn>
                    <a:cxn ang="0">
                      <a:pos x="1356" y="739"/>
                    </a:cxn>
                    <a:cxn ang="0">
                      <a:pos x="1356" y="739"/>
                    </a:cxn>
                    <a:cxn ang="0">
                      <a:pos x="820" y="794"/>
                    </a:cxn>
                    <a:cxn ang="0">
                      <a:pos x="936" y="639"/>
                    </a:cxn>
                    <a:cxn ang="0">
                      <a:pos x="821" y="787"/>
                    </a:cxn>
                    <a:cxn ang="0">
                      <a:pos x="778" y="792"/>
                    </a:cxn>
                    <a:cxn ang="0">
                      <a:pos x="826" y="660"/>
                    </a:cxn>
                    <a:cxn ang="0">
                      <a:pos x="807" y="796"/>
                    </a:cxn>
                    <a:cxn ang="0">
                      <a:pos x="291" y="728"/>
                    </a:cxn>
                    <a:cxn ang="0">
                      <a:pos x="254" y="803"/>
                    </a:cxn>
                    <a:cxn ang="0">
                      <a:pos x="779" y="1002"/>
                    </a:cxn>
                    <a:cxn ang="0">
                      <a:pos x="495" y="1280"/>
                    </a:cxn>
                    <a:cxn ang="0">
                      <a:pos x="446" y="1305"/>
                    </a:cxn>
                    <a:cxn ang="0">
                      <a:pos x="768" y="1084"/>
                    </a:cxn>
                    <a:cxn ang="0">
                      <a:pos x="1043" y="1180"/>
                    </a:cxn>
                    <a:cxn ang="0">
                      <a:pos x="802" y="1334"/>
                    </a:cxn>
                    <a:cxn ang="0">
                      <a:pos x="745" y="1346"/>
                    </a:cxn>
                    <a:cxn ang="0">
                      <a:pos x="1410" y="1211"/>
                    </a:cxn>
                    <a:cxn ang="0">
                      <a:pos x="783" y="1068"/>
                    </a:cxn>
                    <a:cxn ang="0">
                      <a:pos x="1387" y="958"/>
                    </a:cxn>
                    <a:cxn ang="0">
                      <a:pos x="1404" y="980"/>
                    </a:cxn>
                    <a:cxn ang="0">
                      <a:pos x="1399" y="938"/>
                    </a:cxn>
                    <a:cxn ang="0">
                      <a:pos x="1621" y="1230"/>
                    </a:cxn>
                    <a:cxn ang="0">
                      <a:pos x="2136" y="1305"/>
                    </a:cxn>
                  </a:cxnLst>
                  <a:rect l="0" t="0" r="r" b="b"/>
                  <a:pathLst>
                    <a:path w="2186" h="1376">
                      <a:moveTo>
                        <a:pt x="405" y="1100"/>
                      </a:moveTo>
                      <a:cubicBezTo>
                        <a:pt x="448" y="1069"/>
                        <a:pt x="448" y="1069"/>
                        <a:pt x="448" y="1069"/>
                      </a:cubicBezTo>
                      <a:cubicBezTo>
                        <a:pt x="385" y="1080"/>
                        <a:pt x="385" y="1080"/>
                        <a:pt x="385" y="1080"/>
                      </a:cubicBezTo>
                      <a:cubicBezTo>
                        <a:pt x="377" y="1001"/>
                        <a:pt x="377" y="1001"/>
                        <a:pt x="377" y="1001"/>
                      </a:cubicBezTo>
                      <a:cubicBezTo>
                        <a:pt x="317" y="1068"/>
                        <a:pt x="317" y="1068"/>
                        <a:pt x="317" y="1068"/>
                      </a:cubicBezTo>
                      <a:cubicBezTo>
                        <a:pt x="269" y="1038"/>
                        <a:pt x="269" y="1038"/>
                        <a:pt x="269" y="1038"/>
                      </a:cubicBezTo>
                      <a:cubicBezTo>
                        <a:pt x="286" y="1080"/>
                        <a:pt x="286" y="1080"/>
                        <a:pt x="286" y="1080"/>
                      </a:cubicBezTo>
                      <a:cubicBezTo>
                        <a:pt x="151" y="1080"/>
                        <a:pt x="151" y="1080"/>
                        <a:pt x="151" y="1080"/>
                      </a:cubicBezTo>
                      <a:cubicBezTo>
                        <a:pt x="268" y="1125"/>
                        <a:pt x="268" y="1125"/>
                        <a:pt x="268" y="1125"/>
                      </a:cubicBezTo>
                      <a:cubicBezTo>
                        <a:pt x="216" y="1160"/>
                        <a:pt x="216" y="1160"/>
                        <a:pt x="216" y="1160"/>
                      </a:cubicBezTo>
                      <a:cubicBezTo>
                        <a:pt x="287" y="1147"/>
                        <a:pt x="287" y="1147"/>
                        <a:pt x="287" y="1147"/>
                      </a:cubicBezTo>
                      <a:cubicBezTo>
                        <a:pt x="289" y="1248"/>
                        <a:pt x="289" y="1248"/>
                        <a:pt x="289" y="1248"/>
                      </a:cubicBezTo>
                      <a:cubicBezTo>
                        <a:pt x="359" y="1160"/>
                        <a:pt x="359" y="1160"/>
                        <a:pt x="359" y="1160"/>
                      </a:cubicBezTo>
                      <a:cubicBezTo>
                        <a:pt x="413" y="1194"/>
                        <a:pt x="413" y="1194"/>
                        <a:pt x="413" y="1194"/>
                      </a:cubicBezTo>
                      <a:cubicBezTo>
                        <a:pt x="391" y="1146"/>
                        <a:pt x="391" y="1146"/>
                        <a:pt x="391" y="1146"/>
                      </a:cubicBezTo>
                      <a:cubicBezTo>
                        <a:pt x="524" y="1145"/>
                        <a:pt x="524" y="1145"/>
                        <a:pt x="524" y="1145"/>
                      </a:cubicBezTo>
                      <a:lnTo>
                        <a:pt x="405" y="1100"/>
                      </a:lnTo>
                      <a:close/>
                      <a:moveTo>
                        <a:pt x="392" y="1172"/>
                      </a:moveTo>
                      <a:cubicBezTo>
                        <a:pt x="351" y="1136"/>
                        <a:pt x="351" y="1136"/>
                        <a:pt x="351" y="1136"/>
                      </a:cubicBezTo>
                      <a:cubicBezTo>
                        <a:pt x="348" y="1137"/>
                        <a:pt x="344" y="1137"/>
                        <a:pt x="340" y="1137"/>
                      </a:cubicBezTo>
                      <a:cubicBezTo>
                        <a:pt x="303" y="1209"/>
                        <a:pt x="303" y="1209"/>
                        <a:pt x="303" y="1209"/>
                      </a:cubicBezTo>
                      <a:cubicBezTo>
                        <a:pt x="319" y="1134"/>
                        <a:pt x="319" y="1134"/>
                        <a:pt x="319" y="1134"/>
                      </a:cubicBezTo>
                      <a:cubicBezTo>
                        <a:pt x="315" y="1132"/>
                        <a:pt x="312" y="1130"/>
                        <a:pt x="310" y="1128"/>
                      </a:cubicBezTo>
                      <a:cubicBezTo>
                        <a:pt x="249" y="1147"/>
                        <a:pt x="249" y="1147"/>
                        <a:pt x="249" y="1147"/>
                      </a:cubicBezTo>
                      <a:cubicBezTo>
                        <a:pt x="303" y="1121"/>
                        <a:pt x="303" y="1121"/>
                        <a:pt x="303" y="1121"/>
                      </a:cubicBezTo>
                      <a:cubicBezTo>
                        <a:pt x="302" y="1119"/>
                        <a:pt x="301" y="1116"/>
                        <a:pt x="301" y="1113"/>
                      </a:cubicBezTo>
                      <a:cubicBezTo>
                        <a:pt x="201" y="1089"/>
                        <a:pt x="201" y="1089"/>
                        <a:pt x="201" y="1089"/>
                      </a:cubicBezTo>
                      <a:cubicBezTo>
                        <a:pt x="306" y="1100"/>
                        <a:pt x="306" y="1100"/>
                        <a:pt x="306" y="1100"/>
                      </a:cubicBezTo>
                      <a:cubicBezTo>
                        <a:pt x="308" y="1098"/>
                        <a:pt x="310" y="1096"/>
                        <a:pt x="313" y="1094"/>
                      </a:cubicBezTo>
                      <a:cubicBezTo>
                        <a:pt x="287" y="1057"/>
                        <a:pt x="287" y="1057"/>
                        <a:pt x="287" y="1057"/>
                      </a:cubicBezTo>
                      <a:cubicBezTo>
                        <a:pt x="324" y="1090"/>
                        <a:pt x="324" y="1090"/>
                        <a:pt x="324" y="1090"/>
                      </a:cubicBezTo>
                      <a:cubicBezTo>
                        <a:pt x="328" y="1089"/>
                        <a:pt x="331" y="1089"/>
                        <a:pt x="335" y="1089"/>
                      </a:cubicBezTo>
                      <a:cubicBezTo>
                        <a:pt x="367" y="1029"/>
                        <a:pt x="367" y="1029"/>
                        <a:pt x="367" y="1029"/>
                      </a:cubicBezTo>
                      <a:cubicBezTo>
                        <a:pt x="355" y="1092"/>
                        <a:pt x="355" y="1092"/>
                        <a:pt x="355" y="1092"/>
                      </a:cubicBezTo>
                      <a:cubicBezTo>
                        <a:pt x="359" y="1093"/>
                        <a:pt x="362" y="1095"/>
                        <a:pt x="364" y="1097"/>
                      </a:cubicBezTo>
                      <a:cubicBezTo>
                        <a:pt x="419" y="1080"/>
                        <a:pt x="419" y="1080"/>
                        <a:pt x="419" y="1080"/>
                      </a:cubicBezTo>
                      <a:cubicBezTo>
                        <a:pt x="371" y="1104"/>
                        <a:pt x="371" y="1104"/>
                        <a:pt x="371" y="1104"/>
                      </a:cubicBezTo>
                      <a:cubicBezTo>
                        <a:pt x="373" y="1106"/>
                        <a:pt x="374" y="1109"/>
                        <a:pt x="374" y="1112"/>
                      </a:cubicBezTo>
                      <a:cubicBezTo>
                        <a:pt x="474" y="1136"/>
                        <a:pt x="474" y="1136"/>
                        <a:pt x="474" y="1136"/>
                      </a:cubicBezTo>
                      <a:cubicBezTo>
                        <a:pt x="369" y="1125"/>
                        <a:pt x="369" y="1125"/>
                        <a:pt x="369" y="1125"/>
                      </a:cubicBezTo>
                      <a:cubicBezTo>
                        <a:pt x="368" y="1127"/>
                        <a:pt x="365" y="1129"/>
                        <a:pt x="362" y="1131"/>
                      </a:cubicBezTo>
                      <a:lnTo>
                        <a:pt x="392" y="1172"/>
                      </a:lnTo>
                      <a:close/>
                      <a:moveTo>
                        <a:pt x="343" y="1096"/>
                      </a:moveTo>
                      <a:cubicBezTo>
                        <a:pt x="329" y="1094"/>
                        <a:pt x="315" y="1099"/>
                        <a:pt x="312" y="1108"/>
                      </a:cubicBezTo>
                      <a:cubicBezTo>
                        <a:pt x="308" y="1117"/>
                        <a:pt x="317" y="1127"/>
                        <a:pt x="331" y="1129"/>
                      </a:cubicBezTo>
                      <a:cubicBezTo>
                        <a:pt x="346" y="1132"/>
                        <a:pt x="360" y="1126"/>
                        <a:pt x="363" y="1117"/>
                      </a:cubicBezTo>
                      <a:cubicBezTo>
                        <a:pt x="366" y="1108"/>
                        <a:pt x="357" y="1098"/>
                        <a:pt x="343" y="1096"/>
                      </a:cubicBezTo>
                      <a:close/>
                      <a:moveTo>
                        <a:pt x="351" y="1115"/>
                      </a:moveTo>
                      <a:cubicBezTo>
                        <a:pt x="349" y="1120"/>
                        <a:pt x="342" y="1123"/>
                        <a:pt x="334" y="1122"/>
                      </a:cubicBezTo>
                      <a:cubicBezTo>
                        <a:pt x="327" y="1120"/>
                        <a:pt x="322" y="1115"/>
                        <a:pt x="324" y="1110"/>
                      </a:cubicBezTo>
                      <a:cubicBezTo>
                        <a:pt x="326" y="1105"/>
                        <a:pt x="333" y="1102"/>
                        <a:pt x="341" y="1103"/>
                      </a:cubicBezTo>
                      <a:cubicBezTo>
                        <a:pt x="348" y="1105"/>
                        <a:pt x="353" y="1110"/>
                        <a:pt x="351" y="1115"/>
                      </a:cubicBezTo>
                      <a:close/>
                      <a:moveTo>
                        <a:pt x="1801" y="609"/>
                      </a:moveTo>
                      <a:cubicBezTo>
                        <a:pt x="1794" y="608"/>
                        <a:pt x="1794" y="608"/>
                        <a:pt x="1794" y="608"/>
                      </a:cubicBezTo>
                      <a:cubicBezTo>
                        <a:pt x="1310" y="528"/>
                        <a:pt x="1310" y="528"/>
                        <a:pt x="1310" y="528"/>
                      </a:cubicBezTo>
                      <a:cubicBezTo>
                        <a:pt x="1264" y="538"/>
                        <a:pt x="1264" y="538"/>
                        <a:pt x="1264" y="538"/>
                      </a:cubicBezTo>
                      <a:cubicBezTo>
                        <a:pt x="1261" y="548"/>
                        <a:pt x="1258" y="558"/>
                        <a:pt x="1256" y="568"/>
                      </a:cubicBezTo>
                      <a:cubicBezTo>
                        <a:pt x="1307" y="557"/>
                        <a:pt x="1307" y="557"/>
                        <a:pt x="1307" y="557"/>
                      </a:cubicBezTo>
                      <a:cubicBezTo>
                        <a:pt x="1325" y="647"/>
                        <a:pt x="1325" y="647"/>
                        <a:pt x="1325" y="647"/>
                      </a:cubicBezTo>
                      <a:cubicBezTo>
                        <a:pt x="1239" y="684"/>
                        <a:pt x="1239" y="684"/>
                        <a:pt x="1239" y="684"/>
                      </a:cubicBezTo>
                      <a:cubicBezTo>
                        <a:pt x="1239" y="693"/>
                        <a:pt x="1239" y="701"/>
                        <a:pt x="1238" y="708"/>
                      </a:cubicBezTo>
                      <a:cubicBezTo>
                        <a:pt x="1328" y="670"/>
                        <a:pt x="1328" y="670"/>
                        <a:pt x="1328" y="670"/>
                      </a:cubicBezTo>
                      <a:cubicBezTo>
                        <a:pt x="1330" y="670"/>
                        <a:pt x="1330" y="670"/>
                        <a:pt x="1330" y="670"/>
                      </a:cubicBezTo>
                      <a:cubicBezTo>
                        <a:pt x="1343" y="736"/>
                        <a:pt x="1343" y="736"/>
                        <a:pt x="1343" y="736"/>
                      </a:cubicBezTo>
                      <a:cubicBezTo>
                        <a:pt x="1287" y="761"/>
                        <a:pt x="1287" y="761"/>
                        <a:pt x="1287" y="761"/>
                      </a:cubicBezTo>
                      <a:cubicBezTo>
                        <a:pt x="1347" y="799"/>
                        <a:pt x="1347" y="799"/>
                        <a:pt x="1347" y="799"/>
                      </a:cubicBezTo>
                      <a:cubicBezTo>
                        <a:pt x="1358" y="812"/>
                        <a:pt x="1358" y="812"/>
                        <a:pt x="1358" y="812"/>
                      </a:cubicBezTo>
                      <a:cubicBezTo>
                        <a:pt x="1381" y="925"/>
                        <a:pt x="1381" y="925"/>
                        <a:pt x="1381" y="925"/>
                      </a:cubicBezTo>
                      <a:cubicBezTo>
                        <a:pt x="1200" y="798"/>
                        <a:pt x="1200" y="798"/>
                        <a:pt x="1200" y="798"/>
                      </a:cubicBezTo>
                      <a:cubicBezTo>
                        <a:pt x="796" y="973"/>
                        <a:pt x="796" y="973"/>
                        <a:pt x="796" y="973"/>
                      </a:cubicBezTo>
                      <a:cubicBezTo>
                        <a:pt x="806" y="895"/>
                        <a:pt x="806" y="895"/>
                        <a:pt x="806" y="895"/>
                      </a:cubicBezTo>
                      <a:cubicBezTo>
                        <a:pt x="1136" y="753"/>
                        <a:pt x="1136" y="753"/>
                        <a:pt x="1136" y="753"/>
                      </a:cubicBezTo>
                      <a:cubicBezTo>
                        <a:pt x="964" y="633"/>
                        <a:pt x="964" y="633"/>
                        <a:pt x="964" y="633"/>
                      </a:cubicBezTo>
                      <a:cubicBezTo>
                        <a:pt x="1055" y="613"/>
                        <a:pt x="1055" y="613"/>
                        <a:pt x="1055" y="613"/>
                      </a:cubicBezTo>
                      <a:cubicBezTo>
                        <a:pt x="1181" y="693"/>
                        <a:pt x="1181" y="693"/>
                        <a:pt x="1181" y="693"/>
                      </a:cubicBezTo>
                      <a:cubicBezTo>
                        <a:pt x="1182" y="724"/>
                        <a:pt x="1182" y="724"/>
                        <a:pt x="1182" y="724"/>
                      </a:cubicBezTo>
                      <a:cubicBezTo>
                        <a:pt x="1183" y="761"/>
                        <a:pt x="1183" y="761"/>
                        <a:pt x="1183" y="761"/>
                      </a:cubicBezTo>
                      <a:cubicBezTo>
                        <a:pt x="1183" y="764"/>
                        <a:pt x="1192" y="766"/>
                        <a:pt x="1204" y="766"/>
                      </a:cubicBezTo>
                      <a:cubicBezTo>
                        <a:pt x="1216" y="766"/>
                        <a:pt x="1226" y="764"/>
                        <a:pt x="1226" y="761"/>
                      </a:cubicBezTo>
                      <a:cubicBezTo>
                        <a:pt x="1237" y="222"/>
                        <a:pt x="1237" y="222"/>
                        <a:pt x="1237" y="222"/>
                      </a:cubicBezTo>
                      <a:cubicBezTo>
                        <a:pt x="1240" y="287"/>
                        <a:pt x="1246" y="371"/>
                        <a:pt x="1259" y="416"/>
                      </a:cubicBezTo>
                      <a:cubicBezTo>
                        <a:pt x="1327" y="428"/>
                        <a:pt x="1469" y="441"/>
                        <a:pt x="1497" y="341"/>
                      </a:cubicBezTo>
                      <a:cubicBezTo>
                        <a:pt x="1534" y="209"/>
                        <a:pt x="1708" y="184"/>
                        <a:pt x="1754" y="175"/>
                      </a:cubicBezTo>
                      <a:cubicBezTo>
                        <a:pt x="1720" y="122"/>
                        <a:pt x="1588" y="56"/>
                        <a:pt x="1475" y="102"/>
                      </a:cubicBezTo>
                      <a:cubicBezTo>
                        <a:pt x="1386" y="139"/>
                        <a:pt x="1280" y="70"/>
                        <a:pt x="1240" y="40"/>
                      </a:cubicBezTo>
                      <a:cubicBezTo>
                        <a:pt x="1241" y="20"/>
                        <a:pt x="1241" y="20"/>
                        <a:pt x="1241" y="20"/>
                      </a:cubicBezTo>
                      <a:cubicBezTo>
                        <a:pt x="1236" y="18"/>
                        <a:pt x="1230" y="17"/>
                        <a:pt x="1224" y="18"/>
                      </a:cubicBezTo>
                      <a:cubicBezTo>
                        <a:pt x="1201" y="20"/>
                        <a:pt x="1178" y="11"/>
                        <a:pt x="1178" y="11"/>
                      </a:cubicBezTo>
                      <a:cubicBezTo>
                        <a:pt x="1178" y="11"/>
                        <a:pt x="1178" y="11"/>
                        <a:pt x="1178" y="11"/>
                      </a:cubicBezTo>
                      <a:cubicBezTo>
                        <a:pt x="1185" y="12"/>
                        <a:pt x="1194" y="13"/>
                        <a:pt x="1204" y="13"/>
                      </a:cubicBezTo>
                      <a:cubicBezTo>
                        <a:pt x="1225" y="13"/>
                        <a:pt x="1241" y="10"/>
                        <a:pt x="1241" y="6"/>
                      </a:cubicBezTo>
                      <a:cubicBezTo>
                        <a:pt x="1241" y="3"/>
                        <a:pt x="1225" y="0"/>
                        <a:pt x="1204" y="0"/>
                      </a:cubicBezTo>
                      <a:cubicBezTo>
                        <a:pt x="1184" y="0"/>
                        <a:pt x="1167" y="3"/>
                        <a:pt x="1167" y="6"/>
                      </a:cubicBezTo>
                      <a:cubicBezTo>
                        <a:pt x="1179" y="557"/>
                        <a:pt x="1179" y="557"/>
                        <a:pt x="1179" y="557"/>
                      </a:cubicBezTo>
                      <a:cubicBezTo>
                        <a:pt x="833" y="633"/>
                        <a:pt x="833" y="633"/>
                        <a:pt x="833" y="633"/>
                      </a:cubicBezTo>
                      <a:cubicBezTo>
                        <a:pt x="344" y="552"/>
                        <a:pt x="344" y="552"/>
                        <a:pt x="344" y="552"/>
                      </a:cubicBezTo>
                      <a:cubicBezTo>
                        <a:pt x="0" y="1268"/>
                        <a:pt x="0" y="1268"/>
                        <a:pt x="0" y="1268"/>
                      </a:cubicBezTo>
                      <a:cubicBezTo>
                        <a:pt x="737" y="1376"/>
                        <a:pt x="737" y="1376"/>
                        <a:pt x="737" y="1376"/>
                      </a:cubicBezTo>
                      <a:cubicBezTo>
                        <a:pt x="1446" y="1232"/>
                        <a:pt x="1446" y="1232"/>
                        <a:pt x="1446" y="1232"/>
                      </a:cubicBezTo>
                      <a:cubicBezTo>
                        <a:pt x="2186" y="1340"/>
                        <a:pt x="2186" y="1340"/>
                        <a:pt x="2186" y="1340"/>
                      </a:cubicBezTo>
                      <a:lnTo>
                        <a:pt x="1801" y="609"/>
                      </a:lnTo>
                      <a:close/>
                      <a:moveTo>
                        <a:pt x="1179" y="585"/>
                      </a:moveTo>
                      <a:cubicBezTo>
                        <a:pt x="1181" y="667"/>
                        <a:pt x="1181" y="667"/>
                        <a:pt x="1181" y="667"/>
                      </a:cubicBezTo>
                      <a:cubicBezTo>
                        <a:pt x="1085" y="606"/>
                        <a:pt x="1085" y="606"/>
                        <a:pt x="1085" y="606"/>
                      </a:cubicBezTo>
                      <a:lnTo>
                        <a:pt x="1179" y="585"/>
                      </a:lnTo>
                      <a:close/>
                      <a:moveTo>
                        <a:pt x="1338" y="650"/>
                      </a:moveTo>
                      <a:cubicBezTo>
                        <a:pt x="1320" y="557"/>
                        <a:pt x="1320" y="557"/>
                        <a:pt x="1320" y="557"/>
                      </a:cubicBezTo>
                      <a:cubicBezTo>
                        <a:pt x="1783" y="634"/>
                        <a:pt x="1783" y="634"/>
                        <a:pt x="1783" y="634"/>
                      </a:cubicBezTo>
                      <a:cubicBezTo>
                        <a:pt x="1862" y="785"/>
                        <a:pt x="1862" y="785"/>
                        <a:pt x="1862" y="785"/>
                      </a:cubicBezTo>
                      <a:lnTo>
                        <a:pt x="1338" y="650"/>
                      </a:lnTo>
                      <a:close/>
                      <a:moveTo>
                        <a:pt x="1333" y="764"/>
                      </a:moveTo>
                      <a:cubicBezTo>
                        <a:pt x="1346" y="759"/>
                        <a:pt x="1346" y="759"/>
                        <a:pt x="1346" y="759"/>
                      </a:cubicBezTo>
                      <a:cubicBezTo>
                        <a:pt x="1347" y="759"/>
                        <a:pt x="1347" y="759"/>
                        <a:pt x="1347" y="759"/>
                      </a:cubicBezTo>
                      <a:cubicBezTo>
                        <a:pt x="1351" y="776"/>
                        <a:pt x="1351" y="776"/>
                        <a:pt x="1351" y="776"/>
                      </a:cubicBezTo>
                      <a:lnTo>
                        <a:pt x="1333" y="764"/>
                      </a:lnTo>
                      <a:close/>
                      <a:moveTo>
                        <a:pt x="1356" y="739"/>
                      </a:moveTo>
                      <a:cubicBezTo>
                        <a:pt x="1343" y="673"/>
                        <a:pt x="1343" y="673"/>
                        <a:pt x="1343" y="673"/>
                      </a:cubicBezTo>
                      <a:cubicBezTo>
                        <a:pt x="1876" y="810"/>
                        <a:pt x="1876" y="810"/>
                        <a:pt x="1876" y="810"/>
                      </a:cubicBezTo>
                      <a:cubicBezTo>
                        <a:pt x="1914" y="883"/>
                        <a:pt x="1914" y="883"/>
                        <a:pt x="1914" y="883"/>
                      </a:cubicBezTo>
                      <a:lnTo>
                        <a:pt x="1356" y="739"/>
                      </a:lnTo>
                      <a:close/>
                      <a:moveTo>
                        <a:pt x="936" y="639"/>
                      </a:moveTo>
                      <a:cubicBezTo>
                        <a:pt x="1091" y="748"/>
                        <a:pt x="1091" y="748"/>
                        <a:pt x="1091" y="748"/>
                      </a:cubicBezTo>
                      <a:cubicBezTo>
                        <a:pt x="810" y="870"/>
                        <a:pt x="810" y="870"/>
                        <a:pt x="810" y="870"/>
                      </a:cubicBezTo>
                      <a:cubicBezTo>
                        <a:pt x="820" y="794"/>
                        <a:pt x="820" y="794"/>
                        <a:pt x="820" y="794"/>
                      </a:cubicBezTo>
                      <a:cubicBezTo>
                        <a:pt x="821" y="794"/>
                        <a:pt x="821" y="794"/>
                        <a:pt x="821" y="793"/>
                      </a:cubicBezTo>
                      <a:cubicBezTo>
                        <a:pt x="902" y="775"/>
                        <a:pt x="926" y="743"/>
                        <a:pt x="926" y="711"/>
                      </a:cubicBezTo>
                      <a:cubicBezTo>
                        <a:pt x="926" y="685"/>
                        <a:pt x="910" y="662"/>
                        <a:pt x="899" y="647"/>
                      </a:cubicBezTo>
                      <a:lnTo>
                        <a:pt x="936" y="639"/>
                      </a:lnTo>
                      <a:close/>
                      <a:moveTo>
                        <a:pt x="838" y="661"/>
                      </a:moveTo>
                      <a:cubicBezTo>
                        <a:pt x="892" y="649"/>
                        <a:pt x="892" y="649"/>
                        <a:pt x="892" y="649"/>
                      </a:cubicBezTo>
                      <a:cubicBezTo>
                        <a:pt x="903" y="662"/>
                        <a:pt x="920" y="686"/>
                        <a:pt x="920" y="711"/>
                      </a:cubicBezTo>
                      <a:cubicBezTo>
                        <a:pt x="920" y="739"/>
                        <a:pt x="900" y="769"/>
                        <a:pt x="821" y="787"/>
                      </a:cubicBezTo>
                      <a:lnTo>
                        <a:pt x="838" y="661"/>
                      </a:lnTo>
                      <a:close/>
                      <a:moveTo>
                        <a:pt x="826" y="660"/>
                      </a:moveTo>
                      <a:cubicBezTo>
                        <a:pt x="808" y="790"/>
                        <a:pt x="808" y="790"/>
                        <a:pt x="808" y="790"/>
                      </a:cubicBezTo>
                      <a:cubicBezTo>
                        <a:pt x="798" y="791"/>
                        <a:pt x="788" y="792"/>
                        <a:pt x="778" y="792"/>
                      </a:cubicBezTo>
                      <a:cubicBezTo>
                        <a:pt x="696" y="792"/>
                        <a:pt x="620" y="739"/>
                        <a:pt x="565" y="686"/>
                      </a:cubicBezTo>
                      <a:cubicBezTo>
                        <a:pt x="537" y="659"/>
                        <a:pt x="514" y="632"/>
                        <a:pt x="499" y="612"/>
                      </a:cubicBezTo>
                      <a:cubicBezTo>
                        <a:pt x="497" y="610"/>
                        <a:pt x="495" y="608"/>
                        <a:pt x="493" y="605"/>
                      </a:cubicBezTo>
                      <a:lnTo>
                        <a:pt x="826" y="660"/>
                      </a:lnTo>
                      <a:close/>
                      <a:moveTo>
                        <a:pt x="360" y="583"/>
                      </a:moveTo>
                      <a:cubicBezTo>
                        <a:pt x="484" y="604"/>
                        <a:pt x="484" y="604"/>
                        <a:pt x="484" y="604"/>
                      </a:cubicBezTo>
                      <a:cubicBezTo>
                        <a:pt x="525" y="658"/>
                        <a:pt x="642" y="798"/>
                        <a:pt x="778" y="798"/>
                      </a:cubicBezTo>
                      <a:cubicBezTo>
                        <a:pt x="788" y="798"/>
                        <a:pt x="798" y="798"/>
                        <a:pt x="807" y="796"/>
                      </a:cubicBezTo>
                      <a:cubicBezTo>
                        <a:pt x="797" y="875"/>
                        <a:pt x="797" y="875"/>
                        <a:pt x="797" y="875"/>
                      </a:cubicBezTo>
                      <a:cubicBezTo>
                        <a:pt x="300" y="708"/>
                        <a:pt x="300" y="708"/>
                        <a:pt x="300" y="708"/>
                      </a:cubicBezTo>
                      <a:lnTo>
                        <a:pt x="360" y="583"/>
                      </a:lnTo>
                      <a:close/>
                      <a:moveTo>
                        <a:pt x="291" y="728"/>
                      </a:moveTo>
                      <a:cubicBezTo>
                        <a:pt x="794" y="897"/>
                        <a:pt x="794" y="897"/>
                        <a:pt x="794" y="897"/>
                      </a:cubicBezTo>
                      <a:cubicBezTo>
                        <a:pt x="783" y="979"/>
                        <a:pt x="783" y="979"/>
                        <a:pt x="783" y="979"/>
                      </a:cubicBezTo>
                      <a:cubicBezTo>
                        <a:pt x="780" y="980"/>
                        <a:pt x="780" y="980"/>
                        <a:pt x="780" y="980"/>
                      </a:cubicBezTo>
                      <a:cubicBezTo>
                        <a:pt x="254" y="803"/>
                        <a:pt x="254" y="803"/>
                        <a:pt x="254" y="803"/>
                      </a:cubicBezTo>
                      <a:lnTo>
                        <a:pt x="291" y="728"/>
                      </a:lnTo>
                      <a:close/>
                      <a:moveTo>
                        <a:pt x="42" y="1246"/>
                      </a:moveTo>
                      <a:cubicBezTo>
                        <a:pt x="245" y="823"/>
                        <a:pt x="245" y="823"/>
                        <a:pt x="245" y="823"/>
                      </a:cubicBezTo>
                      <a:cubicBezTo>
                        <a:pt x="779" y="1002"/>
                        <a:pt x="779" y="1002"/>
                        <a:pt x="779" y="1002"/>
                      </a:cubicBezTo>
                      <a:cubicBezTo>
                        <a:pt x="769" y="1076"/>
                        <a:pt x="769" y="1076"/>
                        <a:pt x="769" y="1076"/>
                      </a:cubicBezTo>
                      <a:cubicBezTo>
                        <a:pt x="768" y="1077"/>
                        <a:pt x="768" y="1078"/>
                        <a:pt x="767" y="1078"/>
                      </a:cubicBezTo>
                      <a:cubicBezTo>
                        <a:pt x="761" y="1080"/>
                        <a:pt x="679" y="1113"/>
                        <a:pt x="627" y="1190"/>
                      </a:cubicBezTo>
                      <a:cubicBezTo>
                        <a:pt x="601" y="1228"/>
                        <a:pt x="545" y="1259"/>
                        <a:pt x="495" y="1280"/>
                      </a:cubicBezTo>
                      <a:cubicBezTo>
                        <a:pt x="471" y="1290"/>
                        <a:pt x="449" y="1298"/>
                        <a:pt x="432" y="1303"/>
                      </a:cubicBezTo>
                      <a:lnTo>
                        <a:pt x="42" y="1246"/>
                      </a:lnTo>
                      <a:close/>
                      <a:moveTo>
                        <a:pt x="732" y="1347"/>
                      </a:moveTo>
                      <a:cubicBezTo>
                        <a:pt x="446" y="1305"/>
                        <a:pt x="446" y="1305"/>
                        <a:pt x="446" y="1305"/>
                      </a:cubicBezTo>
                      <a:cubicBezTo>
                        <a:pt x="501" y="1287"/>
                        <a:pt x="594" y="1249"/>
                        <a:pt x="632" y="1193"/>
                      </a:cubicBezTo>
                      <a:cubicBezTo>
                        <a:pt x="658" y="1154"/>
                        <a:pt x="693" y="1127"/>
                        <a:pt x="721" y="1109"/>
                      </a:cubicBezTo>
                      <a:cubicBezTo>
                        <a:pt x="734" y="1100"/>
                        <a:pt x="747" y="1094"/>
                        <a:pt x="756" y="1090"/>
                      </a:cubicBezTo>
                      <a:cubicBezTo>
                        <a:pt x="762" y="1087"/>
                        <a:pt x="766" y="1085"/>
                        <a:pt x="768" y="1084"/>
                      </a:cubicBezTo>
                      <a:cubicBezTo>
                        <a:pt x="752" y="1206"/>
                        <a:pt x="752" y="1206"/>
                        <a:pt x="752" y="1206"/>
                      </a:cubicBezTo>
                      <a:lnTo>
                        <a:pt x="732" y="1347"/>
                      </a:lnTo>
                      <a:close/>
                      <a:moveTo>
                        <a:pt x="802" y="1334"/>
                      </a:moveTo>
                      <a:cubicBezTo>
                        <a:pt x="858" y="1215"/>
                        <a:pt x="951" y="1180"/>
                        <a:pt x="1043" y="1180"/>
                      </a:cubicBezTo>
                      <a:cubicBezTo>
                        <a:pt x="1106" y="1180"/>
                        <a:pt x="1169" y="1197"/>
                        <a:pt x="1215" y="1214"/>
                      </a:cubicBezTo>
                      <a:cubicBezTo>
                        <a:pt x="1238" y="1222"/>
                        <a:pt x="1257" y="1231"/>
                        <a:pt x="1270" y="1237"/>
                      </a:cubicBezTo>
                      <a:cubicBezTo>
                        <a:pt x="1272" y="1238"/>
                        <a:pt x="1273" y="1238"/>
                        <a:pt x="1274" y="1239"/>
                      </a:cubicBezTo>
                      <a:lnTo>
                        <a:pt x="802" y="1334"/>
                      </a:lnTo>
                      <a:close/>
                      <a:moveTo>
                        <a:pt x="1284" y="1237"/>
                      </a:moveTo>
                      <a:cubicBezTo>
                        <a:pt x="1251" y="1221"/>
                        <a:pt x="1149" y="1174"/>
                        <a:pt x="1043" y="1174"/>
                      </a:cubicBezTo>
                      <a:cubicBezTo>
                        <a:pt x="949" y="1174"/>
                        <a:pt x="851" y="1210"/>
                        <a:pt x="795" y="1336"/>
                      </a:cubicBezTo>
                      <a:cubicBezTo>
                        <a:pt x="745" y="1346"/>
                        <a:pt x="745" y="1346"/>
                        <a:pt x="745" y="1346"/>
                      </a:cubicBezTo>
                      <a:cubicBezTo>
                        <a:pt x="782" y="1076"/>
                        <a:pt x="782" y="1076"/>
                        <a:pt x="782" y="1076"/>
                      </a:cubicBezTo>
                      <a:cubicBezTo>
                        <a:pt x="786" y="1073"/>
                        <a:pt x="790" y="1071"/>
                        <a:pt x="796" y="1067"/>
                      </a:cubicBezTo>
                      <a:cubicBezTo>
                        <a:pt x="844" y="1039"/>
                        <a:pt x="957" y="983"/>
                        <a:pt x="1079" y="983"/>
                      </a:cubicBezTo>
                      <a:cubicBezTo>
                        <a:pt x="1196" y="983"/>
                        <a:pt x="1321" y="1034"/>
                        <a:pt x="1410" y="1211"/>
                      </a:cubicBezTo>
                      <a:lnTo>
                        <a:pt x="1284" y="1237"/>
                      </a:lnTo>
                      <a:close/>
                      <a:moveTo>
                        <a:pt x="1416" y="1210"/>
                      </a:moveTo>
                      <a:cubicBezTo>
                        <a:pt x="1327" y="1030"/>
                        <a:pt x="1198" y="977"/>
                        <a:pt x="1079" y="977"/>
                      </a:cubicBezTo>
                      <a:cubicBezTo>
                        <a:pt x="946" y="977"/>
                        <a:pt x="825" y="1042"/>
                        <a:pt x="783" y="1068"/>
                      </a:cubicBezTo>
                      <a:cubicBezTo>
                        <a:pt x="792" y="998"/>
                        <a:pt x="792" y="998"/>
                        <a:pt x="792" y="998"/>
                      </a:cubicBezTo>
                      <a:cubicBezTo>
                        <a:pt x="1198" y="823"/>
                        <a:pt x="1198" y="823"/>
                        <a:pt x="1198" y="823"/>
                      </a:cubicBezTo>
                      <a:cubicBezTo>
                        <a:pt x="1384" y="953"/>
                        <a:pt x="1384" y="953"/>
                        <a:pt x="1384" y="953"/>
                      </a:cubicBezTo>
                      <a:cubicBezTo>
                        <a:pt x="1387" y="958"/>
                        <a:pt x="1387" y="958"/>
                        <a:pt x="1387" y="958"/>
                      </a:cubicBezTo>
                      <a:cubicBezTo>
                        <a:pt x="1437" y="1206"/>
                        <a:pt x="1437" y="1206"/>
                        <a:pt x="1437" y="1206"/>
                      </a:cubicBezTo>
                      <a:lnTo>
                        <a:pt x="1416" y="1210"/>
                      </a:lnTo>
                      <a:close/>
                      <a:moveTo>
                        <a:pt x="1449" y="1205"/>
                      </a:moveTo>
                      <a:cubicBezTo>
                        <a:pt x="1404" y="980"/>
                        <a:pt x="1404" y="980"/>
                        <a:pt x="1404" y="980"/>
                      </a:cubicBezTo>
                      <a:cubicBezTo>
                        <a:pt x="1591" y="1225"/>
                        <a:pt x="1591" y="1225"/>
                        <a:pt x="1591" y="1225"/>
                      </a:cubicBezTo>
                      <a:lnTo>
                        <a:pt x="1449" y="1205"/>
                      </a:lnTo>
                      <a:close/>
                      <a:moveTo>
                        <a:pt x="1621" y="1230"/>
                      </a:moveTo>
                      <a:cubicBezTo>
                        <a:pt x="1399" y="938"/>
                        <a:pt x="1399" y="938"/>
                        <a:pt x="1399" y="938"/>
                      </a:cubicBezTo>
                      <a:cubicBezTo>
                        <a:pt x="1395" y="935"/>
                        <a:pt x="1395" y="935"/>
                        <a:pt x="1395" y="935"/>
                      </a:cubicBezTo>
                      <a:cubicBezTo>
                        <a:pt x="1374" y="831"/>
                        <a:pt x="1374" y="831"/>
                        <a:pt x="1374" y="831"/>
                      </a:cubicBezTo>
                      <a:cubicBezTo>
                        <a:pt x="1737" y="1247"/>
                        <a:pt x="1737" y="1247"/>
                        <a:pt x="1737" y="1247"/>
                      </a:cubicBezTo>
                      <a:lnTo>
                        <a:pt x="1621" y="1230"/>
                      </a:lnTo>
                      <a:close/>
                      <a:moveTo>
                        <a:pt x="1366" y="788"/>
                      </a:moveTo>
                      <a:cubicBezTo>
                        <a:pt x="1361" y="762"/>
                        <a:pt x="1361" y="762"/>
                        <a:pt x="1361" y="762"/>
                      </a:cubicBezTo>
                      <a:cubicBezTo>
                        <a:pt x="1928" y="909"/>
                        <a:pt x="1928" y="909"/>
                        <a:pt x="1928" y="909"/>
                      </a:cubicBezTo>
                      <a:cubicBezTo>
                        <a:pt x="2136" y="1305"/>
                        <a:pt x="2136" y="1305"/>
                        <a:pt x="2136" y="1305"/>
                      </a:cubicBezTo>
                      <a:cubicBezTo>
                        <a:pt x="1770" y="1252"/>
                        <a:pt x="1770" y="1252"/>
                        <a:pt x="1770" y="1252"/>
                      </a:cubicBezTo>
                      <a:lnTo>
                        <a:pt x="1366" y="7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77" name="TextovéPole 76">
            <a:extLst>
              <a:ext uri="{FF2B5EF4-FFF2-40B4-BE49-F238E27FC236}">
                <a16:creationId xmlns:a16="http://schemas.microsoft.com/office/drawing/2014/main" xmlns="" id="{353013A7-0F15-60CB-DA2D-F4A692A64CE6}"/>
              </a:ext>
            </a:extLst>
          </p:cNvPr>
          <p:cNvSpPr txBox="1"/>
          <p:nvPr/>
        </p:nvSpPr>
        <p:spPr>
          <a:xfrm>
            <a:off x="4168940" y="1008749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78" name="TextovéPole 77">
            <a:extLst>
              <a:ext uri="{FF2B5EF4-FFF2-40B4-BE49-F238E27FC236}">
                <a16:creationId xmlns:a16="http://schemas.microsoft.com/office/drawing/2014/main" xmlns="" id="{CA8E481D-034B-CD00-6005-3C0505511B19}"/>
              </a:ext>
            </a:extLst>
          </p:cNvPr>
          <p:cNvSpPr txBox="1"/>
          <p:nvPr/>
        </p:nvSpPr>
        <p:spPr>
          <a:xfrm>
            <a:off x="1931778" y="987260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79" name="TextovéPole 78">
            <a:extLst>
              <a:ext uri="{FF2B5EF4-FFF2-40B4-BE49-F238E27FC236}">
                <a16:creationId xmlns:a16="http://schemas.microsoft.com/office/drawing/2014/main" xmlns="" id="{3BD2CEA0-ECD5-4810-DE8C-B518669A3360}"/>
              </a:ext>
            </a:extLst>
          </p:cNvPr>
          <p:cNvSpPr txBox="1"/>
          <p:nvPr/>
        </p:nvSpPr>
        <p:spPr>
          <a:xfrm>
            <a:off x="6373288" y="1008749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+3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81" name="TextovéPole 80">
            <a:extLst>
              <a:ext uri="{FF2B5EF4-FFF2-40B4-BE49-F238E27FC236}">
                <a16:creationId xmlns:a16="http://schemas.microsoft.com/office/drawing/2014/main" xmlns="" id="{0D2506B6-D528-EB6C-3583-8969CA8102FE}"/>
              </a:ext>
            </a:extLst>
          </p:cNvPr>
          <p:cNvSpPr txBox="1"/>
          <p:nvPr/>
        </p:nvSpPr>
        <p:spPr>
          <a:xfrm>
            <a:off x="752525" y="1971209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kern="0" dirty="0">
                <a:solidFill>
                  <a:srgbClr val="00B050"/>
                </a:solidFill>
                <a:latin typeface="Calibri" panose="020F0502020204030204" pitchFamily="34" charset="0"/>
              </a:rPr>
              <a:t>+0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2" name="TextovéPole 81">
            <a:extLst>
              <a:ext uri="{FF2B5EF4-FFF2-40B4-BE49-F238E27FC236}">
                <a16:creationId xmlns:a16="http://schemas.microsoft.com/office/drawing/2014/main" xmlns="" id="{82CAB294-9169-2A4A-5A5A-54B815AA0F41}"/>
              </a:ext>
            </a:extLst>
          </p:cNvPr>
          <p:cNvSpPr txBox="1"/>
          <p:nvPr/>
        </p:nvSpPr>
        <p:spPr>
          <a:xfrm>
            <a:off x="1607025" y="1972813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kern="0" dirty="0">
                <a:solidFill>
                  <a:srgbClr val="00B050"/>
                </a:solidFill>
                <a:latin typeface="Calibri" panose="020F0502020204030204" pitchFamily="34" charset="0"/>
              </a:rPr>
              <a:t>+0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3" name="TextovéPole 82">
            <a:extLst>
              <a:ext uri="{FF2B5EF4-FFF2-40B4-BE49-F238E27FC236}">
                <a16:creationId xmlns:a16="http://schemas.microsoft.com/office/drawing/2014/main" xmlns="" id="{19961A5A-8988-A4A7-B40F-C4FF7454A3F5}"/>
              </a:ext>
            </a:extLst>
          </p:cNvPr>
          <p:cNvSpPr txBox="1"/>
          <p:nvPr/>
        </p:nvSpPr>
        <p:spPr>
          <a:xfrm>
            <a:off x="2426993" y="2058912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kern="0" dirty="0">
                <a:solidFill>
                  <a:srgbClr val="00B050"/>
                </a:solidFill>
                <a:latin typeface="Calibri" panose="020F0502020204030204" pitchFamily="34" charset="0"/>
              </a:rPr>
              <a:t>+0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4" name="TextovéPole 83">
            <a:extLst>
              <a:ext uri="{FF2B5EF4-FFF2-40B4-BE49-F238E27FC236}">
                <a16:creationId xmlns:a16="http://schemas.microsoft.com/office/drawing/2014/main" xmlns="" id="{B9BC58E1-8A6E-2C2D-13E0-C1416E091AD4}"/>
              </a:ext>
            </a:extLst>
          </p:cNvPr>
          <p:cNvSpPr txBox="1"/>
          <p:nvPr/>
        </p:nvSpPr>
        <p:spPr>
          <a:xfrm>
            <a:off x="3292713" y="2080868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kern="0" dirty="0">
                <a:solidFill>
                  <a:srgbClr val="00B050"/>
                </a:solidFill>
                <a:latin typeface="Calibri" panose="020F0502020204030204" pitchFamily="34" charset="0"/>
              </a:rPr>
              <a:t>+0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5" name="TextovéPole 84">
            <a:extLst>
              <a:ext uri="{FF2B5EF4-FFF2-40B4-BE49-F238E27FC236}">
                <a16:creationId xmlns:a16="http://schemas.microsoft.com/office/drawing/2014/main" xmlns="" id="{7ED72523-BDF0-09A2-AEA0-07B2AD72AF64}"/>
              </a:ext>
            </a:extLst>
          </p:cNvPr>
          <p:cNvSpPr txBox="1"/>
          <p:nvPr/>
        </p:nvSpPr>
        <p:spPr>
          <a:xfrm>
            <a:off x="4148892" y="2032834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kern="0" dirty="0">
                <a:solidFill>
                  <a:srgbClr val="00B050"/>
                </a:solidFill>
                <a:latin typeface="Calibri" panose="020F0502020204030204" pitchFamily="34" charset="0"/>
              </a:rPr>
              <a:t>+1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6" name="TextovéPole 85">
            <a:extLst>
              <a:ext uri="{FF2B5EF4-FFF2-40B4-BE49-F238E27FC236}">
                <a16:creationId xmlns:a16="http://schemas.microsoft.com/office/drawing/2014/main" xmlns="" id="{2CFEFABA-6BE0-8168-92EB-8E9574FB918A}"/>
              </a:ext>
            </a:extLst>
          </p:cNvPr>
          <p:cNvSpPr txBox="1"/>
          <p:nvPr/>
        </p:nvSpPr>
        <p:spPr>
          <a:xfrm>
            <a:off x="5004313" y="2148143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kern="0" dirty="0">
                <a:solidFill>
                  <a:srgbClr val="FF6600"/>
                </a:solidFill>
                <a:latin typeface="Calibri" panose="020F0502020204030204" pitchFamily="34" charset="0"/>
              </a:rPr>
              <a:t>-1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7" name="TextovéPole 86">
            <a:extLst>
              <a:ext uri="{FF2B5EF4-FFF2-40B4-BE49-F238E27FC236}">
                <a16:creationId xmlns:a16="http://schemas.microsoft.com/office/drawing/2014/main" xmlns="" id="{8041B0AD-6345-3299-4774-11CBCFF0B4E1}"/>
              </a:ext>
            </a:extLst>
          </p:cNvPr>
          <p:cNvSpPr txBox="1"/>
          <p:nvPr/>
        </p:nvSpPr>
        <p:spPr>
          <a:xfrm>
            <a:off x="5855008" y="2252837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kern="0" dirty="0">
                <a:solidFill>
                  <a:srgbClr val="00B050"/>
                </a:solidFill>
                <a:latin typeface="Calibri" panose="020F0502020204030204" pitchFamily="34" charset="0"/>
              </a:rPr>
              <a:t>+2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8" name="TextovéPole 87">
            <a:extLst>
              <a:ext uri="{FF2B5EF4-FFF2-40B4-BE49-F238E27FC236}">
                <a16:creationId xmlns:a16="http://schemas.microsoft.com/office/drawing/2014/main" xmlns="" id="{F36275AB-D700-728D-3EF8-1CE962D294D0}"/>
              </a:ext>
            </a:extLst>
          </p:cNvPr>
          <p:cNvSpPr txBox="1"/>
          <p:nvPr/>
        </p:nvSpPr>
        <p:spPr>
          <a:xfrm>
            <a:off x="6710429" y="1991582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kern="0" dirty="0">
                <a:solidFill>
                  <a:srgbClr val="00B050"/>
                </a:solidFill>
                <a:latin typeface="Calibri" panose="020F0502020204030204" pitchFamily="34" charset="0"/>
              </a:rPr>
              <a:t>+0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9" name="TextovéPole 88">
            <a:extLst>
              <a:ext uri="{FF2B5EF4-FFF2-40B4-BE49-F238E27FC236}">
                <a16:creationId xmlns:a16="http://schemas.microsoft.com/office/drawing/2014/main" xmlns="" id="{C274DA95-1F96-F76F-B155-A6442270FDD0}"/>
              </a:ext>
            </a:extLst>
          </p:cNvPr>
          <p:cNvSpPr txBox="1"/>
          <p:nvPr/>
        </p:nvSpPr>
        <p:spPr>
          <a:xfrm>
            <a:off x="7561124" y="2404681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kern="0" dirty="0">
                <a:solidFill>
                  <a:srgbClr val="00B050"/>
                </a:solidFill>
                <a:latin typeface="Calibri" panose="020F0502020204030204" pitchFamily="34" charset="0"/>
              </a:rPr>
              <a:t>+3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90" name="TextovéPole 89">
            <a:extLst>
              <a:ext uri="{FF2B5EF4-FFF2-40B4-BE49-F238E27FC236}">
                <a16:creationId xmlns:a16="http://schemas.microsoft.com/office/drawing/2014/main" xmlns="" id="{FC2C5381-A18E-D2EF-9210-75C2D2483615}"/>
              </a:ext>
            </a:extLst>
          </p:cNvPr>
          <p:cNvSpPr txBox="1"/>
          <p:nvPr/>
        </p:nvSpPr>
        <p:spPr>
          <a:xfrm>
            <a:off x="8434311" y="2017797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kern="0" dirty="0">
                <a:solidFill>
                  <a:srgbClr val="FF6600"/>
                </a:solidFill>
                <a:latin typeface="Calibri" panose="020F0502020204030204" pitchFamily="34" charset="0"/>
              </a:rPr>
              <a:t>-3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7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xmlns="" id="{8D4CBA63-E5AF-EEE6-DD30-A75462EA5772}"/>
              </a:ext>
            </a:extLst>
          </p:cNvPr>
          <p:cNvSpPr/>
          <p:nvPr/>
        </p:nvSpPr>
        <p:spPr>
          <a:xfrm>
            <a:off x="4572000" y="1938932"/>
            <a:ext cx="1947600" cy="3408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600" dirty="0">
                <a:solidFill>
                  <a:schemeClr val="tx1"/>
                </a:solidFill>
              </a:rPr>
              <a:t>* 76 % u TIC , které byly nové měřeny v roce 2022 </a:t>
            </a:r>
          </a:p>
        </p:txBody>
      </p:sp>
    </p:spTree>
    <p:extLst>
      <p:ext uri="{BB962C8B-B14F-4D97-AF65-F5344CB8AC3E}">
        <p14:creationId xmlns:p14="http://schemas.microsoft.com/office/powerpoint/2010/main" val="3731297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PRACOVNÍK TIC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7" name="Zástupný symbol pro číslo snímku 1">
            <a:extLst>
              <a:ext uri="{FF2B5EF4-FFF2-40B4-BE49-F238E27FC236}">
                <a16:creationId xmlns:a16="http://schemas.microsoft.com/office/drawing/2014/main" xmlns="" id="{5D96A48F-E591-4267-BBAA-3DD36350F89F}"/>
              </a:ext>
            </a:extLst>
          </p:cNvPr>
          <p:cNvSpPr txBox="1">
            <a:spLocks/>
          </p:cNvSpPr>
          <p:nvPr/>
        </p:nvSpPr>
        <p:spPr>
          <a:xfrm>
            <a:off x="8297732" y="4471612"/>
            <a:ext cx="323850" cy="108347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Nadpis 3">
            <a:extLst>
              <a:ext uri="{FF2B5EF4-FFF2-40B4-BE49-F238E27FC236}">
                <a16:creationId xmlns:a16="http://schemas.microsoft.com/office/drawing/2014/main" xmlns="" id="{047B6EC0-D3C6-40BB-BF3D-87E3FEDD895B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Pracovníci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 působí jako profesionálové, často jim však chybí aktivita</a:t>
            </a:r>
          </a:p>
        </p:txBody>
      </p:sp>
      <p:grpSp>
        <p:nvGrpSpPr>
          <p:cNvPr id="49" name="Skupina 48">
            <a:extLst>
              <a:ext uri="{FF2B5EF4-FFF2-40B4-BE49-F238E27FC236}">
                <a16:creationId xmlns:a16="http://schemas.microsoft.com/office/drawing/2014/main" xmlns="" id="{07566C0F-D780-4FDD-B6C4-2A1C6CDDA534}"/>
              </a:ext>
            </a:extLst>
          </p:cNvPr>
          <p:cNvGrpSpPr/>
          <p:nvPr/>
        </p:nvGrpSpPr>
        <p:grpSpPr>
          <a:xfrm>
            <a:off x="449678" y="1801244"/>
            <a:ext cx="2632938" cy="1232780"/>
            <a:chOff x="6812185" y="3854048"/>
            <a:chExt cx="2155943" cy="1944343"/>
          </a:xfrm>
        </p:grpSpPr>
        <p:sp>
          <p:nvSpPr>
            <p:cNvPr id="50" name="Obdélník 49">
              <a:extLst>
                <a:ext uri="{FF2B5EF4-FFF2-40B4-BE49-F238E27FC236}">
                  <a16:creationId xmlns:a16="http://schemas.microsoft.com/office/drawing/2014/main" xmlns="" id="{D333B57A-9408-47D6-BDFA-CACCBFFC74D4}"/>
                </a:ext>
              </a:extLst>
            </p:cNvPr>
            <p:cNvSpPr/>
            <p:nvPr/>
          </p:nvSpPr>
          <p:spPr>
            <a:xfrm>
              <a:off x="6812185" y="3854048"/>
              <a:ext cx="2155943" cy="1662602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1" name="TextovéPole 50">
              <a:extLst>
                <a:ext uri="{FF2B5EF4-FFF2-40B4-BE49-F238E27FC236}">
                  <a16:creationId xmlns:a16="http://schemas.microsoft.com/office/drawing/2014/main" xmlns="" id="{8959BEC2-FB92-468D-8E28-D4BF4A229148}"/>
                </a:ext>
              </a:extLst>
            </p:cNvPr>
            <p:cNvSpPr txBox="1"/>
            <p:nvPr/>
          </p:nvSpPr>
          <p:spPr>
            <a:xfrm>
              <a:off x="6812185" y="3905230"/>
              <a:ext cx="2103938" cy="189316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Prostor ke zlepšení je v atraktivním představení navržených cílů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</a:b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Pouze </a:t>
              </a: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64 %</a:t>
              </a: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shopperů „rozhodně souhlasilo“ s výrokem, že pracovník představil navržený cíl atraktivně a dokázal by turistu k návštěvě nalákat. S tím, že pracovník je odborník a měl přehled o regionu rozhodně souhlasilo 76 % návštěvníků.</a:t>
              </a:r>
            </a:p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53" name="Obdélník 52">
            <a:extLst>
              <a:ext uri="{FF2B5EF4-FFF2-40B4-BE49-F238E27FC236}">
                <a16:creationId xmlns:a16="http://schemas.microsoft.com/office/drawing/2014/main" xmlns="" id="{FA9E8312-2BF7-46D7-B08A-E26595C6344E}"/>
              </a:ext>
            </a:extLst>
          </p:cNvPr>
          <p:cNvSpPr/>
          <p:nvPr/>
        </p:nvSpPr>
        <p:spPr>
          <a:xfrm>
            <a:off x="3157827" y="1798165"/>
            <a:ext cx="1447144" cy="1112749"/>
          </a:xfrm>
          <a:prstGeom prst="rect">
            <a:avLst/>
          </a:prstGeom>
          <a:solidFill>
            <a:srgbClr val="00B050">
              <a:alpha val="78824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xmlns="" id="{58867D04-808E-428C-8F4A-95C520132156}"/>
              </a:ext>
            </a:extLst>
          </p:cNvPr>
          <p:cNvSpPr txBox="1"/>
          <p:nvPr/>
        </p:nvSpPr>
        <p:spPr>
          <a:xfrm>
            <a:off x="3173595" y="1839687"/>
            <a:ext cx="1410932" cy="107721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Pracovníci jsou profesionální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/>
            </a:r>
            <a:b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</a:br>
            <a:r>
              <a:rPr kumimoji="0" lang="cs-CZ" sz="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/>
            </a:r>
            <a:b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</a:br>
            <a:r>
              <a: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Pracovníci jsou vždy vhodně oblečeni , většinou udržují oční kontakt (98 %) a nekonzumují při jednání s návštěvníky jídlo (100 %). </a:t>
            </a:r>
          </a:p>
        </p:txBody>
      </p:sp>
      <p:grpSp>
        <p:nvGrpSpPr>
          <p:cNvPr id="58" name="Skupina 57">
            <a:extLst>
              <a:ext uri="{FF2B5EF4-FFF2-40B4-BE49-F238E27FC236}">
                <a16:creationId xmlns:a16="http://schemas.microsoft.com/office/drawing/2014/main" xmlns="" id="{0B7AF78E-4FA5-4A9C-B1C8-4BAE3525E1A6}"/>
              </a:ext>
            </a:extLst>
          </p:cNvPr>
          <p:cNvGrpSpPr/>
          <p:nvPr/>
        </p:nvGrpSpPr>
        <p:grpSpPr>
          <a:xfrm>
            <a:off x="437882" y="3561892"/>
            <a:ext cx="2593226" cy="821145"/>
            <a:chOff x="6417378" y="3966523"/>
            <a:chExt cx="2253602" cy="1508529"/>
          </a:xfrm>
        </p:grpSpPr>
        <p:sp>
          <p:nvSpPr>
            <p:cNvPr id="59" name="Obdélník 58">
              <a:extLst>
                <a:ext uri="{FF2B5EF4-FFF2-40B4-BE49-F238E27FC236}">
                  <a16:creationId xmlns:a16="http://schemas.microsoft.com/office/drawing/2014/main" xmlns="" id="{5A4CB976-5FFA-4402-B8C2-1C2366282295}"/>
                </a:ext>
              </a:extLst>
            </p:cNvPr>
            <p:cNvSpPr/>
            <p:nvPr/>
          </p:nvSpPr>
          <p:spPr>
            <a:xfrm>
              <a:off x="6431596" y="3966523"/>
              <a:ext cx="2239384" cy="1385258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0" name="TextovéPole 59">
              <a:extLst>
                <a:ext uri="{FF2B5EF4-FFF2-40B4-BE49-F238E27FC236}">
                  <a16:creationId xmlns:a16="http://schemas.microsoft.com/office/drawing/2014/main" xmlns="" id="{07DF10BE-BF1C-44BC-8D6C-B7B0F36B5D06}"/>
                </a:ext>
              </a:extLst>
            </p:cNvPr>
            <p:cNvSpPr txBox="1"/>
            <p:nvPr/>
          </p:nvSpPr>
          <p:spPr>
            <a:xfrm>
              <a:off x="6417378" y="4004966"/>
              <a:ext cx="2247486" cy="1470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Nabízená řešení jsou adekvátní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</a:b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Návštěvníci</a:t>
              </a: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se ve většině případů shodli, že pracovník navrhl převážně odpovídající řešení jejich požadavku (96 %) a že jejich dotaz zodpověděl dostatečně srozumitelně (98 %). </a:t>
              </a:r>
            </a:p>
          </p:txBody>
        </p:sp>
      </p:grpSp>
      <p:grpSp>
        <p:nvGrpSpPr>
          <p:cNvPr id="61" name="Skupina 60">
            <a:extLst>
              <a:ext uri="{FF2B5EF4-FFF2-40B4-BE49-F238E27FC236}">
                <a16:creationId xmlns:a16="http://schemas.microsoft.com/office/drawing/2014/main" xmlns="" id="{95D680AA-DEDC-4842-AFE8-D52E7EEF9787}"/>
              </a:ext>
            </a:extLst>
          </p:cNvPr>
          <p:cNvGrpSpPr/>
          <p:nvPr/>
        </p:nvGrpSpPr>
        <p:grpSpPr>
          <a:xfrm>
            <a:off x="3064284" y="2963453"/>
            <a:ext cx="1575815" cy="1394156"/>
            <a:chOff x="6780650" y="3840338"/>
            <a:chExt cx="1574910" cy="1524788"/>
          </a:xfrm>
        </p:grpSpPr>
        <p:sp>
          <p:nvSpPr>
            <p:cNvPr id="62" name="Obdélník 61">
              <a:extLst>
                <a:ext uri="{FF2B5EF4-FFF2-40B4-BE49-F238E27FC236}">
                  <a16:creationId xmlns:a16="http://schemas.microsoft.com/office/drawing/2014/main" xmlns="" id="{6AD3CAD8-425C-467A-A7B5-E923EE6F51EC}"/>
                </a:ext>
              </a:extLst>
            </p:cNvPr>
            <p:cNvSpPr/>
            <p:nvPr/>
          </p:nvSpPr>
          <p:spPr>
            <a:xfrm>
              <a:off x="6812187" y="3840338"/>
              <a:ext cx="1508259" cy="1479208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3" name="TextovéPole 62">
              <a:extLst>
                <a:ext uri="{FF2B5EF4-FFF2-40B4-BE49-F238E27FC236}">
                  <a16:creationId xmlns:a16="http://schemas.microsoft.com/office/drawing/2014/main" xmlns="" id="{3FF2CBCC-105A-4B6D-AAEF-A8A19C7F6920}"/>
                </a:ext>
              </a:extLst>
            </p:cNvPr>
            <p:cNvSpPr txBox="1"/>
            <p:nvPr/>
          </p:nvSpPr>
          <p:spPr>
            <a:xfrm>
              <a:off x="6780650" y="3850357"/>
              <a:ext cx="1574910" cy="151476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V aktivitě pracovníků došlo k mírnému zlepšení, stále je ale hodnocena slabě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</a:b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Pouze 47 % návštěvníků rozhodně souhlasilo s tím, ž pracovník je aktivní. Návštěvníkům chybí doplňující odpovědi nebo reakci vnímají jak</a:t>
              </a: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o příliš strohou.</a:t>
              </a:r>
              <a:endPara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68" name="Skupina 67">
            <a:extLst>
              <a:ext uri="{FF2B5EF4-FFF2-40B4-BE49-F238E27FC236}">
                <a16:creationId xmlns:a16="http://schemas.microsoft.com/office/drawing/2014/main" xmlns="" id="{03899939-CF40-4782-8A5F-9C548A3C8036}"/>
              </a:ext>
            </a:extLst>
          </p:cNvPr>
          <p:cNvGrpSpPr/>
          <p:nvPr/>
        </p:nvGrpSpPr>
        <p:grpSpPr>
          <a:xfrm>
            <a:off x="251520" y="574488"/>
            <a:ext cx="8762627" cy="1123672"/>
            <a:chOff x="285373" y="786776"/>
            <a:chExt cx="8762627" cy="1123672"/>
          </a:xfrm>
        </p:grpSpPr>
        <p:sp>
          <p:nvSpPr>
            <p:cNvPr id="69" name="TextovéPole 68">
              <a:extLst>
                <a:ext uri="{FF2B5EF4-FFF2-40B4-BE49-F238E27FC236}">
                  <a16:creationId xmlns:a16="http://schemas.microsoft.com/office/drawing/2014/main" xmlns="" id="{D703E908-79D7-4735-81B6-95DCDAF014C9}"/>
                </a:ext>
              </a:extLst>
            </p:cNvPr>
            <p:cNvSpPr txBox="1"/>
            <p:nvPr/>
          </p:nvSpPr>
          <p:spPr>
            <a:xfrm>
              <a:off x="1366509" y="793306"/>
              <a:ext cx="719611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96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70" name="TextovéPole 69">
              <a:extLst>
                <a:ext uri="{FF2B5EF4-FFF2-40B4-BE49-F238E27FC236}">
                  <a16:creationId xmlns:a16="http://schemas.microsoft.com/office/drawing/2014/main" xmlns="" id="{D0BBE4C7-B531-4B29-B78D-74B7EE870031}"/>
                </a:ext>
              </a:extLst>
            </p:cNvPr>
            <p:cNvSpPr txBox="1"/>
            <p:nvPr/>
          </p:nvSpPr>
          <p:spPr>
            <a:xfrm>
              <a:off x="3611051" y="786776"/>
              <a:ext cx="73474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90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71" name="TextovéPole 70">
              <a:extLst>
                <a:ext uri="{FF2B5EF4-FFF2-40B4-BE49-F238E27FC236}">
                  <a16:creationId xmlns:a16="http://schemas.microsoft.com/office/drawing/2014/main" xmlns="" id="{BED9C555-FAD3-45C7-A9AD-843C0918362E}"/>
                </a:ext>
              </a:extLst>
            </p:cNvPr>
            <p:cNvSpPr txBox="1"/>
            <p:nvPr/>
          </p:nvSpPr>
          <p:spPr>
            <a:xfrm>
              <a:off x="5771291" y="789555"/>
              <a:ext cx="74492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98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72" name="TextovéPole 71">
              <a:extLst>
                <a:ext uri="{FF2B5EF4-FFF2-40B4-BE49-F238E27FC236}">
                  <a16:creationId xmlns:a16="http://schemas.microsoft.com/office/drawing/2014/main" xmlns="" id="{A8C0051D-67CA-444F-B4E3-DF908CC9BC43}"/>
                </a:ext>
              </a:extLst>
            </p:cNvPr>
            <p:cNvSpPr txBox="1"/>
            <p:nvPr/>
          </p:nvSpPr>
          <p:spPr>
            <a:xfrm>
              <a:off x="8048812" y="992921"/>
              <a:ext cx="999188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NEHODNOCENO INDEXEM</a:t>
              </a:r>
              <a:endParaRPr kumimoji="0" lang="cs-CZ" sz="7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grpSp>
          <p:nvGrpSpPr>
            <p:cNvPr id="73" name="Skupina 72">
              <a:extLst>
                <a:ext uri="{FF2B5EF4-FFF2-40B4-BE49-F238E27FC236}">
                  <a16:creationId xmlns:a16="http://schemas.microsoft.com/office/drawing/2014/main" xmlns="" id="{F2A46E2A-5314-45B3-A6AD-BC13E0D87C97}"/>
                </a:ext>
              </a:extLst>
            </p:cNvPr>
            <p:cNvGrpSpPr/>
            <p:nvPr/>
          </p:nvGrpSpPr>
          <p:grpSpPr>
            <a:xfrm>
              <a:off x="285373" y="1148056"/>
              <a:ext cx="8589775" cy="762392"/>
              <a:chOff x="276643" y="2094180"/>
              <a:chExt cx="8589775" cy="762392"/>
            </a:xfrm>
          </p:grpSpPr>
          <p:grpSp>
            <p:nvGrpSpPr>
              <p:cNvPr id="74" name="Skupina 73">
                <a:extLst>
                  <a:ext uri="{FF2B5EF4-FFF2-40B4-BE49-F238E27FC236}">
                    <a16:creationId xmlns:a16="http://schemas.microsoft.com/office/drawing/2014/main" xmlns="" id="{C4552C88-4C75-44B7-8457-06596FA4A2AD}"/>
                  </a:ext>
                </a:extLst>
              </p:cNvPr>
              <p:cNvGrpSpPr/>
              <p:nvPr/>
            </p:nvGrpSpPr>
            <p:grpSpPr>
              <a:xfrm>
                <a:off x="276643" y="2635435"/>
                <a:ext cx="1947600" cy="221137"/>
                <a:chOff x="297260" y="2995711"/>
                <a:chExt cx="1947600" cy="221137"/>
              </a:xfrm>
            </p:grpSpPr>
            <p:sp>
              <p:nvSpPr>
                <p:cNvPr id="134" name="Obdélník 38">
                  <a:extLst>
                    <a:ext uri="{FF2B5EF4-FFF2-40B4-BE49-F238E27FC236}">
                      <a16:creationId xmlns:a16="http://schemas.microsoft.com/office/drawing/2014/main" xmlns="" id="{9E6B2017-DBB0-4B2D-A7A2-44BD41BD7E6C}"/>
                    </a:ext>
                  </a:extLst>
                </p:cNvPr>
                <p:cNvSpPr/>
                <p:nvPr/>
              </p:nvSpPr>
              <p:spPr>
                <a:xfrm>
                  <a:off x="297260" y="2995711"/>
                  <a:ext cx="1947600" cy="221137"/>
                </a:xfrm>
                <a:prstGeom prst="rect">
                  <a:avLst/>
                </a:prstGeom>
                <a:solidFill>
                  <a:schemeClr val="tx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A8CCD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5" name="Nadpis 3">
                  <a:extLst>
                    <a:ext uri="{FF2B5EF4-FFF2-40B4-BE49-F238E27FC236}">
                      <a16:creationId xmlns:a16="http://schemas.microsoft.com/office/drawing/2014/main" xmlns="" id="{7A3521E0-6093-4FA1-A304-5EA1A82BBBB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3045" y="3040802"/>
                  <a:ext cx="1817686" cy="138499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EXTERIÉR TIC A PRVNÍ DOJEM</a:t>
                  </a:r>
                </a:p>
              </p:txBody>
            </p:sp>
          </p:grpSp>
          <p:grpSp>
            <p:nvGrpSpPr>
              <p:cNvPr id="75" name="Skupina 74">
                <a:extLst>
                  <a:ext uri="{FF2B5EF4-FFF2-40B4-BE49-F238E27FC236}">
                    <a16:creationId xmlns:a16="http://schemas.microsoft.com/office/drawing/2014/main" xmlns="" id="{28F096F1-3376-40F7-BE32-86216B4C2FBB}"/>
                  </a:ext>
                </a:extLst>
              </p:cNvPr>
              <p:cNvGrpSpPr/>
              <p:nvPr/>
            </p:nvGrpSpPr>
            <p:grpSpPr>
              <a:xfrm>
                <a:off x="2502497" y="2632569"/>
                <a:ext cx="1947600" cy="221137"/>
                <a:chOff x="2501754" y="3456483"/>
                <a:chExt cx="1947600" cy="298552"/>
              </a:xfrm>
            </p:grpSpPr>
            <p:sp>
              <p:nvSpPr>
                <p:cNvPr id="132" name="Obdélník 38">
                  <a:extLst>
                    <a:ext uri="{FF2B5EF4-FFF2-40B4-BE49-F238E27FC236}">
                      <a16:creationId xmlns:a16="http://schemas.microsoft.com/office/drawing/2014/main" xmlns="" id="{9337464C-5AE2-4361-8B05-BDAB60C7F348}"/>
                    </a:ext>
                  </a:extLst>
                </p:cNvPr>
                <p:cNvSpPr/>
                <p:nvPr/>
              </p:nvSpPr>
              <p:spPr>
                <a:xfrm>
                  <a:off x="2501754" y="3456483"/>
                  <a:ext cx="1947600" cy="298552"/>
                </a:xfrm>
                <a:prstGeom prst="rect">
                  <a:avLst/>
                </a:prstGeom>
                <a:solidFill>
                  <a:srgbClr val="FBB04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3" name="Nadpis 3">
                  <a:extLst>
                    <a:ext uri="{FF2B5EF4-FFF2-40B4-BE49-F238E27FC236}">
                      <a16:creationId xmlns:a16="http://schemas.microsoft.com/office/drawing/2014/main" xmlns="" id="{385AC5E0-9794-4CA1-9390-CD0BEE20BE8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762271" y="3504547"/>
                  <a:ext cx="1446960" cy="186984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PRACOVNÍK TIC</a:t>
                  </a:r>
                </a:p>
              </p:txBody>
            </p:sp>
          </p:grpSp>
          <p:grpSp>
            <p:nvGrpSpPr>
              <p:cNvPr id="76" name="Skupina 75">
                <a:extLst>
                  <a:ext uri="{FF2B5EF4-FFF2-40B4-BE49-F238E27FC236}">
                    <a16:creationId xmlns:a16="http://schemas.microsoft.com/office/drawing/2014/main" xmlns="" id="{DEF9F818-7CE1-4B0C-873C-D69CCC36AE8E}"/>
                  </a:ext>
                </a:extLst>
              </p:cNvPr>
              <p:cNvGrpSpPr/>
              <p:nvPr/>
            </p:nvGrpSpPr>
            <p:grpSpPr>
              <a:xfrm>
                <a:off x="4675325" y="2631894"/>
                <a:ext cx="1947600" cy="221137"/>
                <a:chOff x="4651885" y="3458190"/>
                <a:chExt cx="1947600" cy="298552"/>
              </a:xfrm>
            </p:grpSpPr>
            <p:sp>
              <p:nvSpPr>
                <p:cNvPr id="90" name="Obdélník 38">
                  <a:extLst>
                    <a:ext uri="{FF2B5EF4-FFF2-40B4-BE49-F238E27FC236}">
                      <a16:creationId xmlns:a16="http://schemas.microsoft.com/office/drawing/2014/main" xmlns="" id="{E2BB0028-B660-4DA0-9C64-69110FB9DAD9}"/>
                    </a:ext>
                  </a:extLst>
                </p:cNvPr>
                <p:cNvSpPr/>
                <p:nvPr/>
              </p:nvSpPr>
              <p:spPr>
                <a:xfrm>
                  <a:off x="4651885" y="3458190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Nadpis 3">
                  <a:extLst>
                    <a:ext uri="{FF2B5EF4-FFF2-40B4-BE49-F238E27FC236}">
                      <a16:creationId xmlns:a16="http://schemas.microsoft.com/office/drawing/2014/main" xmlns="" id="{A8AC2542-0E1C-4EE1-9222-2B6C2AD5515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889238" y="3512374"/>
                  <a:ext cx="1464946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INTERIÉR A VYBAVENOST TIC</a:t>
                  </a:r>
                </a:p>
              </p:txBody>
            </p:sp>
          </p:grpSp>
          <p:grpSp>
            <p:nvGrpSpPr>
              <p:cNvPr id="77" name="Skupina 76">
                <a:extLst>
                  <a:ext uri="{FF2B5EF4-FFF2-40B4-BE49-F238E27FC236}">
                    <a16:creationId xmlns:a16="http://schemas.microsoft.com/office/drawing/2014/main" xmlns="" id="{E3D4E2B0-53C5-4B08-A3F2-0D250249D2A8}"/>
                  </a:ext>
                </a:extLst>
              </p:cNvPr>
              <p:cNvGrpSpPr/>
              <p:nvPr/>
            </p:nvGrpSpPr>
            <p:grpSpPr>
              <a:xfrm>
                <a:off x="6918818" y="2629288"/>
                <a:ext cx="1947600" cy="221137"/>
                <a:chOff x="6884153" y="3455216"/>
                <a:chExt cx="1947600" cy="298552"/>
              </a:xfrm>
            </p:grpSpPr>
            <p:sp>
              <p:nvSpPr>
                <p:cNvPr id="88" name="Obdélník 38">
                  <a:extLst>
                    <a:ext uri="{FF2B5EF4-FFF2-40B4-BE49-F238E27FC236}">
                      <a16:creationId xmlns:a16="http://schemas.microsoft.com/office/drawing/2014/main" xmlns="" id="{F6AA9F8A-C008-4B45-8C72-590A344D77FC}"/>
                    </a:ext>
                  </a:extLst>
                </p:cNvPr>
                <p:cNvSpPr/>
                <p:nvPr/>
              </p:nvSpPr>
              <p:spPr>
                <a:xfrm>
                  <a:off x="6884153" y="3455216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Nadpis 3">
                  <a:extLst>
                    <a:ext uri="{FF2B5EF4-FFF2-40B4-BE49-F238E27FC236}">
                      <a16:creationId xmlns:a16="http://schemas.microsoft.com/office/drawing/2014/main" xmlns="" id="{4A528AFC-9A80-43C6-9B34-4A08A3A6693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79663" y="3499407"/>
                  <a:ext cx="1748591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ZNAČENÍ TIC A OTVÍRACÍ DOBA</a:t>
                  </a:r>
                </a:p>
              </p:txBody>
            </p:sp>
          </p:grpSp>
          <p:grpSp>
            <p:nvGrpSpPr>
              <p:cNvPr id="78" name="Skupina 77">
                <a:extLst>
                  <a:ext uri="{FF2B5EF4-FFF2-40B4-BE49-F238E27FC236}">
                    <a16:creationId xmlns:a16="http://schemas.microsoft.com/office/drawing/2014/main" xmlns="" id="{1B18F20E-0752-4DD2-8C41-B23E57529BA1}"/>
                  </a:ext>
                </a:extLst>
              </p:cNvPr>
              <p:cNvGrpSpPr/>
              <p:nvPr/>
            </p:nvGrpSpPr>
            <p:grpSpPr>
              <a:xfrm>
                <a:off x="297260" y="2094180"/>
                <a:ext cx="8494242" cy="431879"/>
                <a:chOff x="297260" y="2094180"/>
                <a:chExt cx="8494242" cy="431879"/>
              </a:xfrm>
            </p:grpSpPr>
            <p:sp>
              <p:nvSpPr>
                <p:cNvPr id="79" name="object 7">
                  <a:extLst>
                    <a:ext uri="{FF2B5EF4-FFF2-40B4-BE49-F238E27FC236}">
                      <a16:creationId xmlns:a16="http://schemas.microsoft.com/office/drawing/2014/main" xmlns="" id="{A05A7B3A-E545-44AF-93F0-C83267FEFD89}"/>
                    </a:ext>
                  </a:extLst>
                </p:cNvPr>
                <p:cNvSpPr/>
                <p:nvPr/>
              </p:nvSpPr>
              <p:spPr>
                <a:xfrm flipV="1">
                  <a:off x="297260" y="2094180"/>
                  <a:ext cx="8494242" cy="248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1830">
                      <a:moveTo>
                        <a:pt x="0" y="0"/>
                      </a:moveTo>
                      <a:lnTo>
                        <a:pt x="9561766" y="0"/>
                      </a:lnTo>
                    </a:path>
                  </a:pathLst>
                </a:custGeom>
                <a:ln w="25400">
                  <a:solidFill>
                    <a:srgbClr val="1C1C1C">
                      <a:lumMod val="90000"/>
                      <a:lumOff val="10000"/>
                    </a:srgbClr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Hexagon 222">
                  <a:extLst>
                    <a:ext uri="{FF2B5EF4-FFF2-40B4-BE49-F238E27FC236}">
                      <a16:creationId xmlns:a16="http://schemas.microsoft.com/office/drawing/2014/main" xmlns="" id="{10DD26CE-ED8D-4877-BA5C-94F3CD267C07}"/>
                    </a:ext>
                  </a:extLst>
                </p:cNvPr>
                <p:cNvSpPr/>
                <p:nvPr/>
              </p:nvSpPr>
              <p:spPr>
                <a:xfrm>
                  <a:off x="1034344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Hexagon 224">
                  <a:extLst>
                    <a:ext uri="{FF2B5EF4-FFF2-40B4-BE49-F238E27FC236}">
                      <a16:creationId xmlns:a16="http://schemas.microsoft.com/office/drawing/2014/main" xmlns="" id="{6111E395-6D55-42A9-B6F1-A141B17CB926}"/>
                    </a:ext>
                  </a:extLst>
                </p:cNvPr>
                <p:cNvSpPr/>
                <p:nvPr/>
              </p:nvSpPr>
              <p:spPr>
                <a:xfrm>
                  <a:off x="7659080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Hexagon 223">
                  <a:extLst>
                    <a:ext uri="{FF2B5EF4-FFF2-40B4-BE49-F238E27FC236}">
                      <a16:creationId xmlns:a16="http://schemas.microsoft.com/office/drawing/2014/main" xmlns="" id="{3862EB27-C784-42A4-885A-7C7D1A387E8F}"/>
                    </a:ext>
                  </a:extLst>
                </p:cNvPr>
                <p:cNvSpPr/>
                <p:nvPr/>
              </p:nvSpPr>
              <p:spPr>
                <a:xfrm>
                  <a:off x="326659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Hexagon 224">
                  <a:extLst>
                    <a:ext uri="{FF2B5EF4-FFF2-40B4-BE49-F238E27FC236}">
                      <a16:creationId xmlns:a16="http://schemas.microsoft.com/office/drawing/2014/main" xmlns="" id="{CC79100C-E301-4377-A743-1CFAF940F641}"/>
                    </a:ext>
                  </a:extLst>
                </p:cNvPr>
                <p:cNvSpPr/>
                <p:nvPr/>
              </p:nvSpPr>
              <p:spPr>
                <a:xfrm>
                  <a:off x="542683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 20">
                  <a:extLst>
                    <a:ext uri="{FF2B5EF4-FFF2-40B4-BE49-F238E27FC236}">
                      <a16:creationId xmlns:a16="http://schemas.microsoft.com/office/drawing/2014/main" xmlns="" id="{298C76C8-8A57-4924-8578-DA88F2F59F5C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7753292" y="2216617"/>
                  <a:ext cx="243242" cy="212945"/>
                </a:xfrm>
                <a:custGeom>
                  <a:avLst/>
                  <a:gdLst>
                    <a:gd name="T0" fmla="*/ 341 w 341"/>
                    <a:gd name="T1" fmla="*/ 74 h 298"/>
                    <a:gd name="T2" fmla="*/ 312 w 341"/>
                    <a:gd name="T3" fmla="*/ 45 h 298"/>
                    <a:gd name="T4" fmla="*/ 197 w 341"/>
                    <a:gd name="T5" fmla="*/ 45 h 298"/>
                    <a:gd name="T6" fmla="*/ 197 w 341"/>
                    <a:gd name="T7" fmla="*/ 110 h 298"/>
                    <a:gd name="T8" fmla="*/ 312 w 341"/>
                    <a:gd name="T9" fmla="*/ 110 h 298"/>
                    <a:gd name="T10" fmla="*/ 341 w 341"/>
                    <a:gd name="T11" fmla="*/ 74 h 298"/>
                    <a:gd name="T12" fmla="*/ 0 w 341"/>
                    <a:gd name="T13" fmla="*/ 74 h 298"/>
                    <a:gd name="T14" fmla="*/ 30 w 341"/>
                    <a:gd name="T15" fmla="*/ 110 h 298"/>
                    <a:gd name="T16" fmla="*/ 145 w 341"/>
                    <a:gd name="T17" fmla="*/ 110 h 298"/>
                    <a:gd name="T18" fmla="*/ 145 w 341"/>
                    <a:gd name="T19" fmla="*/ 45 h 298"/>
                    <a:gd name="T20" fmla="*/ 30 w 341"/>
                    <a:gd name="T21" fmla="*/ 45 h 298"/>
                    <a:gd name="T22" fmla="*/ 0 w 341"/>
                    <a:gd name="T23" fmla="*/ 74 h 298"/>
                    <a:gd name="T24" fmla="*/ 197 w 341"/>
                    <a:gd name="T25" fmla="*/ 123 h 298"/>
                    <a:gd name="T26" fmla="*/ 197 w 341"/>
                    <a:gd name="T27" fmla="*/ 188 h 298"/>
                    <a:gd name="T28" fmla="*/ 312 w 341"/>
                    <a:gd name="T29" fmla="*/ 188 h 298"/>
                    <a:gd name="T30" fmla="*/ 341 w 341"/>
                    <a:gd name="T31" fmla="*/ 152 h 298"/>
                    <a:gd name="T32" fmla="*/ 312 w 341"/>
                    <a:gd name="T33" fmla="*/ 123 h 298"/>
                    <a:gd name="T34" fmla="*/ 197 w 341"/>
                    <a:gd name="T35" fmla="*/ 123 h 298"/>
                    <a:gd name="T36" fmla="*/ 171 w 341"/>
                    <a:gd name="T37" fmla="*/ 0 h 298"/>
                    <a:gd name="T38" fmla="*/ 159 w 341"/>
                    <a:gd name="T39" fmla="*/ 12 h 298"/>
                    <a:gd name="T40" fmla="*/ 159 w 341"/>
                    <a:gd name="T41" fmla="*/ 298 h 298"/>
                    <a:gd name="T42" fmla="*/ 183 w 341"/>
                    <a:gd name="T43" fmla="*/ 298 h 298"/>
                    <a:gd name="T44" fmla="*/ 183 w 341"/>
                    <a:gd name="T45" fmla="*/ 12 h 298"/>
                    <a:gd name="T46" fmla="*/ 171 w 341"/>
                    <a:gd name="T4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41" h="298">
                      <a:moveTo>
                        <a:pt x="341" y="74"/>
                      </a:moveTo>
                      <a:cubicBezTo>
                        <a:pt x="312" y="45"/>
                        <a:pt x="312" y="45"/>
                        <a:pt x="312" y="45"/>
                      </a:cubicBezTo>
                      <a:cubicBezTo>
                        <a:pt x="197" y="45"/>
                        <a:pt x="197" y="45"/>
                        <a:pt x="197" y="45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312" y="110"/>
                        <a:pt x="312" y="110"/>
                        <a:pt x="312" y="110"/>
                      </a:cubicBezTo>
                      <a:lnTo>
                        <a:pt x="341" y="74"/>
                      </a:lnTo>
                      <a:close/>
                      <a:moveTo>
                        <a:pt x="0" y="74"/>
                      </a:moveTo>
                      <a:cubicBezTo>
                        <a:pt x="30" y="110"/>
                        <a:pt x="30" y="110"/>
                        <a:pt x="30" y="110"/>
                      </a:cubicBezTo>
                      <a:cubicBezTo>
                        <a:pt x="145" y="110"/>
                        <a:pt x="145" y="110"/>
                        <a:pt x="145" y="110"/>
                      </a:cubicBezTo>
                      <a:cubicBezTo>
                        <a:pt x="145" y="45"/>
                        <a:pt x="145" y="45"/>
                        <a:pt x="145" y="45"/>
                      </a:cubicBezTo>
                      <a:cubicBezTo>
                        <a:pt x="30" y="45"/>
                        <a:pt x="30" y="45"/>
                        <a:pt x="30" y="45"/>
                      </a:cubicBezTo>
                      <a:lnTo>
                        <a:pt x="0" y="74"/>
                      </a:lnTo>
                      <a:close/>
                      <a:moveTo>
                        <a:pt x="197" y="123"/>
                      </a:moveTo>
                      <a:cubicBezTo>
                        <a:pt x="197" y="188"/>
                        <a:pt x="197" y="188"/>
                        <a:pt x="197" y="188"/>
                      </a:cubicBezTo>
                      <a:cubicBezTo>
                        <a:pt x="312" y="188"/>
                        <a:pt x="312" y="188"/>
                        <a:pt x="312" y="188"/>
                      </a:cubicBezTo>
                      <a:cubicBezTo>
                        <a:pt x="341" y="152"/>
                        <a:pt x="341" y="152"/>
                        <a:pt x="341" y="152"/>
                      </a:cubicBezTo>
                      <a:cubicBezTo>
                        <a:pt x="312" y="123"/>
                        <a:pt x="312" y="123"/>
                        <a:pt x="312" y="123"/>
                      </a:cubicBezTo>
                      <a:lnTo>
                        <a:pt x="197" y="123"/>
                      </a:lnTo>
                      <a:close/>
                      <a:moveTo>
                        <a:pt x="171" y="0"/>
                      </a:moveTo>
                      <a:cubicBezTo>
                        <a:pt x="165" y="0"/>
                        <a:pt x="159" y="6"/>
                        <a:pt x="159" y="12"/>
                      </a:cubicBezTo>
                      <a:cubicBezTo>
                        <a:pt x="159" y="298"/>
                        <a:pt x="159" y="298"/>
                        <a:pt x="159" y="298"/>
                      </a:cubicBezTo>
                      <a:cubicBezTo>
                        <a:pt x="183" y="298"/>
                        <a:pt x="183" y="298"/>
                        <a:pt x="183" y="298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6"/>
                        <a:pt x="177" y="0"/>
                        <a:pt x="17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 66">
                  <a:extLst>
                    <a:ext uri="{FF2B5EF4-FFF2-40B4-BE49-F238E27FC236}">
                      <a16:creationId xmlns:a16="http://schemas.microsoft.com/office/drawing/2014/main" xmlns="" id="{3CC8865A-2E35-47BB-8F19-2032E1DF336B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1147888" y="2229450"/>
                  <a:ext cx="203638" cy="187280"/>
                </a:xfrm>
                <a:custGeom>
                  <a:avLst/>
                  <a:gdLst/>
                  <a:ahLst/>
                  <a:cxnLst>
                    <a:cxn ang="0">
                      <a:pos x="0" y="159"/>
                    </a:cxn>
                    <a:cxn ang="0">
                      <a:pos x="159" y="0"/>
                    </a:cxn>
                    <a:cxn ang="0">
                      <a:pos x="318" y="159"/>
                    </a:cxn>
                    <a:cxn ang="0">
                      <a:pos x="0" y="159"/>
                    </a:cxn>
                    <a:cxn ang="0">
                      <a:pos x="285" y="173"/>
                    </a:cxn>
                    <a:cxn ang="0">
                      <a:pos x="285" y="292"/>
                    </a:cxn>
                    <a:cxn ang="0">
                      <a:pos x="34" y="292"/>
                    </a:cxn>
                    <a:cxn ang="0">
                      <a:pos x="34" y="173"/>
                    </a:cxn>
                    <a:cxn ang="0">
                      <a:pos x="60" y="173"/>
                    </a:cxn>
                    <a:cxn ang="0">
                      <a:pos x="60" y="267"/>
                    </a:cxn>
                    <a:cxn ang="0">
                      <a:pos x="259" y="267"/>
                    </a:cxn>
                    <a:cxn ang="0">
                      <a:pos x="259" y="173"/>
                    </a:cxn>
                    <a:cxn ang="0">
                      <a:pos x="285" y="173"/>
                    </a:cxn>
                    <a:cxn ang="0">
                      <a:pos x="109" y="9"/>
                    </a:cxn>
                    <a:cxn ang="0">
                      <a:pos x="109" y="33"/>
                    </a:cxn>
                    <a:cxn ang="0">
                      <a:pos x="60" y="82"/>
                    </a:cxn>
                    <a:cxn ang="0">
                      <a:pos x="60" y="9"/>
                    </a:cxn>
                    <a:cxn ang="0">
                      <a:pos x="109" y="9"/>
                    </a:cxn>
                    <a:cxn ang="0">
                      <a:pos x="115" y="173"/>
                    </a:cxn>
                    <a:cxn ang="0">
                      <a:pos x="204" y="173"/>
                    </a:cxn>
                    <a:cxn ang="0">
                      <a:pos x="204" y="239"/>
                    </a:cxn>
                    <a:cxn ang="0">
                      <a:pos x="115" y="239"/>
                    </a:cxn>
                    <a:cxn ang="0">
                      <a:pos x="115" y="173"/>
                    </a:cxn>
                  </a:cxnLst>
                  <a:rect l="0" t="0" r="r" b="b"/>
                  <a:pathLst>
                    <a:path w="318" h="292">
                      <a:moveTo>
                        <a:pt x="0" y="159"/>
                      </a:move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318" y="159"/>
                        <a:pt x="318" y="159"/>
                        <a:pt x="318" y="159"/>
                      </a:cubicBezTo>
                      <a:cubicBezTo>
                        <a:pt x="212" y="159"/>
                        <a:pt x="106" y="159"/>
                        <a:pt x="0" y="159"/>
                      </a:cubicBezTo>
                      <a:close/>
                      <a:moveTo>
                        <a:pt x="285" y="173"/>
                      </a:moveTo>
                      <a:cubicBezTo>
                        <a:pt x="285" y="292"/>
                        <a:pt x="285" y="292"/>
                        <a:pt x="285" y="292"/>
                      </a:cubicBezTo>
                      <a:cubicBezTo>
                        <a:pt x="34" y="292"/>
                        <a:pt x="34" y="292"/>
                        <a:pt x="34" y="292"/>
                      </a:cubicBezTo>
                      <a:cubicBezTo>
                        <a:pt x="34" y="173"/>
                        <a:pt x="34" y="173"/>
                        <a:pt x="34" y="173"/>
                      </a:cubicBezTo>
                      <a:cubicBezTo>
                        <a:pt x="60" y="173"/>
                        <a:pt x="60" y="173"/>
                        <a:pt x="60" y="173"/>
                      </a:cubicBezTo>
                      <a:cubicBezTo>
                        <a:pt x="60" y="267"/>
                        <a:pt x="60" y="267"/>
                        <a:pt x="60" y="267"/>
                      </a:cubicBezTo>
                      <a:cubicBezTo>
                        <a:pt x="259" y="267"/>
                        <a:pt x="259" y="267"/>
                        <a:pt x="259" y="267"/>
                      </a:cubicBezTo>
                      <a:cubicBezTo>
                        <a:pt x="259" y="173"/>
                        <a:pt x="259" y="173"/>
                        <a:pt x="259" y="173"/>
                      </a:cubicBezTo>
                      <a:cubicBezTo>
                        <a:pt x="285" y="173"/>
                        <a:pt x="285" y="173"/>
                        <a:pt x="285" y="173"/>
                      </a:cubicBezTo>
                      <a:close/>
                      <a:moveTo>
                        <a:pt x="109" y="9"/>
                      </a:moveTo>
                      <a:cubicBezTo>
                        <a:pt x="109" y="33"/>
                        <a:pt x="109" y="33"/>
                        <a:pt x="109" y="33"/>
                      </a:cubicBezTo>
                      <a:cubicBezTo>
                        <a:pt x="60" y="82"/>
                        <a:pt x="60" y="82"/>
                        <a:pt x="60" y="82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109" y="9"/>
                        <a:pt x="109" y="9"/>
                        <a:pt x="109" y="9"/>
                      </a:cubicBezTo>
                      <a:close/>
                      <a:moveTo>
                        <a:pt x="115" y="173"/>
                      </a:moveTo>
                      <a:cubicBezTo>
                        <a:pt x="204" y="173"/>
                        <a:pt x="204" y="173"/>
                        <a:pt x="204" y="173"/>
                      </a:cubicBezTo>
                      <a:cubicBezTo>
                        <a:pt x="204" y="239"/>
                        <a:pt x="204" y="239"/>
                        <a:pt x="204" y="239"/>
                      </a:cubicBezTo>
                      <a:cubicBezTo>
                        <a:pt x="115" y="239"/>
                        <a:pt x="115" y="239"/>
                        <a:pt x="115" y="239"/>
                      </a:cubicBezTo>
                      <a:cubicBezTo>
                        <a:pt x="115" y="173"/>
                        <a:pt x="115" y="173"/>
                        <a:pt x="115" y="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 143">
                  <a:extLst>
                    <a:ext uri="{FF2B5EF4-FFF2-40B4-BE49-F238E27FC236}">
                      <a16:creationId xmlns:a16="http://schemas.microsoft.com/office/drawing/2014/main" xmlns="" id="{C8AFA38E-ED4E-46B6-B9FD-1B15DE0576EC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3412442" y="2201018"/>
                  <a:ext cx="127710" cy="249526"/>
                </a:xfrm>
                <a:custGeom>
                  <a:avLst/>
                  <a:gdLst/>
                  <a:ahLst/>
                  <a:cxnLst>
                    <a:cxn ang="0">
                      <a:pos x="119" y="58"/>
                    </a:cxn>
                    <a:cxn ang="0">
                      <a:pos x="112" y="41"/>
                    </a:cxn>
                    <a:cxn ang="0">
                      <a:pos x="95" y="33"/>
                    </a:cxn>
                    <a:cxn ang="0">
                      <a:pos x="89" y="24"/>
                    </a:cxn>
                    <a:cxn ang="0">
                      <a:pos x="89" y="19"/>
                    </a:cxn>
                    <a:cxn ang="0">
                      <a:pos x="90" y="10"/>
                    </a:cxn>
                    <a:cxn ang="0">
                      <a:pos x="85" y="2"/>
                    </a:cxn>
                    <a:cxn ang="0">
                      <a:pos x="75" y="0"/>
                    </a:cxn>
                    <a:cxn ang="0">
                      <a:pos x="67" y="2"/>
                    </a:cxn>
                    <a:cxn ang="0">
                      <a:pos x="66" y="3"/>
                    </a:cxn>
                    <a:cxn ang="0">
                      <a:pos x="64" y="5"/>
                    </a:cxn>
                    <a:cxn ang="0">
                      <a:pos x="64" y="8"/>
                    </a:cxn>
                    <a:cxn ang="0">
                      <a:pos x="64" y="10"/>
                    </a:cxn>
                    <a:cxn ang="0">
                      <a:pos x="65" y="12"/>
                    </a:cxn>
                    <a:cxn ang="0">
                      <a:pos x="73" y="29"/>
                    </a:cxn>
                    <a:cxn ang="0">
                      <a:pos x="62" y="41"/>
                    </a:cxn>
                    <a:cxn ang="0">
                      <a:pos x="55" y="45"/>
                    </a:cxn>
                    <a:cxn ang="0">
                      <a:pos x="50" y="46"/>
                    </a:cxn>
                    <a:cxn ang="0">
                      <a:pos x="35" y="43"/>
                    </a:cxn>
                    <a:cxn ang="0">
                      <a:pos x="21" y="29"/>
                    </a:cxn>
                    <a:cxn ang="0">
                      <a:pos x="14" y="14"/>
                    </a:cxn>
                    <a:cxn ang="0">
                      <a:pos x="14" y="22"/>
                    </a:cxn>
                    <a:cxn ang="0">
                      <a:pos x="2" y="19"/>
                    </a:cxn>
                    <a:cxn ang="0">
                      <a:pos x="4" y="24"/>
                    </a:cxn>
                    <a:cxn ang="0">
                      <a:pos x="11" y="33"/>
                    </a:cxn>
                    <a:cxn ang="0">
                      <a:pos x="14" y="43"/>
                    </a:cxn>
                    <a:cxn ang="0">
                      <a:pos x="16" y="51"/>
                    </a:cxn>
                    <a:cxn ang="0">
                      <a:pos x="50" y="64"/>
                    </a:cxn>
                    <a:cxn ang="0">
                      <a:pos x="56" y="98"/>
                    </a:cxn>
                    <a:cxn ang="0">
                      <a:pos x="51" y="133"/>
                    </a:cxn>
                    <a:cxn ang="0">
                      <a:pos x="49" y="151"/>
                    </a:cxn>
                    <a:cxn ang="0">
                      <a:pos x="47" y="173"/>
                    </a:cxn>
                    <a:cxn ang="0">
                      <a:pos x="43" y="195"/>
                    </a:cxn>
                    <a:cxn ang="0">
                      <a:pos x="37" y="220"/>
                    </a:cxn>
                    <a:cxn ang="0">
                      <a:pos x="35" y="233"/>
                    </a:cxn>
                    <a:cxn ang="0">
                      <a:pos x="27" y="240"/>
                    </a:cxn>
                    <a:cxn ang="0">
                      <a:pos x="19" y="245"/>
                    </a:cxn>
                    <a:cxn ang="0">
                      <a:pos x="12" y="247"/>
                    </a:cxn>
                    <a:cxn ang="0">
                      <a:pos x="32" y="252"/>
                    </a:cxn>
                    <a:cxn ang="0">
                      <a:pos x="48" y="250"/>
                    </a:cxn>
                    <a:cxn ang="0">
                      <a:pos x="56" y="233"/>
                    </a:cxn>
                    <a:cxn ang="0">
                      <a:pos x="76" y="166"/>
                    </a:cxn>
                    <a:cxn ang="0">
                      <a:pos x="86" y="210"/>
                    </a:cxn>
                    <a:cxn ang="0">
                      <a:pos x="82" y="243"/>
                    </a:cxn>
                    <a:cxn ang="0">
                      <a:pos x="76" y="250"/>
                    </a:cxn>
                    <a:cxn ang="0">
                      <a:pos x="86" y="254"/>
                    </a:cxn>
                    <a:cxn ang="0">
                      <a:pos x="100" y="250"/>
                    </a:cxn>
                    <a:cxn ang="0">
                      <a:pos x="104" y="233"/>
                    </a:cxn>
                    <a:cxn ang="0">
                      <a:pos x="102" y="172"/>
                    </a:cxn>
                    <a:cxn ang="0">
                      <a:pos x="99" y="138"/>
                    </a:cxn>
                    <a:cxn ang="0">
                      <a:pos x="101" y="120"/>
                    </a:cxn>
                    <a:cxn ang="0">
                      <a:pos x="112" y="121"/>
                    </a:cxn>
                    <a:cxn ang="0">
                      <a:pos x="125" y="98"/>
                    </a:cxn>
                    <a:cxn ang="0">
                      <a:pos x="64" y="10"/>
                    </a:cxn>
                    <a:cxn ang="0">
                      <a:pos x="108" y="97"/>
                    </a:cxn>
                    <a:cxn ang="0">
                      <a:pos x="105" y="103"/>
                    </a:cxn>
                    <a:cxn ang="0">
                      <a:pos x="99" y="101"/>
                    </a:cxn>
                    <a:cxn ang="0">
                      <a:pos x="105" y="75"/>
                    </a:cxn>
                    <a:cxn ang="0">
                      <a:pos x="111" y="83"/>
                    </a:cxn>
                  </a:cxnLst>
                  <a:rect l="0" t="0" r="r" b="b"/>
                  <a:pathLst>
                    <a:path w="130" h="254">
                      <a:moveTo>
                        <a:pt x="130" y="80"/>
                      </a:moveTo>
                      <a:lnTo>
                        <a:pt x="130" y="79"/>
                      </a:lnTo>
                      <a:lnTo>
                        <a:pt x="130" y="76"/>
                      </a:lnTo>
                      <a:lnTo>
                        <a:pt x="130" y="76"/>
                      </a:lnTo>
                      <a:lnTo>
                        <a:pt x="130" y="75"/>
                      </a:lnTo>
                      <a:lnTo>
                        <a:pt x="129" y="74"/>
                      </a:lnTo>
                      <a:lnTo>
                        <a:pt x="128" y="71"/>
                      </a:lnTo>
                      <a:lnTo>
                        <a:pt x="127" y="71"/>
                      </a:lnTo>
                      <a:lnTo>
                        <a:pt x="127" y="70"/>
                      </a:lnTo>
                      <a:lnTo>
                        <a:pt x="126" y="68"/>
                      </a:lnTo>
                      <a:lnTo>
                        <a:pt x="124" y="65"/>
                      </a:lnTo>
                      <a:lnTo>
                        <a:pt x="120" y="60"/>
                      </a:lnTo>
                      <a:lnTo>
                        <a:pt x="119" y="58"/>
                      </a:lnTo>
                      <a:lnTo>
                        <a:pt x="118" y="57"/>
                      </a:lnTo>
                      <a:lnTo>
                        <a:pt x="118" y="57"/>
                      </a:lnTo>
                      <a:lnTo>
                        <a:pt x="118" y="56"/>
                      </a:lnTo>
                      <a:lnTo>
                        <a:pt x="117" y="53"/>
                      </a:lnTo>
                      <a:lnTo>
                        <a:pt x="115" y="52"/>
                      </a:lnTo>
                      <a:lnTo>
                        <a:pt x="115" y="52"/>
                      </a:lnTo>
                      <a:lnTo>
                        <a:pt x="114" y="51"/>
                      </a:lnTo>
                      <a:lnTo>
                        <a:pt x="114" y="50"/>
                      </a:lnTo>
                      <a:lnTo>
                        <a:pt x="114" y="49"/>
                      </a:lnTo>
                      <a:lnTo>
                        <a:pt x="114" y="45"/>
                      </a:lnTo>
                      <a:lnTo>
                        <a:pt x="113" y="43"/>
                      </a:lnTo>
                      <a:lnTo>
                        <a:pt x="113" y="42"/>
                      </a:lnTo>
                      <a:lnTo>
                        <a:pt x="112" y="41"/>
                      </a:lnTo>
                      <a:lnTo>
                        <a:pt x="112" y="40"/>
                      </a:lnTo>
                      <a:lnTo>
                        <a:pt x="111" y="39"/>
                      </a:lnTo>
                      <a:lnTo>
                        <a:pt x="110" y="39"/>
                      </a:lnTo>
                      <a:lnTo>
                        <a:pt x="109" y="39"/>
                      </a:lnTo>
                      <a:lnTo>
                        <a:pt x="108" y="38"/>
                      </a:lnTo>
                      <a:lnTo>
                        <a:pt x="107" y="38"/>
                      </a:lnTo>
                      <a:lnTo>
                        <a:pt x="104" y="38"/>
                      </a:lnTo>
                      <a:lnTo>
                        <a:pt x="102" y="37"/>
                      </a:lnTo>
                      <a:lnTo>
                        <a:pt x="98" y="36"/>
                      </a:lnTo>
                      <a:lnTo>
                        <a:pt x="97" y="36"/>
                      </a:lnTo>
                      <a:lnTo>
                        <a:pt x="96" y="35"/>
                      </a:lnTo>
                      <a:lnTo>
                        <a:pt x="95" y="35"/>
                      </a:lnTo>
                      <a:lnTo>
                        <a:pt x="95" y="33"/>
                      </a:lnTo>
                      <a:lnTo>
                        <a:pt x="94" y="33"/>
                      </a:lnTo>
                      <a:lnTo>
                        <a:pt x="94" y="32"/>
                      </a:lnTo>
                      <a:lnTo>
                        <a:pt x="94" y="31"/>
                      </a:lnTo>
                      <a:lnTo>
                        <a:pt x="93" y="31"/>
                      </a:lnTo>
                      <a:lnTo>
                        <a:pt x="93" y="30"/>
                      </a:lnTo>
                      <a:lnTo>
                        <a:pt x="93" y="30"/>
                      </a:lnTo>
                      <a:lnTo>
                        <a:pt x="92" y="29"/>
                      </a:lnTo>
                      <a:lnTo>
                        <a:pt x="92" y="29"/>
                      </a:lnTo>
                      <a:lnTo>
                        <a:pt x="91" y="29"/>
                      </a:lnTo>
                      <a:lnTo>
                        <a:pt x="90" y="29"/>
                      </a:lnTo>
                      <a:lnTo>
                        <a:pt x="90" y="28"/>
                      </a:lnTo>
                      <a:lnTo>
                        <a:pt x="90" y="27"/>
                      </a:lnTo>
                      <a:lnTo>
                        <a:pt x="89" y="24"/>
                      </a:lnTo>
                      <a:lnTo>
                        <a:pt x="89" y="22"/>
                      </a:lnTo>
                      <a:lnTo>
                        <a:pt x="89" y="21"/>
                      </a:lnTo>
                      <a:lnTo>
                        <a:pt x="89" y="21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7"/>
                      </a:lnTo>
                      <a:lnTo>
                        <a:pt x="90" y="17"/>
                      </a:lnTo>
                      <a:lnTo>
                        <a:pt x="90" y="16"/>
                      </a:lnTo>
                      <a:lnTo>
                        <a:pt x="90" y="14"/>
                      </a:lnTo>
                      <a:lnTo>
                        <a:pt x="91" y="13"/>
                      </a:lnTo>
                      <a:lnTo>
                        <a:pt x="91" y="12"/>
                      </a:lnTo>
                      <a:lnTo>
                        <a:pt x="90" y="10"/>
                      </a:lnTo>
                      <a:lnTo>
                        <a:pt x="90" y="10"/>
                      </a:lnTo>
                      <a:lnTo>
                        <a:pt x="90" y="9"/>
                      </a:lnTo>
                      <a:lnTo>
                        <a:pt x="89" y="9"/>
                      </a:lnTo>
                      <a:lnTo>
                        <a:pt x="89" y="9"/>
                      </a:lnTo>
                      <a:lnTo>
                        <a:pt x="88" y="8"/>
                      </a:lnTo>
                      <a:lnTo>
                        <a:pt x="88" y="7"/>
                      </a:lnTo>
                      <a:lnTo>
                        <a:pt x="88" y="7"/>
                      </a:lnTo>
                      <a:lnTo>
                        <a:pt x="88" y="6"/>
                      </a:lnTo>
                      <a:lnTo>
                        <a:pt x="88" y="6"/>
                      </a:lnTo>
                      <a:lnTo>
                        <a:pt x="88" y="5"/>
                      </a:lnTo>
                      <a:lnTo>
                        <a:pt x="87" y="5"/>
                      </a:lnTo>
                      <a:lnTo>
                        <a:pt x="87" y="4"/>
                      </a:lnTo>
                      <a:lnTo>
                        <a:pt x="86" y="3"/>
                      </a:lnTo>
                      <a:lnTo>
                        <a:pt x="85" y="2"/>
                      </a:lnTo>
                      <a:lnTo>
                        <a:pt x="83" y="1"/>
                      </a:lnTo>
                      <a:lnTo>
                        <a:pt x="83" y="1"/>
                      </a:ln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9" y="0"/>
                      </a:lnTo>
                      <a:lnTo>
                        <a:pt x="79" y="0"/>
                      </a:lnTo>
                      <a:lnTo>
                        <a:pt x="78" y="0"/>
                      </a:lnTo>
                      <a:lnTo>
                        <a:pt x="77" y="0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75" y="0"/>
                      </a:lnTo>
                      <a:lnTo>
                        <a:pt x="75" y="0"/>
                      </a:ln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1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5"/>
                      </a:lnTo>
                      <a:lnTo>
                        <a:pt x="64" y="5"/>
                      </a:lnTo>
                      <a:lnTo>
                        <a:pt x="64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6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5" y="12"/>
                      </a:lnTo>
                      <a:lnTo>
                        <a:pt x="65" y="12"/>
                      </a:lnTo>
                      <a:lnTo>
                        <a:pt x="65" y="13"/>
                      </a:lnTo>
                      <a:lnTo>
                        <a:pt x="65" y="14"/>
                      </a:lnTo>
                      <a:lnTo>
                        <a:pt x="65" y="15"/>
                      </a:lnTo>
                      <a:lnTo>
                        <a:pt x="66" y="16"/>
                      </a:lnTo>
                      <a:lnTo>
                        <a:pt x="66" y="16"/>
                      </a:lnTo>
                      <a:lnTo>
                        <a:pt x="66" y="17"/>
                      </a:lnTo>
                      <a:lnTo>
                        <a:pt x="67" y="22"/>
                      </a:lnTo>
                      <a:lnTo>
                        <a:pt x="68" y="23"/>
                      </a:lnTo>
                      <a:lnTo>
                        <a:pt x="69" y="25"/>
                      </a:lnTo>
                      <a:lnTo>
                        <a:pt x="71" y="27"/>
                      </a:lnTo>
                      <a:lnTo>
                        <a:pt x="72" y="28"/>
                      </a:lnTo>
                      <a:lnTo>
                        <a:pt x="73" y="29"/>
                      </a:lnTo>
                      <a:lnTo>
                        <a:pt x="75" y="32"/>
                      </a:lnTo>
                      <a:lnTo>
                        <a:pt x="75" y="32"/>
                      </a:lnTo>
                      <a:lnTo>
                        <a:pt x="76" y="33"/>
                      </a:lnTo>
                      <a:lnTo>
                        <a:pt x="76" y="34"/>
                      </a:lnTo>
                      <a:lnTo>
                        <a:pt x="76" y="34"/>
                      </a:lnTo>
                      <a:lnTo>
                        <a:pt x="76" y="35"/>
                      </a:lnTo>
                      <a:lnTo>
                        <a:pt x="75" y="37"/>
                      </a:lnTo>
                      <a:lnTo>
                        <a:pt x="73" y="39"/>
                      </a:lnTo>
                      <a:lnTo>
                        <a:pt x="73" y="39"/>
                      </a:lnTo>
                      <a:lnTo>
                        <a:pt x="70" y="39"/>
                      </a:lnTo>
                      <a:lnTo>
                        <a:pt x="66" y="40"/>
                      </a:lnTo>
                      <a:lnTo>
                        <a:pt x="63" y="40"/>
                      </a:lnTo>
                      <a:lnTo>
                        <a:pt x="62" y="41"/>
                      </a:lnTo>
                      <a:lnTo>
                        <a:pt x="61" y="41"/>
                      </a:lnTo>
                      <a:lnTo>
                        <a:pt x="60" y="41"/>
                      </a:lnTo>
                      <a:lnTo>
                        <a:pt x="60" y="41"/>
                      </a:lnTo>
                      <a:lnTo>
                        <a:pt x="59" y="41"/>
                      </a:lnTo>
                      <a:lnTo>
                        <a:pt x="59" y="41"/>
                      </a:lnTo>
                      <a:lnTo>
                        <a:pt x="58" y="41"/>
                      </a:lnTo>
                      <a:lnTo>
                        <a:pt x="57" y="42"/>
                      </a:lnTo>
                      <a:lnTo>
                        <a:pt x="56" y="42"/>
                      </a:lnTo>
                      <a:lnTo>
                        <a:pt x="56" y="42"/>
                      </a:lnTo>
                      <a:lnTo>
                        <a:pt x="55" y="43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4" y="46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6"/>
                      </a:lnTo>
                      <a:lnTo>
                        <a:pt x="53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1" y="46"/>
                      </a:lnTo>
                      <a:lnTo>
                        <a:pt x="51" y="46"/>
                      </a:lnTo>
                      <a:lnTo>
                        <a:pt x="50" y="46"/>
                      </a:lnTo>
                      <a:lnTo>
                        <a:pt x="50" y="46"/>
                      </a:lnTo>
                      <a:lnTo>
                        <a:pt x="49" y="46"/>
                      </a:lnTo>
                      <a:lnTo>
                        <a:pt x="48" y="46"/>
                      </a:lnTo>
                      <a:lnTo>
                        <a:pt x="47" y="46"/>
                      </a:lnTo>
                      <a:lnTo>
                        <a:pt x="47" y="46"/>
                      </a:lnTo>
                      <a:lnTo>
                        <a:pt x="46" y="46"/>
                      </a:lnTo>
                      <a:lnTo>
                        <a:pt x="45" y="46"/>
                      </a:lnTo>
                      <a:lnTo>
                        <a:pt x="43" y="45"/>
                      </a:lnTo>
                      <a:lnTo>
                        <a:pt x="42" y="45"/>
                      </a:lnTo>
                      <a:lnTo>
                        <a:pt x="41" y="46"/>
                      </a:lnTo>
                      <a:lnTo>
                        <a:pt x="40" y="46"/>
                      </a:lnTo>
                      <a:lnTo>
                        <a:pt x="38" y="45"/>
                      </a:lnTo>
                      <a:lnTo>
                        <a:pt x="36" y="43"/>
                      </a:lnTo>
                      <a:lnTo>
                        <a:pt x="35" y="43"/>
                      </a:lnTo>
                      <a:lnTo>
                        <a:pt x="34" y="42"/>
                      </a:lnTo>
                      <a:lnTo>
                        <a:pt x="32" y="41"/>
                      </a:lnTo>
                      <a:lnTo>
                        <a:pt x="31" y="39"/>
                      </a:lnTo>
                      <a:lnTo>
                        <a:pt x="29" y="38"/>
                      </a:lnTo>
                      <a:lnTo>
                        <a:pt x="29" y="38"/>
                      </a:lnTo>
                      <a:lnTo>
                        <a:pt x="28" y="38"/>
                      </a:lnTo>
                      <a:lnTo>
                        <a:pt x="26" y="35"/>
                      </a:lnTo>
                      <a:lnTo>
                        <a:pt x="24" y="34"/>
                      </a:lnTo>
                      <a:lnTo>
                        <a:pt x="23" y="33"/>
                      </a:lnTo>
                      <a:lnTo>
                        <a:pt x="22" y="33"/>
                      </a:lnTo>
                      <a:lnTo>
                        <a:pt x="22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1" y="29"/>
                      </a:lnTo>
                      <a:lnTo>
                        <a:pt x="21" y="28"/>
                      </a:lnTo>
                      <a:lnTo>
                        <a:pt x="21" y="27"/>
                      </a:lnTo>
                      <a:lnTo>
                        <a:pt x="21" y="26"/>
                      </a:lnTo>
                      <a:lnTo>
                        <a:pt x="20" y="24"/>
                      </a:lnTo>
                      <a:lnTo>
                        <a:pt x="18" y="20"/>
                      </a:lnTo>
                      <a:lnTo>
                        <a:pt x="17" y="18"/>
                      </a:lnTo>
                      <a:lnTo>
                        <a:pt x="17" y="17"/>
                      </a:lnTo>
                      <a:lnTo>
                        <a:pt x="16" y="15"/>
                      </a:lnTo>
                      <a:lnTo>
                        <a:pt x="16" y="14"/>
                      </a:lnTo>
                      <a:lnTo>
                        <a:pt x="15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3" y="15"/>
                      </a:lnTo>
                      <a:lnTo>
                        <a:pt x="13" y="15"/>
                      </a:lnTo>
                      <a:lnTo>
                        <a:pt x="13" y="17"/>
                      </a:lnTo>
                      <a:lnTo>
                        <a:pt x="13" y="18"/>
                      </a:lnTo>
                      <a:lnTo>
                        <a:pt x="15" y="20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4" y="22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1"/>
                      </a:lnTo>
                      <a:lnTo>
                        <a:pt x="10" y="21"/>
                      </a:lnTo>
                      <a:lnTo>
                        <a:pt x="9" y="20"/>
                      </a:lnTo>
                      <a:lnTo>
                        <a:pt x="8" y="20"/>
                      </a:lnTo>
                      <a:lnTo>
                        <a:pt x="8" y="20"/>
                      </a:lnTo>
                      <a:lnTo>
                        <a:pt x="7" y="20"/>
                      </a:lnTo>
                      <a:lnTo>
                        <a:pt x="6" y="19"/>
                      </a:lnTo>
                      <a:lnTo>
                        <a:pt x="5" y="19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2" y="19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1" y="22"/>
                      </a:lnTo>
                      <a:lnTo>
                        <a:pt x="2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4" y="24"/>
                      </a:lnTo>
                      <a:lnTo>
                        <a:pt x="4" y="24"/>
                      </a:lnTo>
                      <a:lnTo>
                        <a:pt x="5" y="25"/>
                      </a:lnTo>
                      <a:lnTo>
                        <a:pt x="5" y="25"/>
                      </a:lnTo>
                      <a:lnTo>
                        <a:pt x="7" y="26"/>
                      </a:lnTo>
                      <a:lnTo>
                        <a:pt x="7" y="26"/>
                      </a:lnTo>
                      <a:lnTo>
                        <a:pt x="8" y="27"/>
                      </a:lnTo>
                      <a:lnTo>
                        <a:pt x="8" y="28"/>
                      </a:lnTo>
                      <a:lnTo>
                        <a:pt x="8" y="29"/>
                      </a:lnTo>
                      <a:lnTo>
                        <a:pt x="8" y="30"/>
                      </a:lnTo>
                      <a:lnTo>
                        <a:pt x="9" y="31"/>
                      </a:lnTo>
                      <a:lnTo>
                        <a:pt x="9" y="32"/>
                      </a:lnTo>
                      <a:lnTo>
                        <a:pt x="10" y="32"/>
                      </a:lnTo>
                      <a:lnTo>
                        <a:pt x="10" y="33"/>
                      </a:lnTo>
                      <a:lnTo>
                        <a:pt x="11" y="33"/>
                      </a:lnTo>
                      <a:lnTo>
                        <a:pt x="12" y="34"/>
                      </a:lnTo>
                      <a:lnTo>
                        <a:pt x="13" y="34"/>
                      </a:lnTo>
                      <a:lnTo>
                        <a:pt x="14" y="36"/>
                      </a:lnTo>
                      <a:lnTo>
                        <a:pt x="16" y="36"/>
                      </a:lnTo>
                      <a:lnTo>
                        <a:pt x="16" y="37"/>
                      </a:lnTo>
                      <a:lnTo>
                        <a:pt x="16" y="37"/>
                      </a:lnTo>
                      <a:lnTo>
                        <a:pt x="17" y="38"/>
                      </a:lnTo>
                      <a:lnTo>
                        <a:pt x="17" y="38"/>
                      </a:lnTo>
                      <a:lnTo>
                        <a:pt x="16" y="38"/>
                      </a:lnTo>
                      <a:lnTo>
                        <a:pt x="16" y="39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43"/>
                      </a:lnTo>
                      <a:lnTo>
                        <a:pt x="13" y="46"/>
                      </a:lnTo>
                      <a:lnTo>
                        <a:pt x="13" y="47"/>
                      </a:lnTo>
                      <a:lnTo>
                        <a:pt x="13" y="49"/>
                      </a:lnTo>
                      <a:lnTo>
                        <a:pt x="13" y="49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1"/>
                      </a:lnTo>
                      <a:lnTo>
                        <a:pt x="15" y="51"/>
                      </a:lnTo>
                      <a:lnTo>
                        <a:pt x="16" y="51"/>
                      </a:lnTo>
                      <a:lnTo>
                        <a:pt x="17" y="52"/>
                      </a:lnTo>
                      <a:lnTo>
                        <a:pt x="19" y="53"/>
                      </a:lnTo>
                      <a:lnTo>
                        <a:pt x="22" y="54"/>
                      </a:lnTo>
                      <a:lnTo>
                        <a:pt x="24" y="55"/>
                      </a:lnTo>
                      <a:lnTo>
                        <a:pt x="27" y="56"/>
                      </a:lnTo>
                      <a:lnTo>
                        <a:pt x="29" y="57"/>
                      </a:lnTo>
                      <a:lnTo>
                        <a:pt x="33" y="58"/>
                      </a:lnTo>
                      <a:lnTo>
                        <a:pt x="36" y="60"/>
                      </a:lnTo>
                      <a:lnTo>
                        <a:pt x="39" y="61"/>
                      </a:lnTo>
                      <a:lnTo>
                        <a:pt x="42" y="62"/>
                      </a:lnTo>
                      <a:lnTo>
                        <a:pt x="45" y="62"/>
                      </a:lnTo>
                      <a:lnTo>
                        <a:pt x="50" y="64"/>
                      </a:lnTo>
                      <a:lnTo>
                        <a:pt x="50" y="64"/>
                      </a:lnTo>
                      <a:lnTo>
                        <a:pt x="51" y="64"/>
                      </a:lnTo>
                      <a:lnTo>
                        <a:pt x="54" y="65"/>
                      </a:lnTo>
                      <a:lnTo>
                        <a:pt x="55" y="65"/>
                      </a:lnTo>
                      <a:lnTo>
                        <a:pt x="55" y="65"/>
                      </a:lnTo>
                      <a:lnTo>
                        <a:pt x="56" y="66"/>
                      </a:lnTo>
                      <a:lnTo>
                        <a:pt x="56" y="74"/>
                      </a:lnTo>
                      <a:lnTo>
                        <a:pt x="56" y="79"/>
                      </a:lnTo>
                      <a:lnTo>
                        <a:pt x="56" y="84"/>
                      </a:lnTo>
                      <a:lnTo>
                        <a:pt x="56" y="88"/>
                      </a:lnTo>
                      <a:lnTo>
                        <a:pt x="56" y="91"/>
                      </a:lnTo>
                      <a:lnTo>
                        <a:pt x="56" y="93"/>
                      </a:lnTo>
                      <a:lnTo>
                        <a:pt x="56" y="95"/>
                      </a:lnTo>
                      <a:lnTo>
                        <a:pt x="56" y="98"/>
                      </a:lnTo>
                      <a:lnTo>
                        <a:pt x="56" y="99"/>
                      </a:lnTo>
                      <a:lnTo>
                        <a:pt x="56" y="100"/>
                      </a:lnTo>
                      <a:lnTo>
                        <a:pt x="55" y="107"/>
                      </a:lnTo>
                      <a:lnTo>
                        <a:pt x="55" y="109"/>
                      </a:lnTo>
                      <a:lnTo>
                        <a:pt x="54" y="112"/>
                      </a:lnTo>
                      <a:lnTo>
                        <a:pt x="53" y="117"/>
                      </a:lnTo>
                      <a:lnTo>
                        <a:pt x="52" y="121"/>
                      </a:lnTo>
                      <a:lnTo>
                        <a:pt x="51" y="125"/>
                      </a:lnTo>
                      <a:lnTo>
                        <a:pt x="51" y="129"/>
                      </a:lnTo>
                      <a:lnTo>
                        <a:pt x="50" y="131"/>
                      </a:lnTo>
                      <a:lnTo>
                        <a:pt x="50" y="132"/>
                      </a:lnTo>
                      <a:lnTo>
                        <a:pt x="51" y="132"/>
                      </a:lnTo>
                      <a:lnTo>
                        <a:pt x="51" y="133"/>
                      </a:lnTo>
                      <a:lnTo>
                        <a:pt x="51" y="137"/>
                      </a:lnTo>
                      <a:lnTo>
                        <a:pt x="50" y="138"/>
                      </a:lnTo>
                      <a:lnTo>
                        <a:pt x="50" y="140"/>
                      </a:lnTo>
                      <a:lnTo>
                        <a:pt x="50" y="141"/>
                      </a:lnTo>
                      <a:lnTo>
                        <a:pt x="50" y="142"/>
                      </a:lnTo>
                      <a:lnTo>
                        <a:pt x="50" y="143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6"/>
                      </a:lnTo>
                      <a:lnTo>
                        <a:pt x="50" y="147"/>
                      </a:lnTo>
                      <a:lnTo>
                        <a:pt x="49" y="150"/>
                      </a:lnTo>
                      <a:lnTo>
                        <a:pt x="49" y="151"/>
                      </a:lnTo>
                      <a:lnTo>
                        <a:pt x="48" y="153"/>
                      </a:lnTo>
                      <a:lnTo>
                        <a:pt x="49" y="155"/>
                      </a:lnTo>
                      <a:lnTo>
                        <a:pt x="49" y="156"/>
                      </a:lnTo>
                      <a:lnTo>
                        <a:pt x="49" y="157"/>
                      </a:lnTo>
                      <a:lnTo>
                        <a:pt x="49" y="161"/>
                      </a:lnTo>
                      <a:lnTo>
                        <a:pt x="48" y="163"/>
                      </a:lnTo>
                      <a:lnTo>
                        <a:pt x="48" y="166"/>
                      </a:lnTo>
                      <a:lnTo>
                        <a:pt x="48" y="167"/>
                      </a:lnTo>
                      <a:lnTo>
                        <a:pt x="48" y="169"/>
                      </a:lnTo>
                      <a:lnTo>
                        <a:pt x="48" y="170"/>
                      </a:lnTo>
                      <a:lnTo>
                        <a:pt x="48" y="170"/>
                      </a:lnTo>
                      <a:lnTo>
                        <a:pt x="47" y="172"/>
                      </a:lnTo>
                      <a:lnTo>
                        <a:pt x="47" y="173"/>
                      </a:lnTo>
                      <a:lnTo>
                        <a:pt x="46" y="176"/>
                      </a:lnTo>
                      <a:lnTo>
                        <a:pt x="46" y="179"/>
                      </a:lnTo>
                      <a:lnTo>
                        <a:pt x="46" y="182"/>
                      </a:lnTo>
                      <a:lnTo>
                        <a:pt x="45" y="184"/>
                      </a:lnTo>
                      <a:lnTo>
                        <a:pt x="43" y="186"/>
                      </a:lnTo>
                      <a:lnTo>
                        <a:pt x="43" y="186"/>
                      </a:lnTo>
                      <a:lnTo>
                        <a:pt x="42" y="188"/>
                      </a:lnTo>
                      <a:lnTo>
                        <a:pt x="42" y="190"/>
                      </a:lnTo>
                      <a:lnTo>
                        <a:pt x="42" y="191"/>
                      </a:lnTo>
                      <a:lnTo>
                        <a:pt x="43" y="193"/>
                      </a:lnTo>
                      <a:lnTo>
                        <a:pt x="43" y="194"/>
                      </a:lnTo>
                      <a:lnTo>
                        <a:pt x="43" y="195"/>
                      </a:lnTo>
                      <a:lnTo>
                        <a:pt x="43" y="195"/>
                      </a:lnTo>
                      <a:lnTo>
                        <a:pt x="43" y="196"/>
                      </a:lnTo>
                      <a:lnTo>
                        <a:pt x="41" y="204"/>
                      </a:lnTo>
                      <a:lnTo>
                        <a:pt x="41" y="208"/>
                      </a:lnTo>
                      <a:lnTo>
                        <a:pt x="41" y="209"/>
                      </a:lnTo>
                      <a:lnTo>
                        <a:pt x="41" y="210"/>
                      </a:lnTo>
                      <a:lnTo>
                        <a:pt x="40" y="212"/>
                      </a:lnTo>
                      <a:lnTo>
                        <a:pt x="40" y="213"/>
                      </a:lnTo>
                      <a:lnTo>
                        <a:pt x="39" y="214"/>
                      </a:lnTo>
                      <a:lnTo>
                        <a:pt x="39" y="214"/>
                      </a:lnTo>
                      <a:lnTo>
                        <a:pt x="39" y="215"/>
                      </a:lnTo>
                      <a:lnTo>
                        <a:pt x="39" y="217"/>
                      </a:lnTo>
                      <a:lnTo>
                        <a:pt x="38" y="218"/>
                      </a:lnTo>
                      <a:lnTo>
                        <a:pt x="37" y="220"/>
                      </a:lnTo>
                      <a:lnTo>
                        <a:pt x="37" y="221"/>
                      </a:lnTo>
                      <a:lnTo>
                        <a:pt x="37" y="222"/>
                      </a:lnTo>
                      <a:lnTo>
                        <a:pt x="37" y="223"/>
                      </a:lnTo>
                      <a:lnTo>
                        <a:pt x="37" y="224"/>
                      </a:lnTo>
                      <a:lnTo>
                        <a:pt x="37" y="226"/>
                      </a:lnTo>
                      <a:lnTo>
                        <a:pt x="37" y="226"/>
                      </a:lnTo>
                      <a:lnTo>
                        <a:pt x="37" y="227"/>
                      </a:lnTo>
                      <a:lnTo>
                        <a:pt x="36" y="228"/>
                      </a:lnTo>
                      <a:lnTo>
                        <a:pt x="36" y="229"/>
                      </a:lnTo>
                      <a:lnTo>
                        <a:pt x="36" y="231"/>
                      </a:lnTo>
                      <a:lnTo>
                        <a:pt x="36" y="232"/>
                      </a:lnTo>
                      <a:lnTo>
                        <a:pt x="36" y="232"/>
                      </a:lnTo>
                      <a:lnTo>
                        <a:pt x="35" y="233"/>
                      </a:lnTo>
                      <a:lnTo>
                        <a:pt x="35" y="234"/>
                      </a:lnTo>
                      <a:lnTo>
                        <a:pt x="34" y="234"/>
                      </a:lnTo>
                      <a:lnTo>
                        <a:pt x="33" y="234"/>
                      </a:lnTo>
                      <a:lnTo>
                        <a:pt x="33" y="235"/>
                      </a:lnTo>
                      <a:lnTo>
                        <a:pt x="33" y="236"/>
                      </a:lnTo>
                      <a:lnTo>
                        <a:pt x="32" y="237"/>
                      </a:lnTo>
                      <a:lnTo>
                        <a:pt x="31" y="238"/>
                      </a:lnTo>
                      <a:lnTo>
                        <a:pt x="31" y="238"/>
                      </a:lnTo>
                      <a:lnTo>
                        <a:pt x="30" y="238"/>
                      </a:lnTo>
                      <a:lnTo>
                        <a:pt x="29" y="238"/>
                      </a:lnTo>
                      <a:lnTo>
                        <a:pt x="29" y="238"/>
                      </a:lnTo>
                      <a:lnTo>
                        <a:pt x="28" y="239"/>
                      </a:lnTo>
                      <a:lnTo>
                        <a:pt x="27" y="240"/>
                      </a:lnTo>
                      <a:lnTo>
                        <a:pt x="26" y="240"/>
                      </a:lnTo>
                      <a:lnTo>
                        <a:pt x="26" y="241"/>
                      </a:lnTo>
                      <a:lnTo>
                        <a:pt x="26" y="241"/>
                      </a:lnTo>
                      <a:lnTo>
                        <a:pt x="25" y="241"/>
                      </a:lnTo>
                      <a:lnTo>
                        <a:pt x="24" y="242"/>
                      </a:lnTo>
                      <a:lnTo>
                        <a:pt x="24" y="242"/>
                      </a:lnTo>
                      <a:lnTo>
                        <a:pt x="23" y="242"/>
                      </a:lnTo>
                      <a:lnTo>
                        <a:pt x="23" y="243"/>
                      </a:lnTo>
                      <a:lnTo>
                        <a:pt x="23" y="243"/>
                      </a:lnTo>
                      <a:lnTo>
                        <a:pt x="22" y="244"/>
                      </a:lnTo>
                      <a:lnTo>
                        <a:pt x="21" y="244"/>
                      </a:lnTo>
                      <a:lnTo>
                        <a:pt x="20" y="245"/>
                      </a:lnTo>
                      <a:lnTo>
                        <a:pt x="19" y="245"/>
                      </a:lnTo>
                      <a:lnTo>
                        <a:pt x="18" y="245"/>
                      </a:lnTo>
                      <a:lnTo>
                        <a:pt x="17" y="245"/>
                      </a:lnTo>
                      <a:lnTo>
                        <a:pt x="17" y="245"/>
                      </a:lnTo>
                      <a:lnTo>
                        <a:pt x="14" y="244"/>
                      </a:lnTo>
                      <a:lnTo>
                        <a:pt x="13" y="244"/>
                      </a:lnTo>
                      <a:lnTo>
                        <a:pt x="13" y="245"/>
                      </a:lnTo>
                      <a:lnTo>
                        <a:pt x="13" y="245"/>
                      </a:lnTo>
                      <a:lnTo>
                        <a:pt x="12" y="245"/>
                      </a:lnTo>
                      <a:lnTo>
                        <a:pt x="12" y="246"/>
                      </a:lnTo>
                      <a:lnTo>
                        <a:pt x="12" y="246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1" y="248"/>
                      </a:lnTo>
                      <a:lnTo>
                        <a:pt x="11" y="249"/>
                      </a:lnTo>
                      <a:lnTo>
                        <a:pt x="12" y="249"/>
                      </a:lnTo>
                      <a:lnTo>
                        <a:pt x="12" y="250"/>
                      </a:lnTo>
                      <a:lnTo>
                        <a:pt x="13" y="250"/>
                      </a:lnTo>
                      <a:lnTo>
                        <a:pt x="14" y="251"/>
                      </a:lnTo>
                      <a:lnTo>
                        <a:pt x="16" y="251"/>
                      </a:lnTo>
                      <a:lnTo>
                        <a:pt x="20" y="252"/>
                      </a:lnTo>
                      <a:lnTo>
                        <a:pt x="23" y="252"/>
                      </a:lnTo>
                      <a:lnTo>
                        <a:pt x="24" y="252"/>
                      </a:lnTo>
                      <a:lnTo>
                        <a:pt x="28" y="252"/>
                      </a:lnTo>
                      <a:lnTo>
                        <a:pt x="31" y="252"/>
                      </a:lnTo>
                      <a:lnTo>
                        <a:pt x="32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8" y="253"/>
                      </a:lnTo>
                      <a:lnTo>
                        <a:pt x="39" y="253"/>
                      </a:lnTo>
                      <a:lnTo>
                        <a:pt x="44" y="253"/>
                      </a:lnTo>
                      <a:lnTo>
                        <a:pt x="45" y="253"/>
                      </a:lnTo>
                      <a:lnTo>
                        <a:pt x="47" y="253"/>
                      </a:lnTo>
                      <a:lnTo>
                        <a:pt x="48" y="253"/>
                      </a:lnTo>
                      <a:lnTo>
                        <a:pt x="48" y="253"/>
                      </a:lnTo>
                      <a:lnTo>
                        <a:pt x="48" y="252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3" y="241"/>
                      </a:lnTo>
                      <a:lnTo>
                        <a:pt x="55" y="237"/>
                      </a:lnTo>
                      <a:lnTo>
                        <a:pt x="55" y="235"/>
                      </a:lnTo>
                      <a:lnTo>
                        <a:pt x="56" y="233"/>
                      </a:lnTo>
                      <a:lnTo>
                        <a:pt x="57" y="229"/>
                      </a:lnTo>
                      <a:lnTo>
                        <a:pt x="59" y="224"/>
                      </a:lnTo>
                      <a:lnTo>
                        <a:pt x="61" y="221"/>
                      </a:lnTo>
                      <a:lnTo>
                        <a:pt x="62" y="215"/>
                      </a:lnTo>
                      <a:lnTo>
                        <a:pt x="65" y="209"/>
                      </a:lnTo>
                      <a:lnTo>
                        <a:pt x="66" y="204"/>
                      </a:lnTo>
                      <a:lnTo>
                        <a:pt x="68" y="196"/>
                      </a:lnTo>
                      <a:lnTo>
                        <a:pt x="70" y="188"/>
                      </a:lnTo>
                      <a:lnTo>
                        <a:pt x="74" y="175"/>
                      </a:lnTo>
                      <a:lnTo>
                        <a:pt x="75" y="168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7" y="167"/>
                      </a:lnTo>
                      <a:lnTo>
                        <a:pt x="78" y="169"/>
                      </a:lnTo>
                      <a:lnTo>
                        <a:pt x="79" y="175"/>
                      </a:lnTo>
                      <a:lnTo>
                        <a:pt x="80" y="178"/>
                      </a:lnTo>
                      <a:lnTo>
                        <a:pt x="80" y="181"/>
                      </a:lnTo>
                      <a:lnTo>
                        <a:pt x="82" y="186"/>
                      </a:lnTo>
                      <a:lnTo>
                        <a:pt x="83" y="189"/>
                      </a:lnTo>
                      <a:lnTo>
                        <a:pt x="84" y="194"/>
                      </a:lnTo>
                      <a:lnTo>
                        <a:pt x="84" y="197"/>
                      </a:lnTo>
                      <a:lnTo>
                        <a:pt x="84" y="199"/>
                      </a:lnTo>
                      <a:lnTo>
                        <a:pt x="85" y="201"/>
                      </a:lnTo>
                      <a:lnTo>
                        <a:pt x="86" y="206"/>
                      </a:lnTo>
                      <a:lnTo>
                        <a:pt x="86" y="210"/>
                      </a:lnTo>
                      <a:lnTo>
                        <a:pt x="86" y="212"/>
                      </a:lnTo>
                      <a:lnTo>
                        <a:pt x="86" y="212"/>
                      </a:lnTo>
                      <a:lnTo>
                        <a:pt x="85" y="218"/>
                      </a:lnTo>
                      <a:lnTo>
                        <a:pt x="84" y="222"/>
                      </a:lnTo>
                      <a:lnTo>
                        <a:pt x="84" y="226"/>
                      </a:lnTo>
                      <a:lnTo>
                        <a:pt x="83" y="230"/>
                      </a:lnTo>
                      <a:lnTo>
                        <a:pt x="83" y="232"/>
                      </a:lnTo>
                      <a:lnTo>
                        <a:pt x="83" y="234"/>
                      </a:lnTo>
                      <a:lnTo>
                        <a:pt x="83" y="237"/>
                      </a:lnTo>
                      <a:lnTo>
                        <a:pt x="83" y="239"/>
                      </a:lnTo>
                      <a:lnTo>
                        <a:pt x="83" y="241"/>
                      </a:lnTo>
                      <a:lnTo>
                        <a:pt x="83" y="241"/>
                      </a:lnTo>
                      <a:lnTo>
                        <a:pt x="82" y="243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0" y="245"/>
                      </a:lnTo>
                      <a:lnTo>
                        <a:pt x="80" y="246"/>
                      </a:lnTo>
                      <a:lnTo>
                        <a:pt x="80" y="247"/>
                      </a:lnTo>
                      <a:lnTo>
                        <a:pt x="79" y="248"/>
                      </a:lnTo>
                      <a:lnTo>
                        <a:pt x="77" y="249"/>
                      </a:lnTo>
                      <a:lnTo>
                        <a:pt x="76" y="249"/>
                      </a:lnTo>
                      <a:lnTo>
                        <a:pt x="76" y="250"/>
                      </a:lnTo>
                      <a:lnTo>
                        <a:pt x="76" y="250"/>
                      </a:lnTo>
                      <a:lnTo>
                        <a:pt x="76" y="251"/>
                      </a:lnTo>
                      <a:lnTo>
                        <a:pt x="76" y="251"/>
                      </a:lnTo>
                      <a:lnTo>
                        <a:pt x="76" y="252"/>
                      </a:lnTo>
                      <a:lnTo>
                        <a:pt x="76" y="252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4"/>
                      </a:lnTo>
                      <a:lnTo>
                        <a:pt x="77" y="254"/>
                      </a:lnTo>
                      <a:lnTo>
                        <a:pt x="78" y="254"/>
                      </a:lnTo>
                      <a:lnTo>
                        <a:pt x="86" y="254"/>
                      </a:lnTo>
                      <a:lnTo>
                        <a:pt x="88" y="254"/>
                      </a:lnTo>
                      <a:lnTo>
                        <a:pt x="89" y="254"/>
                      </a:lnTo>
                      <a:lnTo>
                        <a:pt x="93" y="253"/>
                      </a:lnTo>
                      <a:lnTo>
                        <a:pt x="94" y="253"/>
                      </a:lnTo>
                      <a:lnTo>
                        <a:pt x="94" y="252"/>
                      </a:lnTo>
                      <a:lnTo>
                        <a:pt x="96" y="251"/>
                      </a:lnTo>
                      <a:lnTo>
                        <a:pt x="96" y="251"/>
                      </a:lnTo>
                      <a:lnTo>
                        <a:pt x="97" y="251"/>
                      </a:lnTo>
                      <a:lnTo>
                        <a:pt x="98" y="251"/>
                      </a:lnTo>
                      <a:lnTo>
                        <a:pt x="99" y="251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49"/>
                      </a:lnTo>
                      <a:lnTo>
                        <a:pt x="100" y="247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100" y="245"/>
                      </a:lnTo>
                      <a:lnTo>
                        <a:pt x="101" y="243"/>
                      </a:lnTo>
                      <a:lnTo>
                        <a:pt x="101" y="242"/>
                      </a:lnTo>
                      <a:lnTo>
                        <a:pt x="101" y="241"/>
                      </a:lnTo>
                      <a:lnTo>
                        <a:pt x="102" y="240"/>
                      </a:lnTo>
                      <a:lnTo>
                        <a:pt x="103" y="237"/>
                      </a:lnTo>
                      <a:lnTo>
                        <a:pt x="103" y="236"/>
                      </a:lnTo>
                      <a:lnTo>
                        <a:pt x="103" y="234"/>
                      </a:lnTo>
                      <a:lnTo>
                        <a:pt x="104" y="233"/>
                      </a:lnTo>
                      <a:lnTo>
                        <a:pt x="103" y="226"/>
                      </a:lnTo>
                      <a:lnTo>
                        <a:pt x="103" y="222"/>
                      </a:lnTo>
                      <a:lnTo>
                        <a:pt x="103" y="219"/>
                      </a:lnTo>
                      <a:lnTo>
                        <a:pt x="103" y="216"/>
                      </a:lnTo>
                      <a:lnTo>
                        <a:pt x="103" y="212"/>
                      </a:lnTo>
                      <a:lnTo>
                        <a:pt x="104" y="209"/>
                      </a:lnTo>
                      <a:lnTo>
                        <a:pt x="104" y="205"/>
                      </a:lnTo>
                      <a:lnTo>
                        <a:pt x="104" y="199"/>
                      </a:lnTo>
                      <a:lnTo>
                        <a:pt x="104" y="195"/>
                      </a:lnTo>
                      <a:lnTo>
                        <a:pt x="104" y="191"/>
                      </a:lnTo>
                      <a:lnTo>
                        <a:pt x="103" y="180"/>
                      </a:lnTo>
                      <a:lnTo>
                        <a:pt x="103" y="177"/>
                      </a:lnTo>
                      <a:lnTo>
                        <a:pt x="102" y="172"/>
                      </a:lnTo>
                      <a:lnTo>
                        <a:pt x="102" y="167"/>
                      </a:lnTo>
                      <a:lnTo>
                        <a:pt x="101" y="164"/>
                      </a:lnTo>
                      <a:lnTo>
                        <a:pt x="100" y="157"/>
                      </a:lnTo>
                      <a:lnTo>
                        <a:pt x="100" y="157"/>
                      </a:lnTo>
                      <a:lnTo>
                        <a:pt x="100" y="153"/>
                      </a:lnTo>
                      <a:lnTo>
                        <a:pt x="100" y="149"/>
                      </a:lnTo>
                      <a:lnTo>
                        <a:pt x="100" y="146"/>
                      </a:lnTo>
                      <a:lnTo>
                        <a:pt x="100" y="144"/>
                      </a:lnTo>
                      <a:lnTo>
                        <a:pt x="99" y="143"/>
                      </a:lnTo>
                      <a:lnTo>
                        <a:pt x="99" y="141"/>
                      </a:lnTo>
                      <a:lnTo>
                        <a:pt x="99" y="141"/>
                      </a:lnTo>
                      <a:lnTo>
                        <a:pt x="99" y="140"/>
                      </a:lnTo>
                      <a:lnTo>
                        <a:pt x="99" y="138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100" y="136"/>
                      </a:lnTo>
                      <a:lnTo>
                        <a:pt x="100" y="136"/>
                      </a:lnTo>
                      <a:lnTo>
                        <a:pt x="100" y="133"/>
                      </a:lnTo>
                      <a:lnTo>
                        <a:pt x="100" y="132"/>
                      </a:lnTo>
                      <a:lnTo>
                        <a:pt x="100" y="128"/>
                      </a:lnTo>
                      <a:lnTo>
                        <a:pt x="100" y="124"/>
                      </a:lnTo>
                      <a:lnTo>
                        <a:pt x="100" y="121"/>
                      </a:lnTo>
                      <a:lnTo>
                        <a:pt x="100" y="120"/>
                      </a:lnTo>
                      <a:lnTo>
                        <a:pt x="100" y="120"/>
                      </a:lnTo>
                      <a:lnTo>
                        <a:pt x="101" y="120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3" y="119"/>
                      </a:lnTo>
                      <a:lnTo>
                        <a:pt x="104" y="118"/>
                      </a:lnTo>
                      <a:lnTo>
                        <a:pt x="105" y="118"/>
                      </a:lnTo>
                      <a:lnTo>
                        <a:pt x="106" y="118"/>
                      </a:lnTo>
                      <a:lnTo>
                        <a:pt x="107" y="119"/>
                      </a:lnTo>
                      <a:lnTo>
                        <a:pt x="111" y="121"/>
                      </a:lnTo>
                      <a:lnTo>
                        <a:pt x="111" y="121"/>
                      </a:lnTo>
                      <a:lnTo>
                        <a:pt x="112" y="121"/>
                      </a:lnTo>
                      <a:lnTo>
                        <a:pt x="112" y="121"/>
                      </a:lnTo>
                      <a:lnTo>
                        <a:pt x="112" y="120"/>
                      </a:lnTo>
                      <a:lnTo>
                        <a:pt x="113" y="118"/>
                      </a:lnTo>
                      <a:lnTo>
                        <a:pt x="115" y="115"/>
                      </a:lnTo>
                      <a:lnTo>
                        <a:pt x="117" y="112"/>
                      </a:lnTo>
                      <a:lnTo>
                        <a:pt x="118" y="110"/>
                      </a:lnTo>
                      <a:lnTo>
                        <a:pt x="119" y="109"/>
                      </a:lnTo>
                      <a:lnTo>
                        <a:pt x="120" y="108"/>
                      </a:lnTo>
                      <a:lnTo>
                        <a:pt x="121" y="107"/>
                      </a:lnTo>
                      <a:lnTo>
                        <a:pt x="122" y="104"/>
                      </a:lnTo>
                      <a:lnTo>
                        <a:pt x="122" y="103"/>
                      </a:lnTo>
                      <a:lnTo>
                        <a:pt x="123" y="101"/>
                      </a:lnTo>
                      <a:lnTo>
                        <a:pt x="124" y="99"/>
                      </a:lnTo>
                      <a:lnTo>
                        <a:pt x="125" y="98"/>
                      </a:lnTo>
                      <a:lnTo>
                        <a:pt x="126" y="96"/>
                      </a:lnTo>
                      <a:lnTo>
                        <a:pt x="128" y="90"/>
                      </a:lnTo>
                      <a:lnTo>
                        <a:pt x="129" y="88"/>
                      </a:lnTo>
                      <a:lnTo>
                        <a:pt x="129" y="86"/>
                      </a:lnTo>
                      <a:lnTo>
                        <a:pt x="130" y="86"/>
                      </a:lnTo>
                      <a:lnTo>
                        <a:pt x="130" y="85"/>
                      </a:lnTo>
                      <a:lnTo>
                        <a:pt x="130" y="84"/>
                      </a:lnTo>
                      <a:lnTo>
                        <a:pt x="130" y="83"/>
                      </a:lnTo>
                      <a:lnTo>
                        <a:pt x="130" y="80"/>
                      </a:lnTo>
                      <a:close/>
                      <a:moveTo>
                        <a:pt x="64" y="10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close/>
                      <a:moveTo>
                        <a:pt x="64" y="11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close/>
                      <a:moveTo>
                        <a:pt x="112" y="90"/>
                      </a:moveTo>
                      <a:lnTo>
                        <a:pt x="110" y="91"/>
                      </a:lnTo>
                      <a:lnTo>
                        <a:pt x="109" y="91"/>
                      </a:lnTo>
                      <a:lnTo>
                        <a:pt x="109" y="92"/>
                      </a:lnTo>
                      <a:lnTo>
                        <a:pt x="108" y="93"/>
                      </a:lnTo>
                      <a:lnTo>
                        <a:pt x="108" y="94"/>
                      </a:lnTo>
                      <a:lnTo>
                        <a:pt x="108" y="95"/>
                      </a:lnTo>
                      <a:lnTo>
                        <a:pt x="108" y="97"/>
                      </a:lnTo>
                      <a:lnTo>
                        <a:pt x="108" y="97"/>
                      </a:lnTo>
                      <a:lnTo>
                        <a:pt x="108" y="99"/>
                      </a:lnTo>
                      <a:lnTo>
                        <a:pt x="108" y="99"/>
                      </a:lnTo>
                      <a:lnTo>
                        <a:pt x="108" y="100"/>
                      </a:lnTo>
                      <a:lnTo>
                        <a:pt x="108" y="100"/>
                      </a:lnTo>
                      <a:lnTo>
                        <a:pt x="108" y="101"/>
                      </a:lnTo>
                      <a:lnTo>
                        <a:pt x="108" y="102"/>
                      </a:lnTo>
                      <a:lnTo>
                        <a:pt x="108" y="102"/>
                      </a:lnTo>
                      <a:lnTo>
                        <a:pt x="107" y="102"/>
                      </a:lnTo>
                      <a:lnTo>
                        <a:pt x="106" y="102"/>
                      </a:lnTo>
                      <a:lnTo>
                        <a:pt x="105" y="102"/>
                      </a:lnTo>
                      <a:lnTo>
                        <a:pt x="105" y="103"/>
                      </a:lnTo>
                      <a:lnTo>
                        <a:pt x="105" y="103"/>
                      </a:lnTo>
                      <a:lnTo>
                        <a:pt x="104" y="103"/>
                      </a:lnTo>
                      <a:lnTo>
                        <a:pt x="104" y="105"/>
                      </a:lnTo>
                      <a:lnTo>
                        <a:pt x="104" y="105"/>
                      </a:lnTo>
                      <a:lnTo>
                        <a:pt x="104" y="106"/>
                      </a:lnTo>
                      <a:lnTo>
                        <a:pt x="102" y="107"/>
                      </a:lnTo>
                      <a:lnTo>
                        <a:pt x="100" y="109"/>
                      </a:lnTo>
                      <a:lnTo>
                        <a:pt x="99" y="108"/>
                      </a:lnTo>
                      <a:lnTo>
                        <a:pt x="99" y="108"/>
                      </a:lnTo>
                      <a:lnTo>
                        <a:pt x="99" y="106"/>
                      </a:lnTo>
                      <a:lnTo>
                        <a:pt x="98" y="104"/>
                      </a:lnTo>
                      <a:lnTo>
                        <a:pt x="99" y="104"/>
                      </a:lnTo>
                      <a:lnTo>
                        <a:pt x="99" y="103"/>
                      </a:lnTo>
                      <a:lnTo>
                        <a:pt x="99" y="101"/>
                      </a:lnTo>
                      <a:lnTo>
                        <a:pt x="99" y="99"/>
                      </a:lnTo>
                      <a:lnTo>
                        <a:pt x="99" y="98"/>
                      </a:lnTo>
                      <a:lnTo>
                        <a:pt x="100" y="95"/>
                      </a:lnTo>
                      <a:lnTo>
                        <a:pt x="100" y="91"/>
                      </a:lnTo>
                      <a:lnTo>
                        <a:pt x="102" y="86"/>
                      </a:lnTo>
                      <a:lnTo>
                        <a:pt x="102" y="85"/>
                      </a:lnTo>
                      <a:lnTo>
                        <a:pt x="103" y="84"/>
                      </a:lnTo>
                      <a:lnTo>
                        <a:pt x="103" y="83"/>
                      </a:lnTo>
                      <a:lnTo>
                        <a:pt x="103" y="80"/>
                      </a:lnTo>
                      <a:lnTo>
                        <a:pt x="104" y="79"/>
                      </a:lnTo>
                      <a:lnTo>
                        <a:pt x="104" y="77"/>
                      </a:lnTo>
                      <a:lnTo>
                        <a:pt x="105" y="76"/>
                      </a:lnTo>
                      <a:lnTo>
                        <a:pt x="105" y="75"/>
                      </a:lnTo>
                      <a:lnTo>
                        <a:pt x="107" y="74"/>
                      </a:lnTo>
                      <a:lnTo>
                        <a:pt x="107" y="73"/>
                      </a:lnTo>
                      <a:lnTo>
                        <a:pt x="107" y="72"/>
                      </a:lnTo>
                      <a:lnTo>
                        <a:pt x="107" y="72"/>
                      </a:lnTo>
                      <a:lnTo>
                        <a:pt x="108" y="73"/>
                      </a:lnTo>
                      <a:lnTo>
                        <a:pt x="108" y="73"/>
                      </a:lnTo>
                      <a:lnTo>
                        <a:pt x="108" y="74"/>
                      </a:lnTo>
                      <a:lnTo>
                        <a:pt x="108" y="75"/>
                      </a:lnTo>
                      <a:lnTo>
                        <a:pt x="109" y="76"/>
                      </a:lnTo>
                      <a:lnTo>
                        <a:pt x="109" y="77"/>
                      </a:lnTo>
                      <a:lnTo>
                        <a:pt x="110" y="79"/>
                      </a:lnTo>
                      <a:lnTo>
                        <a:pt x="111" y="81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11" y="88"/>
                      </a:lnTo>
                      <a:lnTo>
                        <a:pt x="112" y="88"/>
                      </a:lnTo>
                      <a:lnTo>
                        <a:pt x="112" y="89"/>
                      </a:lnTo>
                      <a:lnTo>
                        <a:pt x="112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 47">
                  <a:extLst>
                    <a:ext uri="{FF2B5EF4-FFF2-40B4-BE49-F238E27FC236}">
                      <a16:creationId xmlns:a16="http://schemas.microsoft.com/office/drawing/2014/main" xmlns="" id="{B2840DE5-3313-43FB-878B-2FD017CC13D4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5501214" y="2213022"/>
                  <a:ext cx="263086" cy="165548"/>
                </a:xfrm>
                <a:custGeom>
                  <a:avLst/>
                  <a:gdLst/>
                  <a:ahLst/>
                  <a:cxnLst>
                    <a:cxn ang="0">
                      <a:pos x="377" y="1001"/>
                    </a:cxn>
                    <a:cxn ang="0">
                      <a:pos x="151" y="1080"/>
                    </a:cxn>
                    <a:cxn ang="0">
                      <a:pos x="289" y="1248"/>
                    </a:cxn>
                    <a:cxn ang="0">
                      <a:pos x="524" y="1145"/>
                    </a:cxn>
                    <a:cxn ang="0">
                      <a:pos x="340" y="1137"/>
                    </a:cxn>
                    <a:cxn ang="0">
                      <a:pos x="249" y="1147"/>
                    </a:cxn>
                    <a:cxn ang="0">
                      <a:pos x="306" y="1100"/>
                    </a:cxn>
                    <a:cxn ang="0">
                      <a:pos x="335" y="1089"/>
                    </a:cxn>
                    <a:cxn ang="0">
                      <a:pos x="419" y="1080"/>
                    </a:cxn>
                    <a:cxn ang="0">
                      <a:pos x="369" y="1125"/>
                    </a:cxn>
                    <a:cxn ang="0">
                      <a:pos x="312" y="1108"/>
                    </a:cxn>
                    <a:cxn ang="0">
                      <a:pos x="351" y="1115"/>
                    </a:cxn>
                    <a:cxn ang="0">
                      <a:pos x="351" y="1115"/>
                    </a:cxn>
                    <a:cxn ang="0">
                      <a:pos x="1264" y="538"/>
                    </a:cxn>
                    <a:cxn ang="0">
                      <a:pos x="1239" y="684"/>
                    </a:cxn>
                    <a:cxn ang="0">
                      <a:pos x="1343" y="736"/>
                    </a:cxn>
                    <a:cxn ang="0">
                      <a:pos x="1381" y="925"/>
                    </a:cxn>
                    <a:cxn ang="0">
                      <a:pos x="1136" y="753"/>
                    </a:cxn>
                    <a:cxn ang="0">
                      <a:pos x="1182" y="724"/>
                    </a:cxn>
                    <a:cxn ang="0">
                      <a:pos x="1237" y="222"/>
                    </a:cxn>
                    <a:cxn ang="0">
                      <a:pos x="1475" y="102"/>
                    </a:cxn>
                    <a:cxn ang="0">
                      <a:pos x="1178" y="11"/>
                    </a:cxn>
                    <a:cxn ang="0">
                      <a:pos x="1204" y="0"/>
                    </a:cxn>
                    <a:cxn ang="0">
                      <a:pos x="344" y="552"/>
                    </a:cxn>
                    <a:cxn ang="0">
                      <a:pos x="2186" y="1340"/>
                    </a:cxn>
                    <a:cxn ang="0">
                      <a:pos x="1085" y="606"/>
                    </a:cxn>
                    <a:cxn ang="0">
                      <a:pos x="1783" y="634"/>
                    </a:cxn>
                    <a:cxn ang="0">
                      <a:pos x="1346" y="759"/>
                    </a:cxn>
                    <a:cxn ang="0">
                      <a:pos x="1356" y="739"/>
                    </a:cxn>
                    <a:cxn ang="0">
                      <a:pos x="1356" y="739"/>
                    </a:cxn>
                    <a:cxn ang="0">
                      <a:pos x="820" y="794"/>
                    </a:cxn>
                    <a:cxn ang="0">
                      <a:pos x="936" y="639"/>
                    </a:cxn>
                    <a:cxn ang="0">
                      <a:pos x="821" y="787"/>
                    </a:cxn>
                    <a:cxn ang="0">
                      <a:pos x="778" y="792"/>
                    </a:cxn>
                    <a:cxn ang="0">
                      <a:pos x="826" y="660"/>
                    </a:cxn>
                    <a:cxn ang="0">
                      <a:pos x="807" y="796"/>
                    </a:cxn>
                    <a:cxn ang="0">
                      <a:pos x="291" y="728"/>
                    </a:cxn>
                    <a:cxn ang="0">
                      <a:pos x="254" y="803"/>
                    </a:cxn>
                    <a:cxn ang="0">
                      <a:pos x="779" y="1002"/>
                    </a:cxn>
                    <a:cxn ang="0">
                      <a:pos x="495" y="1280"/>
                    </a:cxn>
                    <a:cxn ang="0">
                      <a:pos x="446" y="1305"/>
                    </a:cxn>
                    <a:cxn ang="0">
                      <a:pos x="768" y="1084"/>
                    </a:cxn>
                    <a:cxn ang="0">
                      <a:pos x="1043" y="1180"/>
                    </a:cxn>
                    <a:cxn ang="0">
                      <a:pos x="802" y="1334"/>
                    </a:cxn>
                    <a:cxn ang="0">
                      <a:pos x="745" y="1346"/>
                    </a:cxn>
                    <a:cxn ang="0">
                      <a:pos x="1410" y="1211"/>
                    </a:cxn>
                    <a:cxn ang="0">
                      <a:pos x="783" y="1068"/>
                    </a:cxn>
                    <a:cxn ang="0">
                      <a:pos x="1387" y="958"/>
                    </a:cxn>
                    <a:cxn ang="0">
                      <a:pos x="1404" y="980"/>
                    </a:cxn>
                    <a:cxn ang="0">
                      <a:pos x="1399" y="938"/>
                    </a:cxn>
                    <a:cxn ang="0">
                      <a:pos x="1621" y="1230"/>
                    </a:cxn>
                    <a:cxn ang="0">
                      <a:pos x="2136" y="1305"/>
                    </a:cxn>
                  </a:cxnLst>
                  <a:rect l="0" t="0" r="r" b="b"/>
                  <a:pathLst>
                    <a:path w="2186" h="1376">
                      <a:moveTo>
                        <a:pt x="405" y="1100"/>
                      </a:moveTo>
                      <a:cubicBezTo>
                        <a:pt x="448" y="1069"/>
                        <a:pt x="448" y="1069"/>
                        <a:pt x="448" y="1069"/>
                      </a:cubicBezTo>
                      <a:cubicBezTo>
                        <a:pt x="385" y="1080"/>
                        <a:pt x="385" y="1080"/>
                        <a:pt x="385" y="1080"/>
                      </a:cubicBezTo>
                      <a:cubicBezTo>
                        <a:pt x="377" y="1001"/>
                        <a:pt x="377" y="1001"/>
                        <a:pt x="377" y="1001"/>
                      </a:cubicBezTo>
                      <a:cubicBezTo>
                        <a:pt x="317" y="1068"/>
                        <a:pt x="317" y="1068"/>
                        <a:pt x="317" y="1068"/>
                      </a:cubicBezTo>
                      <a:cubicBezTo>
                        <a:pt x="269" y="1038"/>
                        <a:pt x="269" y="1038"/>
                        <a:pt x="269" y="1038"/>
                      </a:cubicBezTo>
                      <a:cubicBezTo>
                        <a:pt x="286" y="1080"/>
                        <a:pt x="286" y="1080"/>
                        <a:pt x="286" y="1080"/>
                      </a:cubicBezTo>
                      <a:cubicBezTo>
                        <a:pt x="151" y="1080"/>
                        <a:pt x="151" y="1080"/>
                        <a:pt x="151" y="1080"/>
                      </a:cubicBezTo>
                      <a:cubicBezTo>
                        <a:pt x="268" y="1125"/>
                        <a:pt x="268" y="1125"/>
                        <a:pt x="268" y="1125"/>
                      </a:cubicBezTo>
                      <a:cubicBezTo>
                        <a:pt x="216" y="1160"/>
                        <a:pt x="216" y="1160"/>
                        <a:pt x="216" y="1160"/>
                      </a:cubicBezTo>
                      <a:cubicBezTo>
                        <a:pt x="287" y="1147"/>
                        <a:pt x="287" y="1147"/>
                        <a:pt x="287" y="1147"/>
                      </a:cubicBezTo>
                      <a:cubicBezTo>
                        <a:pt x="289" y="1248"/>
                        <a:pt x="289" y="1248"/>
                        <a:pt x="289" y="1248"/>
                      </a:cubicBezTo>
                      <a:cubicBezTo>
                        <a:pt x="359" y="1160"/>
                        <a:pt x="359" y="1160"/>
                        <a:pt x="359" y="1160"/>
                      </a:cubicBezTo>
                      <a:cubicBezTo>
                        <a:pt x="413" y="1194"/>
                        <a:pt x="413" y="1194"/>
                        <a:pt x="413" y="1194"/>
                      </a:cubicBezTo>
                      <a:cubicBezTo>
                        <a:pt x="391" y="1146"/>
                        <a:pt x="391" y="1146"/>
                        <a:pt x="391" y="1146"/>
                      </a:cubicBezTo>
                      <a:cubicBezTo>
                        <a:pt x="524" y="1145"/>
                        <a:pt x="524" y="1145"/>
                        <a:pt x="524" y="1145"/>
                      </a:cubicBezTo>
                      <a:lnTo>
                        <a:pt x="405" y="1100"/>
                      </a:lnTo>
                      <a:close/>
                      <a:moveTo>
                        <a:pt x="392" y="1172"/>
                      </a:moveTo>
                      <a:cubicBezTo>
                        <a:pt x="351" y="1136"/>
                        <a:pt x="351" y="1136"/>
                        <a:pt x="351" y="1136"/>
                      </a:cubicBezTo>
                      <a:cubicBezTo>
                        <a:pt x="348" y="1137"/>
                        <a:pt x="344" y="1137"/>
                        <a:pt x="340" y="1137"/>
                      </a:cubicBezTo>
                      <a:cubicBezTo>
                        <a:pt x="303" y="1209"/>
                        <a:pt x="303" y="1209"/>
                        <a:pt x="303" y="1209"/>
                      </a:cubicBezTo>
                      <a:cubicBezTo>
                        <a:pt x="319" y="1134"/>
                        <a:pt x="319" y="1134"/>
                        <a:pt x="319" y="1134"/>
                      </a:cubicBezTo>
                      <a:cubicBezTo>
                        <a:pt x="315" y="1132"/>
                        <a:pt x="312" y="1130"/>
                        <a:pt x="310" y="1128"/>
                      </a:cubicBezTo>
                      <a:cubicBezTo>
                        <a:pt x="249" y="1147"/>
                        <a:pt x="249" y="1147"/>
                        <a:pt x="249" y="1147"/>
                      </a:cubicBezTo>
                      <a:cubicBezTo>
                        <a:pt x="303" y="1121"/>
                        <a:pt x="303" y="1121"/>
                        <a:pt x="303" y="1121"/>
                      </a:cubicBezTo>
                      <a:cubicBezTo>
                        <a:pt x="302" y="1119"/>
                        <a:pt x="301" y="1116"/>
                        <a:pt x="301" y="1113"/>
                      </a:cubicBezTo>
                      <a:cubicBezTo>
                        <a:pt x="201" y="1089"/>
                        <a:pt x="201" y="1089"/>
                        <a:pt x="201" y="1089"/>
                      </a:cubicBezTo>
                      <a:cubicBezTo>
                        <a:pt x="306" y="1100"/>
                        <a:pt x="306" y="1100"/>
                        <a:pt x="306" y="1100"/>
                      </a:cubicBezTo>
                      <a:cubicBezTo>
                        <a:pt x="308" y="1098"/>
                        <a:pt x="310" y="1096"/>
                        <a:pt x="313" y="1094"/>
                      </a:cubicBezTo>
                      <a:cubicBezTo>
                        <a:pt x="287" y="1057"/>
                        <a:pt x="287" y="1057"/>
                        <a:pt x="287" y="1057"/>
                      </a:cubicBezTo>
                      <a:cubicBezTo>
                        <a:pt x="324" y="1090"/>
                        <a:pt x="324" y="1090"/>
                        <a:pt x="324" y="1090"/>
                      </a:cubicBezTo>
                      <a:cubicBezTo>
                        <a:pt x="328" y="1089"/>
                        <a:pt x="331" y="1089"/>
                        <a:pt x="335" y="1089"/>
                      </a:cubicBezTo>
                      <a:cubicBezTo>
                        <a:pt x="367" y="1029"/>
                        <a:pt x="367" y="1029"/>
                        <a:pt x="367" y="1029"/>
                      </a:cubicBezTo>
                      <a:cubicBezTo>
                        <a:pt x="355" y="1092"/>
                        <a:pt x="355" y="1092"/>
                        <a:pt x="355" y="1092"/>
                      </a:cubicBezTo>
                      <a:cubicBezTo>
                        <a:pt x="359" y="1093"/>
                        <a:pt x="362" y="1095"/>
                        <a:pt x="364" y="1097"/>
                      </a:cubicBezTo>
                      <a:cubicBezTo>
                        <a:pt x="419" y="1080"/>
                        <a:pt x="419" y="1080"/>
                        <a:pt x="419" y="1080"/>
                      </a:cubicBezTo>
                      <a:cubicBezTo>
                        <a:pt x="371" y="1104"/>
                        <a:pt x="371" y="1104"/>
                        <a:pt x="371" y="1104"/>
                      </a:cubicBezTo>
                      <a:cubicBezTo>
                        <a:pt x="373" y="1106"/>
                        <a:pt x="374" y="1109"/>
                        <a:pt x="374" y="1112"/>
                      </a:cubicBezTo>
                      <a:cubicBezTo>
                        <a:pt x="474" y="1136"/>
                        <a:pt x="474" y="1136"/>
                        <a:pt x="474" y="1136"/>
                      </a:cubicBezTo>
                      <a:cubicBezTo>
                        <a:pt x="369" y="1125"/>
                        <a:pt x="369" y="1125"/>
                        <a:pt x="369" y="1125"/>
                      </a:cubicBezTo>
                      <a:cubicBezTo>
                        <a:pt x="368" y="1127"/>
                        <a:pt x="365" y="1129"/>
                        <a:pt x="362" y="1131"/>
                      </a:cubicBezTo>
                      <a:lnTo>
                        <a:pt x="392" y="1172"/>
                      </a:lnTo>
                      <a:close/>
                      <a:moveTo>
                        <a:pt x="343" y="1096"/>
                      </a:moveTo>
                      <a:cubicBezTo>
                        <a:pt x="329" y="1094"/>
                        <a:pt x="315" y="1099"/>
                        <a:pt x="312" y="1108"/>
                      </a:cubicBezTo>
                      <a:cubicBezTo>
                        <a:pt x="308" y="1117"/>
                        <a:pt x="317" y="1127"/>
                        <a:pt x="331" y="1129"/>
                      </a:cubicBezTo>
                      <a:cubicBezTo>
                        <a:pt x="346" y="1132"/>
                        <a:pt x="360" y="1126"/>
                        <a:pt x="363" y="1117"/>
                      </a:cubicBezTo>
                      <a:cubicBezTo>
                        <a:pt x="366" y="1108"/>
                        <a:pt x="357" y="1098"/>
                        <a:pt x="343" y="1096"/>
                      </a:cubicBezTo>
                      <a:close/>
                      <a:moveTo>
                        <a:pt x="351" y="1115"/>
                      </a:moveTo>
                      <a:cubicBezTo>
                        <a:pt x="349" y="1120"/>
                        <a:pt x="342" y="1123"/>
                        <a:pt x="334" y="1122"/>
                      </a:cubicBezTo>
                      <a:cubicBezTo>
                        <a:pt x="327" y="1120"/>
                        <a:pt x="322" y="1115"/>
                        <a:pt x="324" y="1110"/>
                      </a:cubicBezTo>
                      <a:cubicBezTo>
                        <a:pt x="326" y="1105"/>
                        <a:pt x="333" y="1102"/>
                        <a:pt x="341" y="1103"/>
                      </a:cubicBezTo>
                      <a:cubicBezTo>
                        <a:pt x="348" y="1105"/>
                        <a:pt x="353" y="1110"/>
                        <a:pt x="351" y="1115"/>
                      </a:cubicBezTo>
                      <a:close/>
                      <a:moveTo>
                        <a:pt x="1801" y="609"/>
                      </a:moveTo>
                      <a:cubicBezTo>
                        <a:pt x="1794" y="608"/>
                        <a:pt x="1794" y="608"/>
                        <a:pt x="1794" y="608"/>
                      </a:cubicBezTo>
                      <a:cubicBezTo>
                        <a:pt x="1310" y="528"/>
                        <a:pt x="1310" y="528"/>
                        <a:pt x="1310" y="528"/>
                      </a:cubicBezTo>
                      <a:cubicBezTo>
                        <a:pt x="1264" y="538"/>
                        <a:pt x="1264" y="538"/>
                        <a:pt x="1264" y="538"/>
                      </a:cubicBezTo>
                      <a:cubicBezTo>
                        <a:pt x="1261" y="548"/>
                        <a:pt x="1258" y="558"/>
                        <a:pt x="1256" y="568"/>
                      </a:cubicBezTo>
                      <a:cubicBezTo>
                        <a:pt x="1307" y="557"/>
                        <a:pt x="1307" y="557"/>
                        <a:pt x="1307" y="557"/>
                      </a:cubicBezTo>
                      <a:cubicBezTo>
                        <a:pt x="1325" y="647"/>
                        <a:pt x="1325" y="647"/>
                        <a:pt x="1325" y="647"/>
                      </a:cubicBezTo>
                      <a:cubicBezTo>
                        <a:pt x="1239" y="684"/>
                        <a:pt x="1239" y="684"/>
                        <a:pt x="1239" y="684"/>
                      </a:cubicBezTo>
                      <a:cubicBezTo>
                        <a:pt x="1239" y="693"/>
                        <a:pt x="1239" y="701"/>
                        <a:pt x="1238" y="708"/>
                      </a:cubicBezTo>
                      <a:cubicBezTo>
                        <a:pt x="1328" y="670"/>
                        <a:pt x="1328" y="670"/>
                        <a:pt x="1328" y="670"/>
                      </a:cubicBezTo>
                      <a:cubicBezTo>
                        <a:pt x="1330" y="670"/>
                        <a:pt x="1330" y="670"/>
                        <a:pt x="1330" y="670"/>
                      </a:cubicBezTo>
                      <a:cubicBezTo>
                        <a:pt x="1343" y="736"/>
                        <a:pt x="1343" y="736"/>
                        <a:pt x="1343" y="736"/>
                      </a:cubicBezTo>
                      <a:cubicBezTo>
                        <a:pt x="1287" y="761"/>
                        <a:pt x="1287" y="761"/>
                        <a:pt x="1287" y="761"/>
                      </a:cubicBezTo>
                      <a:cubicBezTo>
                        <a:pt x="1347" y="799"/>
                        <a:pt x="1347" y="799"/>
                        <a:pt x="1347" y="799"/>
                      </a:cubicBezTo>
                      <a:cubicBezTo>
                        <a:pt x="1358" y="812"/>
                        <a:pt x="1358" y="812"/>
                        <a:pt x="1358" y="812"/>
                      </a:cubicBezTo>
                      <a:cubicBezTo>
                        <a:pt x="1381" y="925"/>
                        <a:pt x="1381" y="925"/>
                        <a:pt x="1381" y="925"/>
                      </a:cubicBezTo>
                      <a:cubicBezTo>
                        <a:pt x="1200" y="798"/>
                        <a:pt x="1200" y="798"/>
                        <a:pt x="1200" y="798"/>
                      </a:cubicBezTo>
                      <a:cubicBezTo>
                        <a:pt x="796" y="973"/>
                        <a:pt x="796" y="973"/>
                        <a:pt x="796" y="973"/>
                      </a:cubicBezTo>
                      <a:cubicBezTo>
                        <a:pt x="806" y="895"/>
                        <a:pt x="806" y="895"/>
                        <a:pt x="806" y="895"/>
                      </a:cubicBezTo>
                      <a:cubicBezTo>
                        <a:pt x="1136" y="753"/>
                        <a:pt x="1136" y="753"/>
                        <a:pt x="1136" y="753"/>
                      </a:cubicBezTo>
                      <a:cubicBezTo>
                        <a:pt x="964" y="633"/>
                        <a:pt x="964" y="633"/>
                        <a:pt x="964" y="633"/>
                      </a:cubicBezTo>
                      <a:cubicBezTo>
                        <a:pt x="1055" y="613"/>
                        <a:pt x="1055" y="613"/>
                        <a:pt x="1055" y="613"/>
                      </a:cubicBezTo>
                      <a:cubicBezTo>
                        <a:pt x="1181" y="693"/>
                        <a:pt x="1181" y="693"/>
                        <a:pt x="1181" y="693"/>
                      </a:cubicBezTo>
                      <a:cubicBezTo>
                        <a:pt x="1182" y="724"/>
                        <a:pt x="1182" y="724"/>
                        <a:pt x="1182" y="724"/>
                      </a:cubicBezTo>
                      <a:cubicBezTo>
                        <a:pt x="1183" y="761"/>
                        <a:pt x="1183" y="761"/>
                        <a:pt x="1183" y="761"/>
                      </a:cubicBezTo>
                      <a:cubicBezTo>
                        <a:pt x="1183" y="764"/>
                        <a:pt x="1192" y="766"/>
                        <a:pt x="1204" y="766"/>
                      </a:cubicBezTo>
                      <a:cubicBezTo>
                        <a:pt x="1216" y="766"/>
                        <a:pt x="1226" y="764"/>
                        <a:pt x="1226" y="761"/>
                      </a:cubicBezTo>
                      <a:cubicBezTo>
                        <a:pt x="1237" y="222"/>
                        <a:pt x="1237" y="222"/>
                        <a:pt x="1237" y="222"/>
                      </a:cubicBezTo>
                      <a:cubicBezTo>
                        <a:pt x="1240" y="287"/>
                        <a:pt x="1246" y="371"/>
                        <a:pt x="1259" y="416"/>
                      </a:cubicBezTo>
                      <a:cubicBezTo>
                        <a:pt x="1327" y="428"/>
                        <a:pt x="1469" y="441"/>
                        <a:pt x="1497" y="341"/>
                      </a:cubicBezTo>
                      <a:cubicBezTo>
                        <a:pt x="1534" y="209"/>
                        <a:pt x="1708" y="184"/>
                        <a:pt x="1754" y="175"/>
                      </a:cubicBezTo>
                      <a:cubicBezTo>
                        <a:pt x="1720" y="122"/>
                        <a:pt x="1588" y="56"/>
                        <a:pt x="1475" y="102"/>
                      </a:cubicBezTo>
                      <a:cubicBezTo>
                        <a:pt x="1386" y="139"/>
                        <a:pt x="1280" y="70"/>
                        <a:pt x="1240" y="40"/>
                      </a:cubicBezTo>
                      <a:cubicBezTo>
                        <a:pt x="1241" y="20"/>
                        <a:pt x="1241" y="20"/>
                        <a:pt x="1241" y="20"/>
                      </a:cubicBezTo>
                      <a:cubicBezTo>
                        <a:pt x="1236" y="18"/>
                        <a:pt x="1230" y="17"/>
                        <a:pt x="1224" y="18"/>
                      </a:cubicBezTo>
                      <a:cubicBezTo>
                        <a:pt x="1201" y="20"/>
                        <a:pt x="1178" y="11"/>
                        <a:pt x="1178" y="11"/>
                      </a:cubicBezTo>
                      <a:cubicBezTo>
                        <a:pt x="1178" y="11"/>
                        <a:pt x="1178" y="11"/>
                        <a:pt x="1178" y="11"/>
                      </a:cubicBezTo>
                      <a:cubicBezTo>
                        <a:pt x="1185" y="12"/>
                        <a:pt x="1194" y="13"/>
                        <a:pt x="1204" y="13"/>
                      </a:cubicBezTo>
                      <a:cubicBezTo>
                        <a:pt x="1225" y="13"/>
                        <a:pt x="1241" y="10"/>
                        <a:pt x="1241" y="6"/>
                      </a:cubicBezTo>
                      <a:cubicBezTo>
                        <a:pt x="1241" y="3"/>
                        <a:pt x="1225" y="0"/>
                        <a:pt x="1204" y="0"/>
                      </a:cubicBezTo>
                      <a:cubicBezTo>
                        <a:pt x="1184" y="0"/>
                        <a:pt x="1167" y="3"/>
                        <a:pt x="1167" y="6"/>
                      </a:cubicBezTo>
                      <a:cubicBezTo>
                        <a:pt x="1179" y="557"/>
                        <a:pt x="1179" y="557"/>
                        <a:pt x="1179" y="557"/>
                      </a:cubicBezTo>
                      <a:cubicBezTo>
                        <a:pt x="833" y="633"/>
                        <a:pt x="833" y="633"/>
                        <a:pt x="833" y="633"/>
                      </a:cubicBezTo>
                      <a:cubicBezTo>
                        <a:pt x="344" y="552"/>
                        <a:pt x="344" y="552"/>
                        <a:pt x="344" y="552"/>
                      </a:cubicBezTo>
                      <a:cubicBezTo>
                        <a:pt x="0" y="1268"/>
                        <a:pt x="0" y="1268"/>
                        <a:pt x="0" y="1268"/>
                      </a:cubicBezTo>
                      <a:cubicBezTo>
                        <a:pt x="737" y="1376"/>
                        <a:pt x="737" y="1376"/>
                        <a:pt x="737" y="1376"/>
                      </a:cubicBezTo>
                      <a:cubicBezTo>
                        <a:pt x="1446" y="1232"/>
                        <a:pt x="1446" y="1232"/>
                        <a:pt x="1446" y="1232"/>
                      </a:cubicBezTo>
                      <a:cubicBezTo>
                        <a:pt x="2186" y="1340"/>
                        <a:pt x="2186" y="1340"/>
                        <a:pt x="2186" y="1340"/>
                      </a:cubicBezTo>
                      <a:lnTo>
                        <a:pt x="1801" y="609"/>
                      </a:lnTo>
                      <a:close/>
                      <a:moveTo>
                        <a:pt x="1179" y="585"/>
                      </a:moveTo>
                      <a:cubicBezTo>
                        <a:pt x="1181" y="667"/>
                        <a:pt x="1181" y="667"/>
                        <a:pt x="1181" y="667"/>
                      </a:cubicBezTo>
                      <a:cubicBezTo>
                        <a:pt x="1085" y="606"/>
                        <a:pt x="1085" y="606"/>
                        <a:pt x="1085" y="606"/>
                      </a:cubicBezTo>
                      <a:lnTo>
                        <a:pt x="1179" y="585"/>
                      </a:lnTo>
                      <a:close/>
                      <a:moveTo>
                        <a:pt x="1338" y="650"/>
                      </a:moveTo>
                      <a:cubicBezTo>
                        <a:pt x="1320" y="557"/>
                        <a:pt x="1320" y="557"/>
                        <a:pt x="1320" y="557"/>
                      </a:cubicBezTo>
                      <a:cubicBezTo>
                        <a:pt x="1783" y="634"/>
                        <a:pt x="1783" y="634"/>
                        <a:pt x="1783" y="634"/>
                      </a:cubicBezTo>
                      <a:cubicBezTo>
                        <a:pt x="1862" y="785"/>
                        <a:pt x="1862" y="785"/>
                        <a:pt x="1862" y="785"/>
                      </a:cubicBezTo>
                      <a:lnTo>
                        <a:pt x="1338" y="650"/>
                      </a:lnTo>
                      <a:close/>
                      <a:moveTo>
                        <a:pt x="1333" y="764"/>
                      </a:moveTo>
                      <a:cubicBezTo>
                        <a:pt x="1346" y="759"/>
                        <a:pt x="1346" y="759"/>
                        <a:pt x="1346" y="759"/>
                      </a:cubicBezTo>
                      <a:cubicBezTo>
                        <a:pt x="1347" y="759"/>
                        <a:pt x="1347" y="759"/>
                        <a:pt x="1347" y="759"/>
                      </a:cubicBezTo>
                      <a:cubicBezTo>
                        <a:pt x="1351" y="776"/>
                        <a:pt x="1351" y="776"/>
                        <a:pt x="1351" y="776"/>
                      </a:cubicBezTo>
                      <a:lnTo>
                        <a:pt x="1333" y="764"/>
                      </a:lnTo>
                      <a:close/>
                      <a:moveTo>
                        <a:pt x="1356" y="739"/>
                      </a:moveTo>
                      <a:cubicBezTo>
                        <a:pt x="1343" y="673"/>
                        <a:pt x="1343" y="673"/>
                        <a:pt x="1343" y="673"/>
                      </a:cubicBezTo>
                      <a:cubicBezTo>
                        <a:pt x="1876" y="810"/>
                        <a:pt x="1876" y="810"/>
                        <a:pt x="1876" y="810"/>
                      </a:cubicBezTo>
                      <a:cubicBezTo>
                        <a:pt x="1914" y="883"/>
                        <a:pt x="1914" y="883"/>
                        <a:pt x="1914" y="883"/>
                      </a:cubicBezTo>
                      <a:lnTo>
                        <a:pt x="1356" y="739"/>
                      </a:lnTo>
                      <a:close/>
                      <a:moveTo>
                        <a:pt x="936" y="639"/>
                      </a:moveTo>
                      <a:cubicBezTo>
                        <a:pt x="1091" y="748"/>
                        <a:pt x="1091" y="748"/>
                        <a:pt x="1091" y="748"/>
                      </a:cubicBezTo>
                      <a:cubicBezTo>
                        <a:pt x="810" y="870"/>
                        <a:pt x="810" y="870"/>
                        <a:pt x="810" y="870"/>
                      </a:cubicBezTo>
                      <a:cubicBezTo>
                        <a:pt x="820" y="794"/>
                        <a:pt x="820" y="794"/>
                        <a:pt x="820" y="794"/>
                      </a:cubicBezTo>
                      <a:cubicBezTo>
                        <a:pt x="821" y="794"/>
                        <a:pt x="821" y="794"/>
                        <a:pt x="821" y="793"/>
                      </a:cubicBezTo>
                      <a:cubicBezTo>
                        <a:pt x="902" y="775"/>
                        <a:pt x="926" y="743"/>
                        <a:pt x="926" y="711"/>
                      </a:cubicBezTo>
                      <a:cubicBezTo>
                        <a:pt x="926" y="685"/>
                        <a:pt x="910" y="662"/>
                        <a:pt x="899" y="647"/>
                      </a:cubicBezTo>
                      <a:lnTo>
                        <a:pt x="936" y="639"/>
                      </a:lnTo>
                      <a:close/>
                      <a:moveTo>
                        <a:pt x="838" y="661"/>
                      </a:moveTo>
                      <a:cubicBezTo>
                        <a:pt x="892" y="649"/>
                        <a:pt x="892" y="649"/>
                        <a:pt x="892" y="649"/>
                      </a:cubicBezTo>
                      <a:cubicBezTo>
                        <a:pt x="903" y="662"/>
                        <a:pt x="920" y="686"/>
                        <a:pt x="920" y="711"/>
                      </a:cubicBezTo>
                      <a:cubicBezTo>
                        <a:pt x="920" y="739"/>
                        <a:pt x="900" y="769"/>
                        <a:pt x="821" y="787"/>
                      </a:cubicBezTo>
                      <a:lnTo>
                        <a:pt x="838" y="661"/>
                      </a:lnTo>
                      <a:close/>
                      <a:moveTo>
                        <a:pt x="826" y="660"/>
                      </a:moveTo>
                      <a:cubicBezTo>
                        <a:pt x="808" y="790"/>
                        <a:pt x="808" y="790"/>
                        <a:pt x="808" y="790"/>
                      </a:cubicBezTo>
                      <a:cubicBezTo>
                        <a:pt x="798" y="791"/>
                        <a:pt x="788" y="792"/>
                        <a:pt x="778" y="792"/>
                      </a:cubicBezTo>
                      <a:cubicBezTo>
                        <a:pt x="696" y="792"/>
                        <a:pt x="620" y="739"/>
                        <a:pt x="565" y="686"/>
                      </a:cubicBezTo>
                      <a:cubicBezTo>
                        <a:pt x="537" y="659"/>
                        <a:pt x="514" y="632"/>
                        <a:pt x="499" y="612"/>
                      </a:cubicBezTo>
                      <a:cubicBezTo>
                        <a:pt x="497" y="610"/>
                        <a:pt x="495" y="608"/>
                        <a:pt x="493" y="605"/>
                      </a:cubicBezTo>
                      <a:lnTo>
                        <a:pt x="826" y="660"/>
                      </a:lnTo>
                      <a:close/>
                      <a:moveTo>
                        <a:pt x="360" y="583"/>
                      </a:moveTo>
                      <a:cubicBezTo>
                        <a:pt x="484" y="604"/>
                        <a:pt x="484" y="604"/>
                        <a:pt x="484" y="604"/>
                      </a:cubicBezTo>
                      <a:cubicBezTo>
                        <a:pt x="525" y="658"/>
                        <a:pt x="642" y="798"/>
                        <a:pt x="778" y="798"/>
                      </a:cubicBezTo>
                      <a:cubicBezTo>
                        <a:pt x="788" y="798"/>
                        <a:pt x="798" y="798"/>
                        <a:pt x="807" y="796"/>
                      </a:cubicBezTo>
                      <a:cubicBezTo>
                        <a:pt x="797" y="875"/>
                        <a:pt x="797" y="875"/>
                        <a:pt x="797" y="875"/>
                      </a:cubicBezTo>
                      <a:cubicBezTo>
                        <a:pt x="300" y="708"/>
                        <a:pt x="300" y="708"/>
                        <a:pt x="300" y="708"/>
                      </a:cubicBezTo>
                      <a:lnTo>
                        <a:pt x="360" y="583"/>
                      </a:lnTo>
                      <a:close/>
                      <a:moveTo>
                        <a:pt x="291" y="728"/>
                      </a:moveTo>
                      <a:cubicBezTo>
                        <a:pt x="794" y="897"/>
                        <a:pt x="794" y="897"/>
                        <a:pt x="794" y="897"/>
                      </a:cubicBezTo>
                      <a:cubicBezTo>
                        <a:pt x="783" y="979"/>
                        <a:pt x="783" y="979"/>
                        <a:pt x="783" y="979"/>
                      </a:cubicBezTo>
                      <a:cubicBezTo>
                        <a:pt x="780" y="980"/>
                        <a:pt x="780" y="980"/>
                        <a:pt x="780" y="980"/>
                      </a:cubicBezTo>
                      <a:cubicBezTo>
                        <a:pt x="254" y="803"/>
                        <a:pt x="254" y="803"/>
                        <a:pt x="254" y="803"/>
                      </a:cubicBezTo>
                      <a:lnTo>
                        <a:pt x="291" y="728"/>
                      </a:lnTo>
                      <a:close/>
                      <a:moveTo>
                        <a:pt x="42" y="1246"/>
                      </a:moveTo>
                      <a:cubicBezTo>
                        <a:pt x="245" y="823"/>
                        <a:pt x="245" y="823"/>
                        <a:pt x="245" y="823"/>
                      </a:cubicBezTo>
                      <a:cubicBezTo>
                        <a:pt x="779" y="1002"/>
                        <a:pt x="779" y="1002"/>
                        <a:pt x="779" y="1002"/>
                      </a:cubicBezTo>
                      <a:cubicBezTo>
                        <a:pt x="769" y="1076"/>
                        <a:pt x="769" y="1076"/>
                        <a:pt x="769" y="1076"/>
                      </a:cubicBezTo>
                      <a:cubicBezTo>
                        <a:pt x="768" y="1077"/>
                        <a:pt x="768" y="1078"/>
                        <a:pt x="767" y="1078"/>
                      </a:cubicBezTo>
                      <a:cubicBezTo>
                        <a:pt x="761" y="1080"/>
                        <a:pt x="679" y="1113"/>
                        <a:pt x="627" y="1190"/>
                      </a:cubicBezTo>
                      <a:cubicBezTo>
                        <a:pt x="601" y="1228"/>
                        <a:pt x="545" y="1259"/>
                        <a:pt x="495" y="1280"/>
                      </a:cubicBezTo>
                      <a:cubicBezTo>
                        <a:pt x="471" y="1290"/>
                        <a:pt x="449" y="1298"/>
                        <a:pt x="432" y="1303"/>
                      </a:cubicBezTo>
                      <a:lnTo>
                        <a:pt x="42" y="1246"/>
                      </a:lnTo>
                      <a:close/>
                      <a:moveTo>
                        <a:pt x="732" y="1347"/>
                      </a:moveTo>
                      <a:cubicBezTo>
                        <a:pt x="446" y="1305"/>
                        <a:pt x="446" y="1305"/>
                        <a:pt x="446" y="1305"/>
                      </a:cubicBezTo>
                      <a:cubicBezTo>
                        <a:pt x="501" y="1287"/>
                        <a:pt x="594" y="1249"/>
                        <a:pt x="632" y="1193"/>
                      </a:cubicBezTo>
                      <a:cubicBezTo>
                        <a:pt x="658" y="1154"/>
                        <a:pt x="693" y="1127"/>
                        <a:pt x="721" y="1109"/>
                      </a:cubicBezTo>
                      <a:cubicBezTo>
                        <a:pt x="734" y="1100"/>
                        <a:pt x="747" y="1094"/>
                        <a:pt x="756" y="1090"/>
                      </a:cubicBezTo>
                      <a:cubicBezTo>
                        <a:pt x="762" y="1087"/>
                        <a:pt x="766" y="1085"/>
                        <a:pt x="768" y="1084"/>
                      </a:cubicBezTo>
                      <a:cubicBezTo>
                        <a:pt x="752" y="1206"/>
                        <a:pt x="752" y="1206"/>
                        <a:pt x="752" y="1206"/>
                      </a:cubicBezTo>
                      <a:lnTo>
                        <a:pt x="732" y="1347"/>
                      </a:lnTo>
                      <a:close/>
                      <a:moveTo>
                        <a:pt x="802" y="1334"/>
                      </a:moveTo>
                      <a:cubicBezTo>
                        <a:pt x="858" y="1215"/>
                        <a:pt x="951" y="1180"/>
                        <a:pt x="1043" y="1180"/>
                      </a:cubicBezTo>
                      <a:cubicBezTo>
                        <a:pt x="1106" y="1180"/>
                        <a:pt x="1169" y="1197"/>
                        <a:pt x="1215" y="1214"/>
                      </a:cubicBezTo>
                      <a:cubicBezTo>
                        <a:pt x="1238" y="1222"/>
                        <a:pt x="1257" y="1231"/>
                        <a:pt x="1270" y="1237"/>
                      </a:cubicBezTo>
                      <a:cubicBezTo>
                        <a:pt x="1272" y="1238"/>
                        <a:pt x="1273" y="1238"/>
                        <a:pt x="1274" y="1239"/>
                      </a:cubicBezTo>
                      <a:lnTo>
                        <a:pt x="802" y="1334"/>
                      </a:lnTo>
                      <a:close/>
                      <a:moveTo>
                        <a:pt x="1284" y="1237"/>
                      </a:moveTo>
                      <a:cubicBezTo>
                        <a:pt x="1251" y="1221"/>
                        <a:pt x="1149" y="1174"/>
                        <a:pt x="1043" y="1174"/>
                      </a:cubicBezTo>
                      <a:cubicBezTo>
                        <a:pt x="949" y="1174"/>
                        <a:pt x="851" y="1210"/>
                        <a:pt x="795" y="1336"/>
                      </a:cubicBezTo>
                      <a:cubicBezTo>
                        <a:pt x="745" y="1346"/>
                        <a:pt x="745" y="1346"/>
                        <a:pt x="745" y="1346"/>
                      </a:cubicBezTo>
                      <a:cubicBezTo>
                        <a:pt x="782" y="1076"/>
                        <a:pt x="782" y="1076"/>
                        <a:pt x="782" y="1076"/>
                      </a:cubicBezTo>
                      <a:cubicBezTo>
                        <a:pt x="786" y="1073"/>
                        <a:pt x="790" y="1071"/>
                        <a:pt x="796" y="1067"/>
                      </a:cubicBezTo>
                      <a:cubicBezTo>
                        <a:pt x="844" y="1039"/>
                        <a:pt x="957" y="983"/>
                        <a:pt x="1079" y="983"/>
                      </a:cubicBezTo>
                      <a:cubicBezTo>
                        <a:pt x="1196" y="983"/>
                        <a:pt x="1321" y="1034"/>
                        <a:pt x="1410" y="1211"/>
                      </a:cubicBezTo>
                      <a:lnTo>
                        <a:pt x="1284" y="1237"/>
                      </a:lnTo>
                      <a:close/>
                      <a:moveTo>
                        <a:pt x="1416" y="1210"/>
                      </a:moveTo>
                      <a:cubicBezTo>
                        <a:pt x="1327" y="1030"/>
                        <a:pt x="1198" y="977"/>
                        <a:pt x="1079" y="977"/>
                      </a:cubicBezTo>
                      <a:cubicBezTo>
                        <a:pt x="946" y="977"/>
                        <a:pt x="825" y="1042"/>
                        <a:pt x="783" y="1068"/>
                      </a:cubicBezTo>
                      <a:cubicBezTo>
                        <a:pt x="792" y="998"/>
                        <a:pt x="792" y="998"/>
                        <a:pt x="792" y="998"/>
                      </a:cubicBezTo>
                      <a:cubicBezTo>
                        <a:pt x="1198" y="823"/>
                        <a:pt x="1198" y="823"/>
                        <a:pt x="1198" y="823"/>
                      </a:cubicBezTo>
                      <a:cubicBezTo>
                        <a:pt x="1384" y="953"/>
                        <a:pt x="1384" y="953"/>
                        <a:pt x="1384" y="953"/>
                      </a:cubicBezTo>
                      <a:cubicBezTo>
                        <a:pt x="1387" y="958"/>
                        <a:pt x="1387" y="958"/>
                        <a:pt x="1387" y="958"/>
                      </a:cubicBezTo>
                      <a:cubicBezTo>
                        <a:pt x="1437" y="1206"/>
                        <a:pt x="1437" y="1206"/>
                        <a:pt x="1437" y="1206"/>
                      </a:cubicBezTo>
                      <a:lnTo>
                        <a:pt x="1416" y="1210"/>
                      </a:lnTo>
                      <a:close/>
                      <a:moveTo>
                        <a:pt x="1449" y="1205"/>
                      </a:moveTo>
                      <a:cubicBezTo>
                        <a:pt x="1404" y="980"/>
                        <a:pt x="1404" y="980"/>
                        <a:pt x="1404" y="980"/>
                      </a:cubicBezTo>
                      <a:cubicBezTo>
                        <a:pt x="1591" y="1225"/>
                        <a:pt x="1591" y="1225"/>
                        <a:pt x="1591" y="1225"/>
                      </a:cubicBezTo>
                      <a:lnTo>
                        <a:pt x="1449" y="1205"/>
                      </a:lnTo>
                      <a:close/>
                      <a:moveTo>
                        <a:pt x="1621" y="1230"/>
                      </a:moveTo>
                      <a:cubicBezTo>
                        <a:pt x="1399" y="938"/>
                        <a:pt x="1399" y="938"/>
                        <a:pt x="1399" y="938"/>
                      </a:cubicBezTo>
                      <a:cubicBezTo>
                        <a:pt x="1395" y="935"/>
                        <a:pt x="1395" y="935"/>
                        <a:pt x="1395" y="935"/>
                      </a:cubicBezTo>
                      <a:cubicBezTo>
                        <a:pt x="1374" y="831"/>
                        <a:pt x="1374" y="831"/>
                        <a:pt x="1374" y="831"/>
                      </a:cubicBezTo>
                      <a:cubicBezTo>
                        <a:pt x="1737" y="1247"/>
                        <a:pt x="1737" y="1247"/>
                        <a:pt x="1737" y="1247"/>
                      </a:cubicBezTo>
                      <a:lnTo>
                        <a:pt x="1621" y="1230"/>
                      </a:lnTo>
                      <a:close/>
                      <a:moveTo>
                        <a:pt x="1366" y="788"/>
                      </a:moveTo>
                      <a:cubicBezTo>
                        <a:pt x="1361" y="762"/>
                        <a:pt x="1361" y="762"/>
                        <a:pt x="1361" y="762"/>
                      </a:cubicBezTo>
                      <a:cubicBezTo>
                        <a:pt x="1928" y="909"/>
                        <a:pt x="1928" y="909"/>
                        <a:pt x="1928" y="909"/>
                      </a:cubicBezTo>
                      <a:cubicBezTo>
                        <a:pt x="2136" y="1305"/>
                        <a:pt x="2136" y="1305"/>
                        <a:pt x="2136" y="1305"/>
                      </a:cubicBezTo>
                      <a:cubicBezTo>
                        <a:pt x="1770" y="1252"/>
                        <a:pt x="1770" y="1252"/>
                        <a:pt x="1770" y="1252"/>
                      </a:cubicBezTo>
                      <a:lnTo>
                        <a:pt x="1366" y="7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66" name="TextovéPole 65">
            <a:extLst>
              <a:ext uri="{FF2B5EF4-FFF2-40B4-BE49-F238E27FC236}">
                <a16:creationId xmlns:a16="http://schemas.microsoft.com/office/drawing/2014/main" xmlns="" id="{E0538036-FCEA-D8ED-62C3-F76403779233}"/>
              </a:ext>
            </a:extLst>
          </p:cNvPr>
          <p:cNvSpPr txBox="1"/>
          <p:nvPr/>
        </p:nvSpPr>
        <p:spPr>
          <a:xfrm>
            <a:off x="5266660" y="1915892"/>
            <a:ext cx="3629248" cy="2400657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„Pracovník mi dokázal navržené cíle atraktivně představit i díky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obrazovému materiálu, kdy mi hned ukázal, co mě v cíli čeká. </a:t>
            </a: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Rozhodně mě nalákal k návštěvě blízkých turistických atraktivit i díky svému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nadšenému verbálnímu projevu</a:t>
            </a: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.“</a:t>
            </a: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„Pracovnice mi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řekla detaily </a:t>
            </a: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jako kde je stín, kde narazím na koně, kde je upravená cesta, stromy, kavárna, zmrzlina.“</a:t>
            </a: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„Pracovník mi sdělil, že je zde na brigádě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 že nezná místní okolí</a:t>
            </a: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.“</a:t>
            </a: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„Pracovník mi vůbec nic o zámku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neřekl a ani nesdělil jak se k zámku dostat</a:t>
            </a: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.“</a:t>
            </a: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„Pracovnice mi jen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sdělila názvy cílů, na které jsem se dotazovala </a:t>
            </a: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bez dalšího doplnění.“</a:t>
            </a:r>
          </a:p>
        </p:txBody>
      </p:sp>
      <p:sp>
        <p:nvSpPr>
          <p:cNvPr id="67" name="Freeform 29">
            <a:extLst>
              <a:ext uri="{FF2B5EF4-FFF2-40B4-BE49-F238E27FC236}">
                <a16:creationId xmlns:a16="http://schemas.microsoft.com/office/drawing/2014/main" xmlns="" id="{0DCE0219-FB27-20FF-2BE7-AE2104CE29A8}"/>
              </a:ext>
            </a:extLst>
          </p:cNvPr>
          <p:cNvSpPr>
            <a:spLocks noChangeAspect="1"/>
          </p:cNvSpPr>
          <p:nvPr/>
        </p:nvSpPr>
        <p:spPr bwMode="auto">
          <a:xfrm>
            <a:off x="4838834" y="2271091"/>
            <a:ext cx="482928" cy="1576615"/>
          </a:xfrm>
          <a:custGeom>
            <a:avLst/>
            <a:gdLst/>
            <a:ahLst/>
            <a:cxnLst>
              <a:cxn ang="0">
                <a:pos x="118" y="328"/>
              </a:cxn>
              <a:cxn ang="0">
                <a:pos x="114" y="301"/>
              </a:cxn>
              <a:cxn ang="0">
                <a:pos x="110" y="271"/>
              </a:cxn>
              <a:cxn ang="0">
                <a:pos x="106" y="225"/>
              </a:cxn>
              <a:cxn ang="0">
                <a:pos x="104" y="200"/>
              </a:cxn>
              <a:cxn ang="0">
                <a:pos x="102" y="179"/>
              </a:cxn>
              <a:cxn ang="0">
                <a:pos x="98" y="167"/>
              </a:cxn>
              <a:cxn ang="0">
                <a:pos x="96" y="156"/>
              </a:cxn>
              <a:cxn ang="0">
                <a:pos x="100" y="157"/>
              </a:cxn>
              <a:cxn ang="0">
                <a:pos x="101" y="148"/>
              </a:cxn>
              <a:cxn ang="0">
                <a:pos x="102" y="115"/>
              </a:cxn>
              <a:cxn ang="0">
                <a:pos x="108" y="97"/>
              </a:cxn>
              <a:cxn ang="0">
                <a:pos x="106" y="79"/>
              </a:cxn>
              <a:cxn ang="0">
                <a:pos x="101" y="61"/>
              </a:cxn>
              <a:cxn ang="0">
                <a:pos x="86" y="55"/>
              </a:cxn>
              <a:cxn ang="0">
                <a:pos x="77" y="50"/>
              </a:cxn>
              <a:cxn ang="0">
                <a:pos x="76" y="34"/>
              </a:cxn>
              <a:cxn ang="0">
                <a:pos x="80" y="21"/>
              </a:cxn>
              <a:cxn ang="0">
                <a:pos x="49" y="4"/>
              </a:cxn>
              <a:cxn ang="0">
                <a:pos x="44" y="36"/>
              </a:cxn>
              <a:cxn ang="0">
                <a:pos x="49" y="55"/>
              </a:cxn>
              <a:cxn ang="0">
                <a:pos x="35" y="61"/>
              </a:cxn>
              <a:cxn ang="0">
                <a:pos x="24" y="64"/>
              </a:cxn>
              <a:cxn ang="0">
                <a:pos x="15" y="75"/>
              </a:cxn>
              <a:cxn ang="0">
                <a:pos x="6" y="96"/>
              </a:cxn>
              <a:cxn ang="0">
                <a:pos x="2" y="129"/>
              </a:cxn>
              <a:cxn ang="0">
                <a:pos x="20" y="133"/>
              </a:cxn>
              <a:cxn ang="0">
                <a:pos x="24" y="153"/>
              </a:cxn>
              <a:cxn ang="0">
                <a:pos x="29" y="164"/>
              </a:cxn>
              <a:cxn ang="0">
                <a:pos x="27" y="175"/>
              </a:cxn>
              <a:cxn ang="0">
                <a:pos x="24" y="189"/>
              </a:cxn>
              <a:cxn ang="0">
                <a:pos x="23" y="204"/>
              </a:cxn>
              <a:cxn ang="0">
                <a:pos x="25" y="216"/>
              </a:cxn>
              <a:cxn ang="0">
                <a:pos x="31" y="257"/>
              </a:cxn>
              <a:cxn ang="0">
                <a:pos x="39" y="316"/>
              </a:cxn>
              <a:cxn ang="0">
                <a:pos x="43" y="338"/>
              </a:cxn>
              <a:cxn ang="0">
                <a:pos x="39" y="356"/>
              </a:cxn>
              <a:cxn ang="0">
                <a:pos x="36" y="367"/>
              </a:cxn>
              <a:cxn ang="0">
                <a:pos x="22" y="374"/>
              </a:cxn>
              <a:cxn ang="0">
                <a:pos x="16" y="382"/>
              </a:cxn>
              <a:cxn ang="0">
                <a:pos x="29" y="385"/>
              </a:cxn>
              <a:cxn ang="0">
                <a:pos x="36" y="385"/>
              </a:cxn>
              <a:cxn ang="0">
                <a:pos x="43" y="385"/>
              </a:cxn>
              <a:cxn ang="0">
                <a:pos x="56" y="380"/>
              </a:cxn>
              <a:cxn ang="0">
                <a:pos x="66" y="382"/>
              </a:cxn>
              <a:cxn ang="0">
                <a:pos x="73" y="380"/>
              </a:cxn>
              <a:cxn ang="0">
                <a:pos x="73" y="370"/>
              </a:cxn>
              <a:cxn ang="0">
                <a:pos x="75" y="360"/>
              </a:cxn>
              <a:cxn ang="0">
                <a:pos x="71" y="339"/>
              </a:cxn>
              <a:cxn ang="0">
                <a:pos x="71" y="314"/>
              </a:cxn>
              <a:cxn ang="0">
                <a:pos x="70" y="287"/>
              </a:cxn>
              <a:cxn ang="0">
                <a:pos x="70" y="259"/>
              </a:cxn>
              <a:cxn ang="0">
                <a:pos x="72" y="261"/>
              </a:cxn>
              <a:cxn ang="0">
                <a:pos x="77" y="284"/>
              </a:cxn>
              <a:cxn ang="0">
                <a:pos x="79" y="304"/>
              </a:cxn>
              <a:cxn ang="0">
                <a:pos x="83" y="339"/>
              </a:cxn>
              <a:cxn ang="0">
                <a:pos x="91" y="357"/>
              </a:cxn>
              <a:cxn ang="0">
                <a:pos x="86" y="372"/>
              </a:cxn>
              <a:cxn ang="0">
                <a:pos x="94" y="382"/>
              </a:cxn>
              <a:cxn ang="0">
                <a:pos x="92" y="395"/>
              </a:cxn>
              <a:cxn ang="0">
                <a:pos x="117" y="393"/>
              </a:cxn>
              <a:cxn ang="0">
                <a:pos x="116" y="380"/>
              </a:cxn>
              <a:cxn ang="0">
                <a:pos x="122" y="367"/>
              </a:cxn>
            </a:cxnLst>
            <a:rect l="0" t="0" r="r" b="b"/>
            <a:pathLst>
              <a:path w="122" h="396">
                <a:moveTo>
                  <a:pt x="121" y="364"/>
                </a:moveTo>
                <a:cubicBezTo>
                  <a:pt x="121" y="364"/>
                  <a:pt x="121" y="363"/>
                  <a:pt x="121" y="363"/>
                </a:cubicBezTo>
                <a:cubicBezTo>
                  <a:pt x="121" y="363"/>
                  <a:pt x="121" y="361"/>
                  <a:pt x="121" y="360"/>
                </a:cubicBezTo>
                <a:cubicBezTo>
                  <a:pt x="120" y="359"/>
                  <a:pt x="120" y="352"/>
                  <a:pt x="120" y="351"/>
                </a:cubicBezTo>
                <a:cubicBezTo>
                  <a:pt x="120" y="350"/>
                  <a:pt x="120" y="348"/>
                  <a:pt x="119" y="346"/>
                </a:cubicBezTo>
                <a:cubicBezTo>
                  <a:pt x="119" y="344"/>
                  <a:pt x="119" y="339"/>
                  <a:pt x="119" y="337"/>
                </a:cubicBezTo>
                <a:cubicBezTo>
                  <a:pt x="118" y="335"/>
                  <a:pt x="118" y="329"/>
                  <a:pt x="118" y="328"/>
                </a:cubicBezTo>
                <a:cubicBezTo>
                  <a:pt x="118" y="327"/>
                  <a:pt x="117" y="326"/>
                  <a:pt x="117" y="325"/>
                </a:cubicBezTo>
                <a:cubicBezTo>
                  <a:pt x="117" y="324"/>
                  <a:pt x="117" y="321"/>
                  <a:pt x="116" y="320"/>
                </a:cubicBezTo>
                <a:cubicBezTo>
                  <a:pt x="116" y="320"/>
                  <a:pt x="116" y="319"/>
                  <a:pt x="116" y="318"/>
                </a:cubicBezTo>
                <a:cubicBezTo>
                  <a:pt x="116" y="317"/>
                  <a:pt x="116" y="316"/>
                  <a:pt x="116" y="315"/>
                </a:cubicBezTo>
                <a:cubicBezTo>
                  <a:pt x="116" y="315"/>
                  <a:pt x="116" y="314"/>
                  <a:pt x="116" y="313"/>
                </a:cubicBezTo>
                <a:cubicBezTo>
                  <a:pt x="115" y="312"/>
                  <a:pt x="115" y="308"/>
                  <a:pt x="115" y="307"/>
                </a:cubicBezTo>
                <a:cubicBezTo>
                  <a:pt x="115" y="305"/>
                  <a:pt x="115" y="303"/>
                  <a:pt x="114" y="301"/>
                </a:cubicBezTo>
                <a:cubicBezTo>
                  <a:pt x="114" y="299"/>
                  <a:pt x="114" y="296"/>
                  <a:pt x="114" y="295"/>
                </a:cubicBezTo>
                <a:cubicBezTo>
                  <a:pt x="114" y="295"/>
                  <a:pt x="113" y="292"/>
                  <a:pt x="114" y="291"/>
                </a:cubicBezTo>
                <a:cubicBezTo>
                  <a:pt x="114" y="290"/>
                  <a:pt x="114" y="287"/>
                  <a:pt x="114" y="286"/>
                </a:cubicBezTo>
                <a:cubicBezTo>
                  <a:pt x="113" y="284"/>
                  <a:pt x="113" y="282"/>
                  <a:pt x="112" y="281"/>
                </a:cubicBezTo>
                <a:cubicBezTo>
                  <a:pt x="112" y="280"/>
                  <a:pt x="111" y="277"/>
                  <a:pt x="111" y="277"/>
                </a:cubicBezTo>
                <a:cubicBezTo>
                  <a:pt x="110" y="276"/>
                  <a:pt x="110" y="276"/>
                  <a:pt x="110" y="276"/>
                </a:cubicBezTo>
                <a:cubicBezTo>
                  <a:pt x="110" y="275"/>
                  <a:pt x="110" y="273"/>
                  <a:pt x="110" y="271"/>
                </a:cubicBezTo>
                <a:cubicBezTo>
                  <a:pt x="110" y="269"/>
                  <a:pt x="110" y="265"/>
                  <a:pt x="110" y="263"/>
                </a:cubicBezTo>
                <a:cubicBezTo>
                  <a:pt x="110" y="261"/>
                  <a:pt x="110" y="257"/>
                  <a:pt x="111" y="256"/>
                </a:cubicBezTo>
                <a:cubicBezTo>
                  <a:pt x="111" y="255"/>
                  <a:pt x="110" y="253"/>
                  <a:pt x="110" y="252"/>
                </a:cubicBezTo>
                <a:cubicBezTo>
                  <a:pt x="110" y="250"/>
                  <a:pt x="109" y="246"/>
                  <a:pt x="109" y="244"/>
                </a:cubicBezTo>
                <a:cubicBezTo>
                  <a:pt x="109" y="241"/>
                  <a:pt x="108" y="236"/>
                  <a:pt x="107" y="234"/>
                </a:cubicBezTo>
                <a:cubicBezTo>
                  <a:pt x="107" y="233"/>
                  <a:pt x="107" y="229"/>
                  <a:pt x="107" y="228"/>
                </a:cubicBezTo>
                <a:cubicBezTo>
                  <a:pt x="106" y="228"/>
                  <a:pt x="106" y="226"/>
                  <a:pt x="106" y="225"/>
                </a:cubicBezTo>
                <a:cubicBezTo>
                  <a:pt x="106" y="225"/>
                  <a:pt x="106" y="225"/>
                  <a:pt x="106" y="224"/>
                </a:cubicBezTo>
                <a:cubicBezTo>
                  <a:pt x="106" y="223"/>
                  <a:pt x="106" y="221"/>
                  <a:pt x="106" y="220"/>
                </a:cubicBezTo>
                <a:cubicBezTo>
                  <a:pt x="106" y="220"/>
                  <a:pt x="106" y="216"/>
                  <a:pt x="106" y="214"/>
                </a:cubicBezTo>
                <a:cubicBezTo>
                  <a:pt x="106" y="212"/>
                  <a:pt x="106" y="212"/>
                  <a:pt x="105" y="211"/>
                </a:cubicBezTo>
                <a:cubicBezTo>
                  <a:pt x="105" y="211"/>
                  <a:pt x="105" y="209"/>
                  <a:pt x="105" y="207"/>
                </a:cubicBezTo>
                <a:cubicBezTo>
                  <a:pt x="105" y="205"/>
                  <a:pt x="105" y="203"/>
                  <a:pt x="104" y="203"/>
                </a:cubicBezTo>
                <a:cubicBezTo>
                  <a:pt x="104" y="202"/>
                  <a:pt x="104" y="201"/>
                  <a:pt x="104" y="200"/>
                </a:cubicBezTo>
                <a:cubicBezTo>
                  <a:pt x="104" y="200"/>
                  <a:pt x="104" y="199"/>
                  <a:pt x="105" y="198"/>
                </a:cubicBezTo>
                <a:cubicBezTo>
                  <a:pt x="105" y="196"/>
                  <a:pt x="105" y="194"/>
                  <a:pt x="105" y="193"/>
                </a:cubicBezTo>
                <a:cubicBezTo>
                  <a:pt x="105" y="191"/>
                  <a:pt x="105" y="190"/>
                  <a:pt x="104" y="188"/>
                </a:cubicBezTo>
                <a:cubicBezTo>
                  <a:pt x="104" y="187"/>
                  <a:pt x="103" y="184"/>
                  <a:pt x="103" y="183"/>
                </a:cubicBezTo>
                <a:cubicBezTo>
                  <a:pt x="103" y="182"/>
                  <a:pt x="102" y="181"/>
                  <a:pt x="102" y="181"/>
                </a:cubicBezTo>
                <a:cubicBezTo>
                  <a:pt x="102" y="181"/>
                  <a:pt x="102" y="180"/>
                  <a:pt x="102" y="180"/>
                </a:cubicBezTo>
                <a:cubicBezTo>
                  <a:pt x="102" y="180"/>
                  <a:pt x="102" y="180"/>
                  <a:pt x="102" y="179"/>
                </a:cubicBezTo>
                <a:cubicBezTo>
                  <a:pt x="102" y="179"/>
                  <a:pt x="102" y="178"/>
                  <a:pt x="102" y="178"/>
                </a:cubicBezTo>
                <a:cubicBezTo>
                  <a:pt x="101" y="177"/>
                  <a:pt x="101" y="177"/>
                  <a:pt x="101" y="177"/>
                </a:cubicBezTo>
                <a:cubicBezTo>
                  <a:pt x="101" y="177"/>
                  <a:pt x="101" y="176"/>
                  <a:pt x="100" y="175"/>
                </a:cubicBezTo>
                <a:cubicBezTo>
                  <a:pt x="100" y="175"/>
                  <a:pt x="99" y="172"/>
                  <a:pt x="99" y="171"/>
                </a:cubicBezTo>
                <a:cubicBezTo>
                  <a:pt x="99" y="171"/>
                  <a:pt x="99" y="170"/>
                  <a:pt x="99" y="170"/>
                </a:cubicBezTo>
                <a:cubicBezTo>
                  <a:pt x="98" y="169"/>
                  <a:pt x="98" y="169"/>
                  <a:pt x="98" y="168"/>
                </a:cubicBezTo>
                <a:cubicBezTo>
                  <a:pt x="98" y="168"/>
                  <a:pt x="98" y="167"/>
                  <a:pt x="98" y="167"/>
                </a:cubicBezTo>
                <a:cubicBezTo>
                  <a:pt x="98" y="166"/>
                  <a:pt x="98" y="166"/>
                  <a:pt x="98" y="165"/>
                </a:cubicBezTo>
                <a:cubicBezTo>
                  <a:pt x="97" y="165"/>
                  <a:pt x="97" y="164"/>
                  <a:pt x="97" y="164"/>
                </a:cubicBezTo>
                <a:cubicBezTo>
                  <a:pt x="97" y="163"/>
                  <a:pt x="97" y="163"/>
                  <a:pt x="97" y="163"/>
                </a:cubicBezTo>
                <a:cubicBezTo>
                  <a:pt x="97" y="162"/>
                  <a:pt x="96" y="162"/>
                  <a:pt x="96" y="162"/>
                </a:cubicBezTo>
                <a:cubicBezTo>
                  <a:pt x="96" y="162"/>
                  <a:pt x="96" y="157"/>
                  <a:pt x="96" y="157"/>
                </a:cubicBezTo>
                <a:cubicBezTo>
                  <a:pt x="95" y="156"/>
                  <a:pt x="95" y="157"/>
                  <a:pt x="96" y="156"/>
                </a:cubicBezTo>
                <a:cubicBezTo>
                  <a:pt x="96" y="156"/>
                  <a:pt x="96" y="156"/>
                  <a:pt x="96" y="156"/>
                </a:cubicBezTo>
                <a:cubicBezTo>
                  <a:pt x="96" y="156"/>
                  <a:pt x="96" y="156"/>
                  <a:pt x="96" y="157"/>
                </a:cubicBezTo>
                <a:cubicBezTo>
                  <a:pt x="96" y="157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8" y="159"/>
                  <a:pt x="99" y="159"/>
                  <a:pt x="99" y="159"/>
                </a:cubicBezTo>
                <a:cubicBezTo>
                  <a:pt x="100" y="159"/>
                  <a:pt x="100" y="159"/>
                  <a:pt x="100" y="158"/>
                </a:cubicBezTo>
                <a:cubicBezTo>
                  <a:pt x="100" y="158"/>
                  <a:pt x="100" y="158"/>
                  <a:pt x="100" y="157"/>
                </a:cubicBezTo>
                <a:cubicBezTo>
                  <a:pt x="100" y="157"/>
                  <a:pt x="101" y="156"/>
                  <a:pt x="102" y="156"/>
                </a:cubicBezTo>
                <a:cubicBezTo>
                  <a:pt x="102" y="155"/>
                  <a:pt x="103" y="155"/>
                  <a:pt x="103" y="154"/>
                </a:cubicBezTo>
                <a:cubicBezTo>
                  <a:pt x="104" y="154"/>
                  <a:pt x="104" y="152"/>
                  <a:pt x="105" y="152"/>
                </a:cubicBezTo>
                <a:cubicBezTo>
                  <a:pt x="105" y="152"/>
                  <a:pt x="105" y="152"/>
                  <a:pt x="104" y="152"/>
                </a:cubicBezTo>
                <a:cubicBezTo>
                  <a:pt x="104" y="152"/>
                  <a:pt x="104" y="152"/>
                  <a:pt x="103" y="151"/>
                </a:cubicBezTo>
                <a:cubicBezTo>
                  <a:pt x="103" y="151"/>
                  <a:pt x="102" y="150"/>
                  <a:pt x="102" y="150"/>
                </a:cubicBezTo>
                <a:cubicBezTo>
                  <a:pt x="102" y="150"/>
                  <a:pt x="101" y="148"/>
                  <a:pt x="101" y="148"/>
                </a:cubicBezTo>
                <a:cubicBezTo>
                  <a:pt x="101" y="147"/>
                  <a:pt x="99" y="143"/>
                  <a:pt x="99" y="142"/>
                </a:cubicBezTo>
                <a:cubicBezTo>
                  <a:pt x="99" y="141"/>
                  <a:pt x="99" y="141"/>
                  <a:pt x="99" y="140"/>
                </a:cubicBezTo>
                <a:cubicBezTo>
                  <a:pt x="99" y="140"/>
                  <a:pt x="98" y="137"/>
                  <a:pt x="98" y="136"/>
                </a:cubicBezTo>
                <a:cubicBezTo>
                  <a:pt x="98" y="135"/>
                  <a:pt x="98" y="129"/>
                  <a:pt x="98" y="128"/>
                </a:cubicBezTo>
                <a:cubicBezTo>
                  <a:pt x="98" y="127"/>
                  <a:pt x="98" y="127"/>
                  <a:pt x="98" y="127"/>
                </a:cubicBezTo>
                <a:cubicBezTo>
                  <a:pt x="98" y="126"/>
                  <a:pt x="100" y="122"/>
                  <a:pt x="100" y="121"/>
                </a:cubicBezTo>
                <a:cubicBezTo>
                  <a:pt x="100" y="119"/>
                  <a:pt x="101" y="116"/>
                  <a:pt x="102" y="115"/>
                </a:cubicBezTo>
                <a:cubicBezTo>
                  <a:pt x="102" y="115"/>
                  <a:pt x="102" y="113"/>
                  <a:pt x="103" y="113"/>
                </a:cubicBezTo>
                <a:cubicBezTo>
                  <a:pt x="103" y="112"/>
                  <a:pt x="103" y="111"/>
                  <a:pt x="104" y="110"/>
                </a:cubicBezTo>
                <a:cubicBezTo>
                  <a:pt x="104" y="109"/>
                  <a:pt x="105" y="107"/>
                  <a:pt x="105" y="106"/>
                </a:cubicBezTo>
                <a:cubicBezTo>
                  <a:pt x="106" y="105"/>
                  <a:pt x="106" y="104"/>
                  <a:pt x="106" y="104"/>
                </a:cubicBezTo>
                <a:cubicBezTo>
                  <a:pt x="106" y="103"/>
                  <a:pt x="107" y="101"/>
                  <a:pt x="107" y="101"/>
                </a:cubicBezTo>
                <a:cubicBezTo>
                  <a:pt x="107" y="100"/>
                  <a:pt x="107" y="100"/>
                  <a:pt x="107" y="99"/>
                </a:cubicBezTo>
                <a:cubicBezTo>
                  <a:pt x="107" y="99"/>
                  <a:pt x="108" y="98"/>
                  <a:pt x="108" y="97"/>
                </a:cubicBezTo>
                <a:cubicBezTo>
                  <a:pt x="108" y="97"/>
                  <a:pt x="109" y="97"/>
                  <a:pt x="108" y="96"/>
                </a:cubicBezTo>
                <a:cubicBezTo>
                  <a:pt x="108" y="96"/>
                  <a:pt x="108" y="94"/>
                  <a:pt x="108" y="94"/>
                </a:cubicBezTo>
                <a:cubicBezTo>
                  <a:pt x="109" y="93"/>
                  <a:pt x="109" y="93"/>
                  <a:pt x="109" y="92"/>
                </a:cubicBezTo>
                <a:cubicBezTo>
                  <a:pt x="109" y="92"/>
                  <a:pt x="109" y="91"/>
                  <a:pt x="109" y="91"/>
                </a:cubicBezTo>
                <a:cubicBezTo>
                  <a:pt x="109" y="90"/>
                  <a:pt x="108" y="88"/>
                  <a:pt x="108" y="86"/>
                </a:cubicBezTo>
                <a:cubicBezTo>
                  <a:pt x="107" y="85"/>
                  <a:pt x="106" y="81"/>
                  <a:pt x="106" y="80"/>
                </a:cubicBezTo>
                <a:cubicBezTo>
                  <a:pt x="106" y="80"/>
                  <a:pt x="106" y="79"/>
                  <a:pt x="106" y="79"/>
                </a:cubicBezTo>
                <a:cubicBezTo>
                  <a:pt x="106" y="78"/>
                  <a:pt x="106" y="77"/>
                  <a:pt x="106" y="76"/>
                </a:cubicBezTo>
                <a:cubicBezTo>
                  <a:pt x="106" y="74"/>
                  <a:pt x="106" y="72"/>
                  <a:pt x="106" y="70"/>
                </a:cubicBezTo>
                <a:cubicBezTo>
                  <a:pt x="106" y="69"/>
                  <a:pt x="105" y="68"/>
                  <a:pt x="105" y="68"/>
                </a:cubicBezTo>
                <a:cubicBezTo>
                  <a:pt x="105" y="68"/>
                  <a:pt x="105" y="67"/>
                  <a:pt x="104" y="66"/>
                </a:cubicBezTo>
                <a:cubicBezTo>
                  <a:pt x="104" y="66"/>
                  <a:pt x="104" y="66"/>
                  <a:pt x="103" y="65"/>
                </a:cubicBezTo>
                <a:cubicBezTo>
                  <a:pt x="103" y="65"/>
                  <a:pt x="102" y="64"/>
                  <a:pt x="102" y="63"/>
                </a:cubicBezTo>
                <a:cubicBezTo>
                  <a:pt x="102" y="63"/>
                  <a:pt x="101" y="62"/>
                  <a:pt x="101" y="61"/>
                </a:cubicBezTo>
                <a:cubicBezTo>
                  <a:pt x="100" y="60"/>
                  <a:pt x="98" y="59"/>
                  <a:pt x="97" y="58"/>
                </a:cubicBezTo>
                <a:cubicBezTo>
                  <a:pt x="97" y="58"/>
                  <a:pt x="97" y="58"/>
                  <a:pt x="96" y="58"/>
                </a:cubicBezTo>
                <a:cubicBezTo>
                  <a:pt x="95" y="58"/>
                  <a:pt x="94" y="58"/>
                  <a:pt x="94" y="58"/>
                </a:cubicBezTo>
                <a:cubicBezTo>
                  <a:pt x="93" y="58"/>
                  <a:pt x="93" y="57"/>
                  <a:pt x="92" y="57"/>
                </a:cubicBezTo>
                <a:cubicBezTo>
                  <a:pt x="92" y="57"/>
                  <a:pt x="91" y="57"/>
                  <a:pt x="91" y="56"/>
                </a:cubicBezTo>
                <a:cubicBezTo>
                  <a:pt x="90" y="56"/>
                  <a:pt x="89" y="56"/>
                  <a:pt x="88" y="56"/>
                </a:cubicBezTo>
                <a:cubicBezTo>
                  <a:pt x="88" y="56"/>
                  <a:pt x="87" y="55"/>
                  <a:pt x="86" y="55"/>
                </a:cubicBezTo>
                <a:cubicBezTo>
                  <a:pt x="85" y="55"/>
                  <a:pt x="84" y="55"/>
                  <a:pt x="84" y="55"/>
                </a:cubicBezTo>
                <a:cubicBezTo>
                  <a:pt x="83" y="55"/>
                  <a:pt x="81" y="54"/>
                  <a:pt x="81" y="54"/>
                </a:cubicBezTo>
                <a:cubicBezTo>
                  <a:pt x="81" y="54"/>
                  <a:pt x="80" y="54"/>
                  <a:pt x="80" y="53"/>
                </a:cubicBezTo>
                <a:cubicBezTo>
                  <a:pt x="79" y="53"/>
                  <a:pt x="78" y="53"/>
                  <a:pt x="78" y="53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53"/>
                  <a:pt x="77" y="52"/>
                  <a:pt x="77" y="51"/>
                </a:cubicBezTo>
                <a:cubicBezTo>
                  <a:pt x="77" y="50"/>
                  <a:pt x="77" y="50"/>
                  <a:pt x="77" y="50"/>
                </a:cubicBezTo>
                <a:cubicBezTo>
                  <a:pt x="76" y="49"/>
                  <a:pt x="76" y="49"/>
                  <a:pt x="76" y="48"/>
                </a:cubicBezTo>
                <a:cubicBezTo>
                  <a:pt x="76" y="47"/>
                  <a:pt x="76" y="46"/>
                  <a:pt x="76" y="46"/>
                </a:cubicBezTo>
                <a:cubicBezTo>
                  <a:pt x="76" y="45"/>
                  <a:pt x="75" y="45"/>
                  <a:pt x="75" y="45"/>
                </a:cubicBezTo>
                <a:cubicBezTo>
                  <a:pt x="74" y="45"/>
                  <a:pt x="74" y="45"/>
                  <a:pt x="74" y="45"/>
                </a:cubicBezTo>
                <a:cubicBezTo>
                  <a:pt x="74" y="44"/>
                  <a:pt x="75" y="41"/>
                  <a:pt x="75" y="40"/>
                </a:cubicBezTo>
                <a:cubicBezTo>
                  <a:pt x="75" y="38"/>
                  <a:pt x="76" y="36"/>
                  <a:pt x="76" y="35"/>
                </a:cubicBezTo>
                <a:cubicBezTo>
                  <a:pt x="76" y="35"/>
                  <a:pt x="76" y="34"/>
                  <a:pt x="76" y="34"/>
                </a:cubicBezTo>
                <a:cubicBezTo>
                  <a:pt x="78" y="34"/>
                  <a:pt x="78" y="34"/>
                  <a:pt x="78" y="34"/>
                </a:cubicBezTo>
                <a:cubicBezTo>
                  <a:pt x="79" y="33"/>
                  <a:pt x="79" y="33"/>
                  <a:pt x="79" y="33"/>
                </a:cubicBezTo>
                <a:cubicBezTo>
                  <a:pt x="79" y="32"/>
                  <a:pt x="79" y="32"/>
                  <a:pt x="79" y="32"/>
                </a:cubicBezTo>
                <a:cubicBezTo>
                  <a:pt x="80" y="32"/>
                  <a:pt x="80" y="31"/>
                  <a:pt x="80" y="30"/>
                </a:cubicBezTo>
                <a:cubicBezTo>
                  <a:pt x="81" y="29"/>
                  <a:pt x="81" y="28"/>
                  <a:pt x="81" y="27"/>
                </a:cubicBezTo>
                <a:cubicBezTo>
                  <a:pt x="81" y="27"/>
                  <a:pt x="81" y="27"/>
                  <a:pt x="81" y="25"/>
                </a:cubicBezTo>
                <a:cubicBezTo>
                  <a:pt x="81" y="24"/>
                  <a:pt x="81" y="22"/>
                  <a:pt x="80" y="21"/>
                </a:cubicBezTo>
                <a:cubicBezTo>
                  <a:pt x="80" y="21"/>
                  <a:pt x="79" y="21"/>
                  <a:pt x="79" y="20"/>
                </a:cubicBezTo>
                <a:cubicBezTo>
                  <a:pt x="79" y="20"/>
                  <a:pt x="79" y="20"/>
                  <a:pt x="79" y="19"/>
                </a:cubicBezTo>
                <a:cubicBezTo>
                  <a:pt x="79" y="19"/>
                  <a:pt x="79" y="14"/>
                  <a:pt x="79" y="13"/>
                </a:cubicBezTo>
                <a:cubicBezTo>
                  <a:pt x="77" y="7"/>
                  <a:pt x="71" y="3"/>
                  <a:pt x="67" y="1"/>
                </a:cubicBezTo>
                <a:cubicBezTo>
                  <a:pt x="63" y="0"/>
                  <a:pt x="60" y="0"/>
                  <a:pt x="57" y="1"/>
                </a:cubicBezTo>
                <a:cubicBezTo>
                  <a:pt x="54" y="1"/>
                  <a:pt x="51" y="3"/>
                  <a:pt x="50" y="3"/>
                </a:cubicBezTo>
                <a:cubicBezTo>
                  <a:pt x="50" y="3"/>
                  <a:pt x="50" y="4"/>
                  <a:pt x="49" y="4"/>
                </a:cubicBezTo>
                <a:cubicBezTo>
                  <a:pt x="48" y="5"/>
                  <a:pt x="47" y="7"/>
                  <a:pt x="46" y="8"/>
                </a:cubicBezTo>
                <a:cubicBezTo>
                  <a:pt x="45" y="10"/>
                  <a:pt x="44" y="13"/>
                  <a:pt x="44" y="14"/>
                </a:cubicBezTo>
                <a:cubicBezTo>
                  <a:pt x="43" y="15"/>
                  <a:pt x="43" y="18"/>
                  <a:pt x="43" y="19"/>
                </a:cubicBezTo>
                <a:cubicBezTo>
                  <a:pt x="43" y="20"/>
                  <a:pt x="43" y="21"/>
                  <a:pt x="43" y="22"/>
                </a:cubicBezTo>
                <a:cubicBezTo>
                  <a:pt x="43" y="23"/>
                  <a:pt x="43" y="25"/>
                  <a:pt x="43" y="26"/>
                </a:cubicBezTo>
                <a:cubicBezTo>
                  <a:pt x="43" y="27"/>
                  <a:pt x="44" y="28"/>
                  <a:pt x="44" y="30"/>
                </a:cubicBezTo>
                <a:cubicBezTo>
                  <a:pt x="43" y="31"/>
                  <a:pt x="44" y="34"/>
                  <a:pt x="44" y="36"/>
                </a:cubicBezTo>
                <a:cubicBezTo>
                  <a:pt x="44" y="39"/>
                  <a:pt x="44" y="40"/>
                  <a:pt x="45" y="42"/>
                </a:cubicBezTo>
                <a:cubicBezTo>
                  <a:pt x="46" y="44"/>
                  <a:pt x="47" y="46"/>
                  <a:pt x="48" y="47"/>
                </a:cubicBezTo>
                <a:cubicBezTo>
                  <a:pt x="49" y="47"/>
                  <a:pt x="49" y="48"/>
                  <a:pt x="50" y="48"/>
                </a:cubicBezTo>
                <a:cubicBezTo>
                  <a:pt x="50" y="48"/>
                  <a:pt x="50" y="49"/>
                  <a:pt x="50" y="49"/>
                </a:cubicBezTo>
                <a:cubicBezTo>
                  <a:pt x="50" y="50"/>
                  <a:pt x="50" y="49"/>
                  <a:pt x="50" y="50"/>
                </a:cubicBezTo>
                <a:cubicBezTo>
                  <a:pt x="49" y="51"/>
                  <a:pt x="49" y="52"/>
                  <a:pt x="49" y="53"/>
                </a:cubicBezTo>
                <a:cubicBezTo>
                  <a:pt x="49" y="54"/>
                  <a:pt x="49" y="54"/>
                  <a:pt x="49" y="55"/>
                </a:cubicBezTo>
                <a:cubicBezTo>
                  <a:pt x="49" y="55"/>
                  <a:pt x="49" y="55"/>
                  <a:pt x="49" y="56"/>
                </a:cubicBezTo>
                <a:cubicBezTo>
                  <a:pt x="49" y="56"/>
                  <a:pt x="49" y="56"/>
                  <a:pt x="49" y="56"/>
                </a:cubicBezTo>
                <a:cubicBezTo>
                  <a:pt x="48" y="56"/>
                  <a:pt x="48" y="56"/>
                  <a:pt x="47" y="57"/>
                </a:cubicBezTo>
                <a:cubicBezTo>
                  <a:pt x="46" y="57"/>
                  <a:pt x="45" y="58"/>
                  <a:pt x="44" y="59"/>
                </a:cubicBezTo>
                <a:cubicBezTo>
                  <a:pt x="43" y="59"/>
                  <a:pt x="42" y="60"/>
                  <a:pt x="42" y="61"/>
                </a:cubicBezTo>
                <a:cubicBezTo>
                  <a:pt x="41" y="61"/>
                  <a:pt x="40" y="62"/>
                  <a:pt x="39" y="62"/>
                </a:cubicBezTo>
                <a:cubicBezTo>
                  <a:pt x="38" y="62"/>
                  <a:pt x="37" y="62"/>
                  <a:pt x="35" y="61"/>
                </a:cubicBezTo>
                <a:cubicBezTo>
                  <a:pt x="34" y="61"/>
                  <a:pt x="33" y="62"/>
                  <a:pt x="32" y="62"/>
                </a:cubicBezTo>
                <a:cubicBezTo>
                  <a:pt x="32" y="62"/>
                  <a:pt x="31" y="62"/>
                  <a:pt x="30" y="63"/>
                </a:cubicBezTo>
                <a:cubicBezTo>
                  <a:pt x="30" y="63"/>
                  <a:pt x="29" y="63"/>
                  <a:pt x="29" y="63"/>
                </a:cubicBezTo>
                <a:cubicBezTo>
                  <a:pt x="28" y="63"/>
                  <a:pt x="28" y="63"/>
                  <a:pt x="27" y="63"/>
                </a:cubicBezTo>
                <a:cubicBezTo>
                  <a:pt x="27" y="63"/>
                  <a:pt x="27" y="63"/>
                  <a:pt x="26" y="63"/>
                </a:cubicBezTo>
                <a:cubicBezTo>
                  <a:pt x="25" y="63"/>
                  <a:pt x="25" y="63"/>
                  <a:pt x="24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3" y="64"/>
                  <a:pt x="22" y="65"/>
                  <a:pt x="22" y="65"/>
                </a:cubicBezTo>
                <a:cubicBezTo>
                  <a:pt x="21" y="66"/>
                  <a:pt x="21" y="66"/>
                  <a:pt x="20" y="66"/>
                </a:cubicBezTo>
                <a:cubicBezTo>
                  <a:pt x="20" y="66"/>
                  <a:pt x="19" y="66"/>
                  <a:pt x="19" y="67"/>
                </a:cubicBezTo>
                <a:cubicBezTo>
                  <a:pt x="19" y="67"/>
                  <a:pt x="19" y="67"/>
                  <a:pt x="18" y="68"/>
                </a:cubicBezTo>
                <a:cubicBezTo>
                  <a:pt x="18" y="68"/>
                  <a:pt x="17" y="70"/>
                  <a:pt x="17" y="70"/>
                </a:cubicBezTo>
                <a:cubicBezTo>
                  <a:pt x="17" y="70"/>
                  <a:pt x="17" y="71"/>
                  <a:pt x="16" y="71"/>
                </a:cubicBezTo>
                <a:cubicBezTo>
                  <a:pt x="15" y="72"/>
                  <a:pt x="15" y="74"/>
                  <a:pt x="15" y="75"/>
                </a:cubicBezTo>
                <a:cubicBezTo>
                  <a:pt x="14" y="76"/>
                  <a:pt x="14" y="78"/>
                  <a:pt x="14" y="79"/>
                </a:cubicBezTo>
                <a:cubicBezTo>
                  <a:pt x="13" y="79"/>
                  <a:pt x="13" y="79"/>
                  <a:pt x="12" y="80"/>
                </a:cubicBezTo>
                <a:cubicBezTo>
                  <a:pt x="11" y="81"/>
                  <a:pt x="11" y="81"/>
                  <a:pt x="10" y="82"/>
                </a:cubicBezTo>
                <a:cubicBezTo>
                  <a:pt x="10" y="83"/>
                  <a:pt x="9" y="86"/>
                  <a:pt x="9" y="87"/>
                </a:cubicBezTo>
                <a:cubicBezTo>
                  <a:pt x="9" y="88"/>
                  <a:pt x="9" y="89"/>
                  <a:pt x="8" y="90"/>
                </a:cubicBezTo>
                <a:cubicBezTo>
                  <a:pt x="8" y="91"/>
                  <a:pt x="8" y="91"/>
                  <a:pt x="7" y="92"/>
                </a:cubicBezTo>
                <a:cubicBezTo>
                  <a:pt x="7" y="92"/>
                  <a:pt x="6" y="96"/>
                  <a:pt x="6" y="96"/>
                </a:cubicBezTo>
                <a:cubicBezTo>
                  <a:pt x="5" y="97"/>
                  <a:pt x="5" y="99"/>
                  <a:pt x="4" y="100"/>
                </a:cubicBezTo>
                <a:cubicBezTo>
                  <a:pt x="4" y="102"/>
                  <a:pt x="3" y="102"/>
                  <a:pt x="3" y="103"/>
                </a:cubicBezTo>
                <a:cubicBezTo>
                  <a:pt x="3" y="103"/>
                  <a:pt x="2" y="104"/>
                  <a:pt x="2" y="105"/>
                </a:cubicBezTo>
                <a:cubicBezTo>
                  <a:pt x="2" y="106"/>
                  <a:pt x="1" y="109"/>
                  <a:pt x="0" y="112"/>
                </a:cubicBezTo>
                <a:cubicBezTo>
                  <a:pt x="0" y="114"/>
                  <a:pt x="0" y="118"/>
                  <a:pt x="0" y="120"/>
                </a:cubicBezTo>
                <a:cubicBezTo>
                  <a:pt x="0" y="122"/>
                  <a:pt x="0" y="125"/>
                  <a:pt x="0" y="126"/>
                </a:cubicBezTo>
                <a:cubicBezTo>
                  <a:pt x="0" y="127"/>
                  <a:pt x="2" y="128"/>
                  <a:pt x="2" y="129"/>
                </a:cubicBezTo>
                <a:cubicBezTo>
                  <a:pt x="3" y="129"/>
                  <a:pt x="3" y="129"/>
                  <a:pt x="4" y="130"/>
                </a:cubicBezTo>
                <a:cubicBezTo>
                  <a:pt x="5" y="130"/>
                  <a:pt x="7" y="130"/>
                  <a:pt x="8" y="130"/>
                </a:cubicBezTo>
                <a:cubicBezTo>
                  <a:pt x="9" y="130"/>
                  <a:pt x="9" y="131"/>
                  <a:pt x="9" y="131"/>
                </a:cubicBezTo>
                <a:cubicBezTo>
                  <a:pt x="9" y="131"/>
                  <a:pt x="10" y="131"/>
                  <a:pt x="11" y="131"/>
                </a:cubicBezTo>
                <a:cubicBezTo>
                  <a:pt x="11" y="131"/>
                  <a:pt x="13" y="131"/>
                  <a:pt x="13" y="131"/>
                </a:cubicBezTo>
                <a:cubicBezTo>
                  <a:pt x="14" y="131"/>
                  <a:pt x="15" y="132"/>
                  <a:pt x="16" y="132"/>
                </a:cubicBezTo>
                <a:cubicBezTo>
                  <a:pt x="17" y="132"/>
                  <a:pt x="19" y="133"/>
                  <a:pt x="20" y="133"/>
                </a:cubicBezTo>
                <a:cubicBezTo>
                  <a:pt x="20" y="133"/>
                  <a:pt x="21" y="133"/>
                  <a:pt x="21" y="133"/>
                </a:cubicBezTo>
                <a:cubicBezTo>
                  <a:pt x="22" y="133"/>
                  <a:pt x="23" y="133"/>
                  <a:pt x="23" y="133"/>
                </a:cubicBezTo>
                <a:cubicBezTo>
                  <a:pt x="24" y="133"/>
                  <a:pt x="25" y="133"/>
                  <a:pt x="25" y="133"/>
                </a:cubicBezTo>
                <a:cubicBezTo>
                  <a:pt x="25" y="133"/>
                  <a:pt x="25" y="133"/>
                  <a:pt x="25" y="133"/>
                </a:cubicBezTo>
                <a:cubicBezTo>
                  <a:pt x="25" y="134"/>
                  <a:pt x="25" y="134"/>
                  <a:pt x="25" y="136"/>
                </a:cubicBezTo>
                <a:cubicBezTo>
                  <a:pt x="25" y="137"/>
                  <a:pt x="25" y="141"/>
                  <a:pt x="24" y="143"/>
                </a:cubicBezTo>
                <a:cubicBezTo>
                  <a:pt x="24" y="146"/>
                  <a:pt x="24" y="151"/>
                  <a:pt x="24" y="153"/>
                </a:cubicBezTo>
                <a:cubicBezTo>
                  <a:pt x="24" y="155"/>
                  <a:pt x="24" y="157"/>
                  <a:pt x="24" y="158"/>
                </a:cubicBezTo>
                <a:cubicBezTo>
                  <a:pt x="24" y="159"/>
                  <a:pt x="25" y="159"/>
                  <a:pt x="25" y="160"/>
                </a:cubicBezTo>
                <a:cubicBezTo>
                  <a:pt x="26" y="160"/>
                  <a:pt x="26" y="161"/>
                  <a:pt x="27" y="161"/>
                </a:cubicBezTo>
                <a:cubicBezTo>
                  <a:pt x="27" y="162"/>
                  <a:pt x="28" y="162"/>
                  <a:pt x="28" y="162"/>
                </a:cubicBezTo>
                <a:cubicBezTo>
                  <a:pt x="29" y="162"/>
                  <a:pt x="29" y="162"/>
                  <a:pt x="29" y="163"/>
                </a:cubicBezTo>
                <a:cubicBezTo>
                  <a:pt x="29" y="163"/>
                  <a:pt x="29" y="163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5"/>
                  <a:pt x="29" y="165"/>
                  <a:pt x="29" y="165"/>
                </a:cubicBezTo>
                <a:cubicBezTo>
                  <a:pt x="29" y="165"/>
                  <a:pt x="29" y="166"/>
                  <a:pt x="29" y="166"/>
                </a:cubicBezTo>
                <a:cubicBezTo>
                  <a:pt x="29" y="167"/>
                  <a:pt x="29" y="169"/>
                  <a:pt x="29" y="169"/>
                </a:cubicBezTo>
                <a:cubicBezTo>
                  <a:pt x="28" y="169"/>
                  <a:pt x="27" y="169"/>
                  <a:pt x="27" y="169"/>
                </a:cubicBezTo>
                <a:cubicBezTo>
                  <a:pt x="27" y="170"/>
                  <a:pt x="27" y="171"/>
                  <a:pt x="27" y="172"/>
                </a:cubicBezTo>
                <a:cubicBezTo>
                  <a:pt x="27" y="173"/>
                  <a:pt x="27" y="174"/>
                  <a:pt x="27" y="175"/>
                </a:cubicBezTo>
                <a:cubicBezTo>
                  <a:pt x="28" y="175"/>
                  <a:pt x="28" y="175"/>
                  <a:pt x="27" y="176"/>
                </a:cubicBezTo>
                <a:cubicBezTo>
                  <a:pt x="27" y="177"/>
                  <a:pt x="27" y="177"/>
                  <a:pt x="27" y="178"/>
                </a:cubicBezTo>
                <a:cubicBezTo>
                  <a:pt x="26" y="179"/>
                  <a:pt x="26" y="180"/>
                  <a:pt x="26" y="180"/>
                </a:cubicBezTo>
                <a:cubicBezTo>
                  <a:pt x="26" y="182"/>
                  <a:pt x="26" y="182"/>
                  <a:pt x="26" y="183"/>
                </a:cubicBezTo>
                <a:cubicBezTo>
                  <a:pt x="26" y="185"/>
                  <a:pt x="26" y="184"/>
                  <a:pt x="25" y="185"/>
                </a:cubicBezTo>
                <a:cubicBezTo>
                  <a:pt x="25" y="186"/>
                  <a:pt x="25" y="186"/>
                  <a:pt x="25" y="187"/>
                </a:cubicBezTo>
                <a:cubicBezTo>
                  <a:pt x="24" y="188"/>
                  <a:pt x="24" y="188"/>
                  <a:pt x="24" y="189"/>
                </a:cubicBezTo>
                <a:cubicBezTo>
                  <a:pt x="24" y="190"/>
                  <a:pt x="23" y="191"/>
                  <a:pt x="23" y="192"/>
                </a:cubicBezTo>
                <a:cubicBezTo>
                  <a:pt x="22" y="194"/>
                  <a:pt x="23" y="195"/>
                  <a:pt x="22" y="195"/>
                </a:cubicBezTo>
                <a:cubicBezTo>
                  <a:pt x="22" y="196"/>
                  <a:pt x="22" y="197"/>
                  <a:pt x="22" y="197"/>
                </a:cubicBezTo>
                <a:cubicBezTo>
                  <a:pt x="22" y="197"/>
                  <a:pt x="22" y="199"/>
                  <a:pt x="22" y="199"/>
                </a:cubicBezTo>
                <a:cubicBezTo>
                  <a:pt x="22" y="200"/>
                  <a:pt x="22" y="200"/>
                  <a:pt x="22" y="201"/>
                </a:cubicBezTo>
                <a:cubicBezTo>
                  <a:pt x="22" y="202"/>
                  <a:pt x="23" y="202"/>
                  <a:pt x="23" y="203"/>
                </a:cubicBezTo>
                <a:cubicBezTo>
                  <a:pt x="23" y="203"/>
                  <a:pt x="23" y="203"/>
                  <a:pt x="23" y="204"/>
                </a:cubicBezTo>
                <a:cubicBezTo>
                  <a:pt x="23" y="204"/>
                  <a:pt x="23" y="205"/>
                  <a:pt x="23" y="205"/>
                </a:cubicBezTo>
                <a:cubicBezTo>
                  <a:pt x="23" y="205"/>
                  <a:pt x="23" y="206"/>
                  <a:pt x="24" y="206"/>
                </a:cubicBezTo>
                <a:cubicBezTo>
                  <a:pt x="24" y="206"/>
                  <a:pt x="24" y="207"/>
                  <a:pt x="24" y="207"/>
                </a:cubicBezTo>
                <a:cubicBezTo>
                  <a:pt x="24" y="208"/>
                  <a:pt x="24" y="208"/>
                  <a:pt x="24" y="209"/>
                </a:cubicBezTo>
                <a:cubicBezTo>
                  <a:pt x="24" y="210"/>
                  <a:pt x="24" y="211"/>
                  <a:pt x="25" y="211"/>
                </a:cubicBezTo>
                <a:cubicBezTo>
                  <a:pt x="25" y="212"/>
                  <a:pt x="25" y="213"/>
                  <a:pt x="25" y="214"/>
                </a:cubicBezTo>
                <a:cubicBezTo>
                  <a:pt x="25" y="214"/>
                  <a:pt x="25" y="215"/>
                  <a:pt x="25" y="216"/>
                </a:cubicBezTo>
                <a:cubicBezTo>
                  <a:pt x="25" y="218"/>
                  <a:pt x="25" y="219"/>
                  <a:pt x="25" y="220"/>
                </a:cubicBezTo>
                <a:cubicBezTo>
                  <a:pt x="24" y="223"/>
                  <a:pt x="25" y="226"/>
                  <a:pt x="25" y="228"/>
                </a:cubicBezTo>
                <a:cubicBezTo>
                  <a:pt x="25" y="231"/>
                  <a:pt x="26" y="232"/>
                  <a:pt x="26" y="234"/>
                </a:cubicBezTo>
                <a:cubicBezTo>
                  <a:pt x="27" y="235"/>
                  <a:pt x="28" y="240"/>
                  <a:pt x="28" y="242"/>
                </a:cubicBezTo>
                <a:cubicBezTo>
                  <a:pt x="29" y="243"/>
                  <a:pt x="29" y="245"/>
                  <a:pt x="29" y="246"/>
                </a:cubicBezTo>
                <a:cubicBezTo>
                  <a:pt x="30" y="247"/>
                  <a:pt x="30" y="249"/>
                  <a:pt x="30" y="251"/>
                </a:cubicBezTo>
                <a:cubicBezTo>
                  <a:pt x="30" y="252"/>
                  <a:pt x="30" y="256"/>
                  <a:pt x="31" y="257"/>
                </a:cubicBezTo>
                <a:cubicBezTo>
                  <a:pt x="31" y="258"/>
                  <a:pt x="31" y="266"/>
                  <a:pt x="31" y="267"/>
                </a:cubicBezTo>
                <a:cubicBezTo>
                  <a:pt x="31" y="269"/>
                  <a:pt x="32" y="276"/>
                  <a:pt x="32" y="278"/>
                </a:cubicBezTo>
                <a:cubicBezTo>
                  <a:pt x="33" y="279"/>
                  <a:pt x="33" y="286"/>
                  <a:pt x="33" y="288"/>
                </a:cubicBezTo>
                <a:cubicBezTo>
                  <a:pt x="34" y="291"/>
                  <a:pt x="35" y="297"/>
                  <a:pt x="35" y="298"/>
                </a:cubicBezTo>
                <a:cubicBezTo>
                  <a:pt x="35" y="299"/>
                  <a:pt x="36" y="302"/>
                  <a:pt x="36" y="303"/>
                </a:cubicBezTo>
                <a:cubicBezTo>
                  <a:pt x="36" y="304"/>
                  <a:pt x="37" y="308"/>
                  <a:pt x="37" y="310"/>
                </a:cubicBezTo>
                <a:cubicBezTo>
                  <a:pt x="38" y="312"/>
                  <a:pt x="39" y="314"/>
                  <a:pt x="39" y="316"/>
                </a:cubicBezTo>
                <a:cubicBezTo>
                  <a:pt x="39" y="317"/>
                  <a:pt x="40" y="318"/>
                  <a:pt x="40" y="319"/>
                </a:cubicBezTo>
                <a:cubicBezTo>
                  <a:pt x="40" y="320"/>
                  <a:pt x="41" y="322"/>
                  <a:pt x="41" y="322"/>
                </a:cubicBezTo>
                <a:cubicBezTo>
                  <a:pt x="41" y="323"/>
                  <a:pt x="42" y="326"/>
                  <a:pt x="43" y="327"/>
                </a:cubicBezTo>
                <a:cubicBezTo>
                  <a:pt x="43" y="328"/>
                  <a:pt x="44" y="332"/>
                  <a:pt x="45" y="332"/>
                </a:cubicBezTo>
                <a:cubicBezTo>
                  <a:pt x="45" y="333"/>
                  <a:pt x="45" y="333"/>
                  <a:pt x="45" y="333"/>
                </a:cubicBezTo>
                <a:cubicBezTo>
                  <a:pt x="45" y="333"/>
                  <a:pt x="45" y="334"/>
                  <a:pt x="45" y="334"/>
                </a:cubicBezTo>
                <a:cubicBezTo>
                  <a:pt x="44" y="334"/>
                  <a:pt x="43" y="336"/>
                  <a:pt x="43" y="338"/>
                </a:cubicBezTo>
                <a:cubicBezTo>
                  <a:pt x="42" y="339"/>
                  <a:pt x="41" y="341"/>
                  <a:pt x="41" y="341"/>
                </a:cubicBezTo>
                <a:cubicBezTo>
                  <a:pt x="41" y="342"/>
                  <a:pt x="40" y="344"/>
                  <a:pt x="39" y="345"/>
                </a:cubicBezTo>
                <a:cubicBezTo>
                  <a:pt x="39" y="346"/>
                  <a:pt x="39" y="347"/>
                  <a:pt x="39" y="349"/>
                </a:cubicBezTo>
                <a:cubicBezTo>
                  <a:pt x="38" y="350"/>
                  <a:pt x="38" y="352"/>
                  <a:pt x="37" y="352"/>
                </a:cubicBezTo>
                <a:cubicBezTo>
                  <a:pt x="37" y="352"/>
                  <a:pt x="37" y="353"/>
                  <a:pt x="37" y="353"/>
                </a:cubicBezTo>
                <a:cubicBezTo>
                  <a:pt x="37" y="354"/>
                  <a:pt x="37" y="355"/>
                  <a:pt x="37" y="355"/>
                </a:cubicBezTo>
                <a:cubicBezTo>
                  <a:pt x="37" y="355"/>
                  <a:pt x="38" y="356"/>
                  <a:pt x="39" y="356"/>
                </a:cubicBezTo>
                <a:cubicBezTo>
                  <a:pt x="39" y="356"/>
                  <a:pt x="41" y="356"/>
                  <a:pt x="41" y="356"/>
                </a:cubicBezTo>
                <a:cubicBezTo>
                  <a:pt x="41" y="356"/>
                  <a:pt x="41" y="357"/>
                  <a:pt x="41" y="357"/>
                </a:cubicBezTo>
                <a:cubicBezTo>
                  <a:pt x="41" y="358"/>
                  <a:pt x="40" y="359"/>
                  <a:pt x="40" y="359"/>
                </a:cubicBezTo>
                <a:cubicBezTo>
                  <a:pt x="40" y="360"/>
                  <a:pt x="39" y="360"/>
                  <a:pt x="39" y="360"/>
                </a:cubicBezTo>
                <a:cubicBezTo>
                  <a:pt x="39" y="361"/>
                  <a:pt x="39" y="361"/>
                  <a:pt x="39" y="361"/>
                </a:cubicBezTo>
                <a:cubicBezTo>
                  <a:pt x="38" y="362"/>
                  <a:pt x="38" y="363"/>
                  <a:pt x="37" y="364"/>
                </a:cubicBezTo>
                <a:cubicBezTo>
                  <a:pt x="36" y="366"/>
                  <a:pt x="36" y="366"/>
                  <a:pt x="36" y="367"/>
                </a:cubicBezTo>
                <a:cubicBezTo>
                  <a:pt x="36" y="367"/>
                  <a:pt x="36" y="367"/>
                  <a:pt x="36" y="367"/>
                </a:cubicBezTo>
                <a:cubicBezTo>
                  <a:pt x="36" y="367"/>
                  <a:pt x="36" y="367"/>
                  <a:pt x="36" y="368"/>
                </a:cubicBezTo>
                <a:cubicBezTo>
                  <a:pt x="36" y="368"/>
                  <a:pt x="35" y="368"/>
                  <a:pt x="35" y="369"/>
                </a:cubicBezTo>
                <a:cubicBezTo>
                  <a:pt x="35" y="369"/>
                  <a:pt x="34" y="370"/>
                  <a:pt x="34" y="370"/>
                </a:cubicBezTo>
                <a:cubicBezTo>
                  <a:pt x="33" y="371"/>
                  <a:pt x="33" y="371"/>
                  <a:pt x="32" y="372"/>
                </a:cubicBezTo>
                <a:cubicBezTo>
                  <a:pt x="31" y="372"/>
                  <a:pt x="29" y="372"/>
                  <a:pt x="28" y="373"/>
                </a:cubicBezTo>
                <a:cubicBezTo>
                  <a:pt x="27" y="373"/>
                  <a:pt x="24" y="374"/>
                  <a:pt x="22" y="374"/>
                </a:cubicBezTo>
                <a:cubicBezTo>
                  <a:pt x="21" y="375"/>
                  <a:pt x="20" y="375"/>
                  <a:pt x="19" y="375"/>
                </a:cubicBezTo>
                <a:cubicBezTo>
                  <a:pt x="19" y="376"/>
                  <a:pt x="18" y="377"/>
                  <a:pt x="18" y="378"/>
                </a:cubicBezTo>
                <a:cubicBezTo>
                  <a:pt x="18" y="378"/>
                  <a:pt x="17" y="378"/>
                  <a:pt x="17" y="378"/>
                </a:cubicBezTo>
                <a:cubicBezTo>
                  <a:pt x="17" y="378"/>
                  <a:pt x="17" y="379"/>
                  <a:pt x="17" y="379"/>
                </a:cubicBezTo>
                <a:cubicBezTo>
                  <a:pt x="17" y="379"/>
                  <a:pt x="17" y="379"/>
                  <a:pt x="16" y="379"/>
                </a:cubicBezTo>
                <a:cubicBezTo>
                  <a:pt x="16" y="379"/>
                  <a:pt x="16" y="379"/>
                  <a:pt x="16" y="380"/>
                </a:cubicBezTo>
                <a:cubicBezTo>
                  <a:pt x="16" y="381"/>
                  <a:pt x="16" y="382"/>
                  <a:pt x="16" y="382"/>
                </a:cubicBezTo>
                <a:cubicBezTo>
                  <a:pt x="16" y="383"/>
                  <a:pt x="16" y="383"/>
                  <a:pt x="16" y="383"/>
                </a:cubicBezTo>
                <a:cubicBezTo>
                  <a:pt x="17" y="384"/>
                  <a:pt x="17" y="384"/>
                  <a:pt x="18" y="384"/>
                </a:cubicBezTo>
                <a:cubicBezTo>
                  <a:pt x="20" y="385"/>
                  <a:pt x="21" y="385"/>
                  <a:pt x="22" y="385"/>
                </a:cubicBezTo>
                <a:cubicBezTo>
                  <a:pt x="22" y="385"/>
                  <a:pt x="23" y="385"/>
                  <a:pt x="23" y="385"/>
                </a:cubicBezTo>
                <a:cubicBezTo>
                  <a:pt x="23" y="385"/>
                  <a:pt x="25" y="386"/>
                  <a:pt x="25" y="386"/>
                </a:cubicBezTo>
                <a:cubicBezTo>
                  <a:pt x="26" y="386"/>
                  <a:pt x="28" y="386"/>
                  <a:pt x="28" y="386"/>
                </a:cubicBezTo>
                <a:cubicBezTo>
                  <a:pt x="29" y="386"/>
                  <a:pt x="29" y="385"/>
                  <a:pt x="29" y="385"/>
                </a:cubicBezTo>
                <a:cubicBezTo>
                  <a:pt x="29" y="385"/>
                  <a:pt x="30" y="385"/>
                  <a:pt x="31" y="386"/>
                </a:cubicBezTo>
                <a:cubicBezTo>
                  <a:pt x="31" y="386"/>
                  <a:pt x="31" y="386"/>
                  <a:pt x="32" y="386"/>
                </a:cubicBezTo>
                <a:cubicBezTo>
                  <a:pt x="33" y="386"/>
                  <a:pt x="32" y="386"/>
                  <a:pt x="33" y="385"/>
                </a:cubicBezTo>
                <a:cubicBezTo>
                  <a:pt x="33" y="385"/>
                  <a:pt x="33" y="385"/>
                  <a:pt x="33" y="385"/>
                </a:cubicBezTo>
                <a:cubicBezTo>
                  <a:pt x="34" y="386"/>
                  <a:pt x="34" y="386"/>
                  <a:pt x="35" y="386"/>
                </a:cubicBezTo>
                <a:cubicBezTo>
                  <a:pt x="35" y="386"/>
                  <a:pt x="35" y="385"/>
                  <a:pt x="36" y="385"/>
                </a:cubicBezTo>
                <a:cubicBezTo>
                  <a:pt x="36" y="385"/>
                  <a:pt x="36" y="385"/>
                  <a:pt x="36" y="385"/>
                </a:cubicBezTo>
                <a:cubicBezTo>
                  <a:pt x="37" y="385"/>
                  <a:pt x="37" y="385"/>
                  <a:pt x="38" y="385"/>
                </a:cubicBezTo>
                <a:cubicBezTo>
                  <a:pt x="38" y="385"/>
                  <a:pt x="38" y="385"/>
                  <a:pt x="38" y="385"/>
                </a:cubicBezTo>
                <a:cubicBezTo>
                  <a:pt x="39" y="385"/>
                  <a:pt x="39" y="385"/>
                  <a:pt x="39" y="385"/>
                </a:cubicBezTo>
                <a:cubicBezTo>
                  <a:pt x="39" y="385"/>
                  <a:pt x="39" y="385"/>
                  <a:pt x="40" y="385"/>
                </a:cubicBezTo>
                <a:cubicBezTo>
                  <a:pt x="41" y="385"/>
                  <a:pt x="41" y="385"/>
                  <a:pt x="41" y="385"/>
                </a:cubicBezTo>
                <a:cubicBezTo>
                  <a:pt x="41" y="384"/>
                  <a:pt x="41" y="385"/>
                  <a:pt x="41" y="385"/>
                </a:cubicBezTo>
                <a:cubicBezTo>
                  <a:pt x="42" y="385"/>
                  <a:pt x="42" y="385"/>
                  <a:pt x="43" y="385"/>
                </a:cubicBezTo>
                <a:cubicBezTo>
                  <a:pt x="43" y="385"/>
                  <a:pt x="43" y="385"/>
                  <a:pt x="43" y="384"/>
                </a:cubicBezTo>
                <a:cubicBezTo>
                  <a:pt x="44" y="384"/>
                  <a:pt x="43" y="384"/>
                  <a:pt x="44" y="384"/>
                </a:cubicBezTo>
                <a:cubicBezTo>
                  <a:pt x="44" y="384"/>
                  <a:pt x="45" y="384"/>
                  <a:pt x="45" y="384"/>
                </a:cubicBezTo>
                <a:cubicBezTo>
                  <a:pt x="46" y="384"/>
                  <a:pt x="46" y="384"/>
                  <a:pt x="46" y="383"/>
                </a:cubicBezTo>
                <a:cubicBezTo>
                  <a:pt x="46" y="383"/>
                  <a:pt x="46" y="383"/>
                  <a:pt x="47" y="383"/>
                </a:cubicBezTo>
                <a:cubicBezTo>
                  <a:pt x="47" y="382"/>
                  <a:pt x="48" y="382"/>
                  <a:pt x="50" y="382"/>
                </a:cubicBezTo>
                <a:cubicBezTo>
                  <a:pt x="51" y="381"/>
                  <a:pt x="55" y="380"/>
                  <a:pt x="56" y="380"/>
                </a:cubicBezTo>
                <a:cubicBezTo>
                  <a:pt x="56" y="380"/>
                  <a:pt x="56" y="380"/>
                  <a:pt x="57" y="380"/>
                </a:cubicBezTo>
                <a:cubicBezTo>
                  <a:pt x="58" y="381"/>
                  <a:pt x="59" y="381"/>
                  <a:pt x="60" y="382"/>
                </a:cubicBezTo>
                <a:cubicBezTo>
                  <a:pt x="60" y="382"/>
                  <a:pt x="61" y="382"/>
                  <a:pt x="61" y="382"/>
                </a:cubicBezTo>
                <a:cubicBezTo>
                  <a:pt x="62" y="382"/>
                  <a:pt x="63" y="382"/>
                  <a:pt x="64" y="382"/>
                </a:cubicBezTo>
                <a:cubicBezTo>
                  <a:pt x="65" y="382"/>
                  <a:pt x="65" y="382"/>
                  <a:pt x="65" y="382"/>
                </a:cubicBezTo>
                <a:cubicBezTo>
                  <a:pt x="65" y="381"/>
                  <a:pt x="65" y="381"/>
                  <a:pt x="65" y="381"/>
                </a:cubicBezTo>
                <a:cubicBezTo>
                  <a:pt x="65" y="382"/>
                  <a:pt x="66" y="382"/>
                  <a:pt x="66" y="382"/>
                </a:cubicBezTo>
                <a:cubicBezTo>
                  <a:pt x="67" y="382"/>
                  <a:pt x="67" y="382"/>
                  <a:pt x="68" y="381"/>
                </a:cubicBezTo>
                <a:cubicBezTo>
                  <a:pt x="68" y="381"/>
                  <a:pt x="68" y="381"/>
                  <a:pt x="68" y="381"/>
                </a:cubicBezTo>
                <a:cubicBezTo>
                  <a:pt x="68" y="382"/>
                  <a:pt x="69" y="381"/>
                  <a:pt x="69" y="381"/>
                </a:cubicBezTo>
                <a:cubicBezTo>
                  <a:pt x="70" y="381"/>
                  <a:pt x="70" y="381"/>
                  <a:pt x="70" y="381"/>
                </a:cubicBezTo>
                <a:cubicBezTo>
                  <a:pt x="70" y="380"/>
                  <a:pt x="70" y="381"/>
                  <a:pt x="71" y="381"/>
                </a:cubicBezTo>
                <a:cubicBezTo>
                  <a:pt x="71" y="381"/>
                  <a:pt x="72" y="381"/>
                  <a:pt x="72" y="381"/>
                </a:cubicBezTo>
                <a:cubicBezTo>
                  <a:pt x="72" y="380"/>
                  <a:pt x="73" y="380"/>
                  <a:pt x="73" y="380"/>
                </a:cubicBezTo>
                <a:cubicBezTo>
                  <a:pt x="73" y="380"/>
                  <a:pt x="73" y="380"/>
                  <a:pt x="74" y="380"/>
                </a:cubicBezTo>
                <a:cubicBezTo>
                  <a:pt x="74" y="379"/>
                  <a:pt x="74" y="379"/>
                  <a:pt x="74" y="379"/>
                </a:cubicBezTo>
                <a:cubicBezTo>
                  <a:pt x="74" y="378"/>
                  <a:pt x="74" y="376"/>
                  <a:pt x="74" y="375"/>
                </a:cubicBezTo>
                <a:cubicBezTo>
                  <a:pt x="74" y="374"/>
                  <a:pt x="74" y="373"/>
                  <a:pt x="73" y="373"/>
                </a:cubicBezTo>
                <a:cubicBezTo>
                  <a:pt x="73" y="373"/>
                  <a:pt x="73" y="373"/>
                  <a:pt x="73" y="372"/>
                </a:cubicBezTo>
                <a:cubicBezTo>
                  <a:pt x="73" y="372"/>
                  <a:pt x="73" y="372"/>
                  <a:pt x="73" y="371"/>
                </a:cubicBezTo>
                <a:cubicBezTo>
                  <a:pt x="73" y="371"/>
                  <a:pt x="73" y="370"/>
                  <a:pt x="73" y="370"/>
                </a:cubicBezTo>
                <a:cubicBezTo>
                  <a:pt x="73" y="370"/>
                  <a:pt x="73" y="369"/>
                  <a:pt x="73" y="369"/>
                </a:cubicBezTo>
                <a:cubicBezTo>
                  <a:pt x="73" y="369"/>
                  <a:pt x="73" y="368"/>
                  <a:pt x="73" y="367"/>
                </a:cubicBezTo>
                <a:cubicBezTo>
                  <a:pt x="73" y="366"/>
                  <a:pt x="73" y="365"/>
                  <a:pt x="73" y="365"/>
                </a:cubicBezTo>
                <a:cubicBezTo>
                  <a:pt x="73" y="365"/>
                  <a:pt x="73" y="364"/>
                  <a:pt x="73" y="364"/>
                </a:cubicBezTo>
                <a:cubicBezTo>
                  <a:pt x="73" y="364"/>
                  <a:pt x="73" y="364"/>
                  <a:pt x="73" y="364"/>
                </a:cubicBezTo>
                <a:cubicBezTo>
                  <a:pt x="73" y="363"/>
                  <a:pt x="73" y="363"/>
                  <a:pt x="73" y="363"/>
                </a:cubicBezTo>
                <a:cubicBezTo>
                  <a:pt x="74" y="362"/>
                  <a:pt x="75" y="361"/>
                  <a:pt x="75" y="360"/>
                </a:cubicBezTo>
                <a:cubicBezTo>
                  <a:pt x="76" y="360"/>
                  <a:pt x="77" y="359"/>
                  <a:pt x="77" y="358"/>
                </a:cubicBezTo>
                <a:cubicBezTo>
                  <a:pt x="77" y="358"/>
                  <a:pt x="77" y="357"/>
                  <a:pt x="78" y="356"/>
                </a:cubicBezTo>
                <a:cubicBezTo>
                  <a:pt x="78" y="355"/>
                  <a:pt x="78" y="354"/>
                  <a:pt x="78" y="353"/>
                </a:cubicBezTo>
                <a:cubicBezTo>
                  <a:pt x="78" y="353"/>
                  <a:pt x="78" y="352"/>
                  <a:pt x="78" y="352"/>
                </a:cubicBezTo>
                <a:cubicBezTo>
                  <a:pt x="77" y="351"/>
                  <a:pt x="76" y="347"/>
                  <a:pt x="75" y="346"/>
                </a:cubicBezTo>
                <a:cubicBezTo>
                  <a:pt x="74" y="344"/>
                  <a:pt x="74" y="343"/>
                  <a:pt x="73" y="343"/>
                </a:cubicBezTo>
                <a:cubicBezTo>
                  <a:pt x="73" y="342"/>
                  <a:pt x="71" y="339"/>
                  <a:pt x="71" y="339"/>
                </a:cubicBezTo>
                <a:cubicBezTo>
                  <a:pt x="71" y="339"/>
                  <a:pt x="70" y="338"/>
                  <a:pt x="70" y="338"/>
                </a:cubicBezTo>
                <a:cubicBezTo>
                  <a:pt x="70" y="337"/>
                  <a:pt x="70" y="337"/>
                  <a:pt x="70" y="337"/>
                </a:cubicBezTo>
                <a:cubicBezTo>
                  <a:pt x="70" y="337"/>
                  <a:pt x="70" y="337"/>
                  <a:pt x="70" y="335"/>
                </a:cubicBezTo>
                <a:cubicBezTo>
                  <a:pt x="71" y="334"/>
                  <a:pt x="71" y="331"/>
                  <a:pt x="71" y="331"/>
                </a:cubicBezTo>
                <a:cubicBezTo>
                  <a:pt x="71" y="330"/>
                  <a:pt x="71" y="324"/>
                  <a:pt x="71" y="322"/>
                </a:cubicBezTo>
                <a:cubicBezTo>
                  <a:pt x="71" y="320"/>
                  <a:pt x="71" y="318"/>
                  <a:pt x="71" y="317"/>
                </a:cubicBezTo>
                <a:cubicBezTo>
                  <a:pt x="71" y="316"/>
                  <a:pt x="71" y="315"/>
                  <a:pt x="71" y="314"/>
                </a:cubicBezTo>
                <a:cubicBezTo>
                  <a:pt x="71" y="313"/>
                  <a:pt x="71" y="310"/>
                  <a:pt x="71" y="309"/>
                </a:cubicBezTo>
                <a:cubicBezTo>
                  <a:pt x="71" y="309"/>
                  <a:pt x="71" y="308"/>
                  <a:pt x="71" y="308"/>
                </a:cubicBezTo>
                <a:cubicBezTo>
                  <a:pt x="71" y="307"/>
                  <a:pt x="71" y="307"/>
                  <a:pt x="71" y="306"/>
                </a:cubicBezTo>
                <a:cubicBezTo>
                  <a:pt x="71" y="306"/>
                  <a:pt x="71" y="302"/>
                  <a:pt x="71" y="301"/>
                </a:cubicBezTo>
                <a:cubicBezTo>
                  <a:pt x="71" y="300"/>
                  <a:pt x="71" y="294"/>
                  <a:pt x="71" y="293"/>
                </a:cubicBezTo>
                <a:cubicBezTo>
                  <a:pt x="70" y="291"/>
                  <a:pt x="70" y="290"/>
                  <a:pt x="70" y="289"/>
                </a:cubicBezTo>
                <a:cubicBezTo>
                  <a:pt x="70" y="288"/>
                  <a:pt x="70" y="288"/>
                  <a:pt x="70" y="287"/>
                </a:cubicBezTo>
                <a:cubicBezTo>
                  <a:pt x="70" y="287"/>
                  <a:pt x="70" y="285"/>
                  <a:pt x="71" y="284"/>
                </a:cubicBezTo>
                <a:cubicBezTo>
                  <a:pt x="71" y="283"/>
                  <a:pt x="71" y="279"/>
                  <a:pt x="72" y="278"/>
                </a:cubicBezTo>
                <a:cubicBezTo>
                  <a:pt x="72" y="277"/>
                  <a:pt x="72" y="275"/>
                  <a:pt x="72" y="275"/>
                </a:cubicBezTo>
                <a:cubicBezTo>
                  <a:pt x="72" y="274"/>
                  <a:pt x="72" y="271"/>
                  <a:pt x="72" y="270"/>
                </a:cubicBezTo>
                <a:cubicBezTo>
                  <a:pt x="72" y="270"/>
                  <a:pt x="72" y="265"/>
                  <a:pt x="72" y="265"/>
                </a:cubicBezTo>
                <a:cubicBezTo>
                  <a:pt x="72" y="264"/>
                  <a:pt x="71" y="263"/>
                  <a:pt x="71" y="262"/>
                </a:cubicBezTo>
                <a:cubicBezTo>
                  <a:pt x="71" y="261"/>
                  <a:pt x="70" y="259"/>
                  <a:pt x="70" y="259"/>
                </a:cubicBezTo>
                <a:cubicBezTo>
                  <a:pt x="70" y="258"/>
                  <a:pt x="70" y="257"/>
                  <a:pt x="70" y="255"/>
                </a:cubicBezTo>
                <a:cubicBezTo>
                  <a:pt x="70" y="254"/>
                  <a:pt x="70" y="252"/>
                  <a:pt x="70" y="252"/>
                </a:cubicBezTo>
                <a:cubicBezTo>
                  <a:pt x="70" y="251"/>
                  <a:pt x="70" y="252"/>
                  <a:pt x="70" y="252"/>
                </a:cubicBezTo>
                <a:cubicBezTo>
                  <a:pt x="70" y="252"/>
                  <a:pt x="70" y="253"/>
                  <a:pt x="71" y="254"/>
                </a:cubicBezTo>
                <a:cubicBezTo>
                  <a:pt x="71" y="255"/>
                  <a:pt x="71" y="256"/>
                  <a:pt x="71" y="256"/>
                </a:cubicBezTo>
                <a:cubicBezTo>
                  <a:pt x="71" y="257"/>
                  <a:pt x="72" y="259"/>
                  <a:pt x="72" y="260"/>
                </a:cubicBezTo>
                <a:cubicBezTo>
                  <a:pt x="72" y="261"/>
                  <a:pt x="72" y="261"/>
                  <a:pt x="72" y="261"/>
                </a:cubicBezTo>
                <a:cubicBezTo>
                  <a:pt x="72" y="262"/>
                  <a:pt x="73" y="263"/>
                  <a:pt x="73" y="264"/>
                </a:cubicBezTo>
                <a:cubicBezTo>
                  <a:pt x="73" y="265"/>
                  <a:pt x="74" y="267"/>
                  <a:pt x="74" y="268"/>
                </a:cubicBezTo>
                <a:cubicBezTo>
                  <a:pt x="74" y="269"/>
                  <a:pt x="75" y="270"/>
                  <a:pt x="75" y="271"/>
                </a:cubicBezTo>
                <a:cubicBezTo>
                  <a:pt x="75" y="272"/>
                  <a:pt x="75" y="274"/>
                  <a:pt x="76" y="275"/>
                </a:cubicBezTo>
                <a:cubicBezTo>
                  <a:pt x="76" y="275"/>
                  <a:pt x="76" y="277"/>
                  <a:pt x="76" y="278"/>
                </a:cubicBezTo>
                <a:cubicBezTo>
                  <a:pt x="76" y="279"/>
                  <a:pt x="77" y="281"/>
                  <a:pt x="77" y="281"/>
                </a:cubicBezTo>
                <a:cubicBezTo>
                  <a:pt x="77" y="282"/>
                  <a:pt x="77" y="283"/>
                  <a:pt x="77" y="284"/>
                </a:cubicBezTo>
                <a:cubicBezTo>
                  <a:pt x="77" y="284"/>
                  <a:pt x="77" y="285"/>
                  <a:pt x="77" y="286"/>
                </a:cubicBezTo>
                <a:cubicBezTo>
                  <a:pt x="77" y="287"/>
                  <a:pt x="77" y="289"/>
                  <a:pt x="77" y="289"/>
                </a:cubicBezTo>
                <a:cubicBezTo>
                  <a:pt x="77" y="289"/>
                  <a:pt x="77" y="291"/>
                  <a:pt x="78" y="292"/>
                </a:cubicBezTo>
                <a:cubicBezTo>
                  <a:pt x="78" y="293"/>
                  <a:pt x="78" y="295"/>
                  <a:pt x="78" y="295"/>
                </a:cubicBezTo>
                <a:cubicBezTo>
                  <a:pt x="78" y="296"/>
                  <a:pt x="79" y="297"/>
                  <a:pt x="79" y="298"/>
                </a:cubicBezTo>
                <a:cubicBezTo>
                  <a:pt x="79" y="299"/>
                  <a:pt x="79" y="300"/>
                  <a:pt x="79" y="300"/>
                </a:cubicBezTo>
                <a:cubicBezTo>
                  <a:pt x="79" y="301"/>
                  <a:pt x="79" y="302"/>
                  <a:pt x="79" y="304"/>
                </a:cubicBezTo>
                <a:cubicBezTo>
                  <a:pt x="79" y="305"/>
                  <a:pt x="79" y="306"/>
                  <a:pt x="80" y="307"/>
                </a:cubicBezTo>
                <a:cubicBezTo>
                  <a:pt x="80" y="307"/>
                  <a:pt x="80" y="308"/>
                  <a:pt x="80" y="309"/>
                </a:cubicBezTo>
                <a:cubicBezTo>
                  <a:pt x="80" y="309"/>
                  <a:pt x="80" y="310"/>
                  <a:pt x="80" y="311"/>
                </a:cubicBezTo>
                <a:cubicBezTo>
                  <a:pt x="80" y="311"/>
                  <a:pt x="80" y="315"/>
                  <a:pt x="80" y="316"/>
                </a:cubicBezTo>
                <a:cubicBezTo>
                  <a:pt x="80" y="318"/>
                  <a:pt x="80" y="322"/>
                  <a:pt x="80" y="324"/>
                </a:cubicBezTo>
                <a:cubicBezTo>
                  <a:pt x="80" y="325"/>
                  <a:pt x="81" y="329"/>
                  <a:pt x="81" y="331"/>
                </a:cubicBezTo>
                <a:cubicBezTo>
                  <a:pt x="81" y="332"/>
                  <a:pt x="83" y="337"/>
                  <a:pt x="83" y="339"/>
                </a:cubicBezTo>
                <a:cubicBezTo>
                  <a:pt x="83" y="341"/>
                  <a:pt x="84" y="343"/>
                  <a:pt x="84" y="344"/>
                </a:cubicBezTo>
                <a:cubicBezTo>
                  <a:pt x="84" y="345"/>
                  <a:pt x="85" y="347"/>
                  <a:pt x="86" y="348"/>
                </a:cubicBezTo>
                <a:cubicBezTo>
                  <a:pt x="86" y="350"/>
                  <a:pt x="87" y="352"/>
                  <a:pt x="87" y="353"/>
                </a:cubicBezTo>
                <a:cubicBezTo>
                  <a:pt x="88" y="354"/>
                  <a:pt x="88" y="354"/>
                  <a:pt x="89" y="355"/>
                </a:cubicBezTo>
                <a:cubicBezTo>
                  <a:pt x="90" y="355"/>
                  <a:pt x="91" y="356"/>
                  <a:pt x="92" y="356"/>
                </a:cubicBezTo>
                <a:cubicBezTo>
                  <a:pt x="92" y="356"/>
                  <a:pt x="92" y="357"/>
                  <a:pt x="92" y="357"/>
                </a:cubicBezTo>
                <a:cubicBezTo>
                  <a:pt x="91" y="357"/>
                  <a:pt x="91" y="357"/>
                  <a:pt x="91" y="357"/>
                </a:cubicBezTo>
                <a:cubicBezTo>
                  <a:pt x="90" y="358"/>
                  <a:pt x="89" y="359"/>
                  <a:pt x="88" y="359"/>
                </a:cubicBezTo>
                <a:cubicBezTo>
                  <a:pt x="88" y="359"/>
                  <a:pt x="88" y="360"/>
                  <a:pt x="87" y="360"/>
                </a:cubicBezTo>
                <a:cubicBezTo>
                  <a:pt x="87" y="361"/>
                  <a:pt x="86" y="364"/>
                  <a:pt x="85" y="364"/>
                </a:cubicBezTo>
                <a:cubicBezTo>
                  <a:pt x="85" y="364"/>
                  <a:pt x="85" y="365"/>
                  <a:pt x="84" y="366"/>
                </a:cubicBezTo>
                <a:cubicBezTo>
                  <a:pt x="84" y="366"/>
                  <a:pt x="84" y="367"/>
                  <a:pt x="84" y="368"/>
                </a:cubicBezTo>
                <a:cubicBezTo>
                  <a:pt x="84" y="369"/>
                  <a:pt x="84" y="370"/>
                  <a:pt x="84" y="371"/>
                </a:cubicBezTo>
                <a:cubicBezTo>
                  <a:pt x="85" y="371"/>
                  <a:pt x="85" y="372"/>
                  <a:pt x="86" y="372"/>
                </a:cubicBezTo>
                <a:cubicBezTo>
                  <a:pt x="86" y="373"/>
                  <a:pt x="87" y="373"/>
                  <a:pt x="87" y="374"/>
                </a:cubicBezTo>
                <a:cubicBezTo>
                  <a:pt x="87" y="375"/>
                  <a:pt x="88" y="375"/>
                  <a:pt x="88" y="376"/>
                </a:cubicBezTo>
                <a:cubicBezTo>
                  <a:pt x="89" y="376"/>
                  <a:pt x="89" y="377"/>
                  <a:pt x="90" y="377"/>
                </a:cubicBezTo>
                <a:cubicBezTo>
                  <a:pt x="90" y="378"/>
                  <a:pt x="91" y="378"/>
                  <a:pt x="91" y="378"/>
                </a:cubicBezTo>
                <a:cubicBezTo>
                  <a:pt x="91" y="379"/>
                  <a:pt x="91" y="379"/>
                  <a:pt x="92" y="380"/>
                </a:cubicBezTo>
                <a:cubicBezTo>
                  <a:pt x="92" y="380"/>
                  <a:pt x="93" y="381"/>
                  <a:pt x="94" y="381"/>
                </a:cubicBezTo>
                <a:cubicBezTo>
                  <a:pt x="94" y="381"/>
                  <a:pt x="94" y="382"/>
                  <a:pt x="94" y="382"/>
                </a:cubicBezTo>
                <a:cubicBezTo>
                  <a:pt x="94" y="383"/>
                  <a:pt x="93" y="383"/>
                  <a:pt x="93" y="385"/>
                </a:cubicBezTo>
                <a:cubicBezTo>
                  <a:pt x="92" y="386"/>
                  <a:pt x="93" y="388"/>
                  <a:pt x="93" y="388"/>
                </a:cubicBezTo>
                <a:cubicBezTo>
                  <a:pt x="93" y="389"/>
                  <a:pt x="93" y="389"/>
                  <a:pt x="93" y="389"/>
                </a:cubicBezTo>
                <a:cubicBezTo>
                  <a:pt x="93" y="389"/>
                  <a:pt x="93" y="389"/>
                  <a:pt x="93" y="390"/>
                </a:cubicBezTo>
                <a:cubicBezTo>
                  <a:pt x="93" y="390"/>
                  <a:pt x="92" y="390"/>
                  <a:pt x="92" y="390"/>
                </a:cubicBezTo>
                <a:cubicBezTo>
                  <a:pt x="92" y="391"/>
                  <a:pt x="92" y="391"/>
                  <a:pt x="92" y="393"/>
                </a:cubicBezTo>
                <a:cubicBezTo>
                  <a:pt x="92" y="394"/>
                  <a:pt x="92" y="394"/>
                  <a:pt x="92" y="395"/>
                </a:cubicBezTo>
                <a:cubicBezTo>
                  <a:pt x="92" y="395"/>
                  <a:pt x="92" y="395"/>
                  <a:pt x="93" y="396"/>
                </a:cubicBezTo>
                <a:cubicBezTo>
                  <a:pt x="93" y="396"/>
                  <a:pt x="94" y="396"/>
                  <a:pt x="95" y="396"/>
                </a:cubicBezTo>
                <a:cubicBezTo>
                  <a:pt x="96" y="396"/>
                  <a:pt x="97" y="396"/>
                  <a:pt x="98" y="396"/>
                </a:cubicBezTo>
                <a:cubicBezTo>
                  <a:pt x="100" y="396"/>
                  <a:pt x="106" y="396"/>
                  <a:pt x="107" y="396"/>
                </a:cubicBezTo>
                <a:cubicBezTo>
                  <a:pt x="108" y="396"/>
                  <a:pt x="112" y="396"/>
                  <a:pt x="113" y="395"/>
                </a:cubicBezTo>
                <a:cubicBezTo>
                  <a:pt x="115" y="395"/>
                  <a:pt x="116" y="395"/>
                  <a:pt x="117" y="394"/>
                </a:cubicBezTo>
                <a:cubicBezTo>
                  <a:pt x="117" y="394"/>
                  <a:pt x="117" y="393"/>
                  <a:pt x="117" y="393"/>
                </a:cubicBezTo>
                <a:cubicBezTo>
                  <a:pt x="117" y="392"/>
                  <a:pt x="117" y="390"/>
                  <a:pt x="117" y="390"/>
                </a:cubicBezTo>
                <a:cubicBezTo>
                  <a:pt x="117" y="389"/>
                  <a:pt x="117" y="388"/>
                  <a:pt x="117" y="387"/>
                </a:cubicBezTo>
                <a:cubicBezTo>
                  <a:pt x="116" y="387"/>
                  <a:pt x="116" y="387"/>
                  <a:pt x="117" y="386"/>
                </a:cubicBezTo>
                <a:cubicBezTo>
                  <a:pt x="117" y="385"/>
                  <a:pt x="117" y="383"/>
                  <a:pt x="117" y="382"/>
                </a:cubicBezTo>
                <a:cubicBezTo>
                  <a:pt x="117" y="382"/>
                  <a:pt x="116" y="382"/>
                  <a:pt x="116" y="381"/>
                </a:cubicBezTo>
                <a:cubicBezTo>
                  <a:pt x="116" y="381"/>
                  <a:pt x="116" y="380"/>
                  <a:pt x="116" y="380"/>
                </a:cubicBezTo>
                <a:cubicBezTo>
                  <a:pt x="116" y="380"/>
                  <a:pt x="116" y="380"/>
                  <a:pt x="116" y="380"/>
                </a:cubicBezTo>
                <a:cubicBezTo>
                  <a:pt x="116" y="380"/>
                  <a:pt x="116" y="379"/>
                  <a:pt x="117" y="379"/>
                </a:cubicBezTo>
                <a:cubicBezTo>
                  <a:pt x="117" y="378"/>
                  <a:pt x="118" y="376"/>
                  <a:pt x="118" y="375"/>
                </a:cubicBezTo>
                <a:cubicBezTo>
                  <a:pt x="118" y="374"/>
                  <a:pt x="118" y="374"/>
                  <a:pt x="118" y="373"/>
                </a:cubicBezTo>
                <a:cubicBezTo>
                  <a:pt x="118" y="373"/>
                  <a:pt x="118" y="373"/>
                  <a:pt x="118" y="373"/>
                </a:cubicBezTo>
                <a:cubicBezTo>
                  <a:pt x="118" y="373"/>
                  <a:pt x="119" y="373"/>
                  <a:pt x="119" y="372"/>
                </a:cubicBezTo>
                <a:cubicBezTo>
                  <a:pt x="119" y="371"/>
                  <a:pt x="121" y="369"/>
                  <a:pt x="121" y="368"/>
                </a:cubicBezTo>
                <a:cubicBezTo>
                  <a:pt x="121" y="368"/>
                  <a:pt x="121" y="367"/>
                  <a:pt x="122" y="367"/>
                </a:cubicBezTo>
                <a:cubicBezTo>
                  <a:pt x="122" y="367"/>
                  <a:pt x="122" y="367"/>
                  <a:pt x="122" y="366"/>
                </a:cubicBezTo>
                <a:cubicBezTo>
                  <a:pt x="122" y="365"/>
                  <a:pt x="121" y="364"/>
                  <a:pt x="121" y="36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3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2" name="Skupina 91">
            <a:extLst>
              <a:ext uri="{FF2B5EF4-FFF2-40B4-BE49-F238E27FC236}">
                <a16:creationId xmlns:a16="http://schemas.microsoft.com/office/drawing/2014/main" xmlns="" id="{9AD760A4-1A72-27EE-5D12-F8D4FF9239AF}"/>
              </a:ext>
            </a:extLst>
          </p:cNvPr>
          <p:cNvGrpSpPr/>
          <p:nvPr/>
        </p:nvGrpSpPr>
        <p:grpSpPr>
          <a:xfrm>
            <a:off x="475224" y="2903707"/>
            <a:ext cx="2582999" cy="592811"/>
            <a:chOff x="6431596" y="3869425"/>
            <a:chExt cx="2371195" cy="1214635"/>
          </a:xfrm>
        </p:grpSpPr>
        <p:sp>
          <p:nvSpPr>
            <p:cNvPr id="93" name="Obdélník 92">
              <a:extLst>
                <a:ext uri="{FF2B5EF4-FFF2-40B4-BE49-F238E27FC236}">
                  <a16:creationId xmlns:a16="http://schemas.microsoft.com/office/drawing/2014/main" xmlns="" id="{CBA69F3E-8F43-CEBB-584F-E41671D10CBF}"/>
                </a:ext>
              </a:extLst>
            </p:cNvPr>
            <p:cNvSpPr/>
            <p:nvPr/>
          </p:nvSpPr>
          <p:spPr>
            <a:xfrm>
              <a:off x="6431596" y="3869425"/>
              <a:ext cx="2371195" cy="1214635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4" name="TextovéPole 93">
              <a:extLst>
                <a:ext uri="{FF2B5EF4-FFF2-40B4-BE49-F238E27FC236}">
                  <a16:creationId xmlns:a16="http://schemas.microsoft.com/office/drawing/2014/main" xmlns="" id="{F4203372-5ED2-5EA0-1AC7-DB4C27079ACA}"/>
                </a:ext>
              </a:extLst>
            </p:cNvPr>
            <p:cNvSpPr txBox="1"/>
            <p:nvPr/>
          </p:nvSpPr>
          <p:spPr>
            <a:xfrm>
              <a:off x="6493450" y="3946723"/>
              <a:ext cx="2247485" cy="113510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Zdvořilost je standardem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Jen 2 % </a:t>
              </a: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návštěvníků</a:t>
              </a: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projevilo výraznější nespokojenost v tomto ohledu.</a:t>
              </a:r>
            </a:p>
          </p:txBody>
        </p:sp>
      </p:grpSp>
      <p:sp>
        <p:nvSpPr>
          <p:cNvPr id="95" name="TextovéPole 94">
            <a:extLst>
              <a:ext uri="{FF2B5EF4-FFF2-40B4-BE49-F238E27FC236}">
                <a16:creationId xmlns:a16="http://schemas.microsoft.com/office/drawing/2014/main" xmlns="" id="{F242D2E9-E630-9B1C-6223-341F5559B85F}"/>
              </a:ext>
            </a:extLst>
          </p:cNvPr>
          <p:cNvSpPr txBox="1"/>
          <p:nvPr/>
        </p:nvSpPr>
        <p:spPr>
          <a:xfrm>
            <a:off x="4168940" y="874072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96" name="TextovéPole 95">
            <a:extLst>
              <a:ext uri="{FF2B5EF4-FFF2-40B4-BE49-F238E27FC236}">
                <a16:creationId xmlns:a16="http://schemas.microsoft.com/office/drawing/2014/main" xmlns="" id="{0B4AE19F-0235-4ABB-2FE2-417A491EA2E2}"/>
              </a:ext>
            </a:extLst>
          </p:cNvPr>
          <p:cNvSpPr txBox="1"/>
          <p:nvPr/>
        </p:nvSpPr>
        <p:spPr>
          <a:xfrm>
            <a:off x="1931778" y="852583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97" name="TextovéPole 96">
            <a:extLst>
              <a:ext uri="{FF2B5EF4-FFF2-40B4-BE49-F238E27FC236}">
                <a16:creationId xmlns:a16="http://schemas.microsoft.com/office/drawing/2014/main" xmlns="" id="{F53EB325-6CC3-3E76-69FF-F82ECB0CE321}"/>
              </a:ext>
            </a:extLst>
          </p:cNvPr>
          <p:cNvSpPr txBox="1"/>
          <p:nvPr/>
        </p:nvSpPr>
        <p:spPr>
          <a:xfrm>
            <a:off x="6373288" y="874072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+3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</p:spTree>
    <p:extLst>
      <p:ext uri="{BB962C8B-B14F-4D97-AF65-F5344CB8AC3E}">
        <p14:creationId xmlns:p14="http://schemas.microsoft.com/office/powerpoint/2010/main" val="677332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Chart 1">
            <a:extLst>
              <a:ext uri="{FF2B5EF4-FFF2-40B4-BE49-F238E27FC236}">
                <a16:creationId xmlns:a16="http://schemas.microsoft.com/office/drawing/2014/main" xmlns="" id="{222333F8-7B8B-4DBC-A0EA-4CDBD63992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971554"/>
              </p:ext>
            </p:extLst>
          </p:nvPr>
        </p:nvGraphicFramePr>
        <p:xfrm>
          <a:off x="4397973" y="2116585"/>
          <a:ext cx="4616174" cy="2526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9" name="TextovéPole 88">
            <a:extLst>
              <a:ext uri="{FF2B5EF4-FFF2-40B4-BE49-F238E27FC236}">
                <a16:creationId xmlns:a16="http://schemas.microsoft.com/office/drawing/2014/main" xmlns="" id="{466F25BB-769B-EAFA-C8F0-F3DD96E96123}"/>
              </a:ext>
            </a:extLst>
          </p:cNvPr>
          <p:cNvSpPr txBox="1"/>
          <p:nvPr/>
        </p:nvSpPr>
        <p:spPr>
          <a:xfrm>
            <a:off x="8465853" y="2651383"/>
            <a:ext cx="619464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600" kern="0" dirty="0">
                <a:solidFill>
                  <a:srgbClr val="FF6600"/>
                </a:solidFill>
                <a:latin typeface="Calibri" panose="020F0502020204030204" pitchFamily="34" charset="0"/>
              </a:rPr>
              <a:t>-10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90" name="TextovéPole 89">
            <a:extLst>
              <a:ext uri="{FF2B5EF4-FFF2-40B4-BE49-F238E27FC236}">
                <a16:creationId xmlns:a16="http://schemas.microsoft.com/office/drawing/2014/main" xmlns="" id="{B1200FE5-E261-2CB5-0B3D-FF2FC7568864}"/>
              </a:ext>
            </a:extLst>
          </p:cNvPr>
          <p:cNvSpPr txBox="1"/>
          <p:nvPr/>
        </p:nvSpPr>
        <p:spPr>
          <a:xfrm>
            <a:off x="7930473" y="2660640"/>
            <a:ext cx="619464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600" kern="0" dirty="0">
                <a:solidFill>
                  <a:srgbClr val="00B050"/>
                </a:solidFill>
                <a:latin typeface="Calibri" panose="020F0502020204030204" pitchFamily="34" charset="0"/>
              </a:rPr>
              <a:t>+9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8" name="TextovéPole 87">
            <a:extLst>
              <a:ext uri="{FF2B5EF4-FFF2-40B4-BE49-F238E27FC236}">
                <a16:creationId xmlns:a16="http://schemas.microsoft.com/office/drawing/2014/main" xmlns="" id="{7BDB7FC0-19FD-EBB1-14A5-C4EA7F02DC63}"/>
              </a:ext>
            </a:extLst>
          </p:cNvPr>
          <p:cNvSpPr txBox="1"/>
          <p:nvPr/>
        </p:nvSpPr>
        <p:spPr>
          <a:xfrm>
            <a:off x="7383105" y="3030185"/>
            <a:ext cx="619464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600" kern="0" dirty="0">
                <a:solidFill>
                  <a:srgbClr val="00B050"/>
                </a:solidFill>
                <a:latin typeface="Calibri" panose="020F0502020204030204" pitchFamily="34" charset="0"/>
              </a:rPr>
              <a:t>+9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7" name="TextovéPole 86">
            <a:extLst>
              <a:ext uri="{FF2B5EF4-FFF2-40B4-BE49-F238E27FC236}">
                <a16:creationId xmlns:a16="http://schemas.microsoft.com/office/drawing/2014/main" xmlns="" id="{EB21B490-1297-09B5-FEC1-D136C8DB20FB}"/>
              </a:ext>
            </a:extLst>
          </p:cNvPr>
          <p:cNvSpPr txBox="1"/>
          <p:nvPr/>
        </p:nvSpPr>
        <p:spPr>
          <a:xfrm>
            <a:off x="6803618" y="2719704"/>
            <a:ext cx="619464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600" kern="0" dirty="0">
                <a:solidFill>
                  <a:srgbClr val="00B050"/>
                </a:solidFill>
                <a:latin typeface="Calibri" panose="020F0502020204030204" pitchFamily="34" charset="0"/>
              </a:rPr>
              <a:t>+9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6" name="TextovéPole 85">
            <a:extLst>
              <a:ext uri="{FF2B5EF4-FFF2-40B4-BE49-F238E27FC236}">
                <a16:creationId xmlns:a16="http://schemas.microsoft.com/office/drawing/2014/main" xmlns="" id="{DF843E8B-C3E9-F329-1067-A35876EF64B3}"/>
              </a:ext>
            </a:extLst>
          </p:cNvPr>
          <p:cNvSpPr txBox="1"/>
          <p:nvPr/>
        </p:nvSpPr>
        <p:spPr>
          <a:xfrm>
            <a:off x="6242558" y="2554176"/>
            <a:ext cx="619464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600" kern="0" dirty="0">
                <a:solidFill>
                  <a:srgbClr val="00B050"/>
                </a:solidFill>
                <a:latin typeface="Calibri" panose="020F0502020204030204" pitchFamily="34" charset="0"/>
              </a:rPr>
              <a:t>+1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5" name="TextovéPole 84">
            <a:extLst>
              <a:ext uri="{FF2B5EF4-FFF2-40B4-BE49-F238E27FC236}">
                <a16:creationId xmlns:a16="http://schemas.microsoft.com/office/drawing/2014/main" xmlns="" id="{30FA7304-4FF2-71B6-EE39-DB7AC2CAA551}"/>
              </a:ext>
            </a:extLst>
          </p:cNvPr>
          <p:cNvSpPr txBox="1"/>
          <p:nvPr/>
        </p:nvSpPr>
        <p:spPr>
          <a:xfrm>
            <a:off x="5676763" y="2630108"/>
            <a:ext cx="619464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600" kern="0" dirty="0">
                <a:solidFill>
                  <a:srgbClr val="00B050"/>
                </a:solidFill>
                <a:latin typeface="Calibri" panose="020F0502020204030204" pitchFamily="34" charset="0"/>
              </a:rPr>
              <a:t>+8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4" name="TextovéPole 83">
            <a:extLst>
              <a:ext uri="{FF2B5EF4-FFF2-40B4-BE49-F238E27FC236}">
                <a16:creationId xmlns:a16="http://schemas.microsoft.com/office/drawing/2014/main" xmlns="" id="{42BCD0BC-93AB-0C5A-8657-4403AA06B564}"/>
              </a:ext>
            </a:extLst>
          </p:cNvPr>
          <p:cNvSpPr txBox="1"/>
          <p:nvPr/>
        </p:nvSpPr>
        <p:spPr>
          <a:xfrm>
            <a:off x="5141383" y="2901146"/>
            <a:ext cx="619464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600" kern="0" dirty="0">
                <a:solidFill>
                  <a:srgbClr val="00B050"/>
                </a:solidFill>
                <a:latin typeface="Calibri" panose="020F0502020204030204" pitchFamily="34" charset="0"/>
              </a:rPr>
              <a:t>+8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69" name="Nadpis 3">
            <a:extLst>
              <a:ext uri="{FF2B5EF4-FFF2-40B4-BE49-F238E27FC236}">
                <a16:creationId xmlns:a16="http://schemas.microsoft.com/office/drawing/2014/main" xmlns="" id="{CFC18CCB-19C6-4153-B25D-F736E4F7ACD7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Všechna TIC jsou čistá, propagačních materiálů je zde dostatek</a:t>
            </a:r>
          </a:p>
        </p:txBody>
      </p:sp>
      <p:sp>
        <p:nvSpPr>
          <p:cNvPr id="70" name="Zástupný symbol pro text 4">
            <a:extLst>
              <a:ext uri="{FF2B5EF4-FFF2-40B4-BE49-F238E27FC236}">
                <a16:creationId xmlns:a16="http://schemas.microsoft.com/office/drawing/2014/main" xmlns="" id="{BFDED884-15D7-4672-9878-D03F61059B9E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INTERIÉR A VYBAVENOST TIC</a:t>
            </a:r>
          </a:p>
        </p:txBody>
      </p:sp>
      <p:graphicFrame>
        <p:nvGraphicFramePr>
          <p:cNvPr id="71" name="Chart 1">
            <a:extLst>
              <a:ext uri="{FF2B5EF4-FFF2-40B4-BE49-F238E27FC236}">
                <a16:creationId xmlns:a16="http://schemas.microsoft.com/office/drawing/2014/main" xmlns="" id="{88729841-64A5-4598-9F0F-239993D067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3227837"/>
              </p:ext>
            </p:extLst>
          </p:nvPr>
        </p:nvGraphicFramePr>
        <p:xfrm>
          <a:off x="124706" y="1805234"/>
          <a:ext cx="4356417" cy="2838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3" name="TextovéPole 72">
            <a:extLst>
              <a:ext uri="{FF2B5EF4-FFF2-40B4-BE49-F238E27FC236}">
                <a16:creationId xmlns:a16="http://schemas.microsoft.com/office/drawing/2014/main" xmlns="" id="{B199D5CE-DF52-41C2-A381-CD1A75885357}"/>
              </a:ext>
            </a:extLst>
          </p:cNvPr>
          <p:cNvSpPr txBox="1"/>
          <p:nvPr/>
        </p:nvSpPr>
        <p:spPr>
          <a:xfrm>
            <a:off x="5599421" y="3925606"/>
            <a:ext cx="2497314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* NEHODNOCENÉ POLOŽKY</a:t>
            </a:r>
          </a:p>
        </p:txBody>
      </p:sp>
      <p:grpSp>
        <p:nvGrpSpPr>
          <p:cNvPr id="142" name="Skupina 141">
            <a:extLst>
              <a:ext uri="{FF2B5EF4-FFF2-40B4-BE49-F238E27FC236}">
                <a16:creationId xmlns:a16="http://schemas.microsoft.com/office/drawing/2014/main" xmlns="" id="{B51DBE74-B755-45BA-9DC9-467CAF5D33A6}"/>
              </a:ext>
            </a:extLst>
          </p:cNvPr>
          <p:cNvGrpSpPr/>
          <p:nvPr/>
        </p:nvGrpSpPr>
        <p:grpSpPr>
          <a:xfrm>
            <a:off x="3346627" y="4186901"/>
            <a:ext cx="2337255" cy="253063"/>
            <a:chOff x="2002876" y="2302353"/>
            <a:chExt cx="2337255" cy="253063"/>
          </a:xfrm>
        </p:grpSpPr>
        <p:sp>
          <p:nvSpPr>
            <p:cNvPr id="143" name="TextovéPole 142">
              <a:extLst>
                <a:ext uri="{FF2B5EF4-FFF2-40B4-BE49-F238E27FC236}">
                  <a16:creationId xmlns:a16="http://schemas.microsoft.com/office/drawing/2014/main" xmlns="" id="{0ED20DFF-AFA6-4F02-95B8-102EA2DC6392}"/>
                </a:ext>
              </a:extLst>
            </p:cNvPr>
            <p:cNvSpPr txBox="1"/>
            <p:nvPr/>
          </p:nvSpPr>
          <p:spPr>
            <a:xfrm>
              <a:off x="2139855" y="2309195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&gt; 85 %</a:t>
              </a:r>
            </a:p>
          </p:txBody>
        </p:sp>
        <p:sp>
          <p:nvSpPr>
            <p:cNvPr id="144" name="Obdélník 143">
              <a:extLst>
                <a:ext uri="{FF2B5EF4-FFF2-40B4-BE49-F238E27FC236}">
                  <a16:creationId xmlns:a16="http://schemas.microsoft.com/office/drawing/2014/main" xmlns="" id="{98D3A584-8382-43AF-9BC6-30B4D000883D}"/>
                </a:ext>
              </a:extLst>
            </p:cNvPr>
            <p:cNvSpPr/>
            <p:nvPr/>
          </p:nvSpPr>
          <p:spPr>
            <a:xfrm>
              <a:off x="2002876" y="2386734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5" name="Obdélník 144">
              <a:extLst>
                <a:ext uri="{FF2B5EF4-FFF2-40B4-BE49-F238E27FC236}">
                  <a16:creationId xmlns:a16="http://schemas.microsoft.com/office/drawing/2014/main" xmlns="" id="{AF3AEB00-B71E-4576-BF90-76C497BEF131}"/>
                </a:ext>
              </a:extLst>
            </p:cNvPr>
            <p:cNvSpPr/>
            <p:nvPr/>
          </p:nvSpPr>
          <p:spPr>
            <a:xfrm>
              <a:off x="2673684" y="2386734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6" name="Obdélník 145">
              <a:extLst>
                <a:ext uri="{FF2B5EF4-FFF2-40B4-BE49-F238E27FC236}">
                  <a16:creationId xmlns:a16="http://schemas.microsoft.com/office/drawing/2014/main" xmlns="" id="{7CC9CD1F-A785-4A20-9076-C4BB65950222}"/>
                </a:ext>
              </a:extLst>
            </p:cNvPr>
            <p:cNvSpPr/>
            <p:nvPr/>
          </p:nvSpPr>
          <p:spPr>
            <a:xfrm>
              <a:off x="3684378" y="2388142"/>
              <a:ext cx="177055" cy="81080"/>
            </a:xfrm>
            <a:prstGeom prst="rect">
              <a:avLst/>
            </a:prstGeom>
            <a:solidFill>
              <a:srgbClr val="ED6737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47" name="TextovéPole 146">
              <a:extLst>
                <a:ext uri="{FF2B5EF4-FFF2-40B4-BE49-F238E27FC236}">
                  <a16:creationId xmlns:a16="http://schemas.microsoft.com/office/drawing/2014/main" xmlns="" id="{16D6B0A8-DBA8-4904-B74D-80BE95ACE9EB}"/>
                </a:ext>
              </a:extLst>
            </p:cNvPr>
            <p:cNvSpPr txBox="1"/>
            <p:nvPr/>
          </p:nvSpPr>
          <p:spPr>
            <a:xfrm>
              <a:off x="3810819" y="2302353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&lt; 70 %</a:t>
              </a:r>
            </a:p>
          </p:txBody>
        </p:sp>
        <p:sp>
          <p:nvSpPr>
            <p:cNvPr id="148" name="TextovéPole 147">
              <a:extLst>
                <a:ext uri="{FF2B5EF4-FFF2-40B4-BE49-F238E27FC236}">
                  <a16:creationId xmlns:a16="http://schemas.microsoft.com/office/drawing/2014/main" xmlns="" id="{40481B60-82CC-44AE-A609-9FD6C9B8CF4F}"/>
                </a:ext>
              </a:extLst>
            </p:cNvPr>
            <p:cNvSpPr txBox="1"/>
            <p:nvPr/>
          </p:nvSpPr>
          <p:spPr>
            <a:xfrm>
              <a:off x="2818453" y="2302353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70 % až 85 % </a:t>
              </a:r>
            </a:p>
          </p:txBody>
        </p:sp>
      </p:grpSp>
      <p:grpSp>
        <p:nvGrpSpPr>
          <p:cNvPr id="42" name="Skupina 41">
            <a:extLst>
              <a:ext uri="{FF2B5EF4-FFF2-40B4-BE49-F238E27FC236}">
                <a16:creationId xmlns:a16="http://schemas.microsoft.com/office/drawing/2014/main" xmlns="" id="{63DD80B2-A3B2-4084-92A2-A8C495E4133B}"/>
              </a:ext>
            </a:extLst>
          </p:cNvPr>
          <p:cNvGrpSpPr/>
          <p:nvPr/>
        </p:nvGrpSpPr>
        <p:grpSpPr>
          <a:xfrm>
            <a:off x="251520" y="574488"/>
            <a:ext cx="8762627" cy="1123672"/>
            <a:chOff x="285373" y="786776"/>
            <a:chExt cx="8762627" cy="1123672"/>
          </a:xfrm>
        </p:grpSpPr>
        <p:sp>
          <p:nvSpPr>
            <p:cNvPr id="43" name="TextovéPole 42">
              <a:extLst>
                <a:ext uri="{FF2B5EF4-FFF2-40B4-BE49-F238E27FC236}">
                  <a16:creationId xmlns:a16="http://schemas.microsoft.com/office/drawing/2014/main" xmlns="" id="{DB32C7E6-62DB-4038-BB4E-59890995DF24}"/>
                </a:ext>
              </a:extLst>
            </p:cNvPr>
            <p:cNvSpPr txBox="1"/>
            <p:nvPr/>
          </p:nvSpPr>
          <p:spPr>
            <a:xfrm>
              <a:off x="1366509" y="793306"/>
              <a:ext cx="719611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96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4" name="TextovéPole 43">
              <a:extLst>
                <a:ext uri="{FF2B5EF4-FFF2-40B4-BE49-F238E27FC236}">
                  <a16:creationId xmlns:a16="http://schemas.microsoft.com/office/drawing/2014/main" xmlns="" id="{2D472102-9A8C-4038-8AFA-2E22E87A4F87}"/>
                </a:ext>
              </a:extLst>
            </p:cNvPr>
            <p:cNvSpPr txBox="1"/>
            <p:nvPr/>
          </p:nvSpPr>
          <p:spPr>
            <a:xfrm>
              <a:off x="3611051" y="786776"/>
              <a:ext cx="73474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90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5" name="TextovéPole 44">
              <a:extLst>
                <a:ext uri="{FF2B5EF4-FFF2-40B4-BE49-F238E27FC236}">
                  <a16:creationId xmlns:a16="http://schemas.microsoft.com/office/drawing/2014/main" xmlns="" id="{9A0DC730-E4B9-48B9-8702-51304F59EC93}"/>
                </a:ext>
              </a:extLst>
            </p:cNvPr>
            <p:cNvSpPr txBox="1"/>
            <p:nvPr/>
          </p:nvSpPr>
          <p:spPr>
            <a:xfrm>
              <a:off x="5771291" y="789555"/>
              <a:ext cx="74492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98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6" name="TextovéPole 45">
              <a:extLst>
                <a:ext uri="{FF2B5EF4-FFF2-40B4-BE49-F238E27FC236}">
                  <a16:creationId xmlns:a16="http://schemas.microsoft.com/office/drawing/2014/main" xmlns="" id="{D722EE5D-02C2-4856-9863-F6CFF4FF88EE}"/>
                </a:ext>
              </a:extLst>
            </p:cNvPr>
            <p:cNvSpPr txBox="1"/>
            <p:nvPr/>
          </p:nvSpPr>
          <p:spPr>
            <a:xfrm>
              <a:off x="8048812" y="992921"/>
              <a:ext cx="999188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NEHODNOCENO INDEXEM</a:t>
              </a:r>
              <a:endParaRPr kumimoji="0" lang="cs-CZ" sz="7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grpSp>
          <p:nvGrpSpPr>
            <p:cNvPr id="47" name="Skupina 46">
              <a:extLst>
                <a:ext uri="{FF2B5EF4-FFF2-40B4-BE49-F238E27FC236}">
                  <a16:creationId xmlns:a16="http://schemas.microsoft.com/office/drawing/2014/main" xmlns="" id="{9A625C6B-4272-4D2E-90E6-2EA26C662B02}"/>
                </a:ext>
              </a:extLst>
            </p:cNvPr>
            <p:cNvGrpSpPr/>
            <p:nvPr/>
          </p:nvGrpSpPr>
          <p:grpSpPr>
            <a:xfrm>
              <a:off x="285373" y="1148056"/>
              <a:ext cx="8589775" cy="762392"/>
              <a:chOff x="276643" y="2094180"/>
              <a:chExt cx="8589775" cy="762392"/>
            </a:xfrm>
          </p:grpSpPr>
          <p:grpSp>
            <p:nvGrpSpPr>
              <p:cNvPr id="48" name="Skupina 47">
                <a:extLst>
                  <a:ext uri="{FF2B5EF4-FFF2-40B4-BE49-F238E27FC236}">
                    <a16:creationId xmlns:a16="http://schemas.microsoft.com/office/drawing/2014/main" xmlns="" id="{09A30005-F9EF-4CB0-92BE-E23E568EDE82}"/>
                  </a:ext>
                </a:extLst>
              </p:cNvPr>
              <p:cNvGrpSpPr/>
              <p:nvPr/>
            </p:nvGrpSpPr>
            <p:grpSpPr>
              <a:xfrm>
                <a:off x="276643" y="2635435"/>
                <a:ext cx="1947600" cy="221137"/>
                <a:chOff x="297260" y="2995711"/>
                <a:chExt cx="1947600" cy="221137"/>
              </a:xfrm>
            </p:grpSpPr>
            <p:sp>
              <p:nvSpPr>
                <p:cNvPr id="68" name="Obdélník 38">
                  <a:extLst>
                    <a:ext uri="{FF2B5EF4-FFF2-40B4-BE49-F238E27FC236}">
                      <a16:creationId xmlns:a16="http://schemas.microsoft.com/office/drawing/2014/main" xmlns="" id="{40FD8C12-CC30-4935-A4BD-B40072F4B776}"/>
                    </a:ext>
                  </a:extLst>
                </p:cNvPr>
                <p:cNvSpPr/>
                <p:nvPr/>
              </p:nvSpPr>
              <p:spPr>
                <a:xfrm>
                  <a:off x="297260" y="2995711"/>
                  <a:ext cx="1947600" cy="221137"/>
                </a:xfrm>
                <a:prstGeom prst="rect">
                  <a:avLst/>
                </a:prstGeom>
                <a:solidFill>
                  <a:schemeClr val="tx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A8CCD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Nadpis 3">
                  <a:extLst>
                    <a:ext uri="{FF2B5EF4-FFF2-40B4-BE49-F238E27FC236}">
                      <a16:creationId xmlns:a16="http://schemas.microsoft.com/office/drawing/2014/main" xmlns="" id="{3646F63D-4726-41F0-A90E-8B63DC28F1E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3045" y="3040802"/>
                  <a:ext cx="1817686" cy="138499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EXTERIÉR TIC A PRVNÍ DOJEM</a:t>
                  </a:r>
                </a:p>
              </p:txBody>
            </p:sp>
          </p:grpSp>
          <p:grpSp>
            <p:nvGrpSpPr>
              <p:cNvPr id="49" name="Skupina 48">
                <a:extLst>
                  <a:ext uri="{FF2B5EF4-FFF2-40B4-BE49-F238E27FC236}">
                    <a16:creationId xmlns:a16="http://schemas.microsoft.com/office/drawing/2014/main" xmlns="" id="{22A63F97-69C7-49F0-98A0-4D27A98A3605}"/>
                  </a:ext>
                </a:extLst>
              </p:cNvPr>
              <p:cNvGrpSpPr/>
              <p:nvPr/>
            </p:nvGrpSpPr>
            <p:grpSpPr>
              <a:xfrm>
                <a:off x="2502497" y="2632569"/>
                <a:ext cx="1947600" cy="221137"/>
                <a:chOff x="2501754" y="3456483"/>
                <a:chExt cx="1947600" cy="298552"/>
              </a:xfrm>
            </p:grpSpPr>
            <p:sp>
              <p:nvSpPr>
                <p:cNvPr id="66" name="Obdélník 38">
                  <a:extLst>
                    <a:ext uri="{FF2B5EF4-FFF2-40B4-BE49-F238E27FC236}">
                      <a16:creationId xmlns:a16="http://schemas.microsoft.com/office/drawing/2014/main" xmlns="" id="{D0660ABA-0B0B-4316-8F00-282450D234FF}"/>
                    </a:ext>
                  </a:extLst>
                </p:cNvPr>
                <p:cNvSpPr/>
                <p:nvPr/>
              </p:nvSpPr>
              <p:spPr>
                <a:xfrm>
                  <a:off x="2501754" y="3456483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Nadpis 3">
                  <a:extLst>
                    <a:ext uri="{FF2B5EF4-FFF2-40B4-BE49-F238E27FC236}">
                      <a16:creationId xmlns:a16="http://schemas.microsoft.com/office/drawing/2014/main" xmlns="" id="{C0D0E9FD-E0CC-452A-87E3-57C17F0B58D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762271" y="3504547"/>
                  <a:ext cx="1446960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PRACOVNÍK TIC</a:t>
                  </a:r>
                </a:p>
              </p:txBody>
            </p:sp>
          </p:grpSp>
          <p:grpSp>
            <p:nvGrpSpPr>
              <p:cNvPr id="50" name="Skupina 49">
                <a:extLst>
                  <a:ext uri="{FF2B5EF4-FFF2-40B4-BE49-F238E27FC236}">
                    <a16:creationId xmlns:a16="http://schemas.microsoft.com/office/drawing/2014/main" xmlns="" id="{8878A868-F1D2-4D69-A24A-7EDBB037CCD5}"/>
                  </a:ext>
                </a:extLst>
              </p:cNvPr>
              <p:cNvGrpSpPr/>
              <p:nvPr/>
            </p:nvGrpSpPr>
            <p:grpSpPr>
              <a:xfrm>
                <a:off x="4675325" y="2631894"/>
                <a:ext cx="1947600" cy="221137"/>
                <a:chOff x="4651885" y="3458190"/>
                <a:chExt cx="1947600" cy="298552"/>
              </a:xfrm>
            </p:grpSpPr>
            <p:sp>
              <p:nvSpPr>
                <p:cNvPr id="64" name="Obdélník 38">
                  <a:extLst>
                    <a:ext uri="{FF2B5EF4-FFF2-40B4-BE49-F238E27FC236}">
                      <a16:creationId xmlns:a16="http://schemas.microsoft.com/office/drawing/2014/main" xmlns="" id="{F2473D43-C7A9-44E9-8F5C-7584AD94C7AC}"/>
                    </a:ext>
                  </a:extLst>
                </p:cNvPr>
                <p:cNvSpPr/>
                <p:nvPr/>
              </p:nvSpPr>
              <p:spPr>
                <a:xfrm>
                  <a:off x="4651885" y="3458190"/>
                  <a:ext cx="1947600" cy="298552"/>
                </a:xfrm>
                <a:prstGeom prst="rect">
                  <a:avLst/>
                </a:prstGeom>
                <a:solidFill>
                  <a:srgbClr val="FBB04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Nadpis 3">
                  <a:extLst>
                    <a:ext uri="{FF2B5EF4-FFF2-40B4-BE49-F238E27FC236}">
                      <a16:creationId xmlns:a16="http://schemas.microsoft.com/office/drawing/2014/main" xmlns="" id="{0060AE88-BA16-42E3-9550-74C28280B7D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889238" y="3512374"/>
                  <a:ext cx="1464946" cy="186984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INTERIÉR A VYBAVENOST TIC</a:t>
                  </a:r>
                </a:p>
              </p:txBody>
            </p:sp>
          </p:grpSp>
          <p:grpSp>
            <p:nvGrpSpPr>
              <p:cNvPr id="51" name="Skupina 50">
                <a:extLst>
                  <a:ext uri="{FF2B5EF4-FFF2-40B4-BE49-F238E27FC236}">
                    <a16:creationId xmlns:a16="http://schemas.microsoft.com/office/drawing/2014/main" xmlns="" id="{8437ADD9-F73F-4866-8EB9-52B5E4BC883B}"/>
                  </a:ext>
                </a:extLst>
              </p:cNvPr>
              <p:cNvGrpSpPr/>
              <p:nvPr/>
            </p:nvGrpSpPr>
            <p:grpSpPr>
              <a:xfrm>
                <a:off x="6918818" y="2629288"/>
                <a:ext cx="1947600" cy="221137"/>
                <a:chOff x="6884153" y="3455216"/>
                <a:chExt cx="1947600" cy="298552"/>
              </a:xfrm>
            </p:grpSpPr>
            <p:sp>
              <p:nvSpPr>
                <p:cNvPr id="62" name="Obdélník 38">
                  <a:extLst>
                    <a:ext uri="{FF2B5EF4-FFF2-40B4-BE49-F238E27FC236}">
                      <a16:creationId xmlns:a16="http://schemas.microsoft.com/office/drawing/2014/main" xmlns="" id="{BB19964C-A2E5-457D-A449-8F53E494685B}"/>
                    </a:ext>
                  </a:extLst>
                </p:cNvPr>
                <p:cNvSpPr/>
                <p:nvPr/>
              </p:nvSpPr>
              <p:spPr>
                <a:xfrm>
                  <a:off x="6884153" y="3455216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Nadpis 3">
                  <a:extLst>
                    <a:ext uri="{FF2B5EF4-FFF2-40B4-BE49-F238E27FC236}">
                      <a16:creationId xmlns:a16="http://schemas.microsoft.com/office/drawing/2014/main" xmlns="" id="{D9E3EEBE-DCBD-4710-8F28-6B2B6206D2A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79663" y="3499407"/>
                  <a:ext cx="1748591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ZNAČENÍ TIC A OTVÍRACÍ DOBA</a:t>
                  </a:r>
                </a:p>
              </p:txBody>
            </p:sp>
          </p:grpSp>
          <p:grpSp>
            <p:nvGrpSpPr>
              <p:cNvPr id="52" name="Skupina 51">
                <a:extLst>
                  <a:ext uri="{FF2B5EF4-FFF2-40B4-BE49-F238E27FC236}">
                    <a16:creationId xmlns:a16="http://schemas.microsoft.com/office/drawing/2014/main" xmlns="" id="{ED68F193-2137-434C-8666-3490C3469306}"/>
                  </a:ext>
                </a:extLst>
              </p:cNvPr>
              <p:cNvGrpSpPr/>
              <p:nvPr/>
            </p:nvGrpSpPr>
            <p:grpSpPr>
              <a:xfrm>
                <a:off x="297260" y="2094180"/>
                <a:ext cx="8494242" cy="431879"/>
                <a:chOff x="297260" y="2094180"/>
                <a:chExt cx="8494242" cy="431879"/>
              </a:xfrm>
            </p:grpSpPr>
            <p:sp>
              <p:nvSpPr>
                <p:cNvPr id="53" name="object 7">
                  <a:extLst>
                    <a:ext uri="{FF2B5EF4-FFF2-40B4-BE49-F238E27FC236}">
                      <a16:creationId xmlns:a16="http://schemas.microsoft.com/office/drawing/2014/main" xmlns="" id="{EA1A9A4F-118F-48BC-AA40-457B8C447857}"/>
                    </a:ext>
                  </a:extLst>
                </p:cNvPr>
                <p:cNvSpPr/>
                <p:nvPr/>
              </p:nvSpPr>
              <p:spPr>
                <a:xfrm flipV="1">
                  <a:off x="297260" y="2094180"/>
                  <a:ext cx="8494242" cy="248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1830">
                      <a:moveTo>
                        <a:pt x="0" y="0"/>
                      </a:moveTo>
                      <a:lnTo>
                        <a:pt x="9561766" y="0"/>
                      </a:lnTo>
                    </a:path>
                  </a:pathLst>
                </a:custGeom>
                <a:ln w="25400">
                  <a:solidFill>
                    <a:srgbClr val="1C1C1C">
                      <a:lumMod val="90000"/>
                      <a:lumOff val="10000"/>
                    </a:srgbClr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Hexagon 222">
                  <a:extLst>
                    <a:ext uri="{FF2B5EF4-FFF2-40B4-BE49-F238E27FC236}">
                      <a16:creationId xmlns:a16="http://schemas.microsoft.com/office/drawing/2014/main" xmlns="" id="{2AD70029-E228-4614-9500-5755E0CE57DC}"/>
                    </a:ext>
                  </a:extLst>
                </p:cNvPr>
                <p:cNvSpPr/>
                <p:nvPr/>
              </p:nvSpPr>
              <p:spPr>
                <a:xfrm>
                  <a:off x="1034344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Hexagon 224">
                  <a:extLst>
                    <a:ext uri="{FF2B5EF4-FFF2-40B4-BE49-F238E27FC236}">
                      <a16:creationId xmlns:a16="http://schemas.microsoft.com/office/drawing/2014/main" xmlns="" id="{D2008331-0E7C-4C7B-8A06-55AEFD49A5FE}"/>
                    </a:ext>
                  </a:extLst>
                </p:cNvPr>
                <p:cNvSpPr/>
                <p:nvPr/>
              </p:nvSpPr>
              <p:spPr>
                <a:xfrm>
                  <a:off x="7659080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Hexagon 223">
                  <a:extLst>
                    <a:ext uri="{FF2B5EF4-FFF2-40B4-BE49-F238E27FC236}">
                      <a16:creationId xmlns:a16="http://schemas.microsoft.com/office/drawing/2014/main" xmlns="" id="{427489AF-94C9-4539-B131-E9BEF149513A}"/>
                    </a:ext>
                  </a:extLst>
                </p:cNvPr>
                <p:cNvSpPr/>
                <p:nvPr/>
              </p:nvSpPr>
              <p:spPr>
                <a:xfrm>
                  <a:off x="326659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Hexagon 224">
                  <a:extLst>
                    <a:ext uri="{FF2B5EF4-FFF2-40B4-BE49-F238E27FC236}">
                      <a16:creationId xmlns:a16="http://schemas.microsoft.com/office/drawing/2014/main" xmlns="" id="{60C64FD1-161E-4F8A-A915-18D9BAA7B449}"/>
                    </a:ext>
                  </a:extLst>
                </p:cNvPr>
                <p:cNvSpPr/>
                <p:nvPr/>
              </p:nvSpPr>
              <p:spPr>
                <a:xfrm>
                  <a:off x="542683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 20">
                  <a:extLst>
                    <a:ext uri="{FF2B5EF4-FFF2-40B4-BE49-F238E27FC236}">
                      <a16:creationId xmlns:a16="http://schemas.microsoft.com/office/drawing/2014/main" xmlns="" id="{70F8DDF5-68E8-4558-8650-A168E4C7F645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7753292" y="2216617"/>
                  <a:ext cx="243242" cy="212945"/>
                </a:xfrm>
                <a:custGeom>
                  <a:avLst/>
                  <a:gdLst>
                    <a:gd name="T0" fmla="*/ 341 w 341"/>
                    <a:gd name="T1" fmla="*/ 74 h 298"/>
                    <a:gd name="T2" fmla="*/ 312 w 341"/>
                    <a:gd name="T3" fmla="*/ 45 h 298"/>
                    <a:gd name="T4" fmla="*/ 197 w 341"/>
                    <a:gd name="T5" fmla="*/ 45 h 298"/>
                    <a:gd name="T6" fmla="*/ 197 w 341"/>
                    <a:gd name="T7" fmla="*/ 110 h 298"/>
                    <a:gd name="T8" fmla="*/ 312 w 341"/>
                    <a:gd name="T9" fmla="*/ 110 h 298"/>
                    <a:gd name="T10" fmla="*/ 341 w 341"/>
                    <a:gd name="T11" fmla="*/ 74 h 298"/>
                    <a:gd name="T12" fmla="*/ 0 w 341"/>
                    <a:gd name="T13" fmla="*/ 74 h 298"/>
                    <a:gd name="T14" fmla="*/ 30 w 341"/>
                    <a:gd name="T15" fmla="*/ 110 h 298"/>
                    <a:gd name="T16" fmla="*/ 145 w 341"/>
                    <a:gd name="T17" fmla="*/ 110 h 298"/>
                    <a:gd name="T18" fmla="*/ 145 w 341"/>
                    <a:gd name="T19" fmla="*/ 45 h 298"/>
                    <a:gd name="T20" fmla="*/ 30 w 341"/>
                    <a:gd name="T21" fmla="*/ 45 h 298"/>
                    <a:gd name="T22" fmla="*/ 0 w 341"/>
                    <a:gd name="T23" fmla="*/ 74 h 298"/>
                    <a:gd name="T24" fmla="*/ 197 w 341"/>
                    <a:gd name="T25" fmla="*/ 123 h 298"/>
                    <a:gd name="T26" fmla="*/ 197 w 341"/>
                    <a:gd name="T27" fmla="*/ 188 h 298"/>
                    <a:gd name="T28" fmla="*/ 312 w 341"/>
                    <a:gd name="T29" fmla="*/ 188 h 298"/>
                    <a:gd name="T30" fmla="*/ 341 w 341"/>
                    <a:gd name="T31" fmla="*/ 152 h 298"/>
                    <a:gd name="T32" fmla="*/ 312 w 341"/>
                    <a:gd name="T33" fmla="*/ 123 h 298"/>
                    <a:gd name="T34" fmla="*/ 197 w 341"/>
                    <a:gd name="T35" fmla="*/ 123 h 298"/>
                    <a:gd name="T36" fmla="*/ 171 w 341"/>
                    <a:gd name="T37" fmla="*/ 0 h 298"/>
                    <a:gd name="T38" fmla="*/ 159 w 341"/>
                    <a:gd name="T39" fmla="*/ 12 h 298"/>
                    <a:gd name="T40" fmla="*/ 159 w 341"/>
                    <a:gd name="T41" fmla="*/ 298 h 298"/>
                    <a:gd name="T42" fmla="*/ 183 w 341"/>
                    <a:gd name="T43" fmla="*/ 298 h 298"/>
                    <a:gd name="T44" fmla="*/ 183 w 341"/>
                    <a:gd name="T45" fmla="*/ 12 h 298"/>
                    <a:gd name="T46" fmla="*/ 171 w 341"/>
                    <a:gd name="T4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41" h="298">
                      <a:moveTo>
                        <a:pt x="341" y="74"/>
                      </a:moveTo>
                      <a:cubicBezTo>
                        <a:pt x="312" y="45"/>
                        <a:pt x="312" y="45"/>
                        <a:pt x="312" y="45"/>
                      </a:cubicBezTo>
                      <a:cubicBezTo>
                        <a:pt x="197" y="45"/>
                        <a:pt x="197" y="45"/>
                        <a:pt x="197" y="45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312" y="110"/>
                        <a:pt x="312" y="110"/>
                        <a:pt x="312" y="110"/>
                      </a:cubicBezTo>
                      <a:lnTo>
                        <a:pt x="341" y="74"/>
                      </a:lnTo>
                      <a:close/>
                      <a:moveTo>
                        <a:pt x="0" y="74"/>
                      </a:moveTo>
                      <a:cubicBezTo>
                        <a:pt x="30" y="110"/>
                        <a:pt x="30" y="110"/>
                        <a:pt x="30" y="110"/>
                      </a:cubicBezTo>
                      <a:cubicBezTo>
                        <a:pt x="145" y="110"/>
                        <a:pt x="145" y="110"/>
                        <a:pt x="145" y="110"/>
                      </a:cubicBezTo>
                      <a:cubicBezTo>
                        <a:pt x="145" y="45"/>
                        <a:pt x="145" y="45"/>
                        <a:pt x="145" y="45"/>
                      </a:cubicBezTo>
                      <a:cubicBezTo>
                        <a:pt x="30" y="45"/>
                        <a:pt x="30" y="45"/>
                        <a:pt x="30" y="45"/>
                      </a:cubicBezTo>
                      <a:lnTo>
                        <a:pt x="0" y="74"/>
                      </a:lnTo>
                      <a:close/>
                      <a:moveTo>
                        <a:pt x="197" y="123"/>
                      </a:moveTo>
                      <a:cubicBezTo>
                        <a:pt x="197" y="188"/>
                        <a:pt x="197" y="188"/>
                        <a:pt x="197" y="188"/>
                      </a:cubicBezTo>
                      <a:cubicBezTo>
                        <a:pt x="312" y="188"/>
                        <a:pt x="312" y="188"/>
                        <a:pt x="312" y="188"/>
                      </a:cubicBezTo>
                      <a:cubicBezTo>
                        <a:pt x="341" y="152"/>
                        <a:pt x="341" y="152"/>
                        <a:pt x="341" y="152"/>
                      </a:cubicBezTo>
                      <a:cubicBezTo>
                        <a:pt x="312" y="123"/>
                        <a:pt x="312" y="123"/>
                        <a:pt x="312" y="123"/>
                      </a:cubicBezTo>
                      <a:lnTo>
                        <a:pt x="197" y="123"/>
                      </a:lnTo>
                      <a:close/>
                      <a:moveTo>
                        <a:pt x="171" y="0"/>
                      </a:moveTo>
                      <a:cubicBezTo>
                        <a:pt x="165" y="0"/>
                        <a:pt x="159" y="6"/>
                        <a:pt x="159" y="12"/>
                      </a:cubicBezTo>
                      <a:cubicBezTo>
                        <a:pt x="159" y="298"/>
                        <a:pt x="159" y="298"/>
                        <a:pt x="159" y="298"/>
                      </a:cubicBezTo>
                      <a:cubicBezTo>
                        <a:pt x="183" y="298"/>
                        <a:pt x="183" y="298"/>
                        <a:pt x="183" y="298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6"/>
                        <a:pt x="177" y="0"/>
                        <a:pt x="17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66">
                  <a:extLst>
                    <a:ext uri="{FF2B5EF4-FFF2-40B4-BE49-F238E27FC236}">
                      <a16:creationId xmlns:a16="http://schemas.microsoft.com/office/drawing/2014/main" xmlns="" id="{D90001BF-E048-4E08-A150-DA792987F67E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1147888" y="2229450"/>
                  <a:ext cx="203638" cy="187280"/>
                </a:xfrm>
                <a:custGeom>
                  <a:avLst/>
                  <a:gdLst/>
                  <a:ahLst/>
                  <a:cxnLst>
                    <a:cxn ang="0">
                      <a:pos x="0" y="159"/>
                    </a:cxn>
                    <a:cxn ang="0">
                      <a:pos x="159" y="0"/>
                    </a:cxn>
                    <a:cxn ang="0">
                      <a:pos x="318" y="159"/>
                    </a:cxn>
                    <a:cxn ang="0">
                      <a:pos x="0" y="159"/>
                    </a:cxn>
                    <a:cxn ang="0">
                      <a:pos x="285" y="173"/>
                    </a:cxn>
                    <a:cxn ang="0">
                      <a:pos x="285" y="292"/>
                    </a:cxn>
                    <a:cxn ang="0">
                      <a:pos x="34" y="292"/>
                    </a:cxn>
                    <a:cxn ang="0">
                      <a:pos x="34" y="173"/>
                    </a:cxn>
                    <a:cxn ang="0">
                      <a:pos x="60" y="173"/>
                    </a:cxn>
                    <a:cxn ang="0">
                      <a:pos x="60" y="267"/>
                    </a:cxn>
                    <a:cxn ang="0">
                      <a:pos x="259" y="267"/>
                    </a:cxn>
                    <a:cxn ang="0">
                      <a:pos x="259" y="173"/>
                    </a:cxn>
                    <a:cxn ang="0">
                      <a:pos x="285" y="173"/>
                    </a:cxn>
                    <a:cxn ang="0">
                      <a:pos x="109" y="9"/>
                    </a:cxn>
                    <a:cxn ang="0">
                      <a:pos x="109" y="33"/>
                    </a:cxn>
                    <a:cxn ang="0">
                      <a:pos x="60" y="82"/>
                    </a:cxn>
                    <a:cxn ang="0">
                      <a:pos x="60" y="9"/>
                    </a:cxn>
                    <a:cxn ang="0">
                      <a:pos x="109" y="9"/>
                    </a:cxn>
                    <a:cxn ang="0">
                      <a:pos x="115" y="173"/>
                    </a:cxn>
                    <a:cxn ang="0">
                      <a:pos x="204" y="173"/>
                    </a:cxn>
                    <a:cxn ang="0">
                      <a:pos x="204" y="239"/>
                    </a:cxn>
                    <a:cxn ang="0">
                      <a:pos x="115" y="239"/>
                    </a:cxn>
                    <a:cxn ang="0">
                      <a:pos x="115" y="173"/>
                    </a:cxn>
                  </a:cxnLst>
                  <a:rect l="0" t="0" r="r" b="b"/>
                  <a:pathLst>
                    <a:path w="318" h="292">
                      <a:moveTo>
                        <a:pt x="0" y="159"/>
                      </a:move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318" y="159"/>
                        <a:pt x="318" y="159"/>
                        <a:pt x="318" y="159"/>
                      </a:cubicBezTo>
                      <a:cubicBezTo>
                        <a:pt x="212" y="159"/>
                        <a:pt x="106" y="159"/>
                        <a:pt x="0" y="159"/>
                      </a:cubicBezTo>
                      <a:close/>
                      <a:moveTo>
                        <a:pt x="285" y="173"/>
                      </a:moveTo>
                      <a:cubicBezTo>
                        <a:pt x="285" y="292"/>
                        <a:pt x="285" y="292"/>
                        <a:pt x="285" y="292"/>
                      </a:cubicBezTo>
                      <a:cubicBezTo>
                        <a:pt x="34" y="292"/>
                        <a:pt x="34" y="292"/>
                        <a:pt x="34" y="292"/>
                      </a:cubicBezTo>
                      <a:cubicBezTo>
                        <a:pt x="34" y="173"/>
                        <a:pt x="34" y="173"/>
                        <a:pt x="34" y="173"/>
                      </a:cubicBezTo>
                      <a:cubicBezTo>
                        <a:pt x="60" y="173"/>
                        <a:pt x="60" y="173"/>
                        <a:pt x="60" y="173"/>
                      </a:cubicBezTo>
                      <a:cubicBezTo>
                        <a:pt x="60" y="267"/>
                        <a:pt x="60" y="267"/>
                        <a:pt x="60" y="267"/>
                      </a:cubicBezTo>
                      <a:cubicBezTo>
                        <a:pt x="259" y="267"/>
                        <a:pt x="259" y="267"/>
                        <a:pt x="259" y="267"/>
                      </a:cubicBezTo>
                      <a:cubicBezTo>
                        <a:pt x="259" y="173"/>
                        <a:pt x="259" y="173"/>
                        <a:pt x="259" y="173"/>
                      </a:cubicBezTo>
                      <a:cubicBezTo>
                        <a:pt x="285" y="173"/>
                        <a:pt x="285" y="173"/>
                        <a:pt x="285" y="173"/>
                      </a:cubicBezTo>
                      <a:close/>
                      <a:moveTo>
                        <a:pt x="109" y="9"/>
                      </a:moveTo>
                      <a:cubicBezTo>
                        <a:pt x="109" y="33"/>
                        <a:pt x="109" y="33"/>
                        <a:pt x="109" y="33"/>
                      </a:cubicBezTo>
                      <a:cubicBezTo>
                        <a:pt x="60" y="82"/>
                        <a:pt x="60" y="82"/>
                        <a:pt x="60" y="82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109" y="9"/>
                        <a:pt x="109" y="9"/>
                        <a:pt x="109" y="9"/>
                      </a:cubicBezTo>
                      <a:close/>
                      <a:moveTo>
                        <a:pt x="115" y="173"/>
                      </a:moveTo>
                      <a:cubicBezTo>
                        <a:pt x="204" y="173"/>
                        <a:pt x="204" y="173"/>
                        <a:pt x="204" y="173"/>
                      </a:cubicBezTo>
                      <a:cubicBezTo>
                        <a:pt x="204" y="239"/>
                        <a:pt x="204" y="239"/>
                        <a:pt x="204" y="239"/>
                      </a:cubicBezTo>
                      <a:cubicBezTo>
                        <a:pt x="115" y="239"/>
                        <a:pt x="115" y="239"/>
                        <a:pt x="115" y="239"/>
                      </a:cubicBezTo>
                      <a:cubicBezTo>
                        <a:pt x="115" y="173"/>
                        <a:pt x="115" y="173"/>
                        <a:pt x="115" y="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143">
                  <a:extLst>
                    <a:ext uri="{FF2B5EF4-FFF2-40B4-BE49-F238E27FC236}">
                      <a16:creationId xmlns:a16="http://schemas.microsoft.com/office/drawing/2014/main" xmlns="" id="{F0771361-DFB1-4075-B0CB-117D3501AE6A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3412442" y="2201018"/>
                  <a:ext cx="127710" cy="249526"/>
                </a:xfrm>
                <a:custGeom>
                  <a:avLst/>
                  <a:gdLst/>
                  <a:ahLst/>
                  <a:cxnLst>
                    <a:cxn ang="0">
                      <a:pos x="119" y="58"/>
                    </a:cxn>
                    <a:cxn ang="0">
                      <a:pos x="112" y="41"/>
                    </a:cxn>
                    <a:cxn ang="0">
                      <a:pos x="95" y="33"/>
                    </a:cxn>
                    <a:cxn ang="0">
                      <a:pos x="89" y="24"/>
                    </a:cxn>
                    <a:cxn ang="0">
                      <a:pos x="89" y="19"/>
                    </a:cxn>
                    <a:cxn ang="0">
                      <a:pos x="90" y="10"/>
                    </a:cxn>
                    <a:cxn ang="0">
                      <a:pos x="85" y="2"/>
                    </a:cxn>
                    <a:cxn ang="0">
                      <a:pos x="75" y="0"/>
                    </a:cxn>
                    <a:cxn ang="0">
                      <a:pos x="67" y="2"/>
                    </a:cxn>
                    <a:cxn ang="0">
                      <a:pos x="66" y="3"/>
                    </a:cxn>
                    <a:cxn ang="0">
                      <a:pos x="64" y="5"/>
                    </a:cxn>
                    <a:cxn ang="0">
                      <a:pos x="64" y="8"/>
                    </a:cxn>
                    <a:cxn ang="0">
                      <a:pos x="64" y="10"/>
                    </a:cxn>
                    <a:cxn ang="0">
                      <a:pos x="65" y="12"/>
                    </a:cxn>
                    <a:cxn ang="0">
                      <a:pos x="73" y="29"/>
                    </a:cxn>
                    <a:cxn ang="0">
                      <a:pos x="62" y="41"/>
                    </a:cxn>
                    <a:cxn ang="0">
                      <a:pos x="55" y="45"/>
                    </a:cxn>
                    <a:cxn ang="0">
                      <a:pos x="50" y="46"/>
                    </a:cxn>
                    <a:cxn ang="0">
                      <a:pos x="35" y="43"/>
                    </a:cxn>
                    <a:cxn ang="0">
                      <a:pos x="21" y="29"/>
                    </a:cxn>
                    <a:cxn ang="0">
                      <a:pos x="14" y="14"/>
                    </a:cxn>
                    <a:cxn ang="0">
                      <a:pos x="14" y="22"/>
                    </a:cxn>
                    <a:cxn ang="0">
                      <a:pos x="2" y="19"/>
                    </a:cxn>
                    <a:cxn ang="0">
                      <a:pos x="4" y="24"/>
                    </a:cxn>
                    <a:cxn ang="0">
                      <a:pos x="11" y="33"/>
                    </a:cxn>
                    <a:cxn ang="0">
                      <a:pos x="14" y="43"/>
                    </a:cxn>
                    <a:cxn ang="0">
                      <a:pos x="16" y="51"/>
                    </a:cxn>
                    <a:cxn ang="0">
                      <a:pos x="50" y="64"/>
                    </a:cxn>
                    <a:cxn ang="0">
                      <a:pos x="56" y="98"/>
                    </a:cxn>
                    <a:cxn ang="0">
                      <a:pos x="51" y="133"/>
                    </a:cxn>
                    <a:cxn ang="0">
                      <a:pos x="49" y="151"/>
                    </a:cxn>
                    <a:cxn ang="0">
                      <a:pos x="47" y="173"/>
                    </a:cxn>
                    <a:cxn ang="0">
                      <a:pos x="43" y="195"/>
                    </a:cxn>
                    <a:cxn ang="0">
                      <a:pos x="37" y="220"/>
                    </a:cxn>
                    <a:cxn ang="0">
                      <a:pos x="35" y="233"/>
                    </a:cxn>
                    <a:cxn ang="0">
                      <a:pos x="27" y="240"/>
                    </a:cxn>
                    <a:cxn ang="0">
                      <a:pos x="19" y="245"/>
                    </a:cxn>
                    <a:cxn ang="0">
                      <a:pos x="12" y="247"/>
                    </a:cxn>
                    <a:cxn ang="0">
                      <a:pos x="32" y="252"/>
                    </a:cxn>
                    <a:cxn ang="0">
                      <a:pos x="48" y="250"/>
                    </a:cxn>
                    <a:cxn ang="0">
                      <a:pos x="56" y="233"/>
                    </a:cxn>
                    <a:cxn ang="0">
                      <a:pos x="76" y="166"/>
                    </a:cxn>
                    <a:cxn ang="0">
                      <a:pos x="86" y="210"/>
                    </a:cxn>
                    <a:cxn ang="0">
                      <a:pos x="82" y="243"/>
                    </a:cxn>
                    <a:cxn ang="0">
                      <a:pos x="76" y="250"/>
                    </a:cxn>
                    <a:cxn ang="0">
                      <a:pos x="86" y="254"/>
                    </a:cxn>
                    <a:cxn ang="0">
                      <a:pos x="100" y="250"/>
                    </a:cxn>
                    <a:cxn ang="0">
                      <a:pos x="104" y="233"/>
                    </a:cxn>
                    <a:cxn ang="0">
                      <a:pos x="102" y="172"/>
                    </a:cxn>
                    <a:cxn ang="0">
                      <a:pos x="99" y="138"/>
                    </a:cxn>
                    <a:cxn ang="0">
                      <a:pos x="101" y="120"/>
                    </a:cxn>
                    <a:cxn ang="0">
                      <a:pos x="112" y="121"/>
                    </a:cxn>
                    <a:cxn ang="0">
                      <a:pos x="125" y="98"/>
                    </a:cxn>
                    <a:cxn ang="0">
                      <a:pos x="64" y="10"/>
                    </a:cxn>
                    <a:cxn ang="0">
                      <a:pos x="108" y="97"/>
                    </a:cxn>
                    <a:cxn ang="0">
                      <a:pos x="105" y="103"/>
                    </a:cxn>
                    <a:cxn ang="0">
                      <a:pos x="99" y="101"/>
                    </a:cxn>
                    <a:cxn ang="0">
                      <a:pos x="105" y="75"/>
                    </a:cxn>
                    <a:cxn ang="0">
                      <a:pos x="111" y="83"/>
                    </a:cxn>
                  </a:cxnLst>
                  <a:rect l="0" t="0" r="r" b="b"/>
                  <a:pathLst>
                    <a:path w="130" h="254">
                      <a:moveTo>
                        <a:pt x="130" y="80"/>
                      </a:moveTo>
                      <a:lnTo>
                        <a:pt x="130" y="79"/>
                      </a:lnTo>
                      <a:lnTo>
                        <a:pt x="130" y="76"/>
                      </a:lnTo>
                      <a:lnTo>
                        <a:pt x="130" y="76"/>
                      </a:lnTo>
                      <a:lnTo>
                        <a:pt x="130" y="75"/>
                      </a:lnTo>
                      <a:lnTo>
                        <a:pt x="129" y="74"/>
                      </a:lnTo>
                      <a:lnTo>
                        <a:pt x="128" y="71"/>
                      </a:lnTo>
                      <a:lnTo>
                        <a:pt x="127" y="71"/>
                      </a:lnTo>
                      <a:lnTo>
                        <a:pt x="127" y="70"/>
                      </a:lnTo>
                      <a:lnTo>
                        <a:pt x="126" y="68"/>
                      </a:lnTo>
                      <a:lnTo>
                        <a:pt x="124" y="65"/>
                      </a:lnTo>
                      <a:lnTo>
                        <a:pt x="120" y="60"/>
                      </a:lnTo>
                      <a:lnTo>
                        <a:pt x="119" y="58"/>
                      </a:lnTo>
                      <a:lnTo>
                        <a:pt x="118" y="57"/>
                      </a:lnTo>
                      <a:lnTo>
                        <a:pt x="118" y="57"/>
                      </a:lnTo>
                      <a:lnTo>
                        <a:pt x="118" y="56"/>
                      </a:lnTo>
                      <a:lnTo>
                        <a:pt x="117" y="53"/>
                      </a:lnTo>
                      <a:lnTo>
                        <a:pt x="115" y="52"/>
                      </a:lnTo>
                      <a:lnTo>
                        <a:pt x="115" y="52"/>
                      </a:lnTo>
                      <a:lnTo>
                        <a:pt x="114" y="51"/>
                      </a:lnTo>
                      <a:lnTo>
                        <a:pt x="114" y="50"/>
                      </a:lnTo>
                      <a:lnTo>
                        <a:pt x="114" y="49"/>
                      </a:lnTo>
                      <a:lnTo>
                        <a:pt x="114" y="45"/>
                      </a:lnTo>
                      <a:lnTo>
                        <a:pt x="113" y="43"/>
                      </a:lnTo>
                      <a:lnTo>
                        <a:pt x="113" y="42"/>
                      </a:lnTo>
                      <a:lnTo>
                        <a:pt x="112" y="41"/>
                      </a:lnTo>
                      <a:lnTo>
                        <a:pt x="112" y="40"/>
                      </a:lnTo>
                      <a:lnTo>
                        <a:pt x="111" y="39"/>
                      </a:lnTo>
                      <a:lnTo>
                        <a:pt x="110" y="39"/>
                      </a:lnTo>
                      <a:lnTo>
                        <a:pt x="109" y="39"/>
                      </a:lnTo>
                      <a:lnTo>
                        <a:pt x="108" y="38"/>
                      </a:lnTo>
                      <a:lnTo>
                        <a:pt x="107" y="38"/>
                      </a:lnTo>
                      <a:lnTo>
                        <a:pt x="104" y="38"/>
                      </a:lnTo>
                      <a:lnTo>
                        <a:pt x="102" y="37"/>
                      </a:lnTo>
                      <a:lnTo>
                        <a:pt x="98" y="36"/>
                      </a:lnTo>
                      <a:lnTo>
                        <a:pt x="97" y="36"/>
                      </a:lnTo>
                      <a:lnTo>
                        <a:pt x="96" y="35"/>
                      </a:lnTo>
                      <a:lnTo>
                        <a:pt x="95" y="35"/>
                      </a:lnTo>
                      <a:lnTo>
                        <a:pt x="95" y="33"/>
                      </a:lnTo>
                      <a:lnTo>
                        <a:pt x="94" y="33"/>
                      </a:lnTo>
                      <a:lnTo>
                        <a:pt x="94" y="32"/>
                      </a:lnTo>
                      <a:lnTo>
                        <a:pt x="94" y="31"/>
                      </a:lnTo>
                      <a:lnTo>
                        <a:pt x="93" y="31"/>
                      </a:lnTo>
                      <a:lnTo>
                        <a:pt x="93" y="30"/>
                      </a:lnTo>
                      <a:lnTo>
                        <a:pt x="93" y="30"/>
                      </a:lnTo>
                      <a:lnTo>
                        <a:pt x="92" y="29"/>
                      </a:lnTo>
                      <a:lnTo>
                        <a:pt x="92" y="29"/>
                      </a:lnTo>
                      <a:lnTo>
                        <a:pt x="91" y="29"/>
                      </a:lnTo>
                      <a:lnTo>
                        <a:pt x="90" y="29"/>
                      </a:lnTo>
                      <a:lnTo>
                        <a:pt x="90" y="28"/>
                      </a:lnTo>
                      <a:lnTo>
                        <a:pt x="90" y="27"/>
                      </a:lnTo>
                      <a:lnTo>
                        <a:pt x="89" y="24"/>
                      </a:lnTo>
                      <a:lnTo>
                        <a:pt x="89" y="22"/>
                      </a:lnTo>
                      <a:lnTo>
                        <a:pt x="89" y="21"/>
                      </a:lnTo>
                      <a:lnTo>
                        <a:pt x="89" y="21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7"/>
                      </a:lnTo>
                      <a:lnTo>
                        <a:pt x="90" y="17"/>
                      </a:lnTo>
                      <a:lnTo>
                        <a:pt x="90" y="16"/>
                      </a:lnTo>
                      <a:lnTo>
                        <a:pt x="90" y="14"/>
                      </a:lnTo>
                      <a:lnTo>
                        <a:pt x="91" y="13"/>
                      </a:lnTo>
                      <a:lnTo>
                        <a:pt x="91" y="12"/>
                      </a:lnTo>
                      <a:lnTo>
                        <a:pt x="90" y="10"/>
                      </a:lnTo>
                      <a:lnTo>
                        <a:pt x="90" y="10"/>
                      </a:lnTo>
                      <a:lnTo>
                        <a:pt x="90" y="9"/>
                      </a:lnTo>
                      <a:lnTo>
                        <a:pt x="89" y="9"/>
                      </a:lnTo>
                      <a:lnTo>
                        <a:pt x="89" y="9"/>
                      </a:lnTo>
                      <a:lnTo>
                        <a:pt x="88" y="8"/>
                      </a:lnTo>
                      <a:lnTo>
                        <a:pt x="88" y="7"/>
                      </a:lnTo>
                      <a:lnTo>
                        <a:pt x="88" y="7"/>
                      </a:lnTo>
                      <a:lnTo>
                        <a:pt x="88" y="6"/>
                      </a:lnTo>
                      <a:lnTo>
                        <a:pt x="88" y="6"/>
                      </a:lnTo>
                      <a:lnTo>
                        <a:pt x="88" y="5"/>
                      </a:lnTo>
                      <a:lnTo>
                        <a:pt x="87" y="5"/>
                      </a:lnTo>
                      <a:lnTo>
                        <a:pt x="87" y="4"/>
                      </a:lnTo>
                      <a:lnTo>
                        <a:pt x="86" y="3"/>
                      </a:lnTo>
                      <a:lnTo>
                        <a:pt x="85" y="2"/>
                      </a:lnTo>
                      <a:lnTo>
                        <a:pt x="83" y="1"/>
                      </a:lnTo>
                      <a:lnTo>
                        <a:pt x="83" y="1"/>
                      </a:ln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9" y="0"/>
                      </a:lnTo>
                      <a:lnTo>
                        <a:pt x="79" y="0"/>
                      </a:lnTo>
                      <a:lnTo>
                        <a:pt x="78" y="0"/>
                      </a:lnTo>
                      <a:lnTo>
                        <a:pt x="77" y="0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75" y="0"/>
                      </a:lnTo>
                      <a:lnTo>
                        <a:pt x="75" y="0"/>
                      </a:ln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1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5"/>
                      </a:lnTo>
                      <a:lnTo>
                        <a:pt x="64" y="5"/>
                      </a:lnTo>
                      <a:lnTo>
                        <a:pt x="64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6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5" y="12"/>
                      </a:lnTo>
                      <a:lnTo>
                        <a:pt x="65" y="12"/>
                      </a:lnTo>
                      <a:lnTo>
                        <a:pt x="65" y="13"/>
                      </a:lnTo>
                      <a:lnTo>
                        <a:pt x="65" y="14"/>
                      </a:lnTo>
                      <a:lnTo>
                        <a:pt x="65" y="15"/>
                      </a:lnTo>
                      <a:lnTo>
                        <a:pt x="66" y="16"/>
                      </a:lnTo>
                      <a:lnTo>
                        <a:pt x="66" y="16"/>
                      </a:lnTo>
                      <a:lnTo>
                        <a:pt x="66" y="17"/>
                      </a:lnTo>
                      <a:lnTo>
                        <a:pt x="67" y="22"/>
                      </a:lnTo>
                      <a:lnTo>
                        <a:pt x="68" y="23"/>
                      </a:lnTo>
                      <a:lnTo>
                        <a:pt x="69" y="25"/>
                      </a:lnTo>
                      <a:lnTo>
                        <a:pt x="71" y="27"/>
                      </a:lnTo>
                      <a:lnTo>
                        <a:pt x="72" y="28"/>
                      </a:lnTo>
                      <a:lnTo>
                        <a:pt x="73" y="29"/>
                      </a:lnTo>
                      <a:lnTo>
                        <a:pt x="75" y="32"/>
                      </a:lnTo>
                      <a:lnTo>
                        <a:pt x="75" y="32"/>
                      </a:lnTo>
                      <a:lnTo>
                        <a:pt x="76" y="33"/>
                      </a:lnTo>
                      <a:lnTo>
                        <a:pt x="76" y="34"/>
                      </a:lnTo>
                      <a:lnTo>
                        <a:pt x="76" y="34"/>
                      </a:lnTo>
                      <a:lnTo>
                        <a:pt x="76" y="35"/>
                      </a:lnTo>
                      <a:lnTo>
                        <a:pt x="75" y="37"/>
                      </a:lnTo>
                      <a:lnTo>
                        <a:pt x="73" y="39"/>
                      </a:lnTo>
                      <a:lnTo>
                        <a:pt x="73" y="39"/>
                      </a:lnTo>
                      <a:lnTo>
                        <a:pt x="70" y="39"/>
                      </a:lnTo>
                      <a:lnTo>
                        <a:pt x="66" y="40"/>
                      </a:lnTo>
                      <a:lnTo>
                        <a:pt x="63" y="40"/>
                      </a:lnTo>
                      <a:lnTo>
                        <a:pt x="62" y="41"/>
                      </a:lnTo>
                      <a:lnTo>
                        <a:pt x="61" y="41"/>
                      </a:lnTo>
                      <a:lnTo>
                        <a:pt x="60" y="41"/>
                      </a:lnTo>
                      <a:lnTo>
                        <a:pt x="60" y="41"/>
                      </a:lnTo>
                      <a:lnTo>
                        <a:pt x="59" y="41"/>
                      </a:lnTo>
                      <a:lnTo>
                        <a:pt x="59" y="41"/>
                      </a:lnTo>
                      <a:lnTo>
                        <a:pt x="58" y="41"/>
                      </a:lnTo>
                      <a:lnTo>
                        <a:pt x="57" y="42"/>
                      </a:lnTo>
                      <a:lnTo>
                        <a:pt x="56" y="42"/>
                      </a:lnTo>
                      <a:lnTo>
                        <a:pt x="56" y="42"/>
                      </a:lnTo>
                      <a:lnTo>
                        <a:pt x="55" y="43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4" y="46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6"/>
                      </a:lnTo>
                      <a:lnTo>
                        <a:pt x="53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1" y="46"/>
                      </a:lnTo>
                      <a:lnTo>
                        <a:pt x="51" y="46"/>
                      </a:lnTo>
                      <a:lnTo>
                        <a:pt x="50" y="46"/>
                      </a:lnTo>
                      <a:lnTo>
                        <a:pt x="50" y="46"/>
                      </a:lnTo>
                      <a:lnTo>
                        <a:pt x="49" y="46"/>
                      </a:lnTo>
                      <a:lnTo>
                        <a:pt x="48" y="46"/>
                      </a:lnTo>
                      <a:lnTo>
                        <a:pt x="47" y="46"/>
                      </a:lnTo>
                      <a:lnTo>
                        <a:pt x="47" y="46"/>
                      </a:lnTo>
                      <a:lnTo>
                        <a:pt x="46" y="46"/>
                      </a:lnTo>
                      <a:lnTo>
                        <a:pt x="45" y="46"/>
                      </a:lnTo>
                      <a:lnTo>
                        <a:pt x="43" y="45"/>
                      </a:lnTo>
                      <a:lnTo>
                        <a:pt x="42" y="45"/>
                      </a:lnTo>
                      <a:lnTo>
                        <a:pt x="41" y="46"/>
                      </a:lnTo>
                      <a:lnTo>
                        <a:pt x="40" y="46"/>
                      </a:lnTo>
                      <a:lnTo>
                        <a:pt x="38" y="45"/>
                      </a:lnTo>
                      <a:lnTo>
                        <a:pt x="36" y="43"/>
                      </a:lnTo>
                      <a:lnTo>
                        <a:pt x="35" y="43"/>
                      </a:lnTo>
                      <a:lnTo>
                        <a:pt x="34" y="42"/>
                      </a:lnTo>
                      <a:lnTo>
                        <a:pt x="32" y="41"/>
                      </a:lnTo>
                      <a:lnTo>
                        <a:pt x="31" y="39"/>
                      </a:lnTo>
                      <a:lnTo>
                        <a:pt x="29" y="38"/>
                      </a:lnTo>
                      <a:lnTo>
                        <a:pt x="29" y="38"/>
                      </a:lnTo>
                      <a:lnTo>
                        <a:pt x="28" y="38"/>
                      </a:lnTo>
                      <a:lnTo>
                        <a:pt x="26" y="35"/>
                      </a:lnTo>
                      <a:lnTo>
                        <a:pt x="24" y="34"/>
                      </a:lnTo>
                      <a:lnTo>
                        <a:pt x="23" y="33"/>
                      </a:lnTo>
                      <a:lnTo>
                        <a:pt x="22" y="33"/>
                      </a:lnTo>
                      <a:lnTo>
                        <a:pt x="22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1" y="29"/>
                      </a:lnTo>
                      <a:lnTo>
                        <a:pt x="21" y="28"/>
                      </a:lnTo>
                      <a:lnTo>
                        <a:pt x="21" y="27"/>
                      </a:lnTo>
                      <a:lnTo>
                        <a:pt x="21" y="26"/>
                      </a:lnTo>
                      <a:lnTo>
                        <a:pt x="20" y="24"/>
                      </a:lnTo>
                      <a:lnTo>
                        <a:pt x="18" y="20"/>
                      </a:lnTo>
                      <a:lnTo>
                        <a:pt x="17" y="18"/>
                      </a:lnTo>
                      <a:lnTo>
                        <a:pt x="17" y="17"/>
                      </a:lnTo>
                      <a:lnTo>
                        <a:pt x="16" y="15"/>
                      </a:lnTo>
                      <a:lnTo>
                        <a:pt x="16" y="14"/>
                      </a:lnTo>
                      <a:lnTo>
                        <a:pt x="15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3" y="15"/>
                      </a:lnTo>
                      <a:lnTo>
                        <a:pt x="13" y="15"/>
                      </a:lnTo>
                      <a:lnTo>
                        <a:pt x="13" y="17"/>
                      </a:lnTo>
                      <a:lnTo>
                        <a:pt x="13" y="18"/>
                      </a:lnTo>
                      <a:lnTo>
                        <a:pt x="15" y="20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4" y="22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1"/>
                      </a:lnTo>
                      <a:lnTo>
                        <a:pt x="10" y="21"/>
                      </a:lnTo>
                      <a:lnTo>
                        <a:pt x="9" y="20"/>
                      </a:lnTo>
                      <a:lnTo>
                        <a:pt x="8" y="20"/>
                      </a:lnTo>
                      <a:lnTo>
                        <a:pt x="8" y="20"/>
                      </a:lnTo>
                      <a:lnTo>
                        <a:pt x="7" y="20"/>
                      </a:lnTo>
                      <a:lnTo>
                        <a:pt x="6" y="19"/>
                      </a:lnTo>
                      <a:lnTo>
                        <a:pt x="5" y="19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2" y="19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1" y="22"/>
                      </a:lnTo>
                      <a:lnTo>
                        <a:pt x="2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4" y="24"/>
                      </a:lnTo>
                      <a:lnTo>
                        <a:pt x="4" y="24"/>
                      </a:lnTo>
                      <a:lnTo>
                        <a:pt x="5" y="25"/>
                      </a:lnTo>
                      <a:lnTo>
                        <a:pt x="5" y="25"/>
                      </a:lnTo>
                      <a:lnTo>
                        <a:pt x="7" y="26"/>
                      </a:lnTo>
                      <a:lnTo>
                        <a:pt x="7" y="26"/>
                      </a:lnTo>
                      <a:lnTo>
                        <a:pt x="8" y="27"/>
                      </a:lnTo>
                      <a:lnTo>
                        <a:pt x="8" y="28"/>
                      </a:lnTo>
                      <a:lnTo>
                        <a:pt x="8" y="29"/>
                      </a:lnTo>
                      <a:lnTo>
                        <a:pt x="8" y="30"/>
                      </a:lnTo>
                      <a:lnTo>
                        <a:pt x="9" y="31"/>
                      </a:lnTo>
                      <a:lnTo>
                        <a:pt x="9" y="32"/>
                      </a:lnTo>
                      <a:lnTo>
                        <a:pt x="10" y="32"/>
                      </a:lnTo>
                      <a:lnTo>
                        <a:pt x="10" y="33"/>
                      </a:lnTo>
                      <a:lnTo>
                        <a:pt x="11" y="33"/>
                      </a:lnTo>
                      <a:lnTo>
                        <a:pt x="12" y="34"/>
                      </a:lnTo>
                      <a:lnTo>
                        <a:pt x="13" y="34"/>
                      </a:lnTo>
                      <a:lnTo>
                        <a:pt x="14" y="36"/>
                      </a:lnTo>
                      <a:lnTo>
                        <a:pt x="16" y="36"/>
                      </a:lnTo>
                      <a:lnTo>
                        <a:pt x="16" y="37"/>
                      </a:lnTo>
                      <a:lnTo>
                        <a:pt x="16" y="37"/>
                      </a:lnTo>
                      <a:lnTo>
                        <a:pt x="17" y="38"/>
                      </a:lnTo>
                      <a:lnTo>
                        <a:pt x="17" y="38"/>
                      </a:lnTo>
                      <a:lnTo>
                        <a:pt x="16" y="38"/>
                      </a:lnTo>
                      <a:lnTo>
                        <a:pt x="16" y="39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43"/>
                      </a:lnTo>
                      <a:lnTo>
                        <a:pt x="13" y="46"/>
                      </a:lnTo>
                      <a:lnTo>
                        <a:pt x="13" y="47"/>
                      </a:lnTo>
                      <a:lnTo>
                        <a:pt x="13" y="49"/>
                      </a:lnTo>
                      <a:lnTo>
                        <a:pt x="13" y="49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1"/>
                      </a:lnTo>
                      <a:lnTo>
                        <a:pt x="15" y="51"/>
                      </a:lnTo>
                      <a:lnTo>
                        <a:pt x="16" y="51"/>
                      </a:lnTo>
                      <a:lnTo>
                        <a:pt x="17" y="52"/>
                      </a:lnTo>
                      <a:lnTo>
                        <a:pt x="19" y="53"/>
                      </a:lnTo>
                      <a:lnTo>
                        <a:pt x="22" y="54"/>
                      </a:lnTo>
                      <a:lnTo>
                        <a:pt x="24" y="55"/>
                      </a:lnTo>
                      <a:lnTo>
                        <a:pt x="27" y="56"/>
                      </a:lnTo>
                      <a:lnTo>
                        <a:pt x="29" y="57"/>
                      </a:lnTo>
                      <a:lnTo>
                        <a:pt x="33" y="58"/>
                      </a:lnTo>
                      <a:lnTo>
                        <a:pt x="36" y="60"/>
                      </a:lnTo>
                      <a:lnTo>
                        <a:pt x="39" y="61"/>
                      </a:lnTo>
                      <a:lnTo>
                        <a:pt x="42" y="62"/>
                      </a:lnTo>
                      <a:lnTo>
                        <a:pt x="45" y="62"/>
                      </a:lnTo>
                      <a:lnTo>
                        <a:pt x="50" y="64"/>
                      </a:lnTo>
                      <a:lnTo>
                        <a:pt x="50" y="64"/>
                      </a:lnTo>
                      <a:lnTo>
                        <a:pt x="51" y="64"/>
                      </a:lnTo>
                      <a:lnTo>
                        <a:pt x="54" y="65"/>
                      </a:lnTo>
                      <a:lnTo>
                        <a:pt x="55" y="65"/>
                      </a:lnTo>
                      <a:lnTo>
                        <a:pt x="55" y="65"/>
                      </a:lnTo>
                      <a:lnTo>
                        <a:pt x="56" y="66"/>
                      </a:lnTo>
                      <a:lnTo>
                        <a:pt x="56" y="74"/>
                      </a:lnTo>
                      <a:lnTo>
                        <a:pt x="56" y="79"/>
                      </a:lnTo>
                      <a:lnTo>
                        <a:pt x="56" y="84"/>
                      </a:lnTo>
                      <a:lnTo>
                        <a:pt x="56" y="88"/>
                      </a:lnTo>
                      <a:lnTo>
                        <a:pt x="56" y="91"/>
                      </a:lnTo>
                      <a:lnTo>
                        <a:pt x="56" y="93"/>
                      </a:lnTo>
                      <a:lnTo>
                        <a:pt x="56" y="95"/>
                      </a:lnTo>
                      <a:lnTo>
                        <a:pt x="56" y="98"/>
                      </a:lnTo>
                      <a:lnTo>
                        <a:pt x="56" y="99"/>
                      </a:lnTo>
                      <a:lnTo>
                        <a:pt x="56" y="100"/>
                      </a:lnTo>
                      <a:lnTo>
                        <a:pt x="55" y="107"/>
                      </a:lnTo>
                      <a:lnTo>
                        <a:pt x="55" y="109"/>
                      </a:lnTo>
                      <a:lnTo>
                        <a:pt x="54" y="112"/>
                      </a:lnTo>
                      <a:lnTo>
                        <a:pt x="53" y="117"/>
                      </a:lnTo>
                      <a:lnTo>
                        <a:pt x="52" y="121"/>
                      </a:lnTo>
                      <a:lnTo>
                        <a:pt x="51" y="125"/>
                      </a:lnTo>
                      <a:lnTo>
                        <a:pt x="51" y="129"/>
                      </a:lnTo>
                      <a:lnTo>
                        <a:pt x="50" y="131"/>
                      </a:lnTo>
                      <a:lnTo>
                        <a:pt x="50" y="132"/>
                      </a:lnTo>
                      <a:lnTo>
                        <a:pt x="51" y="132"/>
                      </a:lnTo>
                      <a:lnTo>
                        <a:pt x="51" y="133"/>
                      </a:lnTo>
                      <a:lnTo>
                        <a:pt x="51" y="137"/>
                      </a:lnTo>
                      <a:lnTo>
                        <a:pt x="50" y="138"/>
                      </a:lnTo>
                      <a:lnTo>
                        <a:pt x="50" y="140"/>
                      </a:lnTo>
                      <a:lnTo>
                        <a:pt x="50" y="141"/>
                      </a:lnTo>
                      <a:lnTo>
                        <a:pt x="50" y="142"/>
                      </a:lnTo>
                      <a:lnTo>
                        <a:pt x="50" y="143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6"/>
                      </a:lnTo>
                      <a:lnTo>
                        <a:pt x="50" y="147"/>
                      </a:lnTo>
                      <a:lnTo>
                        <a:pt x="49" y="150"/>
                      </a:lnTo>
                      <a:lnTo>
                        <a:pt x="49" y="151"/>
                      </a:lnTo>
                      <a:lnTo>
                        <a:pt x="48" y="153"/>
                      </a:lnTo>
                      <a:lnTo>
                        <a:pt x="49" y="155"/>
                      </a:lnTo>
                      <a:lnTo>
                        <a:pt x="49" y="156"/>
                      </a:lnTo>
                      <a:lnTo>
                        <a:pt x="49" y="157"/>
                      </a:lnTo>
                      <a:lnTo>
                        <a:pt x="49" y="161"/>
                      </a:lnTo>
                      <a:lnTo>
                        <a:pt x="48" y="163"/>
                      </a:lnTo>
                      <a:lnTo>
                        <a:pt x="48" y="166"/>
                      </a:lnTo>
                      <a:lnTo>
                        <a:pt x="48" y="167"/>
                      </a:lnTo>
                      <a:lnTo>
                        <a:pt x="48" y="169"/>
                      </a:lnTo>
                      <a:lnTo>
                        <a:pt x="48" y="170"/>
                      </a:lnTo>
                      <a:lnTo>
                        <a:pt x="48" y="170"/>
                      </a:lnTo>
                      <a:lnTo>
                        <a:pt x="47" y="172"/>
                      </a:lnTo>
                      <a:lnTo>
                        <a:pt x="47" y="173"/>
                      </a:lnTo>
                      <a:lnTo>
                        <a:pt x="46" y="176"/>
                      </a:lnTo>
                      <a:lnTo>
                        <a:pt x="46" y="179"/>
                      </a:lnTo>
                      <a:lnTo>
                        <a:pt x="46" y="182"/>
                      </a:lnTo>
                      <a:lnTo>
                        <a:pt x="45" y="184"/>
                      </a:lnTo>
                      <a:lnTo>
                        <a:pt x="43" y="186"/>
                      </a:lnTo>
                      <a:lnTo>
                        <a:pt x="43" y="186"/>
                      </a:lnTo>
                      <a:lnTo>
                        <a:pt x="42" y="188"/>
                      </a:lnTo>
                      <a:lnTo>
                        <a:pt x="42" y="190"/>
                      </a:lnTo>
                      <a:lnTo>
                        <a:pt x="42" y="191"/>
                      </a:lnTo>
                      <a:lnTo>
                        <a:pt x="43" y="193"/>
                      </a:lnTo>
                      <a:lnTo>
                        <a:pt x="43" y="194"/>
                      </a:lnTo>
                      <a:lnTo>
                        <a:pt x="43" y="195"/>
                      </a:lnTo>
                      <a:lnTo>
                        <a:pt x="43" y="195"/>
                      </a:lnTo>
                      <a:lnTo>
                        <a:pt x="43" y="196"/>
                      </a:lnTo>
                      <a:lnTo>
                        <a:pt x="41" y="204"/>
                      </a:lnTo>
                      <a:lnTo>
                        <a:pt x="41" y="208"/>
                      </a:lnTo>
                      <a:lnTo>
                        <a:pt x="41" y="209"/>
                      </a:lnTo>
                      <a:lnTo>
                        <a:pt x="41" y="210"/>
                      </a:lnTo>
                      <a:lnTo>
                        <a:pt x="40" y="212"/>
                      </a:lnTo>
                      <a:lnTo>
                        <a:pt x="40" y="213"/>
                      </a:lnTo>
                      <a:lnTo>
                        <a:pt x="39" y="214"/>
                      </a:lnTo>
                      <a:lnTo>
                        <a:pt x="39" y="214"/>
                      </a:lnTo>
                      <a:lnTo>
                        <a:pt x="39" y="215"/>
                      </a:lnTo>
                      <a:lnTo>
                        <a:pt x="39" y="217"/>
                      </a:lnTo>
                      <a:lnTo>
                        <a:pt x="38" y="218"/>
                      </a:lnTo>
                      <a:lnTo>
                        <a:pt x="37" y="220"/>
                      </a:lnTo>
                      <a:lnTo>
                        <a:pt x="37" y="221"/>
                      </a:lnTo>
                      <a:lnTo>
                        <a:pt x="37" y="222"/>
                      </a:lnTo>
                      <a:lnTo>
                        <a:pt x="37" y="223"/>
                      </a:lnTo>
                      <a:lnTo>
                        <a:pt x="37" y="224"/>
                      </a:lnTo>
                      <a:lnTo>
                        <a:pt x="37" y="226"/>
                      </a:lnTo>
                      <a:lnTo>
                        <a:pt x="37" y="226"/>
                      </a:lnTo>
                      <a:lnTo>
                        <a:pt x="37" y="227"/>
                      </a:lnTo>
                      <a:lnTo>
                        <a:pt x="36" y="228"/>
                      </a:lnTo>
                      <a:lnTo>
                        <a:pt x="36" y="229"/>
                      </a:lnTo>
                      <a:lnTo>
                        <a:pt x="36" y="231"/>
                      </a:lnTo>
                      <a:lnTo>
                        <a:pt x="36" y="232"/>
                      </a:lnTo>
                      <a:lnTo>
                        <a:pt x="36" y="232"/>
                      </a:lnTo>
                      <a:lnTo>
                        <a:pt x="35" y="233"/>
                      </a:lnTo>
                      <a:lnTo>
                        <a:pt x="35" y="234"/>
                      </a:lnTo>
                      <a:lnTo>
                        <a:pt x="34" y="234"/>
                      </a:lnTo>
                      <a:lnTo>
                        <a:pt x="33" y="234"/>
                      </a:lnTo>
                      <a:lnTo>
                        <a:pt x="33" y="235"/>
                      </a:lnTo>
                      <a:lnTo>
                        <a:pt x="33" y="236"/>
                      </a:lnTo>
                      <a:lnTo>
                        <a:pt x="32" y="237"/>
                      </a:lnTo>
                      <a:lnTo>
                        <a:pt x="31" y="238"/>
                      </a:lnTo>
                      <a:lnTo>
                        <a:pt x="31" y="238"/>
                      </a:lnTo>
                      <a:lnTo>
                        <a:pt x="30" y="238"/>
                      </a:lnTo>
                      <a:lnTo>
                        <a:pt x="29" y="238"/>
                      </a:lnTo>
                      <a:lnTo>
                        <a:pt x="29" y="238"/>
                      </a:lnTo>
                      <a:lnTo>
                        <a:pt x="28" y="239"/>
                      </a:lnTo>
                      <a:lnTo>
                        <a:pt x="27" y="240"/>
                      </a:lnTo>
                      <a:lnTo>
                        <a:pt x="26" y="240"/>
                      </a:lnTo>
                      <a:lnTo>
                        <a:pt x="26" y="241"/>
                      </a:lnTo>
                      <a:lnTo>
                        <a:pt x="26" y="241"/>
                      </a:lnTo>
                      <a:lnTo>
                        <a:pt x="25" y="241"/>
                      </a:lnTo>
                      <a:lnTo>
                        <a:pt x="24" y="242"/>
                      </a:lnTo>
                      <a:lnTo>
                        <a:pt x="24" y="242"/>
                      </a:lnTo>
                      <a:lnTo>
                        <a:pt x="23" y="242"/>
                      </a:lnTo>
                      <a:lnTo>
                        <a:pt x="23" y="243"/>
                      </a:lnTo>
                      <a:lnTo>
                        <a:pt x="23" y="243"/>
                      </a:lnTo>
                      <a:lnTo>
                        <a:pt x="22" y="244"/>
                      </a:lnTo>
                      <a:lnTo>
                        <a:pt x="21" y="244"/>
                      </a:lnTo>
                      <a:lnTo>
                        <a:pt x="20" y="245"/>
                      </a:lnTo>
                      <a:lnTo>
                        <a:pt x="19" y="245"/>
                      </a:lnTo>
                      <a:lnTo>
                        <a:pt x="18" y="245"/>
                      </a:lnTo>
                      <a:lnTo>
                        <a:pt x="17" y="245"/>
                      </a:lnTo>
                      <a:lnTo>
                        <a:pt x="17" y="245"/>
                      </a:lnTo>
                      <a:lnTo>
                        <a:pt x="14" y="244"/>
                      </a:lnTo>
                      <a:lnTo>
                        <a:pt x="13" y="244"/>
                      </a:lnTo>
                      <a:lnTo>
                        <a:pt x="13" y="245"/>
                      </a:lnTo>
                      <a:lnTo>
                        <a:pt x="13" y="245"/>
                      </a:lnTo>
                      <a:lnTo>
                        <a:pt x="12" y="245"/>
                      </a:lnTo>
                      <a:lnTo>
                        <a:pt x="12" y="246"/>
                      </a:lnTo>
                      <a:lnTo>
                        <a:pt x="12" y="246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1" y="248"/>
                      </a:lnTo>
                      <a:lnTo>
                        <a:pt x="11" y="249"/>
                      </a:lnTo>
                      <a:lnTo>
                        <a:pt x="12" y="249"/>
                      </a:lnTo>
                      <a:lnTo>
                        <a:pt x="12" y="250"/>
                      </a:lnTo>
                      <a:lnTo>
                        <a:pt x="13" y="250"/>
                      </a:lnTo>
                      <a:lnTo>
                        <a:pt x="14" y="251"/>
                      </a:lnTo>
                      <a:lnTo>
                        <a:pt x="16" y="251"/>
                      </a:lnTo>
                      <a:lnTo>
                        <a:pt x="20" y="252"/>
                      </a:lnTo>
                      <a:lnTo>
                        <a:pt x="23" y="252"/>
                      </a:lnTo>
                      <a:lnTo>
                        <a:pt x="24" y="252"/>
                      </a:lnTo>
                      <a:lnTo>
                        <a:pt x="28" y="252"/>
                      </a:lnTo>
                      <a:lnTo>
                        <a:pt x="31" y="252"/>
                      </a:lnTo>
                      <a:lnTo>
                        <a:pt x="32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8" y="253"/>
                      </a:lnTo>
                      <a:lnTo>
                        <a:pt x="39" y="253"/>
                      </a:lnTo>
                      <a:lnTo>
                        <a:pt x="44" y="253"/>
                      </a:lnTo>
                      <a:lnTo>
                        <a:pt x="45" y="253"/>
                      </a:lnTo>
                      <a:lnTo>
                        <a:pt x="47" y="253"/>
                      </a:lnTo>
                      <a:lnTo>
                        <a:pt x="48" y="253"/>
                      </a:lnTo>
                      <a:lnTo>
                        <a:pt x="48" y="253"/>
                      </a:lnTo>
                      <a:lnTo>
                        <a:pt x="48" y="252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3" y="241"/>
                      </a:lnTo>
                      <a:lnTo>
                        <a:pt x="55" y="237"/>
                      </a:lnTo>
                      <a:lnTo>
                        <a:pt x="55" y="235"/>
                      </a:lnTo>
                      <a:lnTo>
                        <a:pt x="56" y="233"/>
                      </a:lnTo>
                      <a:lnTo>
                        <a:pt x="57" y="229"/>
                      </a:lnTo>
                      <a:lnTo>
                        <a:pt x="59" y="224"/>
                      </a:lnTo>
                      <a:lnTo>
                        <a:pt x="61" y="221"/>
                      </a:lnTo>
                      <a:lnTo>
                        <a:pt x="62" y="215"/>
                      </a:lnTo>
                      <a:lnTo>
                        <a:pt x="65" y="209"/>
                      </a:lnTo>
                      <a:lnTo>
                        <a:pt x="66" y="204"/>
                      </a:lnTo>
                      <a:lnTo>
                        <a:pt x="68" y="196"/>
                      </a:lnTo>
                      <a:lnTo>
                        <a:pt x="70" y="188"/>
                      </a:lnTo>
                      <a:lnTo>
                        <a:pt x="74" y="175"/>
                      </a:lnTo>
                      <a:lnTo>
                        <a:pt x="75" y="168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7" y="167"/>
                      </a:lnTo>
                      <a:lnTo>
                        <a:pt x="78" y="169"/>
                      </a:lnTo>
                      <a:lnTo>
                        <a:pt x="79" y="175"/>
                      </a:lnTo>
                      <a:lnTo>
                        <a:pt x="80" y="178"/>
                      </a:lnTo>
                      <a:lnTo>
                        <a:pt x="80" y="181"/>
                      </a:lnTo>
                      <a:lnTo>
                        <a:pt x="82" y="186"/>
                      </a:lnTo>
                      <a:lnTo>
                        <a:pt x="83" y="189"/>
                      </a:lnTo>
                      <a:lnTo>
                        <a:pt x="84" y="194"/>
                      </a:lnTo>
                      <a:lnTo>
                        <a:pt x="84" y="197"/>
                      </a:lnTo>
                      <a:lnTo>
                        <a:pt x="84" y="199"/>
                      </a:lnTo>
                      <a:lnTo>
                        <a:pt x="85" y="201"/>
                      </a:lnTo>
                      <a:lnTo>
                        <a:pt x="86" y="206"/>
                      </a:lnTo>
                      <a:lnTo>
                        <a:pt x="86" y="210"/>
                      </a:lnTo>
                      <a:lnTo>
                        <a:pt x="86" y="212"/>
                      </a:lnTo>
                      <a:lnTo>
                        <a:pt x="86" y="212"/>
                      </a:lnTo>
                      <a:lnTo>
                        <a:pt x="85" y="218"/>
                      </a:lnTo>
                      <a:lnTo>
                        <a:pt x="84" y="222"/>
                      </a:lnTo>
                      <a:lnTo>
                        <a:pt x="84" y="226"/>
                      </a:lnTo>
                      <a:lnTo>
                        <a:pt x="83" y="230"/>
                      </a:lnTo>
                      <a:lnTo>
                        <a:pt x="83" y="232"/>
                      </a:lnTo>
                      <a:lnTo>
                        <a:pt x="83" y="234"/>
                      </a:lnTo>
                      <a:lnTo>
                        <a:pt x="83" y="237"/>
                      </a:lnTo>
                      <a:lnTo>
                        <a:pt x="83" y="239"/>
                      </a:lnTo>
                      <a:lnTo>
                        <a:pt x="83" y="241"/>
                      </a:lnTo>
                      <a:lnTo>
                        <a:pt x="83" y="241"/>
                      </a:lnTo>
                      <a:lnTo>
                        <a:pt x="82" y="243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0" y="245"/>
                      </a:lnTo>
                      <a:lnTo>
                        <a:pt x="80" y="246"/>
                      </a:lnTo>
                      <a:lnTo>
                        <a:pt x="80" y="247"/>
                      </a:lnTo>
                      <a:lnTo>
                        <a:pt x="79" y="248"/>
                      </a:lnTo>
                      <a:lnTo>
                        <a:pt x="77" y="249"/>
                      </a:lnTo>
                      <a:lnTo>
                        <a:pt x="76" y="249"/>
                      </a:lnTo>
                      <a:lnTo>
                        <a:pt x="76" y="250"/>
                      </a:lnTo>
                      <a:lnTo>
                        <a:pt x="76" y="250"/>
                      </a:lnTo>
                      <a:lnTo>
                        <a:pt x="76" y="251"/>
                      </a:lnTo>
                      <a:lnTo>
                        <a:pt x="76" y="251"/>
                      </a:lnTo>
                      <a:lnTo>
                        <a:pt x="76" y="252"/>
                      </a:lnTo>
                      <a:lnTo>
                        <a:pt x="76" y="252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4"/>
                      </a:lnTo>
                      <a:lnTo>
                        <a:pt x="77" y="254"/>
                      </a:lnTo>
                      <a:lnTo>
                        <a:pt x="78" y="254"/>
                      </a:lnTo>
                      <a:lnTo>
                        <a:pt x="86" y="254"/>
                      </a:lnTo>
                      <a:lnTo>
                        <a:pt x="88" y="254"/>
                      </a:lnTo>
                      <a:lnTo>
                        <a:pt x="89" y="254"/>
                      </a:lnTo>
                      <a:lnTo>
                        <a:pt x="93" y="253"/>
                      </a:lnTo>
                      <a:lnTo>
                        <a:pt x="94" y="253"/>
                      </a:lnTo>
                      <a:lnTo>
                        <a:pt x="94" y="252"/>
                      </a:lnTo>
                      <a:lnTo>
                        <a:pt x="96" y="251"/>
                      </a:lnTo>
                      <a:lnTo>
                        <a:pt x="96" y="251"/>
                      </a:lnTo>
                      <a:lnTo>
                        <a:pt x="97" y="251"/>
                      </a:lnTo>
                      <a:lnTo>
                        <a:pt x="98" y="251"/>
                      </a:lnTo>
                      <a:lnTo>
                        <a:pt x="99" y="251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49"/>
                      </a:lnTo>
                      <a:lnTo>
                        <a:pt x="100" y="247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100" y="245"/>
                      </a:lnTo>
                      <a:lnTo>
                        <a:pt x="101" y="243"/>
                      </a:lnTo>
                      <a:lnTo>
                        <a:pt x="101" y="242"/>
                      </a:lnTo>
                      <a:lnTo>
                        <a:pt x="101" y="241"/>
                      </a:lnTo>
                      <a:lnTo>
                        <a:pt x="102" y="240"/>
                      </a:lnTo>
                      <a:lnTo>
                        <a:pt x="103" y="237"/>
                      </a:lnTo>
                      <a:lnTo>
                        <a:pt x="103" y="236"/>
                      </a:lnTo>
                      <a:lnTo>
                        <a:pt x="103" y="234"/>
                      </a:lnTo>
                      <a:lnTo>
                        <a:pt x="104" y="233"/>
                      </a:lnTo>
                      <a:lnTo>
                        <a:pt x="103" y="226"/>
                      </a:lnTo>
                      <a:lnTo>
                        <a:pt x="103" y="222"/>
                      </a:lnTo>
                      <a:lnTo>
                        <a:pt x="103" y="219"/>
                      </a:lnTo>
                      <a:lnTo>
                        <a:pt x="103" y="216"/>
                      </a:lnTo>
                      <a:lnTo>
                        <a:pt x="103" y="212"/>
                      </a:lnTo>
                      <a:lnTo>
                        <a:pt x="104" y="209"/>
                      </a:lnTo>
                      <a:lnTo>
                        <a:pt x="104" y="205"/>
                      </a:lnTo>
                      <a:lnTo>
                        <a:pt x="104" y="199"/>
                      </a:lnTo>
                      <a:lnTo>
                        <a:pt x="104" y="195"/>
                      </a:lnTo>
                      <a:lnTo>
                        <a:pt x="104" y="191"/>
                      </a:lnTo>
                      <a:lnTo>
                        <a:pt x="103" y="180"/>
                      </a:lnTo>
                      <a:lnTo>
                        <a:pt x="103" y="177"/>
                      </a:lnTo>
                      <a:lnTo>
                        <a:pt x="102" y="172"/>
                      </a:lnTo>
                      <a:lnTo>
                        <a:pt x="102" y="167"/>
                      </a:lnTo>
                      <a:lnTo>
                        <a:pt x="101" y="164"/>
                      </a:lnTo>
                      <a:lnTo>
                        <a:pt x="100" y="157"/>
                      </a:lnTo>
                      <a:lnTo>
                        <a:pt x="100" y="157"/>
                      </a:lnTo>
                      <a:lnTo>
                        <a:pt x="100" y="153"/>
                      </a:lnTo>
                      <a:lnTo>
                        <a:pt x="100" y="149"/>
                      </a:lnTo>
                      <a:lnTo>
                        <a:pt x="100" y="146"/>
                      </a:lnTo>
                      <a:lnTo>
                        <a:pt x="100" y="144"/>
                      </a:lnTo>
                      <a:lnTo>
                        <a:pt x="99" y="143"/>
                      </a:lnTo>
                      <a:lnTo>
                        <a:pt x="99" y="141"/>
                      </a:lnTo>
                      <a:lnTo>
                        <a:pt x="99" y="141"/>
                      </a:lnTo>
                      <a:lnTo>
                        <a:pt x="99" y="140"/>
                      </a:lnTo>
                      <a:lnTo>
                        <a:pt x="99" y="138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100" y="136"/>
                      </a:lnTo>
                      <a:lnTo>
                        <a:pt x="100" y="136"/>
                      </a:lnTo>
                      <a:lnTo>
                        <a:pt x="100" y="133"/>
                      </a:lnTo>
                      <a:lnTo>
                        <a:pt x="100" y="132"/>
                      </a:lnTo>
                      <a:lnTo>
                        <a:pt x="100" y="128"/>
                      </a:lnTo>
                      <a:lnTo>
                        <a:pt x="100" y="124"/>
                      </a:lnTo>
                      <a:lnTo>
                        <a:pt x="100" y="121"/>
                      </a:lnTo>
                      <a:lnTo>
                        <a:pt x="100" y="120"/>
                      </a:lnTo>
                      <a:lnTo>
                        <a:pt x="100" y="120"/>
                      </a:lnTo>
                      <a:lnTo>
                        <a:pt x="101" y="120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3" y="119"/>
                      </a:lnTo>
                      <a:lnTo>
                        <a:pt x="104" y="118"/>
                      </a:lnTo>
                      <a:lnTo>
                        <a:pt x="105" y="118"/>
                      </a:lnTo>
                      <a:lnTo>
                        <a:pt x="106" y="118"/>
                      </a:lnTo>
                      <a:lnTo>
                        <a:pt x="107" y="119"/>
                      </a:lnTo>
                      <a:lnTo>
                        <a:pt x="111" y="121"/>
                      </a:lnTo>
                      <a:lnTo>
                        <a:pt x="111" y="121"/>
                      </a:lnTo>
                      <a:lnTo>
                        <a:pt x="112" y="121"/>
                      </a:lnTo>
                      <a:lnTo>
                        <a:pt x="112" y="121"/>
                      </a:lnTo>
                      <a:lnTo>
                        <a:pt x="112" y="120"/>
                      </a:lnTo>
                      <a:lnTo>
                        <a:pt x="113" y="118"/>
                      </a:lnTo>
                      <a:lnTo>
                        <a:pt x="115" y="115"/>
                      </a:lnTo>
                      <a:lnTo>
                        <a:pt x="117" y="112"/>
                      </a:lnTo>
                      <a:lnTo>
                        <a:pt x="118" y="110"/>
                      </a:lnTo>
                      <a:lnTo>
                        <a:pt x="119" y="109"/>
                      </a:lnTo>
                      <a:lnTo>
                        <a:pt x="120" y="108"/>
                      </a:lnTo>
                      <a:lnTo>
                        <a:pt x="121" y="107"/>
                      </a:lnTo>
                      <a:lnTo>
                        <a:pt x="122" y="104"/>
                      </a:lnTo>
                      <a:lnTo>
                        <a:pt x="122" y="103"/>
                      </a:lnTo>
                      <a:lnTo>
                        <a:pt x="123" y="101"/>
                      </a:lnTo>
                      <a:lnTo>
                        <a:pt x="124" y="99"/>
                      </a:lnTo>
                      <a:lnTo>
                        <a:pt x="125" y="98"/>
                      </a:lnTo>
                      <a:lnTo>
                        <a:pt x="126" y="96"/>
                      </a:lnTo>
                      <a:lnTo>
                        <a:pt x="128" y="90"/>
                      </a:lnTo>
                      <a:lnTo>
                        <a:pt x="129" y="88"/>
                      </a:lnTo>
                      <a:lnTo>
                        <a:pt x="129" y="86"/>
                      </a:lnTo>
                      <a:lnTo>
                        <a:pt x="130" y="86"/>
                      </a:lnTo>
                      <a:lnTo>
                        <a:pt x="130" y="85"/>
                      </a:lnTo>
                      <a:lnTo>
                        <a:pt x="130" y="84"/>
                      </a:lnTo>
                      <a:lnTo>
                        <a:pt x="130" y="83"/>
                      </a:lnTo>
                      <a:lnTo>
                        <a:pt x="130" y="80"/>
                      </a:lnTo>
                      <a:close/>
                      <a:moveTo>
                        <a:pt x="64" y="10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close/>
                      <a:moveTo>
                        <a:pt x="64" y="11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close/>
                      <a:moveTo>
                        <a:pt x="112" y="90"/>
                      </a:moveTo>
                      <a:lnTo>
                        <a:pt x="110" y="91"/>
                      </a:lnTo>
                      <a:lnTo>
                        <a:pt x="109" y="91"/>
                      </a:lnTo>
                      <a:lnTo>
                        <a:pt x="109" y="92"/>
                      </a:lnTo>
                      <a:lnTo>
                        <a:pt x="108" y="93"/>
                      </a:lnTo>
                      <a:lnTo>
                        <a:pt x="108" y="94"/>
                      </a:lnTo>
                      <a:lnTo>
                        <a:pt x="108" y="95"/>
                      </a:lnTo>
                      <a:lnTo>
                        <a:pt x="108" y="97"/>
                      </a:lnTo>
                      <a:lnTo>
                        <a:pt x="108" y="97"/>
                      </a:lnTo>
                      <a:lnTo>
                        <a:pt x="108" y="99"/>
                      </a:lnTo>
                      <a:lnTo>
                        <a:pt x="108" y="99"/>
                      </a:lnTo>
                      <a:lnTo>
                        <a:pt x="108" y="100"/>
                      </a:lnTo>
                      <a:lnTo>
                        <a:pt x="108" y="100"/>
                      </a:lnTo>
                      <a:lnTo>
                        <a:pt x="108" y="101"/>
                      </a:lnTo>
                      <a:lnTo>
                        <a:pt x="108" y="102"/>
                      </a:lnTo>
                      <a:lnTo>
                        <a:pt x="108" y="102"/>
                      </a:lnTo>
                      <a:lnTo>
                        <a:pt x="107" y="102"/>
                      </a:lnTo>
                      <a:lnTo>
                        <a:pt x="106" y="102"/>
                      </a:lnTo>
                      <a:lnTo>
                        <a:pt x="105" y="102"/>
                      </a:lnTo>
                      <a:lnTo>
                        <a:pt x="105" y="103"/>
                      </a:lnTo>
                      <a:lnTo>
                        <a:pt x="105" y="103"/>
                      </a:lnTo>
                      <a:lnTo>
                        <a:pt x="104" y="103"/>
                      </a:lnTo>
                      <a:lnTo>
                        <a:pt x="104" y="105"/>
                      </a:lnTo>
                      <a:lnTo>
                        <a:pt x="104" y="105"/>
                      </a:lnTo>
                      <a:lnTo>
                        <a:pt x="104" y="106"/>
                      </a:lnTo>
                      <a:lnTo>
                        <a:pt x="102" y="107"/>
                      </a:lnTo>
                      <a:lnTo>
                        <a:pt x="100" y="109"/>
                      </a:lnTo>
                      <a:lnTo>
                        <a:pt x="99" y="108"/>
                      </a:lnTo>
                      <a:lnTo>
                        <a:pt x="99" y="108"/>
                      </a:lnTo>
                      <a:lnTo>
                        <a:pt x="99" y="106"/>
                      </a:lnTo>
                      <a:lnTo>
                        <a:pt x="98" y="104"/>
                      </a:lnTo>
                      <a:lnTo>
                        <a:pt x="99" y="104"/>
                      </a:lnTo>
                      <a:lnTo>
                        <a:pt x="99" y="103"/>
                      </a:lnTo>
                      <a:lnTo>
                        <a:pt x="99" y="101"/>
                      </a:lnTo>
                      <a:lnTo>
                        <a:pt x="99" y="99"/>
                      </a:lnTo>
                      <a:lnTo>
                        <a:pt x="99" y="98"/>
                      </a:lnTo>
                      <a:lnTo>
                        <a:pt x="100" y="95"/>
                      </a:lnTo>
                      <a:lnTo>
                        <a:pt x="100" y="91"/>
                      </a:lnTo>
                      <a:lnTo>
                        <a:pt x="102" y="86"/>
                      </a:lnTo>
                      <a:lnTo>
                        <a:pt x="102" y="85"/>
                      </a:lnTo>
                      <a:lnTo>
                        <a:pt x="103" y="84"/>
                      </a:lnTo>
                      <a:lnTo>
                        <a:pt x="103" y="83"/>
                      </a:lnTo>
                      <a:lnTo>
                        <a:pt x="103" y="80"/>
                      </a:lnTo>
                      <a:lnTo>
                        <a:pt x="104" y="79"/>
                      </a:lnTo>
                      <a:lnTo>
                        <a:pt x="104" y="77"/>
                      </a:lnTo>
                      <a:lnTo>
                        <a:pt x="105" y="76"/>
                      </a:lnTo>
                      <a:lnTo>
                        <a:pt x="105" y="75"/>
                      </a:lnTo>
                      <a:lnTo>
                        <a:pt x="107" y="74"/>
                      </a:lnTo>
                      <a:lnTo>
                        <a:pt x="107" y="73"/>
                      </a:lnTo>
                      <a:lnTo>
                        <a:pt x="107" y="72"/>
                      </a:lnTo>
                      <a:lnTo>
                        <a:pt x="107" y="72"/>
                      </a:lnTo>
                      <a:lnTo>
                        <a:pt x="108" y="73"/>
                      </a:lnTo>
                      <a:lnTo>
                        <a:pt x="108" y="73"/>
                      </a:lnTo>
                      <a:lnTo>
                        <a:pt x="108" y="74"/>
                      </a:lnTo>
                      <a:lnTo>
                        <a:pt x="108" y="75"/>
                      </a:lnTo>
                      <a:lnTo>
                        <a:pt x="109" y="76"/>
                      </a:lnTo>
                      <a:lnTo>
                        <a:pt x="109" y="77"/>
                      </a:lnTo>
                      <a:lnTo>
                        <a:pt x="110" y="79"/>
                      </a:lnTo>
                      <a:lnTo>
                        <a:pt x="111" y="81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11" y="88"/>
                      </a:lnTo>
                      <a:lnTo>
                        <a:pt x="112" y="88"/>
                      </a:lnTo>
                      <a:lnTo>
                        <a:pt x="112" y="89"/>
                      </a:lnTo>
                      <a:lnTo>
                        <a:pt x="112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 47">
                  <a:extLst>
                    <a:ext uri="{FF2B5EF4-FFF2-40B4-BE49-F238E27FC236}">
                      <a16:creationId xmlns:a16="http://schemas.microsoft.com/office/drawing/2014/main" xmlns="" id="{FA9A0849-A4BB-4AC8-9C4B-9E84D1BED424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5501214" y="2213022"/>
                  <a:ext cx="263086" cy="165548"/>
                </a:xfrm>
                <a:custGeom>
                  <a:avLst/>
                  <a:gdLst/>
                  <a:ahLst/>
                  <a:cxnLst>
                    <a:cxn ang="0">
                      <a:pos x="377" y="1001"/>
                    </a:cxn>
                    <a:cxn ang="0">
                      <a:pos x="151" y="1080"/>
                    </a:cxn>
                    <a:cxn ang="0">
                      <a:pos x="289" y="1248"/>
                    </a:cxn>
                    <a:cxn ang="0">
                      <a:pos x="524" y="1145"/>
                    </a:cxn>
                    <a:cxn ang="0">
                      <a:pos x="340" y="1137"/>
                    </a:cxn>
                    <a:cxn ang="0">
                      <a:pos x="249" y="1147"/>
                    </a:cxn>
                    <a:cxn ang="0">
                      <a:pos x="306" y="1100"/>
                    </a:cxn>
                    <a:cxn ang="0">
                      <a:pos x="335" y="1089"/>
                    </a:cxn>
                    <a:cxn ang="0">
                      <a:pos x="419" y="1080"/>
                    </a:cxn>
                    <a:cxn ang="0">
                      <a:pos x="369" y="1125"/>
                    </a:cxn>
                    <a:cxn ang="0">
                      <a:pos x="312" y="1108"/>
                    </a:cxn>
                    <a:cxn ang="0">
                      <a:pos x="351" y="1115"/>
                    </a:cxn>
                    <a:cxn ang="0">
                      <a:pos x="351" y="1115"/>
                    </a:cxn>
                    <a:cxn ang="0">
                      <a:pos x="1264" y="538"/>
                    </a:cxn>
                    <a:cxn ang="0">
                      <a:pos x="1239" y="684"/>
                    </a:cxn>
                    <a:cxn ang="0">
                      <a:pos x="1343" y="736"/>
                    </a:cxn>
                    <a:cxn ang="0">
                      <a:pos x="1381" y="925"/>
                    </a:cxn>
                    <a:cxn ang="0">
                      <a:pos x="1136" y="753"/>
                    </a:cxn>
                    <a:cxn ang="0">
                      <a:pos x="1182" y="724"/>
                    </a:cxn>
                    <a:cxn ang="0">
                      <a:pos x="1237" y="222"/>
                    </a:cxn>
                    <a:cxn ang="0">
                      <a:pos x="1475" y="102"/>
                    </a:cxn>
                    <a:cxn ang="0">
                      <a:pos x="1178" y="11"/>
                    </a:cxn>
                    <a:cxn ang="0">
                      <a:pos x="1204" y="0"/>
                    </a:cxn>
                    <a:cxn ang="0">
                      <a:pos x="344" y="552"/>
                    </a:cxn>
                    <a:cxn ang="0">
                      <a:pos x="2186" y="1340"/>
                    </a:cxn>
                    <a:cxn ang="0">
                      <a:pos x="1085" y="606"/>
                    </a:cxn>
                    <a:cxn ang="0">
                      <a:pos x="1783" y="634"/>
                    </a:cxn>
                    <a:cxn ang="0">
                      <a:pos x="1346" y="759"/>
                    </a:cxn>
                    <a:cxn ang="0">
                      <a:pos x="1356" y="739"/>
                    </a:cxn>
                    <a:cxn ang="0">
                      <a:pos x="1356" y="739"/>
                    </a:cxn>
                    <a:cxn ang="0">
                      <a:pos x="820" y="794"/>
                    </a:cxn>
                    <a:cxn ang="0">
                      <a:pos x="936" y="639"/>
                    </a:cxn>
                    <a:cxn ang="0">
                      <a:pos x="821" y="787"/>
                    </a:cxn>
                    <a:cxn ang="0">
                      <a:pos x="778" y="792"/>
                    </a:cxn>
                    <a:cxn ang="0">
                      <a:pos x="826" y="660"/>
                    </a:cxn>
                    <a:cxn ang="0">
                      <a:pos x="807" y="796"/>
                    </a:cxn>
                    <a:cxn ang="0">
                      <a:pos x="291" y="728"/>
                    </a:cxn>
                    <a:cxn ang="0">
                      <a:pos x="254" y="803"/>
                    </a:cxn>
                    <a:cxn ang="0">
                      <a:pos x="779" y="1002"/>
                    </a:cxn>
                    <a:cxn ang="0">
                      <a:pos x="495" y="1280"/>
                    </a:cxn>
                    <a:cxn ang="0">
                      <a:pos x="446" y="1305"/>
                    </a:cxn>
                    <a:cxn ang="0">
                      <a:pos x="768" y="1084"/>
                    </a:cxn>
                    <a:cxn ang="0">
                      <a:pos x="1043" y="1180"/>
                    </a:cxn>
                    <a:cxn ang="0">
                      <a:pos x="802" y="1334"/>
                    </a:cxn>
                    <a:cxn ang="0">
                      <a:pos x="745" y="1346"/>
                    </a:cxn>
                    <a:cxn ang="0">
                      <a:pos x="1410" y="1211"/>
                    </a:cxn>
                    <a:cxn ang="0">
                      <a:pos x="783" y="1068"/>
                    </a:cxn>
                    <a:cxn ang="0">
                      <a:pos x="1387" y="958"/>
                    </a:cxn>
                    <a:cxn ang="0">
                      <a:pos x="1404" y="980"/>
                    </a:cxn>
                    <a:cxn ang="0">
                      <a:pos x="1399" y="938"/>
                    </a:cxn>
                    <a:cxn ang="0">
                      <a:pos x="1621" y="1230"/>
                    </a:cxn>
                    <a:cxn ang="0">
                      <a:pos x="2136" y="1305"/>
                    </a:cxn>
                  </a:cxnLst>
                  <a:rect l="0" t="0" r="r" b="b"/>
                  <a:pathLst>
                    <a:path w="2186" h="1376">
                      <a:moveTo>
                        <a:pt x="405" y="1100"/>
                      </a:moveTo>
                      <a:cubicBezTo>
                        <a:pt x="448" y="1069"/>
                        <a:pt x="448" y="1069"/>
                        <a:pt x="448" y="1069"/>
                      </a:cubicBezTo>
                      <a:cubicBezTo>
                        <a:pt x="385" y="1080"/>
                        <a:pt x="385" y="1080"/>
                        <a:pt x="385" y="1080"/>
                      </a:cubicBezTo>
                      <a:cubicBezTo>
                        <a:pt x="377" y="1001"/>
                        <a:pt x="377" y="1001"/>
                        <a:pt x="377" y="1001"/>
                      </a:cubicBezTo>
                      <a:cubicBezTo>
                        <a:pt x="317" y="1068"/>
                        <a:pt x="317" y="1068"/>
                        <a:pt x="317" y="1068"/>
                      </a:cubicBezTo>
                      <a:cubicBezTo>
                        <a:pt x="269" y="1038"/>
                        <a:pt x="269" y="1038"/>
                        <a:pt x="269" y="1038"/>
                      </a:cubicBezTo>
                      <a:cubicBezTo>
                        <a:pt x="286" y="1080"/>
                        <a:pt x="286" y="1080"/>
                        <a:pt x="286" y="1080"/>
                      </a:cubicBezTo>
                      <a:cubicBezTo>
                        <a:pt x="151" y="1080"/>
                        <a:pt x="151" y="1080"/>
                        <a:pt x="151" y="1080"/>
                      </a:cubicBezTo>
                      <a:cubicBezTo>
                        <a:pt x="268" y="1125"/>
                        <a:pt x="268" y="1125"/>
                        <a:pt x="268" y="1125"/>
                      </a:cubicBezTo>
                      <a:cubicBezTo>
                        <a:pt x="216" y="1160"/>
                        <a:pt x="216" y="1160"/>
                        <a:pt x="216" y="1160"/>
                      </a:cubicBezTo>
                      <a:cubicBezTo>
                        <a:pt x="287" y="1147"/>
                        <a:pt x="287" y="1147"/>
                        <a:pt x="287" y="1147"/>
                      </a:cubicBezTo>
                      <a:cubicBezTo>
                        <a:pt x="289" y="1248"/>
                        <a:pt x="289" y="1248"/>
                        <a:pt x="289" y="1248"/>
                      </a:cubicBezTo>
                      <a:cubicBezTo>
                        <a:pt x="359" y="1160"/>
                        <a:pt x="359" y="1160"/>
                        <a:pt x="359" y="1160"/>
                      </a:cubicBezTo>
                      <a:cubicBezTo>
                        <a:pt x="413" y="1194"/>
                        <a:pt x="413" y="1194"/>
                        <a:pt x="413" y="1194"/>
                      </a:cubicBezTo>
                      <a:cubicBezTo>
                        <a:pt x="391" y="1146"/>
                        <a:pt x="391" y="1146"/>
                        <a:pt x="391" y="1146"/>
                      </a:cubicBezTo>
                      <a:cubicBezTo>
                        <a:pt x="524" y="1145"/>
                        <a:pt x="524" y="1145"/>
                        <a:pt x="524" y="1145"/>
                      </a:cubicBezTo>
                      <a:lnTo>
                        <a:pt x="405" y="1100"/>
                      </a:lnTo>
                      <a:close/>
                      <a:moveTo>
                        <a:pt x="392" y="1172"/>
                      </a:moveTo>
                      <a:cubicBezTo>
                        <a:pt x="351" y="1136"/>
                        <a:pt x="351" y="1136"/>
                        <a:pt x="351" y="1136"/>
                      </a:cubicBezTo>
                      <a:cubicBezTo>
                        <a:pt x="348" y="1137"/>
                        <a:pt x="344" y="1137"/>
                        <a:pt x="340" y="1137"/>
                      </a:cubicBezTo>
                      <a:cubicBezTo>
                        <a:pt x="303" y="1209"/>
                        <a:pt x="303" y="1209"/>
                        <a:pt x="303" y="1209"/>
                      </a:cubicBezTo>
                      <a:cubicBezTo>
                        <a:pt x="319" y="1134"/>
                        <a:pt x="319" y="1134"/>
                        <a:pt x="319" y="1134"/>
                      </a:cubicBezTo>
                      <a:cubicBezTo>
                        <a:pt x="315" y="1132"/>
                        <a:pt x="312" y="1130"/>
                        <a:pt x="310" y="1128"/>
                      </a:cubicBezTo>
                      <a:cubicBezTo>
                        <a:pt x="249" y="1147"/>
                        <a:pt x="249" y="1147"/>
                        <a:pt x="249" y="1147"/>
                      </a:cubicBezTo>
                      <a:cubicBezTo>
                        <a:pt x="303" y="1121"/>
                        <a:pt x="303" y="1121"/>
                        <a:pt x="303" y="1121"/>
                      </a:cubicBezTo>
                      <a:cubicBezTo>
                        <a:pt x="302" y="1119"/>
                        <a:pt x="301" y="1116"/>
                        <a:pt x="301" y="1113"/>
                      </a:cubicBezTo>
                      <a:cubicBezTo>
                        <a:pt x="201" y="1089"/>
                        <a:pt x="201" y="1089"/>
                        <a:pt x="201" y="1089"/>
                      </a:cubicBezTo>
                      <a:cubicBezTo>
                        <a:pt x="306" y="1100"/>
                        <a:pt x="306" y="1100"/>
                        <a:pt x="306" y="1100"/>
                      </a:cubicBezTo>
                      <a:cubicBezTo>
                        <a:pt x="308" y="1098"/>
                        <a:pt x="310" y="1096"/>
                        <a:pt x="313" y="1094"/>
                      </a:cubicBezTo>
                      <a:cubicBezTo>
                        <a:pt x="287" y="1057"/>
                        <a:pt x="287" y="1057"/>
                        <a:pt x="287" y="1057"/>
                      </a:cubicBezTo>
                      <a:cubicBezTo>
                        <a:pt x="324" y="1090"/>
                        <a:pt x="324" y="1090"/>
                        <a:pt x="324" y="1090"/>
                      </a:cubicBezTo>
                      <a:cubicBezTo>
                        <a:pt x="328" y="1089"/>
                        <a:pt x="331" y="1089"/>
                        <a:pt x="335" y="1089"/>
                      </a:cubicBezTo>
                      <a:cubicBezTo>
                        <a:pt x="367" y="1029"/>
                        <a:pt x="367" y="1029"/>
                        <a:pt x="367" y="1029"/>
                      </a:cubicBezTo>
                      <a:cubicBezTo>
                        <a:pt x="355" y="1092"/>
                        <a:pt x="355" y="1092"/>
                        <a:pt x="355" y="1092"/>
                      </a:cubicBezTo>
                      <a:cubicBezTo>
                        <a:pt x="359" y="1093"/>
                        <a:pt x="362" y="1095"/>
                        <a:pt x="364" y="1097"/>
                      </a:cubicBezTo>
                      <a:cubicBezTo>
                        <a:pt x="419" y="1080"/>
                        <a:pt x="419" y="1080"/>
                        <a:pt x="419" y="1080"/>
                      </a:cubicBezTo>
                      <a:cubicBezTo>
                        <a:pt x="371" y="1104"/>
                        <a:pt x="371" y="1104"/>
                        <a:pt x="371" y="1104"/>
                      </a:cubicBezTo>
                      <a:cubicBezTo>
                        <a:pt x="373" y="1106"/>
                        <a:pt x="374" y="1109"/>
                        <a:pt x="374" y="1112"/>
                      </a:cubicBezTo>
                      <a:cubicBezTo>
                        <a:pt x="474" y="1136"/>
                        <a:pt x="474" y="1136"/>
                        <a:pt x="474" y="1136"/>
                      </a:cubicBezTo>
                      <a:cubicBezTo>
                        <a:pt x="369" y="1125"/>
                        <a:pt x="369" y="1125"/>
                        <a:pt x="369" y="1125"/>
                      </a:cubicBezTo>
                      <a:cubicBezTo>
                        <a:pt x="368" y="1127"/>
                        <a:pt x="365" y="1129"/>
                        <a:pt x="362" y="1131"/>
                      </a:cubicBezTo>
                      <a:lnTo>
                        <a:pt x="392" y="1172"/>
                      </a:lnTo>
                      <a:close/>
                      <a:moveTo>
                        <a:pt x="343" y="1096"/>
                      </a:moveTo>
                      <a:cubicBezTo>
                        <a:pt x="329" y="1094"/>
                        <a:pt x="315" y="1099"/>
                        <a:pt x="312" y="1108"/>
                      </a:cubicBezTo>
                      <a:cubicBezTo>
                        <a:pt x="308" y="1117"/>
                        <a:pt x="317" y="1127"/>
                        <a:pt x="331" y="1129"/>
                      </a:cubicBezTo>
                      <a:cubicBezTo>
                        <a:pt x="346" y="1132"/>
                        <a:pt x="360" y="1126"/>
                        <a:pt x="363" y="1117"/>
                      </a:cubicBezTo>
                      <a:cubicBezTo>
                        <a:pt x="366" y="1108"/>
                        <a:pt x="357" y="1098"/>
                        <a:pt x="343" y="1096"/>
                      </a:cubicBezTo>
                      <a:close/>
                      <a:moveTo>
                        <a:pt x="351" y="1115"/>
                      </a:moveTo>
                      <a:cubicBezTo>
                        <a:pt x="349" y="1120"/>
                        <a:pt x="342" y="1123"/>
                        <a:pt x="334" y="1122"/>
                      </a:cubicBezTo>
                      <a:cubicBezTo>
                        <a:pt x="327" y="1120"/>
                        <a:pt x="322" y="1115"/>
                        <a:pt x="324" y="1110"/>
                      </a:cubicBezTo>
                      <a:cubicBezTo>
                        <a:pt x="326" y="1105"/>
                        <a:pt x="333" y="1102"/>
                        <a:pt x="341" y="1103"/>
                      </a:cubicBezTo>
                      <a:cubicBezTo>
                        <a:pt x="348" y="1105"/>
                        <a:pt x="353" y="1110"/>
                        <a:pt x="351" y="1115"/>
                      </a:cubicBezTo>
                      <a:close/>
                      <a:moveTo>
                        <a:pt x="1801" y="609"/>
                      </a:moveTo>
                      <a:cubicBezTo>
                        <a:pt x="1794" y="608"/>
                        <a:pt x="1794" y="608"/>
                        <a:pt x="1794" y="608"/>
                      </a:cubicBezTo>
                      <a:cubicBezTo>
                        <a:pt x="1310" y="528"/>
                        <a:pt x="1310" y="528"/>
                        <a:pt x="1310" y="528"/>
                      </a:cubicBezTo>
                      <a:cubicBezTo>
                        <a:pt x="1264" y="538"/>
                        <a:pt x="1264" y="538"/>
                        <a:pt x="1264" y="538"/>
                      </a:cubicBezTo>
                      <a:cubicBezTo>
                        <a:pt x="1261" y="548"/>
                        <a:pt x="1258" y="558"/>
                        <a:pt x="1256" y="568"/>
                      </a:cubicBezTo>
                      <a:cubicBezTo>
                        <a:pt x="1307" y="557"/>
                        <a:pt x="1307" y="557"/>
                        <a:pt x="1307" y="557"/>
                      </a:cubicBezTo>
                      <a:cubicBezTo>
                        <a:pt x="1325" y="647"/>
                        <a:pt x="1325" y="647"/>
                        <a:pt x="1325" y="647"/>
                      </a:cubicBezTo>
                      <a:cubicBezTo>
                        <a:pt x="1239" y="684"/>
                        <a:pt x="1239" y="684"/>
                        <a:pt x="1239" y="684"/>
                      </a:cubicBezTo>
                      <a:cubicBezTo>
                        <a:pt x="1239" y="693"/>
                        <a:pt x="1239" y="701"/>
                        <a:pt x="1238" y="708"/>
                      </a:cubicBezTo>
                      <a:cubicBezTo>
                        <a:pt x="1328" y="670"/>
                        <a:pt x="1328" y="670"/>
                        <a:pt x="1328" y="670"/>
                      </a:cubicBezTo>
                      <a:cubicBezTo>
                        <a:pt x="1330" y="670"/>
                        <a:pt x="1330" y="670"/>
                        <a:pt x="1330" y="670"/>
                      </a:cubicBezTo>
                      <a:cubicBezTo>
                        <a:pt x="1343" y="736"/>
                        <a:pt x="1343" y="736"/>
                        <a:pt x="1343" y="736"/>
                      </a:cubicBezTo>
                      <a:cubicBezTo>
                        <a:pt x="1287" y="761"/>
                        <a:pt x="1287" y="761"/>
                        <a:pt x="1287" y="761"/>
                      </a:cubicBezTo>
                      <a:cubicBezTo>
                        <a:pt x="1347" y="799"/>
                        <a:pt x="1347" y="799"/>
                        <a:pt x="1347" y="799"/>
                      </a:cubicBezTo>
                      <a:cubicBezTo>
                        <a:pt x="1358" y="812"/>
                        <a:pt x="1358" y="812"/>
                        <a:pt x="1358" y="812"/>
                      </a:cubicBezTo>
                      <a:cubicBezTo>
                        <a:pt x="1381" y="925"/>
                        <a:pt x="1381" y="925"/>
                        <a:pt x="1381" y="925"/>
                      </a:cubicBezTo>
                      <a:cubicBezTo>
                        <a:pt x="1200" y="798"/>
                        <a:pt x="1200" y="798"/>
                        <a:pt x="1200" y="798"/>
                      </a:cubicBezTo>
                      <a:cubicBezTo>
                        <a:pt x="796" y="973"/>
                        <a:pt x="796" y="973"/>
                        <a:pt x="796" y="973"/>
                      </a:cubicBezTo>
                      <a:cubicBezTo>
                        <a:pt x="806" y="895"/>
                        <a:pt x="806" y="895"/>
                        <a:pt x="806" y="895"/>
                      </a:cubicBezTo>
                      <a:cubicBezTo>
                        <a:pt x="1136" y="753"/>
                        <a:pt x="1136" y="753"/>
                        <a:pt x="1136" y="753"/>
                      </a:cubicBezTo>
                      <a:cubicBezTo>
                        <a:pt x="964" y="633"/>
                        <a:pt x="964" y="633"/>
                        <a:pt x="964" y="633"/>
                      </a:cubicBezTo>
                      <a:cubicBezTo>
                        <a:pt x="1055" y="613"/>
                        <a:pt x="1055" y="613"/>
                        <a:pt x="1055" y="613"/>
                      </a:cubicBezTo>
                      <a:cubicBezTo>
                        <a:pt x="1181" y="693"/>
                        <a:pt x="1181" y="693"/>
                        <a:pt x="1181" y="693"/>
                      </a:cubicBezTo>
                      <a:cubicBezTo>
                        <a:pt x="1182" y="724"/>
                        <a:pt x="1182" y="724"/>
                        <a:pt x="1182" y="724"/>
                      </a:cubicBezTo>
                      <a:cubicBezTo>
                        <a:pt x="1183" y="761"/>
                        <a:pt x="1183" y="761"/>
                        <a:pt x="1183" y="761"/>
                      </a:cubicBezTo>
                      <a:cubicBezTo>
                        <a:pt x="1183" y="764"/>
                        <a:pt x="1192" y="766"/>
                        <a:pt x="1204" y="766"/>
                      </a:cubicBezTo>
                      <a:cubicBezTo>
                        <a:pt x="1216" y="766"/>
                        <a:pt x="1226" y="764"/>
                        <a:pt x="1226" y="761"/>
                      </a:cubicBezTo>
                      <a:cubicBezTo>
                        <a:pt x="1237" y="222"/>
                        <a:pt x="1237" y="222"/>
                        <a:pt x="1237" y="222"/>
                      </a:cubicBezTo>
                      <a:cubicBezTo>
                        <a:pt x="1240" y="287"/>
                        <a:pt x="1246" y="371"/>
                        <a:pt x="1259" y="416"/>
                      </a:cubicBezTo>
                      <a:cubicBezTo>
                        <a:pt x="1327" y="428"/>
                        <a:pt x="1469" y="441"/>
                        <a:pt x="1497" y="341"/>
                      </a:cubicBezTo>
                      <a:cubicBezTo>
                        <a:pt x="1534" y="209"/>
                        <a:pt x="1708" y="184"/>
                        <a:pt x="1754" y="175"/>
                      </a:cubicBezTo>
                      <a:cubicBezTo>
                        <a:pt x="1720" y="122"/>
                        <a:pt x="1588" y="56"/>
                        <a:pt x="1475" y="102"/>
                      </a:cubicBezTo>
                      <a:cubicBezTo>
                        <a:pt x="1386" y="139"/>
                        <a:pt x="1280" y="70"/>
                        <a:pt x="1240" y="40"/>
                      </a:cubicBezTo>
                      <a:cubicBezTo>
                        <a:pt x="1241" y="20"/>
                        <a:pt x="1241" y="20"/>
                        <a:pt x="1241" y="20"/>
                      </a:cubicBezTo>
                      <a:cubicBezTo>
                        <a:pt x="1236" y="18"/>
                        <a:pt x="1230" y="17"/>
                        <a:pt x="1224" y="18"/>
                      </a:cubicBezTo>
                      <a:cubicBezTo>
                        <a:pt x="1201" y="20"/>
                        <a:pt x="1178" y="11"/>
                        <a:pt x="1178" y="11"/>
                      </a:cubicBezTo>
                      <a:cubicBezTo>
                        <a:pt x="1178" y="11"/>
                        <a:pt x="1178" y="11"/>
                        <a:pt x="1178" y="11"/>
                      </a:cubicBezTo>
                      <a:cubicBezTo>
                        <a:pt x="1185" y="12"/>
                        <a:pt x="1194" y="13"/>
                        <a:pt x="1204" y="13"/>
                      </a:cubicBezTo>
                      <a:cubicBezTo>
                        <a:pt x="1225" y="13"/>
                        <a:pt x="1241" y="10"/>
                        <a:pt x="1241" y="6"/>
                      </a:cubicBezTo>
                      <a:cubicBezTo>
                        <a:pt x="1241" y="3"/>
                        <a:pt x="1225" y="0"/>
                        <a:pt x="1204" y="0"/>
                      </a:cubicBezTo>
                      <a:cubicBezTo>
                        <a:pt x="1184" y="0"/>
                        <a:pt x="1167" y="3"/>
                        <a:pt x="1167" y="6"/>
                      </a:cubicBezTo>
                      <a:cubicBezTo>
                        <a:pt x="1179" y="557"/>
                        <a:pt x="1179" y="557"/>
                        <a:pt x="1179" y="557"/>
                      </a:cubicBezTo>
                      <a:cubicBezTo>
                        <a:pt x="833" y="633"/>
                        <a:pt x="833" y="633"/>
                        <a:pt x="833" y="633"/>
                      </a:cubicBezTo>
                      <a:cubicBezTo>
                        <a:pt x="344" y="552"/>
                        <a:pt x="344" y="552"/>
                        <a:pt x="344" y="552"/>
                      </a:cubicBezTo>
                      <a:cubicBezTo>
                        <a:pt x="0" y="1268"/>
                        <a:pt x="0" y="1268"/>
                        <a:pt x="0" y="1268"/>
                      </a:cubicBezTo>
                      <a:cubicBezTo>
                        <a:pt x="737" y="1376"/>
                        <a:pt x="737" y="1376"/>
                        <a:pt x="737" y="1376"/>
                      </a:cubicBezTo>
                      <a:cubicBezTo>
                        <a:pt x="1446" y="1232"/>
                        <a:pt x="1446" y="1232"/>
                        <a:pt x="1446" y="1232"/>
                      </a:cubicBezTo>
                      <a:cubicBezTo>
                        <a:pt x="2186" y="1340"/>
                        <a:pt x="2186" y="1340"/>
                        <a:pt x="2186" y="1340"/>
                      </a:cubicBezTo>
                      <a:lnTo>
                        <a:pt x="1801" y="609"/>
                      </a:lnTo>
                      <a:close/>
                      <a:moveTo>
                        <a:pt x="1179" y="585"/>
                      </a:moveTo>
                      <a:cubicBezTo>
                        <a:pt x="1181" y="667"/>
                        <a:pt x="1181" y="667"/>
                        <a:pt x="1181" y="667"/>
                      </a:cubicBezTo>
                      <a:cubicBezTo>
                        <a:pt x="1085" y="606"/>
                        <a:pt x="1085" y="606"/>
                        <a:pt x="1085" y="606"/>
                      </a:cubicBezTo>
                      <a:lnTo>
                        <a:pt x="1179" y="585"/>
                      </a:lnTo>
                      <a:close/>
                      <a:moveTo>
                        <a:pt x="1338" y="650"/>
                      </a:moveTo>
                      <a:cubicBezTo>
                        <a:pt x="1320" y="557"/>
                        <a:pt x="1320" y="557"/>
                        <a:pt x="1320" y="557"/>
                      </a:cubicBezTo>
                      <a:cubicBezTo>
                        <a:pt x="1783" y="634"/>
                        <a:pt x="1783" y="634"/>
                        <a:pt x="1783" y="634"/>
                      </a:cubicBezTo>
                      <a:cubicBezTo>
                        <a:pt x="1862" y="785"/>
                        <a:pt x="1862" y="785"/>
                        <a:pt x="1862" y="785"/>
                      </a:cubicBezTo>
                      <a:lnTo>
                        <a:pt x="1338" y="650"/>
                      </a:lnTo>
                      <a:close/>
                      <a:moveTo>
                        <a:pt x="1333" y="764"/>
                      </a:moveTo>
                      <a:cubicBezTo>
                        <a:pt x="1346" y="759"/>
                        <a:pt x="1346" y="759"/>
                        <a:pt x="1346" y="759"/>
                      </a:cubicBezTo>
                      <a:cubicBezTo>
                        <a:pt x="1347" y="759"/>
                        <a:pt x="1347" y="759"/>
                        <a:pt x="1347" y="759"/>
                      </a:cubicBezTo>
                      <a:cubicBezTo>
                        <a:pt x="1351" y="776"/>
                        <a:pt x="1351" y="776"/>
                        <a:pt x="1351" y="776"/>
                      </a:cubicBezTo>
                      <a:lnTo>
                        <a:pt x="1333" y="764"/>
                      </a:lnTo>
                      <a:close/>
                      <a:moveTo>
                        <a:pt x="1356" y="739"/>
                      </a:moveTo>
                      <a:cubicBezTo>
                        <a:pt x="1343" y="673"/>
                        <a:pt x="1343" y="673"/>
                        <a:pt x="1343" y="673"/>
                      </a:cubicBezTo>
                      <a:cubicBezTo>
                        <a:pt x="1876" y="810"/>
                        <a:pt x="1876" y="810"/>
                        <a:pt x="1876" y="810"/>
                      </a:cubicBezTo>
                      <a:cubicBezTo>
                        <a:pt x="1914" y="883"/>
                        <a:pt x="1914" y="883"/>
                        <a:pt x="1914" y="883"/>
                      </a:cubicBezTo>
                      <a:lnTo>
                        <a:pt x="1356" y="739"/>
                      </a:lnTo>
                      <a:close/>
                      <a:moveTo>
                        <a:pt x="936" y="639"/>
                      </a:moveTo>
                      <a:cubicBezTo>
                        <a:pt x="1091" y="748"/>
                        <a:pt x="1091" y="748"/>
                        <a:pt x="1091" y="748"/>
                      </a:cubicBezTo>
                      <a:cubicBezTo>
                        <a:pt x="810" y="870"/>
                        <a:pt x="810" y="870"/>
                        <a:pt x="810" y="870"/>
                      </a:cubicBezTo>
                      <a:cubicBezTo>
                        <a:pt x="820" y="794"/>
                        <a:pt x="820" y="794"/>
                        <a:pt x="820" y="794"/>
                      </a:cubicBezTo>
                      <a:cubicBezTo>
                        <a:pt x="821" y="794"/>
                        <a:pt x="821" y="794"/>
                        <a:pt x="821" y="793"/>
                      </a:cubicBezTo>
                      <a:cubicBezTo>
                        <a:pt x="902" y="775"/>
                        <a:pt x="926" y="743"/>
                        <a:pt x="926" y="711"/>
                      </a:cubicBezTo>
                      <a:cubicBezTo>
                        <a:pt x="926" y="685"/>
                        <a:pt x="910" y="662"/>
                        <a:pt x="899" y="647"/>
                      </a:cubicBezTo>
                      <a:lnTo>
                        <a:pt x="936" y="639"/>
                      </a:lnTo>
                      <a:close/>
                      <a:moveTo>
                        <a:pt x="838" y="661"/>
                      </a:moveTo>
                      <a:cubicBezTo>
                        <a:pt x="892" y="649"/>
                        <a:pt x="892" y="649"/>
                        <a:pt x="892" y="649"/>
                      </a:cubicBezTo>
                      <a:cubicBezTo>
                        <a:pt x="903" y="662"/>
                        <a:pt x="920" y="686"/>
                        <a:pt x="920" y="711"/>
                      </a:cubicBezTo>
                      <a:cubicBezTo>
                        <a:pt x="920" y="739"/>
                        <a:pt x="900" y="769"/>
                        <a:pt x="821" y="787"/>
                      </a:cubicBezTo>
                      <a:lnTo>
                        <a:pt x="838" y="661"/>
                      </a:lnTo>
                      <a:close/>
                      <a:moveTo>
                        <a:pt x="826" y="660"/>
                      </a:moveTo>
                      <a:cubicBezTo>
                        <a:pt x="808" y="790"/>
                        <a:pt x="808" y="790"/>
                        <a:pt x="808" y="790"/>
                      </a:cubicBezTo>
                      <a:cubicBezTo>
                        <a:pt x="798" y="791"/>
                        <a:pt x="788" y="792"/>
                        <a:pt x="778" y="792"/>
                      </a:cubicBezTo>
                      <a:cubicBezTo>
                        <a:pt x="696" y="792"/>
                        <a:pt x="620" y="739"/>
                        <a:pt x="565" y="686"/>
                      </a:cubicBezTo>
                      <a:cubicBezTo>
                        <a:pt x="537" y="659"/>
                        <a:pt x="514" y="632"/>
                        <a:pt x="499" y="612"/>
                      </a:cubicBezTo>
                      <a:cubicBezTo>
                        <a:pt x="497" y="610"/>
                        <a:pt x="495" y="608"/>
                        <a:pt x="493" y="605"/>
                      </a:cubicBezTo>
                      <a:lnTo>
                        <a:pt x="826" y="660"/>
                      </a:lnTo>
                      <a:close/>
                      <a:moveTo>
                        <a:pt x="360" y="583"/>
                      </a:moveTo>
                      <a:cubicBezTo>
                        <a:pt x="484" y="604"/>
                        <a:pt x="484" y="604"/>
                        <a:pt x="484" y="604"/>
                      </a:cubicBezTo>
                      <a:cubicBezTo>
                        <a:pt x="525" y="658"/>
                        <a:pt x="642" y="798"/>
                        <a:pt x="778" y="798"/>
                      </a:cubicBezTo>
                      <a:cubicBezTo>
                        <a:pt x="788" y="798"/>
                        <a:pt x="798" y="798"/>
                        <a:pt x="807" y="796"/>
                      </a:cubicBezTo>
                      <a:cubicBezTo>
                        <a:pt x="797" y="875"/>
                        <a:pt x="797" y="875"/>
                        <a:pt x="797" y="875"/>
                      </a:cubicBezTo>
                      <a:cubicBezTo>
                        <a:pt x="300" y="708"/>
                        <a:pt x="300" y="708"/>
                        <a:pt x="300" y="708"/>
                      </a:cubicBezTo>
                      <a:lnTo>
                        <a:pt x="360" y="583"/>
                      </a:lnTo>
                      <a:close/>
                      <a:moveTo>
                        <a:pt x="291" y="728"/>
                      </a:moveTo>
                      <a:cubicBezTo>
                        <a:pt x="794" y="897"/>
                        <a:pt x="794" y="897"/>
                        <a:pt x="794" y="897"/>
                      </a:cubicBezTo>
                      <a:cubicBezTo>
                        <a:pt x="783" y="979"/>
                        <a:pt x="783" y="979"/>
                        <a:pt x="783" y="979"/>
                      </a:cubicBezTo>
                      <a:cubicBezTo>
                        <a:pt x="780" y="980"/>
                        <a:pt x="780" y="980"/>
                        <a:pt x="780" y="980"/>
                      </a:cubicBezTo>
                      <a:cubicBezTo>
                        <a:pt x="254" y="803"/>
                        <a:pt x="254" y="803"/>
                        <a:pt x="254" y="803"/>
                      </a:cubicBezTo>
                      <a:lnTo>
                        <a:pt x="291" y="728"/>
                      </a:lnTo>
                      <a:close/>
                      <a:moveTo>
                        <a:pt x="42" y="1246"/>
                      </a:moveTo>
                      <a:cubicBezTo>
                        <a:pt x="245" y="823"/>
                        <a:pt x="245" y="823"/>
                        <a:pt x="245" y="823"/>
                      </a:cubicBezTo>
                      <a:cubicBezTo>
                        <a:pt x="779" y="1002"/>
                        <a:pt x="779" y="1002"/>
                        <a:pt x="779" y="1002"/>
                      </a:cubicBezTo>
                      <a:cubicBezTo>
                        <a:pt x="769" y="1076"/>
                        <a:pt x="769" y="1076"/>
                        <a:pt x="769" y="1076"/>
                      </a:cubicBezTo>
                      <a:cubicBezTo>
                        <a:pt x="768" y="1077"/>
                        <a:pt x="768" y="1078"/>
                        <a:pt x="767" y="1078"/>
                      </a:cubicBezTo>
                      <a:cubicBezTo>
                        <a:pt x="761" y="1080"/>
                        <a:pt x="679" y="1113"/>
                        <a:pt x="627" y="1190"/>
                      </a:cubicBezTo>
                      <a:cubicBezTo>
                        <a:pt x="601" y="1228"/>
                        <a:pt x="545" y="1259"/>
                        <a:pt x="495" y="1280"/>
                      </a:cubicBezTo>
                      <a:cubicBezTo>
                        <a:pt x="471" y="1290"/>
                        <a:pt x="449" y="1298"/>
                        <a:pt x="432" y="1303"/>
                      </a:cubicBezTo>
                      <a:lnTo>
                        <a:pt x="42" y="1246"/>
                      </a:lnTo>
                      <a:close/>
                      <a:moveTo>
                        <a:pt x="732" y="1347"/>
                      </a:moveTo>
                      <a:cubicBezTo>
                        <a:pt x="446" y="1305"/>
                        <a:pt x="446" y="1305"/>
                        <a:pt x="446" y="1305"/>
                      </a:cubicBezTo>
                      <a:cubicBezTo>
                        <a:pt x="501" y="1287"/>
                        <a:pt x="594" y="1249"/>
                        <a:pt x="632" y="1193"/>
                      </a:cubicBezTo>
                      <a:cubicBezTo>
                        <a:pt x="658" y="1154"/>
                        <a:pt x="693" y="1127"/>
                        <a:pt x="721" y="1109"/>
                      </a:cubicBezTo>
                      <a:cubicBezTo>
                        <a:pt x="734" y="1100"/>
                        <a:pt x="747" y="1094"/>
                        <a:pt x="756" y="1090"/>
                      </a:cubicBezTo>
                      <a:cubicBezTo>
                        <a:pt x="762" y="1087"/>
                        <a:pt x="766" y="1085"/>
                        <a:pt x="768" y="1084"/>
                      </a:cubicBezTo>
                      <a:cubicBezTo>
                        <a:pt x="752" y="1206"/>
                        <a:pt x="752" y="1206"/>
                        <a:pt x="752" y="1206"/>
                      </a:cubicBezTo>
                      <a:lnTo>
                        <a:pt x="732" y="1347"/>
                      </a:lnTo>
                      <a:close/>
                      <a:moveTo>
                        <a:pt x="802" y="1334"/>
                      </a:moveTo>
                      <a:cubicBezTo>
                        <a:pt x="858" y="1215"/>
                        <a:pt x="951" y="1180"/>
                        <a:pt x="1043" y="1180"/>
                      </a:cubicBezTo>
                      <a:cubicBezTo>
                        <a:pt x="1106" y="1180"/>
                        <a:pt x="1169" y="1197"/>
                        <a:pt x="1215" y="1214"/>
                      </a:cubicBezTo>
                      <a:cubicBezTo>
                        <a:pt x="1238" y="1222"/>
                        <a:pt x="1257" y="1231"/>
                        <a:pt x="1270" y="1237"/>
                      </a:cubicBezTo>
                      <a:cubicBezTo>
                        <a:pt x="1272" y="1238"/>
                        <a:pt x="1273" y="1238"/>
                        <a:pt x="1274" y="1239"/>
                      </a:cubicBezTo>
                      <a:lnTo>
                        <a:pt x="802" y="1334"/>
                      </a:lnTo>
                      <a:close/>
                      <a:moveTo>
                        <a:pt x="1284" y="1237"/>
                      </a:moveTo>
                      <a:cubicBezTo>
                        <a:pt x="1251" y="1221"/>
                        <a:pt x="1149" y="1174"/>
                        <a:pt x="1043" y="1174"/>
                      </a:cubicBezTo>
                      <a:cubicBezTo>
                        <a:pt x="949" y="1174"/>
                        <a:pt x="851" y="1210"/>
                        <a:pt x="795" y="1336"/>
                      </a:cubicBezTo>
                      <a:cubicBezTo>
                        <a:pt x="745" y="1346"/>
                        <a:pt x="745" y="1346"/>
                        <a:pt x="745" y="1346"/>
                      </a:cubicBezTo>
                      <a:cubicBezTo>
                        <a:pt x="782" y="1076"/>
                        <a:pt x="782" y="1076"/>
                        <a:pt x="782" y="1076"/>
                      </a:cubicBezTo>
                      <a:cubicBezTo>
                        <a:pt x="786" y="1073"/>
                        <a:pt x="790" y="1071"/>
                        <a:pt x="796" y="1067"/>
                      </a:cubicBezTo>
                      <a:cubicBezTo>
                        <a:pt x="844" y="1039"/>
                        <a:pt x="957" y="983"/>
                        <a:pt x="1079" y="983"/>
                      </a:cubicBezTo>
                      <a:cubicBezTo>
                        <a:pt x="1196" y="983"/>
                        <a:pt x="1321" y="1034"/>
                        <a:pt x="1410" y="1211"/>
                      </a:cubicBezTo>
                      <a:lnTo>
                        <a:pt x="1284" y="1237"/>
                      </a:lnTo>
                      <a:close/>
                      <a:moveTo>
                        <a:pt x="1416" y="1210"/>
                      </a:moveTo>
                      <a:cubicBezTo>
                        <a:pt x="1327" y="1030"/>
                        <a:pt x="1198" y="977"/>
                        <a:pt x="1079" y="977"/>
                      </a:cubicBezTo>
                      <a:cubicBezTo>
                        <a:pt x="946" y="977"/>
                        <a:pt x="825" y="1042"/>
                        <a:pt x="783" y="1068"/>
                      </a:cubicBezTo>
                      <a:cubicBezTo>
                        <a:pt x="792" y="998"/>
                        <a:pt x="792" y="998"/>
                        <a:pt x="792" y="998"/>
                      </a:cubicBezTo>
                      <a:cubicBezTo>
                        <a:pt x="1198" y="823"/>
                        <a:pt x="1198" y="823"/>
                        <a:pt x="1198" y="823"/>
                      </a:cubicBezTo>
                      <a:cubicBezTo>
                        <a:pt x="1384" y="953"/>
                        <a:pt x="1384" y="953"/>
                        <a:pt x="1384" y="953"/>
                      </a:cubicBezTo>
                      <a:cubicBezTo>
                        <a:pt x="1387" y="958"/>
                        <a:pt x="1387" y="958"/>
                        <a:pt x="1387" y="958"/>
                      </a:cubicBezTo>
                      <a:cubicBezTo>
                        <a:pt x="1437" y="1206"/>
                        <a:pt x="1437" y="1206"/>
                        <a:pt x="1437" y="1206"/>
                      </a:cubicBezTo>
                      <a:lnTo>
                        <a:pt x="1416" y="1210"/>
                      </a:lnTo>
                      <a:close/>
                      <a:moveTo>
                        <a:pt x="1449" y="1205"/>
                      </a:moveTo>
                      <a:cubicBezTo>
                        <a:pt x="1404" y="980"/>
                        <a:pt x="1404" y="980"/>
                        <a:pt x="1404" y="980"/>
                      </a:cubicBezTo>
                      <a:cubicBezTo>
                        <a:pt x="1591" y="1225"/>
                        <a:pt x="1591" y="1225"/>
                        <a:pt x="1591" y="1225"/>
                      </a:cubicBezTo>
                      <a:lnTo>
                        <a:pt x="1449" y="1205"/>
                      </a:lnTo>
                      <a:close/>
                      <a:moveTo>
                        <a:pt x="1621" y="1230"/>
                      </a:moveTo>
                      <a:cubicBezTo>
                        <a:pt x="1399" y="938"/>
                        <a:pt x="1399" y="938"/>
                        <a:pt x="1399" y="938"/>
                      </a:cubicBezTo>
                      <a:cubicBezTo>
                        <a:pt x="1395" y="935"/>
                        <a:pt x="1395" y="935"/>
                        <a:pt x="1395" y="935"/>
                      </a:cubicBezTo>
                      <a:cubicBezTo>
                        <a:pt x="1374" y="831"/>
                        <a:pt x="1374" y="831"/>
                        <a:pt x="1374" y="831"/>
                      </a:cubicBezTo>
                      <a:cubicBezTo>
                        <a:pt x="1737" y="1247"/>
                        <a:pt x="1737" y="1247"/>
                        <a:pt x="1737" y="1247"/>
                      </a:cubicBezTo>
                      <a:lnTo>
                        <a:pt x="1621" y="1230"/>
                      </a:lnTo>
                      <a:close/>
                      <a:moveTo>
                        <a:pt x="1366" y="788"/>
                      </a:moveTo>
                      <a:cubicBezTo>
                        <a:pt x="1361" y="762"/>
                        <a:pt x="1361" y="762"/>
                        <a:pt x="1361" y="762"/>
                      </a:cubicBezTo>
                      <a:cubicBezTo>
                        <a:pt x="1928" y="909"/>
                        <a:pt x="1928" y="909"/>
                        <a:pt x="1928" y="909"/>
                      </a:cubicBezTo>
                      <a:cubicBezTo>
                        <a:pt x="2136" y="1305"/>
                        <a:pt x="2136" y="1305"/>
                        <a:pt x="2136" y="1305"/>
                      </a:cubicBezTo>
                      <a:cubicBezTo>
                        <a:pt x="1770" y="1252"/>
                        <a:pt x="1770" y="1252"/>
                        <a:pt x="1770" y="1252"/>
                      </a:cubicBezTo>
                      <a:lnTo>
                        <a:pt x="1366" y="7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74" name="TextovéPole 73">
            <a:extLst>
              <a:ext uri="{FF2B5EF4-FFF2-40B4-BE49-F238E27FC236}">
                <a16:creationId xmlns:a16="http://schemas.microsoft.com/office/drawing/2014/main" xmlns="" id="{0DF329E1-199B-7175-7BA9-4DF7A30B2A04}"/>
              </a:ext>
            </a:extLst>
          </p:cNvPr>
          <p:cNvSpPr txBox="1"/>
          <p:nvPr/>
        </p:nvSpPr>
        <p:spPr>
          <a:xfrm>
            <a:off x="4168940" y="888253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75" name="TextovéPole 74">
            <a:extLst>
              <a:ext uri="{FF2B5EF4-FFF2-40B4-BE49-F238E27FC236}">
                <a16:creationId xmlns:a16="http://schemas.microsoft.com/office/drawing/2014/main" xmlns="" id="{C4ED347C-2846-F03B-5C45-1F4BF5E98AFF}"/>
              </a:ext>
            </a:extLst>
          </p:cNvPr>
          <p:cNvSpPr txBox="1"/>
          <p:nvPr/>
        </p:nvSpPr>
        <p:spPr>
          <a:xfrm>
            <a:off x="1931778" y="866764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76" name="TextovéPole 75">
            <a:extLst>
              <a:ext uri="{FF2B5EF4-FFF2-40B4-BE49-F238E27FC236}">
                <a16:creationId xmlns:a16="http://schemas.microsoft.com/office/drawing/2014/main" xmlns="" id="{022FA6EF-1707-C639-EB1A-0B70D6E49941}"/>
              </a:ext>
            </a:extLst>
          </p:cNvPr>
          <p:cNvSpPr txBox="1"/>
          <p:nvPr/>
        </p:nvSpPr>
        <p:spPr>
          <a:xfrm>
            <a:off x="6373288" y="888253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+3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78" name="TextovéPole 77">
            <a:extLst>
              <a:ext uri="{FF2B5EF4-FFF2-40B4-BE49-F238E27FC236}">
                <a16:creationId xmlns:a16="http://schemas.microsoft.com/office/drawing/2014/main" xmlns="" id="{1BDA9827-C473-4D50-74C6-1BC2505817CC}"/>
              </a:ext>
            </a:extLst>
          </p:cNvPr>
          <p:cNvSpPr txBox="1"/>
          <p:nvPr/>
        </p:nvSpPr>
        <p:spPr>
          <a:xfrm>
            <a:off x="698093" y="2118943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+0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79" name="TextovéPole 78">
            <a:extLst>
              <a:ext uri="{FF2B5EF4-FFF2-40B4-BE49-F238E27FC236}">
                <a16:creationId xmlns:a16="http://schemas.microsoft.com/office/drawing/2014/main" xmlns="" id="{D07293AD-9BDD-D823-5D3C-13AFE8D9EBF1}"/>
              </a:ext>
            </a:extLst>
          </p:cNvPr>
          <p:cNvSpPr txBox="1"/>
          <p:nvPr/>
        </p:nvSpPr>
        <p:spPr>
          <a:xfrm>
            <a:off x="1676655" y="2116585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+2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0" name="TextovéPole 79">
            <a:extLst>
              <a:ext uri="{FF2B5EF4-FFF2-40B4-BE49-F238E27FC236}">
                <a16:creationId xmlns:a16="http://schemas.microsoft.com/office/drawing/2014/main" xmlns="" id="{F7572E18-63AC-D112-FE3E-BD135A12A8B4}"/>
              </a:ext>
            </a:extLst>
          </p:cNvPr>
          <p:cNvSpPr txBox="1"/>
          <p:nvPr/>
        </p:nvSpPr>
        <p:spPr>
          <a:xfrm>
            <a:off x="2682967" y="2180315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+6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1" name="TextovéPole 80">
            <a:extLst>
              <a:ext uri="{FF2B5EF4-FFF2-40B4-BE49-F238E27FC236}">
                <a16:creationId xmlns:a16="http://schemas.microsoft.com/office/drawing/2014/main" xmlns="" id="{9D6ABD54-752C-E748-FF16-DF9FAE1DDD61}"/>
              </a:ext>
            </a:extLst>
          </p:cNvPr>
          <p:cNvSpPr txBox="1"/>
          <p:nvPr/>
        </p:nvSpPr>
        <p:spPr>
          <a:xfrm>
            <a:off x="3689279" y="2118943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+0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2" name="TextovéPole 81">
            <a:extLst>
              <a:ext uri="{FF2B5EF4-FFF2-40B4-BE49-F238E27FC236}">
                <a16:creationId xmlns:a16="http://schemas.microsoft.com/office/drawing/2014/main" xmlns="" id="{74DC11FB-8CBE-824F-0E2A-390F394C25C3}"/>
              </a:ext>
            </a:extLst>
          </p:cNvPr>
          <p:cNvSpPr txBox="1"/>
          <p:nvPr/>
        </p:nvSpPr>
        <p:spPr>
          <a:xfrm>
            <a:off x="4585720" y="2645033"/>
            <a:ext cx="619464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600" kern="0" dirty="0">
                <a:solidFill>
                  <a:srgbClr val="00B050"/>
                </a:solidFill>
                <a:latin typeface="Calibri" panose="020F0502020204030204" pitchFamily="34" charset="0"/>
              </a:rPr>
              <a:t>+8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6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</p:spTree>
    <p:extLst>
      <p:ext uri="{BB962C8B-B14F-4D97-AF65-F5344CB8AC3E}">
        <p14:creationId xmlns:p14="http://schemas.microsoft.com/office/powerpoint/2010/main" val="177865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Nadpis 3">
            <a:extLst>
              <a:ext uri="{FF2B5EF4-FFF2-40B4-BE49-F238E27FC236}">
                <a16:creationId xmlns:a16="http://schemas.microsoft.com/office/drawing/2014/main" xmlns="" id="{28C90B97-CA9F-4939-8F27-97BBFDC5E4D9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>
              <a:defRPr/>
            </a:pPr>
            <a:r>
              <a:rPr lang="cs-CZ" sz="2000" dirty="0">
                <a:solidFill>
                  <a:srgbClr val="003C78"/>
                </a:solidFill>
                <a:latin typeface="+mj-lt"/>
              </a:rPr>
              <a:t>Prostředí působí čistě a upraveně, je zde dostatek materiálů</a:t>
            </a:r>
          </a:p>
        </p:txBody>
      </p:sp>
      <p:sp>
        <p:nvSpPr>
          <p:cNvPr id="45" name="Zástupný symbol pro text 4">
            <a:extLst>
              <a:ext uri="{FF2B5EF4-FFF2-40B4-BE49-F238E27FC236}">
                <a16:creationId xmlns:a16="http://schemas.microsoft.com/office/drawing/2014/main" xmlns="" id="{1B69E8D4-3BEF-492C-B974-4C5E069F5175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l-PL" sz="1800" dirty="0">
                <a:solidFill>
                  <a:srgbClr val="FF0000"/>
                </a:solidFill>
              </a:rPr>
              <a:t>INTERIÉR A VYBAVENOST TIC</a:t>
            </a:r>
          </a:p>
        </p:txBody>
      </p:sp>
      <p:grpSp>
        <p:nvGrpSpPr>
          <p:cNvPr id="46" name="Skupina 45">
            <a:extLst>
              <a:ext uri="{FF2B5EF4-FFF2-40B4-BE49-F238E27FC236}">
                <a16:creationId xmlns:a16="http://schemas.microsoft.com/office/drawing/2014/main" xmlns="" id="{EF84B925-E079-48CC-A321-1A0DA1644898}"/>
              </a:ext>
            </a:extLst>
          </p:cNvPr>
          <p:cNvGrpSpPr/>
          <p:nvPr/>
        </p:nvGrpSpPr>
        <p:grpSpPr>
          <a:xfrm>
            <a:off x="2690051" y="1930234"/>
            <a:ext cx="1850845" cy="800263"/>
            <a:chOff x="6431596" y="3869425"/>
            <a:chExt cx="2371195" cy="1214635"/>
          </a:xfrm>
        </p:grpSpPr>
        <p:sp>
          <p:nvSpPr>
            <p:cNvPr id="47" name="Obdélník 46">
              <a:extLst>
                <a:ext uri="{FF2B5EF4-FFF2-40B4-BE49-F238E27FC236}">
                  <a16:creationId xmlns:a16="http://schemas.microsoft.com/office/drawing/2014/main" xmlns="" id="{24298D84-E2E2-4459-B910-4163653F5FFF}"/>
                </a:ext>
              </a:extLst>
            </p:cNvPr>
            <p:cNvSpPr/>
            <p:nvPr/>
          </p:nvSpPr>
          <p:spPr>
            <a:xfrm>
              <a:off x="6431596" y="3869425"/>
              <a:ext cx="2371195" cy="1214635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48" name="TextovéPole 47">
              <a:extLst>
                <a:ext uri="{FF2B5EF4-FFF2-40B4-BE49-F238E27FC236}">
                  <a16:creationId xmlns:a16="http://schemas.microsoft.com/office/drawing/2014/main" xmlns="" id="{E4AF2753-9970-47DB-86C4-2993FAB00D82}"/>
                </a:ext>
              </a:extLst>
            </p:cNvPr>
            <p:cNvSpPr txBox="1"/>
            <p:nvPr/>
          </p:nvSpPr>
          <p:spPr>
            <a:xfrm>
              <a:off x="6493450" y="3955502"/>
              <a:ext cx="2247485" cy="112114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Interiéry všech TIC jsou čisté a upravené</a:t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endPara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</p:txBody>
        </p:sp>
      </p:grpSp>
      <p:grpSp>
        <p:nvGrpSpPr>
          <p:cNvPr id="49" name="Skupina 48">
            <a:extLst>
              <a:ext uri="{FF2B5EF4-FFF2-40B4-BE49-F238E27FC236}">
                <a16:creationId xmlns:a16="http://schemas.microsoft.com/office/drawing/2014/main" xmlns="" id="{5362D385-AF44-4796-9F34-0B43180D9B52}"/>
              </a:ext>
            </a:extLst>
          </p:cNvPr>
          <p:cNvGrpSpPr/>
          <p:nvPr/>
        </p:nvGrpSpPr>
        <p:grpSpPr>
          <a:xfrm>
            <a:off x="1572024" y="3458281"/>
            <a:ext cx="2940146" cy="797351"/>
            <a:chOff x="6431596" y="3869423"/>
            <a:chExt cx="2371195" cy="1818639"/>
          </a:xfrm>
        </p:grpSpPr>
        <p:sp>
          <p:nvSpPr>
            <p:cNvPr id="50" name="Obdélník 49">
              <a:extLst>
                <a:ext uri="{FF2B5EF4-FFF2-40B4-BE49-F238E27FC236}">
                  <a16:creationId xmlns:a16="http://schemas.microsoft.com/office/drawing/2014/main" xmlns="" id="{9D310C5E-62FA-4DCB-8EBC-B933A6DB3FAC}"/>
                </a:ext>
              </a:extLst>
            </p:cNvPr>
            <p:cNvSpPr/>
            <p:nvPr/>
          </p:nvSpPr>
          <p:spPr>
            <a:xfrm>
              <a:off x="6431596" y="3869423"/>
              <a:ext cx="2371195" cy="1818639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1" name="TextovéPole 50">
              <a:extLst>
                <a:ext uri="{FF2B5EF4-FFF2-40B4-BE49-F238E27FC236}">
                  <a16:creationId xmlns:a16="http://schemas.microsoft.com/office/drawing/2014/main" xmlns="" id="{E15F97F1-2118-4D50-85D4-D12FB6AB7230}"/>
                </a:ext>
              </a:extLst>
            </p:cNvPr>
            <p:cNvSpPr txBox="1"/>
            <p:nvPr/>
          </p:nvSpPr>
          <p:spPr>
            <a:xfrm>
              <a:off x="6431596" y="4006908"/>
              <a:ext cx="2371195" cy="161458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Aktuální informační materiály jsou návštěvníkům </a:t>
              </a:r>
            </a:p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k dispozici</a:t>
              </a:r>
            </a:p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TIC jsou vybavena propagačními materiály (99 %), pouze ve 2 % nebyl materiály aktuální.</a:t>
              </a:r>
            </a:p>
          </p:txBody>
        </p:sp>
      </p:grpSp>
      <p:grpSp>
        <p:nvGrpSpPr>
          <p:cNvPr id="52" name="Skupina 51">
            <a:extLst>
              <a:ext uri="{FF2B5EF4-FFF2-40B4-BE49-F238E27FC236}">
                <a16:creationId xmlns:a16="http://schemas.microsoft.com/office/drawing/2014/main" xmlns="" id="{275B4840-DCA9-4E23-9495-9AAF4FB72EC6}"/>
              </a:ext>
            </a:extLst>
          </p:cNvPr>
          <p:cNvGrpSpPr/>
          <p:nvPr/>
        </p:nvGrpSpPr>
        <p:grpSpPr>
          <a:xfrm>
            <a:off x="389867" y="1927851"/>
            <a:ext cx="2209467" cy="918710"/>
            <a:chOff x="6418257" y="3869425"/>
            <a:chExt cx="2247485" cy="1599140"/>
          </a:xfrm>
        </p:grpSpPr>
        <p:sp>
          <p:nvSpPr>
            <p:cNvPr id="53" name="Obdélník 52">
              <a:extLst>
                <a:ext uri="{FF2B5EF4-FFF2-40B4-BE49-F238E27FC236}">
                  <a16:creationId xmlns:a16="http://schemas.microsoft.com/office/drawing/2014/main" xmlns="" id="{86EDCA27-0FD8-40B0-A434-F614334E759A}"/>
                </a:ext>
              </a:extLst>
            </p:cNvPr>
            <p:cNvSpPr/>
            <p:nvPr/>
          </p:nvSpPr>
          <p:spPr>
            <a:xfrm>
              <a:off x="6431597" y="3869425"/>
              <a:ext cx="2220806" cy="1599140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54" name="TextovéPole 53">
              <a:extLst>
                <a:ext uri="{FF2B5EF4-FFF2-40B4-BE49-F238E27FC236}">
                  <a16:creationId xmlns:a16="http://schemas.microsoft.com/office/drawing/2014/main" xmlns="" id="{E4449C7A-8BBF-46B2-8DDC-5D1F6266336A}"/>
                </a:ext>
              </a:extLst>
            </p:cNvPr>
            <p:cNvSpPr txBox="1"/>
            <p:nvPr/>
          </p:nvSpPr>
          <p:spPr>
            <a:xfrm>
              <a:off x="6418257" y="4010451"/>
              <a:ext cx="2247485" cy="117859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TIC disponují mapami</a:t>
              </a:r>
              <a:endParaRPr kumimoji="0" lang="cs-CZ" sz="8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  <a:p>
              <a:pPr lvl="0" algn="ctr" defTabSz="914330">
                <a:defRPr/>
              </a:pPr>
              <a:endParaRPr kumimoji="0" lang="cs-CZ" sz="40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  <a:p>
              <a:pPr lvl="0" algn="ctr" defTabSz="914330">
                <a:defRPr/>
              </a:pPr>
              <a:r>
                <a:rPr kumimoji="0" lang="cs-CZ" sz="80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Mapa  ČR regionu je v TIC dostupná v </a:t>
              </a: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94</a:t>
              </a:r>
              <a:r>
                <a:rPr kumimoji="0" lang="cs-CZ" sz="80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% případů. </a:t>
              </a:r>
              <a:r>
                <a:rPr kumimoji="0" lang="cs-CZ" sz="800" i="1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9 z 10 TIC nabízí také </a:t>
              </a:r>
              <a:r>
                <a:rPr lang="cs-CZ" sz="800" i="1" kern="0" noProof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m</a:t>
              </a: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apu celé ČR. </a:t>
              </a:r>
            </a:p>
            <a:p>
              <a:pPr lvl="0" algn="ctr" defTabSz="914330">
                <a:defRPr/>
              </a:pPr>
              <a:r>
                <a:rPr lang="cs-CZ" sz="800" i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V 98 % IC byla také k dispozici mapa regionu.</a:t>
              </a:r>
              <a:endParaRPr kumimoji="0" lang="cs-CZ" sz="80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</p:txBody>
        </p:sp>
      </p:grpSp>
      <p:grpSp>
        <p:nvGrpSpPr>
          <p:cNvPr id="122" name="Skupina 121">
            <a:extLst>
              <a:ext uri="{FF2B5EF4-FFF2-40B4-BE49-F238E27FC236}">
                <a16:creationId xmlns:a16="http://schemas.microsoft.com/office/drawing/2014/main" xmlns="" id="{C7D9DF69-4A7F-449C-AF33-FF6F69AE606C}"/>
              </a:ext>
            </a:extLst>
          </p:cNvPr>
          <p:cNvGrpSpPr/>
          <p:nvPr/>
        </p:nvGrpSpPr>
        <p:grpSpPr>
          <a:xfrm>
            <a:off x="2651241" y="2779226"/>
            <a:ext cx="1925969" cy="641837"/>
            <a:chOff x="6780650" y="3854047"/>
            <a:chExt cx="1574910" cy="1403954"/>
          </a:xfrm>
        </p:grpSpPr>
        <p:sp>
          <p:nvSpPr>
            <p:cNvPr id="123" name="Obdélník 122">
              <a:extLst>
                <a:ext uri="{FF2B5EF4-FFF2-40B4-BE49-F238E27FC236}">
                  <a16:creationId xmlns:a16="http://schemas.microsoft.com/office/drawing/2014/main" xmlns="" id="{02266576-5228-48BF-B2AD-DF5F31EF4D6F}"/>
                </a:ext>
              </a:extLst>
            </p:cNvPr>
            <p:cNvSpPr/>
            <p:nvPr/>
          </p:nvSpPr>
          <p:spPr>
            <a:xfrm>
              <a:off x="6812187" y="3854047"/>
              <a:ext cx="1508259" cy="1403954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24" name="TextovéPole 123">
              <a:extLst>
                <a:ext uri="{FF2B5EF4-FFF2-40B4-BE49-F238E27FC236}">
                  <a16:creationId xmlns:a16="http://schemas.microsoft.com/office/drawing/2014/main" xmlns="" id="{62CC1903-8812-4FE7-B58D-AA5939C9C385}"/>
                </a:ext>
              </a:extLst>
            </p:cNvPr>
            <p:cNvSpPr txBox="1"/>
            <p:nvPr/>
          </p:nvSpPr>
          <p:spPr>
            <a:xfrm>
              <a:off x="6780650" y="3882352"/>
              <a:ext cx="1574910" cy="94252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000" b="1" kern="0" dirty="0">
                  <a:solidFill>
                    <a:srgbClr val="FFFFFF"/>
                  </a:solidFill>
                  <a:latin typeface="Calibri" pitchFamily="34" charset="0"/>
                  <a:cs typeface="Arial" pitchFamily="34" charset="0"/>
                </a:rPr>
                <a:t>Ne všude je možná platba kartou</a:t>
              </a:r>
              <a: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/>
              </a:r>
              <a:br>
                <a:rPr kumimoji="0" lang="cs-CZ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</a:br>
              <a:r>
                <a:rPr kumimoji="0" lang="cs-CZ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endParaRPr lang="cs-CZ" sz="1200" b="1" kern="0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endParaRPr>
            </a:p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800" b="0" i="1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21 % TIC neumožňuje platbu kartou. </a:t>
              </a:r>
              <a:endParaRPr kumimoji="0" lang="cs-CZ" sz="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endParaRPr>
            </a:p>
          </p:txBody>
        </p:sp>
      </p:grpSp>
      <p:grpSp>
        <p:nvGrpSpPr>
          <p:cNvPr id="125" name="Skupina 124">
            <a:extLst>
              <a:ext uri="{FF2B5EF4-FFF2-40B4-BE49-F238E27FC236}">
                <a16:creationId xmlns:a16="http://schemas.microsoft.com/office/drawing/2014/main" xmlns="" id="{70C60EC1-0184-428E-A5AA-B0B93C5CE2CA}"/>
              </a:ext>
            </a:extLst>
          </p:cNvPr>
          <p:cNvGrpSpPr/>
          <p:nvPr/>
        </p:nvGrpSpPr>
        <p:grpSpPr>
          <a:xfrm>
            <a:off x="412017" y="2927581"/>
            <a:ext cx="1107052" cy="1329421"/>
            <a:chOff x="6756091" y="3837693"/>
            <a:chExt cx="2100192" cy="845223"/>
          </a:xfrm>
        </p:grpSpPr>
        <p:sp>
          <p:nvSpPr>
            <p:cNvPr id="126" name="Obdélník 125">
              <a:extLst>
                <a:ext uri="{FF2B5EF4-FFF2-40B4-BE49-F238E27FC236}">
                  <a16:creationId xmlns:a16="http://schemas.microsoft.com/office/drawing/2014/main" xmlns="" id="{4BA28101-507E-4C5F-B536-B46EE354A01D}"/>
                </a:ext>
              </a:extLst>
            </p:cNvPr>
            <p:cNvSpPr/>
            <p:nvPr/>
          </p:nvSpPr>
          <p:spPr>
            <a:xfrm>
              <a:off x="6756091" y="3837693"/>
              <a:ext cx="2100192" cy="845223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0" dirty="0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127" name="TextovéPole 126">
              <a:extLst>
                <a:ext uri="{FF2B5EF4-FFF2-40B4-BE49-F238E27FC236}">
                  <a16:creationId xmlns:a16="http://schemas.microsoft.com/office/drawing/2014/main" xmlns="" id="{2431AFEA-93BA-4FB7-8411-364E07D4B3A3}"/>
                </a:ext>
              </a:extLst>
            </p:cNvPr>
            <p:cNvSpPr txBox="1"/>
            <p:nvPr/>
          </p:nvSpPr>
          <p:spPr>
            <a:xfrm>
              <a:off x="6836282" y="3898880"/>
              <a:ext cx="1934577" cy="64574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Wi-fi není standardem</a:t>
              </a:r>
            </a:p>
            <a:p>
              <a:pPr algn="ctr"/>
              <a:r>
                <a:rPr lang="cs-CZ" sz="8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Mystery shoppeři se k internetu pro veřejnost nedostali v 22 % případů.</a:t>
              </a:r>
            </a:p>
          </p:txBody>
        </p:sp>
      </p:grpSp>
      <p:grpSp>
        <p:nvGrpSpPr>
          <p:cNvPr id="69" name="Skupina 68">
            <a:extLst>
              <a:ext uri="{FF2B5EF4-FFF2-40B4-BE49-F238E27FC236}">
                <a16:creationId xmlns:a16="http://schemas.microsoft.com/office/drawing/2014/main" xmlns="" id="{75B1DE9F-7067-4D9B-8C82-201DBAF5A413}"/>
              </a:ext>
            </a:extLst>
          </p:cNvPr>
          <p:cNvGrpSpPr/>
          <p:nvPr/>
        </p:nvGrpSpPr>
        <p:grpSpPr>
          <a:xfrm>
            <a:off x="251520" y="574488"/>
            <a:ext cx="8762627" cy="1123672"/>
            <a:chOff x="285373" y="786776"/>
            <a:chExt cx="8762627" cy="1123672"/>
          </a:xfrm>
        </p:grpSpPr>
        <p:sp>
          <p:nvSpPr>
            <p:cNvPr id="70" name="TextovéPole 69">
              <a:extLst>
                <a:ext uri="{FF2B5EF4-FFF2-40B4-BE49-F238E27FC236}">
                  <a16:creationId xmlns:a16="http://schemas.microsoft.com/office/drawing/2014/main" xmlns="" id="{E6F5A168-55D9-477C-9CBA-C7B81230ED61}"/>
                </a:ext>
              </a:extLst>
            </p:cNvPr>
            <p:cNvSpPr txBox="1"/>
            <p:nvPr/>
          </p:nvSpPr>
          <p:spPr>
            <a:xfrm>
              <a:off x="1366509" y="793306"/>
              <a:ext cx="719611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96</a:t>
              </a:r>
              <a:r>
                <a:rPr lang="cs-CZ" sz="16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%</a:t>
              </a:r>
              <a:endParaRPr lang="cs-CZ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71" name="TextovéPole 70">
              <a:extLst>
                <a:ext uri="{FF2B5EF4-FFF2-40B4-BE49-F238E27FC236}">
                  <a16:creationId xmlns:a16="http://schemas.microsoft.com/office/drawing/2014/main" xmlns="" id="{F0454711-B1F5-422A-A1F1-E8A5416EEBC2}"/>
                </a:ext>
              </a:extLst>
            </p:cNvPr>
            <p:cNvSpPr txBox="1"/>
            <p:nvPr/>
          </p:nvSpPr>
          <p:spPr>
            <a:xfrm>
              <a:off x="3611051" y="786776"/>
              <a:ext cx="73474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90</a:t>
              </a:r>
              <a:r>
                <a:rPr lang="cs-CZ" sz="16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%</a:t>
              </a:r>
              <a:endParaRPr lang="cs-CZ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72" name="TextovéPole 71">
              <a:extLst>
                <a:ext uri="{FF2B5EF4-FFF2-40B4-BE49-F238E27FC236}">
                  <a16:creationId xmlns:a16="http://schemas.microsoft.com/office/drawing/2014/main" xmlns="" id="{76F8ACC3-3847-44ED-951F-2FB2C522B416}"/>
                </a:ext>
              </a:extLst>
            </p:cNvPr>
            <p:cNvSpPr txBox="1"/>
            <p:nvPr/>
          </p:nvSpPr>
          <p:spPr>
            <a:xfrm>
              <a:off x="5771291" y="789555"/>
              <a:ext cx="74492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98</a:t>
              </a:r>
              <a:r>
                <a:rPr lang="cs-CZ" sz="16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%</a:t>
              </a:r>
              <a:endParaRPr lang="cs-CZ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73" name="TextovéPole 72">
              <a:extLst>
                <a:ext uri="{FF2B5EF4-FFF2-40B4-BE49-F238E27FC236}">
                  <a16:creationId xmlns:a16="http://schemas.microsoft.com/office/drawing/2014/main" xmlns="" id="{60346D40-A625-4259-8026-60775A27FDBD}"/>
                </a:ext>
              </a:extLst>
            </p:cNvPr>
            <p:cNvSpPr txBox="1"/>
            <p:nvPr/>
          </p:nvSpPr>
          <p:spPr>
            <a:xfrm>
              <a:off x="8048812" y="992921"/>
              <a:ext cx="999188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900" b="1" kern="0" dirty="0">
                  <a:solidFill>
                    <a:srgbClr val="404040"/>
                  </a:solidFill>
                  <a:latin typeface="Calibri" pitchFamily="34" charset="0"/>
                  <a:cs typeface="Arial" pitchFamily="34" charset="0"/>
                </a:rPr>
                <a:t>NEHODNOCENO INDEXEM</a:t>
              </a:r>
              <a:endParaRPr lang="cs-CZ" sz="700" b="1" kern="0" dirty="0">
                <a:solidFill>
                  <a:srgbClr val="404040"/>
                </a:solidFill>
                <a:latin typeface="Calibri" pitchFamily="34" charset="0"/>
                <a:cs typeface="Arial" pitchFamily="34" charset="0"/>
              </a:endParaRPr>
            </a:p>
          </p:txBody>
        </p:sp>
        <p:grpSp>
          <p:nvGrpSpPr>
            <p:cNvPr id="74" name="Skupina 73">
              <a:extLst>
                <a:ext uri="{FF2B5EF4-FFF2-40B4-BE49-F238E27FC236}">
                  <a16:creationId xmlns:a16="http://schemas.microsoft.com/office/drawing/2014/main" xmlns="" id="{D7F570AC-4291-4DBD-8953-D394F8F0AB39}"/>
                </a:ext>
              </a:extLst>
            </p:cNvPr>
            <p:cNvGrpSpPr/>
            <p:nvPr/>
          </p:nvGrpSpPr>
          <p:grpSpPr>
            <a:xfrm>
              <a:off x="285373" y="1148056"/>
              <a:ext cx="8589775" cy="762392"/>
              <a:chOff x="276643" y="2094180"/>
              <a:chExt cx="8589775" cy="762392"/>
            </a:xfrm>
          </p:grpSpPr>
          <p:grpSp>
            <p:nvGrpSpPr>
              <p:cNvPr id="75" name="Skupina 74">
                <a:extLst>
                  <a:ext uri="{FF2B5EF4-FFF2-40B4-BE49-F238E27FC236}">
                    <a16:creationId xmlns:a16="http://schemas.microsoft.com/office/drawing/2014/main" xmlns="" id="{9B9091F9-350A-480B-B518-C612883C77AC}"/>
                  </a:ext>
                </a:extLst>
              </p:cNvPr>
              <p:cNvGrpSpPr/>
              <p:nvPr/>
            </p:nvGrpSpPr>
            <p:grpSpPr>
              <a:xfrm>
                <a:off x="276643" y="2635435"/>
                <a:ext cx="1947600" cy="221137"/>
                <a:chOff x="297260" y="2995711"/>
                <a:chExt cx="1947600" cy="221137"/>
              </a:xfrm>
            </p:grpSpPr>
            <p:sp>
              <p:nvSpPr>
                <p:cNvPr id="131" name="Obdélník 38">
                  <a:extLst>
                    <a:ext uri="{FF2B5EF4-FFF2-40B4-BE49-F238E27FC236}">
                      <a16:creationId xmlns:a16="http://schemas.microsoft.com/office/drawing/2014/main" xmlns="" id="{32C63390-9B20-45E4-882A-1B50C708198C}"/>
                    </a:ext>
                  </a:extLst>
                </p:cNvPr>
                <p:cNvSpPr/>
                <p:nvPr/>
              </p:nvSpPr>
              <p:spPr>
                <a:xfrm>
                  <a:off x="297260" y="2995711"/>
                  <a:ext cx="1947600" cy="221137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A8CCD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2" name="Nadpis 3">
                  <a:extLst>
                    <a:ext uri="{FF2B5EF4-FFF2-40B4-BE49-F238E27FC236}">
                      <a16:creationId xmlns:a16="http://schemas.microsoft.com/office/drawing/2014/main" xmlns="" id="{A709679F-FBD3-4A3F-8350-BAB3D2621AB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3045" y="3040802"/>
                  <a:ext cx="1817686" cy="138499"/>
                </a:xfrm>
                <a:prstGeom prst="rect">
                  <a:avLst/>
                </a:prstGeom>
                <a:solidFill>
                  <a:srgbClr val="262626"/>
                </a:solidFill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EXTERIÉR TIC A PRVNÍ DOJEM</a:t>
                  </a:r>
                </a:p>
              </p:txBody>
            </p:sp>
          </p:grpSp>
          <p:grpSp>
            <p:nvGrpSpPr>
              <p:cNvPr id="76" name="Skupina 75">
                <a:extLst>
                  <a:ext uri="{FF2B5EF4-FFF2-40B4-BE49-F238E27FC236}">
                    <a16:creationId xmlns:a16="http://schemas.microsoft.com/office/drawing/2014/main" xmlns="" id="{8ACA452A-DAE3-4360-9E04-29DF26F5ECD4}"/>
                  </a:ext>
                </a:extLst>
              </p:cNvPr>
              <p:cNvGrpSpPr/>
              <p:nvPr/>
            </p:nvGrpSpPr>
            <p:grpSpPr>
              <a:xfrm>
                <a:off x="2502497" y="2632569"/>
                <a:ext cx="1947600" cy="221137"/>
                <a:chOff x="2501754" y="3456483"/>
                <a:chExt cx="1947600" cy="298552"/>
              </a:xfrm>
            </p:grpSpPr>
            <p:sp>
              <p:nvSpPr>
                <p:cNvPr id="129" name="Obdélník 38">
                  <a:extLst>
                    <a:ext uri="{FF2B5EF4-FFF2-40B4-BE49-F238E27FC236}">
                      <a16:creationId xmlns:a16="http://schemas.microsoft.com/office/drawing/2014/main" xmlns="" id="{3A93AB46-42BD-42E8-B222-7620863A5A59}"/>
                    </a:ext>
                  </a:extLst>
                </p:cNvPr>
                <p:cNvSpPr/>
                <p:nvPr/>
              </p:nvSpPr>
              <p:spPr>
                <a:xfrm>
                  <a:off x="2501754" y="3456483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0" name="Nadpis 3">
                  <a:extLst>
                    <a:ext uri="{FF2B5EF4-FFF2-40B4-BE49-F238E27FC236}">
                      <a16:creationId xmlns:a16="http://schemas.microsoft.com/office/drawing/2014/main" xmlns="" id="{A3980EF0-172C-4ED4-9920-38FBE43C1C9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762271" y="3504547"/>
                  <a:ext cx="1446960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PRACOVNÍK TIC</a:t>
                  </a:r>
                </a:p>
              </p:txBody>
            </p:sp>
          </p:grpSp>
          <p:grpSp>
            <p:nvGrpSpPr>
              <p:cNvPr id="77" name="Skupina 76">
                <a:extLst>
                  <a:ext uri="{FF2B5EF4-FFF2-40B4-BE49-F238E27FC236}">
                    <a16:creationId xmlns:a16="http://schemas.microsoft.com/office/drawing/2014/main" xmlns="" id="{326BB756-E6C1-4D36-9A57-C0748E4D943C}"/>
                  </a:ext>
                </a:extLst>
              </p:cNvPr>
              <p:cNvGrpSpPr/>
              <p:nvPr/>
            </p:nvGrpSpPr>
            <p:grpSpPr>
              <a:xfrm>
                <a:off x="4675325" y="2631894"/>
                <a:ext cx="1947600" cy="221137"/>
                <a:chOff x="4651885" y="3458190"/>
                <a:chExt cx="1947600" cy="298552"/>
              </a:xfrm>
            </p:grpSpPr>
            <p:sp>
              <p:nvSpPr>
                <p:cNvPr id="91" name="Obdélník 38">
                  <a:extLst>
                    <a:ext uri="{FF2B5EF4-FFF2-40B4-BE49-F238E27FC236}">
                      <a16:creationId xmlns:a16="http://schemas.microsoft.com/office/drawing/2014/main" xmlns="" id="{7EAF8147-60F8-4693-90D0-BAAFE8182CEA}"/>
                    </a:ext>
                  </a:extLst>
                </p:cNvPr>
                <p:cNvSpPr/>
                <p:nvPr/>
              </p:nvSpPr>
              <p:spPr>
                <a:xfrm>
                  <a:off x="4651885" y="3458190"/>
                  <a:ext cx="1947600" cy="298552"/>
                </a:xfrm>
                <a:prstGeom prst="rect">
                  <a:avLst/>
                </a:prstGeom>
                <a:solidFill>
                  <a:srgbClr val="FBB04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Nadpis 3">
                  <a:extLst>
                    <a:ext uri="{FF2B5EF4-FFF2-40B4-BE49-F238E27FC236}">
                      <a16:creationId xmlns:a16="http://schemas.microsoft.com/office/drawing/2014/main" xmlns="" id="{49663B01-994D-45A9-AC70-9A7D540B6DE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889238" y="3512374"/>
                  <a:ext cx="1464946" cy="186984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latin typeface="Calibri"/>
                    </a:rPr>
                    <a:t>INTERIÉR A VYBAVENOST TIC</a:t>
                  </a:r>
                </a:p>
              </p:txBody>
            </p:sp>
          </p:grpSp>
          <p:grpSp>
            <p:nvGrpSpPr>
              <p:cNvPr id="78" name="Skupina 77">
                <a:extLst>
                  <a:ext uri="{FF2B5EF4-FFF2-40B4-BE49-F238E27FC236}">
                    <a16:creationId xmlns:a16="http://schemas.microsoft.com/office/drawing/2014/main" xmlns="" id="{BF856284-B0F0-476E-BEC9-C5E3BBF8A517}"/>
                  </a:ext>
                </a:extLst>
              </p:cNvPr>
              <p:cNvGrpSpPr/>
              <p:nvPr/>
            </p:nvGrpSpPr>
            <p:grpSpPr>
              <a:xfrm>
                <a:off x="6918818" y="2629288"/>
                <a:ext cx="1947600" cy="221137"/>
                <a:chOff x="6884153" y="3455216"/>
                <a:chExt cx="1947600" cy="298552"/>
              </a:xfrm>
            </p:grpSpPr>
            <p:sp>
              <p:nvSpPr>
                <p:cNvPr id="89" name="Obdélník 38">
                  <a:extLst>
                    <a:ext uri="{FF2B5EF4-FFF2-40B4-BE49-F238E27FC236}">
                      <a16:creationId xmlns:a16="http://schemas.microsoft.com/office/drawing/2014/main" xmlns="" id="{5B4F4F75-E953-4ECC-B8B6-120C65337440}"/>
                    </a:ext>
                  </a:extLst>
                </p:cNvPr>
                <p:cNvSpPr/>
                <p:nvPr/>
              </p:nvSpPr>
              <p:spPr>
                <a:xfrm>
                  <a:off x="6884153" y="3455216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Nadpis 3">
                  <a:extLst>
                    <a:ext uri="{FF2B5EF4-FFF2-40B4-BE49-F238E27FC236}">
                      <a16:creationId xmlns:a16="http://schemas.microsoft.com/office/drawing/2014/main" xmlns="" id="{D50752FF-DA81-406C-AA81-32CD1828500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79663" y="3499407"/>
                  <a:ext cx="1748591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ZNAČENÍ TIC A OTVÍRACÍ DOBA</a:t>
                  </a:r>
                </a:p>
              </p:txBody>
            </p:sp>
          </p:grpSp>
          <p:grpSp>
            <p:nvGrpSpPr>
              <p:cNvPr id="79" name="Skupina 78">
                <a:extLst>
                  <a:ext uri="{FF2B5EF4-FFF2-40B4-BE49-F238E27FC236}">
                    <a16:creationId xmlns:a16="http://schemas.microsoft.com/office/drawing/2014/main" xmlns="" id="{D3B6A556-15F9-4576-9658-AE7BBA5A2B8B}"/>
                  </a:ext>
                </a:extLst>
              </p:cNvPr>
              <p:cNvGrpSpPr/>
              <p:nvPr/>
            </p:nvGrpSpPr>
            <p:grpSpPr>
              <a:xfrm>
                <a:off x="297260" y="2094180"/>
                <a:ext cx="8494242" cy="431879"/>
                <a:chOff x="297260" y="2094180"/>
                <a:chExt cx="8494242" cy="431879"/>
              </a:xfrm>
            </p:grpSpPr>
            <p:sp>
              <p:nvSpPr>
                <p:cNvPr id="80" name="object 7">
                  <a:extLst>
                    <a:ext uri="{FF2B5EF4-FFF2-40B4-BE49-F238E27FC236}">
                      <a16:creationId xmlns:a16="http://schemas.microsoft.com/office/drawing/2014/main" xmlns="" id="{979F78BA-692B-496F-9B77-289C3F2B8F70}"/>
                    </a:ext>
                  </a:extLst>
                </p:cNvPr>
                <p:cNvSpPr/>
                <p:nvPr/>
              </p:nvSpPr>
              <p:spPr>
                <a:xfrm flipV="1">
                  <a:off x="297260" y="2094180"/>
                  <a:ext cx="8494242" cy="248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1830">
                      <a:moveTo>
                        <a:pt x="0" y="0"/>
                      </a:moveTo>
                      <a:lnTo>
                        <a:pt x="9561766" y="0"/>
                      </a:lnTo>
                    </a:path>
                  </a:pathLst>
                </a:custGeom>
                <a:ln w="25400">
                  <a:solidFill>
                    <a:srgbClr val="1C1C1C">
                      <a:lumMod val="90000"/>
                      <a:lumOff val="10000"/>
                    </a:srgbClr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81" name="Hexagon 222">
                  <a:extLst>
                    <a:ext uri="{FF2B5EF4-FFF2-40B4-BE49-F238E27FC236}">
                      <a16:creationId xmlns:a16="http://schemas.microsoft.com/office/drawing/2014/main" xmlns="" id="{25B44D4F-A372-4479-B265-65D890BF8C9F}"/>
                    </a:ext>
                  </a:extLst>
                </p:cNvPr>
                <p:cNvSpPr/>
                <p:nvPr/>
              </p:nvSpPr>
              <p:spPr>
                <a:xfrm>
                  <a:off x="1034344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5000" b="1" dirty="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82" name="Hexagon 224">
                  <a:extLst>
                    <a:ext uri="{FF2B5EF4-FFF2-40B4-BE49-F238E27FC236}">
                      <a16:creationId xmlns:a16="http://schemas.microsoft.com/office/drawing/2014/main" xmlns="" id="{D2B793A8-655D-4461-9634-5B717FD6E489}"/>
                    </a:ext>
                  </a:extLst>
                </p:cNvPr>
                <p:cNvSpPr/>
                <p:nvPr/>
              </p:nvSpPr>
              <p:spPr>
                <a:xfrm>
                  <a:off x="7659080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83" name="Hexagon 223">
                  <a:extLst>
                    <a:ext uri="{FF2B5EF4-FFF2-40B4-BE49-F238E27FC236}">
                      <a16:creationId xmlns:a16="http://schemas.microsoft.com/office/drawing/2014/main" xmlns="" id="{30B687CF-EBB6-43A5-8564-3F72FF8F12AD}"/>
                    </a:ext>
                  </a:extLst>
                </p:cNvPr>
                <p:cNvSpPr/>
                <p:nvPr/>
              </p:nvSpPr>
              <p:spPr>
                <a:xfrm>
                  <a:off x="326659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84" name="Hexagon 224">
                  <a:extLst>
                    <a:ext uri="{FF2B5EF4-FFF2-40B4-BE49-F238E27FC236}">
                      <a16:creationId xmlns:a16="http://schemas.microsoft.com/office/drawing/2014/main" xmlns="" id="{41F5ECEB-C73B-49D5-BED1-B25D1B18C9BA}"/>
                    </a:ext>
                  </a:extLst>
                </p:cNvPr>
                <p:cNvSpPr/>
                <p:nvPr/>
              </p:nvSpPr>
              <p:spPr>
                <a:xfrm>
                  <a:off x="542683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85" name="Freeform 20">
                  <a:extLst>
                    <a:ext uri="{FF2B5EF4-FFF2-40B4-BE49-F238E27FC236}">
                      <a16:creationId xmlns:a16="http://schemas.microsoft.com/office/drawing/2014/main" xmlns="" id="{6EC80CDE-96B4-4D6B-A135-8D188B0D7E37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7753292" y="2216617"/>
                  <a:ext cx="243242" cy="212945"/>
                </a:xfrm>
                <a:custGeom>
                  <a:avLst/>
                  <a:gdLst>
                    <a:gd name="T0" fmla="*/ 341 w 341"/>
                    <a:gd name="T1" fmla="*/ 74 h 298"/>
                    <a:gd name="T2" fmla="*/ 312 w 341"/>
                    <a:gd name="T3" fmla="*/ 45 h 298"/>
                    <a:gd name="T4" fmla="*/ 197 w 341"/>
                    <a:gd name="T5" fmla="*/ 45 h 298"/>
                    <a:gd name="T6" fmla="*/ 197 w 341"/>
                    <a:gd name="T7" fmla="*/ 110 h 298"/>
                    <a:gd name="T8" fmla="*/ 312 w 341"/>
                    <a:gd name="T9" fmla="*/ 110 h 298"/>
                    <a:gd name="T10" fmla="*/ 341 w 341"/>
                    <a:gd name="T11" fmla="*/ 74 h 298"/>
                    <a:gd name="T12" fmla="*/ 0 w 341"/>
                    <a:gd name="T13" fmla="*/ 74 h 298"/>
                    <a:gd name="T14" fmla="*/ 30 w 341"/>
                    <a:gd name="T15" fmla="*/ 110 h 298"/>
                    <a:gd name="T16" fmla="*/ 145 w 341"/>
                    <a:gd name="T17" fmla="*/ 110 h 298"/>
                    <a:gd name="T18" fmla="*/ 145 w 341"/>
                    <a:gd name="T19" fmla="*/ 45 h 298"/>
                    <a:gd name="T20" fmla="*/ 30 w 341"/>
                    <a:gd name="T21" fmla="*/ 45 h 298"/>
                    <a:gd name="T22" fmla="*/ 0 w 341"/>
                    <a:gd name="T23" fmla="*/ 74 h 298"/>
                    <a:gd name="T24" fmla="*/ 197 w 341"/>
                    <a:gd name="T25" fmla="*/ 123 h 298"/>
                    <a:gd name="T26" fmla="*/ 197 w 341"/>
                    <a:gd name="T27" fmla="*/ 188 h 298"/>
                    <a:gd name="T28" fmla="*/ 312 w 341"/>
                    <a:gd name="T29" fmla="*/ 188 h 298"/>
                    <a:gd name="T30" fmla="*/ 341 w 341"/>
                    <a:gd name="T31" fmla="*/ 152 h 298"/>
                    <a:gd name="T32" fmla="*/ 312 w 341"/>
                    <a:gd name="T33" fmla="*/ 123 h 298"/>
                    <a:gd name="T34" fmla="*/ 197 w 341"/>
                    <a:gd name="T35" fmla="*/ 123 h 298"/>
                    <a:gd name="T36" fmla="*/ 171 w 341"/>
                    <a:gd name="T37" fmla="*/ 0 h 298"/>
                    <a:gd name="T38" fmla="*/ 159 w 341"/>
                    <a:gd name="T39" fmla="*/ 12 h 298"/>
                    <a:gd name="T40" fmla="*/ 159 w 341"/>
                    <a:gd name="T41" fmla="*/ 298 h 298"/>
                    <a:gd name="T42" fmla="*/ 183 w 341"/>
                    <a:gd name="T43" fmla="*/ 298 h 298"/>
                    <a:gd name="T44" fmla="*/ 183 w 341"/>
                    <a:gd name="T45" fmla="*/ 12 h 298"/>
                    <a:gd name="T46" fmla="*/ 171 w 341"/>
                    <a:gd name="T4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41" h="298">
                      <a:moveTo>
                        <a:pt x="341" y="74"/>
                      </a:moveTo>
                      <a:cubicBezTo>
                        <a:pt x="312" y="45"/>
                        <a:pt x="312" y="45"/>
                        <a:pt x="312" y="45"/>
                      </a:cubicBezTo>
                      <a:cubicBezTo>
                        <a:pt x="197" y="45"/>
                        <a:pt x="197" y="45"/>
                        <a:pt x="197" y="45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312" y="110"/>
                        <a:pt x="312" y="110"/>
                        <a:pt x="312" y="110"/>
                      </a:cubicBezTo>
                      <a:lnTo>
                        <a:pt x="341" y="74"/>
                      </a:lnTo>
                      <a:close/>
                      <a:moveTo>
                        <a:pt x="0" y="74"/>
                      </a:moveTo>
                      <a:cubicBezTo>
                        <a:pt x="30" y="110"/>
                        <a:pt x="30" y="110"/>
                        <a:pt x="30" y="110"/>
                      </a:cubicBezTo>
                      <a:cubicBezTo>
                        <a:pt x="145" y="110"/>
                        <a:pt x="145" y="110"/>
                        <a:pt x="145" y="110"/>
                      </a:cubicBezTo>
                      <a:cubicBezTo>
                        <a:pt x="145" y="45"/>
                        <a:pt x="145" y="45"/>
                        <a:pt x="145" y="45"/>
                      </a:cubicBezTo>
                      <a:cubicBezTo>
                        <a:pt x="30" y="45"/>
                        <a:pt x="30" y="45"/>
                        <a:pt x="30" y="45"/>
                      </a:cubicBezTo>
                      <a:lnTo>
                        <a:pt x="0" y="74"/>
                      </a:lnTo>
                      <a:close/>
                      <a:moveTo>
                        <a:pt x="197" y="123"/>
                      </a:moveTo>
                      <a:cubicBezTo>
                        <a:pt x="197" y="188"/>
                        <a:pt x="197" y="188"/>
                        <a:pt x="197" y="188"/>
                      </a:cubicBezTo>
                      <a:cubicBezTo>
                        <a:pt x="312" y="188"/>
                        <a:pt x="312" y="188"/>
                        <a:pt x="312" y="188"/>
                      </a:cubicBezTo>
                      <a:cubicBezTo>
                        <a:pt x="341" y="152"/>
                        <a:pt x="341" y="152"/>
                        <a:pt x="341" y="152"/>
                      </a:cubicBezTo>
                      <a:cubicBezTo>
                        <a:pt x="312" y="123"/>
                        <a:pt x="312" y="123"/>
                        <a:pt x="312" y="123"/>
                      </a:cubicBezTo>
                      <a:lnTo>
                        <a:pt x="197" y="123"/>
                      </a:lnTo>
                      <a:close/>
                      <a:moveTo>
                        <a:pt x="171" y="0"/>
                      </a:moveTo>
                      <a:cubicBezTo>
                        <a:pt x="165" y="0"/>
                        <a:pt x="159" y="6"/>
                        <a:pt x="159" y="12"/>
                      </a:cubicBezTo>
                      <a:cubicBezTo>
                        <a:pt x="159" y="298"/>
                        <a:pt x="159" y="298"/>
                        <a:pt x="159" y="298"/>
                      </a:cubicBezTo>
                      <a:cubicBezTo>
                        <a:pt x="183" y="298"/>
                        <a:pt x="183" y="298"/>
                        <a:pt x="183" y="298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6"/>
                        <a:pt x="177" y="0"/>
                        <a:pt x="17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6" name="Freeform 66">
                  <a:extLst>
                    <a:ext uri="{FF2B5EF4-FFF2-40B4-BE49-F238E27FC236}">
                      <a16:creationId xmlns:a16="http://schemas.microsoft.com/office/drawing/2014/main" xmlns="" id="{B035E6F1-58E7-4A49-80EC-FD20223619FB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1147888" y="2229450"/>
                  <a:ext cx="203638" cy="187280"/>
                </a:xfrm>
                <a:custGeom>
                  <a:avLst/>
                  <a:gdLst/>
                  <a:ahLst/>
                  <a:cxnLst>
                    <a:cxn ang="0">
                      <a:pos x="0" y="159"/>
                    </a:cxn>
                    <a:cxn ang="0">
                      <a:pos x="159" y="0"/>
                    </a:cxn>
                    <a:cxn ang="0">
                      <a:pos x="318" y="159"/>
                    </a:cxn>
                    <a:cxn ang="0">
                      <a:pos x="0" y="159"/>
                    </a:cxn>
                    <a:cxn ang="0">
                      <a:pos x="285" y="173"/>
                    </a:cxn>
                    <a:cxn ang="0">
                      <a:pos x="285" y="292"/>
                    </a:cxn>
                    <a:cxn ang="0">
                      <a:pos x="34" y="292"/>
                    </a:cxn>
                    <a:cxn ang="0">
                      <a:pos x="34" y="173"/>
                    </a:cxn>
                    <a:cxn ang="0">
                      <a:pos x="60" y="173"/>
                    </a:cxn>
                    <a:cxn ang="0">
                      <a:pos x="60" y="267"/>
                    </a:cxn>
                    <a:cxn ang="0">
                      <a:pos x="259" y="267"/>
                    </a:cxn>
                    <a:cxn ang="0">
                      <a:pos x="259" y="173"/>
                    </a:cxn>
                    <a:cxn ang="0">
                      <a:pos x="285" y="173"/>
                    </a:cxn>
                    <a:cxn ang="0">
                      <a:pos x="109" y="9"/>
                    </a:cxn>
                    <a:cxn ang="0">
                      <a:pos x="109" y="33"/>
                    </a:cxn>
                    <a:cxn ang="0">
                      <a:pos x="60" y="82"/>
                    </a:cxn>
                    <a:cxn ang="0">
                      <a:pos x="60" y="9"/>
                    </a:cxn>
                    <a:cxn ang="0">
                      <a:pos x="109" y="9"/>
                    </a:cxn>
                    <a:cxn ang="0">
                      <a:pos x="115" y="173"/>
                    </a:cxn>
                    <a:cxn ang="0">
                      <a:pos x="204" y="173"/>
                    </a:cxn>
                    <a:cxn ang="0">
                      <a:pos x="204" y="239"/>
                    </a:cxn>
                    <a:cxn ang="0">
                      <a:pos x="115" y="239"/>
                    </a:cxn>
                    <a:cxn ang="0">
                      <a:pos x="115" y="173"/>
                    </a:cxn>
                  </a:cxnLst>
                  <a:rect l="0" t="0" r="r" b="b"/>
                  <a:pathLst>
                    <a:path w="318" h="292">
                      <a:moveTo>
                        <a:pt x="0" y="159"/>
                      </a:move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318" y="159"/>
                        <a:pt x="318" y="159"/>
                        <a:pt x="318" y="159"/>
                      </a:cubicBezTo>
                      <a:cubicBezTo>
                        <a:pt x="212" y="159"/>
                        <a:pt x="106" y="159"/>
                        <a:pt x="0" y="159"/>
                      </a:cubicBezTo>
                      <a:close/>
                      <a:moveTo>
                        <a:pt x="285" y="173"/>
                      </a:moveTo>
                      <a:cubicBezTo>
                        <a:pt x="285" y="292"/>
                        <a:pt x="285" y="292"/>
                        <a:pt x="285" y="292"/>
                      </a:cubicBezTo>
                      <a:cubicBezTo>
                        <a:pt x="34" y="292"/>
                        <a:pt x="34" y="292"/>
                        <a:pt x="34" y="292"/>
                      </a:cubicBezTo>
                      <a:cubicBezTo>
                        <a:pt x="34" y="173"/>
                        <a:pt x="34" y="173"/>
                        <a:pt x="34" y="173"/>
                      </a:cubicBezTo>
                      <a:cubicBezTo>
                        <a:pt x="60" y="173"/>
                        <a:pt x="60" y="173"/>
                        <a:pt x="60" y="173"/>
                      </a:cubicBezTo>
                      <a:cubicBezTo>
                        <a:pt x="60" y="267"/>
                        <a:pt x="60" y="267"/>
                        <a:pt x="60" y="267"/>
                      </a:cubicBezTo>
                      <a:cubicBezTo>
                        <a:pt x="259" y="267"/>
                        <a:pt x="259" y="267"/>
                        <a:pt x="259" y="267"/>
                      </a:cubicBezTo>
                      <a:cubicBezTo>
                        <a:pt x="259" y="173"/>
                        <a:pt x="259" y="173"/>
                        <a:pt x="259" y="173"/>
                      </a:cubicBezTo>
                      <a:cubicBezTo>
                        <a:pt x="285" y="173"/>
                        <a:pt x="285" y="173"/>
                        <a:pt x="285" y="173"/>
                      </a:cubicBezTo>
                      <a:close/>
                      <a:moveTo>
                        <a:pt x="109" y="9"/>
                      </a:moveTo>
                      <a:cubicBezTo>
                        <a:pt x="109" y="33"/>
                        <a:pt x="109" y="33"/>
                        <a:pt x="109" y="33"/>
                      </a:cubicBezTo>
                      <a:cubicBezTo>
                        <a:pt x="60" y="82"/>
                        <a:pt x="60" y="82"/>
                        <a:pt x="60" y="82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109" y="9"/>
                        <a:pt x="109" y="9"/>
                        <a:pt x="109" y="9"/>
                      </a:cubicBezTo>
                      <a:close/>
                      <a:moveTo>
                        <a:pt x="115" y="173"/>
                      </a:moveTo>
                      <a:cubicBezTo>
                        <a:pt x="204" y="173"/>
                        <a:pt x="204" y="173"/>
                        <a:pt x="204" y="173"/>
                      </a:cubicBezTo>
                      <a:cubicBezTo>
                        <a:pt x="204" y="239"/>
                        <a:pt x="204" y="239"/>
                        <a:pt x="204" y="239"/>
                      </a:cubicBezTo>
                      <a:cubicBezTo>
                        <a:pt x="115" y="239"/>
                        <a:pt x="115" y="239"/>
                        <a:pt x="115" y="239"/>
                      </a:cubicBezTo>
                      <a:cubicBezTo>
                        <a:pt x="115" y="173"/>
                        <a:pt x="115" y="173"/>
                        <a:pt x="115" y="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7" name="Freeform 143">
                  <a:extLst>
                    <a:ext uri="{FF2B5EF4-FFF2-40B4-BE49-F238E27FC236}">
                      <a16:creationId xmlns:a16="http://schemas.microsoft.com/office/drawing/2014/main" xmlns="" id="{BB90414F-1DE1-4201-AD8E-52B4813430F7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3412442" y="2201018"/>
                  <a:ext cx="127710" cy="249526"/>
                </a:xfrm>
                <a:custGeom>
                  <a:avLst/>
                  <a:gdLst/>
                  <a:ahLst/>
                  <a:cxnLst>
                    <a:cxn ang="0">
                      <a:pos x="119" y="58"/>
                    </a:cxn>
                    <a:cxn ang="0">
                      <a:pos x="112" y="41"/>
                    </a:cxn>
                    <a:cxn ang="0">
                      <a:pos x="95" y="33"/>
                    </a:cxn>
                    <a:cxn ang="0">
                      <a:pos x="89" y="24"/>
                    </a:cxn>
                    <a:cxn ang="0">
                      <a:pos x="89" y="19"/>
                    </a:cxn>
                    <a:cxn ang="0">
                      <a:pos x="90" y="10"/>
                    </a:cxn>
                    <a:cxn ang="0">
                      <a:pos x="85" y="2"/>
                    </a:cxn>
                    <a:cxn ang="0">
                      <a:pos x="75" y="0"/>
                    </a:cxn>
                    <a:cxn ang="0">
                      <a:pos x="67" y="2"/>
                    </a:cxn>
                    <a:cxn ang="0">
                      <a:pos x="66" y="3"/>
                    </a:cxn>
                    <a:cxn ang="0">
                      <a:pos x="64" y="5"/>
                    </a:cxn>
                    <a:cxn ang="0">
                      <a:pos x="64" y="8"/>
                    </a:cxn>
                    <a:cxn ang="0">
                      <a:pos x="64" y="10"/>
                    </a:cxn>
                    <a:cxn ang="0">
                      <a:pos x="65" y="12"/>
                    </a:cxn>
                    <a:cxn ang="0">
                      <a:pos x="73" y="29"/>
                    </a:cxn>
                    <a:cxn ang="0">
                      <a:pos x="62" y="41"/>
                    </a:cxn>
                    <a:cxn ang="0">
                      <a:pos x="55" y="45"/>
                    </a:cxn>
                    <a:cxn ang="0">
                      <a:pos x="50" y="46"/>
                    </a:cxn>
                    <a:cxn ang="0">
                      <a:pos x="35" y="43"/>
                    </a:cxn>
                    <a:cxn ang="0">
                      <a:pos x="21" y="29"/>
                    </a:cxn>
                    <a:cxn ang="0">
                      <a:pos x="14" y="14"/>
                    </a:cxn>
                    <a:cxn ang="0">
                      <a:pos x="14" y="22"/>
                    </a:cxn>
                    <a:cxn ang="0">
                      <a:pos x="2" y="19"/>
                    </a:cxn>
                    <a:cxn ang="0">
                      <a:pos x="4" y="24"/>
                    </a:cxn>
                    <a:cxn ang="0">
                      <a:pos x="11" y="33"/>
                    </a:cxn>
                    <a:cxn ang="0">
                      <a:pos x="14" y="43"/>
                    </a:cxn>
                    <a:cxn ang="0">
                      <a:pos x="16" y="51"/>
                    </a:cxn>
                    <a:cxn ang="0">
                      <a:pos x="50" y="64"/>
                    </a:cxn>
                    <a:cxn ang="0">
                      <a:pos x="56" y="98"/>
                    </a:cxn>
                    <a:cxn ang="0">
                      <a:pos x="51" y="133"/>
                    </a:cxn>
                    <a:cxn ang="0">
                      <a:pos x="49" y="151"/>
                    </a:cxn>
                    <a:cxn ang="0">
                      <a:pos x="47" y="173"/>
                    </a:cxn>
                    <a:cxn ang="0">
                      <a:pos x="43" y="195"/>
                    </a:cxn>
                    <a:cxn ang="0">
                      <a:pos x="37" y="220"/>
                    </a:cxn>
                    <a:cxn ang="0">
                      <a:pos x="35" y="233"/>
                    </a:cxn>
                    <a:cxn ang="0">
                      <a:pos x="27" y="240"/>
                    </a:cxn>
                    <a:cxn ang="0">
                      <a:pos x="19" y="245"/>
                    </a:cxn>
                    <a:cxn ang="0">
                      <a:pos x="12" y="247"/>
                    </a:cxn>
                    <a:cxn ang="0">
                      <a:pos x="32" y="252"/>
                    </a:cxn>
                    <a:cxn ang="0">
                      <a:pos x="48" y="250"/>
                    </a:cxn>
                    <a:cxn ang="0">
                      <a:pos x="56" y="233"/>
                    </a:cxn>
                    <a:cxn ang="0">
                      <a:pos x="76" y="166"/>
                    </a:cxn>
                    <a:cxn ang="0">
                      <a:pos x="86" y="210"/>
                    </a:cxn>
                    <a:cxn ang="0">
                      <a:pos x="82" y="243"/>
                    </a:cxn>
                    <a:cxn ang="0">
                      <a:pos x="76" y="250"/>
                    </a:cxn>
                    <a:cxn ang="0">
                      <a:pos x="86" y="254"/>
                    </a:cxn>
                    <a:cxn ang="0">
                      <a:pos x="100" y="250"/>
                    </a:cxn>
                    <a:cxn ang="0">
                      <a:pos x="104" y="233"/>
                    </a:cxn>
                    <a:cxn ang="0">
                      <a:pos x="102" y="172"/>
                    </a:cxn>
                    <a:cxn ang="0">
                      <a:pos x="99" y="138"/>
                    </a:cxn>
                    <a:cxn ang="0">
                      <a:pos x="101" y="120"/>
                    </a:cxn>
                    <a:cxn ang="0">
                      <a:pos x="112" y="121"/>
                    </a:cxn>
                    <a:cxn ang="0">
                      <a:pos x="125" y="98"/>
                    </a:cxn>
                    <a:cxn ang="0">
                      <a:pos x="64" y="10"/>
                    </a:cxn>
                    <a:cxn ang="0">
                      <a:pos x="108" y="97"/>
                    </a:cxn>
                    <a:cxn ang="0">
                      <a:pos x="105" y="103"/>
                    </a:cxn>
                    <a:cxn ang="0">
                      <a:pos x="99" y="101"/>
                    </a:cxn>
                    <a:cxn ang="0">
                      <a:pos x="105" y="75"/>
                    </a:cxn>
                    <a:cxn ang="0">
                      <a:pos x="111" y="83"/>
                    </a:cxn>
                  </a:cxnLst>
                  <a:rect l="0" t="0" r="r" b="b"/>
                  <a:pathLst>
                    <a:path w="130" h="254">
                      <a:moveTo>
                        <a:pt x="130" y="80"/>
                      </a:moveTo>
                      <a:lnTo>
                        <a:pt x="130" y="79"/>
                      </a:lnTo>
                      <a:lnTo>
                        <a:pt x="130" y="76"/>
                      </a:lnTo>
                      <a:lnTo>
                        <a:pt x="130" y="76"/>
                      </a:lnTo>
                      <a:lnTo>
                        <a:pt x="130" y="75"/>
                      </a:lnTo>
                      <a:lnTo>
                        <a:pt x="129" y="74"/>
                      </a:lnTo>
                      <a:lnTo>
                        <a:pt x="128" y="71"/>
                      </a:lnTo>
                      <a:lnTo>
                        <a:pt x="127" y="71"/>
                      </a:lnTo>
                      <a:lnTo>
                        <a:pt x="127" y="70"/>
                      </a:lnTo>
                      <a:lnTo>
                        <a:pt x="126" y="68"/>
                      </a:lnTo>
                      <a:lnTo>
                        <a:pt x="124" y="65"/>
                      </a:lnTo>
                      <a:lnTo>
                        <a:pt x="120" y="60"/>
                      </a:lnTo>
                      <a:lnTo>
                        <a:pt x="119" y="58"/>
                      </a:lnTo>
                      <a:lnTo>
                        <a:pt x="118" y="57"/>
                      </a:lnTo>
                      <a:lnTo>
                        <a:pt x="118" y="57"/>
                      </a:lnTo>
                      <a:lnTo>
                        <a:pt x="118" y="56"/>
                      </a:lnTo>
                      <a:lnTo>
                        <a:pt x="117" y="53"/>
                      </a:lnTo>
                      <a:lnTo>
                        <a:pt x="115" y="52"/>
                      </a:lnTo>
                      <a:lnTo>
                        <a:pt x="115" y="52"/>
                      </a:lnTo>
                      <a:lnTo>
                        <a:pt x="114" y="51"/>
                      </a:lnTo>
                      <a:lnTo>
                        <a:pt x="114" y="50"/>
                      </a:lnTo>
                      <a:lnTo>
                        <a:pt x="114" y="49"/>
                      </a:lnTo>
                      <a:lnTo>
                        <a:pt x="114" y="45"/>
                      </a:lnTo>
                      <a:lnTo>
                        <a:pt x="113" y="43"/>
                      </a:lnTo>
                      <a:lnTo>
                        <a:pt x="113" y="42"/>
                      </a:lnTo>
                      <a:lnTo>
                        <a:pt x="112" y="41"/>
                      </a:lnTo>
                      <a:lnTo>
                        <a:pt x="112" y="40"/>
                      </a:lnTo>
                      <a:lnTo>
                        <a:pt x="111" y="39"/>
                      </a:lnTo>
                      <a:lnTo>
                        <a:pt x="110" y="39"/>
                      </a:lnTo>
                      <a:lnTo>
                        <a:pt x="109" y="39"/>
                      </a:lnTo>
                      <a:lnTo>
                        <a:pt x="108" y="38"/>
                      </a:lnTo>
                      <a:lnTo>
                        <a:pt x="107" y="38"/>
                      </a:lnTo>
                      <a:lnTo>
                        <a:pt x="104" y="38"/>
                      </a:lnTo>
                      <a:lnTo>
                        <a:pt x="102" y="37"/>
                      </a:lnTo>
                      <a:lnTo>
                        <a:pt x="98" y="36"/>
                      </a:lnTo>
                      <a:lnTo>
                        <a:pt x="97" y="36"/>
                      </a:lnTo>
                      <a:lnTo>
                        <a:pt x="96" y="35"/>
                      </a:lnTo>
                      <a:lnTo>
                        <a:pt x="95" y="35"/>
                      </a:lnTo>
                      <a:lnTo>
                        <a:pt x="95" y="33"/>
                      </a:lnTo>
                      <a:lnTo>
                        <a:pt x="94" y="33"/>
                      </a:lnTo>
                      <a:lnTo>
                        <a:pt x="94" y="32"/>
                      </a:lnTo>
                      <a:lnTo>
                        <a:pt x="94" y="31"/>
                      </a:lnTo>
                      <a:lnTo>
                        <a:pt x="93" y="31"/>
                      </a:lnTo>
                      <a:lnTo>
                        <a:pt x="93" y="30"/>
                      </a:lnTo>
                      <a:lnTo>
                        <a:pt x="93" y="30"/>
                      </a:lnTo>
                      <a:lnTo>
                        <a:pt x="92" y="29"/>
                      </a:lnTo>
                      <a:lnTo>
                        <a:pt x="92" y="29"/>
                      </a:lnTo>
                      <a:lnTo>
                        <a:pt x="91" y="29"/>
                      </a:lnTo>
                      <a:lnTo>
                        <a:pt x="90" y="29"/>
                      </a:lnTo>
                      <a:lnTo>
                        <a:pt x="90" y="28"/>
                      </a:lnTo>
                      <a:lnTo>
                        <a:pt x="90" y="27"/>
                      </a:lnTo>
                      <a:lnTo>
                        <a:pt x="89" y="24"/>
                      </a:lnTo>
                      <a:lnTo>
                        <a:pt x="89" y="22"/>
                      </a:lnTo>
                      <a:lnTo>
                        <a:pt x="89" y="21"/>
                      </a:lnTo>
                      <a:lnTo>
                        <a:pt x="89" y="21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7"/>
                      </a:lnTo>
                      <a:lnTo>
                        <a:pt x="90" y="17"/>
                      </a:lnTo>
                      <a:lnTo>
                        <a:pt x="90" y="16"/>
                      </a:lnTo>
                      <a:lnTo>
                        <a:pt x="90" y="14"/>
                      </a:lnTo>
                      <a:lnTo>
                        <a:pt x="91" y="13"/>
                      </a:lnTo>
                      <a:lnTo>
                        <a:pt x="91" y="12"/>
                      </a:lnTo>
                      <a:lnTo>
                        <a:pt x="90" y="10"/>
                      </a:lnTo>
                      <a:lnTo>
                        <a:pt x="90" y="10"/>
                      </a:lnTo>
                      <a:lnTo>
                        <a:pt x="90" y="9"/>
                      </a:lnTo>
                      <a:lnTo>
                        <a:pt x="89" y="9"/>
                      </a:lnTo>
                      <a:lnTo>
                        <a:pt x="89" y="9"/>
                      </a:lnTo>
                      <a:lnTo>
                        <a:pt x="88" y="8"/>
                      </a:lnTo>
                      <a:lnTo>
                        <a:pt x="88" y="7"/>
                      </a:lnTo>
                      <a:lnTo>
                        <a:pt x="88" y="7"/>
                      </a:lnTo>
                      <a:lnTo>
                        <a:pt x="88" y="6"/>
                      </a:lnTo>
                      <a:lnTo>
                        <a:pt x="88" y="6"/>
                      </a:lnTo>
                      <a:lnTo>
                        <a:pt x="88" y="5"/>
                      </a:lnTo>
                      <a:lnTo>
                        <a:pt x="87" y="5"/>
                      </a:lnTo>
                      <a:lnTo>
                        <a:pt x="87" y="4"/>
                      </a:lnTo>
                      <a:lnTo>
                        <a:pt x="86" y="3"/>
                      </a:lnTo>
                      <a:lnTo>
                        <a:pt x="85" y="2"/>
                      </a:lnTo>
                      <a:lnTo>
                        <a:pt x="83" y="1"/>
                      </a:lnTo>
                      <a:lnTo>
                        <a:pt x="83" y="1"/>
                      </a:ln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9" y="0"/>
                      </a:lnTo>
                      <a:lnTo>
                        <a:pt x="79" y="0"/>
                      </a:lnTo>
                      <a:lnTo>
                        <a:pt x="78" y="0"/>
                      </a:lnTo>
                      <a:lnTo>
                        <a:pt x="77" y="0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75" y="0"/>
                      </a:lnTo>
                      <a:lnTo>
                        <a:pt x="75" y="0"/>
                      </a:ln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1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5"/>
                      </a:lnTo>
                      <a:lnTo>
                        <a:pt x="64" y="5"/>
                      </a:lnTo>
                      <a:lnTo>
                        <a:pt x="64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6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5" y="12"/>
                      </a:lnTo>
                      <a:lnTo>
                        <a:pt x="65" y="12"/>
                      </a:lnTo>
                      <a:lnTo>
                        <a:pt x="65" y="13"/>
                      </a:lnTo>
                      <a:lnTo>
                        <a:pt x="65" y="14"/>
                      </a:lnTo>
                      <a:lnTo>
                        <a:pt x="65" y="15"/>
                      </a:lnTo>
                      <a:lnTo>
                        <a:pt x="66" y="16"/>
                      </a:lnTo>
                      <a:lnTo>
                        <a:pt x="66" y="16"/>
                      </a:lnTo>
                      <a:lnTo>
                        <a:pt x="66" y="17"/>
                      </a:lnTo>
                      <a:lnTo>
                        <a:pt x="67" y="22"/>
                      </a:lnTo>
                      <a:lnTo>
                        <a:pt x="68" y="23"/>
                      </a:lnTo>
                      <a:lnTo>
                        <a:pt x="69" y="25"/>
                      </a:lnTo>
                      <a:lnTo>
                        <a:pt x="71" y="27"/>
                      </a:lnTo>
                      <a:lnTo>
                        <a:pt x="72" y="28"/>
                      </a:lnTo>
                      <a:lnTo>
                        <a:pt x="73" y="29"/>
                      </a:lnTo>
                      <a:lnTo>
                        <a:pt x="75" y="32"/>
                      </a:lnTo>
                      <a:lnTo>
                        <a:pt x="75" y="32"/>
                      </a:lnTo>
                      <a:lnTo>
                        <a:pt x="76" y="33"/>
                      </a:lnTo>
                      <a:lnTo>
                        <a:pt x="76" y="34"/>
                      </a:lnTo>
                      <a:lnTo>
                        <a:pt x="76" y="34"/>
                      </a:lnTo>
                      <a:lnTo>
                        <a:pt x="76" y="35"/>
                      </a:lnTo>
                      <a:lnTo>
                        <a:pt x="75" y="37"/>
                      </a:lnTo>
                      <a:lnTo>
                        <a:pt x="73" y="39"/>
                      </a:lnTo>
                      <a:lnTo>
                        <a:pt x="73" y="39"/>
                      </a:lnTo>
                      <a:lnTo>
                        <a:pt x="70" y="39"/>
                      </a:lnTo>
                      <a:lnTo>
                        <a:pt x="66" y="40"/>
                      </a:lnTo>
                      <a:lnTo>
                        <a:pt x="63" y="40"/>
                      </a:lnTo>
                      <a:lnTo>
                        <a:pt x="62" y="41"/>
                      </a:lnTo>
                      <a:lnTo>
                        <a:pt x="61" y="41"/>
                      </a:lnTo>
                      <a:lnTo>
                        <a:pt x="60" y="41"/>
                      </a:lnTo>
                      <a:lnTo>
                        <a:pt x="60" y="41"/>
                      </a:lnTo>
                      <a:lnTo>
                        <a:pt x="59" y="41"/>
                      </a:lnTo>
                      <a:lnTo>
                        <a:pt x="59" y="41"/>
                      </a:lnTo>
                      <a:lnTo>
                        <a:pt x="58" y="41"/>
                      </a:lnTo>
                      <a:lnTo>
                        <a:pt x="57" y="42"/>
                      </a:lnTo>
                      <a:lnTo>
                        <a:pt x="56" y="42"/>
                      </a:lnTo>
                      <a:lnTo>
                        <a:pt x="56" y="42"/>
                      </a:lnTo>
                      <a:lnTo>
                        <a:pt x="55" y="43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4" y="46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6"/>
                      </a:lnTo>
                      <a:lnTo>
                        <a:pt x="53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1" y="46"/>
                      </a:lnTo>
                      <a:lnTo>
                        <a:pt x="51" y="46"/>
                      </a:lnTo>
                      <a:lnTo>
                        <a:pt x="50" y="46"/>
                      </a:lnTo>
                      <a:lnTo>
                        <a:pt x="50" y="46"/>
                      </a:lnTo>
                      <a:lnTo>
                        <a:pt x="49" y="46"/>
                      </a:lnTo>
                      <a:lnTo>
                        <a:pt x="48" y="46"/>
                      </a:lnTo>
                      <a:lnTo>
                        <a:pt x="47" y="46"/>
                      </a:lnTo>
                      <a:lnTo>
                        <a:pt x="47" y="46"/>
                      </a:lnTo>
                      <a:lnTo>
                        <a:pt x="46" y="46"/>
                      </a:lnTo>
                      <a:lnTo>
                        <a:pt x="45" y="46"/>
                      </a:lnTo>
                      <a:lnTo>
                        <a:pt x="43" y="45"/>
                      </a:lnTo>
                      <a:lnTo>
                        <a:pt x="42" y="45"/>
                      </a:lnTo>
                      <a:lnTo>
                        <a:pt x="41" y="46"/>
                      </a:lnTo>
                      <a:lnTo>
                        <a:pt x="40" y="46"/>
                      </a:lnTo>
                      <a:lnTo>
                        <a:pt x="38" y="45"/>
                      </a:lnTo>
                      <a:lnTo>
                        <a:pt x="36" y="43"/>
                      </a:lnTo>
                      <a:lnTo>
                        <a:pt x="35" y="43"/>
                      </a:lnTo>
                      <a:lnTo>
                        <a:pt x="34" y="42"/>
                      </a:lnTo>
                      <a:lnTo>
                        <a:pt x="32" y="41"/>
                      </a:lnTo>
                      <a:lnTo>
                        <a:pt x="31" y="39"/>
                      </a:lnTo>
                      <a:lnTo>
                        <a:pt x="29" y="38"/>
                      </a:lnTo>
                      <a:lnTo>
                        <a:pt x="29" y="38"/>
                      </a:lnTo>
                      <a:lnTo>
                        <a:pt x="28" y="38"/>
                      </a:lnTo>
                      <a:lnTo>
                        <a:pt x="26" y="35"/>
                      </a:lnTo>
                      <a:lnTo>
                        <a:pt x="24" y="34"/>
                      </a:lnTo>
                      <a:lnTo>
                        <a:pt x="23" y="33"/>
                      </a:lnTo>
                      <a:lnTo>
                        <a:pt x="22" y="33"/>
                      </a:lnTo>
                      <a:lnTo>
                        <a:pt x="22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1" y="29"/>
                      </a:lnTo>
                      <a:lnTo>
                        <a:pt x="21" y="28"/>
                      </a:lnTo>
                      <a:lnTo>
                        <a:pt x="21" y="27"/>
                      </a:lnTo>
                      <a:lnTo>
                        <a:pt x="21" y="26"/>
                      </a:lnTo>
                      <a:lnTo>
                        <a:pt x="20" y="24"/>
                      </a:lnTo>
                      <a:lnTo>
                        <a:pt x="18" y="20"/>
                      </a:lnTo>
                      <a:lnTo>
                        <a:pt x="17" y="18"/>
                      </a:lnTo>
                      <a:lnTo>
                        <a:pt x="17" y="17"/>
                      </a:lnTo>
                      <a:lnTo>
                        <a:pt x="16" y="15"/>
                      </a:lnTo>
                      <a:lnTo>
                        <a:pt x="16" y="14"/>
                      </a:lnTo>
                      <a:lnTo>
                        <a:pt x="15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3" y="15"/>
                      </a:lnTo>
                      <a:lnTo>
                        <a:pt x="13" y="15"/>
                      </a:lnTo>
                      <a:lnTo>
                        <a:pt x="13" y="17"/>
                      </a:lnTo>
                      <a:lnTo>
                        <a:pt x="13" y="18"/>
                      </a:lnTo>
                      <a:lnTo>
                        <a:pt x="15" y="20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4" y="22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1"/>
                      </a:lnTo>
                      <a:lnTo>
                        <a:pt x="10" y="21"/>
                      </a:lnTo>
                      <a:lnTo>
                        <a:pt x="9" y="20"/>
                      </a:lnTo>
                      <a:lnTo>
                        <a:pt x="8" y="20"/>
                      </a:lnTo>
                      <a:lnTo>
                        <a:pt x="8" y="20"/>
                      </a:lnTo>
                      <a:lnTo>
                        <a:pt x="7" y="20"/>
                      </a:lnTo>
                      <a:lnTo>
                        <a:pt x="6" y="19"/>
                      </a:lnTo>
                      <a:lnTo>
                        <a:pt x="5" y="19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2" y="19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1" y="22"/>
                      </a:lnTo>
                      <a:lnTo>
                        <a:pt x="2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4" y="24"/>
                      </a:lnTo>
                      <a:lnTo>
                        <a:pt x="4" y="24"/>
                      </a:lnTo>
                      <a:lnTo>
                        <a:pt x="5" y="25"/>
                      </a:lnTo>
                      <a:lnTo>
                        <a:pt x="5" y="25"/>
                      </a:lnTo>
                      <a:lnTo>
                        <a:pt x="7" y="26"/>
                      </a:lnTo>
                      <a:lnTo>
                        <a:pt x="7" y="26"/>
                      </a:lnTo>
                      <a:lnTo>
                        <a:pt x="8" y="27"/>
                      </a:lnTo>
                      <a:lnTo>
                        <a:pt x="8" y="28"/>
                      </a:lnTo>
                      <a:lnTo>
                        <a:pt x="8" y="29"/>
                      </a:lnTo>
                      <a:lnTo>
                        <a:pt x="8" y="30"/>
                      </a:lnTo>
                      <a:lnTo>
                        <a:pt x="9" y="31"/>
                      </a:lnTo>
                      <a:lnTo>
                        <a:pt x="9" y="32"/>
                      </a:lnTo>
                      <a:lnTo>
                        <a:pt x="10" y="32"/>
                      </a:lnTo>
                      <a:lnTo>
                        <a:pt x="10" y="33"/>
                      </a:lnTo>
                      <a:lnTo>
                        <a:pt x="11" y="33"/>
                      </a:lnTo>
                      <a:lnTo>
                        <a:pt x="12" y="34"/>
                      </a:lnTo>
                      <a:lnTo>
                        <a:pt x="13" y="34"/>
                      </a:lnTo>
                      <a:lnTo>
                        <a:pt x="14" y="36"/>
                      </a:lnTo>
                      <a:lnTo>
                        <a:pt x="16" y="36"/>
                      </a:lnTo>
                      <a:lnTo>
                        <a:pt x="16" y="37"/>
                      </a:lnTo>
                      <a:lnTo>
                        <a:pt x="16" y="37"/>
                      </a:lnTo>
                      <a:lnTo>
                        <a:pt x="17" y="38"/>
                      </a:lnTo>
                      <a:lnTo>
                        <a:pt x="17" y="38"/>
                      </a:lnTo>
                      <a:lnTo>
                        <a:pt x="16" y="38"/>
                      </a:lnTo>
                      <a:lnTo>
                        <a:pt x="16" y="39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43"/>
                      </a:lnTo>
                      <a:lnTo>
                        <a:pt x="13" y="46"/>
                      </a:lnTo>
                      <a:lnTo>
                        <a:pt x="13" y="47"/>
                      </a:lnTo>
                      <a:lnTo>
                        <a:pt x="13" y="49"/>
                      </a:lnTo>
                      <a:lnTo>
                        <a:pt x="13" y="49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1"/>
                      </a:lnTo>
                      <a:lnTo>
                        <a:pt x="15" y="51"/>
                      </a:lnTo>
                      <a:lnTo>
                        <a:pt x="16" y="51"/>
                      </a:lnTo>
                      <a:lnTo>
                        <a:pt x="17" y="52"/>
                      </a:lnTo>
                      <a:lnTo>
                        <a:pt x="19" y="53"/>
                      </a:lnTo>
                      <a:lnTo>
                        <a:pt x="22" y="54"/>
                      </a:lnTo>
                      <a:lnTo>
                        <a:pt x="24" y="55"/>
                      </a:lnTo>
                      <a:lnTo>
                        <a:pt x="27" y="56"/>
                      </a:lnTo>
                      <a:lnTo>
                        <a:pt x="29" y="57"/>
                      </a:lnTo>
                      <a:lnTo>
                        <a:pt x="33" y="58"/>
                      </a:lnTo>
                      <a:lnTo>
                        <a:pt x="36" y="60"/>
                      </a:lnTo>
                      <a:lnTo>
                        <a:pt x="39" y="61"/>
                      </a:lnTo>
                      <a:lnTo>
                        <a:pt x="42" y="62"/>
                      </a:lnTo>
                      <a:lnTo>
                        <a:pt x="45" y="62"/>
                      </a:lnTo>
                      <a:lnTo>
                        <a:pt x="50" y="64"/>
                      </a:lnTo>
                      <a:lnTo>
                        <a:pt x="50" y="64"/>
                      </a:lnTo>
                      <a:lnTo>
                        <a:pt x="51" y="64"/>
                      </a:lnTo>
                      <a:lnTo>
                        <a:pt x="54" y="65"/>
                      </a:lnTo>
                      <a:lnTo>
                        <a:pt x="55" y="65"/>
                      </a:lnTo>
                      <a:lnTo>
                        <a:pt x="55" y="65"/>
                      </a:lnTo>
                      <a:lnTo>
                        <a:pt x="56" y="66"/>
                      </a:lnTo>
                      <a:lnTo>
                        <a:pt x="56" y="74"/>
                      </a:lnTo>
                      <a:lnTo>
                        <a:pt x="56" y="79"/>
                      </a:lnTo>
                      <a:lnTo>
                        <a:pt x="56" y="84"/>
                      </a:lnTo>
                      <a:lnTo>
                        <a:pt x="56" y="88"/>
                      </a:lnTo>
                      <a:lnTo>
                        <a:pt x="56" y="91"/>
                      </a:lnTo>
                      <a:lnTo>
                        <a:pt x="56" y="93"/>
                      </a:lnTo>
                      <a:lnTo>
                        <a:pt x="56" y="95"/>
                      </a:lnTo>
                      <a:lnTo>
                        <a:pt x="56" y="98"/>
                      </a:lnTo>
                      <a:lnTo>
                        <a:pt x="56" y="99"/>
                      </a:lnTo>
                      <a:lnTo>
                        <a:pt x="56" y="100"/>
                      </a:lnTo>
                      <a:lnTo>
                        <a:pt x="55" y="107"/>
                      </a:lnTo>
                      <a:lnTo>
                        <a:pt x="55" y="109"/>
                      </a:lnTo>
                      <a:lnTo>
                        <a:pt x="54" y="112"/>
                      </a:lnTo>
                      <a:lnTo>
                        <a:pt x="53" y="117"/>
                      </a:lnTo>
                      <a:lnTo>
                        <a:pt x="52" y="121"/>
                      </a:lnTo>
                      <a:lnTo>
                        <a:pt x="51" y="125"/>
                      </a:lnTo>
                      <a:lnTo>
                        <a:pt x="51" y="129"/>
                      </a:lnTo>
                      <a:lnTo>
                        <a:pt x="50" y="131"/>
                      </a:lnTo>
                      <a:lnTo>
                        <a:pt x="50" y="132"/>
                      </a:lnTo>
                      <a:lnTo>
                        <a:pt x="51" y="132"/>
                      </a:lnTo>
                      <a:lnTo>
                        <a:pt x="51" y="133"/>
                      </a:lnTo>
                      <a:lnTo>
                        <a:pt x="51" y="137"/>
                      </a:lnTo>
                      <a:lnTo>
                        <a:pt x="50" y="138"/>
                      </a:lnTo>
                      <a:lnTo>
                        <a:pt x="50" y="140"/>
                      </a:lnTo>
                      <a:lnTo>
                        <a:pt x="50" y="141"/>
                      </a:lnTo>
                      <a:lnTo>
                        <a:pt x="50" y="142"/>
                      </a:lnTo>
                      <a:lnTo>
                        <a:pt x="50" y="143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6"/>
                      </a:lnTo>
                      <a:lnTo>
                        <a:pt x="50" y="147"/>
                      </a:lnTo>
                      <a:lnTo>
                        <a:pt x="49" y="150"/>
                      </a:lnTo>
                      <a:lnTo>
                        <a:pt x="49" y="151"/>
                      </a:lnTo>
                      <a:lnTo>
                        <a:pt x="48" y="153"/>
                      </a:lnTo>
                      <a:lnTo>
                        <a:pt x="49" y="155"/>
                      </a:lnTo>
                      <a:lnTo>
                        <a:pt x="49" y="156"/>
                      </a:lnTo>
                      <a:lnTo>
                        <a:pt x="49" y="157"/>
                      </a:lnTo>
                      <a:lnTo>
                        <a:pt x="49" y="161"/>
                      </a:lnTo>
                      <a:lnTo>
                        <a:pt x="48" y="163"/>
                      </a:lnTo>
                      <a:lnTo>
                        <a:pt x="48" y="166"/>
                      </a:lnTo>
                      <a:lnTo>
                        <a:pt x="48" y="167"/>
                      </a:lnTo>
                      <a:lnTo>
                        <a:pt x="48" y="169"/>
                      </a:lnTo>
                      <a:lnTo>
                        <a:pt x="48" y="170"/>
                      </a:lnTo>
                      <a:lnTo>
                        <a:pt x="48" y="170"/>
                      </a:lnTo>
                      <a:lnTo>
                        <a:pt x="47" y="172"/>
                      </a:lnTo>
                      <a:lnTo>
                        <a:pt x="47" y="173"/>
                      </a:lnTo>
                      <a:lnTo>
                        <a:pt x="46" y="176"/>
                      </a:lnTo>
                      <a:lnTo>
                        <a:pt x="46" y="179"/>
                      </a:lnTo>
                      <a:lnTo>
                        <a:pt x="46" y="182"/>
                      </a:lnTo>
                      <a:lnTo>
                        <a:pt x="45" y="184"/>
                      </a:lnTo>
                      <a:lnTo>
                        <a:pt x="43" y="186"/>
                      </a:lnTo>
                      <a:lnTo>
                        <a:pt x="43" y="186"/>
                      </a:lnTo>
                      <a:lnTo>
                        <a:pt x="42" y="188"/>
                      </a:lnTo>
                      <a:lnTo>
                        <a:pt x="42" y="190"/>
                      </a:lnTo>
                      <a:lnTo>
                        <a:pt x="42" y="191"/>
                      </a:lnTo>
                      <a:lnTo>
                        <a:pt x="43" y="193"/>
                      </a:lnTo>
                      <a:lnTo>
                        <a:pt x="43" y="194"/>
                      </a:lnTo>
                      <a:lnTo>
                        <a:pt x="43" y="195"/>
                      </a:lnTo>
                      <a:lnTo>
                        <a:pt x="43" y="195"/>
                      </a:lnTo>
                      <a:lnTo>
                        <a:pt x="43" y="196"/>
                      </a:lnTo>
                      <a:lnTo>
                        <a:pt x="41" y="204"/>
                      </a:lnTo>
                      <a:lnTo>
                        <a:pt x="41" y="208"/>
                      </a:lnTo>
                      <a:lnTo>
                        <a:pt x="41" y="209"/>
                      </a:lnTo>
                      <a:lnTo>
                        <a:pt x="41" y="210"/>
                      </a:lnTo>
                      <a:lnTo>
                        <a:pt x="40" y="212"/>
                      </a:lnTo>
                      <a:lnTo>
                        <a:pt x="40" y="213"/>
                      </a:lnTo>
                      <a:lnTo>
                        <a:pt x="39" y="214"/>
                      </a:lnTo>
                      <a:lnTo>
                        <a:pt x="39" y="214"/>
                      </a:lnTo>
                      <a:lnTo>
                        <a:pt x="39" y="215"/>
                      </a:lnTo>
                      <a:lnTo>
                        <a:pt x="39" y="217"/>
                      </a:lnTo>
                      <a:lnTo>
                        <a:pt x="38" y="218"/>
                      </a:lnTo>
                      <a:lnTo>
                        <a:pt x="37" y="220"/>
                      </a:lnTo>
                      <a:lnTo>
                        <a:pt x="37" y="221"/>
                      </a:lnTo>
                      <a:lnTo>
                        <a:pt x="37" y="222"/>
                      </a:lnTo>
                      <a:lnTo>
                        <a:pt x="37" y="223"/>
                      </a:lnTo>
                      <a:lnTo>
                        <a:pt x="37" y="224"/>
                      </a:lnTo>
                      <a:lnTo>
                        <a:pt x="37" y="226"/>
                      </a:lnTo>
                      <a:lnTo>
                        <a:pt x="37" y="226"/>
                      </a:lnTo>
                      <a:lnTo>
                        <a:pt x="37" y="227"/>
                      </a:lnTo>
                      <a:lnTo>
                        <a:pt x="36" y="228"/>
                      </a:lnTo>
                      <a:lnTo>
                        <a:pt x="36" y="229"/>
                      </a:lnTo>
                      <a:lnTo>
                        <a:pt x="36" y="231"/>
                      </a:lnTo>
                      <a:lnTo>
                        <a:pt x="36" y="232"/>
                      </a:lnTo>
                      <a:lnTo>
                        <a:pt x="36" y="232"/>
                      </a:lnTo>
                      <a:lnTo>
                        <a:pt x="35" y="233"/>
                      </a:lnTo>
                      <a:lnTo>
                        <a:pt x="35" y="234"/>
                      </a:lnTo>
                      <a:lnTo>
                        <a:pt x="34" y="234"/>
                      </a:lnTo>
                      <a:lnTo>
                        <a:pt x="33" y="234"/>
                      </a:lnTo>
                      <a:lnTo>
                        <a:pt x="33" y="235"/>
                      </a:lnTo>
                      <a:lnTo>
                        <a:pt x="33" y="236"/>
                      </a:lnTo>
                      <a:lnTo>
                        <a:pt x="32" y="237"/>
                      </a:lnTo>
                      <a:lnTo>
                        <a:pt x="31" y="238"/>
                      </a:lnTo>
                      <a:lnTo>
                        <a:pt x="31" y="238"/>
                      </a:lnTo>
                      <a:lnTo>
                        <a:pt x="30" y="238"/>
                      </a:lnTo>
                      <a:lnTo>
                        <a:pt x="29" y="238"/>
                      </a:lnTo>
                      <a:lnTo>
                        <a:pt x="29" y="238"/>
                      </a:lnTo>
                      <a:lnTo>
                        <a:pt x="28" y="239"/>
                      </a:lnTo>
                      <a:lnTo>
                        <a:pt x="27" y="240"/>
                      </a:lnTo>
                      <a:lnTo>
                        <a:pt x="26" y="240"/>
                      </a:lnTo>
                      <a:lnTo>
                        <a:pt x="26" y="241"/>
                      </a:lnTo>
                      <a:lnTo>
                        <a:pt x="26" y="241"/>
                      </a:lnTo>
                      <a:lnTo>
                        <a:pt x="25" y="241"/>
                      </a:lnTo>
                      <a:lnTo>
                        <a:pt x="24" y="242"/>
                      </a:lnTo>
                      <a:lnTo>
                        <a:pt x="24" y="242"/>
                      </a:lnTo>
                      <a:lnTo>
                        <a:pt x="23" y="242"/>
                      </a:lnTo>
                      <a:lnTo>
                        <a:pt x="23" y="243"/>
                      </a:lnTo>
                      <a:lnTo>
                        <a:pt x="23" y="243"/>
                      </a:lnTo>
                      <a:lnTo>
                        <a:pt x="22" y="244"/>
                      </a:lnTo>
                      <a:lnTo>
                        <a:pt x="21" y="244"/>
                      </a:lnTo>
                      <a:lnTo>
                        <a:pt x="20" y="245"/>
                      </a:lnTo>
                      <a:lnTo>
                        <a:pt x="19" y="245"/>
                      </a:lnTo>
                      <a:lnTo>
                        <a:pt x="18" y="245"/>
                      </a:lnTo>
                      <a:lnTo>
                        <a:pt x="17" y="245"/>
                      </a:lnTo>
                      <a:lnTo>
                        <a:pt x="17" y="245"/>
                      </a:lnTo>
                      <a:lnTo>
                        <a:pt x="14" y="244"/>
                      </a:lnTo>
                      <a:lnTo>
                        <a:pt x="13" y="244"/>
                      </a:lnTo>
                      <a:lnTo>
                        <a:pt x="13" y="245"/>
                      </a:lnTo>
                      <a:lnTo>
                        <a:pt x="13" y="245"/>
                      </a:lnTo>
                      <a:lnTo>
                        <a:pt x="12" y="245"/>
                      </a:lnTo>
                      <a:lnTo>
                        <a:pt x="12" y="246"/>
                      </a:lnTo>
                      <a:lnTo>
                        <a:pt x="12" y="246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1" y="248"/>
                      </a:lnTo>
                      <a:lnTo>
                        <a:pt x="11" y="249"/>
                      </a:lnTo>
                      <a:lnTo>
                        <a:pt x="12" y="249"/>
                      </a:lnTo>
                      <a:lnTo>
                        <a:pt x="12" y="250"/>
                      </a:lnTo>
                      <a:lnTo>
                        <a:pt x="13" y="250"/>
                      </a:lnTo>
                      <a:lnTo>
                        <a:pt x="14" y="251"/>
                      </a:lnTo>
                      <a:lnTo>
                        <a:pt x="16" y="251"/>
                      </a:lnTo>
                      <a:lnTo>
                        <a:pt x="20" y="252"/>
                      </a:lnTo>
                      <a:lnTo>
                        <a:pt x="23" y="252"/>
                      </a:lnTo>
                      <a:lnTo>
                        <a:pt x="24" y="252"/>
                      </a:lnTo>
                      <a:lnTo>
                        <a:pt x="28" y="252"/>
                      </a:lnTo>
                      <a:lnTo>
                        <a:pt x="31" y="252"/>
                      </a:lnTo>
                      <a:lnTo>
                        <a:pt x="32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8" y="253"/>
                      </a:lnTo>
                      <a:lnTo>
                        <a:pt x="39" y="253"/>
                      </a:lnTo>
                      <a:lnTo>
                        <a:pt x="44" y="253"/>
                      </a:lnTo>
                      <a:lnTo>
                        <a:pt x="45" y="253"/>
                      </a:lnTo>
                      <a:lnTo>
                        <a:pt x="47" y="253"/>
                      </a:lnTo>
                      <a:lnTo>
                        <a:pt x="48" y="253"/>
                      </a:lnTo>
                      <a:lnTo>
                        <a:pt x="48" y="253"/>
                      </a:lnTo>
                      <a:lnTo>
                        <a:pt x="48" y="252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3" y="241"/>
                      </a:lnTo>
                      <a:lnTo>
                        <a:pt x="55" y="237"/>
                      </a:lnTo>
                      <a:lnTo>
                        <a:pt x="55" y="235"/>
                      </a:lnTo>
                      <a:lnTo>
                        <a:pt x="56" y="233"/>
                      </a:lnTo>
                      <a:lnTo>
                        <a:pt x="57" y="229"/>
                      </a:lnTo>
                      <a:lnTo>
                        <a:pt x="59" y="224"/>
                      </a:lnTo>
                      <a:lnTo>
                        <a:pt x="61" y="221"/>
                      </a:lnTo>
                      <a:lnTo>
                        <a:pt x="62" y="215"/>
                      </a:lnTo>
                      <a:lnTo>
                        <a:pt x="65" y="209"/>
                      </a:lnTo>
                      <a:lnTo>
                        <a:pt x="66" y="204"/>
                      </a:lnTo>
                      <a:lnTo>
                        <a:pt x="68" y="196"/>
                      </a:lnTo>
                      <a:lnTo>
                        <a:pt x="70" y="188"/>
                      </a:lnTo>
                      <a:lnTo>
                        <a:pt x="74" y="175"/>
                      </a:lnTo>
                      <a:lnTo>
                        <a:pt x="75" y="168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7" y="167"/>
                      </a:lnTo>
                      <a:lnTo>
                        <a:pt x="78" y="169"/>
                      </a:lnTo>
                      <a:lnTo>
                        <a:pt x="79" y="175"/>
                      </a:lnTo>
                      <a:lnTo>
                        <a:pt x="80" y="178"/>
                      </a:lnTo>
                      <a:lnTo>
                        <a:pt x="80" y="181"/>
                      </a:lnTo>
                      <a:lnTo>
                        <a:pt x="82" y="186"/>
                      </a:lnTo>
                      <a:lnTo>
                        <a:pt x="83" y="189"/>
                      </a:lnTo>
                      <a:lnTo>
                        <a:pt x="84" y="194"/>
                      </a:lnTo>
                      <a:lnTo>
                        <a:pt x="84" y="197"/>
                      </a:lnTo>
                      <a:lnTo>
                        <a:pt x="84" y="199"/>
                      </a:lnTo>
                      <a:lnTo>
                        <a:pt x="85" y="201"/>
                      </a:lnTo>
                      <a:lnTo>
                        <a:pt x="86" y="206"/>
                      </a:lnTo>
                      <a:lnTo>
                        <a:pt x="86" y="210"/>
                      </a:lnTo>
                      <a:lnTo>
                        <a:pt x="86" y="212"/>
                      </a:lnTo>
                      <a:lnTo>
                        <a:pt x="86" y="212"/>
                      </a:lnTo>
                      <a:lnTo>
                        <a:pt x="85" y="218"/>
                      </a:lnTo>
                      <a:lnTo>
                        <a:pt x="84" y="222"/>
                      </a:lnTo>
                      <a:lnTo>
                        <a:pt x="84" y="226"/>
                      </a:lnTo>
                      <a:lnTo>
                        <a:pt x="83" y="230"/>
                      </a:lnTo>
                      <a:lnTo>
                        <a:pt x="83" y="232"/>
                      </a:lnTo>
                      <a:lnTo>
                        <a:pt x="83" y="234"/>
                      </a:lnTo>
                      <a:lnTo>
                        <a:pt x="83" y="237"/>
                      </a:lnTo>
                      <a:lnTo>
                        <a:pt x="83" y="239"/>
                      </a:lnTo>
                      <a:lnTo>
                        <a:pt x="83" y="241"/>
                      </a:lnTo>
                      <a:lnTo>
                        <a:pt x="83" y="241"/>
                      </a:lnTo>
                      <a:lnTo>
                        <a:pt x="82" y="243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0" y="245"/>
                      </a:lnTo>
                      <a:lnTo>
                        <a:pt x="80" y="246"/>
                      </a:lnTo>
                      <a:lnTo>
                        <a:pt x="80" y="247"/>
                      </a:lnTo>
                      <a:lnTo>
                        <a:pt x="79" y="248"/>
                      </a:lnTo>
                      <a:lnTo>
                        <a:pt x="77" y="249"/>
                      </a:lnTo>
                      <a:lnTo>
                        <a:pt x="76" y="249"/>
                      </a:lnTo>
                      <a:lnTo>
                        <a:pt x="76" y="250"/>
                      </a:lnTo>
                      <a:lnTo>
                        <a:pt x="76" y="250"/>
                      </a:lnTo>
                      <a:lnTo>
                        <a:pt x="76" y="251"/>
                      </a:lnTo>
                      <a:lnTo>
                        <a:pt x="76" y="251"/>
                      </a:lnTo>
                      <a:lnTo>
                        <a:pt x="76" y="252"/>
                      </a:lnTo>
                      <a:lnTo>
                        <a:pt x="76" y="252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4"/>
                      </a:lnTo>
                      <a:lnTo>
                        <a:pt x="77" y="254"/>
                      </a:lnTo>
                      <a:lnTo>
                        <a:pt x="78" y="254"/>
                      </a:lnTo>
                      <a:lnTo>
                        <a:pt x="86" y="254"/>
                      </a:lnTo>
                      <a:lnTo>
                        <a:pt x="88" y="254"/>
                      </a:lnTo>
                      <a:lnTo>
                        <a:pt x="89" y="254"/>
                      </a:lnTo>
                      <a:lnTo>
                        <a:pt x="93" y="253"/>
                      </a:lnTo>
                      <a:lnTo>
                        <a:pt x="94" y="253"/>
                      </a:lnTo>
                      <a:lnTo>
                        <a:pt x="94" y="252"/>
                      </a:lnTo>
                      <a:lnTo>
                        <a:pt x="96" y="251"/>
                      </a:lnTo>
                      <a:lnTo>
                        <a:pt x="96" y="251"/>
                      </a:lnTo>
                      <a:lnTo>
                        <a:pt x="97" y="251"/>
                      </a:lnTo>
                      <a:lnTo>
                        <a:pt x="98" y="251"/>
                      </a:lnTo>
                      <a:lnTo>
                        <a:pt x="99" y="251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49"/>
                      </a:lnTo>
                      <a:lnTo>
                        <a:pt x="100" y="247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100" y="245"/>
                      </a:lnTo>
                      <a:lnTo>
                        <a:pt x="101" y="243"/>
                      </a:lnTo>
                      <a:lnTo>
                        <a:pt x="101" y="242"/>
                      </a:lnTo>
                      <a:lnTo>
                        <a:pt x="101" y="241"/>
                      </a:lnTo>
                      <a:lnTo>
                        <a:pt x="102" y="240"/>
                      </a:lnTo>
                      <a:lnTo>
                        <a:pt x="103" y="237"/>
                      </a:lnTo>
                      <a:lnTo>
                        <a:pt x="103" y="236"/>
                      </a:lnTo>
                      <a:lnTo>
                        <a:pt x="103" y="234"/>
                      </a:lnTo>
                      <a:lnTo>
                        <a:pt x="104" y="233"/>
                      </a:lnTo>
                      <a:lnTo>
                        <a:pt x="103" y="226"/>
                      </a:lnTo>
                      <a:lnTo>
                        <a:pt x="103" y="222"/>
                      </a:lnTo>
                      <a:lnTo>
                        <a:pt x="103" y="219"/>
                      </a:lnTo>
                      <a:lnTo>
                        <a:pt x="103" y="216"/>
                      </a:lnTo>
                      <a:lnTo>
                        <a:pt x="103" y="212"/>
                      </a:lnTo>
                      <a:lnTo>
                        <a:pt x="104" y="209"/>
                      </a:lnTo>
                      <a:lnTo>
                        <a:pt x="104" y="205"/>
                      </a:lnTo>
                      <a:lnTo>
                        <a:pt x="104" y="199"/>
                      </a:lnTo>
                      <a:lnTo>
                        <a:pt x="104" y="195"/>
                      </a:lnTo>
                      <a:lnTo>
                        <a:pt x="104" y="191"/>
                      </a:lnTo>
                      <a:lnTo>
                        <a:pt x="103" y="180"/>
                      </a:lnTo>
                      <a:lnTo>
                        <a:pt x="103" y="177"/>
                      </a:lnTo>
                      <a:lnTo>
                        <a:pt x="102" y="172"/>
                      </a:lnTo>
                      <a:lnTo>
                        <a:pt x="102" y="167"/>
                      </a:lnTo>
                      <a:lnTo>
                        <a:pt x="101" y="164"/>
                      </a:lnTo>
                      <a:lnTo>
                        <a:pt x="100" y="157"/>
                      </a:lnTo>
                      <a:lnTo>
                        <a:pt x="100" y="157"/>
                      </a:lnTo>
                      <a:lnTo>
                        <a:pt x="100" y="153"/>
                      </a:lnTo>
                      <a:lnTo>
                        <a:pt x="100" y="149"/>
                      </a:lnTo>
                      <a:lnTo>
                        <a:pt x="100" y="146"/>
                      </a:lnTo>
                      <a:lnTo>
                        <a:pt x="100" y="144"/>
                      </a:lnTo>
                      <a:lnTo>
                        <a:pt x="99" y="143"/>
                      </a:lnTo>
                      <a:lnTo>
                        <a:pt x="99" y="141"/>
                      </a:lnTo>
                      <a:lnTo>
                        <a:pt x="99" y="141"/>
                      </a:lnTo>
                      <a:lnTo>
                        <a:pt x="99" y="140"/>
                      </a:lnTo>
                      <a:lnTo>
                        <a:pt x="99" y="138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100" y="136"/>
                      </a:lnTo>
                      <a:lnTo>
                        <a:pt x="100" y="136"/>
                      </a:lnTo>
                      <a:lnTo>
                        <a:pt x="100" y="133"/>
                      </a:lnTo>
                      <a:lnTo>
                        <a:pt x="100" y="132"/>
                      </a:lnTo>
                      <a:lnTo>
                        <a:pt x="100" y="128"/>
                      </a:lnTo>
                      <a:lnTo>
                        <a:pt x="100" y="124"/>
                      </a:lnTo>
                      <a:lnTo>
                        <a:pt x="100" y="121"/>
                      </a:lnTo>
                      <a:lnTo>
                        <a:pt x="100" y="120"/>
                      </a:lnTo>
                      <a:lnTo>
                        <a:pt x="100" y="120"/>
                      </a:lnTo>
                      <a:lnTo>
                        <a:pt x="101" y="120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3" y="119"/>
                      </a:lnTo>
                      <a:lnTo>
                        <a:pt x="104" y="118"/>
                      </a:lnTo>
                      <a:lnTo>
                        <a:pt x="105" y="118"/>
                      </a:lnTo>
                      <a:lnTo>
                        <a:pt x="106" y="118"/>
                      </a:lnTo>
                      <a:lnTo>
                        <a:pt x="107" y="119"/>
                      </a:lnTo>
                      <a:lnTo>
                        <a:pt x="111" y="121"/>
                      </a:lnTo>
                      <a:lnTo>
                        <a:pt x="111" y="121"/>
                      </a:lnTo>
                      <a:lnTo>
                        <a:pt x="112" y="121"/>
                      </a:lnTo>
                      <a:lnTo>
                        <a:pt x="112" y="121"/>
                      </a:lnTo>
                      <a:lnTo>
                        <a:pt x="112" y="120"/>
                      </a:lnTo>
                      <a:lnTo>
                        <a:pt x="113" y="118"/>
                      </a:lnTo>
                      <a:lnTo>
                        <a:pt x="115" y="115"/>
                      </a:lnTo>
                      <a:lnTo>
                        <a:pt x="117" y="112"/>
                      </a:lnTo>
                      <a:lnTo>
                        <a:pt x="118" y="110"/>
                      </a:lnTo>
                      <a:lnTo>
                        <a:pt x="119" y="109"/>
                      </a:lnTo>
                      <a:lnTo>
                        <a:pt x="120" y="108"/>
                      </a:lnTo>
                      <a:lnTo>
                        <a:pt x="121" y="107"/>
                      </a:lnTo>
                      <a:lnTo>
                        <a:pt x="122" y="104"/>
                      </a:lnTo>
                      <a:lnTo>
                        <a:pt x="122" y="103"/>
                      </a:lnTo>
                      <a:lnTo>
                        <a:pt x="123" y="101"/>
                      </a:lnTo>
                      <a:lnTo>
                        <a:pt x="124" y="99"/>
                      </a:lnTo>
                      <a:lnTo>
                        <a:pt x="125" y="98"/>
                      </a:lnTo>
                      <a:lnTo>
                        <a:pt x="126" y="96"/>
                      </a:lnTo>
                      <a:lnTo>
                        <a:pt x="128" y="90"/>
                      </a:lnTo>
                      <a:lnTo>
                        <a:pt x="129" y="88"/>
                      </a:lnTo>
                      <a:lnTo>
                        <a:pt x="129" y="86"/>
                      </a:lnTo>
                      <a:lnTo>
                        <a:pt x="130" y="86"/>
                      </a:lnTo>
                      <a:lnTo>
                        <a:pt x="130" y="85"/>
                      </a:lnTo>
                      <a:lnTo>
                        <a:pt x="130" y="84"/>
                      </a:lnTo>
                      <a:lnTo>
                        <a:pt x="130" y="83"/>
                      </a:lnTo>
                      <a:lnTo>
                        <a:pt x="130" y="80"/>
                      </a:lnTo>
                      <a:close/>
                      <a:moveTo>
                        <a:pt x="64" y="10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close/>
                      <a:moveTo>
                        <a:pt x="64" y="11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close/>
                      <a:moveTo>
                        <a:pt x="112" y="90"/>
                      </a:moveTo>
                      <a:lnTo>
                        <a:pt x="110" y="91"/>
                      </a:lnTo>
                      <a:lnTo>
                        <a:pt x="109" y="91"/>
                      </a:lnTo>
                      <a:lnTo>
                        <a:pt x="109" y="92"/>
                      </a:lnTo>
                      <a:lnTo>
                        <a:pt x="108" y="93"/>
                      </a:lnTo>
                      <a:lnTo>
                        <a:pt x="108" y="94"/>
                      </a:lnTo>
                      <a:lnTo>
                        <a:pt x="108" y="95"/>
                      </a:lnTo>
                      <a:lnTo>
                        <a:pt x="108" y="97"/>
                      </a:lnTo>
                      <a:lnTo>
                        <a:pt x="108" y="97"/>
                      </a:lnTo>
                      <a:lnTo>
                        <a:pt x="108" y="99"/>
                      </a:lnTo>
                      <a:lnTo>
                        <a:pt x="108" y="99"/>
                      </a:lnTo>
                      <a:lnTo>
                        <a:pt x="108" y="100"/>
                      </a:lnTo>
                      <a:lnTo>
                        <a:pt x="108" y="100"/>
                      </a:lnTo>
                      <a:lnTo>
                        <a:pt x="108" y="101"/>
                      </a:lnTo>
                      <a:lnTo>
                        <a:pt x="108" y="102"/>
                      </a:lnTo>
                      <a:lnTo>
                        <a:pt x="108" y="102"/>
                      </a:lnTo>
                      <a:lnTo>
                        <a:pt x="107" y="102"/>
                      </a:lnTo>
                      <a:lnTo>
                        <a:pt x="106" y="102"/>
                      </a:lnTo>
                      <a:lnTo>
                        <a:pt x="105" y="102"/>
                      </a:lnTo>
                      <a:lnTo>
                        <a:pt x="105" y="103"/>
                      </a:lnTo>
                      <a:lnTo>
                        <a:pt x="105" y="103"/>
                      </a:lnTo>
                      <a:lnTo>
                        <a:pt x="104" y="103"/>
                      </a:lnTo>
                      <a:lnTo>
                        <a:pt x="104" y="105"/>
                      </a:lnTo>
                      <a:lnTo>
                        <a:pt x="104" y="105"/>
                      </a:lnTo>
                      <a:lnTo>
                        <a:pt x="104" y="106"/>
                      </a:lnTo>
                      <a:lnTo>
                        <a:pt x="102" y="107"/>
                      </a:lnTo>
                      <a:lnTo>
                        <a:pt x="100" y="109"/>
                      </a:lnTo>
                      <a:lnTo>
                        <a:pt x="99" y="108"/>
                      </a:lnTo>
                      <a:lnTo>
                        <a:pt x="99" y="108"/>
                      </a:lnTo>
                      <a:lnTo>
                        <a:pt x="99" y="106"/>
                      </a:lnTo>
                      <a:lnTo>
                        <a:pt x="98" y="104"/>
                      </a:lnTo>
                      <a:lnTo>
                        <a:pt x="99" y="104"/>
                      </a:lnTo>
                      <a:lnTo>
                        <a:pt x="99" y="103"/>
                      </a:lnTo>
                      <a:lnTo>
                        <a:pt x="99" y="101"/>
                      </a:lnTo>
                      <a:lnTo>
                        <a:pt x="99" y="99"/>
                      </a:lnTo>
                      <a:lnTo>
                        <a:pt x="99" y="98"/>
                      </a:lnTo>
                      <a:lnTo>
                        <a:pt x="100" y="95"/>
                      </a:lnTo>
                      <a:lnTo>
                        <a:pt x="100" y="91"/>
                      </a:lnTo>
                      <a:lnTo>
                        <a:pt x="102" y="86"/>
                      </a:lnTo>
                      <a:lnTo>
                        <a:pt x="102" y="85"/>
                      </a:lnTo>
                      <a:lnTo>
                        <a:pt x="103" y="84"/>
                      </a:lnTo>
                      <a:lnTo>
                        <a:pt x="103" y="83"/>
                      </a:lnTo>
                      <a:lnTo>
                        <a:pt x="103" y="80"/>
                      </a:lnTo>
                      <a:lnTo>
                        <a:pt x="104" y="79"/>
                      </a:lnTo>
                      <a:lnTo>
                        <a:pt x="104" y="77"/>
                      </a:lnTo>
                      <a:lnTo>
                        <a:pt x="105" y="76"/>
                      </a:lnTo>
                      <a:lnTo>
                        <a:pt x="105" y="75"/>
                      </a:lnTo>
                      <a:lnTo>
                        <a:pt x="107" y="74"/>
                      </a:lnTo>
                      <a:lnTo>
                        <a:pt x="107" y="73"/>
                      </a:lnTo>
                      <a:lnTo>
                        <a:pt x="107" y="72"/>
                      </a:lnTo>
                      <a:lnTo>
                        <a:pt x="107" y="72"/>
                      </a:lnTo>
                      <a:lnTo>
                        <a:pt x="108" y="73"/>
                      </a:lnTo>
                      <a:lnTo>
                        <a:pt x="108" y="73"/>
                      </a:lnTo>
                      <a:lnTo>
                        <a:pt x="108" y="74"/>
                      </a:lnTo>
                      <a:lnTo>
                        <a:pt x="108" y="75"/>
                      </a:lnTo>
                      <a:lnTo>
                        <a:pt x="109" y="76"/>
                      </a:lnTo>
                      <a:lnTo>
                        <a:pt x="109" y="77"/>
                      </a:lnTo>
                      <a:lnTo>
                        <a:pt x="110" y="79"/>
                      </a:lnTo>
                      <a:lnTo>
                        <a:pt x="111" y="81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11" y="88"/>
                      </a:lnTo>
                      <a:lnTo>
                        <a:pt x="112" y="88"/>
                      </a:lnTo>
                      <a:lnTo>
                        <a:pt x="112" y="89"/>
                      </a:lnTo>
                      <a:lnTo>
                        <a:pt x="112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8" name="Freeform 47">
                  <a:extLst>
                    <a:ext uri="{FF2B5EF4-FFF2-40B4-BE49-F238E27FC236}">
                      <a16:creationId xmlns:a16="http://schemas.microsoft.com/office/drawing/2014/main" xmlns="" id="{BD04A399-BE2C-4B1C-AE47-FC04498A49C5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5501214" y="2213022"/>
                  <a:ext cx="263086" cy="165548"/>
                </a:xfrm>
                <a:custGeom>
                  <a:avLst/>
                  <a:gdLst/>
                  <a:ahLst/>
                  <a:cxnLst>
                    <a:cxn ang="0">
                      <a:pos x="377" y="1001"/>
                    </a:cxn>
                    <a:cxn ang="0">
                      <a:pos x="151" y="1080"/>
                    </a:cxn>
                    <a:cxn ang="0">
                      <a:pos x="289" y="1248"/>
                    </a:cxn>
                    <a:cxn ang="0">
                      <a:pos x="524" y="1145"/>
                    </a:cxn>
                    <a:cxn ang="0">
                      <a:pos x="340" y="1137"/>
                    </a:cxn>
                    <a:cxn ang="0">
                      <a:pos x="249" y="1147"/>
                    </a:cxn>
                    <a:cxn ang="0">
                      <a:pos x="306" y="1100"/>
                    </a:cxn>
                    <a:cxn ang="0">
                      <a:pos x="335" y="1089"/>
                    </a:cxn>
                    <a:cxn ang="0">
                      <a:pos x="419" y="1080"/>
                    </a:cxn>
                    <a:cxn ang="0">
                      <a:pos x="369" y="1125"/>
                    </a:cxn>
                    <a:cxn ang="0">
                      <a:pos x="312" y="1108"/>
                    </a:cxn>
                    <a:cxn ang="0">
                      <a:pos x="351" y="1115"/>
                    </a:cxn>
                    <a:cxn ang="0">
                      <a:pos x="351" y="1115"/>
                    </a:cxn>
                    <a:cxn ang="0">
                      <a:pos x="1264" y="538"/>
                    </a:cxn>
                    <a:cxn ang="0">
                      <a:pos x="1239" y="684"/>
                    </a:cxn>
                    <a:cxn ang="0">
                      <a:pos x="1343" y="736"/>
                    </a:cxn>
                    <a:cxn ang="0">
                      <a:pos x="1381" y="925"/>
                    </a:cxn>
                    <a:cxn ang="0">
                      <a:pos x="1136" y="753"/>
                    </a:cxn>
                    <a:cxn ang="0">
                      <a:pos x="1182" y="724"/>
                    </a:cxn>
                    <a:cxn ang="0">
                      <a:pos x="1237" y="222"/>
                    </a:cxn>
                    <a:cxn ang="0">
                      <a:pos x="1475" y="102"/>
                    </a:cxn>
                    <a:cxn ang="0">
                      <a:pos x="1178" y="11"/>
                    </a:cxn>
                    <a:cxn ang="0">
                      <a:pos x="1204" y="0"/>
                    </a:cxn>
                    <a:cxn ang="0">
                      <a:pos x="344" y="552"/>
                    </a:cxn>
                    <a:cxn ang="0">
                      <a:pos x="2186" y="1340"/>
                    </a:cxn>
                    <a:cxn ang="0">
                      <a:pos x="1085" y="606"/>
                    </a:cxn>
                    <a:cxn ang="0">
                      <a:pos x="1783" y="634"/>
                    </a:cxn>
                    <a:cxn ang="0">
                      <a:pos x="1346" y="759"/>
                    </a:cxn>
                    <a:cxn ang="0">
                      <a:pos x="1356" y="739"/>
                    </a:cxn>
                    <a:cxn ang="0">
                      <a:pos x="1356" y="739"/>
                    </a:cxn>
                    <a:cxn ang="0">
                      <a:pos x="820" y="794"/>
                    </a:cxn>
                    <a:cxn ang="0">
                      <a:pos x="936" y="639"/>
                    </a:cxn>
                    <a:cxn ang="0">
                      <a:pos x="821" y="787"/>
                    </a:cxn>
                    <a:cxn ang="0">
                      <a:pos x="778" y="792"/>
                    </a:cxn>
                    <a:cxn ang="0">
                      <a:pos x="826" y="660"/>
                    </a:cxn>
                    <a:cxn ang="0">
                      <a:pos x="807" y="796"/>
                    </a:cxn>
                    <a:cxn ang="0">
                      <a:pos x="291" y="728"/>
                    </a:cxn>
                    <a:cxn ang="0">
                      <a:pos x="254" y="803"/>
                    </a:cxn>
                    <a:cxn ang="0">
                      <a:pos x="779" y="1002"/>
                    </a:cxn>
                    <a:cxn ang="0">
                      <a:pos x="495" y="1280"/>
                    </a:cxn>
                    <a:cxn ang="0">
                      <a:pos x="446" y="1305"/>
                    </a:cxn>
                    <a:cxn ang="0">
                      <a:pos x="768" y="1084"/>
                    </a:cxn>
                    <a:cxn ang="0">
                      <a:pos x="1043" y="1180"/>
                    </a:cxn>
                    <a:cxn ang="0">
                      <a:pos x="802" y="1334"/>
                    </a:cxn>
                    <a:cxn ang="0">
                      <a:pos x="745" y="1346"/>
                    </a:cxn>
                    <a:cxn ang="0">
                      <a:pos x="1410" y="1211"/>
                    </a:cxn>
                    <a:cxn ang="0">
                      <a:pos x="783" y="1068"/>
                    </a:cxn>
                    <a:cxn ang="0">
                      <a:pos x="1387" y="958"/>
                    </a:cxn>
                    <a:cxn ang="0">
                      <a:pos x="1404" y="980"/>
                    </a:cxn>
                    <a:cxn ang="0">
                      <a:pos x="1399" y="938"/>
                    </a:cxn>
                    <a:cxn ang="0">
                      <a:pos x="1621" y="1230"/>
                    </a:cxn>
                    <a:cxn ang="0">
                      <a:pos x="2136" y="1305"/>
                    </a:cxn>
                  </a:cxnLst>
                  <a:rect l="0" t="0" r="r" b="b"/>
                  <a:pathLst>
                    <a:path w="2186" h="1376">
                      <a:moveTo>
                        <a:pt x="405" y="1100"/>
                      </a:moveTo>
                      <a:cubicBezTo>
                        <a:pt x="448" y="1069"/>
                        <a:pt x="448" y="1069"/>
                        <a:pt x="448" y="1069"/>
                      </a:cubicBezTo>
                      <a:cubicBezTo>
                        <a:pt x="385" y="1080"/>
                        <a:pt x="385" y="1080"/>
                        <a:pt x="385" y="1080"/>
                      </a:cubicBezTo>
                      <a:cubicBezTo>
                        <a:pt x="377" y="1001"/>
                        <a:pt x="377" y="1001"/>
                        <a:pt x="377" y="1001"/>
                      </a:cubicBezTo>
                      <a:cubicBezTo>
                        <a:pt x="317" y="1068"/>
                        <a:pt x="317" y="1068"/>
                        <a:pt x="317" y="1068"/>
                      </a:cubicBezTo>
                      <a:cubicBezTo>
                        <a:pt x="269" y="1038"/>
                        <a:pt x="269" y="1038"/>
                        <a:pt x="269" y="1038"/>
                      </a:cubicBezTo>
                      <a:cubicBezTo>
                        <a:pt x="286" y="1080"/>
                        <a:pt x="286" y="1080"/>
                        <a:pt x="286" y="1080"/>
                      </a:cubicBezTo>
                      <a:cubicBezTo>
                        <a:pt x="151" y="1080"/>
                        <a:pt x="151" y="1080"/>
                        <a:pt x="151" y="1080"/>
                      </a:cubicBezTo>
                      <a:cubicBezTo>
                        <a:pt x="268" y="1125"/>
                        <a:pt x="268" y="1125"/>
                        <a:pt x="268" y="1125"/>
                      </a:cubicBezTo>
                      <a:cubicBezTo>
                        <a:pt x="216" y="1160"/>
                        <a:pt x="216" y="1160"/>
                        <a:pt x="216" y="1160"/>
                      </a:cubicBezTo>
                      <a:cubicBezTo>
                        <a:pt x="287" y="1147"/>
                        <a:pt x="287" y="1147"/>
                        <a:pt x="287" y="1147"/>
                      </a:cubicBezTo>
                      <a:cubicBezTo>
                        <a:pt x="289" y="1248"/>
                        <a:pt x="289" y="1248"/>
                        <a:pt x="289" y="1248"/>
                      </a:cubicBezTo>
                      <a:cubicBezTo>
                        <a:pt x="359" y="1160"/>
                        <a:pt x="359" y="1160"/>
                        <a:pt x="359" y="1160"/>
                      </a:cubicBezTo>
                      <a:cubicBezTo>
                        <a:pt x="413" y="1194"/>
                        <a:pt x="413" y="1194"/>
                        <a:pt x="413" y="1194"/>
                      </a:cubicBezTo>
                      <a:cubicBezTo>
                        <a:pt x="391" y="1146"/>
                        <a:pt x="391" y="1146"/>
                        <a:pt x="391" y="1146"/>
                      </a:cubicBezTo>
                      <a:cubicBezTo>
                        <a:pt x="524" y="1145"/>
                        <a:pt x="524" y="1145"/>
                        <a:pt x="524" y="1145"/>
                      </a:cubicBezTo>
                      <a:lnTo>
                        <a:pt x="405" y="1100"/>
                      </a:lnTo>
                      <a:close/>
                      <a:moveTo>
                        <a:pt x="392" y="1172"/>
                      </a:moveTo>
                      <a:cubicBezTo>
                        <a:pt x="351" y="1136"/>
                        <a:pt x="351" y="1136"/>
                        <a:pt x="351" y="1136"/>
                      </a:cubicBezTo>
                      <a:cubicBezTo>
                        <a:pt x="348" y="1137"/>
                        <a:pt x="344" y="1137"/>
                        <a:pt x="340" y="1137"/>
                      </a:cubicBezTo>
                      <a:cubicBezTo>
                        <a:pt x="303" y="1209"/>
                        <a:pt x="303" y="1209"/>
                        <a:pt x="303" y="1209"/>
                      </a:cubicBezTo>
                      <a:cubicBezTo>
                        <a:pt x="319" y="1134"/>
                        <a:pt x="319" y="1134"/>
                        <a:pt x="319" y="1134"/>
                      </a:cubicBezTo>
                      <a:cubicBezTo>
                        <a:pt x="315" y="1132"/>
                        <a:pt x="312" y="1130"/>
                        <a:pt x="310" y="1128"/>
                      </a:cubicBezTo>
                      <a:cubicBezTo>
                        <a:pt x="249" y="1147"/>
                        <a:pt x="249" y="1147"/>
                        <a:pt x="249" y="1147"/>
                      </a:cubicBezTo>
                      <a:cubicBezTo>
                        <a:pt x="303" y="1121"/>
                        <a:pt x="303" y="1121"/>
                        <a:pt x="303" y="1121"/>
                      </a:cubicBezTo>
                      <a:cubicBezTo>
                        <a:pt x="302" y="1119"/>
                        <a:pt x="301" y="1116"/>
                        <a:pt x="301" y="1113"/>
                      </a:cubicBezTo>
                      <a:cubicBezTo>
                        <a:pt x="201" y="1089"/>
                        <a:pt x="201" y="1089"/>
                        <a:pt x="201" y="1089"/>
                      </a:cubicBezTo>
                      <a:cubicBezTo>
                        <a:pt x="306" y="1100"/>
                        <a:pt x="306" y="1100"/>
                        <a:pt x="306" y="1100"/>
                      </a:cubicBezTo>
                      <a:cubicBezTo>
                        <a:pt x="308" y="1098"/>
                        <a:pt x="310" y="1096"/>
                        <a:pt x="313" y="1094"/>
                      </a:cubicBezTo>
                      <a:cubicBezTo>
                        <a:pt x="287" y="1057"/>
                        <a:pt x="287" y="1057"/>
                        <a:pt x="287" y="1057"/>
                      </a:cubicBezTo>
                      <a:cubicBezTo>
                        <a:pt x="324" y="1090"/>
                        <a:pt x="324" y="1090"/>
                        <a:pt x="324" y="1090"/>
                      </a:cubicBezTo>
                      <a:cubicBezTo>
                        <a:pt x="328" y="1089"/>
                        <a:pt x="331" y="1089"/>
                        <a:pt x="335" y="1089"/>
                      </a:cubicBezTo>
                      <a:cubicBezTo>
                        <a:pt x="367" y="1029"/>
                        <a:pt x="367" y="1029"/>
                        <a:pt x="367" y="1029"/>
                      </a:cubicBezTo>
                      <a:cubicBezTo>
                        <a:pt x="355" y="1092"/>
                        <a:pt x="355" y="1092"/>
                        <a:pt x="355" y="1092"/>
                      </a:cubicBezTo>
                      <a:cubicBezTo>
                        <a:pt x="359" y="1093"/>
                        <a:pt x="362" y="1095"/>
                        <a:pt x="364" y="1097"/>
                      </a:cubicBezTo>
                      <a:cubicBezTo>
                        <a:pt x="419" y="1080"/>
                        <a:pt x="419" y="1080"/>
                        <a:pt x="419" y="1080"/>
                      </a:cubicBezTo>
                      <a:cubicBezTo>
                        <a:pt x="371" y="1104"/>
                        <a:pt x="371" y="1104"/>
                        <a:pt x="371" y="1104"/>
                      </a:cubicBezTo>
                      <a:cubicBezTo>
                        <a:pt x="373" y="1106"/>
                        <a:pt x="374" y="1109"/>
                        <a:pt x="374" y="1112"/>
                      </a:cubicBezTo>
                      <a:cubicBezTo>
                        <a:pt x="474" y="1136"/>
                        <a:pt x="474" y="1136"/>
                        <a:pt x="474" y="1136"/>
                      </a:cubicBezTo>
                      <a:cubicBezTo>
                        <a:pt x="369" y="1125"/>
                        <a:pt x="369" y="1125"/>
                        <a:pt x="369" y="1125"/>
                      </a:cubicBezTo>
                      <a:cubicBezTo>
                        <a:pt x="368" y="1127"/>
                        <a:pt x="365" y="1129"/>
                        <a:pt x="362" y="1131"/>
                      </a:cubicBezTo>
                      <a:lnTo>
                        <a:pt x="392" y="1172"/>
                      </a:lnTo>
                      <a:close/>
                      <a:moveTo>
                        <a:pt x="343" y="1096"/>
                      </a:moveTo>
                      <a:cubicBezTo>
                        <a:pt x="329" y="1094"/>
                        <a:pt x="315" y="1099"/>
                        <a:pt x="312" y="1108"/>
                      </a:cubicBezTo>
                      <a:cubicBezTo>
                        <a:pt x="308" y="1117"/>
                        <a:pt x="317" y="1127"/>
                        <a:pt x="331" y="1129"/>
                      </a:cubicBezTo>
                      <a:cubicBezTo>
                        <a:pt x="346" y="1132"/>
                        <a:pt x="360" y="1126"/>
                        <a:pt x="363" y="1117"/>
                      </a:cubicBezTo>
                      <a:cubicBezTo>
                        <a:pt x="366" y="1108"/>
                        <a:pt x="357" y="1098"/>
                        <a:pt x="343" y="1096"/>
                      </a:cubicBezTo>
                      <a:close/>
                      <a:moveTo>
                        <a:pt x="351" y="1115"/>
                      </a:moveTo>
                      <a:cubicBezTo>
                        <a:pt x="349" y="1120"/>
                        <a:pt x="342" y="1123"/>
                        <a:pt x="334" y="1122"/>
                      </a:cubicBezTo>
                      <a:cubicBezTo>
                        <a:pt x="327" y="1120"/>
                        <a:pt x="322" y="1115"/>
                        <a:pt x="324" y="1110"/>
                      </a:cubicBezTo>
                      <a:cubicBezTo>
                        <a:pt x="326" y="1105"/>
                        <a:pt x="333" y="1102"/>
                        <a:pt x="341" y="1103"/>
                      </a:cubicBezTo>
                      <a:cubicBezTo>
                        <a:pt x="348" y="1105"/>
                        <a:pt x="353" y="1110"/>
                        <a:pt x="351" y="1115"/>
                      </a:cubicBezTo>
                      <a:close/>
                      <a:moveTo>
                        <a:pt x="1801" y="609"/>
                      </a:moveTo>
                      <a:cubicBezTo>
                        <a:pt x="1794" y="608"/>
                        <a:pt x="1794" y="608"/>
                        <a:pt x="1794" y="608"/>
                      </a:cubicBezTo>
                      <a:cubicBezTo>
                        <a:pt x="1310" y="528"/>
                        <a:pt x="1310" y="528"/>
                        <a:pt x="1310" y="528"/>
                      </a:cubicBezTo>
                      <a:cubicBezTo>
                        <a:pt x="1264" y="538"/>
                        <a:pt x="1264" y="538"/>
                        <a:pt x="1264" y="538"/>
                      </a:cubicBezTo>
                      <a:cubicBezTo>
                        <a:pt x="1261" y="548"/>
                        <a:pt x="1258" y="558"/>
                        <a:pt x="1256" y="568"/>
                      </a:cubicBezTo>
                      <a:cubicBezTo>
                        <a:pt x="1307" y="557"/>
                        <a:pt x="1307" y="557"/>
                        <a:pt x="1307" y="557"/>
                      </a:cubicBezTo>
                      <a:cubicBezTo>
                        <a:pt x="1325" y="647"/>
                        <a:pt x="1325" y="647"/>
                        <a:pt x="1325" y="647"/>
                      </a:cubicBezTo>
                      <a:cubicBezTo>
                        <a:pt x="1239" y="684"/>
                        <a:pt x="1239" y="684"/>
                        <a:pt x="1239" y="684"/>
                      </a:cubicBezTo>
                      <a:cubicBezTo>
                        <a:pt x="1239" y="693"/>
                        <a:pt x="1239" y="701"/>
                        <a:pt x="1238" y="708"/>
                      </a:cubicBezTo>
                      <a:cubicBezTo>
                        <a:pt x="1328" y="670"/>
                        <a:pt x="1328" y="670"/>
                        <a:pt x="1328" y="670"/>
                      </a:cubicBezTo>
                      <a:cubicBezTo>
                        <a:pt x="1330" y="670"/>
                        <a:pt x="1330" y="670"/>
                        <a:pt x="1330" y="670"/>
                      </a:cubicBezTo>
                      <a:cubicBezTo>
                        <a:pt x="1343" y="736"/>
                        <a:pt x="1343" y="736"/>
                        <a:pt x="1343" y="736"/>
                      </a:cubicBezTo>
                      <a:cubicBezTo>
                        <a:pt x="1287" y="761"/>
                        <a:pt x="1287" y="761"/>
                        <a:pt x="1287" y="761"/>
                      </a:cubicBezTo>
                      <a:cubicBezTo>
                        <a:pt x="1347" y="799"/>
                        <a:pt x="1347" y="799"/>
                        <a:pt x="1347" y="799"/>
                      </a:cubicBezTo>
                      <a:cubicBezTo>
                        <a:pt x="1358" y="812"/>
                        <a:pt x="1358" y="812"/>
                        <a:pt x="1358" y="812"/>
                      </a:cubicBezTo>
                      <a:cubicBezTo>
                        <a:pt x="1381" y="925"/>
                        <a:pt x="1381" y="925"/>
                        <a:pt x="1381" y="925"/>
                      </a:cubicBezTo>
                      <a:cubicBezTo>
                        <a:pt x="1200" y="798"/>
                        <a:pt x="1200" y="798"/>
                        <a:pt x="1200" y="798"/>
                      </a:cubicBezTo>
                      <a:cubicBezTo>
                        <a:pt x="796" y="973"/>
                        <a:pt x="796" y="973"/>
                        <a:pt x="796" y="973"/>
                      </a:cubicBezTo>
                      <a:cubicBezTo>
                        <a:pt x="806" y="895"/>
                        <a:pt x="806" y="895"/>
                        <a:pt x="806" y="895"/>
                      </a:cubicBezTo>
                      <a:cubicBezTo>
                        <a:pt x="1136" y="753"/>
                        <a:pt x="1136" y="753"/>
                        <a:pt x="1136" y="753"/>
                      </a:cubicBezTo>
                      <a:cubicBezTo>
                        <a:pt x="964" y="633"/>
                        <a:pt x="964" y="633"/>
                        <a:pt x="964" y="633"/>
                      </a:cubicBezTo>
                      <a:cubicBezTo>
                        <a:pt x="1055" y="613"/>
                        <a:pt x="1055" y="613"/>
                        <a:pt x="1055" y="613"/>
                      </a:cubicBezTo>
                      <a:cubicBezTo>
                        <a:pt x="1181" y="693"/>
                        <a:pt x="1181" y="693"/>
                        <a:pt x="1181" y="693"/>
                      </a:cubicBezTo>
                      <a:cubicBezTo>
                        <a:pt x="1182" y="724"/>
                        <a:pt x="1182" y="724"/>
                        <a:pt x="1182" y="724"/>
                      </a:cubicBezTo>
                      <a:cubicBezTo>
                        <a:pt x="1183" y="761"/>
                        <a:pt x="1183" y="761"/>
                        <a:pt x="1183" y="761"/>
                      </a:cubicBezTo>
                      <a:cubicBezTo>
                        <a:pt x="1183" y="764"/>
                        <a:pt x="1192" y="766"/>
                        <a:pt x="1204" y="766"/>
                      </a:cubicBezTo>
                      <a:cubicBezTo>
                        <a:pt x="1216" y="766"/>
                        <a:pt x="1226" y="764"/>
                        <a:pt x="1226" y="761"/>
                      </a:cubicBezTo>
                      <a:cubicBezTo>
                        <a:pt x="1237" y="222"/>
                        <a:pt x="1237" y="222"/>
                        <a:pt x="1237" y="222"/>
                      </a:cubicBezTo>
                      <a:cubicBezTo>
                        <a:pt x="1240" y="287"/>
                        <a:pt x="1246" y="371"/>
                        <a:pt x="1259" y="416"/>
                      </a:cubicBezTo>
                      <a:cubicBezTo>
                        <a:pt x="1327" y="428"/>
                        <a:pt x="1469" y="441"/>
                        <a:pt x="1497" y="341"/>
                      </a:cubicBezTo>
                      <a:cubicBezTo>
                        <a:pt x="1534" y="209"/>
                        <a:pt x="1708" y="184"/>
                        <a:pt x="1754" y="175"/>
                      </a:cubicBezTo>
                      <a:cubicBezTo>
                        <a:pt x="1720" y="122"/>
                        <a:pt x="1588" y="56"/>
                        <a:pt x="1475" y="102"/>
                      </a:cubicBezTo>
                      <a:cubicBezTo>
                        <a:pt x="1386" y="139"/>
                        <a:pt x="1280" y="70"/>
                        <a:pt x="1240" y="40"/>
                      </a:cubicBezTo>
                      <a:cubicBezTo>
                        <a:pt x="1241" y="20"/>
                        <a:pt x="1241" y="20"/>
                        <a:pt x="1241" y="20"/>
                      </a:cubicBezTo>
                      <a:cubicBezTo>
                        <a:pt x="1236" y="18"/>
                        <a:pt x="1230" y="17"/>
                        <a:pt x="1224" y="18"/>
                      </a:cubicBezTo>
                      <a:cubicBezTo>
                        <a:pt x="1201" y="20"/>
                        <a:pt x="1178" y="11"/>
                        <a:pt x="1178" y="11"/>
                      </a:cubicBezTo>
                      <a:cubicBezTo>
                        <a:pt x="1178" y="11"/>
                        <a:pt x="1178" y="11"/>
                        <a:pt x="1178" y="11"/>
                      </a:cubicBezTo>
                      <a:cubicBezTo>
                        <a:pt x="1185" y="12"/>
                        <a:pt x="1194" y="13"/>
                        <a:pt x="1204" y="13"/>
                      </a:cubicBezTo>
                      <a:cubicBezTo>
                        <a:pt x="1225" y="13"/>
                        <a:pt x="1241" y="10"/>
                        <a:pt x="1241" y="6"/>
                      </a:cubicBezTo>
                      <a:cubicBezTo>
                        <a:pt x="1241" y="3"/>
                        <a:pt x="1225" y="0"/>
                        <a:pt x="1204" y="0"/>
                      </a:cubicBezTo>
                      <a:cubicBezTo>
                        <a:pt x="1184" y="0"/>
                        <a:pt x="1167" y="3"/>
                        <a:pt x="1167" y="6"/>
                      </a:cubicBezTo>
                      <a:cubicBezTo>
                        <a:pt x="1179" y="557"/>
                        <a:pt x="1179" y="557"/>
                        <a:pt x="1179" y="557"/>
                      </a:cubicBezTo>
                      <a:cubicBezTo>
                        <a:pt x="833" y="633"/>
                        <a:pt x="833" y="633"/>
                        <a:pt x="833" y="633"/>
                      </a:cubicBezTo>
                      <a:cubicBezTo>
                        <a:pt x="344" y="552"/>
                        <a:pt x="344" y="552"/>
                        <a:pt x="344" y="552"/>
                      </a:cubicBezTo>
                      <a:cubicBezTo>
                        <a:pt x="0" y="1268"/>
                        <a:pt x="0" y="1268"/>
                        <a:pt x="0" y="1268"/>
                      </a:cubicBezTo>
                      <a:cubicBezTo>
                        <a:pt x="737" y="1376"/>
                        <a:pt x="737" y="1376"/>
                        <a:pt x="737" y="1376"/>
                      </a:cubicBezTo>
                      <a:cubicBezTo>
                        <a:pt x="1446" y="1232"/>
                        <a:pt x="1446" y="1232"/>
                        <a:pt x="1446" y="1232"/>
                      </a:cubicBezTo>
                      <a:cubicBezTo>
                        <a:pt x="2186" y="1340"/>
                        <a:pt x="2186" y="1340"/>
                        <a:pt x="2186" y="1340"/>
                      </a:cubicBezTo>
                      <a:lnTo>
                        <a:pt x="1801" y="609"/>
                      </a:lnTo>
                      <a:close/>
                      <a:moveTo>
                        <a:pt x="1179" y="585"/>
                      </a:moveTo>
                      <a:cubicBezTo>
                        <a:pt x="1181" y="667"/>
                        <a:pt x="1181" y="667"/>
                        <a:pt x="1181" y="667"/>
                      </a:cubicBezTo>
                      <a:cubicBezTo>
                        <a:pt x="1085" y="606"/>
                        <a:pt x="1085" y="606"/>
                        <a:pt x="1085" y="606"/>
                      </a:cubicBezTo>
                      <a:lnTo>
                        <a:pt x="1179" y="585"/>
                      </a:lnTo>
                      <a:close/>
                      <a:moveTo>
                        <a:pt x="1338" y="650"/>
                      </a:moveTo>
                      <a:cubicBezTo>
                        <a:pt x="1320" y="557"/>
                        <a:pt x="1320" y="557"/>
                        <a:pt x="1320" y="557"/>
                      </a:cubicBezTo>
                      <a:cubicBezTo>
                        <a:pt x="1783" y="634"/>
                        <a:pt x="1783" y="634"/>
                        <a:pt x="1783" y="634"/>
                      </a:cubicBezTo>
                      <a:cubicBezTo>
                        <a:pt x="1862" y="785"/>
                        <a:pt x="1862" y="785"/>
                        <a:pt x="1862" y="785"/>
                      </a:cubicBezTo>
                      <a:lnTo>
                        <a:pt x="1338" y="650"/>
                      </a:lnTo>
                      <a:close/>
                      <a:moveTo>
                        <a:pt x="1333" y="764"/>
                      </a:moveTo>
                      <a:cubicBezTo>
                        <a:pt x="1346" y="759"/>
                        <a:pt x="1346" y="759"/>
                        <a:pt x="1346" y="759"/>
                      </a:cubicBezTo>
                      <a:cubicBezTo>
                        <a:pt x="1347" y="759"/>
                        <a:pt x="1347" y="759"/>
                        <a:pt x="1347" y="759"/>
                      </a:cubicBezTo>
                      <a:cubicBezTo>
                        <a:pt x="1351" y="776"/>
                        <a:pt x="1351" y="776"/>
                        <a:pt x="1351" y="776"/>
                      </a:cubicBezTo>
                      <a:lnTo>
                        <a:pt x="1333" y="764"/>
                      </a:lnTo>
                      <a:close/>
                      <a:moveTo>
                        <a:pt x="1356" y="739"/>
                      </a:moveTo>
                      <a:cubicBezTo>
                        <a:pt x="1343" y="673"/>
                        <a:pt x="1343" y="673"/>
                        <a:pt x="1343" y="673"/>
                      </a:cubicBezTo>
                      <a:cubicBezTo>
                        <a:pt x="1876" y="810"/>
                        <a:pt x="1876" y="810"/>
                        <a:pt x="1876" y="810"/>
                      </a:cubicBezTo>
                      <a:cubicBezTo>
                        <a:pt x="1914" y="883"/>
                        <a:pt x="1914" y="883"/>
                        <a:pt x="1914" y="883"/>
                      </a:cubicBezTo>
                      <a:lnTo>
                        <a:pt x="1356" y="739"/>
                      </a:lnTo>
                      <a:close/>
                      <a:moveTo>
                        <a:pt x="936" y="639"/>
                      </a:moveTo>
                      <a:cubicBezTo>
                        <a:pt x="1091" y="748"/>
                        <a:pt x="1091" y="748"/>
                        <a:pt x="1091" y="748"/>
                      </a:cubicBezTo>
                      <a:cubicBezTo>
                        <a:pt x="810" y="870"/>
                        <a:pt x="810" y="870"/>
                        <a:pt x="810" y="870"/>
                      </a:cubicBezTo>
                      <a:cubicBezTo>
                        <a:pt x="820" y="794"/>
                        <a:pt x="820" y="794"/>
                        <a:pt x="820" y="794"/>
                      </a:cubicBezTo>
                      <a:cubicBezTo>
                        <a:pt x="821" y="794"/>
                        <a:pt x="821" y="794"/>
                        <a:pt x="821" y="793"/>
                      </a:cubicBezTo>
                      <a:cubicBezTo>
                        <a:pt x="902" y="775"/>
                        <a:pt x="926" y="743"/>
                        <a:pt x="926" y="711"/>
                      </a:cubicBezTo>
                      <a:cubicBezTo>
                        <a:pt x="926" y="685"/>
                        <a:pt x="910" y="662"/>
                        <a:pt x="899" y="647"/>
                      </a:cubicBezTo>
                      <a:lnTo>
                        <a:pt x="936" y="639"/>
                      </a:lnTo>
                      <a:close/>
                      <a:moveTo>
                        <a:pt x="838" y="661"/>
                      </a:moveTo>
                      <a:cubicBezTo>
                        <a:pt x="892" y="649"/>
                        <a:pt x="892" y="649"/>
                        <a:pt x="892" y="649"/>
                      </a:cubicBezTo>
                      <a:cubicBezTo>
                        <a:pt x="903" y="662"/>
                        <a:pt x="920" y="686"/>
                        <a:pt x="920" y="711"/>
                      </a:cubicBezTo>
                      <a:cubicBezTo>
                        <a:pt x="920" y="739"/>
                        <a:pt x="900" y="769"/>
                        <a:pt x="821" y="787"/>
                      </a:cubicBezTo>
                      <a:lnTo>
                        <a:pt x="838" y="661"/>
                      </a:lnTo>
                      <a:close/>
                      <a:moveTo>
                        <a:pt x="826" y="660"/>
                      </a:moveTo>
                      <a:cubicBezTo>
                        <a:pt x="808" y="790"/>
                        <a:pt x="808" y="790"/>
                        <a:pt x="808" y="790"/>
                      </a:cubicBezTo>
                      <a:cubicBezTo>
                        <a:pt x="798" y="791"/>
                        <a:pt x="788" y="792"/>
                        <a:pt x="778" y="792"/>
                      </a:cubicBezTo>
                      <a:cubicBezTo>
                        <a:pt x="696" y="792"/>
                        <a:pt x="620" y="739"/>
                        <a:pt x="565" y="686"/>
                      </a:cubicBezTo>
                      <a:cubicBezTo>
                        <a:pt x="537" y="659"/>
                        <a:pt x="514" y="632"/>
                        <a:pt x="499" y="612"/>
                      </a:cubicBezTo>
                      <a:cubicBezTo>
                        <a:pt x="497" y="610"/>
                        <a:pt x="495" y="608"/>
                        <a:pt x="493" y="605"/>
                      </a:cubicBezTo>
                      <a:lnTo>
                        <a:pt x="826" y="660"/>
                      </a:lnTo>
                      <a:close/>
                      <a:moveTo>
                        <a:pt x="360" y="583"/>
                      </a:moveTo>
                      <a:cubicBezTo>
                        <a:pt x="484" y="604"/>
                        <a:pt x="484" y="604"/>
                        <a:pt x="484" y="604"/>
                      </a:cubicBezTo>
                      <a:cubicBezTo>
                        <a:pt x="525" y="658"/>
                        <a:pt x="642" y="798"/>
                        <a:pt x="778" y="798"/>
                      </a:cubicBezTo>
                      <a:cubicBezTo>
                        <a:pt x="788" y="798"/>
                        <a:pt x="798" y="798"/>
                        <a:pt x="807" y="796"/>
                      </a:cubicBezTo>
                      <a:cubicBezTo>
                        <a:pt x="797" y="875"/>
                        <a:pt x="797" y="875"/>
                        <a:pt x="797" y="875"/>
                      </a:cubicBezTo>
                      <a:cubicBezTo>
                        <a:pt x="300" y="708"/>
                        <a:pt x="300" y="708"/>
                        <a:pt x="300" y="708"/>
                      </a:cubicBezTo>
                      <a:lnTo>
                        <a:pt x="360" y="583"/>
                      </a:lnTo>
                      <a:close/>
                      <a:moveTo>
                        <a:pt x="291" y="728"/>
                      </a:moveTo>
                      <a:cubicBezTo>
                        <a:pt x="794" y="897"/>
                        <a:pt x="794" y="897"/>
                        <a:pt x="794" y="897"/>
                      </a:cubicBezTo>
                      <a:cubicBezTo>
                        <a:pt x="783" y="979"/>
                        <a:pt x="783" y="979"/>
                        <a:pt x="783" y="979"/>
                      </a:cubicBezTo>
                      <a:cubicBezTo>
                        <a:pt x="780" y="980"/>
                        <a:pt x="780" y="980"/>
                        <a:pt x="780" y="980"/>
                      </a:cubicBezTo>
                      <a:cubicBezTo>
                        <a:pt x="254" y="803"/>
                        <a:pt x="254" y="803"/>
                        <a:pt x="254" y="803"/>
                      </a:cubicBezTo>
                      <a:lnTo>
                        <a:pt x="291" y="728"/>
                      </a:lnTo>
                      <a:close/>
                      <a:moveTo>
                        <a:pt x="42" y="1246"/>
                      </a:moveTo>
                      <a:cubicBezTo>
                        <a:pt x="245" y="823"/>
                        <a:pt x="245" y="823"/>
                        <a:pt x="245" y="823"/>
                      </a:cubicBezTo>
                      <a:cubicBezTo>
                        <a:pt x="779" y="1002"/>
                        <a:pt x="779" y="1002"/>
                        <a:pt x="779" y="1002"/>
                      </a:cubicBezTo>
                      <a:cubicBezTo>
                        <a:pt x="769" y="1076"/>
                        <a:pt x="769" y="1076"/>
                        <a:pt x="769" y="1076"/>
                      </a:cubicBezTo>
                      <a:cubicBezTo>
                        <a:pt x="768" y="1077"/>
                        <a:pt x="768" y="1078"/>
                        <a:pt x="767" y="1078"/>
                      </a:cubicBezTo>
                      <a:cubicBezTo>
                        <a:pt x="761" y="1080"/>
                        <a:pt x="679" y="1113"/>
                        <a:pt x="627" y="1190"/>
                      </a:cubicBezTo>
                      <a:cubicBezTo>
                        <a:pt x="601" y="1228"/>
                        <a:pt x="545" y="1259"/>
                        <a:pt x="495" y="1280"/>
                      </a:cubicBezTo>
                      <a:cubicBezTo>
                        <a:pt x="471" y="1290"/>
                        <a:pt x="449" y="1298"/>
                        <a:pt x="432" y="1303"/>
                      </a:cubicBezTo>
                      <a:lnTo>
                        <a:pt x="42" y="1246"/>
                      </a:lnTo>
                      <a:close/>
                      <a:moveTo>
                        <a:pt x="732" y="1347"/>
                      </a:moveTo>
                      <a:cubicBezTo>
                        <a:pt x="446" y="1305"/>
                        <a:pt x="446" y="1305"/>
                        <a:pt x="446" y="1305"/>
                      </a:cubicBezTo>
                      <a:cubicBezTo>
                        <a:pt x="501" y="1287"/>
                        <a:pt x="594" y="1249"/>
                        <a:pt x="632" y="1193"/>
                      </a:cubicBezTo>
                      <a:cubicBezTo>
                        <a:pt x="658" y="1154"/>
                        <a:pt x="693" y="1127"/>
                        <a:pt x="721" y="1109"/>
                      </a:cubicBezTo>
                      <a:cubicBezTo>
                        <a:pt x="734" y="1100"/>
                        <a:pt x="747" y="1094"/>
                        <a:pt x="756" y="1090"/>
                      </a:cubicBezTo>
                      <a:cubicBezTo>
                        <a:pt x="762" y="1087"/>
                        <a:pt x="766" y="1085"/>
                        <a:pt x="768" y="1084"/>
                      </a:cubicBezTo>
                      <a:cubicBezTo>
                        <a:pt x="752" y="1206"/>
                        <a:pt x="752" y="1206"/>
                        <a:pt x="752" y="1206"/>
                      </a:cubicBezTo>
                      <a:lnTo>
                        <a:pt x="732" y="1347"/>
                      </a:lnTo>
                      <a:close/>
                      <a:moveTo>
                        <a:pt x="802" y="1334"/>
                      </a:moveTo>
                      <a:cubicBezTo>
                        <a:pt x="858" y="1215"/>
                        <a:pt x="951" y="1180"/>
                        <a:pt x="1043" y="1180"/>
                      </a:cubicBezTo>
                      <a:cubicBezTo>
                        <a:pt x="1106" y="1180"/>
                        <a:pt x="1169" y="1197"/>
                        <a:pt x="1215" y="1214"/>
                      </a:cubicBezTo>
                      <a:cubicBezTo>
                        <a:pt x="1238" y="1222"/>
                        <a:pt x="1257" y="1231"/>
                        <a:pt x="1270" y="1237"/>
                      </a:cubicBezTo>
                      <a:cubicBezTo>
                        <a:pt x="1272" y="1238"/>
                        <a:pt x="1273" y="1238"/>
                        <a:pt x="1274" y="1239"/>
                      </a:cubicBezTo>
                      <a:lnTo>
                        <a:pt x="802" y="1334"/>
                      </a:lnTo>
                      <a:close/>
                      <a:moveTo>
                        <a:pt x="1284" y="1237"/>
                      </a:moveTo>
                      <a:cubicBezTo>
                        <a:pt x="1251" y="1221"/>
                        <a:pt x="1149" y="1174"/>
                        <a:pt x="1043" y="1174"/>
                      </a:cubicBezTo>
                      <a:cubicBezTo>
                        <a:pt x="949" y="1174"/>
                        <a:pt x="851" y="1210"/>
                        <a:pt x="795" y="1336"/>
                      </a:cubicBezTo>
                      <a:cubicBezTo>
                        <a:pt x="745" y="1346"/>
                        <a:pt x="745" y="1346"/>
                        <a:pt x="745" y="1346"/>
                      </a:cubicBezTo>
                      <a:cubicBezTo>
                        <a:pt x="782" y="1076"/>
                        <a:pt x="782" y="1076"/>
                        <a:pt x="782" y="1076"/>
                      </a:cubicBezTo>
                      <a:cubicBezTo>
                        <a:pt x="786" y="1073"/>
                        <a:pt x="790" y="1071"/>
                        <a:pt x="796" y="1067"/>
                      </a:cubicBezTo>
                      <a:cubicBezTo>
                        <a:pt x="844" y="1039"/>
                        <a:pt x="957" y="983"/>
                        <a:pt x="1079" y="983"/>
                      </a:cubicBezTo>
                      <a:cubicBezTo>
                        <a:pt x="1196" y="983"/>
                        <a:pt x="1321" y="1034"/>
                        <a:pt x="1410" y="1211"/>
                      </a:cubicBezTo>
                      <a:lnTo>
                        <a:pt x="1284" y="1237"/>
                      </a:lnTo>
                      <a:close/>
                      <a:moveTo>
                        <a:pt x="1416" y="1210"/>
                      </a:moveTo>
                      <a:cubicBezTo>
                        <a:pt x="1327" y="1030"/>
                        <a:pt x="1198" y="977"/>
                        <a:pt x="1079" y="977"/>
                      </a:cubicBezTo>
                      <a:cubicBezTo>
                        <a:pt x="946" y="977"/>
                        <a:pt x="825" y="1042"/>
                        <a:pt x="783" y="1068"/>
                      </a:cubicBezTo>
                      <a:cubicBezTo>
                        <a:pt x="792" y="998"/>
                        <a:pt x="792" y="998"/>
                        <a:pt x="792" y="998"/>
                      </a:cubicBezTo>
                      <a:cubicBezTo>
                        <a:pt x="1198" y="823"/>
                        <a:pt x="1198" y="823"/>
                        <a:pt x="1198" y="823"/>
                      </a:cubicBezTo>
                      <a:cubicBezTo>
                        <a:pt x="1384" y="953"/>
                        <a:pt x="1384" y="953"/>
                        <a:pt x="1384" y="953"/>
                      </a:cubicBezTo>
                      <a:cubicBezTo>
                        <a:pt x="1387" y="958"/>
                        <a:pt x="1387" y="958"/>
                        <a:pt x="1387" y="958"/>
                      </a:cubicBezTo>
                      <a:cubicBezTo>
                        <a:pt x="1437" y="1206"/>
                        <a:pt x="1437" y="1206"/>
                        <a:pt x="1437" y="1206"/>
                      </a:cubicBezTo>
                      <a:lnTo>
                        <a:pt x="1416" y="1210"/>
                      </a:lnTo>
                      <a:close/>
                      <a:moveTo>
                        <a:pt x="1449" y="1205"/>
                      </a:moveTo>
                      <a:cubicBezTo>
                        <a:pt x="1404" y="980"/>
                        <a:pt x="1404" y="980"/>
                        <a:pt x="1404" y="980"/>
                      </a:cubicBezTo>
                      <a:cubicBezTo>
                        <a:pt x="1591" y="1225"/>
                        <a:pt x="1591" y="1225"/>
                        <a:pt x="1591" y="1225"/>
                      </a:cubicBezTo>
                      <a:lnTo>
                        <a:pt x="1449" y="1205"/>
                      </a:lnTo>
                      <a:close/>
                      <a:moveTo>
                        <a:pt x="1621" y="1230"/>
                      </a:moveTo>
                      <a:cubicBezTo>
                        <a:pt x="1399" y="938"/>
                        <a:pt x="1399" y="938"/>
                        <a:pt x="1399" y="938"/>
                      </a:cubicBezTo>
                      <a:cubicBezTo>
                        <a:pt x="1395" y="935"/>
                        <a:pt x="1395" y="935"/>
                        <a:pt x="1395" y="935"/>
                      </a:cubicBezTo>
                      <a:cubicBezTo>
                        <a:pt x="1374" y="831"/>
                        <a:pt x="1374" y="831"/>
                        <a:pt x="1374" y="831"/>
                      </a:cubicBezTo>
                      <a:cubicBezTo>
                        <a:pt x="1737" y="1247"/>
                        <a:pt x="1737" y="1247"/>
                        <a:pt x="1737" y="1247"/>
                      </a:cubicBezTo>
                      <a:lnTo>
                        <a:pt x="1621" y="1230"/>
                      </a:lnTo>
                      <a:close/>
                      <a:moveTo>
                        <a:pt x="1366" y="788"/>
                      </a:moveTo>
                      <a:cubicBezTo>
                        <a:pt x="1361" y="762"/>
                        <a:pt x="1361" y="762"/>
                        <a:pt x="1361" y="762"/>
                      </a:cubicBezTo>
                      <a:cubicBezTo>
                        <a:pt x="1928" y="909"/>
                        <a:pt x="1928" y="909"/>
                        <a:pt x="1928" y="909"/>
                      </a:cubicBezTo>
                      <a:cubicBezTo>
                        <a:pt x="2136" y="1305"/>
                        <a:pt x="2136" y="1305"/>
                        <a:pt x="2136" y="1305"/>
                      </a:cubicBezTo>
                      <a:cubicBezTo>
                        <a:pt x="1770" y="1252"/>
                        <a:pt x="1770" y="1252"/>
                        <a:pt x="1770" y="1252"/>
                      </a:cubicBezTo>
                      <a:lnTo>
                        <a:pt x="1366" y="7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</p:grpSp>
      <p:sp>
        <p:nvSpPr>
          <p:cNvPr id="65" name="Freeform 29">
            <a:extLst>
              <a:ext uri="{FF2B5EF4-FFF2-40B4-BE49-F238E27FC236}">
                <a16:creationId xmlns:a16="http://schemas.microsoft.com/office/drawing/2014/main" xmlns="" id="{B8AA6829-5049-5191-0B0F-53D9021CDCD5}"/>
              </a:ext>
            </a:extLst>
          </p:cNvPr>
          <p:cNvSpPr>
            <a:spLocks noChangeAspect="1"/>
          </p:cNvSpPr>
          <p:nvPr/>
        </p:nvSpPr>
        <p:spPr bwMode="auto">
          <a:xfrm>
            <a:off x="4838834" y="2271091"/>
            <a:ext cx="482928" cy="1576615"/>
          </a:xfrm>
          <a:custGeom>
            <a:avLst/>
            <a:gdLst/>
            <a:ahLst/>
            <a:cxnLst>
              <a:cxn ang="0">
                <a:pos x="118" y="328"/>
              </a:cxn>
              <a:cxn ang="0">
                <a:pos x="114" y="301"/>
              </a:cxn>
              <a:cxn ang="0">
                <a:pos x="110" y="271"/>
              </a:cxn>
              <a:cxn ang="0">
                <a:pos x="106" y="225"/>
              </a:cxn>
              <a:cxn ang="0">
                <a:pos x="104" y="200"/>
              </a:cxn>
              <a:cxn ang="0">
                <a:pos x="102" y="179"/>
              </a:cxn>
              <a:cxn ang="0">
                <a:pos x="98" y="167"/>
              </a:cxn>
              <a:cxn ang="0">
                <a:pos x="96" y="156"/>
              </a:cxn>
              <a:cxn ang="0">
                <a:pos x="100" y="157"/>
              </a:cxn>
              <a:cxn ang="0">
                <a:pos x="101" y="148"/>
              </a:cxn>
              <a:cxn ang="0">
                <a:pos x="102" y="115"/>
              </a:cxn>
              <a:cxn ang="0">
                <a:pos x="108" y="97"/>
              </a:cxn>
              <a:cxn ang="0">
                <a:pos x="106" y="79"/>
              </a:cxn>
              <a:cxn ang="0">
                <a:pos x="101" y="61"/>
              </a:cxn>
              <a:cxn ang="0">
                <a:pos x="86" y="55"/>
              </a:cxn>
              <a:cxn ang="0">
                <a:pos x="77" y="50"/>
              </a:cxn>
              <a:cxn ang="0">
                <a:pos x="76" y="34"/>
              </a:cxn>
              <a:cxn ang="0">
                <a:pos x="80" y="21"/>
              </a:cxn>
              <a:cxn ang="0">
                <a:pos x="49" y="4"/>
              </a:cxn>
              <a:cxn ang="0">
                <a:pos x="44" y="36"/>
              </a:cxn>
              <a:cxn ang="0">
                <a:pos x="49" y="55"/>
              </a:cxn>
              <a:cxn ang="0">
                <a:pos x="35" y="61"/>
              </a:cxn>
              <a:cxn ang="0">
                <a:pos x="24" y="64"/>
              </a:cxn>
              <a:cxn ang="0">
                <a:pos x="15" y="75"/>
              </a:cxn>
              <a:cxn ang="0">
                <a:pos x="6" y="96"/>
              </a:cxn>
              <a:cxn ang="0">
                <a:pos x="2" y="129"/>
              </a:cxn>
              <a:cxn ang="0">
                <a:pos x="20" y="133"/>
              </a:cxn>
              <a:cxn ang="0">
                <a:pos x="24" y="153"/>
              </a:cxn>
              <a:cxn ang="0">
                <a:pos x="29" y="164"/>
              </a:cxn>
              <a:cxn ang="0">
                <a:pos x="27" y="175"/>
              </a:cxn>
              <a:cxn ang="0">
                <a:pos x="24" y="189"/>
              </a:cxn>
              <a:cxn ang="0">
                <a:pos x="23" y="204"/>
              </a:cxn>
              <a:cxn ang="0">
                <a:pos x="25" y="216"/>
              </a:cxn>
              <a:cxn ang="0">
                <a:pos x="31" y="257"/>
              </a:cxn>
              <a:cxn ang="0">
                <a:pos x="39" y="316"/>
              </a:cxn>
              <a:cxn ang="0">
                <a:pos x="43" y="338"/>
              </a:cxn>
              <a:cxn ang="0">
                <a:pos x="39" y="356"/>
              </a:cxn>
              <a:cxn ang="0">
                <a:pos x="36" y="367"/>
              </a:cxn>
              <a:cxn ang="0">
                <a:pos x="22" y="374"/>
              </a:cxn>
              <a:cxn ang="0">
                <a:pos x="16" y="382"/>
              </a:cxn>
              <a:cxn ang="0">
                <a:pos x="29" y="385"/>
              </a:cxn>
              <a:cxn ang="0">
                <a:pos x="36" y="385"/>
              </a:cxn>
              <a:cxn ang="0">
                <a:pos x="43" y="385"/>
              </a:cxn>
              <a:cxn ang="0">
                <a:pos x="56" y="380"/>
              </a:cxn>
              <a:cxn ang="0">
                <a:pos x="66" y="382"/>
              </a:cxn>
              <a:cxn ang="0">
                <a:pos x="73" y="380"/>
              </a:cxn>
              <a:cxn ang="0">
                <a:pos x="73" y="370"/>
              </a:cxn>
              <a:cxn ang="0">
                <a:pos x="75" y="360"/>
              </a:cxn>
              <a:cxn ang="0">
                <a:pos x="71" y="339"/>
              </a:cxn>
              <a:cxn ang="0">
                <a:pos x="71" y="314"/>
              </a:cxn>
              <a:cxn ang="0">
                <a:pos x="70" y="287"/>
              </a:cxn>
              <a:cxn ang="0">
                <a:pos x="70" y="259"/>
              </a:cxn>
              <a:cxn ang="0">
                <a:pos x="72" y="261"/>
              </a:cxn>
              <a:cxn ang="0">
                <a:pos x="77" y="284"/>
              </a:cxn>
              <a:cxn ang="0">
                <a:pos x="79" y="304"/>
              </a:cxn>
              <a:cxn ang="0">
                <a:pos x="83" y="339"/>
              </a:cxn>
              <a:cxn ang="0">
                <a:pos x="91" y="357"/>
              </a:cxn>
              <a:cxn ang="0">
                <a:pos x="86" y="372"/>
              </a:cxn>
              <a:cxn ang="0">
                <a:pos x="94" y="382"/>
              </a:cxn>
              <a:cxn ang="0">
                <a:pos x="92" y="395"/>
              </a:cxn>
              <a:cxn ang="0">
                <a:pos x="117" y="393"/>
              </a:cxn>
              <a:cxn ang="0">
                <a:pos x="116" y="380"/>
              </a:cxn>
              <a:cxn ang="0">
                <a:pos x="122" y="367"/>
              </a:cxn>
            </a:cxnLst>
            <a:rect l="0" t="0" r="r" b="b"/>
            <a:pathLst>
              <a:path w="122" h="396">
                <a:moveTo>
                  <a:pt x="121" y="364"/>
                </a:moveTo>
                <a:cubicBezTo>
                  <a:pt x="121" y="364"/>
                  <a:pt x="121" y="363"/>
                  <a:pt x="121" y="363"/>
                </a:cubicBezTo>
                <a:cubicBezTo>
                  <a:pt x="121" y="363"/>
                  <a:pt x="121" y="361"/>
                  <a:pt x="121" y="360"/>
                </a:cubicBezTo>
                <a:cubicBezTo>
                  <a:pt x="120" y="359"/>
                  <a:pt x="120" y="352"/>
                  <a:pt x="120" y="351"/>
                </a:cubicBezTo>
                <a:cubicBezTo>
                  <a:pt x="120" y="350"/>
                  <a:pt x="120" y="348"/>
                  <a:pt x="119" y="346"/>
                </a:cubicBezTo>
                <a:cubicBezTo>
                  <a:pt x="119" y="344"/>
                  <a:pt x="119" y="339"/>
                  <a:pt x="119" y="337"/>
                </a:cubicBezTo>
                <a:cubicBezTo>
                  <a:pt x="118" y="335"/>
                  <a:pt x="118" y="329"/>
                  <a:pt x="118" y="328"/>
                </a:cubicBezTo>
                <a:cubicBezTo>
                  <a:pt x="118" y="327"/>
                  <a:pt x="117" y="326"/>
                  <a:pt x="117" y="325"/>
                </a:cubicBezTo>
                <a:cubicBezTo>
                  <a:pt x="117" y="324"/>
                  <a:pt x="117" y="321"/>
                  <a:pt x="116" y="320"/>
                </a:cubicBezTo>
                <a:cubicBezTo>
                  <a:pt x="116" y="320"/>
                  <a:pt x="116" y="319"/>
                  <a:pt x="116" y="318"/>
                </a:cubicBezTo>
                <a:cubicBezTo>
                  <a:pt x="116" y="317"/>
                  <a:pt x="116" y="316"/>
                  <a:pt x="116" y="315"/>
                </a:cubicBezTo>
                <a:cubicBezTo>
                  <a:pt x="116" y="315"/>
                  <a:pt x="116" y="314"/>
                  <a:pt x="116" y="313"/>
                </a:cubicBezTo>
                <a:cubicBezTo>
                  <a:pt x="115" y="312"/>
                  <a:pt x="115" y="308"/>
                  <a:pt x="115" y="307"/>
                </a:cubicBezTo>
                <a:cubicBezTo>
                  <a:pt x="115" y="305"/>
                  <a:pt x="115" y="303"/>
                  <a:pt x="114" y="301"/>
                </a:cubicBezTo>
                <a:cubicBezTo>
                  <a:pt x="114" y="299"/>
                  <a:pt x="114" y="296"/>
                  <a:pt x="114" y="295"/>
                </a:cubicBezTo>
                <a:cubicBezTo>
                  <a:pt x="114" y="295"/>
                  <a:pt x="113" y="292"/>
                  <a:pt x="114" y="291"/>
                </a:cubicBezTo>
                <a:cubicBezTo>
                  <a:pt x="114" y="290"/>
                  <a:pt x="114" y="287"/>
                  <a:pt x="114" y="286"/>
                </a:cubicBezTo>
                <a:cubicBezTo>
                  <a:pt x="113" y="284"/>
                  <a:pt x="113" y="282"/>
                  <a:pt x="112" y="281"/>
                </a:cubicBezTo>
                <a:cubicBezTo>
                  <a:pt x="112" y="280"/>
                  <a:pt x="111" y="277"/>
                  <a:pt x="111" y="277"/>
                </a:cubicBezTo>
                <a:cubicBezTo>
                  <a:pt x="110" y="276"/>
                  <a:pt x="110" y="276"/>
                  <a:pt x="110" y="276"/>
                </a:cubicBezTo>
                <a:cubicBezTo>
                  <a:pt x="110" y="275"/>
                  <a:pt x="110" y="273"/>
                  <a:pt x="110" y="271"/>
                </a:cubicBezTo>
                <a:cubicBezTo>
                  <a:pt x="110" y="269"/>
                  <a:pt x="110" y="265"/>
                  <a:pt x="110" y="263"/>
                </a:cubicBezTo>
                <a:cubicBezTo>
                  <a:pt x="110" y="261"/>
                  <a:pt x="110" y="257"/>
                  <a:pt x="111" y="256"/>
                </a:cubicBezTo>
                <a:cubicBezTo>
                  <a:pt x="111" y="255"/>
                  <a:pt x="110" y="253"/>
                  <a:pt x="110" y="252"/>
                </a:cubicBezTo>
                <a:cubicBezTo>
                  <a:pt x="110" y="250"/>
                  <a:pt x="109" y="246"/>
                  <a:pt x="109" y="244"/>
                </a:cubicBezTo>
                <a:cubicBezTo>
                  <a:pt x="109" y="241"/>
                  <a:pt x="108" y="236"/>
                  <a:pt x="107" y="234"/>
                </a:cubicBezTo>
                <a:cubicBezTo>
                  <a:pt x="107" y="233"/>
                  <a:pt x="107" y="229"/>
                  <a:pt x="107" y="228"/>
                </a:cubicBezTo>
                <a:cubicBezTo>
                  <a:pt x="106" y="228"/>
                  <a:pt x="106" y="226"/>
                  <a:pt x="106" y="225"/>
                </a:cubicBezTo>
                <a:cubicBezTo>
                  <a:pt x="106" y="225"/>
                  <a:pt x="106" y="225"/>
                  <a:pt x="106" y="224"/>
                </a:cubicBezTo>
                <a:cubicBezTo>
                  <a:pt x="106" y="223"/>
                  <a:pt x="106" y="221"/>
                  <a:pt x="106" y="220"/>
                </a:cubicBezTo>
                <a:cubicBezTo>
                  <a:pt x="106" y="220"/>
                  <a:pt x="106" y="216"/>
                  <a:pt x="106" y="214"/>
                </a:cubicBezTo>
                <a:cubicBezTo>
                  <a:pt x="106" y="212"/>
                  <a:pt x="106" y="212"/>
                  <a:pt x="105" y="211"/>
                </a:cubicBezTo>
                <a:cubicBezTo>
                  <a:pt x="105" y="211"/>
                  <a:pt x="105" y="209"/>
                  <a:pt x="105" y="207"/>
                </a:cubicBezTo>
                <a:cubicBezTo>
                  <a:pt x="105" y="205"/>
                  <a:pt x="105" y="203"/>
                  <a:pt x="104" y="203"/>
                </a:cubicBezTo>
                <a:cubicBezTo>
                  <a:pt x="104" y="202"/>
                  <a:pt x="104" y="201"/>
                  <a:pt x="104" y="200"/>
                </a:cubicBezTo>
                <a:cubicBezTo>
                  <a:pt x="104" y="200"/>
                  <a:pt x="104" y="199"/>
                  <a:pt x="105" y="198"/>
                </a:cubicBezTo>
                <a:cubicBezTo>
                  <a:pt x="105" y="196"/>
                  <a:pt x="105" y="194"/>
                  <a:pt x="105" y="193"/>
                </a:cubicBezTo>
                <a:cubicBezTo>
                  <a:pt x="105" y="191"/>
                  <a:pt x="105" y="190"/>
                  <a:pt x="104" y="188"/>
                </a:cubicBezTo>
                <a:cubicBezTo>
                  <a:pt x="104" y="187"/>
                  <a:pt x="103" y="184"/>
                  <a:pt x="103" y="183"/>
                </a:cubicBezTo>
                <a:cubicBezTo>
                  <a:pt x="103" y="182"/>
                  <a:pt x="102" y="181"/>
                  <a:pt x="102" y="181"/>
                </a:cubicBezTo>
                <a:cubicBezTo>
                  <a:pt x="102" y="181"/>
                  <a:pt x="102" y="180"/>
                  <a:pt x="102" y="180"/>
                </a:cubicBezTo>
                <a:cubicBezTo>
                  <a:pt x="102" y="180"/>
                  <a:pt x="102" y="180"/>
                  <a:pt x="102" y="179"/>
                </a:cubicBezTo>
                <a:cubicBezTo>
                  <a:pt x="102" y="179"/>
                  <a:pt x="102" y="178"/>
                  <a:pt x="102" y="178"/>
                </a:cubicBezTo>
                <a:cubicBezTo>
                  <a:pt x="101" y="177"/>
                  <a:pt x="101" y="177"/>
                  <a:pt x="101" y="177"/>
                </a:cubicBezTo>
                <a:cubicBezTo>
                  <a:pt x="101" y="177"/>
                  <a:pt x="101" y="176"/>
                  <a:pt x="100" y="175"/>
                </a:cubicBezTo>
                <a:cubicBezTo>
                  <a:pt x="100" y="175"/>
                  <a:pt x="99" y="172"/>
                  <a:pt x="99" y="171"/>
                </a:cubicBezTo>
                <a:cubicBezTo>
                  <a:pt x="99" y="171"/>
                  <a:pt x="99" y="170"/>
                  <a:pt x="99" y="170"/>
                </a:cubicBezTo>
                <a:cubicBezTo>
                  <a:pt x="98" y="169"/>
                  <a:pt x="98" y="169"/>
                  <a:pt x="98" y="168"/>
                </a:cubicBezTo>
                <a:cubicBezTo>
                  <a:pt x="98" y="168"/>
                  <a:pt x="98" y="167"/>
                  <a:pt x="98" y="167"/>
                </a:cubicBezTo>
                <a:cubicBezTo>
                  <a:pt x="98" y="166"/>
                  <a:pt x="98" y="166"/>
                  <a:pt x="98" y="165"/>
                </a:cubicBezTo>
                <a:cubicBezTo>
                  <a:pt x="97" y="165"/>
                  <a:pt x="97" y="164"/>
                  <a:pt x="97" y="164"/>
                </a:cubicBezTo>
                <a:cubicBezTo>
                  <a:pt x="97" y="163"/>
                  <a:pt x="97" y="163"/>
                  <a:pt x="97" y="163"/>
                </a:cubicBezTo>
                <a:cubicBezTo>
                  <a:pt x="97" y="162"/>
                  <a:pt x="96" y="162"/>
                  <a:pt x="96" y="162"/>
                </a:cubicBezTo>
                <a:cubicBezTo>
                  <a:pt x="96" y="162"/>
                  <a:pt x="96" y="157"/>
                  <a:pt x="96" y="157"/>
                </a:cubicBezTo>
                <a:cubicBezTo>
                  <a:pt x="95" y="156"/>
                  <a:pt x="95" y="157"/>
                  <a:pt x="96" y="156"/>
                </a:cubicBezTo>
                <a:cubicBezTo>
                  <a:pt x="96" y="156"/>
                  <a:pt x="96" y="156"/>
                  <a:pt x="96" y="156"/>
                </a:cubicBezTo>
                <a:cubicBezTo>
                  <a:pt x="96" y="156"/>
                  <a:pt x="96" y="156"/>
                  <a:pt x="96" y="157"/>
                </a:cubicBezTo>
                <a:cubicBezTo>
                  <a:pt x="96" y="157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7" y="160"/>
                  <a:pt x="97" y="160"/>
                  <a:pt x="97" y="160"/>
                </a:cubicBezTo>
                <a:cubicBezTo>
                  <a:pt x="98" y="159"/>
                  <a:pt x="99" y="159"/>
                  <a:pt x="99" y="159"/>
                </a:cubicBezTo>
                <a:cubicBezTo>
                  <a:pt x="100" y="159"/>
                  <a:pt x="100" y="159"/>
                  <a:pt x="100" y="158"/>
                </a:cubicBezTo>
                <a:cubicBezTo>
                  <a:pt x="100" y="158"/>
                  <a:pt x="100" y="158"/>
                  <a:pt x="100" y="157"/>
                </a:cubicBezTo>
                <a:cubicBezTo>
                  <a:pt x="100" y="157"/>
                  <a:pt x="101" y="156"/>
                  <a:pt x="102" y="156"/>
                </a:cubicBezTo>
                <a:cubicBezTo>
                  <a:pt x="102" y="155"/>
                  <a:pt x="103" y="155"/>
                  <a:pt x="103" y="154"/>
                </a:cubicBezTo>
                <a:cubicBezTo>
                  <a:pt x="104" y="154"/>
                  <a:pt x="104" y="152"/>
                  <a:pt x="105" y="152"/>
                </a:cubicBezTo>
                <a:cubicBezTo>
                  <a:pt x="105" y="152"/>
                  <a:pt x="105" y="152"/>
                  <a:pt x="104" y="152"/>
                </a:cubicBezTo>
                <a:cubicBezTo>
                  <a:pt x="104" y="152"/>
                  <a:pt x="104" y="152"/>
                  <a:pt x="103" y="151"/>
                </a:cubicBezTo>
                <a:cubicBezTo>
                  <a:pt x="103" y="151"/>
                  <a:pt x="102" y="150"/>
                  <a:pt x="102" y="150"/>
                </a:cubicBezTo>
                <a:cubicBezTo>
                  <a:pt x="102" y="150"/>
                  <a:pt x="101" y="148"/>
                  <a:pt x="101" y="148"/>
                </a:cubicBezTo>
                <a:cubicBezTo>
                  <a:pt x="101" y="147"/>
                  <a:pt x="99" y="143"/>
                  <a:pt x="99" y="142"/>
                </a:cubicBezTo>
                <a:cubicBezTo>
                  <a:pt x="99" y="141"/>
                  <a:pt x="99" y="141"/>
                  <a:pt x="99" y="140"/>
                </a:cubicBezTo>
                <a:cubicBezTo>
                  <a:pt x="99" y="140"/>
                  <a:pt x="98" y="137"/>
                  <a:pt x="98" y="136"/>
                </a:cubicBezTo>
                <a:cubicBezTo>
                  <a:pt x="98" y="135"/>
                  <a:pt x="98" y="129"/>
                  <a:pt x="98" y="128"/>
                </a:cubicBezTo>
                <a:cubicBezTo>
                  <a:pt x="98" y="127"/>
                  <a:pt x="98" y="127"/>
                  <a:pt x="98" y="127"/>
                </a:cubicBezTo>
                <a:cubicBezTo>
                  <a:pt x="98" y="126"/>
                  <a:pt x="100" y="122"/>
                  <a:pt x="100" y="121"/>
                </a:cubicBezTo>
                <a:cubicBezTo>
                  <a:pt x="100" y="119"/>
                  <a:pt x="101" y="116"/>
                  <a:pt x="102" y="115"/>
                </a:cubicBezTo>
                <a:cubicBezTo>
                  <a:pt x="102" y="115"/>
                  <a:pt x="102" y="113"/>
                  <a:pt x="103" y="113"/>
                </a:cubicBezTo>
                <a:cubicBezTo>
                  <a:pt x="103" y="112"/>
                  <a:pt x="103" y="111"/>
                  <a:pt x="104" y="110"/>
                </a:cubicBezTo>
                <a:cubicBezTo>
                  <a:pt x="104" y="109"/>
                  <a:pt x="105" y="107"/>
                  <a:pt x="105" y="106"/>
                </a:cubicBezTo>
                <a:cubicBezTo>
                  <a:pt x="106" y="105"/>
                  <a:pt x="106" y="104"/>
                  <a:pt x="106" y="104"/>
                </a:cubicBezTo>
                <a:cubicBezTo>
                  <a:pt x="106" y="103"/>
                  <a:pt x="107" y="101"/>
                  <a:pt x="107" y="101"/>
                </a:cubicBezTo>
                <a:cubicBezTo>
                  <a:pt x="107" y="100"/>
                  <a:pt x="107" y="100"/>
                  <a:pt x="107" y="99"/>
                </a:cubicBezTo>
                <a:cubicBezTo>
                  <a:pt x="107" y="99"/>
                  <a:pt x="108" y="98"/>
                  <a:pt x="108" y="97"/>
                </a:cubicBezTo>
                <a:cubicBezTo>
                  <a:pt x="108" y="97"/>
                  <a:pt x="109" y="97"/>
                  <a:pt x="108" y="96"/>
                </a:cubicBezTo>
                <a:cubicBezTo>
                  <a:pt x="108" y="96"/>
                  <a:pt x="108" y="94"/>
                  <a:pt x="108" y="94"/>
                </a:cubicBezTo>
                <a:cubicBezTo>
                  <a:pt x="109" y="93"/>
                  <a:pt x="109" y="93"/>
                  <a:pt x="109" y="92"/>
                </a:cubicBezTo>
                <a:cubicBezTo>
                  <a:pt x="109" y="92"/>
                  <a:pt x="109" y="91"/>
                  <a:pt x="109" y="91"/>
                </a:cubicBezTo>
                <a:cubicBezTo>
                  <a:pt x="109" y="90"/>
                  <a:pt x="108" y="88"/>
                  <a:pt x="108" y="86"/>
                </a:cubicBezTo>
                <a:cubicBezTo>
                  <a:pt x="107" y="85"/>
                  <a:pt x="106" y="81"/>
                  <a:pt x="106" y="80"/>
                </a:cubicBezTo>
                <a:cubicBezTo>
                  <a:pt x="106" y="80"/>
                  <a:pt x="106" y="79"/>
                  <a:pt x="106" y="79"/>
                </a:cubicBezTo>
                <a:cubicBezTo>
                  <a:pt x="106" y="78"/>
                  <a:pt x="106" y="77"/>
                  <a:pt x="106" y="76"/>
                </a:cubicBezTo>
                <a:cubicBezTo>
                  <a:pt x="106" y="74"/>
                  <a:pt x="106" y="72"/>
                  <a:pt x="106" y="70"/>
                </a:cubicBezTo>
                <a:cubicBezTo>
                  <a:pt x="106" y="69"/>
                  <a:pt x="105" y="68"/>
                  <a:pt x="105" y="68"/>
                </a:cubicBezTo>
                <a:cubicBezTo>
                  <a:pt x="105" y="68"/>
                  <a:pt x="105" y="67"/>
                  <a:pt x="104" y="66"/>
                </a:cubicBezTo>
                <a:cubicBezTo>
                  <a:pt x="104" y="66"/>
                  <a:pt x="104" y="66"/>
                  <a:pt x="103" y="65"/>
                </a:cubicBezTo>
                <a:cubicBezTo>
                  <a:pt x="103" y="65"/>
                  <a:pt x="102" y="64"/>
                  <a:pt x="102" y="63"/>
                </a:cubicBezTo>
                <a:cubicBezTo>
                  <a:pt x="102" y="63"/>
                  <a:pt x="101" y="62"/>
                  <a:pt x="101" y="61"/>
                </a:cubicBezTo>
                <a:cubicBezTo>
                  <a:pt x="100" y="60"/>
                  <a:pt x="98" y="59"/>
                  <a:pt x="97" y="58"/>
                </a:cubicBezTo>
                <a:cubicBezTo>
                  <a:pt x="97" y="58"/>
                  <a:pt x="97" y="58"/>
                  <a:pt x="96" y="58"/>
                </a:cubicBezTo>
                <a:cubicBezTo>
                  <a:pt x="95" y="58"/>
                  <a:pt x="94" y="58"/>
                  <a:pt x="94" y="58"/>
                </a:cubicBezTo>
                <a:cubicBezTo>
                  <a:pt x="93" y="58"/>
                  <a:pt x="93" y="57"/>
                  <a:pt x="92" y="57"/>
                </a:cubicBezTo>
                <a:cubicBezTo>
                  <a:pt x="92" y="57"/>
                  <a:pt x="91" y="57"/>
                  <a:pt x="91" y="56"/>
                </a:cubicBezTo>
                <a:cubicBezTo>
                  <a:pt x="90" y="56"/>
                  <a:pt x="89" y="56"/>
                  <a:pt x="88" y="56"/>
                </a:cubicBezTo>
                <a:cubicBezTo>
                  <a:pt x="88" y="56"/>
                  <a:pt x="87" y="55"/>
                  <a:pt x="86" y="55"/>
                </a:cubicBezTo>
                <a:cubicBezTo>
                  <a:pt x="85" y="55"/>
                  <a:pt x="84" y="55"/>
                  <a:pt x="84" y="55"/>
                </a:cubicBezTo>
                <a:cubicBezTo>
                  <a:pt x="83" y="55"/>
                  <a:pt x="81" y="54"/>
                  <a:pt x="81" y="54"/>
                </a:cubicBezTo>
                <a:cubicBezTo>
                  <a:pt x="81" y="54"/>
                  <a:pt x="80" y="54"/>
                  <a:pt x="80" y="53"/>
                </a:cubicBezTo>
                <a:cubicBezTo>
                  <a:pt x="79" y="53"/>
                  <a:pt x="78" y="53"/>
                  <a:pt x="78" y="53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53"/>
                  <a:pt x="77" y="52"/>
                  <a:pt x="77" y="51"/>
                </a:cubicBezTo>
                <a:cubicBezTo>
                  <a:pt x="77" y="50"/>
                  <a:pt x="77" y="50"/>
                  <a:pt x="77" y="50"/>
                </a:cubicBezTo>
                <a:cubicBezTo>
                  <a:pt x="76" y="49"/>
                  <a:pt x="76" y="49"/>
                  <a:pt x="76" y="48"/>
                </a:cubicBezTo>
                <a:cubicBezTo>
                  <a:pt x="76" y="47"/>
                  <a:pt x="76" y="46"/>
                  <a:pt x="76" y="46"/>
                </a:cubicBezTo>
                <a:cubicBezTo>
                  <a:pt x="76" y="45"/>
                  <a:pt x="75" y="45"/>
                  <a:pt x="75" y="45"/>
                </a:cubicBezTo>
                <a:cubicBezTo>
                  <a:pt x="74" y="45"/>
                  <a:pt x="74" y="45"/>
                  <a:pt x="74" y="45"/>
                </a:cubicBezTo>
                <a:cubicBezTo>
                  <a:pt x="74" y="44"/>
                  <a:pt x="75" y="41"/>
                  <a:pt x="75" y="40"/>
                </a:cubicBezTo>
                <a:cubicBezTo>
                  <a:pt x="75" y="38"/>
                  <a:pt x="76" y="36"/>
                  <a:pt x="76" y="35"/>
                </a:cubicBezTo>
                <a:cubicBezTo>
                  <a:pt x="76" y="35"/>
                  <a:pt x="76" y="34"/>
                  <a:pt x="76" y="34"/>
                </a:cubicBezTo>
                <a:cubicBezTo>
                  <a:pt x="78" y="34"/>
                  <a:pt x="78" y="34"/>
                  <a:pt x="78" y="34"/>
                </a:cubicBezTo>
                <a:cubicBezTo>
                  <a:pt x="79" y="33"/>
                  <a:pt x="79" y="33"/>
                  <a:pt x="79" y="33"/>
                </a:cubicBezTo>
                <a:cubicBezTo>
                  <a:pt x="79" y="32"/>
                  <a:pt x="79" y="32"/>
                  <a:pt x="79" y="32"/>
                </a:cubicBezTo>
                <a:cubicBezTo>
                  <a:pt x="80" y="32"/>
                  <a:pt x="80" y="31"/>
                  <a:pt x="80" y="30"/>
                </a:cubicBezTo>
                <a:cubicBezTo>
                  <a:pt x="81" y="29"/>
                  <a:pt x="81" y="28"/>
                  <a:pt x="81" y="27"/>
                </a:cubicBezTo>
                <a:cubicBezTo>
                  <a:pt x="81" y="27"/>
                  <a:pt x="81" y="27"/>
                  <a:pt x="81" y="25"/>
                </a:cubicBezTo>
                <a:cubicBezTo>
                  <a:pt x="81" y="24"/>
                  <a:pt x="81" y="22"/>
                  <a:pt x="80" y="21"/>
                </a:cubicBezTo>
                <a:cubicBezTo>
                  <a:pt x="80" y="21"/>
                  <a:pt x="79" y="21"/>
                  <a:pt x="79" y="20"/>
                </a:cubicBezTo>
                <a:cubicBezTo>
                  <a:pt x="79" y="20"/>
                  <a:pt x="79" y="20"/>
                  <a:pt x="79" y="19"/>
                </a:cubicBezTo>
                <a:cubicBezTo>
                  <a:pt x="79" y="19"/>
                  <a:pt x="79" y="14"/>
                  <a:pt x="79" y="13"/>
                </a:cubicBezTo>
                <a:cubicBezTo>
                  <a:pt x="77" y="7"/>
                  <a:pt x="71" y="3"/>
                  <a:pt x="67" y="1"/>
                </a:cubicBezTo>
                <a:cubicBezTo>
                  <a:pt x="63" y="0"/>
                  <a:pt x="60" y="0"/>
                  <a:pt x="57" y="1"/>
                </a:cubicBezTo>
                <a:cubicBezTo>
                  <a:pt x="54" y="1"/>
                  <a:pt x="51" y="3"/>
                  <a:pt x="50" y="3"/>
                </a:cubicBezTo>
                <a:cubicBezTo>
                  <a:pt x="50" y="3"/>
                  <a:pt x="50" y="4"/>
                  <a:pt x="49" y="4"/>
                </a:cubicBezTo>
                <a:cubicBezTo>
                  <a:pt x="48" y="5"/>
                  <a:pt x="47" y="7"/>
                  <a:pt x="46" y="8"/>
                </a:cubicBezTo>
                <a:cubicBezTo>
                  <a:pt x="45" y="10"/>
                  <a:pt x="44" y="13"/>
                  <a:pt x="44" y="14"/>
                </a:cubicBezTo>
                <a:cubicBezTo>
                  <a:pt x="43" y="15"/>
                  <a:pt x="43" y="18"/>
                  <a:pt x="43" y="19"/>
                </a:cubicBezTo>
                <a:cubicBezTo>
                  <a:pt x="43" y="20"/>
                  <a:pt x="43" y="21"/>
                  <a:pt x="43" y="22"/>
                </a:cubicBezTo>
                <a:cubicBezTo>
                  <a:pt x="43" y="23"/>
                  <a:pt x="43" y="25"/>
                  <a:pt x="43" y="26"/>
                </a:cubicBezTo>
                <a:cubicBezTo>
                  <a:pt x="43" y="27"/>
                  <a:pt x="44" y="28"/>
                  <a:pt x="44" y="30"/>
                </a:cubicBezTo>
                <a:cubicBezTo>
                  <a:pt x="43" y="31"/>
                  <a:pt x="44" y="34"/>
                  <a:pt x="44" y="36"/>
                </a:cubicBezTo>
                <a:cubicBezTo>
                  <a:pt x="44" y="39"/>
                  <a:pt x="44" y="40"/>
                  <a:pt x="45" y="42"/>
                </a:cubicBezTo>
                <a:cubicBezTo>
                  <a:pt x="46" y="44"/>
                  <a:pt x="47" y="46"/>
                  <a:pt x="48" y="47"/>
                </a:cubicBezTo>
                <a:cubicBezTo>
                  <a:pt x="49" y="47"/>
                  <a:pt x="49" y="48"/>
                  <a:pt x="50" y="48"/>
                </a:cubicBezTo>
                <a:cubicBezTo>
                  <a:pt x="50" y="48"/>
                  <a:pt x="50" y="49"/>
                  <a:pt x="50" y="49"/>
                </a:cubicBezTo>
                <a:cubicBezTo>
                  <a:pt x="50" y="50"/>
                  <a:pt x="50" y="49"/>
                  <a:pt x="50" y="50"/>
                </a:cubicBezTo>
                <a:cubicBezTo>
                  <a:pt x="49" y="51"/>
                  <a:pt x="49" y="52"/>
                  <a:pt x="49" y="53"/>
                </a:cubicBezTo>
                <a:cubicBezTo>
                  <a:pt x="49" y="54"/>
                  <a:pt x="49" y="54"/>
                  <a:pt x="49" y="55"/>
                </a:cubicBezTo>
                <a:cubicBezTo>
                  <a:pt x="49" y="55"/>
                  <a:pt x="49" y="55"/>
                  <a:pt x="49" y="56"/>
                </a:cubicBezTo>
                <a:cubicBezTo>
                  <a:pt x="49" y="56"/>
                  <a:pt x="49" y="56"/>
                  <a:pt x="49" y="56"/>
                </a:cubicBezTo>
                <a:cubicBezTo>
                  <a:pt x="48" y="56"/>
                  <a:pt x="48" y="56"/>
                  <a:pt x="47" y="57"/>
                </a:cubicBezTo>
                <a:cubicBezTo>
                  <a:pt x="46" y="57"/>
                  <a:pt x="45" y="58"/>
                  <a:pt x="44" y="59"/>
                </a:cubicBezTo>
                <a:cubicBezTo>
                  <a:pt x="43" y="59"/>
                  <a:pt x="42" y="60"/>
                  <a:pt x="42" y="61"/>
                </a:cubicBezTo>
                <a:cubicBezTo>
                  <a:pt x="41" y="61"/>
                  <a:pt x="40" y="62"/>
                  <a:pt x="39" y="62"/>
                </a:cubicBezTo>
                <a:cubicBezTo>
                  <a:pt x="38" y="62"/>
                  <a:pt x="37" y="62"/>
                  <a:pt x="35" y="61"/>
                </a:cubicBezTo>
                <a:cubicBezTo>
                  <a:pt x="34" y="61"/>
                  <a:pt x="33" y="62"/>
                  <a:pt x="32" y="62"/>
                </a:cubicBezTo>
                <a:cubicBezTo>
                  <a:pt x="32" y="62"/>
                  <a:pt x="31" y="62"/>
                  <a:pt x="30" y="63"/>
                </a:cubicBezTo>
                <a:cubicBezTo>
                  <a:pt x="30" y="63"/>
                  <a:pt x="29" y="63"/>
                  <a:pt x="29" y="63"/>
                </a:cubicBezTo>
                <a:cubicBezTo>
                  <a:pt x="28" y="63"/>
                  <a:pt x="28" y="63"/>
                  <a:pt x="27" y="63"/>
                </a:cubicBezTo>
                <a:cubicBezTo>
                  <a:pt x="27" y="63"/>
                  <a:pt x="27" y="63"/>
                  <a:pt x="26" y="63"/>
                </a:cubicBezTo>
                <a:cubicBezTo>
                  <a:pt x="25" y="63"/>
                  <a:pt x="25" y="63"/>
                  <a:pt x="24" y="64"/>
                </a:cubicBezTo>
                <a:cubicBezTo>
                  <a:pt x="24" y="64"/>
                  <a:pt x="24" y="64"/>
                  <a:pt x="24" y="64"/>
                </a:cubicBezTo>
                <a:cubicBezTo>
                  <a:pt x="23" y="64"/>
                  <a:pt x="22" y="65"/>
                  <a:pt x="22" y="65"/>
                </a:cubicBezTo>
                <a:cubicBezTo>
                  <a:pt x="21" y="66"/>
                  <a:pt x="21" y="66"/>
                  <a:pt x="20" y="66"/>
                </a:cubicBezTo>
                <a:cubicBezTo>
                  <a:pt x="20" y="66"/>
                  <a:pt x="19" y="66"/>
                  <a:pt x="19" y="67"/>
                </a:cubicBezTo>
                <a:cubicBezTo>
                  <a:pt x="19" y="67"/>
                  <a:pt x="19" y="67"/>
                  <a:pt x="18" y="68"/>
                </a:cubicBezTo>
                <a:cubicBezTo>
                  <a:pt x="18" y="68"/>
                  <a:pt x="17" y="70"/>
                  <a:pt x="17" y="70"/>
                </a:cubicBezTo>
                <a:cubicBezTo>
                  <a:pt x="17" y="70"/>
                  <a:pt x="17" y="71"/>
                  <a:pt x="16" y="71"/>
                </a:cubicBezTo>
                <a:cubicBezTo>
                  <a:pt x="15" y="72"/>
                  <a:pt x="15" y="74"/>
                  <a:pt x="15" y="75"/>
                </a:cubicBezTo>
                <a:cubicBezTo>
                  <a:pt x="14" y="76"/>
                  <a:pt x="14" y="78"/>
                  <a:pt x="14" y="79"/>
                </a:cubicBezTo>
                <a:cubicBezTo>
                  <a:pt x="13" y="79"/>
                  <a:pt x="13" y="79"/>
                  <a:pt x="12" y="80"/>
                </a:cubicBezTo>
                <a:cubicBezTo>
                  <a:pt x="11" y="81"/>
                  <a:pt x="11" y="81"/>
                  <a:pt x="10" y="82"/>
                </a:cubicBezTo>
                <a:cubicBezTo>
                  <a:pt x="10" y="83"/>
                  <a:pt x="9" y="86"/>
                  <a:pt x="9" y="87"/>
                </a:cubicBezTo>
                <a:cubicBezTo>
                  <a:pt x="9" y="88"/>
                  <a:pt x="9" y="89"/>
                  <a:pt x="8" y="90"/>
                </a:cubicBezTo>
                <a:cubicBezTo>
                  <a:pt x="8" y="91"/>
                  <a:pt x="8" y="91"/>
                  <a:pt x="7" y="92"/>
                </a:cubicBezTo>
                <a:cubicBezTo>
                  <a:pt x="7" y="92"/>
                  <a:pt x="6" y="96"/>
                  <a:pt x="6" y="96"/>
                </a:cubicBezTo>
                <a:cubicBezTo>
                  <a:pt x="5" y="97"/>
                  <a:pt x="5" y="99"/>
                  <a:pt x="4" y="100"/>
                </a:cubicBezTo>
                <a:cubicBezTo>
                  <a:pt x="4" y="102"/>
                  <a:pt x="3" y="102"/>
                  <a:pt x="3" y="103"/>
                </a:cubicBezTo>
                <a:cubicBezTo>
                  <a:pt x="3" y="103"/>
                  <a:pt x="2" y="104"/>
                  <a:pt x="2" y="105"/>
                </a:cubicBezTo>
                <a:cubicBezTo>
                  <a:pt x="2" y="106"/>
                  <a:pt x="1" y="109"/>
                  <a:pt x="0" y="112"/>
                </a:cubicBezTo>
                <a:cubicBezTo>
                  <a:pt x="0" y="114"/>
                  <a:pt x="0" y="118"/>
                  <a:pt x="0" y="120"/>
                </a:cubicBezTo>
                <a:cubicBezTo>
                  <a:pt x="0" y="122"/>
                  <a:pt x="0" y="125"/>
                  <a:pt x="0" y="126"/>
                </a:cubicBezTo>
                <a:cubicBezTo>
                  <a:pt x="0" y="127"/>
                  <a:pt x="2" y="128"/>
                  <a:pt x="2" y="129"/>
                </a:cubicBezTo>
                <a:cubicBezTo>
                  <a:pt x="3" y="129"/>
                  <a:pt x="3" y="129"/>
                  <a:pt x="4" y="130"/>
                </a:cubicBezTo>
                <a:cubicBezTo>
                  <a:pt x="5" y="130"/>
                  <a:pt x="7" y="130"/>
                  <a:pt x="8" y="130"/>
                </a:cubicBezTo>
                <a:cubicBezTo>
                  <a:pt x="9" y="130"/>
                  <a:pt x="9" y="131"/>
                  <a:pt x="9" y="131"/>
                </a:cubicBezTo>
                <a:cubicBezTo>
                  <a:pt x="9" y="131"/>
                  <a:pt x="10" y="131"/>
                  <a:pt x="11" y="131"/>
                </a:cubicBezTo>
                <a:cubicBezTo>
                  <a:pt x="11" y="131"/>
                  <a:pt x="13" y="131"/>
                  <a:pt x="13" y="131"/>
                </a:cubicBezTo>
                <a:cubicBezTo>
                  <a:pt x="14" y="131"/>
                  <a:pt x="15" y="132"/>
                  <a:pt x="16" y="132"/>
                </a:cubicBezTo>
                <a:cubicBezTo>
                  <a:pt x="17" y="132"/>
                  <a:pt x="19" y="133"/>
                  <a:pt x="20" y="133"/>
                </a:cubicBezTo>
                <a:cubicBezTo>
                  <a:pt x="20" y="133"/>
                  <a:pt x="21" y="133"/>
                  <a:pt x="21" y="133"/>
                </a:cubicBezTo>
                <a:cubicBezTo>
                  <a:pt x="22" y="133"/>
                  <a:pt x="23" y="133"/>
                  <a:pt x="23" y="133"/>
                </a:cubicBezTo>
                <a:cubicBezTo>
                  <a:pt x="24" y="133"/>
                  <a:pt x="25" y="133"/>
                  <a:pt x="25" y="133"/>
                </a:cubicBezTo>
                <a:cubicBezTo>
                  <a:pt x="25" y="133"/>
                  <a:pt x="25" y="133"/>
                  <a:pt x="25" y="133"/>
                </a:cubicBezTo>
                <a:cubicBezTo>
                  <a:pt x="25" y="134"/>
                  <a:pt x="25" y="134"/>
                  <a:pt x="25" y="136"/>
                </a:cubicBezTo>
                <a:cubicBezTo>
                  <a:pt x="25" y="137"/>
                  <a:pt x="25" y="141"/>
                  <a:pt x="24" y="143"/>
                </a:cubicBezTo>
                <a:cubicBezTo>
                  <a:pt x="24" y="146"/>
                  <a:pt x="24" y="151"/>
                  <a:pt x="24" y="153"/>
                </a:cubicBezTo>
                <a:cubicBezTo>
                  <a:pt x="24" y="155"/>
                  <a:pt x="24" y="157"/>
                  <a:pt x="24" y="158"/>
                </a:cubicBezTo>
                <a:cubicBezTo>
                  <a:pt x="24" y="159"/>
                  <a:pt x="25" y="159"/>
                  <a:pt x="25" y="160"/>
                </a:cubicBezTo>
                <a:cubicBezTo>
                  <a:pt x="26" y="160"/>
                  <a:pt x="26" y="161"/>
                  <a:pt x="27" y="161"/>
                </a:cubicBezTo>
                <a:cubicBezTo>
                  <a:pt x="27" y="162"/>
                  <a:pt x="28" y="162"/>
                  <a:pt x="28" y="162"/>
                </a:cubicBezTo>
                <a:cubicBezTo>
                  <a:pt x="29" y="162"/>
                  <a:pt x="29" y="162"/>
                  <a:pt x="29" y="163"/>
                </a:cubicBezTo>
                <a:cubicBezTo>
                  <a:pt x="29" y="163"/>
                  <a:pt x="29" y="163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4"/>
                  <a:pt x="29" y="164"/>
                  <a:pt x="29" y="164"/>
                </a:cubicBezTo>
                <a:cubicBezTo>
                  <a:pt x="29" y="165"/>
                  <a:pt x="29" y="165"/>
                  <a:pt x="29" y="165"/>
                </a:cubicBezTo>
                <a:cubicBezTo>
                  <a:pt x="29" y="165"/>
                  <a:pt x="29" y="166"/>
                  <a:pt x="29" y="166"/>
                </a:cubicBezTo>
                <a:cubicBezTo>
                  <a:pt x="29" y="167"/>
                  <a:pt x="29" y="169"/>
                  <a:pt x="29" y="169"/>
                </a:cubicBezTo>
                <a:cubicBezTo>
                  <a:pt x="28" y="169"/>
                  <a:pt x="27" y="169"/>
                  <a:pt x="27" y="169"/>
                </a:cubicBezTo>
                <a:cubicBezTo>
                  <a:pt x="27" y="170"/>
                  <a:pt x="27" y="171"/>
                  <a:pt x="27" y="172"/>
                </a:cubicBezTo>
                <a:cubicBezTo>
                  <a:pt x="27" y="173"/>
                  <a:pt x="27" y="174"/>
                  <a:pt x="27" y="175"/>
                </a:cubicBezTo>
                <a:cubicBezTo>
                  <a:pt x="28" y="175"/>
                  <a:pt x="28" y="175"/>
                  <a:pt x="27" y="176"/>
                </a:cubicBezTo>
                <a:cubicBezTo>
                  <a:pt x="27" y="177"/>
                  <a:pt x="27" y="177"/>
                  <a:pt x="27" y="178"/>
                </a:cubicBezTo>
                <a:cubicBezTo>
                  <a:pt x="26" y="179"/>
                  <a:pt x="26" y="180"/>
                  <a:pt x="26" y="180"/>
                </a:cubicBezTo>
                <a:cubicBezTo>
                  <a:pt x="26" y="182"/>
                  <a:pt x="26" y="182"/>
                  <a:pt x="26" y="183"/>
                </a:cubicBezTo>
                <a:cubicBezTo>
                  <a:pt x="26" y="185"/>
                  <a:pt x="26" y="184"/>
                  <a:pt x="25" y="185"/>
                </a:cubicBezTo>
                <a:cubicBezTo>
                  <a:pt x="25" y="186"/>
                  <a:pt x="25" y="186"/>
                  <a:pt x="25" y="187"/>
                </a:cubicBezTo>
                <a:cubicBezTo>
                  <a:pt x="24" y="188"/>
                  <a:pt x="24" y="188"/>
                  <a:pt x="24" y="189"/>
                </a:cubicBezTo>
                <a:cubicBezTo>
                  <a:pt x="24" y="190"/>
                  <a:pt x="23" y="191"/>
                  <a:pt x="23" y="192"/>
                </a:cubicBezTo>
                <a:cubicBezTo>
                  <a:pt x="22" y="194"/>
                  <a:pt x="23" y="195"/>
                  <a:pt x="22" y="195"/>
                </a:cubicBezTo>
                <a:cubicBezTo>
                  <a:pt x="22" y="196"/>
                  <a:pt x="22" y="197"/>
                  <a:pt x="22" y="197"/>
                </a:cubicBezTo>
                <a:cubicBezTo>
                  <a:pt x="22" y="197"/>
                  <a:pt x="22" y="199"/>
                  <a:pt x="22" y="199"/>
                </a:cubicBezTo>
                <a:cubicBezTo>
                  <a:pt x="22" y="200"/>
                  <a:pt x="22" y="200"/>
                  <a:pt x="22" y="201"/>
                </a:cubicBezTo>
                <a:cubicBezTo>
                  <a:pt x="22" y="202"/>
                  <a:pt x="23" y="202"/>
                  <a:pt x="23" y="203"/>
                </a:cubicBezTo>
                <a:cubicBezTo>
                  <a:pt x="23" y="203"/>
                  <a:pt x="23" y="203"/>
                  <a:pt x="23" y="204"/>
                </a:cubicBezTo>
                <a:cubicBezTo>
                  <a:pt x="23" y="204"/>
                  <a:pt x="23" y="205"/>
                  <a:pt x="23" y="205"/>
                </a:cubicBezTo>
                <a:cubicBezTo>
                  <a:pt x="23" y="205"/>
                  <a:pt x="23" y="206"/>
                  <a:pt x="24" y="206"/>
                </a:cubicBezTo>
                <a:cubicBezTo>
                  <a:pt x="24" y="206"/>
                  <a:pt x="24" y="207"/>
                  <a:pt x="24" y="207"/>
                </a:cubicBezTo>
                <a:cubicBezTo>
                  <a:pt x="24" y="208"/>
                  <a:pt x="24" y="208"/>
                  <a:pt x="24" y="209"/>
                </a:cubicBezTo>
                <a:cubicBezTo>
                  <a:pt x="24" y="210"/>
                  <a:pt x="24" y="211"/>
                  <a:pt x="25" y="211"/>
                </a:cubicBezTo>
                <a:cubicBezTo>
                  <a:pt x="25" y="212"/>
                  <a:pt x="25" y="213"/>
                  <a:pt x="25" y="214"/>
                </a:cubicBezTo>
                <a:cubicBezTo>
                  <a:pt x="25" y="214"/>
                  <a:pt x="25" y="215"/>
                  <a:pt x="25" y="216"/>
                </a:cubicBezTo>
                <a:cubicBezTo>
                  <a:pt x="25" y="218"/>
                  <a:pt x="25" y="219"/>
                  <a:pt x="25" y="220"/>
                </a:cubicBezTo>
                <a:cubicBezTo>
                  <a:pt x="24" y="223"/>
                  <a:pt x="25" y="226"/>
                  <a:pt x="25" y="228"/>
                </a:cubicBezTo>
                <a:cubicBezTo>
                  <a:pt x="25" y="231"/>
                  <a:pt x="26" y="232"/>
                  <a:pt x="26" y="234"/>
                </a:cubicBezTo>
                <a:cubicBezTo>
                  <a:pt x="27" y="235"/>
                  <a:pt x="28" y="240"/>
                  <a:pt x="28" y="242"/>
                </a:cubicBezTo>
                <a:cubicBezTo>
                  <a:pt x="29" y="243"/>
                  <a:pt x="29" y="245"/>
                  <a:pt x="29" y="246"/>
                </a:cubicBezTo>
                <a:cubicBezTo>
                  <a:pt x="30" y="247"/>
                  <a:pt x="30" y="249"/>
                  <a:pt x="30" y="251"/>
                </a:cubicBezTo>
                <a:cubicBezTo>
                  <a:pt x="30" y="252"/>
                  <a:pt x="30" y="256"/>
                  <a:pt x="31" y="257"/>
                </a:cubicBezTo>
                <a:cubicBezTo>
                  <a:pt x="31" y="258"/>
                  <a:pt x="31" y="266"/>
                  <a:pt x="31" y="267"/>
                </a:cubicBezTo>
                <a:cubicBezTo>
                  <a:pt x="31" y="269"/>
                  <a:pt x="32" y="276"/>
                  <a:pt x="32" y="278"/>
                </a:cubicBezTo>
                <a:cubicBezTo>
                  <a:pt x="33" y="279"/>
                  <a:pt x="33" y="286"/>
                  <a:pt x="33" y="288"/>
                </a:cubicBezTo>
                <a:cubicBezTo>
                  <a:pt x="34" y="291"/>
                  <a:pt x="35" y="297"/>
                  <a:pt x="35" y="298"/>
                </a:cubicBezTo>
                <a:cubicBezTo>
                  <a:pt x="35" y="299"/>
                  <a:pt x="36" y="302"/>
                  <a:pt x="36" y="303"/>
                </a:cubicBezTo>
                <a:cubicBezTo>
                  <a:pt x="36" y="304"/>
                  <a:pt x="37" y="308"/>
                  <a:pt x="37" y="310"/>
                </a:cubicBezTo>
                <a:cubicBezTo>
                  <a:pt x="38" y="312"/>
                  <a:pt x="39" y="314"/>
                  <a:pt x="39" y="316"/>
                </a:cubicBezTo>
                <a:cubicBezTo>
                  <a:pt x="39" y="317"/>
                  <a:pt x="40" y="318"/>
                  <a:pt x="40" y="319"/>
                </a:cubicBezTo>
                <a:cubicBezTo>
                  <a:pt x="40" y="320"/>
                  <a:pt x="41" y="322"/>
                  <a:pt x="41" y="322"/>
                </a:cubicBezTo>
                <a:cubicBezTo>
                  <a:pt x="41" y="323"/>
                  <a:pt x="42" y="326"/>
                  <a:pt x="43" y="327"/>
                </a:cubicBezTo>
                <a:cubicBezTo>
                  <a:pt x="43" y="328"/>
                  <a:pt x="44" y="332"/>
                  <a:pt x="45" y="332"/>
                </a:cubicBezTo>
                <a:cubicBezTo>
                  <a:pt x="45" y="333"/>
                  <a:pt x="45" y="333"/>
                  <a:pt x="45" y="333"/>
                </a:cubicBezTo>
                <a:cubicBezTo>
                  <a:pt x="45" y="333"/>
                  <a:pt x="45" y="334"/>
                  <a:pt x="45" y="334"/>
                </a:cubicBezTo>
                <a:cubicBezTo>
                  <a:pt x="44" y="334"/>
                  <a:pt x="43" y="336"/>
                  <a:pt x="43" y="338"/>
                </a:cubicBezTo>
                <a:cubicBezTo>
                  <a:pt x="42" y="339"/>
                  <a:pt x="41" y="341"/>
                  <a:pt x="41" y="341"/>
                </a:cubicBezTo>
                <a:cubicBezTo>
                  <a:pt x="41" y="342"/>
                  <a:pt x="40" y="344"/>
                  <a:pt x="39" y="345"/>
                </a:cubicBezTo>
                <a:cubicBezTo>
                  <a:pt x="39" y="346"/>
                  <a:pt x="39" y="347"/>
                  <a:pt x="39" y="349"/>
                </a:cubicBezTo>
                <a:cubicBezTo>
                  <a:pt x="38" y="350"/>
                  <a:pt x="38" y="352"/>
                  <a:pt x="37" y="352"/>
                </a:cubicBezTo>
                <a:cubicBezTo>
                  <a:pt x="37" y="352"/>
                  <a:pt x="37" y="353"/>
                  <a:pt x="37" y="353"/>
                </a:cubicBezTo>
                <a:cubicBezTo>
                  <a:pt x="37" y="354"/>
                  <a:pt x="37" y="355"/>
                  <a:pt x="37" y="355"/>
                </a:cubicBezTo>
                <a:cubicBezTo>
                  <a:pt x="37" y="355"/>
                  <a:pt x="38" y="356"/>
                  <a:pt x="39" y="356"/>
                </a:cubicBezTo>
                <a:cubicBezTo>
                  <a:pt x="39" y="356"/>
                  <a:pt x="41" y="356"/>
                  <a:pt x="41" y="356"/>
                </a:cubicBezTo>
                <a:cubicBezTo>
                  <a:pt x="41" y="356"/>
                  <a:pt x="41" y="357"/>
                  <a:pt x="41" y="357"/>
                </a:cubicBezTo>
                <a:cubicBezTo>
                  <a:pt x="41" y="358"/>
                  <a:pt x="40" y="359"/>
                  <a:pt x="40" y="359"/>
                </a:cubicBezTo>
                <a:cubicBezTo>
                  <a:pt x="40" y="360"/>
                  <a:pt x="39" y="360"/>
                  <a:pt x="39" y="360"/>
                </a:cubicBezTo>
                <a:cubicBezTo>
                  <a:pt x="39" y="361"/>
                  <a:pt x="39" y="361"/>
                  <a:pt x="39" y="361"/>
                </a:cubicBezTo>
                <a:cubicBezTo>
                  <a:pt x="38" y="362"/>
                  <a:pt x="38" y="363"/>
                  <a:pt x="37" y="364"/>
                </a:cubicBezTo>
                <a:cubicBezTo>
                  <a:pt x="36" y="366"/>
                  <a:pt x="36" y="366"/>
                  <a:pt x="36" y="367"/>
                </a:cubicBezTo>
                <a:cubicBezTo>
                  <a:pt x="36" y="367"/>
                  <a:pt x="36" y="367"/>
                  <a:pt x="36" y="367"/>
                </a:cubicBezTo>
                <a:cubicBezTo>
                  <a:pt x="36" y="367"/>
                  <a:pt x="36" y="367"/>
                  <a:pt x="36" y="368"/>
                </a:cubicBezTo>
                <a:cubicBezTo>
                  <a:pt x="36" y="368"/>
                  <a:pt x="35" y="368"/>
                  <a:pt x="35" y="369"/>
                </a:cubicBezTo>
                <a:cubicBezTo>
                  <a:pt x="35" y="369"/>
                  <a:pt x="34" y="370"/>
                  <a:pt x="34" y="370"/>
                </a:cubicBezTo>
                <a:cubicBezTo>
                  <a:pt x="33" y="371"/>
                  <a:pt x="33" y="371"/>
                  <a:pt x="32" y="372"/>
                </a:cubicBezTo>
                <a:cubicBezTo>
                  <a:pt x="31" y="372"/>
                  <a:pt x="29" y="372"/>
                  <a:pt x="28" y="373"/>
                </a:cubicBezTo>
                <a:cubicBezTo>
                  <a:pt x="27" y="373"/>
                  <a:pt x="24" y="374"/>
                  <a:pt x="22" y="374"/>
                </a:cubicBezTo>
                <a:cubicBezTo>
                  <a:pt x="21" y="375"/>
                  <a:pt x="20" y="375"/>
                  <a:pt x="19" y="375"/>
                </a:cubicBezTo>
                <a:cubicBezTo>
                  <a:pt x="19" y="376"/>
                  <a:pt x="18" y="377"/>
                  <a:pt x="18" y="378"/>
                </a:cubicBezTo>
                <a:cubicBezTo>
                  <a:pt x="18" y="378"/>
                  <a:pt x="17" y="378"/>
                  <a:pt x="17" y="378"/>
                </a:cubicBezTo>
                <a:cubicBezTo>
                  <a:pt x="17" y="378"/>
                  <a:pt x="17" y="379"/>
                  <a:pt x="17" y="379"/>
                </a:cubicBezTo>
                <a:cubicBezTo>
                  <a:pt x="17" y="379"/>
                  <a:pt x="17" y="379"/>
                  <a:pt x="16" y="379"/>
                </a:cubicBezTo>
                <a:cubicBezTo>
                  <a:pt x="16" y="379"/>
                  <a:pt x="16" y="379"/>
                  <a:pt x="16" y="380"/>
                </a:cubicBezTo>
                <a:cubicBezTo>
                  <a:pt x="16" y="381"/>
                  <a:pt x="16" y="382"/>
                  <a:pt x="16" y="382"/>
                </a:cubicBezTo>
                <a:cubicBezTo>
                  <a:pt x="16" y="383"/>
                  <a:pt x="16" y="383"/>
                  <a:pt x="16" y="383"/>
                </a:cubicBezTo>
                <a:cubicBezTo>
                  <a:pt x="17" y="384"/>
                  <a:pt x="17" y="384"/>
                  <a:pt x="18" y="384"/>
                </a:cubicBezTo>
                <a:cubicBezTo>
                  <a:pt x="20" y="385"/>
                  <a:pt x="21" y="385"/>
                  <a:pt x="22" y="385"/>
                </a:cubicBezTo>
                <a:cubicBezTo>
                  <a:pt x="22" y="385"/>
                  <a:pt x="23" y="385"/>
                  <a:pt x="23" y="385"/>
                </a:cubicBezTo>
                <a:cubicBezTo>
                  <a:pt x="23" y="385"/>
                  <a:pt x="25" y="386"/>
                  <a:pt x="25" y="386"/>
                </a:cubicBezTo>
                <a:cubicBezTo>
                  <a:pt x="26" y="386"/>
                  <a:pt x="28" y="386"/>
                  <a:pt x="28" y="386"/>
                </a:cubicBezTo>
                <a:cubicBezTo>
                  <a:pt x="29" y="386"/>
                  <a:pt x="29" y="385"/>
                  <a:pt x="29" y="385"/>
                </a:cubicBezTo>
                <a:cubicBezTo>
                  <a:pt x="29" y="385"/>
                  <a:pt x="30" y="385"/>
                  <a:pt x="31" y="386"/>
                </a:cubicBezTo>
                <a:cubicBezTo>
                  <a:pt x="31" y="386"/>
                  <a:pt x="31" y="386"/>
                  <a:pt x="32" y="386"/>
                </a:cubicBezTo>
                <a:cubicBezTo>
                  <a:pt x="33" y="386"/>
                  <a:pt x="32" y="386"/>
                  <a:pt x="33" y="385"/>
                </a:cubicBezTo>
                <a:cubicBezTo>
                  <a:pt x="33" y="385"/>
                  <a:pt x="33" y="385"/>
                  <a:pt x="33" y="385"/>
                </a:cubicBezTo>
                <a:cubicBezTo>
                  <a:pt x="34" y="386"/>
                  <a:pt x="34" y="386"/>
                  <a:pt x="35" y="386"/>
                </a:cubicBezTo>
                <a:cubicBezTo>
                  <a:pt x="35" y="386"/>
                  <a:pt x="35" y="385"/>
                  <a:pt x="36" y="385"/>
                </a:cubicBezTo>
                <a:cubicBezTo>
                  <a:pt x="36" y="385"/>
                  <a:pt x="36" y="385"/>
                  <a:pt x="36" y="385"/>
                </a:cubicBezTo>
                <a:cubicBezTo>
                  <a:pt x="37" y="385"/>
                  <a:pt x="37" y="385"/>
                  <a:pt x="38" y="385"/>
                </a:cubicBezTo>
                <a:cubicBezTo>
                  <a:pt x="38" y="385"/>
                  <a:pt x="38" y="385"/>
                  <a:pt x="38" y="385"/>
                </a:cubicBezTo>
                <a:cubicBezTo>
                  <a:pt x="39" y="385"/>
                  <a:pt x="39" y="385"/>
                  <a:pt x="39" y="385"/>
                </a:cubicBezTo>
                <a:cubicBezTo>
                  <a:pt x="39" y="385"/>
                  <a:pt x="39" y="385"/>
                  <a:pt x="40" y="385"/>
                </a:cubicBezTo>
                <a:cubicBezTo>
                  <a:pt x="41" y="385"/>
                  <a:pt x="41" y="385"/>
                  <a:pt x="41" y="385"/>
                </a:cubicBezTo>
                <a:cubicBezTo>
                  <a:pt x="41" y="384"/>
                  <a:pt x="41" y="385"/>
                  <a:pt x="41" y="385"/>
                </a:cubicBezTo>
                <a:cubicBezTo>
                  <a:pt x="42" y="385"/>
                  <a:pt x="42" y="385"/>
                  <a:pt x="43" y="385"/>
                </a:cubicBezTo>
                <a:cubicBezTo>
                  <a:pt x="43" y="385"/>
                  <a:pt x="43" y="385"/>
                  <a:pt x="43" y="384"/>
                </a:cubicBezTo>
                <a:cubicBezTo>
                  <a:pt x="44" y="384"/>
                  <a:pt x="43" y="384"/>
                  <a:pt x="44" y="384"/>
                </a:cubicBezTo>
                <a:cubicBezTo>
                  <a:pt x="44" y="384"/>
                  <a:pt x="45" y="384"/>
                  <a:pt x="45" y="384"/>
                </a:cubicBezTo>
                <a:cubicBezTo>
                  <a:pt x="46" y="384"/>
                  <a:pt x="46" y="384"/>
                  <a:pt x="46" y="383"/>
                </a:cubicBezTo>
                <a:cubicBezTo>
                  <a:pt x="46" y="383"/>
                  <a:pt x="46" y="383"/>
                  <a:pt x="47" y="383"/>
                </a:cubicBezTo>
                <a:cubicBezTo>
                  <a:pt x="47" y="382"/>
                  <a:pt x="48" y="382"/>
                  <a:pt x="50" y="382"/>
                </a:cubicBezTo>
                <a:cubicBezTo>
                  <a:pt x="51" y="381"/>
                  <a:pt x="55" y="380"/>
                  <a:pt x="56" y="380"/>
                </a:cubicBezTo>
                <a:cubicBezTo>
                  <a:pt x="56" y="380"/>
                  <a:pt x="56" y="380"/>
                  <a:pt x="57" y="380"/>
                </a:cubicBezTo>
                <a:cubicBezTo>
                  <a:pt x="58" y="381"/>
                  <a:pt x="59" y="381"/>
                  <a:pt x="60" y="382"/>
                </a:cubicBezTo>
                <a:cubicBezTo>
                  <a:pt x="60" y="382"/>
                  <a:pt x="61" y="382"/>
                  <a:pt x="61" y="382"/>
                </a:cubicBezTo>
                <a:cubicBezTo>
                  <a:pt x="62" y="382"/>
                  <a:pt x="63" y="382"/>
                  <a:pt x="64" y="382"/>
                </a:cubicBezTo>
                <a:cubicBezTo>
                  <a:pt x="65" y="382"/>
                  <a:pt x="65" y="382"/>
                  <a:pt x="65" y="382"/>
                </a:cubicBezTo>
                <a:cubicBezTo>
                  <a:pt x="65" y="381"/>
                  <a:pt x="65" y="381"/>
                  <a:pt x="65" y="381"/>
                </a:cubicBezTo>
                <a:cubicBezTo>
                  <a:pt x="65" y="382"/>
                  <a:pt x="66" y="382"/>
                  <a:pt x="66" y="382"/>
                </a:cubicBezTo>
                <a:cubicBezTo>
                  <a:pt x="67" y="382"/>
                  <a:pt x="67" y="382"/>
                  <a:pt x="68" y="381"/>
                </a:cubicBezTo>
                <a:cubicBezTo>
                  <a:pt x="68" y="381"/>
                  <a:pt x="68" y="381"/>
                  <a:pt x="68" y="381"/>
                </a:cubicBezTo>
                <a:cubicBezTo>
                  <a:pt x="68" y="382"/>
                  <a:pt x="69" y="381"/>
                  <a:pt x="69" y="381"/>
                </a:cubicBezTo>
                <a:cubicBezTo>
                  <a:pt x="70" y="381"/>
                  <a:pt x="70" y="381"/>
                  <a:pt x="70" y="381"/>
                </a:cubicBezTo>
                <a:cubicBezTo>
                  <a:pt x="70" y="380"/>
                  <a:pt x="70" y="381"/>
                  <a:pt x="71" y="381"/>
                </a:cubicBezTo>
                <a:cubicBezTo>
                  <a:pt x="71" y="381"/>
                  <a:pt x="72" y="381"/>
                  <a:pt x="72" y="381"/>
                </a:cubicBezTo>
                <a:cubicBezTo>
                  <a:pt x="72" y="380"/>
                  <a:pt x="73" y="380"/>
                  <a:pt x="73" y="380"/>
                </a:cubicBezTo>
                <a:cubicBezTo>
                  <a:pt x="73" y="380"/>
                  <a:pt x="73" y="380"/>
                  <a:pt x="74" y="380"/>
                </a:cubicBezTo>
                <a:cubicBezTo>
                  <a:pt x="74" y="379"/>
                  <a:pt x="74" y="379"/>
                  <a:pt x="74" y="379"/>
                </a:cubicBezTo>
                <a:cubicBezTo>
                  <a:pt x="74" y="378"/>
                  <a:pt x="74" y="376"/>
                  <a:pt x="74" y="375"/>
                </a:cubicBezTo>
                <a:cubicBezTo>
                  <a:pt x="74" y="374"/>
                  <a:pt x="74" y="373"/>
                  <a:pt x="73" y="373"/>
                </a:cubicBezTo>
                <a:cubicBezTo>
                  <a:pt x="73" y="373"/>
                  <a:pt x="73" y="373"/>
                  <a:pt x="73" y="372"/>
                </a:cubicBezTo>
                <a:cubicBezTo>
                  <a:pt x="73" y="372"/>
                  <a:pt x="73" y="372"/>
                  <a:pt x="73" y="371"/>
                </a:cubicBezTo>
                <a:cubicBezTo>
                  <a:pt x="73" y="371"/>
                  <a:pt x="73" y="370"/>
                  <a:pt x="73" y="370"/>
                </a:cubicBezTo>
                <a:cubicBezTo>
                  <a:pt x="73" y="370"/>
                  <a:pt x="73" y="369"/>
                  <a:pt x="73" y="369"/>
                </a:cubicBezTo>
                <a:cubicBezTo>
                  <a:pt x="73" y="369"/>
                  <a:pt x="73" y="368"/>
                  <a:pt x="73" y="367"/>
                </a:cubicBezTo>
                <a:cubicBezTo>
                  <a:pt x="73" y="366"/>
                  <a:pt x="73" y="365"/>
                  <a:pt x="73" y="365"/>
                </a:cubicBezTo>
                <a:cubicBezTo>
                  <a:pt x="73" y="365"/>
                  <a:pt x="73" y="364"/>
                  <a:pt x="73" y="364"/>
                </a:cubicBezTo>
                <a:cubicBezTo>
                  <a:pt x="73" y="364"/>
                  <a:pt x="73" y="364"/>
                  <a:pt x="73" y="364"/>
                </a:cubicBezTo>
                <a:cubicBezTo>
                  <a:pt x="73" y="363"/>
                  <a:pt x="73" y="363"/>
                  <a:pt x="73" y="363"/>
                </a:cubicBezTo>
                <a:cubicBezTo>
                  <a:pt x="74" y="362"/>
                  <a:pt x="75" y="361"/>
                  <a:pt x="75" y="360"/>
                </a:cubicBezTo>
                <a:cubicBezTo>
                  <a:pt x="76" y="360"/>
                  <a:pt x="77" y="359"/>
                  <a:pt x="77" y="358"/>
                </a:cubicBezTo>
                <a:cubicBezTo>
                  <a:pt x="77" y="358"/>
                  <a:pt x="77" y="357"/>
                  <a:pt x="78" y="356"/>
                </a:cubicBezTo>
                <a:cubicBezTo>
                  <a:pt x="78" y="355"/>
                  <a:pt x="78" y="354"/>
                  <a:pt x="78" y="353"/>
                </a:cubicBezTo>
                <a:cubicBezTo>
                  <a:pt x="78" y="353"/>
                  <a:pt x="78" y="352"/>
                  <a:pt x="78" y="352"/>
                </a:cubicBezTo>
                <a:cubicBezTo>
                  <a:pt x="77" y="351"/>
                  <a:pt x="76" y="347"/>
                  <a:pt x="75" y="346"/>
                </a:cubicBezTo>
                <a:cubicBezTo>
                  <a:pt x="74" y="344"/>
                  <a:pt x="74" y="343"/>
                  <a:pt x="73" y="343"/>
                </a:cubicBezTo>
                <a:cubicBezTo>
                  <a:pt x="73" y="342"/>
                  <a:pt x="71" y="339"/>
                  <a:pt x="71" y="339"/>
                </a:cubicBezTo>
                <a:cubicBezTo>
                  <a:pt x="71" y="339"/>
                  <a:pt x="70" y="338"/>
                  <a:pt x="70" y="338"/>
                </a:cubicBezTo>
                <a:cubicBezTo>
                  <a:pt x="70" y="337"/>
                  <a:pt x="70" y="337"/>
                  <a:pt x="70" y="337"/>
                </a:cubicBezTo>
                <a:cubicBezTo>
                  <a:pt x="70" y="337"/>
                  <a:pt x="70" y="337"/>
                  <a:pt x="70" y="335"/>
                </a:cubicBezTo>
                <a:cubicBezTo>
                  <a:pt x="71" y="334"/>
                  <a:pt x="71" y="331"/>
                  <a:pt x="71" y="331"/>
                </a:cubicBezTo>
                <a:cubicBezTo>
                  <a:pt x="71" y="330"/>
                  <a:pt x="71" y="324"/>
                  <a:pt x="71" y="322"/>
                </a:cubicBezTo>
                <a:cubicBezTo>
                  <a:pt x="71" y="320"/>
                  <a:pt x="71" y="318"/>
                  <a:pt x="71" y="317"/>
                </a:cubicBezTo>
                <a:cubicBezTo>
                  <a:pt x="71" y="316"/>
                  <a:pt x="71" y="315"/>
                  <a:pt x="71" y="314"/>
                </a:cubicBezTo>
                <a:cubicBezTo>
                  <a:pt x="71" y="313"/>
                  <a:pt x="71" y="310"/>
                  <a:pt x="71" y="309"/>
                </a:cubicBezTo>
                <a:cubicBezTo>
                  <a:pt x="71" y="309"/>
                  <a:pt x="71" y="308"/>
                  <a:pt x="71" y="308"/>
                </a:cubicBezTo>
                <a:cubicBezTo>
                  <a:pt x="71" y="307"/>
                  <a:pt x="71" y="307"/>
                  <a:pt x="71" y="306"/>
                </a:cubicBezTo>
                <a:cubicBezTo>
                  <a:pt x="71" y="306"/>
                  <a:pt x="71" y="302"/>
                  <a:pt x="71" y="301"/>
                </a:cubicBezTo>
                <a:cubicBezTo>
                  <a:pt x="71" y="300"/>
                  <a:pt x="71" y="294"/>
                  <a:pt x="71" y="293"/>
                </a:cubicBezTo>
                <a:cubicBezTo>
                  <a:pt x="70" y="291"/>
                  <a:pt x="70" y="290"/>
                  <a:pt x="70" y="289"/>
                </a:cubicBezTo>
                <a:cubicBezTo>
                  <a:pt x="70" y="288"/>
                  <a:pt x="70" y="288"/>
                  <a:pt x="70" y="287"/>
                </a:cubicBezTo>
                <a:cubicBezTo>
                  <a:pt x="70" y="287"/>
                  <a:pt x="70" y="285"/>
                  <a:pt x="71" y="284"/>
                </a:cubicBezTo>
                <a:cubicBezTo>
                  <a:pt x="71" y="283"/>
                  <a:pt x="71" y="279"/>
                  <a:pt x="72" y="278"/>
                </a:cubicBezTo>
                <a:cubicBezTo>
                  <a:pt x="72" y="277"/>
                  <a:pt x="72" y="275"/>
                  <a:pt x="72" y="275"/>
                </a:cubicBezTo>
                <a:cubicBezTo>
                  <a:pt x="72" y="274"/>
                  <a:pt x="72" y="271"/>
                  <a:pt x="72" y="270"/>
                </a:cubicBezTo>
                <a:cubicBezTo>
                  <a:pt x="72" y="270"/>
                  <a:pt x="72" y="265"/>
                  <a:pt x="72" y="265"/>
                </a:cubicBezTo>
                <a:cubicBezTo>
                  <a:pt x="72" y="264"/>
                  <a:pt x="71" y="263"/>
                  <a:pt x="71" y="262"/>
                </a:cubicBezTo>
                <a:cubicBezTo>
                  <a:pt x="71" y="261"/>
                  <a:pt x="70" y="259"/>
                  <a:pt x="70" y="259"/>
                </a:cubicBezTo>
                <a:cubicBezTo>
                  <a:pt x="70" y="258"/>
                  <a:pt x="70" y="257"/>
                  <a:pt x="70" y="255"/>
                </a:cubicBezTo>
                <a:cubicBezTo>
                  <a:pt x="70" y="254"/>
                  <a:pt x="70" y="252"/>
                  <a:pt x="70" y="252"/>
                </a:cubicBezTo>
                <a:cubicBezTo>
                  <a:pt x="70" y="251"/>
                  <a:pt x="70" y="252"/>
                  <a:pt x="70" y="252"/>
                </a:cubicBezTo>
                <a:cubicBezTo>
                  <a:pt x="70" y="252"/>
                  <a:pt x="70" y="253"/>
                  <a:pt x="71" y="254"/>
                </a:cubicBezTo>
                <a:cubicBezTo>
                  <a:pt x="71" y="255"/>
                  <a:pt x="71" y="256"/>
                  <a:pt x="71" y="256"/>
                </a:cubicBezTo>
                <a:cubicBezTo>
                  <a:pt x="71" y="257"/>
                  <a:pt x="72" y="259"/>
                  <a:pt x="72" y="260"/>
                </a:cubicBezTo>
                <a:cubicBezTo>
                  <a:pt x="72" y="261"/>
                  <a:pt x="72" y="261"/>
                  <a:pt x="72" y="261"/>
                </a:cubicBezTo>
                <a:cubicBezTo>
                  <a:pt x="72" y="262"/>
                  <a:pt x="73" y="263"/>
                  <a:pt x="73" y="264"/>
                </a:cubicBezTo>
                <a:cubicBezTo>
                  <a:pt x="73" y="265"/>
                  <a:pt x="74" y="267"/>
                  <a:pt x="74" y="268"/>
                </a:cubicBezTo>
                <a:cubicBezTo>
                  <a:pt x="74" y="269"/>
                  <a:pt x="75" y="270"/>
                  <a:pt x="75" y="271"/>
                </a:cubicBezTo>
                <a:cubicBezTo>
                  <a:pt x="75" y="272"/>
                  <a:pt x="75" y="274"/>
                  <a:pt x="76" y="275"/>
                </a:cubicBezTo>
                <a:cubicBezTo>
                  <a:pt x="76" y="275"/>
                  <a:pt x="76" y="277"/>
                  <a:pt x="76" y="278"/>
                </a:cubicBezTo>
                <a:cubicBezTo>
                  <a:pt x="76" y="279"/>
                  <a:pt x="77" y="281"/>
                  <a:pt x="77" y="281"/>
                </a:cubicBezTo>
                <a:cubicBezTo>
                  <a:pt x="77" y="282"/>
                  <a:pt x="77" y="283"/>
                  <a:pt x="77" y="284"/>
                </a:cubicBezTo>
                <a:cubicBezTo>
                  <a:pt x="77" y="284"/>
                  <a:pt x="77" y="285"/>
                  <a:pt x="77" y="286"/>
                </a:cubicBezTo>
                <a:cubicBezTo>
                  <a:pt x="77" y="287"/>
                  <a:pt x="77" y="289"/>
                  <a:pt x="77" y="289"/>
                </a:cubicBezTo>
                <a:cubicBezTo>
                  <a:pt x="77" y="289"/>
                  <a:pt x="77" y="291"/>
                  <a:pt x="78" y="292"/>
                </a:cubicBezTo>
                <a:cubicBezTo>
                  <a:pt x="78" y="293"/>
                  <a:pt x="78" y="295"/>
                  <a:pt x="78" y="295"/>
                </a:cubicBezTo>
                <a:cubicBezTo>
                  <a:pt x="78" y="296"/>
                  <a:pt x="79" y="297"/>
                  <a:pt x="79" y="298"/>
                </a:cubicBezTo>
                <a:cubicBezTo>
                  <a:pt x="79" y="299"/>
                  <a:pt x="79" y="300"/>
                  <a:pt x="79" y="300"/>
                </a:cubicBezTo>
                <a:cubicBezTo>
                  <a:pt x="79" y="301"/>
                  <a:pt x="79" y="302"/>
                  <a:pt x="79" y="304"/>
                </a:cubicBezTo>
                <a:cubicBezTo>
                  <a:pt x="79" y="305"/>
                  <a:pt x="79" y="306"/>
                  <a:pt x="80" y="307"/>
                </a:cubicBezTo>
                <a:cubicBezTo>
                  <a:pt x="80" y="307"/>
                  <a:pt x="80" y="308"/>
                  <a:pt x="80" y="309"/>
                </a:cubicBezTo>
                <a:cubicBezTo>
                  <a:pt x="80" y="309"/>
                  <a:pt x="80" y="310"/>
                  <a:pt x="80" y="311"/>
                </a:cubicBezTo>
                <a:cubicBezTo>
                  <a:pt x="80" y="311"/>
                  <a:pt x="80" y="315"/>
                  <a:pt x="80" y="316"/>
                </a:cubicBezTo>
                <a:cubicBezTo>
                  <a:pt x="80" y="318"/>
                  <a:pt x="80" y="322"/>
                  <a:pt x="80" y="324"/>
                </a:cubicBezTo>
                <a:cubicBezTo>
                  <a:pt x="80" y="325"/>
                  <a:pt x="81" y="329"/>
                  <a:pt x="81" y="331"/>
                </a:cubicBezTo>
                <a:cubicBezTo>
                  <a:pt x="81" y="332"/>
                  <a:pt x="83" y="337"/>
                  <a:pt x="83" y="339"/>
                </a:cubicBezTo>
                <a:cubicBezTo>
                  <a:pt x="83" y="341"/>
                  <a:pt x="84" y="343"/>
                  <a:pt x="84" y="344"/>
                </a:cubicBezTo>
                <a:cubicBezTo>
                  <a:pt x="84" y="345"/>
                  <a:pt x="85" y="347"/>
                  <a:pt x="86" y="348"/>
                </a:cubicBezTo>
                <a:cubicBezTo>
                  <a:pt x="86" y="350"/>
                  <a:pt x="87" y="352"/>
                  <a:pt x="87" y="353"/>
                </a:cubicBezTo>
                <a:cubicBezTo>
                  <a:pt x="88" y="354"/>
                  <a:pt x="88" y="354"/>
                  <a:pt x="89" y="355"/>
                </a:cubicBezTo>
                <a:cubicBezTo>
                  <a:pt x="90" y="355"/>
                  <a:pt x="91" y="356"/>
                  <a:pt x="92" y="356"/>
                </a:cubicBezTo>
                <a:cubicBezTo>
                  <a:pt x="92" y="356"/>
                  <a:pt x="92" y="357"/>
                  <a:pt x="92" y="357"/>
                </a:cubicBezTo>
                <a:cubicBezTo>
                  <a:pt x="91" y="357"/>
                  <a:pt x="91" y="357"/>
                  <a:pt x="91" y="357"/>
                </a:cubicBezTo>
                <a:cubicBezTo>
                  <a:pt x="90" y="358"/>
                  <a:pt x="89" y="359"/>
                  <a:pt x="88" y="359"/>
                </a:cubicBezTo>
                <a:cubicBezTo>
                  <a:pt x="88" y="359"/>
                  <a:pt x="88" y="360"/>
                  <a:pt x="87" y="360"/>
                </a:cubicBezTo>
                <a:cubicBezTo>
                  <a:pt x="87" y="361"/>
                  <a:pt x="86" y="364"/>
                  <a:pt x="85" y="364"/>
                </a:cubicBezTo>
                <a:cubicBezTo>
                  <a:pt x="85" y="364"/>
                  <a:pt x="85" y="365"/>
                  <a:pt x="84" y="366"/>
                </a:cubicBezTo>
                <a:cubicBezTo>
                  <a:pt x="84" y="366"/>
                  <a:pt x="84" y="367"/>
                  <a:pt x="84" y="368"/>
                </a:cubicBezTo>
                <a:cubicBezTo>
                  <a:pt x="84" y="369"/>
                  <a:pt x="84" y="370"/>
                  <a:pt x="84" y="371"/>
                </a:cubicBezTo>
                <a:cubicBezTo>
                  <a:pt x="85" y="371"/>
                  <a:pt x="85" y="372"/>
                  <a:pt x="86" y="372"/>
                </a:cubicBezTo>
                <a:cubicBezTo>
                  <a:pt x="86" y="373"/>
                  <a:pt x="87" y="373"/>
                  <a:pt x="87" y="374"/>
                </a:cubicBezTo>
                <a:cubicBezTo>
                  <a:pt x="87" y="375"/>
                  <a:pt x="88" y="375"/>
                  <a:pt x="88" y="376"/>
                </a:cubicBezTo>
                <a:cubicBezTo>
                  <a:pt x="89" y="376"/>
                  <a:pt x="89" y="377"/>
                  <a:pt x="90" y="377"/>
                </a:cubicBezTo>
                <a:cubicBezTo>
                  <a:pt x="90" y="378"/>
                  <a:pt x="91" y="378"/>
                  <a:pt x="91" y="378"/>
                </a:cubicBezTo>
                <a:cubicBezTo>
                  <a:pt x="91" y="379"/>
                  <a:pt x="91" y="379"/>
                  <a:pt x="92" y="380"/>
                </a:cubicBezTo>
                <a:cubicBezTo>
                  <a:pt x="92" y="380"/>
                  <a:pt x="93" y="381"/>
                  <a:pt x="94" y="381"/>
                </a:cubicBezTo>
                <a:cubicBezTo>
                  <a:pt x="94" y="381"/>
                  <a:pt x="94" y="382"/>
                  <a:pt x="94" y="382"/>
                </a:cubicBezTo>
                <a:cubicBezTo>
                  <a:pt x="94" y="383"/>
                  <a:pt x="93" y="383"/>
                  <a:pt x="93" y="385"/>
                </a:cubicBezTo>
                <a:cubicBezTo>
                  <a:pt x="92" y="386"/>
                  <a:pt x="93" y="388"/>
                  <a:pt x="93" y="388"/>
                </a:cubicBezTo>
                <a:cubicBezTo>
                  <a:pt x="93" y="389"/>
                  <a:pt x="93" y="389"/>
                  <a:pt x="93" y="389"/>
                </a:cubicBezTo>
                <a:cubicBezTo>
                  <a:pt x="93" y="389"/>
                  <a:pt x="93" y="389"/>
                  <a:pt x="93" y="390"/>
                </a:cubicBezTo>
                <a:cubicBezTo>
                  <a:pt x="93" y="390"/>
                  <a:pt x="92" y="390"/>
                  <a:pt x="92" y="390"/>
                </a:cubicBezTo>
                <a:cubicBezTo>
                  <a:pt x="92" y="391"/>
                  <a:pt x="92" y="391"/>
                  <a:pt x="92" y="393"/>
                </a:cubicBezTo>
                <a:cubicBezTo>
                  <a:pt x="92" y="394"/>
                  <a:pt x="92" y="394"/>
                  <a:pt x="92" y="395"/>
                </a:cubicBezTo>
                <a:cubicBezTo>
                  <a:pt x="92" y="395"/>
                  <a:pt x="92" y="395"/>
                  <a:pt x="93" y="396"/>
                </a:cubicBezTo>
                <a:cubicBezTo>
                  <a:pt x="93" y="396"/>
                  <a:pt x="94" y="396"/>
                  <a:pt x="95" y="396"/>
                </a:cubicBezTo>
                <a:cubicBezTo>
                  <a:pt x="96" y="396"/>
                  <a:pt x="97" y="396"/>
                  <a:pt x="98" y="396"/>
                </a:cubicBezTo>
                <a:cubicBezTo>
                  <a:pt x="100" y="396"/>
                  <a:pt x="106" y="396"/>
                  <a:pt x="107" y="396"/>
                </a:cubicBezTo>
                <a:cubicBezTo>
                  <a:pt x="108" y="396"/>
                  <a:pt x="112" y="396"/>
                  <a:pt x="113" y="395"/>
                </a:cubicBezTo>
                <a:cubicBezTo>
                  <a:pt x="115" y="395"/>
                  <a:pt x="116" y="395"/>
                  <a:pt x="117" y="394"/>
                </a:cubicBezTo>
                <a:cubicBezTo>
                  <a:pt x="117" y="394"/>
                  <a:pt x="117" y="393"/>
                  <a:pt x="117" y="393"/>
                </a:cubicBezTo>
                <a:cubicBezTo>
                  <a:pt x="117" y="392"/>
                  <a:pt x="117" y="390"/>
                  <a:pt x="117" y="390"/>
                </a:cubicBezTo>
                <a:cubicBezTo>
                  <a:pt x="117" y="389"/>
                  <a:pt x="117" y="388"/>
                  <a:pt x="117" y="387"/>
                </a:cubicBezTo>
                <a:cubicBezTo>
                  <a:pt x="116" y="387"/>
                  <a:pt x="116" y="387"/>
                  <a:pt x="117" y="386"/>
                </a:cubicBezTo>
                <a:cubicBezTo>
                  <a:pt x="117" y="385"/>
                  <a:pt x="117" y="383"/>
                  <a:pt x="117" y="382"/>
                </a:cubicBezTo>
                <a:cubicBezTo>
                  <a:pt x="117" y="382"/>
                  <a:pt x="116" y="382"/>
                  <a:pt x="116" y="381"/>
                </a:cubicBezTo>
                <a:cubicBezTo>
                  <a:pt x="116" y="381"/>
                  <a:pt x="116" y="380"/>
                  <a:pt x="116" y="380"/>
                </a:cubicBezTo>
                <a:cubicBezTo>
                  <a:pt x="116" y="380"/>
                  <a:pt x="116" y="380"/>
                  <a:pt x="116" y="380"/>
                </a:cubicBezTo>
                <a:cubicBezTo>
                  <a:pt x="116" y="380"/>
                  <a:pt x="116" y="379"/>
                  <a:pt x="117" y="379"/>
                </a:cubicBezTo>
                <a:cubicBezTo>
                  <a:pt x="117" y="378"/>
                  <a:pt x="118" y="376"/>
                  <a:pt x="118" y="375"/>
                </a:cubicBezTo>
                <a:cubicBezTo>
                  <a:pt x="118" y="374"/>
                  <a:pt x="118" y="374"/>
                  <a:pt x="118" y="373"/>
                </a:cubicBezTo>
                <a:cubicBezTo>
                  <a:pt x="118" y="373"/>
                  <a:pt x="118" y="373"/>
                  <a:pt x="118" y="373"/>
                </a:cubicBezTo>
                <a:cubicBezTo>
                  <a:pt x="118" y="373"/>
                  <a:pt x="119" y="373"/>
                  <a:pt x="119" y="372"/>
                </a:cubicBezTo>
                <a:cubicBezTo>
                  <a:pt x="119" y="371"/>
                  <a:pt x="121" y="369"/>
                  <a:pt x="121" y="368"/>
                </a:cubicBezTo>
                <a:cubicBezTo>
                  <a:pt x="121" y="368"/>
                  <a:pt x="121" y="367"/>
                  <a:pt x="122" y="367"/>
                </a:cubicBezTo>
                <a:cubicBezTo>
                  <a:pt x="122" y="367"/>
                  <a:pt x="122" y="367"/>
                  <a:pt x="122" y="366"/>
                </a:cubicBezTo>
                <a:cubicBezTo>
                  <a:pt x="122" y="365"/>
                  <a:pt x="121" y="364"/>
                  <a:pt x="121" y="36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3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xmlns="" id="{4B4194E4-7130-45A3-7852-68B84FF97C6D}"/>
              </a:ext>
            </a:extLst>
          </p:cNvPr>
          <p:cNvSpPr txBox="1"/>
          <p:nvPr/>
        </p:nvSpPr>
        <p:spPr>
          <a:xfrm>
            <a:off x="5425324" y="1915892"/>
            <a:ext cx="3470584" cy="1938992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lvl="0" algn="ctr" defTabSz="914330">
              <a:defRPr/>
            </a:pPr>
            <a:r>
              <a:rPr lang="cs-CZ" sz="1000" i="1" kern="0" dirty="0">
                <a:latin typeface="Calibri "/>
              </a:rPr>
              <a:t>„Viděla jsem zde brožurku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Camping 2021.“</a:t>
            </a:r>
          </a:p>
          <a:p>
            <a:pPr lvl="0" algn="ctr" defTabSz="914330">
              <a:defRPr/>
            </a:pPr>
            <a:endParaRPr kumimoji="0" lang="cs-CZ" sz="1000" b="1" i="1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 "/>
            </a:endParaRPr>
          </a:p>
          <a:p>
            <a:pPr lvl="0" algn="ctr" defTabSz="914330">
              <a:defRPr/>
            </a:pPr>
            <a:r>
              <a:rPr lang="cs-CZ" sz="1000" i="1" kern="0" dirty="0">
                <a:latin typeface="Calibri "/>
              </a:rPr>
              <a:t>„Byly zde vystavené loňské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Turistické noviny a letáky s akcemi z minulého měsíce</a:t>
            </a:r>
            <a:r>
              <a:rPr lang="cs-CZ" sz="1000" i="1" kern="0" dirty="0">
                <a:latin typeface="Calibri "/>
              </a:rPr>
              <a:t>.“</a:t>
            </a:r>
          </a:p>
          <a:p>
            <a:pPr lvl="0" algn="ctr" defTabSz="914330">
              <a:defRPr/>
            </a:pPr>
            <a:endParaRPr lang="cs-CZ" sz="1000" i="1" kern="0" dirty="0">
              <a:latin typeface="Calibri "/>
            </a:endParaRPr>
          </a:p>
          <a:p>
            <a:pPr lvl="0" algn="ctr" defTabSz="914330">
              <a:defRPr/>
            </a:pPr>
            <a:r>
              <a:rPr lang="cs-CZ" sz="1000" i="1" kern="0" dirty="0">
                <a:latin typeface="Calibri "/>
              </a:rPr>
              <a:t>„V informačním centru byl pouze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počítač připojený na internet. Je možné ho využít na 30 minut</a:t>
            </a:r>
            <a:r>
              <a:rPr lang="cs-CZ" sz="1000" i="1" kern="0" dirty="0">
                <a:latin typeface="Calibri "/>
              </a:rPr>
              <a:t>. Není zde veřejně přístupná WIFI.“</a:t>
            </a:r>
          </a:p>
          <a:p>
            <a:pPr lvl="0" algn="ctr" defTabSz="914330">
              <a:defRPr/>
            </a:pPr>
            <a:endParaRPr lang="cs-CZ" sz="1000" i="1" kern="0" dirty="0">
              <a:latin typeface="Calibri "/>
            </a:endParaRPr>
          </a:p>
          <a:p>
            <a:pPr lvl="0" algn="ctr" defTabSz="914330">
              <a:defRPr/>
            </a:pPr>
            <a:r>
              <a:rPr lang="cs-CZ" sz="1000" i="1" kern="0" dirty="0">
                <a:latin typeface="Calibri "/>
              </a:rPr>
              <a:t>„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TIC disponovala velkým množstvím letáků a brožur. </a:t>
            </a:r>
            <a:r>
              <a:rPr lang="cs-CZ" sz="1000" i="1" kern="0" dirty="0">
                <a:latin typeface="Calibri "/>
              </a:rPr>
              <a:t>Když jsem si brožury prohlížela, pracovník se přišel přesvědčit, zda je jich dostatek a některé nechybí.“</a:t>
            </a:r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xmlns="" id="{495D6A6A-00FB-AB2D-58B6-C0FF2C9E2F19}"/>
              </a:ext>
            </a:extLst>
          </p:cNvPr>
          <p:cNvSpPr txBox="1"/>
          <p:nvPr/>
        </p:nvSpPr>
        <p:spPr>
          <a:xfrm>
            <a:off x="4168940" y="888249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68" name="TextovéPole 67">
            <a:extLst>
              <a:ext uri="{FF2B5EF4-FFF2-40B4-BE49-F238E27FC236}">
                <a16:creationId xmlns:a16="http://schemas.microsoft.com/office/drawing/2014/main" xmlns="" id="{23A21E34-B3C4-E903-E6B8-D42306CD973E}"/>
              </a:ext>
            </a:extLst>
          </p:cNvPr>
          <p:cNvSpPr txBox="1"/>
          <p:nvPr/>
        </p:nvSpPr>
        <p:spPr>
          <a:xfrm>
            <a:off x="1931778" y="866760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92" name="TextovéPole 91">
            <a:extLst>
              <a:ext uri="{FF2B5EF4-FFF2-40B4-BE49-F238E27FC236}">
                <a16:creationId xmlns:a16="http://schemas.microsoft.com/office/drawing/2014/main" xmlns="" id="{7859D3E4-D5B2-F891-98CA-E235E0A0ED92}"/>
              </a:ext>
            </a:extLst>
          </p:cNvPr>
          <p:cNvSpPr txBox="1"/>
          <p:nvPr/>
        </p:nvSpPr>
        <p:spPr>
          <a:xfrm>
            <a:off x="6373288" y="888249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+3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</p:spTree>
    <p:extLst>
      <p:ext uri="{BB962C8B-B14F-4D97-AF65-F5344CB8AC3E}">
        <p14:creationId xmlns:p14="http://schemas.microsoft.com/office/powerpoint/2010/main" val="3273773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05978"/>
            <a:ext cx="8352928" cy="541154"/>
          </a:xfrm>
        </p:spPr>
        <p:txBody>
          <a:bodyPr anchor="ctr">
            <a:normAutofit/>
          </a:bodyPr>
          <a:lstStyle/>
          <a:p>
            <a:r>
              <a:rPr lang="cs-CZ" dirty="0"/>
              <a:t>Obsah</a:t>
            </a:r>
          </a:p>
        </p:txBody>
      </p:sp>
      <p:sp>
        <p:nvSpPr>
          <p:cNvPr id="4" name="Zástupný symbol pro text 7">
            <a:extLst>
              <a:ext uri="{FF2B5EF4-FFF2-40B4-BE49-F238E27FC236}">
                <a16:creationId xmlns:a16="http://schemas.microsoft.com/office/drawing/2014/main" xmlns="" id="{0A694753-DE35-4A07-8962-0E47860CD199}"/>
              </a:ext>
            </a:extLst>
          </p:cNvPr>
          <p:cNvSpPr txBox="1">
            <a:spLocks/>
          </p:cNvSpPr>
          <p:nvPr/>
        </p:nvSpPr>
        <p:spPr>
          <a:xfrm>
            <a:off x="395536" y="747132"/>
            <a:ext cx="8179121" cy="36324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rgbClr val="003C7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rgbClr val="4D4D4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altLang="cs-CZ" sz="1500" dirty="0">
                <a:solidFill>
                  <a:srgbClr val="E6001E"/>
                </a:solidFill>
              </a:rPr>
              <a:t>Strana</a:t>
            </a:r>
            <a:r>
              <a:rPr lang="cs-CZ" altLang="cs-CZ" sz="1500" dirty="0">
                <a:solidFill>
                  <a:srgbClr val="E6001E"/>
                </a:solidFill>
                <a:latin typeface="Calibri" panose="020F0502020204030204" pitchFamily="34" charset="0"/>
              </a:rPr>
              <a:t> 3</a:t>
            </a:r>
            <a:r>
              <a:rPr lang="cs-CZ" altLang="cs-CZ" sz="1500" dirty="0">
                <a:latin typeface="Calibri" panose="020F0502020204030204" pitchFamily="34" charset="0"/>
              </a:rPr>
              <a:t>		</a:t>
            </a:r>
            <a:r>
              <a:rPr lang="cs-CZ" altLang="cs-CZ" sz="1500" dirty="0"/>
              <a:t>Základní údaje o průzkumu</a:t>
            </a:r>
          </a:p>
          <a:p>
            <a:pPr>
              <a:lnSpc>
                <a:spcPct val="150000"/>
              </a:lnSpc>
            </a:pPr>
            <a:r>
              <a:rPr lang="cs-CZ" altLang="cs-CZ" sz="1500" dirty="0">
                <a:solidFill>
                  <a:srgbClr val="E6001E"/>
                </a:solidFill>
              </a:rPr>
              <a:t>Strana</a:t>
            </a:r>
            <a:r>
              <a:rPr lang="cs-CZ" altLang="cs-CZ" sz="1500" dirty="0">
                <a:solidFill>
                  <a:srgbClr val="E6001E"/>
                </a:solidFill>
                <a:latin typeface="Calibri" panose="020F0502020204030204" pitchFamily="34" charset="0"/>
              </a:rPr>
              <a:t> </a:t>
            </a:r>
            <a:r>
              <a:rPr lang="cs-CZ" altLang="cs-CZ" sz="1500" dirty="0">
                <a:solidFill>
                  <a:srgbClr val="E6001E"/>
                </a:solidFill>
              </a:rPr>
              <a:t>7</a:t>
            </a:r>
            <a:r>
              <a:rPr lang="en-US" altLang="cs-CZ" sz="1500" dirty="0">
                <a:latin typeface="Calibri" panose="020F0502020204030204" pitchFamily="34" charset="0"/>
              </a:rPr>
              <a:t>	</a:t>
            </a:r>
            <a:r>
              <a:rPr lang="cs-CZ" altLang="cs-CZ" sz="1500" dirty="0">
                <a:latin typeface="Calibri" panose="020F0502020204030204" pitchFamily="34" charset="0"/>
              </a:rPr>
              <a:t>	</a:t>
            </a:r>
            <a:r>
              <a:rPr lang="cs-CZ" altLang="cs-CZ" sz="1500" dirty="0"/>
              <a:t>Hlavní závěry</a:t>
            </a:r>
          </a:p>
          <a:p>
            <a:pPr>
              <a:lnSpc>
                <a:spcPct val="150000"/>
              </a:lnSpc>
            </a:pPr>
            <a:r>
              <a:rPr lang="cs-CZ" altLang="cs-CZ" sz="1500" dirty="0">
                <a:solidFill>
                  <a:srgbClr val="E6001E"/>
                </a:solidFill>
              </a:rPr>
              <a:t>Strana</a:t>
            </a:r>
            <a:r>
              <a:rPr lang="cs-CZ" altLang="cs-CZ" sz="1500" dirty="0">
                <a:solidFill>
                  <a:srgbClr val="E6001E"/>
                </a:solidFill>
                <a:latin typeface="Calibri" panose="020F0502020204030204" pitchFamily="34" charset="0"/>
              </a:rPr>
              <a:t> </a:t>
            </a:r>
            <a:r>
              <a:rPr lang="cs-CZ" altLang="cs-CZ" sz="1500" dirty="0">
                <a:solidFill>
                  <a:srgbClr val="E6001E"/>
                </a:solidFill>
              </a:rPr>
              <a:t>9</a:t>
            </a:r>
            <a:r>
              <a:rPr lang="en-US" altLang="cs-CZ" sz="1500" dirty="0">
                <a:latin typeface="Calibri" panose="020F0502020204030204" pitchFamily="34" charset="0"/>
              </a:rPr>
              <a:t>	</a:t>
            </a:r>
            <a:r>
              <a:rPr lang="cs-CZ" altLang="cs-CZ" sz="1500" dirty="0">
                <a:latin typeface="Calibri" panose="020F0502020204030204" pitchFamily="34" charset="0"/>
              </a:rPr>
              <a:t>	</a:t>
            </a:r>
            <a:r>
              <a:rPr lang="cs-CZ" altLang="cs-CZ" sz="1500" dirty="0"/>
              <a:t>Co si z průzkumu odnést a jak dál</a:t>
            </a:r>
          </a:p>
          <a:p>
            <a:pPr>
              <a:lnSpc>
                <a:spcPct val="150000"/>
              </a:lnSpc>
            </a:pPr>
            <a:r>
              <a:rPr lang="cs-CZ" altLang="cs-CZ" sz="1500" dirty="0">
                <a:solidFill>
                  <a:srgbClr val="E6001E"/>
                </a:solidFill>
              </a:rPr>
              <a:t>Strana</a:t>
            </a:r>
            <a:r>
              <a:rPr lang="cs-CZ" altLang="cs-CZ" sz="1500" dirty="0">
                <a:solidFill>
                  <a:srgbClr val="E6001E"/>
                </a:solidFill>
                <a:latin typeface="Calibri" panose="020F0502020204030204" pitchFamily="34" charset="0"/>
              </a:rPr>
              <a:t> </a:t>
            </a:r>
            <a:r>
              <a:rPr lang="cs-CZ" altLang="cs-CZ" sz="1500" dirty="0">
                <a:solidFill>
                  <a:srgbClr val="E6001E"/>
                </a:solidFill>
              </a:rPr>
              <a:t>11  </a:t>
            </a:r>
            <a:r>
              <a:rPr lang="cs-CZ" altLang="cs-CZ" sz="1500" dirty="0"/>
              <a:t>	Celkové výsledky</a:t>
            </a:r>
          </a:p>
          <a:p>
            <a:pPr>
              <a:lnSpc>
                <a:spcPct val="150000"/>
              </a:lnSpc>
            </a:pPr>
            <a:r>
              <a:rPr lang="cs-CZ" altLang="cs-CZ" sz="1500" dirty="0">
                <a:solidFill>
                  <a:srgbClr val="E6001E"/>
                </a:solidFill>
              </a:rPr>
              <a:t>Strana 13  </a:t>
            </a:r>
            <a:r>
              <a:rPr lang="cs-CZ" altLang="cs-CZ" sz="1500" dirty="0"/>
              <a:t>	Výsledky pod drobnohledem</a:t>
            </a:r>
          </a:p>
          <a:p>
            <a:pPr>
              <a:lnSpc>
                <a:spcPct val="150000"/>
              </a:lnSpc>
            </a:pPr>
            <a:r>
              <a:rPr lang="cs-CZ" altLang="cs-CZ" sz="1500" dirty="0">
                <a:solidFill>
                  <a:srgbClr val="E6001E"/>
                </a:solidFill>
              </a:rPr>
              <a:t>Strana 22  </a:t>
            </a:r>
            <a:r>
              <a:rPr lang="cs-CZ" altLang="cs-CZ" sz="1500" dirty="0"/>
              <a:t>	Zajímavosti</a:t>
            </a:r>
          </a:p>
          <a:p>
            <a:pPr>
              <a:lnSpc>
                <a:spcPct val="150000"/>
              </a:lnSpc>
            </a:pPr>
            <a:r>
              <a:rPr lang="cs-CZ" altLang="cs-CZ" sz="1500" dirty="0">
                <a:solidFill>
                  <a:srgbClr val="E6001E"/>
                </a:solidFill>
              </a:rPr>
              <a:t>Strana 27  </a:t>
            </a:r>
            <a:r>
              <a:rPr lang="cs-CZ" altLang="cs-CZ" sz="1500" dirty="0"/>
              <a:t>	Jak si TIC vedla v jednotlivých krajích?</a:t>
            </a:r>
          </a:p>
          <a:p>
            <a:pPr>
              <a:lnSpc>
                <a:spcPct val="150000"/>
              </a:lnSpc>
            </a:pPr>
            <a:r>
              <a:rPr lang="cs-CZ" altLang="cs-CZ" sz="1500" dirty="0">
                <a:solidFill>
                  <a:srgbClr val="E6001E"/>
                </a:solidFill>
              </a:rPr>
              <a:t>Strana 43  </a:t>
            </a:r>
            <a:r>
              <a:rPr lang="cs-CZ" altLang="cs-CZ" sz="1500" dirty="0"/>
              <a:t>	Jaké budil kontakt s pracovníky emoce?</a:t>
            </a:r>
          </a:p>
          <a:p>
            <a:pPr>
              <a:lnSpc>
                <a:spcPct val="150000"/>
              </a:lnSpc>
            </a:pPr>
            <a:r>
              <a:rPr lang="cs-CZ" altLang="cs-CZ" sz="1500" b="1" dirty="0">
                <a:solidFill>
                  <a:srgbClr val="E6001E"/>
                </a:solidFill>
              </a:rPr>
              <a:t>Strana 47</a:t>
            </a:r>
            <a:r>
              <a:rPr lang="cs-CZ" altLang="cs-CZ" sz="1500" dirty="0">
                <a:solidFill>
                  <a:srgbClr val="E6001E"/>
                </a:solidFill>
              </a:rPr>
              <a:t>  </a:t>
            </a:r>
            <a:r>
              <a:rPr lang="cs-CZ" altLang="cs-CZ" sz="1500" dirty="0"/>
              <a:t>	</a:t>
            </a:r>
            <a:r>
              <a:rPr lang="cs-CZ" altLang="cs-CZ" sz="1500" b="1" dirty="0">
                <a:solidFill>
                  <a:srgbClr val="003C78"/>
                </a:solidFill>
              </a:rPr>
              <a:t>Neváhejte nás kontaktovat</a:t>
            </a:r>
          </a:p>
          <a:p>
            <a:pPr>
              <a:lnSpc>
                <a:spcPct val="150000"/>
              </a:lnSpc>
            </a:pPr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4251621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Zástupný symbol pro číslo snímku 4">
            <a:extLst>
              <a:ext uri="{FF2B5EF4-FFF2-40B4-BE49-F238E27FC236}">
                <a16:creationId xmlns:a16="http://schemas.microsoft.com/office/drawing/2014/main" xmlns="" id="{9FFE5123-1BD8-46D7-BED1-78170851423A}"/>
              </a:ext>
            </a:extLst>
          </p:cNvPr>
          <p:cNvSpPr txBox="1">
            <a:spLocks/>
          </p:cNvSpPr>
          <p:nvPr/>
        </p:nvSpPr>
        <p:spPr>
          <a:xfrm>
            <a:off x="8280400" y="6191250"/>
            <a:ext cx="323850" cy="1444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cs-CZ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79730B-A611-4B72-B749-EA68B8B7F7D5}" type="slidenum">
              <a:rPr kumimoji="0" lang="cs-CZ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Nadpis 3">
            <a:extLst>
              <a:ext uri="{FF2B5EF4-FFF2-40B4-BE49-F238E27FC236}">
                <a16:creationId xmlns:a16="http://schemas.microsoft.com/office/drawing/2014/main" xmlns="" id="{78B61697-2B33-4468-A6DF-1600137D4B22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Téměř všechna TIC jsou viditelně označena</a:t>
            </a:r>
            <a:r>
              <a:rPr kumimoji="0" lang="cs-CZ" sz="2000" b="1" i="0" u="none" strike="sng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72" name="Zástupný symbol pro text 4">
            <a:extLst>
              <a:ext uri="{FF2B5EF4-FFF2-40B4-BE49-F238E27FC236}">
                <a16:creationId xmlns:a16="http://schemas.microsoft.com/office/drawing/2014/main" xmlns="" id="{B7DC8437-ADF2-4CE0-8EC3-D4BEC16B936C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ZNAČENÍ TIC A OTEVÍRACÍ DOBA</a:t>
            </a:r>
          </a:p>
        </p:txBody>
      </p:sp>
      <p:graphicFrame>
        <p:nvGraphicFramePr>
          <p:cNvPr id="73" name="Chart 1">
            <a:extLst>
              <a:ext uri="{FF2B5EF4-FFF2-40B4-BE49-F238E27FC236}">
                <a16:creationId xmlns:a16="http://schemas.microsoft.com/office/drawing/2014/main" xmlns="" id="{8624B968-03AC-4A49-A709-A65B97199F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2452016"/>
              </p:ext>
            </p:extLst>
          </p:nvPr>
        </p:nvGraphicFramePr>
        <p:xfrm>
          <a:off x="209093" y="1816416"/>
          <a:ext cx="8712834" cy="263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4" name="Skupina 73">
            <a:extLst>
              <a:ext uri="{FF2B5EF4-FFF2-40B4-BE49-F238E27FC236}">
                <a16:creationId xmlns:a16="http://schemas.microsoft.com/office/drawing/2014/main" xmlns="" id="{1ADB4F9A-7BC2-4DF9-A399-2FAB599337DF}"/>
              </a:ext>
            </a:extLst>
          </p:cNvPr>
          <p:cNvGrpSpPr/>
          <p:nvPr/>
        </p:nvGrpSpPr>
        <p:grpSpPr>
          <a:xfrm>
            <a:off x="3350630" y="4198553"/>
            <a:ext cx="2337255" cy="253063"/>
            <a:chOff x="1207833" y="2499309"/>
            <a:chExt cx="2337255" cy="253063"/>
          </a:xfrm>
        </p:grpSpPr>
        <p:sp>
          <p:nvSpPr>
            <p:cNvPr id="75" name="TextovéPole 74">
              <a:extLst>
                <a:ext uri="{FF2B5EF4-FFF2-40B4-BE49-F238E27FC236}">
                  <a16:creationId xmlns:a16="http://schemas.microsoft.com/office/drawing/2014/main" xmlns="" id="{364A7AD6-E460-44FE-B7F3-8FA3AB5D54AD}"/>
                </a:ext>
              </a:extLst>
            </p:cNvPr>
            <p:cNvSpPr txBox="1"/>
            <p:nvPr/>
          </p:nvSpPr>
          <p:spPr>
            <a:xfrm>
              <a:off x="1344812" y="2506151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&gt; 85 %</a:t>
              </a:r>
            </a:p>
          </p:txBody>
        </p:sp>
        <p:sp>
          <p:nvSpPr>
            <p:cNvPr id="76" name="Obdélník 75">
              <a:extLst>
                <a:ext uri="{FF2B5EF4-FFF2-40B4-BE49-F238E27FC236}">
                  <a16:creationId xmlns:a16="http://schemas.microsoft.com/office/drawing/2014/main" xmlns="" id="{2033AB37-E1A8-48B1-9290-9072048842C1}"/>
                </a:ext>
              </a:extLst>
            </p:cNvPr>
            <p:cNvSpPr/>
            <p:nvPr/>
          </p:nvSpPr>
          <p:spPr>
            <a:xfrm>
              <a:off x="1207833" y="2583690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7" name="Obdélník 76">
              <a:extLst>
                <a:ext uri="{FF2B5EF4-FFF2-40B4-BE49-F238E27FC236}">
                  <a16:creationId xmlns:a16="http://schemas.microsoft.com/office/drawing/2014/main" xmlns="" id="{CD829791-B641-41A8-8029-1C73E4319740}"/>
                </a:ext>
              </a:extLst>
            </p:cNvPr>
            <p:cNvSpPr/>
            <p:nvPr/>
          </p:nvSpPr>
          <p:spPr>
            <a:xfrm>
              <a:off x="1878641" y="2583690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8" name="Obdélník 77">
              <a:extLst>
                <a:ext uri="{FF2B5EF4-FFF2-40B4-BE49-F238E27FC236}">
                  <a16:creationId xmlns:a16="http://schemas.microsoft.com/office/drawing/2014/main" xmlns="" id="{DBD7DC98-02A7-4171-9D50-066F5BC761CE}"/>
                </a:ext>
              </a:extLst>
            </p:cNvPr>
            <p:cNvSpPr/>
            <p:nvPr/>
          </p:nvSpPr>
          <p:spPr>
            <a:xfrm>
              <a:off x="2889335" y="2585098"/>
              <a:ext cx="177055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79" name="TextovéPole 78">
              <a:extLst>
                <a:ext uri="{FF2B5EF4-FFF2-40B4-BE49-F238E27FC236}">
                  <a16:creationId xmlns:a16="http://schemas.microsoft.com/office/drawing/2014/main" xmlns="" id="{6E1A18F3-401C-4205-8C34-F6E625D93B2E}"/>
                </a:ext>
              </a:extLst>
            </p:cNvPr>
            <p:cNvSpPr txBox="1"/>
            <p:nvPr/>
          </p:nvSpPr>
          <p:spPr>
            <a:xfrm>
              <a:off x="3015776" y="2499309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&lt; 70 %</a:t>
              </a:r>
            </a:p>
          </p:txBody>
        </p:sp>
        <p:sp>
          <p:nvSpPr>
            <p:cNvPr id="80" name="TextovéPole 79">
              <a:extLst>
                <a:ext uri="{FF2B5EF4-FFF2-40B4-BE49-F238E27FC236}">
                  <a16:creationId xmlns:a16="http://schemas.microsoft.com/office/drawing/2014/main" xmlns="" id="{195E9D10-32CC-4227-949D-B3F28F925C57}"/>
                </a:ext>
              </a:extLst>
            </p:cNvPr>
            <p:cNvSpPr txBox="1"/>
            <p:nvPr/>
          </p:nvSpPr>
          <p:spPr>
            <a:xfrm>
              <a:off x="2023410" y="2499309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70 % až 85 % </a:t>
              </a:r>
            </a:p>
          </p:txBody>
        </p:sp>
      </p:grpSp>
      <p:sp>
        <p:nvSpPr>
          <p:cNvPr id="145" name="TextovéPole 144">
            <a:extLst>
              <a:ext uri="{FF2B5EF4-FFF2-40B4-BE49-F238E27FC236}">
                <a16:creationId xmlns:a16="http://schemas.microsoft.com/office/drawing/2014/main" xmlns="" id="{A9982E3B-6FFE-479D-A0AC-8ACA865D5891}"/>
              </a:ext>
            </a:extLst>
          </p:cNvPr>
          <p:cNvSpPr txBox="1"/>
          <p:nvPr/>
        </p:nvSpPr>
        <p:spPr>
          <a:xfrm>
            <a:off x="3630257" y="4041789"/>
            <a:ext cx="1589433" cy="153543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Nehodnoceno indexem</a:t>
            </a:r>
          </a:p>
        </p:txBody>
      </p:sp>
      <p:grpSp>
        <p:nvGrpSpPr>
          <p:cNvPr id="42" name="Skupina 41">
            <a:extLst>
              <a:ext uri="{FF2B5EF4-FFF2-40B4-BE49-F238E27FC236}">
                <a16:creationId xmlns:a16="http://schemas.microsoft.com/office/drawing/2014/main" xmlns="" id="{216CB37E-B273-4484-B388-A50BAE0A0021}"/>
              </a:ext>
            </a:extLst>
          </p:cNvPr>
          <p:cNvGrpSpPr/>
          <p:nvPr/>
        </p:nvGrpSpPr>
        <p:grpSpPr>
          <a:xfrm>
            <a:off x="251520" y="574488"/>
            <a:ext cx="8762627" cy="1123672"/>
            <a:chOff x="285373" y="786776"/>
            <a:chExt cx="8762627" cy="1123672"/>
          </a:xfrm>
        </p:grpSpPr>
        <p:sp>
          <p:nvSpPr>
            <p:cNvPr id="43" name="TextovéPole 42">
              <a:extLst>
                <a:ext uri="{FF2B5EF4-FFF2-40B4-BE49-F238E27FC236}">
                  <a16:creationId xmlns:a16="http://schemas.microsoft.com/office/drawing/2014/main" xmlns="" id="{CCD73EB5-8CBE-4EB6-A968-4ECE95ED4CB6}"/>
                </a:ext>
              </a:extLst>
            </p:cNvPr>
            <p:cNvSpPr txBox="1"/>
            <p:nvPr/>
          </p:nvSpPr>
          <p:spPr>
            <a:xfrm>
              <a:off x="1366509" y="793306"/>
              <a:ext cx="719611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96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4" name="TextovéPole 43">
              <a:extLst>
                <a:ext uri="{FF2B5EF4-FFF2-40B4-BE49-F238E27FC236}">
                  <a16:creationId xmlns:a16="http://schemas.microsoft.com/office/drawing/2014/main" xmlns="" id="{61AD8069-BCD4-4A2E-8462-A1DEEDC8EAAD}"/>
                </a:ext>
              </a:extLst>
            </p:cNvPr>
            <p:cNvSpPr txBox="1"/>
            <p:nvPr/>
          </p:nvSpPr>
          <p:spPr>
            <a:xfrm>
              <a:off x="3611051" y="786776"/>
              <a:ext cx="73474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90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5" name="TextovéPole 44">
              <a:extLst>
                <a:ext uri="{FF2B5EF4-FFF2-40B4-BE49-F238E27FC236}">
                  <a16:creationId xmlns:a16="http://schemas.microsoft.com/office/drawing/2014/main" xmlns="" id="{B87B9BD7-FFDC-4847-B0E2-0EADC15C2112}"/>
                </a:ext>
              </a:extLst>
            </p:cNvPr>
            <p:cNvSpPr txBox="1"/>
            <p:nvPr/>
          </p:nvSpPr>
          <p:spPr>
            <a:xfrm>
              <a:off x="5771291" y="789555"/>
              <a:ext cx="74492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98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%</a:t>
              </a:r>
              <a:endPara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6" name="TextovéPole 45">
              <a:extLst>
                <a:ext uri="{FF2B5EF4-FFF2-40B4-BE49-F238E27FC236}">
                  <a16:creationId xmlns:a16="http://schemas.microsoft.com/office/drawing/2014/main" xmlns="" id="{1CB3184F-77FD-463A-903C-5102F7AF2F87}"/>
                </a:ext>
              </a:extLst>
            </p:cNvPr>
            <p:cNvSpPr txBox="1"/>
            <p:nvPr/>
          </p:nvSpPr>
          <p:spPr>
            <a:xfrm>
              <a:off x="8048812" y="992921"/>
              <a:ext cx="999188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NEHODNOCENO INDEXEM</a:t>
              </a:r>
              <a:endParaRPr kumimoji="0" lang="cs-CZ" sz="7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grpSp>
          <p:nvGrpSpPr>
            <p:cNvPr id="47" name="Skupina 46">
              <a:extLst>
                <a:ext uri="{FF2B5EF4-FFF2-40B4-BE49-F238E27FC236}">
                  <a16:creationId xmlns:a16="http://schemas.microsoft.com/office/drawing/2014/main" xmlns="" id="{C4DED1B2-3C8C-46C3-87FC-8D0E6EF90358}"/>
                </a:ext>
              </a:extLst>
            </p:cNvPr>
            <p:cNvGrpSpPr/>
            <p:nvPr/>
          </p:nvGrpSpPr>
          <p:grpSpPr>
            <a:xfrm>
              <a:off x="285373" y="1148056"/>
              <a:ext cx="8589775" cy="762392"/>
              <a:chOff x="276643" y="2094180"/>
              <a:chExt cx="8589775" cy="762392"/>
            </a:xfrm>
          </p:grpSpPr>
          <p:grpSp>
            <p:nvGrpSpPr>
              <p:cNvPr id="48" name="Skupina 47">
                <a:extLst>
                  <a:ext uri="{FF2B5EF4-FFF2-40B4-BE49-F238E27FC236}">
                    <a16:creationId xmlns:a16="http://schemas.microsoft.com/office/drawing/2014/main" xmlns="" id="{F50EABB4-A2D2-494D-8DD4-11A1F400C508}"/>
                  </a:ext>
                </a:extLst>
              </p:cNvPr>
              <p:cNvGrpSpPr/>
              <p:nvPr/>
            </p:nvGrpSpPr>
            <p:grpSpPr>
              <a:xfrm>
                <a:off x="276643" y="2635435"/>
                <a:ext cx="1947600" cy="221137"/>
                <a:chOff x="297260" y="2995711"/>
                <a:chExt cx="1947600" cy="221137"/>
              </a:xfrm>
            </p:grpSpPr>
            <p:sp>
              <p:nvSpPr>
                <p:cNvPr id="68" name="Obdélník 38">
                  <a:extLst>
                    <a:ext uri="{FF2B5EF4-FFF2-40B4-BE49-F238E27FC236}">
                      <a16:creationId xmlns:a16="http://schemas.microsoft.com/office/drawing/2014/main" xmlns="" id="{39AAFEDC-2A06-4530-9929-2C579B656F4F}"/>
                    </a:ext>
                  </a:extLst>
                </p:cNvPr>
                <p:cNvSpPr/>
                <p:nvPr/>
              </p:nvSpPr>
              <p:spPr>
                <a:xfrm>
                  <a:off x="297260" y="2995711"/>
                  <a:ext cx="1947600" cy="221137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A8CCD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Nadpis 3">
                  <a:extLst>
                    <a:ext uri="{FF2B5EF4-FFF2-40B4-BE49-F238E27FC236}">
                      <a16:creationId xmlns:a16="http://schemas.microsoft.com/office/drawing/2014/main" xmlns="" id="{58347FC7-E8F4-4054-A116-3B4D397FF58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3045" y="3040802"/>
                  <a:ext cx="1817686" cy="138499"/>
                </a:xfrm>
                <a:prstGeom prst="rect">
                  <a:avLst/>
                </a:prstGeom>
                <a:solidFill>
                  <a:srgbClr val="262626"/>
                </a:solidFill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EXTERIÉR TIC A PRVNÍ DOJEM</a:t>
                  </a:r>
                </a:p>
              </p:txBody>
            </p:sp>
          </p:grpSp>
          <p:grpSp>
            <p:nvGrpSpPr>
              <p:cNvPr id="49" name="Skupina 48">
                <a:extLst>
                  <a:ext uri="{FF2B5EF4-FFF2-40B4-BE49-F238E27FC236}">
                    <a16:creationId xmlns:a16="http://schemas.microsoft.com/office/drawing/2014/main" xmlns="" id="{E614653F-5A27-4F90-A628-BC2CDB494FAA}"/>
                  </a:ext>
                </a:extLst>
              </p:cNvPr>
              <p:cNvGrpSpPr/>
              <p:nvPr/>
            </p:nvGrpSpPr>
            <p:grpSpPr>
              <a:xfrm>
                <a:off x="2502497" y="2632569"/>
                <a:ext cx="1947600" cy="221137"/>
                <a:chOff x="2501754" y="3456483"/>
                <a:chExt cx="1947600" cy="298552"/>
              </a:xfrm>
            </p:grpSpPr>
            <p:sp>
              <p:nvSpPr>
                <p:cNvPr id="66" name="Obdélník 38">
                  <a:extLst>
                    <a:ext uri="{FF2B5EF4-FFF2-40B4-BE49-F238E27FC236}">
                      <a16:creationId xmlns:a16="http://schemas.microsoft.com/office/drawing/2014/main" xmlns="" id="{FC00BE93-6482-46E5-AFB8-2ACA57F43BCB}"/>
                    </a:ext>
                  </a:extLst>
                </p:cNvPr>
                <p:cNvSpPr/>
                <p:nvPr/>
              </p:nvSpPr>
              <p:spPr>
                <a:xfrm>
                  <a:off x="2501754" y="3456483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Nadpis 3">
                  <a:extLst>
                    <a:ext uri="{FF2B5EF4-FFF2-40B4-BE49-F238E27FC236}">
                      <a16:creationId xmlns:a16="http://schemas.microsoft.com/office/drawing/2014/main" xmlns="" id="{751952BE-8E4F-46BF-B333-A06E808C1FD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762271" y="3504547"/>
                  <a:ext cx="1446960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PRACOVNÍK TIC</a:t>
                  </a:r>
                </a:p>
              </p:txBody>
            </p:sp>
          </p:grpSp>
          <p:grpSp>
            <p:nvGrpSpPr>
              <p:cNvPr id="50" name="Skupina 49">
                <a:extLst>
                  <a:ext uri="{FF2B5EF4-FFF2-40B4-BE49-F238E27FC236}">
                    <a16:creationId xmlns:a16="http://schemas.microsoft.com/office/drawing/2014/main" xmlns="" id="{2F099F09-E8CB-4A60-8E82-E39145F4801D}"/>
                  </a:ext>
                </a:extLst>
              </p:cNvPr>
              <p:cNvGrpSpPr/>
              <p:nvPr/>
            </p:nvGrpSpPr>
            <p:grpSpPr>
              <a:xfrm>
                <a:off x="4675325" y="2631894"/>
                <a:ext cx="1947600" cy="221137"/>
                <a:chOff x="4651885" y="3458190"/>
                <a:chExt cx="1947600" cy="298552"/>
              </a:xfrm>
            </p:grpSpPr>
            <p:sp>
              <p:nvSpPr>
                <p:cNvPr id="64" name="Obdélník 38">
                  <a:extLst>
                    <a:ext uri="{FF2B5EF4-FFF2-40B4-BE49-F238E27FC236}">
                      <a16:creationId xmlns:a16="http://schemas.microsoft.com/office/drawing/2014/main" xmlns="" id="{37124643-0F41-4035-A783-EFD498292F63}"/>
                    </a:ext>
                  </a:extLst>
                </p:cNvPr>
                <p:cNvSpPr/>
                <p:nvPr/>
              </p:nvSpPr>
              <p:spPr>
                <a:xfrm>
                  <a:off x="4651885" y="3458190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Nadpis 3">
                  <a:extLst>
                    <a:ext uri="{FF2B5EF4-FFF2-40B4-BE49-F238E27FC236}">
                      <a16:creationId xmlns:a16="http://schemas.microsoft.com/office/drawing/2014/main" xmlns="" id="{E4184423-80FE-4C7D-BDD4-2D6F604F386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889238" y="3512374"/>
                  <a:ext cx="1464946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8CCD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INTERIÉR A VYBAVENOST TIC</a:t>
                  </a:r>
                </a:p>
              </p:txBody>
            </p:sp>
          </p:grpSp>
          <p:grpSp>
            <p:nvGrpSpPr>
              <p:cNvPr id="51" name="Skupina 50">
                <a:extLst>
                  <a:ext uri="{FF2B5EF4-FFF2-40B4-BE49-F238E27FC236}">
                    <a16:creationId xmlns:a16="http://schemas.microsoft.com/office/drawing/2014/main" xmlns="" id="{C36B4DDA-C1DF-4E47-AB2A-348D8E0E10EC}"/>
                  </a:ext>
                </a:extLst>
              </p:cNvPr>
              <p:cNvGrpSpPr/>
              <p:nvPr/>
            </p:nvGrpSpPr>
            <p:grpSpPr>
              <a:xfrm>
                <a:off x="6918818" y="2629288"/>
                <a:ext cx="1947600" cy="221137"/>
                <a:chOff x="6884153" y="3455216"/>
                <a:chExt cx="1947600" cy="298552"/>
              </a:xfrm>
            </p:grpSpPr>
            <p:sp>
              <p:nvSpPr>
                <p:cNvPr id="62" name="Obdélník 38">
                  <a:extLst>
                    <a:ext uri="{FF2B5EF4-FFF2-40B4-BE49-F238E27FC236}">
                      <a16:creationId xmlns:a16="http://schemas.microsoft.com/office/drawing/2014/main" xmlns="" id="{2964795C-5E41-48D7-A67B-F983B6664388}"/>
                    </a:ext>
                  </a:extLst>
                </p:cNvPr>
                <p:cNvSpPr/>
                <p:nvPr/>
              </p:nvSpPr>
              <p:spPr>
                <a:xfrm>
                  <a:off x="6884153" y="3455216"/>
                  <a:ext cx="1947600" cy="298552"/>
                </a:xfrm>
                <a:prstGeom prst="rect">
                  <a:avLst/>
                </a:prstGeom>
                <a:solidFill>
                  <a:srgbClr val="FBB04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Nadpis 3">
                  <a:extLst>
                    <a:ext uri="{FF2B5EF4-FFF2-40B4-BE49-F238E27FC236}">
                      <a16:creationId xmlns:a16="http://schemas.microsoft.com/office/drawing/2014/main" xmlns="" id="{600AC2CA-455B-43FE-9355-9E88BB6775D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79663" y="3499407"/>
                  <a:ext cx="1748591" cy="186984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69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cs-CZ" sz="9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ZNAČENÍ TIC A OTVÍRACÍ DOBA</a:t>
                  </a:r>
                </a:p>
              </p:txBody>
            </p:sp>
          </p:grpSp>
          <p:grpSp>
            <p:nvGrpSpPr>
              <p:cNvPr id="52" name="Skupina 51">
                <a:extLst>
                  <a:ext uri="{FF2B5EF4-FFF2-40B4-BE49-F238E27FC236}">
                    <a16:creationId xmlns:a16="http://schemas.microsoft.com/office/drawing/2014/main" xmlns="" id="{14859731-4F0A-452A-8E68-E779AFF42863}"/>
                  </a:ext>
                </a:extLst>
              </p:cNvPr>
              <p:cNvGrpSpPr/>
              <p:nvPr/>
            </p:nvGrpSpPr>
            <p:grpSpPr>
              <a:xfrm>
                <a:off x="297260" y="2094180"/>
                <a:ext cx="8494242" cy="431879"/>
                <a:chOff x="297260" y="2094180"/>
                <a:chExt cx="8494242" cy="431879"/>
              </a:xfrm>
            </p:grpSpPr>
            <p:sp>
              <p:nvSpPr>
                <p:cNvPr id="53" name="object 7">
                  <a:extLst>
                    <a:ext uri="{FF2B5EF4-FFF2-40B4-BE49-F238E27FC236}">
                      <a16:creationId xmlns:a16="http://schemas.microsoft.com/office/drawing/2014/main" xmlns="" id="{958697E0-EED5-47A9-B7D2-ED3677804480}"/>
                    </a:ext>
                  </a:extLst>
                </p:cNvPr>
                <p:cNvSpPr/>
                <p:nvPr/>
              </p:nvSpPr>
              <p:spPr>
                <a:xfrm flipV="1">
                  <a:off x="297260" y="2094180"/>
                  <a:ext cx="8494242" cy="248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1830">
                      <a:moveTo>
                        <a:pt x="0" y="0"/>
                      </a:moveTo>
                      <a:lnTo>
                        <a:pt x="9561766" y="0"/>
                      </a:lnTo>
                    </a:path>
                  </a:pathLst>
                </a:custGeom>
                <a:ln w="25400">
                  <a:solidFill>
                    <a:srgbClr val="1C1C1C">
                      <a:lumMod val="90000"/>
                      <a:lumOff val="10000"/>
                    </a:srgbClr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Hexagon 222">
                  <a:extLst>
                    <a:ext uri="{FF2B5EF4-FFF2-40B4-BE49-F238E27FC236}">
                      <a16:creationId xmlns:a16="http://schemas.microsoft.com/office/drawing/2014/main" xmlns="" id="{B9A19DF0-BA99-467F-81EE-67AE0FB8D13F}"/>
                    </a:ext>
                  </a:extLst>
                </p:cNvPr>
                <p:cNvSpPr/>
                <p:nvPr/>
              </p:nvSpPr>
              <p:spPr>
                <a:xfrm>
                  <a:off x="1034344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Hexagon 224">
                  <a:extLst>
                    <a:ext uri="{FF2B5EF4-FFF2-40B4-BE49-F238E27FC236}">
                      <a16:creationId xmlns:a16="http://schemas.microsoft.com/office/drawing/2014/main" xmlns="" id="{0014463C-78D8-4C9E-8586-404716473175}"/>
                    </a:ext>
                  </a:extLst>
                </p:cNvPr>
                <p:cNvSpPr/>
                <p:nvPr/>
              </p:nvSpPr>
              <p:spPr>
                <a:xfrm>
                  <a:off x="7659080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Hexagon 223">
                  <a:extLst>
                    <a:ext uri="{FF2B5EF4-FFF2-40B4-BE49-F238E27FC236}">
                      <a16:creationId xmlns:a16="http://schemas.microsoft.com/office/drawing/2014/main" xmlns="" id="{DA74C74F-62E1-4995-AABC-0DC12A825B42}"/>
                    </a:ext>
                  </a:extLst>
                </p:cNvPr>
                <p:cNvSpPr/>
                <p:nvPr/>
              </p:nvSpPr>
              <p:spPr>
                <a:xfrm>
                  <a:off x="326659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Hexagon 224">
                  <a:extLst>
                    <a:ext uri="{FF2B5EF4-FFF2-40B4-BE49-F238E27FC236}">
                      <a16:creationId xmlns:a16="http://schemas.microsoft.com/office/drawing/2014/main" xmlns="" id="{495D4E85-74F2-4754-B893-1D62D75D9567}"/>
                    </a:ext>
                  </a:extLst>
                </p:cNvPr>
                <p:cNvSpPr/>
                <p:nvPr/>
              </p:nvSpPr>
              <p:spPr>
                <a:xfrm>
                  <a:off x="542683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35889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 20">
                  <a:extLst>
                    <a:ext uri="{FF2B5EF4-FFF2-40B4-BE49-F238E27FC236}">
                      <a16:creationId xmlns:a16="http://schemas.microsoft.com/office/drawing/2014/main" xmlns="" id="{57458702-FB90-445F-BBCD-995820979EBC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7753292" y="2216617"/>
                  <a:ext cx="243242" cy="212945"/>
                </a:xfrm>
                <a:custGeom>
                  <a:avLst/>
                  <a:gdLst>
                    <a:gd name="T0" fmla="*/ 341 w 341"/>
                    <a:gd name="T1" fmla="*/ 74 h 298"/>
                    <a:gd name="T2" fmla="*/ 312 w 341"/>
                    <a:gd name="T3" fmla="*/ 45 h 298"/>
                    <a:gd name="T4" fmla="*/ 197 w 341"/>
                    <a:gd name="T5" fmla="*/ 45 h 298"/>
                    <a:gd name="T6" fmla="*/ 197 w 341"/>
                    <a:gd name="T7" fmla="*/ 110 h 298"/>
                    <a:gd name="T8" fmla="*/ 312 w 341"/>
                    <a:gd name="T9" fmla="*/ 110 h 298"/>
                    <a:gd name="T10" fmla="*/ 341 w 341"/>
                    <a:gd name="T11" fmla="*/ 74 h 298"/>
                    <a:gd name="T12" fmla="*/ 0 w 341"/>
                    <a:gd name="T13" fmla="*/ 74 h 298"/>
                    <a:gd name="T14" fmla="*/ 30 w 341"/>
                    <a:gd name="T15" fmla="*/ 110 h 298"/>
                    <a:gd name="T16" fmla="*/ 145 w 341"/>
                    <a:gd name="T17" fmla="*/ 110 h 298"/>
                    <a:gd name="T18" fmla="*/ 145 w 341"/>
                    <a:gd name="T19" fmla="*/ 45 h 298"/>
                    <a:gd name="T20" fmla="*/ 30 w 341"/>
                    <a:gd name="T21" fmla="*/ 45 h 298"/>
                    <a:gd name="T22" fmla="*/ 0 w 341"/>
                    <a:gd name="T23" fmla="*/ 74 h 298"/>
                    <a:gd name="T24" fmla="*/ 197 w 341"/>
                    <a:gd name="T25" fmla="*/ 123 h 298"/>
                    <a:gd name="T26" fmla="*/ 197 w 341"/>
                    <a:gd name="T27" fmla="*/ 188 h 298"/>
                    <a:gd name="T28" fmla="*/ 312 w 341"/>
                    <a:gd name="T29" fmla="*/ 188 h 298"/>
                    <a:gd name="T30" fmla="*/ 341 w 341"/>
                    <a:gd name="T31" fmla="*/ 152 h 298"/>
                    <a:gd name="T32" fmla="*/ 312 w 341"/>
                    <a:gd name="T33" fmla="*/ 123 h 298"/>
                    <a:gd name="T34" fmla="*/ 197 w 341"/>
                    <a:gd name="T35" fmla="*/ 123 h 298"/>
                    <a:gd name="T36" fmla="*/ 171 w 341"/>
                    <a:gd name="T37" fmla="*/ 0 h 298"/>
                    <a:gd name="T38" fmla="*/ 159 w 341"/>
                    <a:gd name="T39" fmla="*/ 12 h 298"/>
                    <a:gd name="T40" fmla="*/ 159 w 341"/>
                    <a:gd name="T41" fmla="*/ 298 h 298"/>
                    <a:gd name="T42" fmla="*/ 183 w 341"/>
                    <a:gd name="T43" fmla="*/ 298 h 298"/>
                    <a:gd name="T44" fmla="*/ 183 w 341"/>
                    <a:gd name="T45" fmla="*/ 12 h 298"/>
                    <a:gd name="T46" fmla="*/ 171 w 341"/>
                    <a:gd name="T4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41" h="298">
                      <a:moveTo>
                        <a:pt x="341" y="74"/>
                      </a:moveTo>
                      <a:cubicBezTo>
                        <a:pt x="312" y="45"/>
                        <a:pt x="312" y="45"/>
                        <a:pt x="312" y="45"/>
                      </a:cubicBezTo>
                      <a:cubicBezTo>
                        <a:pt x="197" y="45"/>
                        <a:pt x="197" y="45"/>
                        <a:pt x="197" y="45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312" y="110"/>
                        <a:pt x="312" y="110"/>
                        <a:pt x="312" y="110"/>
                      </a:cubicBezTo>
                      <a:lnTo>
                        <a:pt x="341" y="74"/>
                      </a:lnTo>
                      <a:close/>
                      <a:moveTo>
                        <a:pt x="0" y="74"/>
                      </a:moveTo>
                      <a:cubicBezTo>
                        <a:pt x="30" y="110"/>
                        <a:pt x="30" y="110"/>
                        <a:pt x="30" y="110"/>
                      </a:cubicBezTo>
                      <a:cubicBezTo>
                        <a:pt x="145" y="110"/>
                        <a:pt x="145" y="110"/>
                        <a:pt x="145" y="110"/>
                      </a:cubicBezTo>
                      <a:cubicBezTo>
                        <a:pt x="145" y="45"/>
                        <a:pt x="145" y="45"/>
                        <a:pt x="145" y="45"/>
                      </a:cubicBezTo>
                      <a:cubicBezTo>
                        <a:pt x="30" y="45"/>
                        <a:pt x="30" y="45"/>
                        <a:pt x="30" y="45"/>
                      </a:cubicBezTo>
                      <a:lnTo>
                        <a:pt x="0" y="74"/>
                      </a:lnTo>
                      <a:close/>
                      <a:moveTo>
                        <a:pt x="197" y="123"/>
                      </a:moveTo>
                      <a:cubicBezTo>
                        <a:pt x="197" y="188"/>
                        <a:pt x="197" y="188"/>
                        <a:pt x="197" y="188"/>
                      </a:cubicBezTo>
                      <a:cubicBezTo>
                        <a:pt x="312" y="188"/>
                        <a:pt x="312" y="188"/>
                        <a:pt x="312" y="188"/>
                      </a:cubicBezTo>
                      <a:cubicBezTo>
                        <a:pt x="341" y="152"/>
                        <a:pt x="341" y="152"/>
                        <a:pt x="341" y="152"/>
                      </a:cubicBezTo>
                      <a:cubicBezTo>
                        <a:pt x="312" y="123"/>
                        <a:pt x="312" y="123"/>
                        <a:pt x="312" y="123"/>
                      </a:cubicBezTo>
                      <a:lnTo>
                        <a:pt x="197" y="123"/>
                      </a:lnTo>
                      <a:close/>
                      <a:moveTo>
                        <a:pt x="171" y="0"/>
                      </a:moveTo>
                      <a:cubicBezTo>
                        <a:pt x="165" y="0"/>
                        <a:pt x="159" y="6"/>
                        <a:pt x="159" y="12"/>
                      </a:cubicBezTo>
                      <a:cubicBezTo>
                        <a:pt x="159" y="298"/>
                        <a:pt x="159" y="298"/>
                        <a:pt x="159" y="298"/>
                      </a:cubicBezTo>
                      <a:cubicBezTo>
                        <a:pt x="183" y="298"/>
                        <a:pt x="183" y="298"/>
                        <a:pt x="183" y="298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6"/>
                        <a:pt x="177" y="0"/>
                        <a:pt x="17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66">
                  <a:extLst>
                    <a:ext uri="{FF2B5EF4-FFF2-40B4-BE49-F238E27FC236}">
                      <a16:creationId xmlns:a16="http://schemas.microsoft.com/office/drawing/2014/main" xmlns="" id="{C7B11ACE-BFF1-43BB-BF5C-8CE7CC4E6243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1147888" y="2229450"/>
                  <a:ext cx="203638" cy="187280"/>
                </a:xfrm>
                <a:custGeom>
                  <a:avLst/>
                  <a:gdLst/>
                  <a:ahLst/>
                  <a:cxnLst>
                    <a:cxn ang="0">
                      <a:pos x="0" y="159"/>
                    </a:cxn>
                    <a:cxn ang="0">
                      <a:pos x="159" y="0"/>
                    </a:cxn>
                    <a:cxn ang="0">
                      <a:pos x="318" y="159"/>
                    </a:cxn>
                    <a:cxn ang="0">
                      <a:pos x="0" y="159"/>
                    </a:cxn>
                    <a:cxn ang="0">
                      <a:pos x="285" y="173"/>
                    </a:cxn>
                    <a:cxn ang="0">
                      <a:pos x="285" y="292"/>
                    </a:cxn>
                    <a:cxn ang="0">
                      <a:pos x="34" y="292"/>
                    </a:cxn>
                    <a:cxn ang="0">
                      <a:pos x="34" y="173"/>
                    </a:cxn>
                    <a:cxn ang="0">
                      <a:pos x="60" y="173"/>
                    </a:cxn>
                    <a:cxn ang="0">
                      <a:pos x="60" y="267"/>
                    </a:cxn>
                    <a:cxn ang="0">
                      <a:pos x="259" y="267"/>
                    </a:cxn>
                    <a:cxn ang="0">
                      <a:pos x="259" y="173"/>
                    </a:cxn>
                    <a:cxn ang="0">
                      <a:pos x="285" y="173"/>
                    </a:cxn>
                    <a:cxn ang="0">
                      <a:pos x="109" y="9"/>
                    </a:cxn>
                    <a:cxn ang="0">
                      <a:pos x="109" y="33"/>
                    </a:cxn>
                    <a:cxn ang="0">
                      <a:pos x="60" y="82"/>
                    </a:cxn>
                    <a:cxn ang="0">
                      <a:pos x="60" y="9"/>
                    </a:cxn>
                    <a:cxn ang="0">
                      <a:pos x="109" y="9"/>
                    </a:cxn>
                    <a:cxn ang="0">
                      <a:pos x="115" y="173"/>
                    </a:cxn>
                    <a:cxn ang="0">
                      <a:pos x="204" y="173"/>
                    </a:cxn>
                    <a:cxn ang="0">
                      <a:pos x="204" y="239"/>
                    </a:cxn>
                    <a:cxn ang="0">
                      <a:pos x="115" y="239"/>
                    </a:cxn>
                    <a:cxn ang="0">
                      <a:pos x="115" y="173"/>
                    </a:cxn>
                  </a:cxnLst>
                  <a:rect l="0" t="0" r="r" b="b"/>
                  <a:pathLst>
                    <a:path w="318" h="292">
                      <a:moveTo>
                        <a:pt x="0" y="159"/>
                      </a:move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318" y="159"/>
                        <a:pt x="318" y="159"/>
                        <a:pt x="318" y="159"/>
                      </a:cubicBezTo>
                      <a:cubicBezTo>
                        <a:pt x="212" y="159"/>
                        <a:pt x="106" y="159"/>
                        <a:pt x="0" y="159"/>
                      </a:cubicBezTo>
                      <a:close/>
                      <a:moveTo>
                        <a:pt x="285" y="173"/>
                      </a:moveTo>
                      <a:cubicBezTo>
                        <a:pt x="285" y="292"/>
                        <a:pt x="285" y="292"/>
                        <a:pt x="285" y="292"/>
                      </a:cubicBezTo>
                      <a:cubicBezTo>
                        <a:pt x="34" y="292"/>
                        <a:pt x="34" y="292"/>
                        <a:pt x="34" y="292"/>
                      </a:cubicBezTo>
                      <a:cubicBezTo>
                        <a:pt x="34" y="173"/>
                        <a:pt x="34" y="173"/>
                        <a:pt x="34" y="173"/>
                      </a:cubicBezTo>
                      <a:cubicBezTo>
                        <a:pt x="60" y="173"/>
                        <a:pt x="60" y="173"/>
                        <a:pt x="60" y="173"/>
                      </a:cubicBezTo>
                      <a:cubicBezTo>
                        <a:pt x="60" y="267"/>
                        <a:pt x="60" y="267"/>
                        <a:pt x="60" y="267"/>
                      </a:cubicBezTo>
                      <a:cubicBezTo>
                        <a:pt x="259" y="267"/>
                        <a:pt x="259" y="267"/>
                        <a:pt x="259" y="267"/>
                      </a:cubicBezTo>
                      <a:cubicBezTo>
                        <a:pt x="259" y="173"/>
                        <a:pt x="259" y="173"/>
                        <a:pt x="259" y="173"/>
                      </a:cubicBezTo>
                      <a:cubicBezTo>
                        <a:pt x="285" y="173"/>
                        <a:pt x="285" y="173"/>
                        <a:pt x="285" y="173"/>
                      </a:cubicBezTo>
                      <a:close/>
                      <a:moveTo>
                        <a:pt x="109" y="9"/>
                      </a:moveTo>
                      <a:cubicBezTo>
                        <a:pt x="109" y="33"/>
                        <a:pt x="109" y="33"/>
                        <a:pt x="109" y="33"/>
                      </a:cubicBezTo>
                      <a:cubicBezTo>
                        <a:pt x="60" y="82"/>
                        <a:pt x="60" y="82"/>
                        <a:pt x="60" y="82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109" y="9"/>
                        <a:pt x="109" y="9"/>
                        <a:pt x="109" y="9"/>
                      </a:cubicBezTo>
                      <a:close/>
                      <a:moveTo>
                        <a:pt x="115" y="173"/>
                      </a:moveTo>
                      <a:cubicBezTo>
                        <a:pt x="204" y="173"/>
                        <a:pt x="204" y="173"/>
                        <a:pt x="204" y="173"/>
                      </a:cubicBezTo>
                      <a:cubicBezTo>
                        <a:pt x="204" y="239"/>
                        <a:pt x="204" y="239"/>
                        <a:pt x="204" y="239"/>
                      </a:cubicBezTo>
                      <a:cubicBezTo>
                        <a:pt x="115" y="239"/>
                        <a:pt x="115" y="239"/>
                        <a:pt x="115" y="239"/>
                      </a:cubicBezTo>
                      <a:cubicBezTo>
                        <a:pt x="115" y="173"/>
                        <a:pt x="115" y="173"/>
                        <a:pt x="115" y="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143">
                  <a:extLst>
                    <a:ext uri="{FF2B5EF4-FFF2-40B4-BE49-F238E27FC236}">
                      <a16:creationId xmlns:a16="http://schemas.microsoft.com/office/drawing/2014/main" xmlns="" id="{B960D701-8306-48A4-9E5D-5E97E075C809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3412442" y="2201018"/>
                  <a:ext cx="127710" cy="249526"/>
                </a:xfrm>
                <a:custGeom>
                  <a:avLst/>
                  <a:gdLst/>
                  <a:ahLst/>
                  <a:cxnLst>
                    <a:cxn ang="0">
                      <a:pos x="119" y="58"/>
                    </a:cxn>
                    <a:cxn ang="0">
                      <a:pos x="112" y="41"/>
                    </a:cxn>
                    <a:cxn ang="0">
                      <a:pos x="95" y="33"/>
                    </a:cxn>
                    <a:cxn ang="0">
                      <a:pos x="89" y="24"/>
                    </a:cxn>
                    <a:cxn ang="0">
                      <a:pos x="89" y="19"/>
                    </a:cxn>
                    <a:cxn ang="0">
                      <a:pos x="90" y="10"/>
                    </a:cxn>
                    <a:cxn ang="0">
                      <a:pos x="85" y="2"/>
                    </a:cxn>
                    <a:cxn ang="0">
                      <a:pos x="75" y="0"/>
                    </a:cxn>
                    <a:cxn ang="0">
                      <a:pos x="67" y="2"/>
                    </a:cxn>
                    <a:cxn ang="0">
                      <a:pos x="66" y="3"/>
                    </a:cxn>
                    <a:cxn ang="0">
                      <a:pos x="64" y="5"/>
                    </a:cxn>
                    <a:cxn ang="0">
                      <a:pos x="64" y="8"/>
                    </a:cxn>
                    <a:cxn ang="0">
                      <a:pos x="64" y="10"/>
                    </a:cxn>
                    <a:cxn ang="0">
                      <a:pos x="65" y="12"/>
                    </a:cxn>
                    <a:cxn ang="0">
                      <a:pos x="73" y="29"/>
                    </a:cxn>
                    <a:cxn ang="0">
                      <a:pos x="62" y="41"/>
                    </a:cxn>
                    <a:cxn ang="0">
                      <a:pos x="55" y="45"/>
                    </a:cxn>
                    <a:cxn ang="0">
                      <a:pos x="50" y="46"/>
                    </a:cxn>
                    <a:cxn ang="0">
                      <a:pos x="35" y="43"/>
                    </a:cxn>
                    <a:cxn ang="0">
                      <a:pos x="21" y="29"/>
                    </a:cxn>
                    <a:cxn ang="0">
                      <a:pos x="14" y="14"/>
                    </a:cxn>
                    <a:cxn ang="0">
                      <a:pos x="14" y="22"/>
                    </a:cxn>
                    <a:cxn ang="0">
                      <a:pos x="2" y="19"/>
                    </a:cxn>
                    <a:cxn ang="0">
                      <a:pos x="4" y="24"/>
                    </a:cxn>
                    <a:cxn ang="0">
                      <a:pos x="11" y="33"/>
                    </a:cxn>
                    <a:cxn ang="0">
                      <a:pos x="14" y="43"/>
                    </a:cxn>
                    <a:cxn ang="0">
                      <a:pos x="16" y="51"/>
                    </a:cxn>
                    <a:cxn ang="0">
                      <a:pos x="50" y="64"/>
                    </a:cxn>
                    <a:cxn ang="0">
                      <a:pos x="56" y="98"/>
                    </a:cxn>
                    <a:cxn ang="0">
                      <a:pos x="51" y="133"/>
                    </a:cxn>
                    <a:cxn ang="0">
                      <a:pos x="49" y="151"/>
                    </a:cxn>
                    <a:cxn ang="0">
                      <a:pos x="47" y="173"/>
                    </a:cxn>
                    <a:cxn ang="0">
                      <a:pos x="43" y="195"/>
                    </a:cxn>
                    <a:cxn ang="0">
                      <a:pos x="37" y="220"/>
                    </a:cxn>
                    <a:cxn ang="0">
                      <a:pos x="35" y="233"/>
                    </a:cxn>
                    <a:cxn ang="0">
                      <a:pos x="27" y="240"/>
                    </a:cxn>
                    <a:cxn ang="0">
                      <a:pos x="19" y="245"/>
                    </a:cxn>
                    <a:cxn ang="0">
                      <a:pos x="12" y="247"/>
                    </a:cxn>
                    <a:cxn ang="0">
                      <a:pos x="32" y="252"/>
                    </a:cxn>
                    <a:cxn ang="0">
                      <a:pos x="48" y="250"/>
                    </a:cxn>
                    <a:cxn ang="0">
                      <a:pos x="56" y="233"/>
                    </a:cxn>
                    <a:cxn ang="0">
                      <a:pos x="76" y="166"/>
                    </a:cxn>
                    <a:cxn ang="0">
                      <a:pos x="86" y="210"/>
                    </a:cxn>
                    <a:cxn ang="0">
                      <a:pos x="82" y="243"/>
                    </a:cxn>
                    <a:cxn ang="0">
                      <a:pos x="76" y="250"/>
                    </a:cxn>
                    <a:cxn ang="0">
                      <a:pos x="86" y="254"/>
                    </a:cxn>
                    <a:cxn ang="0">
                      <a:pos x="100" y="250"/>
                    </a:cxn>
                    <a:cxn ang="0">
                      <a:pos x="104" y="233"/>
                    </a:cxn>
                    <a:cxn ang="0">
                      <a:pos x="102" y="172"/>
                    </a:cxn>
                    <a:cxn ang="0">
                      <a:pos x="99" y="138"/>
                    </a:cxn>
                    <a:cxn ang="0">
                      <a:pos x="101" y="120"/>
                    </a:cxn>
                    <a:cxn ang="0">
                      <a:pos x="112" y="121"/>
                    </a:cxn>
                    <a:cxn ang="0">
                      <a:pos x="125" y="98"/>
                    </a:cxn>
                    <a:cxn ang="0">
                      <a:pos x="64" y="10"/>
                    </a:cxn>
                    <a:cxn ang="0">
                      <a:pos x="108" y="97"/>
                    </a:cxn>
                    <a:cxn ang="0">
                      <a:pos x="105" y="103"/>
                    </a:cxn>
                    <a:cxn ang="0">
                      <a:pos x="99" y="101"/>
                    </a:cxn>
                    <a:cxn ang="0">
                      <a:pos x="105" y="75"/>
                    </a:cxn>
                    <a:cxn ang="0">
                      <a:pos x="111" y="83"/>
                    </a:cxn>
                  </a:cxnLst>
                  <a:rect l="0" t="0" r="r" b="b"/>
                  <a:pathLst>
                    <a:path w="130" h="254">
                      <a:moveTo>
                        <a:pt x="130" y="80"/>
                      </a:moveTo>
                      <a:lnTo>
                        <a:pt x="130" y="79"/>
                      </a:lnTo>
                      <a:lnTo>
                        <a:pt x="130" y="76"/>
                      </a:lnTo>
                      <a:lnTo>
                        <a:pt x="130" y="76"/>
                      </a:lnTo>
                      <a:lnTo>
                        <a:pt x="130" y="75"/>
                      </a:lnTo>
                      <a:lnTo>
                        <a:pt x="129" y="74"/>
                      </a:lnTo>
                      <a:lnTo>
                        <a:pt x="128" y="71"/>
                      </a:lnTo>
                      <a:lnTo>
                        <a:pt x="127" y="71"/>
                      </a:lnTo>
                      <a:lnTo>
                        <a:pt x="127" y="70"/>
                      </a:lnTo>
                      <a:lnTo>
                        <a:pt x="126" y="68"/>
                      </a:lnTo>
                      <a:lnTo>
                        <a:pt x="124" y="65"/>
                      </a:lnTo>
                      <a:lnTo>
                        <a:pt x="120" y="60"/>
                      </a:lnTo>
                      <a:lnTo>
                        <a:pt x="119" y="58"/>
                      </a:lnTo>
                      <a:lnTo>
                        <a:pt x="118" y="57"/>
                      </a:lnTo>
                      <a:lnTo>
                        <a:pt x="118" y="57"/>
                      </a:lnTo>
                      <a:lnTo>
                        <a:pt x="118" y="56"/>
                      </a:lnTo>
                      <a:lnTo>
                        <a:pt x="117" y="53"/>
                      </a:lnTo>
                      <a:lnTo>
                        <a:pt x="115" y="52"/>
                      </a:lnTo>
                      <a:lnTo>
                        <a:pt x="115" y="52"/>
                      </a:lnTo>
                      <a:lnTo>
                        <a:pt x="114" y="51"/>
                      </a:lnTo>
                      <a:lnTo>
                        <a:pt x="114" y="50"/>
                      </a:lnTo>
                      <a:lnTo>
                        <a:pt x="114" y="49"/>
                      </a:lnTo>
                      <a:lnTo>
                        <a:pt x="114" y="45"/>
                      </a:lnTo>
                      <a:lnTo>
                        <a:pt x="113" y="43"/>
                      </a:lnTo>
                      <a:lnTo>
                        <a:pt x="113" y="42"/>
                      </a:lnTo>
                      <a:lnTo>
                        <a:pt x="112" y="41"/>
                      </a:lnTo>
                      <a:lnTo>
                        <a:pt x="112" y="40"/>
                      </a:lnTo>
                      <a:lnTo>
                        <a:pt x="111" y="39"/>
                      </a:lnTo>
                      <a:lnTo>
                        <a:pt x="110" y="39"/>
                      </a:lnTo>
                      <a:lnTo>
                        <a:pt x="109" y="39"/>
                      </a:lnTo>
                      <a:lnTo>
                        <a:pt x="108" y="38"/>
                      </a:lnTo>
                      <a:lnTo>
                        <a:pt x="107" y="38"/>
                      </a:lnTo>
                      <a:lnTo>
                        <a:pt x="104" y="38"/>
                      </a:lnTo>
                      <a:lnTo>
                        <a:pt x="102" y="37"/>
                      </a:lnTo>
                      <a:lnTo>
                        <a:pt x="98" y="36"/>
                      </a:lnTo>
                      <a:lnTo>
                        <a:pt x="97" y="36"/>
                      </a:lnTo>
                      <a:lnTo>
                        <a:pt x="96" y="35"/>
                      </a:lnTo>
                      <a:lnTo>
                        <a:pt x="95" y="35"/>
                      </a:lnTo>
                      <a:lnTo>
                        <a:pt x="95" y="33"/>
                      </a:lnTo>
                      <a:lnTo>
                        <a:pt x="94" y="33"/>
                      </a:lnTo>
                      <a:lnTo>
                        <a:pt x="94" y="32"/>
                      </a:lnTo>
                      <a:lnTo>
                        <a:pt x="94" y="31"/>
                      </a:lnTo>
                      <a:lnTo>
                        <a:pt x="93" y="31"/>
                      </a:lnTo>
                      <a:lnTo>
                        <a:pt x="93" y="30"/>
                      </a:lnTo>
                      <a:lnTo>
                        <a:pt x="93" y="30"/>
                      </a:lnTo>
                      <a:lnTo>
                        <a:pt x="92" y="29"/>
                      </a:lnTo>
                      <a:lnTo>
                        <a:pt x="92" y="29"/>
                      </a:lnTo>
                      <a:lnTo>
                        <a:pt x="91" y="29"/>
                      </a:lnTo>
                      <a:lnTo>
                        <a:pt x="90" y="29"/>
                      </a:lnTo>
                      <a:lnTo>
                        <a:pt x="90" y="28"/>
                      </a:lnTo>
                      <a:lnTo>
                        <a:pt x="90" y="27"/>
                      </a:lnTo>
                      <a:lnTo>
                        <a:pt x="89" y="24"/>
                      </a:lnTo>
                      <a:lnTo>
                        <a:pt x="89" y="22"/>
                      </a:lnTo>
                      <a:lnTo>
                        <a:pt x="89" y="21"/>
                      </a:lnTo>
                      <a:lnTo>
                        <a:pt x="89" y="21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7"/>
                      </a:lnTo>
                      <a:lnTo>
                        <a:pt x="90" y="17"/>
                      </a:lnTo>
                      <a:lnTo>
                        <a:pt x="90" y="16"/>
                      </a:lnTo>
                      <a:lnTo>
                        <a:pt x="90" y="14"/>
                      </a:lnTo>
                      <a:lnTo>
                        <a:pt x="91" y="13"/>
                      </a:lnTo>
                      <a:lnTo>
                        <a:pt x="91" y="12"/>
                      </a:lnTo>
                      <a:lnTo>
                        <a:pt x="90" y="10"/>
                      </a:lnTo>
                      <a:lnTo>
                        <a:pt x="90" y="10"/>
                      </a:lnTo>
                      <a:lnTo>
                        <a:pt x="90" y="9"/>
                      </a:lnTo>
                      <a:lnTo>
                        <a:pt x="89" y="9"/>
                      </a:lnTo>
                      <a:lnTo>
                        <a:pt x="89" y="9"/>
                      </a:lnTo>
                      <a:lnTo>
                        <a:pt x="88" y="8"/>
                      </a:lnTo>
                      <a:lnTo>
                        <a:pt x="88" y="7"/>
                      </a:lnTo>
                      <a:lnTo>
                        <a:pt x="88" y="7"/>
                      </a:lnTo>
                      <a:lnTo>
                        <a:pt x="88" y="6"/>
                      </a:lnTo>
                      <a:lnTo>
                        <a:pt x="88" y="6"/>
                      </a:lnTo>
                      <a:lnTo>
                        <a:pt x="88" y="5"/>
                      </a:lnTo>
                      <a:lnTo>
                        <a:pt x="87" y="5"/>
                      </a:lnTo>
                      <a:lnTo>
                        <a:pt x="87" y="4"/>
                      </a:lnTo>
                      <a:lnTo>
                        <a:pt x="86" y="3"/>
                      </a:lnTo>
                      <a:lnTo>
                        <a:pt x="85" y="2"/>
                      </a:lnTo>
                      <a:lnTo>
                        <a:pt x="83" y="1"/>
                      </a:lnTo>
                      <a:lnTo>
                        <a:pt x="83" y="1"/>
                      </a:ln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9" y="0"/>
                      </a:lnTo>
                      <a:lnTo>
                        <a:pt x="79" y="0"/>
                      </a:lnTo>
                      <a:lnTo>
                        <a:pt x="78" y="0"/>
                      </a:lnTo>
                      <a:lnTo>
                        <a:pt x="77" y="0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75" y="0"/>
                      </a:lnTo>
                      <a:lnTo>
                        <a:pt x="75" y="0"/>
                      </a:ln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1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5"/>
                      </a:lnTo>
                      <a:lnTo>
                        <a:pt x="64" y="5"/>
                      </a:lnTo>
                      <a:lnTo>
                        <a:pt x="64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6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5" y="12"/>
                      </a:lnTo>
                      <a:lnTo>
                        <a:pt x="65" y="12"/>
                      </a:lnTo>
                      <a:lnTo>
                        <a:pt x="65" y="13"/>
                      </a:lnTo>
                      <a:lnTo>
                        <a:pt x="65" y="14"/>
                      </a:lnTo>
                      <a:lnTo>
                        <a:pt x="65" y="15"/>
                      </a:lnTo>
                      <a:lnTo>
                        <a:pt x="66" y="16"/>
                      </a:lnTo>
                      <a:lnTo>
                        <a:pt x="66" y="16"/>
                      </a:lnTo>
                      <a:lnTo>
                        <a:pt x="66" y="17"/>
                      </a:lnTo>
                      <a:lnTo>
                        <a:pt x="67" y="22"/>
                      </a:lnTo>
                      <a:lnTo>
                        <a:pt x="68" y="23"/>
                      </a:lnTo>
                      <a:lnTo>
                        <a:pt x="69" y="25"/>
                      </a:lnTo>
                      <a:lnTo>
                        <a:pt x="71" y="27"/>
                      </a:lnTo>
                      <a:lnTo>
                        <a:pt x="72" y="28"/>
                      </a:lnTo>
                      <a:lnTo>
                        <a:pt x="73" y="29"/>
                      </a:lnTo>
                      <a:lnTo>
                        <a:pt x="75" y="32"/>
                      </a:lnTo>
                      <a:lnTo>
                        <a:pt x="75" y="32"/>
                      </a:lnTo>
                      <a:lnTo>
                        <a:pt x="76" y="33"/>
                      </a:lnTo>
                      <a:lnTo>
                        <a:pt x="76" y="34"/>
                      </a:lnTo>
                      <a:lnTo>
                        <a:pt x="76" y="34"/>
                      </a:lnTo>
                      <a:lnTo>
                        <a:pt x="76" y="35"/>
                      </a:lnTo>
                      <a:lnTo>
                        <a:pt x="75" y="37"/>
                      </a:lnTo>
                      <a:lnTo>
                        <a:pt x="73" y="39"/>
                      </a:lnTo>
                      <a:lnTo>
                        <a:pt x="73" y="39"/>
                      </a:lnTo>
                      <a:lnTo>
                        <a:pt x="70" y="39"/>
                      </a:lnTo>
                      <a:lnTo>
                        <a:pt x="66" y="40"/>
                      </a:lnTo>
                      <a:lnTo>
                        <a:pt x="63" y="40"/>
                      </a:lnTo>
                      <a:lnTo>
                        <a:pt x="62" y="41"/>
                      </a:lnTo>
                      <a:lnTo>
                        <a:pt x="61" y="41"/>
                      </a:lnTo>
                      <a:lnTo>
                        <a:pt x="60" y="41"/>
                      </a:lnTo>
                      <a:lnTo>
                        <a:pt x="60" y="41"/>
                      </a:lnTo>
                      <a:lnTo>
                        <a:pt x="59" y="41"/>
                      </a:lnTo>
                      <a:lnTo>
                        <a:pt x="59" y="41"/>
                      </a:lnTo>
                      <a:lnTo>
                        <a:pt x="58" y="41"/>
                      </a:lnTo>
                      <a:lnTo>
                        <a:pt x="57" y="42"/>
                      </a:lnTo>
                      <a:lnTo>
                        <a:pt x="56" y="42"/>
                      </a:lnTo>
                      <a:lnTo>
                        <a:pt x="56" y="42"/>
                      </a:lnTo>
                      <a:lnTo>
                        <a:pt x="55" y="43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4" y="46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6"/>
                      </a:lnTo>
                      <a:lnTo>
                        <a:pt x="53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1" y="46"/>
                      </a:lnTo>
                      <a:lnTo>
                        <a:pt x="51" y="46"/>
                      </a:lnTo>
                      <a:lnTo>
                        <a:pt x="50" y="46"/>
                      </a:lnTo>
                      <a:lnTo>
                        <a:pt x="50" y="46"/>
                      </a:lnTo>
                      <a:lnTo>
                        <a:pt x="49" y="46"/>
                      </a:lnTo>
                      <a:lnTo>
                        <a:pt x="48" y="46"/>
                      </a:lnTo>
                      <a:lnTo>
                        <a:pt x="47" y="46"/>
                      </a:lnTo>
                      <a:lnTo>
                        <a:pt x="47" y="46"/>
                      </a:lnTo>
                      <a:lnTo>
                        <a:pt x="46" y="46"/>
                      </a:lnTo>
                      <a:lnTo>
                        <a:pt x="45" y="46"/>
                      </a:lnTo>
                      <a:lnTo>
                        <a:pt x="43" y="45"/>
                      </a:lnTo>
                      <a:lnTo>
                        <a:pt x="42" y="45"/>
                      </a:lnTo>
                      <a:lnTo>
                        <a:pt x="41" y="46"/>
                      </a:lnTo>
                      <a:lnTo>
                        <a:pt x="40" y="46"/>
                      </a:lnTo>
                      <a:lnTo>
                        <a:pt x="38" y="45"/>
                      </a:lnTo>
                      <a:lnTo>
                        <a:pt x="36" y="43"/>
                      </a:lnTo>
                      <a:lnTo>
                        <a:pt x="35" y="43"/>
                      </a:lnTo>
                      <a:lnTo>
                        <a:pt x="34" y="42"/>
                      </a:lnTo>
                      <a:lnTo>
                        <a:pt x="32" y="41"/>
                      </a:lnTo>
                      <a:lnTo>
                        <a:pt x="31" y="39"/>
                      </a:lnTo>
                      <a:lnTo>
                        <a:pt x="29" y="38"/>
                      </a:lnTo>
                      <a:lnTo>
                        <a:pt x="29" y="38"/>
                      </a:lnTo>
                      <a:lnTo>
                        <a:pt x="28" y="38"/>
                      </a:lnTo>
                      <a:lnTo>
                        <a:pt x="26" y="35"/>
                      </a:lnTo>
                      <a:lnTo>
                        <a:pt x="24" y="34"/>
                      </a:lnTo>
                      <a:lnTo>
                        <a:pt x="23" y="33"/>
                      </a:lnTo>
                      <a:lnTo>
                        <a:pt x="22" y="33"/>
                      </a:lnTo>
                      <a:lnTo>
                        <a:pt x="22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1" y="29"/>
                      </a:lnTo>
                      <a:lnTo>
                        <a:pt x="21" y="28"/>
                      </a:lnTo>
                      <a:lnTo>
                        <a:pt x="21" y="27"/>
                      </a:lnTo>
                      <a:lnTo>
                        <a:pt x="21" y="26"/>
                      </a:lnTo>
                      <a:lnTo>
                        <a:pt x="20" y="24"/>
                      </a:lnTo>
                      <a:lnTo>
                        <a:pt x="18" y="20"/>
                      </a:lnTo>
                      <a:lnTo>
                        <a:pt x="17" y="18"/>
                      </a:lnTo>
                      <a:lnTo>
                        <a:pt x="17" y="17"/>
                      </a:lnTo>
                      <a:lnTo>
                        <a:pt x="16" y="15"/>
                      </a:lnTo>
                      <a:lnTo>
                        <a:pt x="16" y="14"/>
                      </a:lnTo>
                      <a:lnTo>
                        <a:pt x="15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3" y="15"/>
                      </a:lnTo>
                      <a:lnTo>
                        <a:pt x="13" y="15"/>
                      </a:lnTo>
                      <a:lnTo>
                        <a:pt x="13" y="17"/>
                      </a:lnTo>
                      <a:lnTo>
                        <a:pt x="13" y="18"/>
                      </a:lnTo>
                      <a:lnTo>
                        <a:pt x="15" y="20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4" y="22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1"/>
                      </a:lnTo>
                      <a:lnTo>
                        <a:pt x="10" y="21"/>
                      </a:lnTo>
                      <a:lnTo>
                        <a:pt x="9" y="20"/>
                      </a:lnTo>
                      <a:lnTo>
                        <a:pt x="8" y="20"/>
                      </a:lnTo>
                      <a:lnTo>
                        <a:pt x="8" y="20"/>
                      </a:lnTo>
                      <a:lnTo>
                        <a:pt x="7" y="20"/>
                      </a:lnTo>
                      <a:lnTo>
                        <a:pt x="6" y="19"/>
                      </a:lnTo>
                      <a:lnTo>
                        <a:pt x="5" y="19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2" y="19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1" y="22"/>
                      </a:lnTo>
                      <a:lnTo>
                        <a:pt x="2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4" y="24"/>
                      </a:lnTo>
                      <a:lnTo>
                        <a:pt x="4" y="24"/>
                      </a:lnTo>
                      <a:lnTo>
                        <a:pt x="5" y="25"/>
                      </a:lnTo>
                      <a:lnTo>
                        <a:pt x="5" y="25"/>
                      </a:lnTo>
                      <a:lnTo>
                        <a:pt x="7" y="26"/>
                      </a:lnTo>
                      <a:lnTo>
                        <a:pt x="7" y="26"/>
                      </a:lnTo>
                      <a:lnTo>
                        <a:pt x="8" y="27"/>
                      </a:lnTo>
                      <a:lnTo>
                        <a:pt x="8" y="28"/>
                      </a:lnTo>
                      <a:lnTo>
                        <a:pt x="8" y="29"/>
                      </a:lnTo>
                      <a:lnTo>
                        <a:pt x="8" y="30"/>
                      </a:lnTo>
                      <a:lnTo>
                        <a:pt x="9" y="31"/>
                      </a:lnTo>
                      <a:lnTo>
                        <a:pt x="9" y="32"/>
                      </a:lnTo>
                      <a:lnTo>
                        <a:pt x="10" y="32"/>
                      </a:lnTo>
                      <a:lnTo>
                        <a:pt x="10" y="33"/>
                      </a:lnTo>
                      <a:lnTo>
                        <a:pt x="11" y="33"/>
                      </a:lnTo>
                      <a:lnTo>
                        <a:pt x="12" y="34"/>
                      </a:lnTo>
                      <a:lnTo>
                        <a:pt x="13" y="34"/>
                      </a:lnTo>
                      <a:lnTo>
                        <a:pt x="14" y="36"/>
                      </a:lnTo>
                      <a:lnTo>
                        <a:pt x="16" y="36"/>
                      </a:lnTo>
                      <a:lnTo>
                        <a:pt x="16" y="37"/>
                      </a:lnTo>
                      <a:lnTo>
                        <a:pt x="16" y="37"/>
                      </a:lnTo>
                      <a:lnTo>
                        <a:pt x="17" y="38"/>
                      </a:lnTo>
                      <a:lnTo>
                        <a:pt x="17" y="38"/>
                      </a:lnTo>
                      <a:lnTo>
                        <a:pt x="16" y="38"/>
                      </a:lnTo>
                      <a:lnTo>
                        <a:pt x="16" y="39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43"/>
                      </a:lnTo>
                      <a:lnTo>
                        <a:pt x="13" y="46"/>
                      </a:lnTo>
                      <a:lnTo>
                        <a:pt x="13" y="47"/>
                      </a:lnTo>
                      <a:lnTo>
                        <a:pt x="13" y="49"/>
                      </a:lnTo>
                      <a:lnTo>
                        <a:pt x="13" y="49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1"/>
                      </a:lnTo>
                      <a:lnTo>
                        <a:pt x="15" y="51"/>
                      </a:lnTo>
                      <a:lnTo>
                        <a:pt x="16" y="51"/>
                      </a:lnTo>
                      <a:lnTo>
                        <a:pt x="17" y="52"/>
                      </a:lnTo>
                      <a:lnTo>
                        <a:pt x="19" y="53"/>
                      </a:lnTo>
                      <a:lnTo>
                        <a:pt x="22" y="54"/>
                      </a:lnTo>
                      <a:lnTo>
                        <a:pt x="24" y="55"/>
                      </a:lnTo>
                      <a:lnTo>
                        <a:pt x="27" y="56"/>
                      </a:lnTo>
                      <a:lnTo>
                        <a:pt x="29" y="57"/>
                      </a:lnTo>
                      <a:lnTo>
                        <a:pt x="33" y="58"/>
                      </a:lnTo>
                      <a:lnTo>
                        <a:pt x="36" y="60"/>
                      </a:lnTo>
                      <a:lnTo>
                        <a:pt x="39" y="61"/>
                      </a:lnTo>
                      <a:lnTo>
                        <a:pt x="42" y="62"/>
                      </a:lnTo>
                      <a:lnTo>
                        <a:pt x="45" y="62"/>
                      </a:lnTo>
                      <a:lnTo>
                        <a:pt x="50" y="64"/>
                      </a:lnTo>
                      <a:lnTo>
                        <a:pt x="50" y="64"/>
                      </a:lnTo>
                      <a:lnTo>
                        <a:pt x="51" y="64"/>
                      </a:lnTo>
                      <a:lnTo>
                        <a:pt x="54" y="65"/>
                      </a:lnTo>
                      <a:lnTo>
                        <a:pt x="55" y="65"/>
                      </a:lnTo>
                      <a:lnTo>
                        <a:pt x="55" y="65"/>
                      </a:lnTo>
                      <a:lnTo>
                        <a:pt x="56" y="66"/>
                      </a:lnTo>
                      <a:lnTo>
                        <a:pt x="56" y="74"/>
                      </a:lnTo>
                      <a:lnTo>
                        <a:pt x="56" y="79"/>
                      </a:lnTo>
                      <a:lnTo>
                        <a:pt x="56" y="84"/>
                      </a:lnTo>
                      <a:lnTo>
                        <a:pt x="56" y="88"/>
                      </a:lnTo>
                      <a:lnTo>
                        <a:pt x="56" y="91"/>
                      </a:lnTo>
                      <a:lnTo>
                        <a:pt x="56" y="93"/>
                      </a:lnTo>
                      <a:lnTo>
                        <a:pt x="56" y="95"/>
                      </a:lnTo>
                      <a:lnTo>
                        <a:pt x="56" y="98"/>
                      </a:lnTo>
                      <a:lnTo>
                        <a:pt x="56" y="99"/>
                      </a:lnTo>
                      <a:lnTo>
                        <a:pt x="56" y="100"/>
                      </a:lnTo>
                      <a:lnTo>
                        <a:pt x="55" y="107"/>
                      </a:lnTo>
                      <a:lnTo>
                        <a:pt x="55" y="109"/>
                      </a:lnTo>
                      <a:lnTo>
                        <a:pt x="54" y="112"/>
                      </a:lnTo>
                      <a:lnTo>
                        <a:pt x="53" y="117"/>
                      </a:lnTo>
                      <a:lnTo>
                        <a:pt x="52" y="121"/>
                      </a:lnTo>
                      <a:lnTo>
                        <a:pt x="51" y="125"/>
                      </a:lnTo>
                      <a:lnTo>
                        <a:pt x="51" y="129"/>
                      </a:lnTo>
                      <a:lnTo>
                        <a:pt x="50" y="131"/>
                      </a:lnTo>
                      <a:lnTo>
                        <a:pt x="50" y="132"/>
                      </a:lnTo>
                      <a:lnTo>
                        <a:pt x="51" y="132"/>
                      </a:lnTo>
                      <a:lnTo>
                        <a:pt x="51" y="133"/>
                      </a:lnTo>
                      <a:lnTo>
                        <a:pt x="51" y="137"/>
                      </a:lnTo>
                      <a:lnTo>
                        <a:pt x="50" y="138"/>
                      </a:lnTo>
                      <a:lnTo>
                        <a:pt x="50" y="140"/>
                      </a:lnTo>
                      <a:lnTo>
                        <a:pt x="50" y="141"/>
                      </a:lnTo>
                      <a:lnTo>
                        <a:pt x="50" y="142"/>
                      </a:lnTo>
                      <a:lnTo>
                        <a:pt x="50" y="143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6"/>
                      </a:lnTo>
                      <a:lnTo>
                        <a:pt x="50" y="147"/>
                      </a:lnTo>
                      <a:lnTo>
                        <a:pt x="49" y="150"/>
                      </a:lnTo>
                      <a:lnTo>
                        <a:pt x="49" y="151"/>
                      </a:lnTo>
                      <a:lnTo>
                        <a:pt x="48" y="153"/>
                      </a:lnTo>
                      <a:lnTo>
                        <a:pt x="49" y="155"/>
                      </a:lnTo>
                      <a:lnTo>
                        <a:pt x="49" y="156"/>
                      </a:lnTo>
                      <a:lnTo>
                        <a:pt x="49" y="157"/>
                      </a:lnTo>
                      <a:lnTo>
                        <a:pt x="49" y="161"/>
                      </a:lnTo>
                      <a:lnTo>
                        <a:pt x="48" y="163"/>
                      </a:lnTo>
                      <a:lnTo>
                        <a:pt x="48" y="166"/>
                      </a:lnTo>
                      <a:lnTo>
                        <a:pt x="48" y="167"/>
                      </a:lnTo>
                      <a:lnTo>
                        <a:pt x="48" y="169"/>
                      </a:lnTo>
                      <a:lnTo>
                        <a:pt x="48" y="170"/>
                      </a:lnTo>
                      <a:lnTo>
                        <a:pt x="48" y="170"/>
                      </a:lnTo>
                      <a:lnTo>
                        <a:pt x="47" y="172"/>
                      </a:lnTo>
                      <a:lnTo>
                        <a:pt x="47" y="173"/>
                      </a:lnTo>
                      <a:lnTo>
                        <a:pt x="46" y="176"/>
                      </a:lnTo>
                      <a:lnTo>
                        <a:pt x="46" y="179"/>
                      </a:lnTo>
                      <a:lnTo>
                        <a:pt x="46" y="182"/>
                      </a:lnTo>
                      <a:lnTo>
                        <a:pt x="45" y="184"/>
                      </a:lnTo>
                      <a:lnTo>
                        <a:pt x="43" y="186"/>
                      </a:lnTo>
                      <a:lnTo>
                        <a:pt x="43" y="186"/>
                      </a:lnTo>
                      <a:lnTo>
                        <a:pt x="42" y="188"/>
                      </a:lnTo>
                      <a:lnTo>
                        <a:pt x="42" y="190"/>
                      </a:lnTo>
                      <a:lnTo>
                        <a:pt x="42" y="191"/>
                      </a:lnTo>
                      <a:lnTo>
                        <a:pt x="43" y="193"/>
                      </a:lnTo>
                      <a:lnTo>
                        <a:pt x="43" y="194"/>
                      </a:lnTo>
                      <a:lnTo>
                        <a:pt x="43" y="195"/>
                      </a:lnTo>
                      <a:lnTo>
                        <a:pt x="43" y="195"/>
                      </a:lnTo>
                      <a:lnTo>
                        <a:pt x="43" y="196"/>
                      </a:lnTo>
                      <a:lnTo>
                        <a:pt x="41" y="204"/>
                      </a:lnTo>
                      <a:lnTo>
                        <a:pt x="41" y="208"/>
                      </a:lnTo>
                      <a:lnTo>
                        <a:pt x="41" y="209"/>
                      </a:lnTo>
                      <a:lnTo>
                        <a:pt x="41" y="210"/>
                      </a:lnTo>
                      <a:lnTo>
                        <a:pt x="40" y="212"/>
                      </a:lnTo>
                      <a:lnTo>
                        <a:pt x="40" y="213"/>
                      </a:lnTo>
                      <a:lnTo>
                        <a:pt x="39" y="214"/>
                      </a:lnTo>
                      <a:lnTo>
                        <a:pt x="39" y="214"/>
                      </a:lnTo>
                      <a:lnTo>
                        <a:pt x="39" y="215"/>
                      </a:lnTo>
                      <a:lnTo>
                        <a:pt x="39" y="217"/>
                      </a:lnTo>
                      <a:lnTo>
                        <a:pt x="38" y="218"/>
                      </a:lnTo>
                      <a:lnTo>
                        <a:pt x="37" y="220"/>
                      </a:lnTo>
                      <a:lnTo>
                        <a:pt x="37" y="221"/>
                      </a:lnTo>
                      <a:lnTo>
                        <a:pt x="37" y="222"/>
                      </a:lnTo>
                      <a:lnTo>
                        <a:pt x="37" y="223"/>
                      </a:lnTo>
                      <a:lnTo>
                        <a:pt x="37" y="224"/>
                      </a:lnTo>
                      <a:lnTo>
                        <a:pt x="37" y="226"/>
                      </a:lnTo>
                      <a:lnTo>
                        <a:pt x="37" y="226"/>
                      </a:lnTo>
                      <a:lnTo>
                        <a:pt x="37" y="227"/>
                      </a:lnTo>
                      <a:lnTo>
                        <a:pt x="36" y="228"/>
                      </a:lnTo>
                      <a:lnTo>
                        <a:pt x="36" y="229"/>
                      </a:lnTo>
                      <a:lnTo>
                        <a:pt x="36" y="231"/>
                      </a:lnTo>
                      <a:lnTo>
                        <a:pt x="36" y="232"/>
                      </a:lnTo>
                      <a:lnTo>
                        <a:pt x="36" y="232"/>
                      </a:lnTo>
                      <a:lnTo>
                        <a:pt x="35" y="233"/>
                      </a:lnTo>
                      <a:lnTo>
                        <a:pt x="35" y="234"/>
                      </a:lnTo>
                      <a:lnTo>
                        <a:pt x="34" y="234"/>
                      </a:lnTo>
                      <a:lnTo>
                        <a:pt x="33" y="234"/>
                      </a:lnTo>
                      <a:lnTo>
                        <a:pt x="33" y="235"/>
                      </a:lnTo>
                      <a:lnTo>
                        <a:pt x="33" y="236"/>
                      </a:lnTo>
                      <a:lnTo>
                        <a:pt x="32" y="237"/>
                      </a:lnTo>
                      <a:lnTo>
                        <a:pt x="31" y="238"/>
                      </a:lnTo>
                      <a:lnTo>
                        <a:pt x="31" y="238"/>
                      </a:lnTo>
                      <a:lnTo>
                        <a:pt x="30" y="238"/>
                      </a:lnTo>
                      <a:lnTo>
                        <a:pt x="29" y="238"/>
                      </a:lnTo>
                      <a:lnTo>
                        <a:pt x="29" y="238"/>
                      </a:lnTo>
                      <a:lnTo>
                        <a:pt x="28" y="239"/>
                      </a:lnTo>
                      <a:lnTo>
                        <a:pt x="27" y="240"/>
                      </a:lnTo>
                      <a:lnTo>
                        <a:pt x="26" y="240"/>
                      </a:lnTo>
                      <a:lnTo>
                        <a:pt x="26" y="241"/>
                      </a:lnTo>
                      <a:lnTo>
                        <a:pt x="26" y="241"/>
                      </a:lnTo>
                      <a:lnTo>
                        <a:pt x="25" y="241"/>
                      </a:lnTo>
                      <a:lnTo>
                        <a:pt x="24" y="242"/>
                      </a:lnTo>
                      <a:lnTo>
                        <a:pt x="24" y="242"/>
                      </a:lnTo>
                      <a:lnTo>
                        <a:pt x="23" y="242"/>
                      </a:lnTo>
                      <a:lnTo>
                        <a:pt x="23" y="243"/>
                      </a:lnTo>
                      <a:lnTo>
                        <a:pt x="23" y="243"/>
                      </a:lnTo>
                      <a:lnTo>
                        <a:pt x="22" y="244"/>
                      </a:lnTo>
                      <a:lnTo>
                        <a:pt x="21" y="244"/>
                      </a:lnTo>
                      <a:lnTo>
                        <a:pt x="20" y="245"/>
                      </a:lnTo>
                      <a:lnTo>
                        <a:pt x="19" y="245"/>
                      </a:lnTo>
                      <a:lnTo>
                        <a:pt x="18" y="245"/>
                      </a:lnTo>
                      <a:lnTo>
                        <a:pt x="17" y="245"/>
                      </a:lnTo>
                      <a:lnTo>
                        <a:pt x="17" y="245"/>
                      </a:lnTo>
                      <a:lnTo>
                        <a:pt x="14" y="244"/>
                      </a:lnTo>
                      <a:lnTo>
                        <a:pt x="13" y="244"/>
                      </a:lnTo>
                      <a:lnTo>
                        <a:pt x="13" y="245"/>
                      </a:lnTo>
                      <a:lnTo>
                        <a:pt x="13" y="245"/>
                      </a:lnTo>
                      <a:lnTo>
                        <a:pt x="12" y="245"/>
                      </a:lnTo>
                      <a:lnTo>
                        <a:pt x="12" y="246"/>
                      </a:lnTo>
                      <a:lnTo>
                        <a:pt x="12" y="246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1" y="248"/>
                      </a:lnTo>
                      <a:lnTo>
                        <a:pt x="11" y="249"/>
                      </a:lnTo>
                      <a:lnTo>
                        <a:pt x="12" y="249"/>
                      </a:lnTo>
                      <a:lnTo>
                        <a:pt x="12" y="250"/>
                      </a:lnTo>
                      <a:lnTo>
                        <a:pt x="13" y="250"/>
                      </a:lnTo>
                      <a:lnTo>
                        <a:pt x="14" y="251"/>
                      </a:lnTo>
                      <a:lnTo>
                        <a:pt x="16" y="251"/>
                      </a:lnTo>
                      <a:lnTo>
                        <a:pt x="20" y="252"/>
                      </a:lnTo>
                      <a:lnTo>
                        <a:pt x="23" y="252"/>
                      </a:lnTo>
                      <a:lnTo>
                        <a:pt x="24" y="252"/>
                      </a:lnTo>
                      <a:lnTo>
                        <a:pt x="28" y="252"/>
                      </a:lnTo>
                      <a:lnTo>
                        <a:pt x="31" y="252"/>
                      </a:lnTo>
                      <a:lnTo>
                        <a:pt x="32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8" y="253"/>
                      </a:lnTo>
                      <a:lnTo>
                        <a:pt x="39" y="253"/>
                      </a:lnTo>
                      <a:lnTo>
                        <a:pt x="44" y="253"/>
                      </a:lnTo>
                      <a:lnTo>
                        <a:pt x="45" y="253"/>
                      </a:lnTo>
                      <a:lnTo>
                        <a:pt x="47" y="253"/>
                      </a:lnTo>
                      <a:lnTo>
                        <a:pt x="48" y="253"/>
                      </a:lnTo>
                      <a:lnTo>
                        <a:pt x="48" y="253"/>
                      </a:lnTo>
                      <a:lnTo>
                        <a:pt x="48" y="252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3" y="241"/>
                      </a:lnTo>
                      <a:lnTo>
                        <a:pt x="55" y="237"/>
                      </a:lnTo>
                      <a:lnTo>
                        <a:pt x="55" y="235"/>
                      </a:lnTo>
                      <a:lnTo>
                        <a:pt x="56" y="233"/>
                      </a:lnTo>
                      <a:lnTo>
                        <a:pt x="57" y="229"/>
                      </a:lnTo>
                      <a:lnTo>
                        <a:pt x="59" y="224"/>
                      </a:lnTo>
                      <a:lnTo>
                        <a:pt x="61" y="221"/>
                      </a:lnTo>
                      <a:lnTo>
                        <a:pt x="62" y="215"/>
                      </a:lnTo>
                      <a:lnTo>
                        <a:pt x="65" y="209"/>
                      </a:lnTo>
                      <a:lnTo>
                        <a:pt x="66" y="204"/>
                      </a:lnTo>
                      <a:lnTo>
                        <a:pt x="68" y="196"/>
                      </a:lnTo>
                      <a:lnTo>
                        <a:pt x="70" y="188"/>
                      </a:lnTo>
                      <a:lnTo>
                        <a:pt x="74" y="175"/>
                      </a:lnTo>
                      <a:lnTo>
                        <a:pt x="75" y="168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7" y="167"/>
                      </a:lnTo>
                      <a:lnTo>
                        <a:pt x="78" y="169"/>
                      </a:lnTo>
                      <a:lnTo>
                        <a:pt x="79" y="175"/>
                      </a:lnTo>
                      <a:lnTo>
                        <a:pt x="80" y="178"/>
                      </a:lnTo>
                      <a:lnTo>
                        <a:pt x="80" y="181"/>
                      </a:lnTo>
                      <a:lnTo>
                        <a:pt x="82" y="186"/>
                      </a:lnTo>
                      <a:lnTo>
                        <a:pt x="83" y="189"/>
                      </a:lnTo>
                      <a:lnTo>
                        <a:pt x="84" y="194"/>
                      </a:lnTo>
                      <a:lnTo>
                        <a:pt x="84" y="197"/>
                      </a:lnTo>
                      <a:lnTo>
                        <a:pt x="84" y="199"/>
                      </a:lnTo>
                      <a:lnTo>
                        <a:pt x="85" y="201"/>
                      </a:lnTo>
                      <a:lnTo>
                        <a:pt x="86" y="206"/>
                      </a:lnTo>
                      <a:lnTo>
                        <a:pt x="86" y="210"/>
                      </a:lnTo>
                      <a:lnTo>
                        <a:pt x="86" y="212"/>
                      </a:lnTo>
                      <a:lnTo>
                        <a:pt x="86" y="212"/>
                      </a:lnTo>
                      <a:lnTo>
                        <a:pt x="85" y="218"/>
                      </a:lnTo>
                      <a:lnTo>
                        <a:pt x="84" y="222"/>
                      </a:lnTo>
                      <a:lnTo>
                        <a:pt x="84" y="226"/>
                      </a:lnTo>
                      <a:lnTo>
                        <a:pt x="83" y="230"/>
                      </a:lnTo>
                      <a:lnTo>
                        <a:pt x="83" y="232"/>
                      </a:lnTo>
                      <a:lnTo>
                        <a:pt x="83" y="234"/>
                      </a:lnTo>
                      <a:lnTo>
                        <a:pt x="83" y="237"/>
                      </a:lnTo>
                      <a:lnTo>
                        <a:pt x="83" y="239"/>
                      </a:lnTo>
                      <a:lnTo>
                        <a:pt x="83" y="241"/>
                      </a:lnTo>
                      <a:lnTo>
                        <a:pt x="83" y="241"/>
                      </a:lnTo>
                      <a:lnTo>
                        <a:pt x="82" y="243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0" y="245"/>
                      </a:lnTo>
                      <a:lnTo>
                        <a:pt x="80" y="246"/>
                      </a:lnTo>
                      <a:lnTo>
                        <a:pt x="80" y="247"/>
                      </a:lnTo>
                      <a:lnTo>
                        <a:pt x="79" y="248"/>
                      </a:lnTo>
                      <a:lnTo>
                        <a:pt x="77" y="249"/>
                      </a:lnTo>
                      <a:lnTo>
                        <a:pt x="76" y="249"/>
                      </a:lnTo>
                      <a:lnTo>
                        <a:pt x="76" y="250"/>
                      </a:lnTo>
                      <a:lnTo>
                        <a:pt x="76" y="250"/>
                      </a:lnTo>
                      <a:lnTo>
                        <a:pt x="76" y="251"/>
                      </a:lnTo>
                      <a:lnTo>
                        <a:pt x="76" y="251"/>
                      </a:lnTo>
                      <a:lnTo>
                        <a:pt x="76" y="252"/>
                      </a:lnTo>
                      <a:lnTo>
                        <a:pt x="76" y="252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4"/>
                      </a:lnTo>
                      <a:lnTo>
                        <a:pt x="77" y="254"/>
                      </a:lnTo>
                      <a:lnTo>
                        <a:pt x="78" y="254"/>
                      </a:lnTo>
                      <a:lnTo>
                        <a:pt x="86" y="254"/>
                      </a:lnTo>
                      <a:lnTo>
                        <a:pt x="88" y="254"/>
                      </a:lnTo>
                      <a:lnTo>
                        <a:pt x="89" y="254"/>
                      </a:lnTo>
                      <a:lnTo>
                        <a:pt x="93" y="253"/>
                      </a:lnTo>
                      <a:lnTo>
                        <a:pt x="94" y="253"/>
                      </a:lnTo>
                      <a:lnTo>
                        <a:pt x="94" y="252"/>
                      </a:lnTo>
                      <a:lnTo>
                        <a:pt x="96" y="251"/>
                      </a:lnTo>
                      <a:lnTo>
                        <a:pt x="96" y="251"/>
                      </a:lnTo>
                      <a:lnTo>
                        <a:pt x="97" y="251"/>
                      </a:lnTo>
                      <a:lnTo>
                        <a:pt x="98" y="251"/>
                      </a:lnTo>
                      <a:lnTo>
                        <a:pt x="99" y="251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49"/>
                      </a:lnTo>
                      <a:lnTo>
                        <a:pt x="100" y="247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100" y="245"/>
                      </a:lnTo>
                      <a:lnTo>
                        <a:pt x="101" y="243"/>
                      </a:lnTo>
                      <a:lnTo>
                        <a:pt x="101" y="242"/>
                      </a:lnTo>
                      <a:lnTo>
                        <a:pt x="101" y="241"/>
                      </a:lnTo>
                      <a:lnTo>
                        <a:pt x="102" y="240"/>
                      </a:lnTo>
                      <a:lnTo>
                        <a:pt x="103" y="237"/>
                      </a:lnTo>
                      <a:lnTo>
                        <a:pt x="103" y="236"/>
                      </a:lnTo>
                      <a:lnTo>
                        <a:pt x="103" y="234"/>
                      </a:lnTo>
                      <a:lnTo>
                        <a:pt x="104" y="233"/>
                      </a:lnTo>
                      <a:lnTo>
                        <a:pt x="103" y="226"/>
                      </a:lnTo>
                      <a:lnTo>
                        <a:pt x="103" y="222"/>
                      </a:lnTo>
                      <a:lnTo>
                        <a:pt x="103" y="219"/>
                      </a:lnTo>
                      <a:lnTo>
                        <a:pt x="103" y="216"/>
                      </a:lnTo>
                      <a:lnTo>
                        <a:pt x="103" y="212"/>
                      </a:lnTo>
                      <a:lnTo>
                        <a:pt x="104" y="209"/>
                      </a:lnTo>
                      <a:lnTo>
                        <a:pt x="104" y="205"/>
                      </a:lnTo>
                      <a:lnTo>
                        <a:pt x="104" y="199"/>
                      </a:lnTo>
                      <a:lnTo>
                        <a:pt x="104" y="195"/>
                      </a:lnTo>
                      <a:lnTo>
                        <a:pt x="104" y="191"/>
                      </a:lnTo>
                      <a:lnTo>
                        <a:pt x="103" y="180"/>
                      </a:lnTo>
                      <a:lnTo>
                        <a:pt x="103" y="177"/>
                      </a:lnTo>
                      <a:lnTo>
                        <a:pt x="102" y="172"/>
                      </a:lnTo>
                      <a:lnTo>
                        <a:pt x="102" y="167"/>
                      </a:lnTo>
                      <a:lnTo>
                        <a:pt x="101" y="164"/>
                      </a:lnTo>
                      <a:lnTo>
                        <a:pt x="100" y="157"/>
                      </a:lnTo>
                      <a:lnTo>
                        <a:pt x="100" y="157"/>
                      </a:lnTo>
                      <a:lnTo>
                        <a:pt x="100" y="153"/>
                      </a:lnTo>
                      <a:lnTo>
                        <a:pt x="100" y="149"/>
                      </a:lnTo>
                      <a:lnTo>
                        <a:pt x="100" y="146"/>
                      </a:lnTo>
                      <a:lnTo>
                        <a:pt x="100" y="144"/>
                      </a:lnTo>
                      <a:lnTo>
                        <a:pt x="99" y="143"/>
                      </a:lnTo>
                      <a:lnTo>
                        <a:pt x="99" y="141"/>
                      </a:lnTo>
                      <a:lnTo>
                        <a:pt x="99" y="141"/>
                      </a:lnTo>
                      <a:lnTo>
                        <a:pt x="99" y="140"/>
                      </a:lnTo>
                      <a:lnTo>
                        <a:pt x="99" y="138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100" y="136"/>
                      </a:lnTo>
                      <a:lnTo>
                        <a:pt x="100" y="136"/>
                      </a:lnTo>
                      <a:lnTo>
                        <a:pt x="100" y="133"/>
                      </a:lnTo>
                      <a:lnTo>
                        <a:pt x="100" y="132"/>
                      </a:lnTo>
                      <a:lnTo>
                        <a:pt x="100" y="128"/>
                      </a:lnTo>
                      <a:lnTo>
                        <a:pt x="100" y="124"/>
                      </a:lnTo>
                      <a:lnTo>
                        <a:pt x="100" y="121"/>
                      </a:lnTo>
                      <a:lnTo>
                        <a:pt x="100" y="120"/>
                      </a:lnTo>
                      <a:lnTo>
                        <a:pt x="100" y="120"/>
                      </a:lnTo>
                      <a:lnTo>
                        <a:pt x="101" y="120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3" y="119"/>
                      </a:lnTo>
                      <a:lnTo>
                        <a:pt x="104" y="118"/>
                      </a:lnTo>
                      <a:lnTo>
                        <a:pt x="105" y="118"/>
                      </a:lnTo>
                      <a:lnTo>
                        <a:pt x="106" y="118"/>
                      </a:lnTo>
                      <a:lnTo>
                        <a:pt x="107" y="119"/>
                      </a:lnTo>
                      <a:lnTo>
                        <a:pt x="111" y="121"/>
                      </a:lnTo>
                      <a:lnTo>
                        <a:pt x="111" y="121"/>
                      </a:lnTo>
                      <a:lnTo>
                        <a:pt x="112" y="121"/>
                      </a:lnTo>
                      <a:lnTo>
                        <a:pt x="112" y="121"/>
                      </a:lnTo>
                      <a:lnTo>
                        <a:pt x="112" y="120"/>
                      </a:lnTo>
                      <a:lnTo>
                        <a:pt x="113" y="118"/>
                      </a:lnTo>
                      <a:lnTo>
                        <a:pt x="115" y="115"/>
                      </a:lnTo>
                      <a:lnTo>
                        <a:pt x="117" y="112"/>
                      </a:lnTo>
                      <a:lnTo>
                        <a:pt x="118" y="110"/>
                      </a:lnTo>
                      <a:lnTo>
                        <a:pt x="119" y="109"/>
                      </a:lnTo>
                      <a:lnTo>
                        <a:pt x="120" y="108"/>
                      </a:lnTo>
                      <a:lnTo>
                        <a:pt x="121" y="107"/>
                      </a:lnTo>
                      <a:lnTo>
                        <a:pt x="122" y="104"/>
                      </a:lnTo>
                      <a:lnTo>
                        <a:pt x="122" y="103"/>
                      </a:lnTo>
                      <a:lnTo>
                        <a:pt x="123" y="101"/>
                      </a:lnTo>
                      <a:lnTo>
                        <a:pt x="124" y="99"/>
                      </a:lnTo>
                      <a:lnTo>
                        <a:pt x="125" y="98"/>
                      </a:lnTo>
                      <a:lnTo>
                        <a:pt x="126" y="96"/>
                      </a:lnTo>
                      <a:lnTo>
                        <a:pt x="128" y="90"/>
                      </a:lnTo>
                      <a:lnTo>
                        <a:pt x="129" y="88"/>
                      </a:lnTo>
                      <a:lnTo>
                        <a:pt x="129" y="86"/>
                      </a:lnTo>
                      <a:lnTo>
                        <a:pt x="130" y="86"/>
                      </a:lnTo>
                      <a:lnTo>
                        <a:pt x="130" y="85"/>
                      </a:lnTo>
                      <a:lnTo>
                        <a:pt x="130" y="84"/>
                      </a:lnTo>
                      <a:lnTo>
                        <a:pt x="130" y="83"/>
                      </a:lnTo>
                      <a:lnTo>
                        <a:pt x="130" y="80"/>
                      </a:lnTo>
                      <a:close/>
                      <a:moveTo>
                        <a:pt x="64" y="10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close/>
                      <a:moveTo>
                        <a:pt x="64" y="11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close/>
                      <a:moveTo>
                        <a:pt x="112" y="90"/>
                      </a:moveTo>
                      <a:lnTo>
                        <a:pt x="110" y="91"/>
                      </a:lnTo>
                      <a:lnTo>
                        <a:pt x="109" y="91"/>
                      </a:lnTo>
                      <a:lnTo>
                        <a:pt x="109" y="92"/>
                      </a:lnTo>
                      <a:lnTo>
                        <a:pt x="108" y="93"/>
                      </a:lnTo>
                      <a:lnTo>
                        <a:pt x="108" y="94"/>
                      </a:lnTo>
                      <a:lnTo>
                        <a:pt x="108" y="95"/>
                      </a:lnTo>
                      <a:lnTo>
                        <a:pt x="108" y="97"/>
                      </a:lnTo>
                      <a:lnTo>
                        <a:pt x="108" y="97"/>
                      </a:lnTo>
                      <a:lnTo>
                        <a:pt x="108" y="99"/>
                      </a:lnTo>
                      <a:lnTo>
                        <a:pt x="108" y="99"/>
                      </a:lnTo>
                      <a:lnTo>
                        <a:pt x="108" y="100"/>
                      </a:lnTo>
                      <a:lnTo>
                        <a:pt x="108" y="100"/>
                      </a:lnTo>
                      <a:lnTo>
                        <a:pt x="108" y="101"/>
                      </a:lnTo>
                      <a:lnTo>
                        <a:pt x="108" y="102"/>
                      </a:lnTo>
                      <a:lnTo>
                        <a:pt x="108" y="102"/>
                      </a:lnTo>
                      <a:lnTo>
                        <a:pt x="107" y="102"/>
                      </a:lnTo>
                      <a:lnTo>
                        <a:pt x="106" y="102"/>
                      </a:lnTo>
                      <a:lnTo>
                        <a:pt x="105" y="102"/>
                      </a:lnTo>
                      <a:lnTo>
                        <a:pt x="105" y="103"/>
                      </a:lnTo>
                      <a:lnTo>
                        <a:pt x="105" y="103"/>
                      </a:lnTo>
                      <a:lnTo>
                        <a:pt x="104" y="103"/>
                      </a:lnTo>
                      <a:lnTo>
                        <a:pt x="104" y="105"/>
                      </a:lnTo>
                      <a:lnTo>
                        <a:pt x="104" y="105"/>
                      </a:lnTo>
                      <a:lnTo>
                        <a:pt x="104" y="106"/>
                      </a:lnTo>
                      <a:lnTo>
                        <a:pt x="102" y="107"/>
                      </a:lnTo>
                      <a:lnTo>
                        <a:pt x="100" y="109"/>
                      </a:lnTo>
                      <a:lnTo>
                        <a:pt x="99" y="108"/>
                      </a:lnTo>
                      <a:lnTo>
                        <a:pt x="99" y="108"/>
                      </a:lnTo>
                      <a:lnTo>
                        <a:pt x="99" y="106"/>
                      </a:lnTo>
                      <a:lnTo>
                        <a:pt x="98" y="104"/>
                      </a:lnTo>
                      <a:lnTo>
                        <a:pt x="99" y="104"/>
                      </a:lnTo>
                      <a:lnTo>
                        <a:pt x="99" y="103"/>
                      </a:lnTo>
                      <a:lnTo>
                        <a:pt x="99" y="101"/>
                      </a:lnTo>
                      <a:lnTo>
                        <a:pt x="99" y="99"/>
                      </a:lnTo>
                      <a:lnTo>
                        <a:pt x="99" y="98"/>
                      </a:lnTo>
                      <a:lnTo>
                        <a:pt x="100" y="95"/>
                      </a:lnTo>
                      <a:lnTo>
                        <a:pt x="100" y="91"/>
                      </a:lnTo>
                      <a:lnTo>
                        <a:pt x="102" y="86"/>
                      </a:lnTo>
                      <a:lnTo>
                        <a:pt x="102" y="85"/>
                      </a:lnTo>
                      <a:lnTo>
                        <a:pt x="103" y="84"/>
                      </a:lnTo>
                      <a:lnTo>
                        <a:pt x="103" y="83"/>
                      </a:lnTo>
                      <a:lnTo>
                        <a:pt x="103" y="80"/>
                      </a:lnTo>
                      <a:lnTo>
                        <a:pt x="104" y="79"/>
                      </a:lnTo>
                      <a:lnTo>
                        <a:pt x="104" y="77"/>
                      </a:lnTo>
                      <a:lnTo>
                        <a:pt x="105" y="76"/>
                      </a:lnTo>
                      <a:lnTo>
                        <a:pt x="105" y="75"/>
                      </a:lnTo>
                      <a:lnTo>
                        <a:pt x="107" y="74"/>
                      </a:lnTo>
                      <a:lnTo>
                        <a:pt x="107" y="73"/>
                      </a:lnTo>
                      <a:lnTo>
                        <a:pt x="107" y="72"/>
                      </a:lnTo>
                      <a:lnTo>
                        <a:pt x="107" y="72"/>
                      </a:lnTo>
                      <a:lnTo>
                        <a:pt x="108" y="73"/>
                      </a:lnTo>
                      <a:lnTo>
                        <a:pt x="108" y="73"/>
                      </a:lnTo>
                      <a:lnTo>
                        <a:pt x="108" y="74"/>
                      </a:lnTo>
                      <a:lnTo>
                        <a:pt x="108" y="75"/>
                      </a:lnTo>
                      <a:lnTo>
                        <a:pt x="109" y="76"/>
                      </a:lnTo>
                      <a:lnTo>
                        <a:pt x="109" y="77"/>
                      </a:lnTo>
                      <a:lnTo>
                        <a:pt x="110" y="79"/>
                      </a:lnTo>
                      <a:lnTo>
                        <a:pt x="111" y="81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11" y="88"/>
                      </a:lnTo>
                      <a:lnTo>
                        <a:pt x="112" y="88"/>
                      </a:lnTo>
                      <a:lnTo>
                        <a:pt x="112" y="89"/>
                      </a:lnTo>
                      <a:lnTo>
                        <a:pt x="112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 47">
                  <a:extLst>
                    <a:ext uri="{FF2B5EF4-FFF2-40B4-BE49-F238E27FC236}">
                      <a16:creationId xmlns:a16="http://schemas.microsoft.com/office/drawing/2014/main" xmlns="" id="{FBAC3196-1CB5-4F7B-8C00-FEF93B07E138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5501214" y="2213022"/>
                  <a:ext cx="263086" cy="165548"/>
                </a:xfrm>
                <a:custGeom>
                  <a:avLst/>
                  <a:gdLst/>
                  <a:ahLst/>
                  <a:cxnLst>
                    <a:cxn ang="0">
                      <a:pos x="377" y="1001"/>
                    </a:cxn>
                    <a:cxn ang="0">
                      <a:pos x="151" y="1080"/>
                    </a:cxn>
                    <a:cxn ang="0">
                      <a:pos x="289" y="1248"/>
                    </a:cxn>
                    <a:cxn ang="0">
                      <a:pos x="524" y="1145"/>
                    </a:cxn>
                    <a:cxn ang="0">
                      <a:pos x="340" y="1137"/>
                    </a:cxn>
                    <a:cxn ang="0">
                      <a:pos x="249" y="1147"/>
                    </a:cxn>
                    <a:cxn ang="0">
                      <a:pos x="306" y="1100"/>
                    </a:cxn>
                    <a:cxn ang="0">
                      <a:pos x="335" y="1089"/>
                    </a:cxn>
                    <a:cxn ang="0">
                      <a:pos x="419" y="1080"/>
                    </a:cxn>
                    <a:cxn ang="0">
                      <a:pos x="369" y="1125"/>
                    </a:cxn>
                    <a:cxn ang="0">
                      <a:pos x="312" y="1108"/>
                    </a:cxn>
                    <a:cxn ang="0">
                      <a:pos x="351" y="1115"/>
                    </a:cxn>
                    <a:cxn ang="0">
                      <a:pos x="351" y="1115"/>
                    </a:cxn>
                    <a:cxn ang="0">
                      <a:pos x="1264" y="538"/>
                    </a:cxn>
                    <a:cxn ang="0">
                      <a:pos x="1239" y="684"/>
                    </a:cxn>
                    <a:cxn ang="0">
                      <a:pos x="1343" y="736"/>
                    </a:cxn>
                    <a:cxn ang="0">
                      <a:pos x="1381" y="925"/>
                    </a:cxn>
                    <a:cxn ang="0">
                      <a:pos x="1136" y="753"/>
                    </a:cxn>
                    <a:cxn ang="0">
                      <a:pos x="1182" y="724"/>
                    </a:cxn>
                    <a:cxn ang="0">
                      <a:pos x="1237" y="222"/>
                    </a:cxn>
                    <a:cxn ang="0">
                      <a:pos x="1475" y="102"/>
                    </a:cxn>
                    <a:cxn ang="0">
                      <a:pos x="1178" y="11"/>
                    </a:cxn>
                    <a:cxn ang="0">
                      <a:pos x="1204" y="0"/>
                    </a:cxn>
                    <a:cxn ang="0">
                      <a:pos x="344" y="552"/>
                    </a:cxn>
                    <a:cxn ang="0">
                      <a:pos x="2186" y="1340"/>
                    </a:cxn>
                    <a:cxn ang="0">
                      <a:pos x="1085" y="606"/>
                    </a:cxn>
                    <a:cxn ang="0">
                      <a:pos x="1783" y="634"/>
                    </a:cxn>
                    <a:cxn ang="0">
                      <a:pos x="1346" y="759"/>
                    </a:cxn>
                    <a:cxn ang="0">
                      <a:pos x="1356" y="739"/>
                    </a:cxn>
                    <a:cxn ang="0">
                      <a:pos x="1356" y="739"/>
                    </a:cxn>
                    <a:cxn ang="0">
                      <a:pos x="820" y="794"/>
                    </a:cxn>
                    <a:cxn ang="0">
                      <a:pos x="936" y="639"/>
                    </a:cxn>
                    <a:cxn ang="0">
                      <a:pos x="821" y="787"/>
                    </a:cxn>
                    <a:cxn ang="0">
                      <a:pos x="778" y="792"/>
                    </a:cxn>
                    <a:cxn ang="0">
                      <a:pos x="826" y="660"/>
                    </a:cxn>
                    <a:cxn ang="0">
                      <a:pos x="807" y="796"/>
                    </a:cxn>
                    <a:cxn ang="0">
                      <a:pos x="291" y="728"/>
                    </a:cxn>
                    <a:cxn ang="0">
                      <a:pos x="254" y="803"/>
                    </a:cxn>
                    <a:cxn ang="0">
                      <a:pos x="779" y="1002"/>
                    </a:cxn>
                    <a:cxn ang="0">
                      <a:pos x="495" y="1280"/>
                    </a:cxn>
                    <a:cxn ang="0">
                      <a:pos x="446" y="1305"/>
                    </a:cxn>
                    <a:cxn ang="0">
                      <a:pos x="768" y="1084"/>
                    </a:cxn>
                    <a:cxn ang="0">
                      <a:pos x="1043" y="1180"/>
                    </a:cxn>
                    <a:cxn ang="0">
                      <a:pos x="802" y="1334"/>
                    </a:cxn>
                    <a:cxn ang="0">
                      <a:pos x="745" y="1346"/>
                    </a:cxn>
                    <a:cxn ang="0">
                      <a:pos x="1410" y="1211"/>
                    </a:cxn>
                    <a:cxn ang="0">
                      <a:pos x="783" y="1068"/>
                    </a:cxn>
                    <a:cxn ang="0">
                      <a:pos x="1387" y="958"/>
                    </a:cxn>
                    <a:cxn ang="0">
                      <a:pos x="1404" y="980"/>
                    </a:cxn>
                    <a:cxn ang="0">
                      <a:pos x="1399" y="938"/>
                    </a:cxn>
                    <a:cxn ang="0">
                      <a:pos x="1621" y="1230"/>
                    </a:cxn>
                    <a:cxn ang="0">
                      <a:pos x="2136" y="1305"/>
                    </a:cxn>
                  </a:cxnLst>
                  <a:rect l="0" t="0" r="r" b="b"/>
                  <a:pathLst>
                    <a:path w="2186" h="1376">
                      <a:moveTo>
                        <a:pt x="405" y="1100"/>
                      </a:moveTo>
                      <a:cubicBezTo>
                        <a:pt x="448" y="1069"/>
                        <a:pt x="448" y="1069"/>
                        <a:pt x="448" y="1069"/>
                      </a:cubicBezTo>
                      <a:cubicBezTo>
                        <a:pt x="385" y="1080"/>
                        <a:pt x="385" y="1080"/>
                        <a:pt x="385" y="1080"/>
                      </a:cubicBezTo>
                      <a:cubicBezTo>
                        <a:pt x="377" y="1001"/>
                        <a:pt x="377" y="1001"/>
                        <a:pt x="377" y="1001"/>
                      </a:cubicBezTo>
                      <a:cubicBezTo>
                        <a:pt x="317" y="1068"/>
                        <a:pt x="317" y="1068"/>
                        <a:pt x="317" y="1068"/>
                      </a:cubicBezTo>
                      <a:cubicBezTo>
                        <a:pt x="269" y="1038"/>
                        <a:pt x="269" y="1038"/>
                        <a:pt x="269" y="1038"/>
                      </a:cubicBezTo>
                      <a:cubicBezTo>
                        <a:pt x="286" y="1080"/>
                        <a:pt x="286" y="1080"/>
                        <a:pt x="286" y="1080"/>
                      </a:cubicBezTo>
                      <a:cubicBezTo>
                        <a:pt x="151" y="1080"/>
                        <a:pt x="151" y="1080"/>
                        <a:pt x="151" y="1080"/>
                      </a:cubicBezTo>
                      <a:cubicBezTo>
                        <a:pt x="268" y="1125"/>
                        <a:pt x="268" y="1125"/>
                        <a:pt x="268" y="1125"/>
                      </a:cubicBezTo>
                      <a:cubicBezTo>
                        <a:pt x="216" y="1160"/>
                        <a:pt x="216" y="1160"/>
                        <a:pt x="216" y="1160"/>
                      </a:cubicBezTo>
                      <a:cubicBezTo>
                        <a:pt x="287" y="1147"/>
                        <a:pt x="287" y="1147"/>
                        <a:pt x="287" y="1147"/>
                      </a:cubicBezTo>
                      <a:cubicBezTo>
                        <a:pt x="289" y="1248"/>
                        <a:pt x="289" y="1248"/>
                        <a:pt x="289" y="1248"/>
                      </a:cubicBezTo>
                      <a:cubicBezTo>
                        <a:pt x="359" y="1160"/>
                        <a:pt x="359" y="1160"/>
                        <a:pt x="359" y="1160"/>
                      </a:cubicBezTo>
                      <a:cubicBezTo>
                        <a:pt x="413" y="1194"/>
                        <a:pt x="413" y="1194"/>
                        <a:pt x="413" y="1194"/>
                      </a:cubicBezTo>
                      <a:cubicBezTo>
                        <a:pt x="391" y="1146"/>
                        <a:pt x="391" y="1146"/>
                        <a:pt x="391" y="1146"/>
                      </a:cubicBezTo>
                      <a:cubicBezTo>
                        <a:pt x="524" y="1145"/>
                        <a:pt x="524" y="1145"/>
                        <a:pt x="524" y="1145"/>
                      </a:cubicBezTo>
                      <a:lnTo>
                        <a:pt x="405" y="1100"/>
                      </a:lnTo>
                      <a:close/>
                      <a:moveTo>
                        <a:pt x="392" y="1172"/>
                      </a:moveTo>
                      <a:cubicBezTo>
                        <a:pt x="351" y="1136"/>
                        <a:pt x="351" y="1136"/>
                        <a:pt x="351" y="1136"/>
                      </a:cubicBezTo>
                      <a:cubicBezTo>
                        <a:pt x="348" y="1137"/>
                        <a:pt x="344" y="1137"/>
                        <a:pt x="340" y="1137"/>
                      </a:cubicBezTo>
                      <a:cubicBezTo>
                        <a:pt x="303" y="1209"/>
                        <a:pt x="303" y="1209"/>
                        <a:pt x="303" y="1209"/>
                      </a:cubicBezTo>
                      <a:cubicBezTo>
                        <a:pt x="319" y="1134"/>
                        <a:pt x="319" y="1134"/>
                        <a:pt x="319" y="1134"/>
                      </a:cubicBezTo>
                      <a:cubicBezTo>
                        <a:pt x="315" y="1132"/>
                        <a:pt x="312" y="1130"/>
                        <a:pt x="310" y="1128"/>
                      </a:cubicBezTo>
                      <a:cubicBezTo>
                        <a:pt x="249" y="1147"/>
                        <a:pt x="249" y="1147"/>
                        <a:pt x="249" y="1147"/>
                      </a:cubicBezTo>
                      <a:cubicBezTo>
                        <a:pt x="303" y="1121"/>
                        <a:pt x="303" y="1121"/>
                        <a:pt x="303" y="1121"/>
                      </a:cubicBezTo>
                      <a:cubicBezTo>
                        <a:pt x="302" y="1119"/>
                        <a:pt x="301" y="1116"/>
                        <a:pt x="301" y="1113"/>
                      </a:cubicBezTo>
                      <a:cubicBezTo>
                        <a:pt x="201" y="1089"/>
                        <a:pt x="201" y="1089"/>
                        <a:pt x="201" y="1089"/>
                      </a:cubicBezTo>
                      <a:cubicBezTo>
                        <a:pt x="306" y="1100"/>
                        <a:pt x="306" y="1100"/>
                        <a:pt x="306" y="1100"/>
                      </a:cubicBezTo>
                      <a:cubicBezTo>
                        <a:pt x="308" y="1098"/>
                        <a:pt x="310" y="1096"/>
                        <a:pt x="313" y="1094"/>
                      </a:cubicBezTo>
                      <a:cubicBezTo>
                        <a:pt x="287" y="1057"/>
                        <a:pt x="287" y="1057"/>
                        <a:pt x="287" y="1057"/>
                      </a:cubicBezTo>
                      <a:cubicBezTo>
                        <a:pt x="324" y="1090"/>
                        <a:pt x="324" y="1090"/>
                        <a:pt x="324" y="1090"/>
                      </a:cubicBezTo>
                      <a:cubicBezTo>
                        <a:pt x="328" y="1089"/>
                        <a:pt x="331" y="1089"/>
                        <a:pt x="335" y="1089"/>
                      </a:cubicBezTo>
                      <a:cubicBezTo>
                        <a:pt x="367" y="1029"/>
                        <a:pt x="367" y="1029"/>
                        <a:pt x="367" y="1029"/>
                      </a:cubicBezTo>
                      <a:cubicBezTo>
                        <a:pt x="355" y="1092"/>
                        <a:pt x="355" y="1092"/>
                        <a:pt x="355" y="1092"/>
                      </a:cubicBezTo>
                      <a:cubicBezTo>
                        <a:pt x="359" y="1093"/>
                        <a:pt x="362" y="1095"/>
                        <a:pt x="364" y="1097"/>
                      </a:cubicBezTo>
                      <a:cubicBezTo>
                        <a:pt x="419" y="1080"/>
                        <a:pt x="419" y="1080"/>
                        <a:pt x="419" y="1080"/>
                      </a:cubicBezTo>
                      <a:cubicBezTo>
                        <a:pt x="371" y="1104"/>
                        <a:pt x="371" y="1104"/>
                        <a:pt x="371" y="1104"/>
                      </a:cubicBezTo>
                      <a:cubicBezTo>
                        <a:pt x="373" y="1106"/>
                        <a:pt x="374" y="1109"/>
                        <a:pt x="374" y="1112"/>
                      </a:cubicBezTo>
                      <a:cubicBezTo>
                        <a:pt x="474" y="1136"/>
                        <a:pt x="474" y="1136"/>
                        <a:pt x="474" y="1136"/>
                      </a:cubicBezTo>
                      <a:cubicBezTo>
                        <a:pt x="369" y="1125"/>
                        <a:pt x="369" y="1125"/>
                        <a:pt x="369" y="1125"/>
                      </a:cubicBezTo>
                      <a:cubicBezTo>
                        <a:pt x="368" y="1127"/>
                        <a:pt x="365" y="1129"/>
                        <a:pt x="362" y="1131"/>
                      </a:cubicBezTo>
                      <a:lnTo>
                        <a:pt x="392" y="1172"/>
                      </a:lnTo>
                      <a:close/>
                      <a:moveTo>
                        <a:pt x="343" y="1096"/>
                      </a:moveTo>
                      <a:cubicBezTo>
                        <a:pt x="329" y="1094"/>
                        <a:pt x="315" y="1099"/>
                        <a:pt x="312" y="1108"/>
                      </a:cubicBezTo>
                      <a:cubicBezTo>
                        <a:pt x="308" y="1117"/>
                        <a:pt x="317" y="1127"/>
                        <a:pt x="331" y="1129"/>
                      </a:cubicBezTo>
                      <a:cubicBezTo>
                        <a:pt x="346" y="1132"/>
                        <a:pt x="360" y="1126"/>
                        <a:pt x="363" y="1117"/>
                      </a:cubicBezTo>
                      <a:cubicBezTo>
                        <a:pt x="366" y="1108"/>
                        <a:pt x="357" y="1098"/>
                        <a:pt x="343" y="1096"/>
                      </a:cubicBezTo>
                      <a:close/>
                      <a:moveTo>
                        <a:pt x="351" y="1115"/>
                      </a:moveTo>
                      <a:cubicBezTo>
                        <a:pt x="349" y="1120"/>
                        <a:pt x="342" y="1123"/>
                        <a:pt x="334" y="1122"/>
                      </a:cubicBezTo>
                      <a:cubicBezTo>
                        <a:pt x="327" y="1120"/>
                        <a:pt x="322" y="1115"/>
                        <a:pt x="324" y="1110"/>
                      </a:cubicBezTo>
                      <a:cubicBezTo>
                        <a:pt x="326" y="1105"/>
                        <a:pt x="333" y="1102"/>
                        <a:pt x="341" y="1103"/>
                      </a:cubicBezTo>
                      <a:cubicBezTo>
                        <a:pt x="348" y="1105"/>
                        <a:pt x="353" y="1110"/>
                        <a:pt x="351" y="1115"/>
                      </a:cubicBezTo>
                      <a:close/>
                      <a:moveTo>
                        <a:pt x="1801" y="609"/>
                      </a:moveTo>
                      <a:cubicBezTo>
                        <a:pt x="1794" y="608"/>
                        <a:pt x="1794" y="608"/>
                        <a:pt x="1794" y="608"/>
                      </a:cubicBezTo>
                      <a:cubicBezTo>
                        <a:pt x="1310" y="528"/>
                        <a:pt x="1310" y="528"/>
                        <a:pt x="1310" y="528"/>
                      </a:cubicBezTo>
                      <a:cubicBezTo>
                        <a:pt x="1264" y="538"/>
                        <a:pt x="1264" y="538"/>
                        <a:pt x="1264" y="538"/>
                      </a:cubicBezTo>
                      <a:cubicBezTo>
                        <a:pt x="1261" y="548"/>
                        <a:pt x="1258" y="558"/>
                        <a:pt x="1256" y="568"/>
                      </a:cubicBezTo>
                      <a:cubicBezTo>
                        <a:pt x="1307" y="557"/>
                        <a:pt x="1307" y="557"/>
                        <a:pt x="1307" y="557"/>
                      </a:cubicBezTo>
                      <a:cubicBezTo>
                        <a:pt x="1325" y="647"/>
                        <a:pt x="1325" y="647"/>
                        <a:pt x="1325" y="647"/>
                      </a:cubicBezTo>
                      <a:cubicBezTo>
                        <a:pt x="1239" y="684"/>
                        <a:pt x="1239" y="684"/>
                        <a:pt x="1239" y="684"/>
                      </a:cubicBezTo>
                      <a:cubicBezTo>
                        <a:pt x="1239" y="693"/>
                        <a:pt x="1239" y="701"/>
                        <a:pt x="1238" y="708"/>
                      </a:cubicBezTo>
                      <a:cubicBezTo>
                        <a:pt x="1328" y="670"/>
                        <a:pt x="1328" y="670"/>
                        <a:pt x="1328" y="670"/>
                      </a:cubicBezTo>
                      <a:cubicBezTo>
                        <a:pt x="1330" y="670"/>
                        <a:pt x="1330" y="670"/>
                        <a:pt x="1330" y="670"/>
                      </a:cubicBezTo>
                      <a:cubicBezTo>
                        <a:pt x="1343" y="736"/>
                        <a:pt x="1343" y="736"/>
                        <a:pt x="1343" y="736"/>
                      </a:cubicBezTo>
                      <a:cubicBezTo>
                        <a:pt x="1287" y="761"/>
                        <a:pt x="1287" y="761"/>
                        <a:pt x="1287" y="761"/>
                      </a:cubicBezTo>
                      <a:cubicBezTo>
                        <a:pt x="1347" y="799"/>
                        <a:pt x="1347" y="799"/>
                        <a:pt x="1347" y="799"/>
                      </a:cubicBezTo>
                      <a:cubicBezTo>
                        <a:pt x="1358" y="812"/>
                        <a:pt x="1358" y="812"/>
                        <a:pt x="1358" y="812"/>
                      </a:cubicBezTo>
                      <a:cubicBezTo>
                        <a:pt x="1381" y="925"/>
                        <a:pt x="1381" y="925"/>
                        <a:pt x="1381" y="925"/>
                      </a:cubicBezTo>
                      <a:cubicBezTo>
                        <a:pt x="1200" y="798"/>
                        <a:pt x="1200" y="798"/>
                        <a:pt x="1200" y="798"/>
                      </a:cubicBezTo>
                      <a:cubicBezTo>
                        <a:pt x="796" y="973"/>
                        <a:pt x="796" y="973"/>
                        <a:pt x="796" y="973"/>
                      </a:cubicBezTo>
                      <a:cubicBezTo>
                        <a:pt x="806" y="895"/>
                        <a:pt x="806" y="895"/>
                        <a:pt x="806" y="895"/>
                      </a:cubicBezTo>
                      <a:cubicBezTo>
                        <a:pt x="1136" y="753"/>
                        <a:pt x="1136" y="753"/>
                        <a:pt x="1136" y="753"/>
                      </a:cubicBezTo>
                      <a:cubicBezTo>
                        <a:pt x="964" y="633"/>
                        <a:pt x="964" y="633"/>
                        <a:pt x="964" y="633"/>
                      </a:cubicBezTo>
                      <a:cubicBezTo>
                        <a:pt x="1055" y="613"/>
                        <a:pt x="1055" y="613"/>
                        <a:pt x="1055" y="613"/>
                      </a:cubicBezTo>
                      <a:cubicBezTo>
                        <a:pt x="1181" y="693"/>
                        <a:pt x="1181" y="693"/>
                        <a:pt x="1181" y="693"/>
                      </a:cubicBezTo>
                      <a:cubicBezTo>
                        <a:pt x="1182" y="724"/>
                        <a:pt x="1182" y="724"/>
                        <a:pt x="1182" y="724"/>
                      </a:cubicBezTo>
                      <a:cubicBezTo>
                        <a:pt x="1183" y="761"/>
                        <a:pt x="1183" y="761"/>
                        <a:pt x="1183" y="761"/>
                      </a:cubicBezTo>
                      <a:cubicBezTo>
                        <a:pt x="1183" y="764"/>
                        <a:pt x="1192" y="766"/>
                        <a:pt x="1204" y="766"/>
                      </a:cubicBezTo>
                      <a:cubicBezTo>
                        <a:pt x="1216" y="766"/>
                        <a:pt x="1226" y="764"/>
                        <a:pt x="1226" y="761"/>
                      </a:cubicBezTo>
                      <a:cubicBezTo>
                        <a:pt x="1237" y="222"/>
                        <a:pt x="1237" y="222"/>
                        <a:pt x="1237" y="222"/>
                      </a:cubicBezTo>
                      <a:cubicBezTo>
                        <a:pt x="1240" y="287"/>
                        <a:pt x="1246" y="371"/>
                        <a:pt x="1259" y="416"/>
                      </a:cubicBezTo>
                      <a:cubicBezTo>
                        <a:pt x="1327" y="428"/>
                        <a:pt x="1469" y="441"/>
                        <a:pt x="1497" y="341"/>
                      </a:cubicBezTo>
                      <a:cubicBezTo>
                        <a:pt x="1534" y="209"/>
                        <a:pt x="1708" y="184"/>
                        <a:pt x="1754" y="175"/>
                      </a:cubicBezTo>
                      <a:cubicBezTo>
                        <a:pt x="1720" y="122"/>
                        <a:pt x="1588" y="56"/>
                        <a:pt x="1475" y="102"/>
                      </a:cubicBezTo>
                      <a:cubicBezTo>
                        <a:pt x="1386" y="139"/>
                        <a:pt x="1280" y="70"/>
                        <a:pt x="1240" y="40"/>
                      </a:cubicBezTo>
                      <a:cubicBezTo>
                        <a:pt x="1241" y="20"/>
                        <a:pt x="1241" y="20"/>
                        <a:pt x="1241" y="20"/>
                      </a:cubicBezTo>
                      <a:cubicBezTo>
                        <a:pt x="1236" y="18"/>
                        <a:pt x="1230" y="17"/>
                        <a:pt x="1224" y="18"/>
                      </a:cubicBezTo>
                      <a:cubicBezTo>
                        <a:pt x="1201" y="20"/>
                        <a:pt x="1178" y="11"/>
                        <a:pt x="1178" y="11"/>
                      </a:cubicBezTo>
                      <a:cubicBezTo>
                        <a:pt x="1178" y="11"/>
                        <a:pt x="1178" y="11"/>
                        <a:pt x="1178" y="11"/>
                      </a:cubicBezTo>
                      <a:cubicBezTo>
                        <a:pt x="1185" y="12"/>
                        <a:pt x="1194" y="13"/>
                        <a:pt x="1204" y="13"/>
                      </a:cubicBezTo>
                      <a:cubicBezTo>
                        <a:pt x="1225" y="13"/>
                        <a:pt x="1241" y="10"/>
                        <a:pt x="1241" y="6"/>
                      </a:cubicBezTo>
                      <a:cubicBezTo>
                        <a:pt x="1241" y="3"/>
                        <a:pt x="1225" y="0"/>
                        <a:pt x="1204" y="0"/>
                      </a:cubicBezTo>
                      <a:cubicBezTo>
                        <a:pt x="1184" y="0"/>
                        <a:pt x="1167" y="3"/>
                        <a:pt x="1167" y="6"/>
                      </a:cubicBezTo>
                      <a:cubicBezTo>
                        <a:pt x="1179" y="557"/>
                        <a:pt x="1179" y="557"/>
                        <a:pt x="1179" y="557"/>
                      </a:cubicBezTo>
                      <a:cubicBezTo>
                        <a:pt x="833" y="633"/>
                        <a:pt x="833" y="633"/>
                        <a:pt x="833" y="633"/>
                      </a:cubicBezTo>
                      <a:cubicBezTo>
                        <a:pt x="344" y="552"/>
                        <a:pt x="344" y="552"/>
                        <a:pt x="344" y="552"/>
                      </a:cubicBezTo>
                      <a:cubicBezTo>
                        <a:pt x="0" y="1268"/>
                        <a:pt x="0" y="1268"/>
                        <a:pt x="0" y="1268"/>
                      </a:cubicBezTo>
                      <a:cubicBezTo>
                        <a:pt x="737" y="1376"/>
                        <a:pt x="737" y="1376"/>
                        <a:pt x="737" y="1376"/>
                      </a:cubicBezTo>
                      <a:cubicBezTo>
                        <a:pt x="1446" y="1232"/>
                        <a:pt x="1446" y="1232"/>
                        <a:pt x="1446" y="1232"/>
                      </a:cubicBezTo>
                      <a:cubicBezTo>
                        <a:pt x="2186" y="1340"/>
                        <a:pt x="2186" y="1340"/>
                        <a:pt x="2186" y="1340"/>
                      </a:cubicBezTo>
                      <a:lnTo>
                        <a:pt x="1801" y="609"/>
                      </a:lnTo>
                      <a:close/>
                      <a:moveTo>
                        <a:pt x="1179" y="585"/>
                      </a:moveTo>
                      <a:cubicBezTo>
                        <a:pt x="1181" y="667"/>
                        <a:pt x="1181" y="667"/>
                        <a:pt x="1181" y="667"/>
                      </a:cubicBezTo>
                      <a:cubicBezTo>
                        <a:pt x="1085" y="606"/>
                        <a:pt x="1085" y="606"/>
                        <a:pt x="1085" y="606"/>
                      </a:cubicBezTo>
                      <a:lnTo>
                        <a:pt x="1179" y="585"/>
                      </a:lnTo>
                      <a:close/>
                      <a:moveTo>
                        <a:pt x="1338" y="650"/>
                      </a:moveTo>
                      <a:cubicBezTo>
                        <a:pt x="1320" y="557"/>
                        <a:pt x="1320" y="557"/>
                        <a:pt x="1320" y="557"/>
                      </a:cubicBezTo>
                      <a:cubicBezTo>
                        <a:pt x="1783" y="634"/>
                        <a:pt x="1783" y="634"/>
                        <a:pt x="1783" y="634"/>
                      </a:cubicBezTo>
                      <a:cubicBezTo>
                        <a:pt x="1862" y="785"/>
                        <a:pt x="1862" y="785"/>
                        <a:pt x="1862" y="785"/>
                      </a:cubicBezTo>
                      <a:lnTo>
                        <a:pt x="1338" y="650"/>
                      </a:lnTo>
                      <a:close/>
                      <a:moveTo>
                        <a:pt x="1333" y="764"/>
                      </a:moveTo>
                      <a:cubicBezTo>
                        <a:pt x="1346" y="759"/>
                        <a:pt x="1346" y="759"/>
                        <a:pt x="1346" y="759"/>
                      </a:cubicBezTo>
                      <a:cubicBezTo>
                        <a:pt x="1347" y="759"/>
                        <a:pt x="1347" y="759"/>
                        <a:pt x="1347" y="759"/>
                      </a:cubicBezTo>
                      <a:cubicBezTo>
                        <a:pt x="1351" y="776"/>
                        <a:pt x="1351" y="776"/>
                        <a:pt x="1351" y="776"/>
                      </a:cubicBezTo>
                      <a:lnTo>
                        <a:pt x="1333" y="764"/>
                      </a:lnTo>
                      <a:close/>
                      <a:moveTo>
                        <a:pt x="1356" y="739"/>
                      </a:moveTo>
                      <a:cubicBezTo>
                        <a:pt x="1343" y="673"/>
                        <a:pt x="1343" y="673"/>
                        <a:pt x="1343" y="673"/>
                      </a:cubicBezTo>
                      <a:cubicBezTo>
                        <a:pt x="1876" y="810"/>
                        <a:pt x="1876" y="810"/>
                        <a:pt x="1876" y="810"/>
                      </a:cubicBezTo>
                      <a:cubicBezTo>
                        <a:pt x="1914" y="883"/>
                        <a:pt x="1914" y="883"/>
                        <a:pt x="1914" y="883"/>
                      </a:cubicBezTo>
                      <a:lnTo>
                        <a:pt x="1356" y="739"/>
                      </a:lnTo>
                      <a:close/>
                      <a:moveTo>
                        <a:pt x="936" y="639"/>
                      </a:moveTo>
                      <a:cubicBezTo>
                        <a:pt x="1091" y="748"/>
                        <a:pt x="1091" y="748"/>
                        <a:pt x="1091" y="748"/>
                      </a:cubicBezTo>
                      <a:cubicBezTo>
                        <a:pt x="810" y="870"/>
                        <a:pt x="810" y="870"/>
                        <a:pt x="810" y="870"/>
                      </a:cubicBezTo>
                      <a:cubicBezTo>
                        <a:pt x="820" y="794"/>
                        <a:pt x="820" y="794"/>
                        <a:pt x="820" y="794"/>
                      </a:cubicBezTo>
                      <a:cubicBezTo>
                        <a:pt x="821" y="794"/>
                        <a:pt x="821" y="794"/>
                        <a:pt x="821" y="793"/>
                      </a:cubicBezTo>
                      <a:cubicBezTo>
                        <a:pt x="902" y="775"/>
                        <a:pt x="926" y="743"/>
                        <a:pt x="926" y="711"/>
                      </a:cubicBezTo>
                      <a:cubicBezTo>
                        <a:pt x="926" y="685"/>
                        <a:pt x="910" y="662"/>
                        <a:pt x="899" y="647"/>
                      </a:cubicBezTo>
                      <a:lnTo>
                        <a:pt x="936" y="639"/>
                      </a:lnTo>
                      <a:close/>
                      <a:moveTo>
                        <a:pt x="838" y="661"/>
                      </a:moveTo>
                      <a:cubicBezTo>
                        <a:pt x="892" y="649"/>
                        <a:pt x="892" y="649"/>
                        <a:pt x="892" y="649"/>
                      </a:cubicBezTo>
                      <a:cubicBezTo>
                        <a:pt x="903" y="662"/>
                        <a:pt x="920" y="686"/>
                        <a:pt x="920" y="711"/>
                      </a:cubicBezTo>
                      <a:cubicBezTo>
                        <a:pt x="920" y="739"/>
                        <a:pt x="900" y="769"/>
                        <a:pt x="821" y="787"/>
                      </a:cubicBezTo>
                      <a:lnTo>
                        <a:pt x="838" y="661"/>
                      </a:lnTo>
                      <a:close/>
                      <a:moveTo>
                        <a:pt x="826" y="660"/>
                      </a:moveTo>
                      <a:cubicBezTo>
                        <a:pt x="808" y="790"/>
                        <a:pt x="808" y="790"/>
                        <a:pt x="808" y="790"/>
                      </a:cubicBezTo>
                      <a:cubicBezTo>
                        <a:pt x="798" y="791"/>
                        <a:pt x="788" y="792"/>
                        <a:pt x="778" y="792"/>
                      </a:cubicBezTo>
                      <a:cubicBezTo>
                        <a:pt x="696" y="792"/>
                        <a:pt x="620" y="739"/>
                        <a:pt x="565" y="686"/>
                      </a:cubicBezTo>
                      <a:cubicBezTo>
                        <a:pt x="537" y="659"/>
                        <a:pt x="514" y="632"/>
                        <a:pt x="499" y="612"/>
                      </a:cubicBezTo>
                      <a:cubicBezTo>
                        <a:pt x="497" y="610"/>
                        <a:pt x="495" y="608"/>
                        <a:pt x="493" y="605"/>
                      </a:cubicBezTo>
                      <a:lnTo>
                        <a:pt x="826" y="660"/>
                      </a:lnTo>
                      <a:close/>
                      <a:moveTo>
                        <a:pt x="360" y="583"/>
                      </a:moveTo>
                      <a:cubicBezTo>
                        <a:pt x="484" y="604"/>
                        <a:pt x="484" y="604"/>
                        <a:pt x="484" y="604"/>
                      </a:cubicBezTo>
                      <a:cubicBezTo>
                        <a:pt x="525" y="658"/>
                        <a:pt x="642" y="798"/>
                        <a:pt x="778" y="798"/>
                      </a:cubicBezTo>
                      <a:cubicBezTo>
                        <a:pt x="788" y="798"/>
                        <a:pt x="798" y="798"/>
                        <a:pt x="807" y="796"/>
                      </a:cubicBezTo>
                      <a:cubicBezTo>
                        <a:pt x="797" y="875"/>
                        <a:pt x="797" y="875"/>
                        <a:pt x="797" y="875"/>
                      </a:cubicBezTo>
                      <a:cubicBezTo>
                        <a:pt x="300" y="708"/>
                        <a:pt x="300" y="708"/>
                        <a:pt x="300" y="708"/>
                      </a:cubicBezTo>
                      <a:lnTo>
                        <a:pt x="360" y="583"/>
                      </a:lnTo>
                      <a:close/>
                      <a:moveTo>
                        <a:pt x="291" y="728"/>
                      </a:moveTo>
                      <a:cubicBezTo>
                        <a:pt x="794" y="897"/>
                        <a:pt x="794" y="897"/>
                        <a:pt x="794" y="897"/>
                      </a:cubicBezTo>
                      <a:cubicBezTo>
                        <a:pt x="783" y="979"/>
                        <a:pt x="783" y="979"/>
                        <a:pt x="783" y="979"/>
                      </a:cubicBezTo>
                      <a:cubicBezTo>
                        <a:pt x="780" y="980"/>
                        <a:pt x="780" y="980"/>
                        <a:pt x="780" y="980"/>
                      </a:cubicBezTo>
                      <a:cubicBezTo>
                        <a:pt x="254" y="803"/>
                        <a:pt x="254" y="803"/>
                        <a:pt x="254" y="803"/>
                      </a:cubicBezTo>
                      <a:lnTo>
                        <a:pt x="291" y="728"/>
                      </a:lnTo>
                      <a:close/>
                      <a:moveTo>
                        <a:pt x="42" y="1246"/>
                      </a:moveTo>
                      <a:cubicBezTo>
                        <a:pt x="245" y="823"/>
                        <a:pt x="245" y="823"/>
                        <a:pt x="245" y="823"/>
                      </a:cubicBezTo>
                      <a:cubicBezTo>
                        <a:pt x="779" y="1002"/>
                        <a:pt x="779" y="1002"/>
                        <a:pt x="779" y="1002"/>
                      </a:cubicBezTo>
                      <a:cubicBezTo>
                        <a:pt x="769" y="1076"/>
                        <a:pt x="769" y="1076"/>
                        <a:pt x="769" y="1076"/>
                      </a:cubicBezTo>
                      <a:cubicBezTo>
                        <a:pt x="768" y="1077"/>
                        <a:pt x="768" y="1078"/>
                        <a:pt x="767" y="1078"/>
                      </a:cubicBezTo>
                      <a:cubicBezTo>
                        <a:pt x="761" y="1080"/>
                        <a:pt x="679" y="1113"/>
                        <a:pt x="627" y="1190"/>
                      </a:cubicBezTo>
                      <a:cubicBezTo>
                        <a:pt x="601" y="1228"/>
                        <a:pt x="545" y="1259"/>
                        <a:pt x="495" y="1280"/>
                      </a:cubicBezTo>
                      <a:cubicBezTo>
                        <a:pt x="471" y="1290"/>
                        <a:pt x="449" y="1298"/>
                        <a:pt x="432" y="1303"/>
                      </a:cubicBezTo>
                      <a:lnTo>
                        <a:pt x="42" y="1246"/>
                      </a:lnTo>
                      <a:close/>
                      <a:moveTo>
                        <a:pt x="732" y="1347"/>
                      </a:moveTo>
                      <a:cubicBezTo>
                        <a:pt x="446" y="1305"/>
                        <a:pt x="446" y="1305"/>
                        <a:pt x="446" y="1305"/>
                      </a:cubicBezTo>
                      <a:cubicBezTo>
                        <a:pt x="501" y="1287"/>
                        <a:pt x="594" y="1249"/>
                        <a:pt x="632" y="1193"/>
                      </a:cubicBezTo>
                      <a:cubicBezTo>
                        <a:pt x="658" y="1154"/>
                        <a:pt x="693" y="1127"/>
                        <a:pt x="721" y="1109"/>
                      </a:cubicBezTo>
                      <a:cubicBezTo>
                        <a:pt x="734" y="1100"/>
                        <a:pt x="747" y="1094"/>
                        <a:pt x="756" y="1090"/>
                      </a:cubicBezTo>
                      <a:cubicBezTo>
                        <a:pt x="762" y="1087"/>
                        <a:pt x="766" y="1085"/>
                        <a:pt x="768" y="1084"/>
                      </a:cubicBezTo>
                      <a:cubicBezTo>
                        <a:pt x="752" y="1206"/>
                        <a:pt x="752" y="1206"/>
                        <a:pt x="752" y="1206"/>
                      </a:cubicBezTo>
                      <a:lnTo>
                        <a:pt x="732" y="1347"/>
                      </a:lnTo>
                      <a:close/>
                      <a:moveTo>
                        <a:pt x="802" y="1334"/>
                      </a:moveTo>
                      <a:cubicBezTo>
                        <a:pt x="858" y="1215"/>
                        <a:pt x="951" y="1180"/>
                        <a:pt x="1043" y="1180"/>
                      </a:cubicBezTo>
                      <a:cubicBezTo>
                        <a:pt x="1106" y="1180"/>
                        <a:pt x="1169" y="1197"/>
                        <a:pt x="1215" y="1214"/>
                      </a:cubicBezTo>
                      <a:cubicBezTo>
                        <a:pt x="1238" y="1222"/>
                        <a:pt x="1257" y="1231"/>
                        <a:pt x="1270" y="1237"/>
                      </a:cubicBezTo>
                      <a:cubicBezTo>
                        <a:pt x="1272" y="1238"/>
                        <a:pt x="1273" y="1238"/>
                        <a:pt x="1274" y="1239"/>
                      </a:cubicBezTo>
                      <a:lnTo>
                        <a:pt x="802" y="1334"/>
                      </a:lnTo>
                      <a:close/>
                      <a:moveTo>
                        <a:pt x="1284" y="1237"/>
                      </a:moveTo>
                      <a:cubicBezTo>
                        <a:pt x="1251" y="1221"/>
                        <a:pt x="1149" y="1174"/>
                        <a:pt x="1043" y="1174"/>
                      </a:cubicBezTo>
                      <a:cubicBezTo>
                        <a:pt x="949" y="1174"/>
                        <a:pt x="851" y="1210"/>
                        <a:pt x="795" y="1336"/>
                      </a:cubicBezTo>
                      <a:cubicBezTo>
                        <a:pt x="745" y="1346"/>
                        <a:pt x="745" y="1346"/>
                        <a:pt x="745" y="1346"/>
                      </a:cubicBezTo>
                      <a:cubicBezTo>
                        <a:pt x="782" y="1076"/>
                        <a:pt x="782" y="1076"/>
                        <a:pt x="782" y="1076"/>
                      </a:cubicBezTo>
                      <a:cubicBezTo>
                        <a:pt x="786" y="1073"/>
                        <a:pt x="790" y="1071"/>
                        <a:pt x="796" y="1067"/>
                      </a:cubicBezTo>
                      <a:cubicBezTo>
                        <a:pt x="844" y="1039"/>
                        <a:pt x="957" y="983"/>
                        <a:pt x="1079" y="983"/>
                      </a:cubicBezTo>
                      <a:cubicBezTo>
                        <a:pt x="1196" y="983"/>
                        <a:pt x="1321" y="1034"/>
                        <a:pt x="1410" y="1211"/>
                      </a:cubicBezTo>
                      <a:lnTo>
                        <a:pt x="1284" y="1237"/>
                      </a:lnTo>
                      <a:close/>
                      <a:moveTo>
                        <a:pt x="1416" y="1210"/>
                      </a:moveTo>
                      <a:cubicBezTo>
                        <a:pt x="1327" y="1030"/>
                        <a:pt x="1198" y="977"/>
                        <a:pt x="1079" y="977"/>
                      </a:cubicBezTo>
                      <a:cubicBezTo>
                        <a:pt x="946" y="977"/>
                        <a:pt x="825" y="1042"/>
                        <a:pt x="783" y="1068"/>
                      </a:cubicBezTo>
                      <a:cubicBezTo>
                        <a:pt x="792" y="998"/>
                        <a:pt x="792" y="998"/>
                        <a:pt x="792" y="998"/>
                      </a:cubicBezTo>
                      <a:cubicBezTo>
                        <a:pt x="1198" y="823"/>
                        <a:pt x="1198" y="823"/>
                        <a:pt x="1198" y="823"/>
                      </a:cubicBezTo>
                      <a:cubicBezTo>
                        <a:pt x="1384" y="953"/>
                        <a:pt x="1384" y="953"/>
                        <a:pt x="1384" y="953"/>
                      </a:cubicBezTo>
                      <a:cubicBezTo>
                        <a:pt x="1387" y="958"/>
                        <a:pt x="1387" y="958"/>
                        <a:pt x="1387" y="958"/>
                      </a:cubicBezTo>
                      <a:cubicBezTo>
                        <a:pt x="1437" y="1206"/>
                        <a:pt x="1437" y="1206"/>
                        <a:pt x="1437" y="1206"/>
                      </a:cubicBezTo>
                      <a:lnTo>
                        <a:pt x="1416" y="1210"/>
                      </a:lnTo>
                      <a:close/>
                      <a:moveTo>
                        <a:pt x="1449" y="1205"/>
                      </a:moveTo>
                      <a:cubicBezTo>
                        <a:pt x="1404" y="980"/>
                        <a:pt x="1404" y="980"/>
                        <a:pt x="1404" y="980"/>
                      </a:cubicBezTo>
                      <a:cubicBezTo>
                        <a:pt x="1591" y="1225"/>
                        <a:pt x="1591" y="1225"/>
                        <a:pt x="1591" y="1225"/>
                      </a:cubicBezTo>
                      <a:lnTo>
                        <a:pt x="1449" y="1205"/>
                      </a:lnTo>
                      <a:close/>
                      <a:moveTo>
                        <a:pt x="1621" y="1230"/>
                      </a:moveTo>
                      <a:cubicBezTo>
                        <a:pt x="1399" y="938"/>
                        <a:pt x="1399" y="938"/>
                        <a:pt x="1399" y="938"/>
                      </a:cubicBezTo>
                      <a:cubicBezTo>
                        <a:pt x="1395" y="935"/>
                        <a:pt x="1395" y="935"/>
                        <a:pt x="1395" y="935"/>
                      </a:cubicBezTo>
                      <a:cubicBezTo>
                        <a:pt x="1374" y="831"/>
                        <a:pt x="1374" y="831"/>
                        <a:pt x="1374" y="831"/>
                      </a:cubicBezTo>
                      <a:cubicBezTo>
                        <a:pt x="1737" y="1247"/>
                        <a:pt x="1737" y="1247"/>
                        <a:pt x="1737" y="1247"/>
                      </a:cubicBezTo>
                      <a:lnTo>
                        <a:pt x="1621" y="1230"/>
                      </a:lnTo>
                      <a:close/>
                      <a:moveTo>
                        <a:pt x="1366" y="788"/>
                      </a:moveTo>
                      <a:cubicBezTo>
                        <a:pt x="1361" y="762"/>
                        <a:pt x="1361" y="762"/>
                        <a:pt x="1361" y="762"/>
                      </a:cubicBezTo>
                      <a:cubicBezTo>
                        <a:pt x="1928" y="909"/>
                        <a:pt x="1928" y="909"/>
                        <a:pt x="1928" y="909"/>
                      </a:cubicBezTo>
                      <a:cubicBezTo>
                        <a:pt x="2136" y="1305"/>
                        <a:pt x="2136" y="1305"/>
                        <a:pt x="2136" y="1305"/>
                      </a:cubicBezTo>
                      <a:cubicBezTo>
                        <a:pt x="1770" y="1252"/>
                        <a:pt x="1770" y="1252"/>
                        <a:pt x="1770" y="1252"/>
                      </a:cubicBezTo>
                      <a:lnTo>
                        <a:pt x="1366" y="7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81" name="TextovéPole 80">
            <a:extLst>
              <a:ext uri="{FF2B5EF4-FFF2-40B4-BE49-F238E27FC236}">
                <a16:creationId xmlns:a16="http://schemas.microsoft.com/office/drawing/2014/main" xmlns="" id="{F1C04764-65FC-A2BB-CB34-2B53F8A591A4}"/>
              </a:ext>
            </a:extLst>
          </p:cNvPr>
          <p:cNvSpPr txBox="1"/>
          <p:nvPr/>
        </p:nvSpPr>
        <p:spPr>
          <a:xfrm>
            <a:off x="4168940" y="902425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82" name="TextovéPole 81">
            <a:extLst>
              <a:ext uri="{FF2B5EF4-FFF2-40B4-BE49-F238E27FC236}">
                <a16:creationId xmlns:a16="http://schemas.microsoft.com/office/drawing/2014/main" xmlns="" id="{6B397130-5668-94A1-2F1C-EC61012A74C2}"/>
              </a:ext>
            </a:extLst>
          </p:cNvPr>
          <p:cNvSpPr txBox="1"/>
          <p:nvPr/>
        </p:nvSpPr>
        <p:spPr>
          <a:xfrm>
            <a:off x="1931778" y="880936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83" name="TextovéPole 82">
            <a:extLst>
              <a:ext uri="{FF2B5EF4-FFF2-40B4-BE49-F238E27FC236}">
                <a16:creationId xmlns:a16="http://schemas.microsoft.com/office/drawing/2014/main" xmlns="" id="{49FC3FEE-FB81-1329-14CC-8ED53AD6605A}"/>
              </a:ext>
            </a:extLst>
          </p:cNvPr>
          <p:cNvSpPr txBox="1"/>
          <p:nvPr/>
        </p:nvSpPr>
        <p:spPr>
          <a:xfrm>
            <a:off x="6373288" y="902425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+3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85" name="TextovéPole 84">
            <a:extLst>
              <a:ext uri="{FF2B5EF4-FFF2-40B4-BE49-F238E27FC236}">
                <a16:creationId xmlns:a16="http://schemas.microsoft.com/office/drawing/2014/main" xmlns="" id="{31EC871C-9329-C7EF-7E09-83BB9BE346A3}"/>
              </a:ext>
            </a:extLst>
          </p:cNvPr>
          <p:cNvSpPr txBox="1"/>
          <p:nvPr/>
        </p:nvSpPr>
        <p:spPr>
          <a:xfrm>
            <a:off x="860897" y="2118356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+1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6" name="TextovéPole 85">
            <a:extLst>
              <a:ext uri="{FF2B5EF4-FFF2-40B4-BE49-F238E27FC236}">
                <a16:creationId xmlns:a16="http://schemas.microsoft.com/office/drawing/2014/main" xmlns="" id="{E8FBF24F-D98F-825F-5A46-B3A1DF2560D4}"/>
              </a:ext>
            </a:extLst>
          </p:cNvPr>
          <p:cNvSpPr txBox="1"/>
          <p:nvPr/>
        </p:nvSpPr>
        <p:spPr>
          <a:xfrm>
            <a:off x="1931778" y="2145599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+2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7" name="TextovéPole 86">
            <a:extLst>
              <a:ext uri="{FF2B5EF4-FFF2-40B4-BE49-F238E27FC236}">
                <a16:creationId xmlns:a16="http://schemas.microsoft.com/office/drawing/2014/main" xmlns="" id="{1F6F4092-3007-C75D-CFB5-6787F86311A0}"/>
              </a:ext>
            </a:extLst>
          </p:cNvPr>
          <p:cNvSpPr txBox="1"/>
          <p:nvPr/>
        </p:nvSpPr>
        <p:spPr>
          <a:xfrm>
            <a:off x="2998288" y="2140991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+3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8" name="TextovéPole 87">
            <a:extLst>
              <a:ext uri="{FF2B5EF4-FFF2-40B4-BE49-F238E27FC236}">
                <a16:creationId xmlns:a16="http://schemas.microsoft.com/office/drawing/2014/main" xmlns="" id="{D85C3776-C3C8-B9AC-C3A0-657B088AE16E}"/>
              </a:ext>
            </a:extLst>
          </p:cNvPr>
          <p:cNvSpPr txBox="1"/>
          <p:nvPr/>
        </p:nvSpPr>
        <p:spPr>
          <a:xfrm>
            <a:off x="4081869" y="2281091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FF6600"/>
                </a:solidFill>
                <a:latin typeface="Calibri" panose="020F0502020204030204" pitchFamily="34" charset="0"/>
              </a:rPr>
              <a:t>-1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89" name="TextovéPole 88">
            <a:extLst>
              <a:ext uri="{FF2B5EF4-FFF2-40B4-BE49-F238E27FC236}">
                <a16:creationId xmlns:a16="http://schemas.microsoft.com/office/drawing/2014/main" xmlns="" id="{B1D55AB5-85D3-5E57-4950-3DB7A56DD9B3}"/>
              </a:ext>
            </a:extLst>
          </p:cNvPr>
          <p:cNvSpPr txBox="1"/>
          <p:nvPr/>
        </p:nvSpPr>
        <p:spPr>
          <a:xfrm>
            <a:off x="5147875" y="2776868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FF6600"/>
                </a:solidFill>
                <a:latin typeface="Calibri" panose="020F0502020204030204" pitchFamily="34" charset="0"/>
              </a:rPr>
              <a:t>-53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90" name="TextovéPole 89">
            <a:extLst>
              <a:ext uri="{FF2B5EF4-FFF2-40B4-BE49-F238E27FC236}">
                <a16:creationId xmlns:a16="http://schemas.microsoft.com/office/drawing/2014/main" xmlns="" id="{DE1386DE-AABE-9EB1-B6BF-05A93BE55323}"/>
              </a:ext>
            </a:extLst>
          </p:cNvPr>
          <p:cNvSpPr txBox="1"/>
          <p:nvPr/>
        </p:nvSpPr>
        <p:spPr>
          <a:xfrm>
            <a:off x="6206560" y="2119404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FF6600"/>
                </a:solidFill>
                <a:latin typeface="Calibri" panose="020F0502020204030204" pitchFamily="34" charset="0"/>
              </a:rPr>
              <a:t>-1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</a:rPr>
              <a:t>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91" name="TextovéPole 90">
            <a:extLst>
              <a:ext uri="{FF2B5EF4-FFF2-40B4-BE49-F238E27FC236}">
                <a16:creationId xmlns:a16="http://schemas.microsoft.com/office/drawing/2014/main" xmlns="" id="{198E4572-8145-9A63-36EA-BB11E5F68FCD}"/>
              </a:ext>
            </a:extLst>
          </p:cNvPr>
          <p:cNvSpPr txBox="1"/>
          <p:nvPr/>
        </p:nvSpPr>
        <p:spPr>
          <a:xfrm>
            <a:off x="7280792" y="2296980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+5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92" name="TextovéPole 91">
            <a:extLst>
              <a:ext uri="{FF2B5EF4-FFF2-40B4-BE49-F238E27FC236}">
                <a16:creationId xmlns:a16="http://schemas.microsoft.com/office/drawing/2014/main" xmlns="" id="{16AC1A5F-D2AA-6EB8-9E1C-D40C1A757F5E}"/>
              </a:ext>
            </a:extLst>
          </p:cNvPr>
          <p:cNvSpPr txBox="1"/>
          <p:nvPr/>
        </p:nvSpPr>
        <p:spPr>
          <a:xfrm>
            <a:off x="8355025" y="2188053"/>
            <a:ext cx="78897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kern="0" dirty="0">
                <a:solidFill>
                  <a:srgbClr val="00B050"/>
                </a:solidFill>
                <a:latin typeface="Calibri" panose="020F0502020204030204" pitchFamily="34" charset="0"/>
              </a:rPr>
              <a:t>+7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 </a:t>
            </a:r>
            <a:r>
              <a:rPr kumimoji="0" lang="cs-CZ" sz="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2020 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xmlns="" id="{E9B9FEAD-05B9-906C-2E5F-96DA7CCFE641}"/>
              </a:ext>
            </a:extLst>
          </p:cNvPr>
          <p:cNvSpPr/>
          <p:nvPr/>
        </p:nvSpPr>
        <p:spPr>
          <a:xfrm>
            <a:off x="3475629" y="2082173"/>
            <a:ext cx="1947600" cy="3408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600" dirty="0">
                <a:solidFill>
                  <a:schemeClr val="tx1"/>
                </a:solidFill>
              </a:rPr>
              <a:t>* 55 % u TIC , které byly nové měřeny v roce 2022 </a:t>
            </a:r>
          </a:p>
        </p:txBody>
      </p:sp>
    </p:spTree>
    <p:extLst>
      <p:ext uri="{BB962C8B-B14F-4D97-AF65-F5344CB8AC3E}">
        <p14:creationId xmlns:p14="http://schemas.microsoft.com/office/powerpoint/2010/main" val="291672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Nadpis 3">
            <a:extLst>
              <a:ext uri="{FF2B5EF4-FFF2-40B4-BE49-F238E27FC236}">
                <a16:creationId xmlns:a16="http://schemas.microsoft.com/office/drawing/2014/main" xmlns="" id="{82AF6F60-61F4-478B-8F1B-B9DEB3AEAA5F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200" dirty="0">
                <a:solidFill>
                  <a:srgbClr val="003C78"/>
                </a:solidFill>
                <a:latin typeface="+mj-lt"/>
              </a:rPr>
              <a:t>Certifikace a označení IC symbolem jsou v pořádku</a:t>
            </a:r>
          </a:p>
        </p:txBody>
      </p:sp>
      <p:sp>
        <p:nvSpPr>
          <p:cNvPr id="45" name="Zástupný symbol pro text 4">
            <a:extLst>
              <a:ext uri="{FF2B5EF4-FFF2-40B4-BE49-F238E27FC236}">
                <a16:creationId xmlns:a16="http://schemas.microsoft.com/office/drawing/2014/main" xmlns="" id="{12AC539B-D1A8-473F-B5ED-92F4CA4CD2A8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l-PL" sz="1800" dirty="0">
                <a:solidFill>
                  <a:srgbClr val="FF0000"/>
                </a:solidFill>
              </a:rPr>
              <a:t>ZNAČENÍ TIC A OTEVÍRACÍ DOBA</a:t>
            </a:r>
          </a:p>
        </p:txBody>
      </p:sp>
      <p:grpSp>
        <p:nvGrpSpPr>
          <p:cNvPr id="46" name="Skupina 45">
            <a:extLst>
              <a:ext uri="{FF2B5EF4-FFF2-40B4-BE49-F238E27FC236}">
                <a16:creationId xmlns:a16="http://schemas.microsoft.com/office/drawing/2014/main" xmlns="" id="{2037E6E0-342D-4669-A7AF-CE5812D5064E}"/>
              </a:ext>
            </a:extLst>
          </p:cNvPr>
          <p:cNvGrpSpPr/>
          <p:nvPr/>
        </p:nvGrpSpPr>
        <p:grpSpPr>
          <a:xfrm>
            <a:off x="912160" y="3571545"/>
            <a:ext cx="2549211" cy="474103"/>
            <a:chOff x="6412091" y="3959062"/>
            <a:chExt cx="2051746" cy="1813620"/>
          </a:xfrm>
        </p:grpSpPr>
        <p:sp>
          <p:nvSpPr>
            <p:cNvPr id="47" name="Obdélník 46">
              <a:extLst>
                <a:ext uri="{FF2B5EF4-FFF2-40B4-BE49-F238E27FC236}">
                  <a16:creationId xmlns:a16="http://schemas.microsoft.com/office/drawing/2014/main" xmlns="" id="{E764088B-9CA6-4C5C-A02B-7A75283C8464}"/>
                </a:ext>
              </a:extLst>
            </p:cNvPr>
            <p:cNvSpPr/>
            <p:nvPr/>
          </p:nvSpPr>
          <p:spPr>
            <a:xfrm>
              <a:off x="6412091" y="3959062"/>
              <a:ext cx="2051746" cy="1813620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0" dirty="0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48" name="TextovéPole 47">
              <a:extLst>
                <a:ext uri="{FF2B5EF4-FFF2-40B4-BE49-F238E27FC236}">
                  <a16:creationId xmlns:a16="http://schemas.microsoft.com/office/drawing/2014/main" xmlns="" id="{440C32B3-F445-46EC-A0B5-BB55AC6E0FA1}"/>
                </a:ext>
              </a:extLst>
            </p:cNvPr>
            <p:cNvSpPr txBox="1"/>
            <p:nvPr/>
          </p:nvSpPr>
          <p:spPr>
            <a:xfrm>
              <a:off x="6521599" y="4083172"/>
              <a:ext cx="1907195" cy="164830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TIC jsou viditelně označena symbolem „i“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4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endParaRPr lang="cs-CZ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endParaRPr>
            </a:p>
            <a:p>
              <a:pPr algn="ctr"/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TIC bylo zvenku označeno v 97 % případů.</a:t>
              </a:r>
            </a:p>
          </p:txBody>
        </p:sp>
      </p:grpSp>
      <p:grpSp>
        <p:nvGrpSpPr>
          <p:cNvPr id="49" name="Skupina 48">
            <a:extLst>
              <a:ext uri="{FF2B5EF4-FFF2-40B4-BE49-F238E27FC236}">
                <a16:creationId xmlns:a16="http://schemas.microsoft.com/office/drawing/2014/main" xmlns="" id="{D60B7E71-E4E9-4AC8-92F3-4FD618668C1E}"/>
              </a:ext>
            </a:extLst>
          </p:cNvPr>
          <p:cNvGrpSpPr/>
          <p:nvPr/>
        </p:nvGrpSpPr>
        <p:grpSpPr>
          <a:xfrm>
            <a:off x="2625864" y="2475754"/>
            <a:ext cx="1886423" cy="988346"/>
            <a:chOff x="6756091" y="3837693"/>
            <a:chExt cx="2100192" cy="1130835"/>
          </a:xfrm>
        </p:grpSpPr>
        <p:sp>
          <p:nvSpPr>
            <p:cNvPr id="50" name="Obdélník 49">
              <a:extLst>
                <a:ext uri="{FF2B5EF4-FFF2-40B4-BE49-F238E27FC236}">
                  <a16:creationId xmlns:a16="http://schemas.microsoft.com/office/drawing/2014/main" xmlns="" id="{C50BB22B-8FA5-444C-87EB-5CEC1571B92E}"/>
                </a:ext>
              </a:extLst>
            </p:cNvPr>
            <p:cNvSpPr/>
            <p:nvPr/>
          </p:nvSpPr>
          <p:spPr>
            <a:xfrm>
              <a:off x="6756091" y="3837693"/>
              <a:ext cx="2100192" cy="1130835"/>
            </a:xfrm>
            <a:prstGeom prst="rect">
              <a:avLst/>
            </a:prstGeom>
            <a:solidFill>
              <a:srgbClr val="ED6737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0" dirty="0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51" name="TextovéPole 50">
              <a:extLst>
                <a:ext uri="{FF2B5EF4-FFF2-40B4-BE49-F238E27FC236}">
                  <a16:creationId xmlns:a16="http://schemas.microsoft.com/office/drawing/2014/main" xmlns="" id="{D809EE40-4674-4DBA-9D5A-FFA29089EF47}"/>
                </a:ext>
              </a:extLst>
            </p:cNvPr>
            <p:cNvSpPr txBox="1"/>
            <p:nvPr/>
          </p:nvSpPr>
          <p:spPr>
            <a:xfrm>
              <a:off x="6836282" y="3898879"/>
              <a:ext cx="1934576" cy="80994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Na některých IC chybí otvírací doba v cizím jazyce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4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2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2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Otevírací doba je v cizím jazyce pouze ve 80 % případů.</a:t>
              </a:r>
            </a:p>
          </p:txBody>
        </p:sp>
      </p:grpSp>
      <p:grpSp>
        <p:nvGrpSpPr>
          <p:cNvPr id="52" name="Skupina 51">
            <a:extLst>
              <a:ext uri="{FF2B5EF4-FFF2-40B4-BE49-F238E27FC236}">
                <a16:creationId xmlns:a16="http://schemas.microsoft.com/office/drawing/2014/main" xmlns="" id="{0CADE06D-8769-436A-99F6-1F646533FEE1}"/>
              </a:ext>
            </a:extLst>
          </p:cNvPr>
          <p:cNvGrpSpPr/>
          <p:nvPr/>
        </p:nvGrpSpPr>
        <p:grpSpPr>
          <a:xfrm>
            <a:off x="491463" y="2060240"/>
            <a:ext cx="2055744" cy="784180"/>
            <a:chOff x="6412091" y="3959062"/>
            <a:chExt cx="2051746" cy="2619054"/>
          </a:xfrm>
        </p:grpSpPr>
        <p:sp>
          <p:nvSpPr>
            <p:cNvPr id="53" name="Obdélník 52">
              <a:extLst>
                <a:ext uri="{FF2B5EF4-FFF2-40B4-BE49-F238E27FC236}">
                  <a16:creationId xmlns:a16="http://schemas.microsoft.com/office/drawing/2014/main" xmlns="" id="{6CD3D771-4FEA-490E-953B-A0E6788D7996}"/>
                </a:ext>
              </a:extLst>
            </p:cNvPr>
            <p:cNvSpPr/>
            <p:nvPr/>
          </p:nvSpPr>
          <p:spPr>
            <a:xfrm>
              <a:off x="6412091" y="3959062"/>
              <a:ext cx="2051746" cy="2619054"/>
            </a:xfrm>
            <a:prstGeom prst="rect">
              <a:avLst/>
            </a:prstGeom>
            <a:solidFill>
              <a:srgbClr val="00B05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2000" dirty="0">
                <a:solidFill>
                  <a:srgbClr val="003399"/>
                </a:solidFill>
                <a:latin typeface="Calibri" pitchFamily="34" charset="0"/>
              </a:endParaRPr>
            </a:p>
          </p:txBody>
        </p:sp>
        <p:sp>
          <p:nvSpPr>
            <p:cNvPr id="54" name="TextovéPole 53">
              <a:extLst>
                <a:ext uri="{FF2B5EF4-FFF2-40B4-BE49-F238E27FC236}">
                  <a16:creationId xmlns:a16="http://schemas.microsoft.com/office/drawing/2014/main" xmlns="" id="{5499E7B7-80BF-4B1E-AA81-95F09E9C3BF0}"/>
                </a:ext>
              </a:extLst>
            </p:cNvPr>
            <p:cNvSpPr txBox="1"/>
            <p:nvPr/>
          </p:nvSpPr>
          <p:spPr>
            <a:xfrm>
              <a:off x="6472025" y="4067601"/>
              <a:ext cx="1907195" cy="226144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Certifikace je inzerována</a:t>
              </a:r>
              <a:br>
                <a:rPr lang="cs-CZ" sz="10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4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2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/>
              </a:r>
              <a:br>
                <a:rPr lang="cs-CZ" sz="1200" b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cs-CZ" sz="800" i="1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Podle Jednotné klasifikace turistických informačních center ČR bylo samolepkou označeno 95 % TIC.</a:t>
              </a:r>
            </a:p>
          </p:txBody>
        </p:sp>
      </p:grpSp>
      <p:grpSp>
        <p:nvGrpSpPr>
          <p:cNvPr id="70" name="Skupina 69">
            <a:extLst>
              <a:ext uri="{FF2B5EF4-FFF2-40B4-BE49-F238E27FC236}">
                <a16:creationId xmlns:a16="http://schemas.microsoft.com/office/drawing/2014/main" xmlns="" id="{D06A0F8F-C0B4-4070-92A4-45CAE16210FE}"/>
              </a:ext>
            </a:extLst>
          </p:cNvPr>
          <p:cNvGrpSpPr/>
          <p:nvPr/>
        </p:nvGrpSpPr>
        <p:grpSpPr>
          <a:xfrm>
            <a:off x="251520" y="574488"/>
            <a:ext cx="8762627" cy="1123672"/>
            <a:chOff x="285373" y="786776"/>
            <a:chExt cx="8762627" cy="1123672"/>
          </a:xfrm>
        </p:grpSpPr>
        <p:sp>
          <p:nvSpPr>
            <p:cNvPr id="71" name="TextovéPole 70">
              <a:extLst>
                <a:ext uri="{FF2B5EF4-FFF2-40B4-BE49-F238E27FC236}">
                  <a16:creationId xmlns:a16="http://schemas.microsoft.com/office/drawing/2014/main" xmlns="" id="{55209110-4410-4D69-9971-6786002124B1}"/>
                </a:ext>
              </a:extLst>
            </p:cNvPr>
            <p:cNvSpPr txBox="1"/>
            <p:nvPr/>
          </p:nvSpPr>
          <p:spPr>
            <a:xfrm>
              <a:off x="1366509" y="793306"/>
              <a:ext cx="719611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96</a:t>
              </a:r>
              <a:r>
                <a:rPr lang="cs-CZ" sz="16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%</a:t>
              </a:r>
              <a:endParaRPr lang="cs-CZ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72" name="TextovéPole 71">
              <a:extLst>
                <a:ext uri="{FF2B5EF4-FFF2-40B4-BE49-F238E27FC236}">
                  <a16:creationId xmlns:a16="http://schemas.microsoft.com/office/drawing/2014/main" xmlns="" id="{76B4A0B8-32CE-47E3-A7AD-442B383AD5B4}"/>
                </a:ext>
              </a:extLst>
            </p:cNvPr>
            <p:cNvSpPr txBox="1"/>
            <p:nvPr/>
          </p:nvSpPr>
          <p:spPr>
            <a:xfrm>
              <a:off x="3611051" y="786776"/>
              <a:ext cx="73474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90</a:t>
              </a:r>
              <a:r>
                <a:rPr lang="cs-CZ" sz="16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%</a:t>
              </a:r>
              <a:endParaRPr lang="cs-CZ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73" name="TextovéPole 72">
              <a:extLst>
                <a:ext uri="{FF2B5EF4-FFF2-40B4-BE49-F238E27FC236}">
                  <a16:creationId xmlns:a16="http://schemas.microsoft.com/office/drawing/2014/main" xmlns="" id="{0277A324-C90C-4859-833B-69121506322A}"/>
                </a:ext>
              </a:extLst>
            </p:cNvPr>
            <p:cNvSpPr txBox="1"/>
            <p:nvPr/>
          </p:nvSpPr>
          <p:spPr>
            <a:xfrm>
              <a:off x="5771291" y="789555"/>
              <a:ext cx="744925" cy="58907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98</a:t>
              </a:r>
              <a:r>
                <a:rPr lang="cs-CZ" sz="16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 </a:t>
              </a:r>
              <a:r>
                <a:rPr lang="cs-CZ" sz="1400" b="1" kern="0" dirty="0">
                  <a:solidFill>
                    <a:srgbClr val="00B050"/>
                  </a:solidFill>
                  <a:latin typeface="Calibri" pitchFamily="34" charset="0"/>
                  <a:cs typeface="Arial" pitchFamily="34" charset="0"/>
                </a:rPr>
                <a:t>%</a:t>
              </a:r>
              <a:endParaRPr lang="cs-CZ" b="1" kern="0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74" name="TextovéPole 73">
              <a:extLst>
                <a:ext uri="{FF2B5EF4-FFF2-40B4-BE49-F238E27FC236}">
                  <a16:creationId xmlns:a16="http://schemas.microsoft.com/office/drawing/2014/main" xmlns="" id="{6A0C0554-33D4-46D2-AC59-57F8810F3184}"/>
                </a:ext>
              </a:extLst>
            </p:cNvPr>
            <p:cNvSpPr txBox="1"/>
            <p:nvPr/>
          </p:nvSpPr>
          <p:spPr>
            <a:xfrm>
              <a:off x="8048812" y="992921"/>
              <a:ext cx="999188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900" b="1" kern="0" dirty="0">
                  <a:solidFill>
                    <a:srgbClr val="404040"/>
                  </a:solidFill>
                  <a:latin typeface="Calibri" pitchFamily="34" charset="0"/>
                  <a:cs typeface="Arial" pitchFamily="34" charset="0"/>
                </a:rPr>
                <a:t>NEHODNOCENO INDEXEM</a:t>
              </a:r>
              <a:endParaRPr lang="cs-CZ" sz="700" b="1" kern="0" dirty="0">
                <a:solidFill>
                  <a:srgbClr val="404040"/>
                </a:solidFill>
                <a:latin typeface="Calibri" pitchFamily="34" charset="0"/>
                <a:cs typeface="Arial" pitchFamily="34" charset="0"/>
              </a:endParaRPr>
            </a:p>
          </p:txBody>
        </p:sp>
        <p:grpSp>
          <p:nvGrpSpPr>
            <p:cNvPr id="75" name="Skupina 74">
              <a:extLst>
                <a:ext uri="{FF2B5EF4-FFF2-40B4-BE49-F238E27FC236}">
                  <a16:creationId xmlns:a16="http://schemas.microsoft.com/office/drawing/2014/main" xmlns="" id="{3A7E3C2E-8576-4050-86B9-39ED0DABC11B}"/>
                </a:ext>
              </a:extLst>
            </p:cNvPr>
            <p:cNvGrpSpPr/>
            <p:nvPr/>
          </p:nvGrpSpPr>
          <p:grpSpPr>
            <a:xfrm>
              <a:off x="285373" y="1148056"/>
              <a:ext cx="8589775" cy="762392"/>
              <a:chOff x="276643" y="2094180"/>
              <a:chExt cx="8589775" cy="762392"/>
            </a:xfrm>
          </p:grpSpPr>
          <p:grpSp>
            <p:nvGrpSpPr>
              <p:cNvPr id="76" name="Skupina 75">
                <a:extLst>
                  <a:ext uri="{FF2B5EF4-FFF2-40B4-BE49-F238E27FC236}">
                    <a16:creationId xmlns:a16="http://schemas.microsoft.com/office/drawing/2014/main" xmlns="" id="{6FA41C12-C953-4907-A71B-15871B7FC31D}"/>
                  </a:ext>
                </a:extLst>
              </p:cNvPr>
              <p:cNvGrpSpPr/>
              <p:nvPr/>
            </p:nvGrpSpPr>
            <p:grpSpPr>
              <a:xfrm>
                <a:off x="276643" y="2635435"/>
                <a:ext cx="1947600" cy="221137"/>
                <a:chOff x="297260" y="2995711"/>
                <a:chExt cx="1947600" cy="221137"/>
              </a:xfrm>
            </p:grpSpPr>
            <p:sp>
              <p:nvSpPr>
                <p:cNvPr id="122" name="Obdélník 38">
                  <a:extLst>
                    <a:ext uri="{FF2B5EF4-FFF2-40B4-BE49-F238E27FC236}">
                      <a16:creationId xmlns:a16="http://schemas.microsoft.com/office/drawing/2014/main" xmlns="" id="{124F8820-E513-4FBB-99F6-A7A0686672C3}"/>
                    </a:ext>
                  </a:extLst>
                </p:cNvPr>
                <p:cNvSpPr/>
                <p:nvPr/>
              </p:nvSpPr>
              <p:spPr>
                <a:xfrm>
                  <a:off x="297260" y="2995711"/>
                  <a:ext cx="1947600" cy="221137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A8CCD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Nadpis 3">
                  <a:extLst>
                    <a:ext uri="{FF2B5EF4-FFF2-40B4-BE49-F238E27FC236}">
                      <a16:creationId xmlns:a16="http://schemas.microsoft.com/office/drawing/2014/main" xmlns="" id="{36F30FDF-6EA5-4206-A016-47FE112E484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3045" y="3040802"/>
                  <a:ext cx="1817686" cy="138499"/>
                </a:xfrm>
                <a:prstGeom prst="rect">
                  <a:avLst/>
                </a:prstGeom>
                <a:solidFill>
                  <a:srgbClr val="262626"/>
                </a:solidFill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EXTERIÉR TIC A PRVNÍ DOJEM</a:t>
                  </a:r>
                </a:p>
              </p:txBody>
            </p:sp>
          </p:grpSp>
          <p:grpSp>
            <p:nvGrpSpPr>
              <p:cNvPr id="77" name="Skupina 76">
                <a:extLst>
                  <a:ext uri="{FF2B5EF4-FFF2-40B4-BE49-F238E27FC236}">
                    <a16:creationId xmlns:a16="http://schemas.microsoft.com/office/drawing/2014/main" xmlns="" id="{7747D416-120C-4023-ACFD-9CA5C4F58BE9}"/>
                  </a:ext>
                </a:extLst>
              </p:cNvPr>
              <p:cNvGrpSpPr/>
              <p:nvPr/>
            </p:nvGrpSpPr>
            <p:grpSpPr>
              <a:xfrm>
                <a:off x="2502497" y="2632569"/>
                <a:ext cx="1947600" cy="221137"/>
                <a:chOff x="2501754" y="3456483"/>
                <a:chExt cx="1947600" cy="298552"/>
              </a:xfrm>
            </p:grpSpPr>
            <p:sp>
              <p:nvSpPr>
                <p:cNvPr id="120" name="Obdélník 38">
                  <a:extLst>
                    <a:ext uri="{FF2B5EF4-FFF2-40B4-BE49-F238E27FC236}">
                      <a16:creationId xmlns:a16="http://schemas.microsoft.com/office/drawing/2014/main" xmlns="" id="{F0AD01D1-04ED-48FD-8246-57D22178C812}"/>
                    </a:ext>
                  </a:extLst>
                </p:cNvPr>
                <p:cNvSpPr/>
                <p:nvPr/>
              </p:nvSpPr>
              <p:spPr>
                <a:xfrm>
                  <a:off x="2501754" y="3456483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1" name="Nadpis 3">
                  <a:extLst>
                    <a:ext uri="{FF2B5EF4-FFF2-40B4-BE49-F238E27FC236}">
                      <a16:creationId xmlns:a16="http://schemas.microsoft.com/office/drawing/2014/main" xmlns="" id="{7EB2CB60-50A0-4923-B0D6-FB95383FA86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762271" y="3504547"/>
                  <a:ext cx="1446960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PRACOVNÍK TIC</a:t>
                  </a:r>
                </a:p>
              </p:txBody>
            </p:sp>
          </p:grpSp>
          <p:grpSp>
            <p:nvGrpSpPr>
              <p:cNvPr id="78" name="Skupina 77">
                <a:extLst>
                  <a:ext uri="{FF2B5EF4-FFF2-40B4-BE49-F238E27FC236}">
                    <a16:creationId xmlns:a16="http://schemas.microsoft.com/office/drawing/2014/main" xmlns="" id="{8B80470E-453F-4AFE-937A-F0D502CB7E06}"/>
                  </a:ext>
                </a:extLst>
              </p:cNvPr>
              <p:cNvGrpSpPr/>
              <p:nvPr/>
            </p:nvGrpSpPr>
            <p:grpSpPr>
              <a:xfrm>
                <a:off x="4675325" y="2631894"/>
                <a:ext cx="1947600" cy="221137"/>
                <a:chOff x="4651885" y="3458190"/>
                <a:chExt cx="1947600" cy="298552"/>
              </a:xfrm>
            </p:grpSpPr>
            <p:sp>
              <p:nvSpPr>
                <p:cNvPr id="118" name="Obdélník 38">
                  <a:extLst>
                    <a:ext uri="{FF2B5EF4-FFF2-40B4-BE49-F238E27FC236}">
                      <a16:creationId xmlns:a16="http://schemas.microsoft.com/office/drawing/2014/main" xmlns="" id="{F062CA0A-C3BE-4B65-B637-332A94BBEAEA}"/>
                    </a:ext>
                  </a:extLst>
                </p:cNvPr>
                <p:cNvSpPr/>
                <p:nvPr/>
              </p:nvSpPr>
              <p:spPr>
                <a:xfrm>
                  <a:off x="4651885" y="3458190"/>
                  <a:ext cx="1947600" cy="298552"/>
                </a:xfrm>
                <a:prstGeom prst="rect">
                  <a:avLst/>
                </a:prstGeom>
                <a:solidFill>
                  <a:srgbClr val="26262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9" name="Nadpis 3">
                  <a:extLst>
                    <a:ext uri="{FF2B5EF4-FFF2-40B4-BE49-F238E27FC236}">
                      <a16:creationId xmlns:a16="http://schemas.microsoft.com/office/drawing/2014/main" xmlns="" id="{37656EFE-9A7D-4357-9E73-410303A5C3B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889238" y="3512374"/>
                  <a:ext cx="1464946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solidFill>
                        <a:srgbClr val="A8CCDD"/>
                      </a:solidFill>
                      <a:latin typeface="Calibri"/>
                    </a:rPr>
                    <a:t>INTERIÉR A VYBAVENOST TIC</a:t>
                  </a:r>
                </a:p>
              </p:txBody>
            </p:sp>
          </p:grpSp>
          <p:grpSp>
            <p:nvGrpSpPr>
              <p:cNvPr id="79" name="Skupina 78">
                <a:extLst>
                  <a:ext uri="{FF2B5EF4-FFF2-40B4-BE49-F238E27FC236}">
                    <a16:creationId xmlns:a16="http://schemas.microsoft.com/office/drawing/2014/main" xmlns="" id="{C93EE3CF-917A-49A9-B4ED-D8B0B0566C8F}"/>
                  </a:ext>
                </a:extLst>
              </p:cNvPr>
              <p:cNvGrpSpPr/>
              <p:nvPr/>
            </p:nvGrpSpPr>
            <p:grpSpPr>
              <a:xfrm>
                <a:off x="6918818" y="2629288"/>
                <a:ext cx="1947600" cy="221137"/>
                <a:chOff x="6884153" y="3455216"/>
                <a:chExt cx="1947600" cy="298552"/>
              </a:xfrm>
            </p:grpSpPr>
            <p:sp>
              <p:nvSpPr>
                <p:cNvPr id="90" name="Obdélník 38">
                  <a:extLst>
                    <a:ext uri="{FF2B5EF4-FFF2-40B4-BE49-F238E27FC236}">
                      <a16:creationId xmlns:a16="http://schemas.microsoft.com/office/drawing/2014/main" xmlns="" id="{FDBE0C3F-CC32-4B81-91FB-744F3FBD9506}"/>
                    </a:ext>
                  </a:extLst>
                </p:cNvPr>
                <p:cNvSpPr/>
                <p:nvPr/>
              </p:nvSpPr>
              <p:spPr>
                <a:xfrm>
                  <a:off x="6884153" y="3455216"/>
                  <a:ext cx="1947600" cy="298552"/>
                </a:xfrm>
                <a:prstGeom prst="rect">
                  <a:avLst/>
                </a:prstGeom>
                <a:solidFill>
                  <a:srgbClr val="FBB04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cs-CZ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Nadpis 3">
                  <a:extLst>
                    <a:ext uri="{FF2B5EF4-FFF2-40B4-BE49-F238E27FC236}">
                      <a16:creationId xmlns:a16="http://schemas.microsoft.com/office/drawing/2014/main" xmlns="" id="{35E2D6E2-49BC-4BB6-9C03-0DAA00DDCFF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979663" y="3499407"/>
                  <a:ext cx="1748591" cy="186984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spcBef>
                      <a:spcPts val="0"/>
                    </a:spcBef>
                    <a:spcAft>
                      <a:spcPts val="600"/>
                    </a:spcAft>
                    <a:defRPr/>
                  </a:pPr>
                  <a:r>
                    <a:rPr lang="cs-CZ" sz="900" b="1" dirty="0">
                      <a:latin typeface="Calibri"/>
                    </a:rPr>
                    <a:t>ZNAČENÍ TIC A OTVÍRACÍ DOBA</a:t>
                  </a:r>
                </a:p>
              </p:txBody>
            </p:sp>
          </p:grpSp>
          <p:grpSp>
            <p:nvGrpSpPr>
              <p:cNvPr id="80" name="Skupina 79">
                <a:extLst>
                  <a:ext uri="{FF2B5EF4-FFF2-40B4-BE49-F238E27FC236}">
                    <a16:creationId xmlns:a16="http://schemas.microsoft.com/office/drawing/2014/main" xmlns="" id="{E27F5CF5-F4E6-4345-854B-33FBDE007FF9}"/>
                  </a:ext>
                </a:extLst>
              </p:cNvPr>
              <p:cNvGrpSpPr/>
              <p:nvPr/>
            </p:nvGrpSpPr>
            <p:grpSpPr>
              <a:xfrm>
                <a:off x="297260" y="2094180"/>
                <a:ext cx="8494242" cy="431879"/>
                <a:chOff x="297260" y="2094180"/>
                <a:chExt cx="8494242" cy="431879"/>
              </a:xfrm>
            </p:grpSpPr>
            <p:sp>
              <p:nvSpPr>
                <p:cNvPr id="81" name="object 7">
                  <a:extLst>
                    <a:ext uri="{FF2B5EF4-FFF2-40B4-BE49-F238E27FC236}">
                      <a16:creationId xmlns:a16="http://schemas.microsoft.com/office/drawing/2014/main" xmlns="" id="{D21E5471-7DBD-460B-A04F-472C7A345C5D}"/>
                    </a:ext>
                  </a:extLst>
                </p:cNvPr>
                <p:cNvSpPr/>
                <p:nvPr/>
              </p:nvSpPr>
              <p:spPr>
                <a:xfrm flipV="1">
                  <a:off x="297260" y="2094180"/>
                  <a:ext cx="8494242" cy="248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1830">
                      <a:moveTo>
                        <a:pt x="0" y="0"/>
                      </a:moveTo>
                      <a:lnTo>
                        <a:pt x="9561766" y="0"/>
                      </a:lnTo>
                    </a:path>
                  </a:pathLst>
                </a:custGeom>
                <a:ln w="25400">
                  <a:solidFill>
                    <a:srgbClr val="1C1C1C">
                      <a:lumMod val="90000"/>
                      <a:lumOff val="10000"/>
                    </a:srgbClr>
                  </a:solidFill>
                </a:ln>
              </p:spPr>
              <p:txBody>
                <a:bodyPr wrap="square" lIns="0" tIns="0" rIns="0" bIns="0" rtlCol="0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82" name="Hexagon 222">
                  <a:extLst>
                    <a:ext uri="{FF2B5EF4-FFF2-40B4-BE49-F238E27FC236}">
                      <a16:creationId xmlns:a16="http://schemas.microsoft.com/office/drawing/2014/main" xmlns="" id="{28C7F7AD-905F-4D80-A993-276C8D05479B}"/>
                    </a:ext>
                  </a:extLst>
                </p:cNvPr>
                <p:cNvSpPr/>
                <p:nvPr/>
              </p:nvSpPr>
              <p:spPr>
                <a:xfrm>
                  <a:off x="1034344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5000" b="1" dirty="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83" name="Hexagon 224">
                  <a:extLst>
                    <a:ext uri="{FF2B5EF4-FFF2-40B4-BE49-F238E27FC236}">
                      <a16:creationId xmlns:a16="http://schemas.microsoft.com/office/drawing/2014/main" xmlns="" id="{31357144-6D5E-452C-9E56-207A73673CA6}"/>
                    </a:ext>
                  </a:extLst>
                </p:cNvPr>
                <p:cNvSpPr/>
                <p:nvPr/>
              </p:nvSpPr>
              <p:spPr>
                <a:xfrm>
                  <a:off x="7659080" y="2132793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84" name="Hexagon 223">
                  <a:extLst>
                    <a:ext uri="{FF2B5EF4-FFF2-40B4-BE49-F238E27FC236}">
                      <a16:creationId xmlns:a16="http://schemas.microsoft.com/office/drawing/2014/main" xmlns="" id="{D9974331-857C-4EE6-8A0D-62FAB6482E9E}"/>
                    </a:ext>
                  </a:extLst>
                </p:cNvPr>
                <p:cNvSpPr/>
                <p:nvPr/>
              </p:nvSpPr>
              <p:spPr>
                <a:xfrm>
                  <a:off x="326659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85" name="Hexagon 224">
                  <a:extLst>
                    <a:ext uri="{FF2B5EF4-FFF2-40B4-BE49-F238E27FC236}">
                      <a16:creationId xmlns:a16="http://schemas.microsoft.com/office/drawing/2014/main" xmlns="" id="{EE4C4599-BF10-4A3E-A501-B00691B81D89}"/>
                    </a:ext>
                  </a:extLst>
                </p:cNvPr>
                <p:cNvSpPr/>
                <p:nvPr/>
              </p:nvSpPr>
              <p:spPr>
                <a:xfrm>
                  <a:off x="5426832" y="2128349"/>
                  <a:ext cx="431666" cy="393266"/>
                </a:xfrm>
                <a:prstGeom prst="hexagon">
                  <a:avLst/>
                </a:prstGeom>
                <a:solidFill>
                  <a:srgbClr val="003C78"/>
                </a:solidFill>
                <a:ln w="35560" cap="flat" cmpd="sng" algn="ctr">
                  <a:solidFill>
                    <a:srgbClr val="1C1C1C">
                      <a:lumMod val="90000"/>
                      <a:lumOff val="1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7934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358696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038044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717392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396740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076088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755435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34783" algn="l" defTabSz="1358696" rtl="0" eaLnBrk="1" latinLnBrk="0" hangingPunct="1">
                    <a:defRPr sz="26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135889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2700" dirty="0">
                    <a:solidFill>
                      <a:srgbClr val="404040"/>
                    </a:solidFill>
                    <a:latin typeface="Calibri"/>
                  </a:endParaRPr>
                </a:p>
              </p:txBody>
            </p:sp>
            <p:sp>
              <p:nvSpPr>
                <p:cNvPr id="86" name="Freeform 20">
                  <a:extLst>
                    <a:ext uri="{FF2B5EF4-FFF2-40B4-BE49-F238E27FC236}">
                      <a16:creationId xmlns:a16="http://schemas.microsoft.com/office/drawing/2014/main" xmlns="" id="{CC34A06D-D66A-407B-B712-D06F88784DB8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7753292" y="2216617"/>
                  <a:ext cx="243242" cy="212945"/>
                </a:xfrm>
                <a:custGeom>
                  <a:avLst/>
                  <a:gdLst>
                    <a:gd name="T0" fmla="*/ 341 w 341"/>
                    <a:gd name="T1" fmla="*/ 74 h 298"/>
                    <a:gd name="T2" fmla="*/ 312 w 341"/>
                    <a:gd name="T3" fmla="*/ 45 h 298"/>
                    <a:gd name="T4" fmla="*/ 197 w 341"/>
                    <a:gd name="T5" fmla="*/ 45 h 298"/>
                    <a:gd name="T6" fmla="*/ 197 w 341"/>
                    <a:gd name="T7" fmla="*/ 110 h 298"/>
                    <a:gd name="T8" fmla="*/ 312 w 341"/>
                    <a:gd name="T9" fmla="*/ 110 h 298"/>
                    <a:gd name="T10" fmla="*/ 341 w 341"/>
                    <a:gd name="T11" fmla="*/ 74 h 298"/>
                    <a:gd name="T12" fmla="*/ 0 w 341"/>
                    <a:gd name="T13" fmla="*/ 74 h 298"/>
                    <a:gd name="T14" fmla="*/ 30 w 341"/>
                    <a:gd name="T15" fmla="*/ 110 h 298"/>
                    <a:gd name="T16" fmla="*/ 145 w 341"/>
                    <a:gd name="T17" fmla="*/ 110 h 298"/>
                    <a:gd name="T18" fmla="*/ 145 w 341"/>
                    <a:gd name="T19" fmla="*/ 45 h 298"/>
                    <a:gd name="T20" fmla="*/ 30 w 341"/>
                    <a:gd name="T21" fmla="*/ 45 h 298"/>
                    <a:gd name="T22" fmla="*/ 0 w 341"/>
                    <a:gd name="T23" fmla="*/ 74 h 298"/>
                    <a:gd name="T24" fmla="*/ 197 w 341"/>
                    <a:gd name="T25" fmla="*/ 123 h 298"/>
                    <a:gd name="T26" fmla="*/ 197 w 341"/>
                    <a:gd name="T27" fmla="*/ 188 h 298"/>
                    <a:gd name="T28" fmla="*/ 312 w 341"/>
                    <a:gd name="T29" fmla="*/ 188 h 298"/>
                    <a:gd name="T30" fmla="*/ 341 w 341"/>
                    <a:gd name="T31" fmla="*/ 152 h 298"/>
                    <a:gd name="T32" fmla="*/ 312 w 341"/>
                    <a:gd name="T33" fmla="*/ 123 h 298"/>
                    <a:gd name="T34" fmla="*/ 197 w 341"/>
                    <a:gd name="T35" fmla="*/ 123 h 298"/>
                    <a:gd name="T36" fmla="*/ 171 w 341"/>
                    <a:gd name="T37" fmla="*/ 0 h 298"/>
                    <a:gd name="T38" fmla="*/ 159 w 341"/>
                    <a:gd name="T39" fmla="*/ 12 h 298"/>
                    <a:gd name="T40" fmla="*/ 159 w 341"/>
                    <a:gd name="T41" fmla="*/ 298 h 298"/>
                    <a:gd name="T42" fmla="*/ 183 w 341"/>
                    <a:gd name="T43" fmla="*/ 298 h 298"/>
                    <a:gd name="T44" fmla="*/ 183 w 341"/>
                    <a:gd name="T45" fmla="*/ 12 h 298"/>
                    <a:gd name="T46" fmla="*/ 171 w 341"/>
                    <a:gd name="T4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41" h="298">
                      <a:moveTo>
                        <a:pt x="341" y="74"/>
                      </a:moveTo>
                      <a:cubicBezTo>
                        <a:pt x="312" y="45"/>
                        <a:pt x="312" y="45"/>
                        <a:pt x="312" y="45"/>
                      </a:cubicBezTo>
                      <a:cubicBezTo>
                        <a:pt x="197" y="45"/>
                        <a:pt x="197" y="45"/>
                        <a:pt x="197" y="45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312" y="110"/>
                        <a:pt x="312" y="110"/>
                        <a:pt x="312" y="110"/>
                      </a:cubicBezTo>
                      <a:lnTo>
                        <a:pt x="341" y="74"/>
                      </a:lnTo>
                      <a:close/>
                      <a:moveTo>
                        <a:pt x="0" y="74"/>
                      </a:moveTo>
                      <a:cubicBezTo>
                        <a:pt x="30" y="110"/>
                        <a:pt x="30" y="110"/>
                        <a:pt x="30" y="110"/>
                      </a:cubicBezTo>
                      <a:cubicBezTo>
                        <a:pt x="145" y="110"/>
                        <a:pt x="145" y="110"/>
                        <a:pt x="145" y="110"/>
                      </a:cubicBezTo>
                      <a:cubicBezTo>
                        <a:pt x="145" y="45"/>
                        <a:pt x="145" y="45"/>
                        <a:pt x="145" y="45"/>
                      </a:cubicBezTo>
                      <a:cubicBezTo>
                        <a:pt x="30" y="45"/>
                        <a:pt x="30" y="45"/>
                        <a:pt x="30" y="45"/>
                      </a:cubicBezTo>
                      <a:lnTo>
                        <a:pt x="0" y="74"/>
                      </a:lnTo>
                      <a:close/>
                      <a:moveTo>
                        <a:pt x="197" y="123"/>
                      </a:moveTo>
                      <a:cubicBezTo>
                        <a:pt x="197" y="188"/>
                        <a:pt x="197" y="188"/>
                        <a:pt x="197" y="188"/>
                      </a:cubicBezTo>
                      <a:cubicBezTo>
                        <a:pt x="312" y="188"/>
                        <a:pt x="312" y="188"/>
                        <a:pt x="312" y="188"/>
                      </a:cubicBezTo>
                      <a:cubicBezTo>
                        <a:pt x="341" y="152"/>
                        <a:pt x="341" y="152"/>
                        <a:pt x="341" y="152"/>
                      </a:cubicBezTo>
                      <a:cubicBezTo>
                        <a:pt x="312" y="123"/>
                        <a:pt x="312" y="123"/>
                        <a:pt x="312" y="123"/>
                      </a:cubicBezTo>
                      <a:lnTo>
                        <a:pt x="197" y="123"/>
                      </a:lnTo>
                      <a:close/>
                      <a:moveTo>
                        <a:pt x="171" y="0"/>
                      </a:moveTo>
                      <a:cubicBezTo>
                        <a:pt x="165" y="0"/>
                        <a:pt x="159" y="6"/>
                        <a:pt x="159" y="12"/>
                      </a:cubicBezTo>
                      <a:cubicBezTo>
                        <a:pt x="159" y="298"/>
                        <a:pt x="159" y="298"/>
                        <a:pt x="159" y="298"/>
                      </a:cubicBezTo>
                      <a:cubicBezTo>
                        <a:pt x="183" y="298"/>
                        <a:pt x="183" y="298"/>
                        <a:pt x="183" y="298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6"/>
                        <a:pt x="177" y="0"/>
                        <a:pt x="17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7" name="Freeform 66">
                  <a:extLst>
                    <a:ext uri="{FF2B5EF4-FFF2-40B4-BE49-F238E27FC236}">
                      <a16:creationId xmlns:a16="http://schemas.microsoft.com/office/drawing/2014/main" xmlns="" id="{3930933B-A40E-44B7-AC3A-BB36806C0978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1147888" y="2229450"/>
                  <a:ext cx="203638" cy="187280"/>
                </a:xfrm>
                <a:custGeom>
                  <a:avLst/>
                  <a:gdLst/>
                  <a:ahLst/>
                  <a:cxnLst>
                    <a:cxn ang="0">
                      <a:pos x="0" y="159"/>
                    </a:cxn>
                    <a:cxn ang="0">
                      <a:pos x="159" y="0"/>
                    </a:cxn>
                    <a:cxn ang="0">
                      <a:pos x="318" y="159"/>
                    </a:cxn>
                    <a:cxn ang="0">
                      <a:pos x="0" y="159"/>
                    </a:cxn>
                    <a:cxn ang="0">
                      <a:pos x="285" y="173"/>
                    </a:cxn>
                    <a:cxn ang="0">
                      <a:pos x="285" y="292"/>
                    </a:cxn>
                    <a:cxn ang="0">
                      <a:pos x="34" y="292"/>
                    </a:cxn>
                    <a:cxn ang="0">
                      <a:pos x="34" y="173"/>
                    </a:cxn>
                    <a:cxn ang="0">
                      <a:pos x="60" y="173"/>
                    </a:cxn>
                    <a:cxn ang="0">
                      <a:pos x="60" y="267"/>
                    </a:cxn>
                    <a:cxn ang="0">
                      <a:pos x="259" y="267"/>
                    </a:cxn>
                    <a:cxn ang="0">
                      <a:pos x="259" y="173"/>
                    </a:cxn>
                    <a:cxn ang="0">
                      <a:pos x="285" y="173"/>
                    </a:cxn>
                    <a:cxn ang="0">
                      <a:pos x="109" y="9"/>
                    </a:cxn>
                    <a:cxn ang="0">
                      <a:pos x="109" y="33"/>
                    </a:cxn>
                    <a:cxn ang="0">
                      <a:pos x="60" y="82"/>
                    </a:cxn>
                    <a:cxn ang="0">
                      <a:pos x="60" y="9"/>
                    </a:cxn>
                    <a:cxn ang="0">
                      <a:pos x="109" y="9"/>
                    </a:cxn>
                    <a:cxn ang="0">
                      <a:pos x="115" y="173"/>
                    </a:cxn>
                    <a:cxn ang="0">
                      <a:pos x="204" y="173"/>
                    </a:cxn>
                    <a:cxn ang="0">
                      <a:pos x="204" y="239"/>
                    </a:cxn>
                    <a:cxn ang="0">
                      <a:pos x="115" y="239"/>
                    </a:cxn>
                    <a:cxn ang="0">
                      <a:pos x="115" y="173"/>
                    </a:cxn>
                  </a:cxnLst>
                  <a:rect l="0" t="0" r="r" b="b"/>
                  <a:pathLst>
                    <a:path w="318" h="292">
                      <a:moveTo>
                        <a:pt x="0" y="159"/>
                      </a:move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318" y="159"/>
                        <a:pt x="318" y="159"/>
                        <a:pt x="318" y="159"/>
                      </a:cubicBezTo>
                      <a:cubicBezTo>
                        <a:pt x="212" y="159"/>
                        <a:pt x="106" y="159"/>
                        <a:pt x="0" y="159"/>
                      </a:cubicBezTo>
                      <a:close/>
                      <a:moveTo>
                        <a:pt x="285" y="173"/>
                      </a:moveTo>
                      <a:cubicBezTo>
                        <a:pt x="285" y="292"/>
                        <a:pt x="285" y="292"/>
                        <a:pt x="285" y="292"/>
                      </a:cubicBezTo>
                      <a:cubicBezTo>
                        <a:pt x="34" y="292"/>
                        <a:pt x="34" y="292"/>
                        <a:pt x="34" y="292"/>
                      </a:cubicBezTo>
                      <a:cubicBezTo>
                        <a:pt x="34" y="173"/>
                        <a:pt x="34" y="173"/>
                        <a:pt x="34" y="173"/>
                      </a:cubicBezTo>
                      <a:cubicBezTo>
                        <a:pt x="60" y="173"/>
                        <a:pt x="60" y="173"/>
                        <a:pt x="60" y="173"/>
                      </a:cubicBezTo>
                      <a:cubicBezTo>
                        <a:pt x="60" y="267"/>
                        <a:pt x="60" y="267"/>
                        <a:pt x="60" y="267"/>
                      </a:cubicBezTo>
                      <a:cubicBezTo>
                        <a:pt x="259" y="267"/>
                        <a:pt x="259" y="267"/>
                        <a:pt x="259" y="267"/>
                      </a:cubicBezTo>
                      <a:cubicBezTo>
                        <a:pt x="259" y="173"/>
                        <a:pt x="259" y="173"/>
                        <a:pt x="259" y="173"/>
                      </a:cubicBezTo>
                      <a:cubicBezTo>
                        <a:pt x="285" y="173"/>
                        <a:pt x="285" y="173"/>
                        <a:pt x="285" y="173"/>
                      </a:cubicBezTo>
                      <a:close/>
                      <a:moveTo>
                        <a:pt x="109" y="9"/>
                      </a:moveTo>
                      <a:cubicBezTo>
                        <a:pt x="109" y="33"/>
                        <a:pt x="109" y="33"/>
                        <a:pt x="109" y="33"/>
                      </a:cubicBezTo>
                      <a:cubicBezTo>
                        <a:pt x="60" y="82"/>
                        <a:pt x="60" y="82"/>
                        <a:pt x="60" y="82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109" y="9"/>
                        <a:pt x="109" y="9"/>
                        <a:pt x="109" y="9"/>
                      </a:cubicBezTo>
                      <a:close/>
                      <a:moveTo>
                        <a:pt x="115" y="173"/>
                      </a:moveTo>
                      <a:cubicBezTo>
                        <a:pt x="204" y="173"/>
                        <a:pt x="204" y="173"/>
                        <a:pt x="204" y="173"/>
                      </a:cubicBezTo>
                      <a:cubicBezTo>
                        <a:pt x="204" y="239"/>
                        <a:pt x="204" y="239"/>
                        <a:pt x="204" y="239"/>
                      </a:cubicBezTo>
                      <a:cubicBezTo>
                        <a:pt x="115" y="239"/>
                        <a:pt x="115" y="239"/>
                        <a:pt x="115" y="239"/>
                      </a:cubicBezTo>
                      <a:cubicBezTo>
                        <a:pt x="115" y="173"/>
                        <a:pt x="115" y="173"/>
                        <a:pt x="115" y="1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8" name="Freeform 143">
                  <a:extLst>
                    <a:ext uri="{FF2B5EF4-FFF2-40B4-BE49-F238E27FC236}">
                      <a16:creationId xmlns:a16="http://schemas.microsoft.com/office/drawing/2014/main" xmlns="" id="{9199AF57-9C17-47C4-ABB4-CC88A45ED67F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3412442" y="2201018"/>
                  <a:ext cx="127710" cy="249526"/>
                </a:xfrm>
                <a:custGeom>
                  <a:avLst/>
                  <a:gdLst/>
                  <a:ahLst/>
                  <a:cxnLst>
                    <a:cxn ang="0">
                      <a:pos x="119" y="58"/>
                    </a:cxn>
                    <a:cxn ang="0">
                      <a:pos x="112" y="41"/>
                    </a:cxn>
                    <a:cxn ang="0">
                      <a:pos x="95" y="33"/>
                    </a:cxn>
                    <a:cxn ang="0">
                      <a:pos x="89" y="24"/>
                    </a:cxn>
                    <a:cxn ang="0">
                      <a:pos x="89" y="19"/>
                    </a:cxn>
                    <a:cxn ang="0">
                      <a:pos x="90" y="10"/>
                    </a:cxn>
                    <a:cxn ang="0">
                      <a:pos x="85" y="2"/>
                    </a:cxn>
                    <a:cxn ang="0">
                      <a:pos x="75" y="0"/>
                    </a:cxn>
                    <a:cxn ang="0">
                      <a:pos x="67" y="2"/>
                    </a:cxn>
                    <a:cxn ang="0">
                      <a:pos x="66" y="3"/>
                    </a:cxn>
                    <a:cxn ang="0">
                      <a:pos x="64" y="5"/>
                    </a:cxn>
                    <a:cxn ang="0">
                      <a:pos x="64" y="8"/>
                    </a:cxn>
                    <a:cxn ang="0">
                      <a:pos x="64" y="10"/>
                    </a:cxn>
                    <a:cxn ang="0">
                      <a:pos x="65" y="12"/>
                    </a:cxn>
                    <a:cxn ang="0">
                      <a:pos x="73" y="29"/>
                    </a:cxn>
                    <a:cxn ang="0">
                      <a:pos x="62" y="41"/>
                    </a:cxn>
                    <a:cxn ang="0">
                      <a:pos x="55" y="45"/>
                    </a:cxn>
                    <a:cxn ang="0">
                      <a:pos x="50" y="46"/>
                    </a:cxn>
                    <a:cxn ang="0">
                      <a:pos x="35" y="43"/>
                    </a:cxn>
                    <a:cxn ang="0">
                      <a:pos x="21" y="29"/>
                    </a:cxn>
                    <a:cxn ang="0">
                      <a:pos x="14" y="14"/>
                    </a:cxn>
                    <a:cxn ang="0">
                      <a:pos x="14" y="22"/>
                    </a:cxn>
                    <a:cxn ang="0">
                      <a:pos x="2" y="19"/>
                    </a:cxn>
                    <a:cxn ang="0">
                      <a:pos x="4" y="24"/>
                    </a:cxn>
                    <a:cxn ang="0">
                      <a:pos x="11" y="33"/>
                    </a:cxn>
                    <a:cxn ang="0">
                      <a:pos x="14" y="43"/>
                    </a:cxn>
                    <a:cxn ang="0">
                      <a:pos x="16" y="51"/>
                    </a:cxn>
                    <a:cxn ang="0">
                      <a:pos x="50" y="64"/>
                    </a:cxn>
                    <a:cxn ang="0">
                      <a:pos x="56" y="98"/>
                    </a:cxn>
                    <a:cxn ang="0">
                      <a:pos x="51" y="133"/>
                    </a:cxn>
                    <a:cxn ang="0">
                      <a:pos x="49" y="151"/>
                    </a:cxn>
                    <a:cxn ang="0">
                      <a:pos x="47" y="173"/>
                    </a:cxn>
                    <a:cxn ang="0">
                      <a:pos x="43" y="195"/>
                    </a:cxn>
                    <a:cxn ang="0">
                      <a:pos x="37" y="220"/>
                    </a:cxn>
                    <a:cxn ang="0">
                      <a:pos x="35" y="233"/>
                    </a:cxn>
                    <a:cxn ang="0">
                      <a:pos x="27" y="240"/>
                    </a:cxn>
                    <a:cxn ang="0">
                      <a:pos x="19" y="245"/>
                    </a:cxn>
                    <a:cxn ang="0">
                      <a:pos x="12" y="247"/>
                    </a:cxn>
                    <a:cxn ang="0">
                      <a:pos x="32" y="252"/>
                    </a:cxn>
                    <a:cxn ang="0">
                      <a:pos x="48" y="250"/>
                    </a:cxn>
                    <a:cxn ang="0">
                      <a:pos x="56" y="233"/>
                    </a:cxn>
                    <a:cxn ang="0">
                      <a:pos x="76" y="166"/>
                    </a:cxn>
                    <a:cxn ang="0">
                      <a:pos x="86" y="210"/>
                    </a:cxn>
                    <a:cxn ang="0">
                      <a:pos x="82" y="243"/>
                    </a:cxn>
                    <a:cxn ang="0">
                      <a:pos x="76" y="250"/>
                    </a:cxn>
                    <a:cxn ang="0">
                      <a:pos x="86" y="254"/>
                    </a:cxn>
                    <a:cxn ang="0">
                      <a:pos x="100" y="250"/>
                    </a:cxn>
                    <a:cxn ang="0">
                      <a:pos x="104" y="233"/>
                    </a:cxn>
                    <a:cxn ang="0">
                      <a:pos x="102" y="172"/>
                    </a:cxn>
                    <a:cxn ang="0">
                      <a:pos x="99" y="138"/>
                    </a:cxn>
                    <a:cxn ang="0">
                      <a:pos x="101" y="120"/>
                    </a:cxn>
                    <a:cxn ang="0">
                      <a:pos x="112" y="121"/>
                    </a:cxn>
                    <a:cxn ang="0">
                      <a:pos x="125" y="98"/>
                    </a:cxn>
                    <a:cxn ang="0">
                      <a:pos x="64" y="10"/>
                    </a:cxn>
                    <a:cxn ang="0">
                      <a:pos x="108" y="97"/>
                    </a:cxn>
                    <a:cxn ang="0">
                      <a:pos x="105" y="103"/>
                    </a:cxn>
                    <a:cxn ang="0">
                      <a:pos x="99" y="101"/>
                    </a:cxn>
                    <a:cxn ang="0">
                      <a:pos x="105" y="75"/>
                    </a:cxn>
                    <a:cxn ang="0">
                      <a:pos x="111" y="83"/>
                    </a:cxn>
                  </a:cxnLst>
                  <a:rect l="0" t="0" r="r" b="b"/>
                  <a:pathLst>
                    <a:path w="130" h="254">
                      <a:moveTo>
                        <a:pt x="130" y="80"/>
                      </a:moveTo>
                      <a:lnTo>
                        <a:pt x="130" y="79"/>
                      </a:lnTo>
                      <a:lnTo>
                        <a:pt x="130" y="76"/>
                      </a:lnTo>
                      <a:lnTo>
                        <a:pt x="130" y="76"/>
                      </a:lnTo>
                      <a:lnTo>
                        <a:pt x="130" y="75"/>
                      </a:lnTo>
                      <a:lnTo>
                        <a:pt x="129" y="74"/>
                      </a:lnTo>
                      <a:lnTo>
                        <a:pt x="128" y="71"/>
                      </a:lnTo>
                      <a:lnTo>
                        <a:pt x="127" y="71"/>
                      </a:lnTo>
                      <a:lnTo>
                        <a:pt x="127" y="70"/>
                      </a:lnTo>
                      <a:lnTo>
                        <a:pt x="126" y="68"/>
                      </a:lnTo>
                      <a:lnTo>
                        <a:pt x="124" y="65"/>
                      </a:lnTo>
                      <a:lnTo>
                        <a:pt x="120" y="60"/>
                      </a:lnTo>
                      <a:lnTo>
                        <a:pt x="119" y="58"/>
                      </a:lnTo>
                      <a:lnTo>
                        <a:pt x="118" y="57"/>
                      </a:lnTo>
                      <a:lnTo>
                        <a:pt x="118" y="57"/>
                      </a:lnTo>
                      <a:lnTo>
                        <a:pt x="118" y="56"/>
                      </a:lnTo>
                      <a:lnTo>
                        <a:pt x="117" y="53"/>
                      </a:lnTo>
                      <a:lnTo>
                        <a:pt x="115" y="52"/>
                      </a:lnTo>
                      <a:lnTo>
                        <a:pt x="115" y="52"/>
                      </a:lnTo>
                      <a:lnTo>
                        <a:pt x="114" y="51"/>
                      </a:lnTo>
                      <a:lnTo>
                        <a:pt x="114" y="50"/>
                      </a:lnTo>
                      <a:lnTo>
                        <a:pt x="114" y="49"/>
                      </a:lnTo>
                      <a:lnTo>
                        <a:pt x="114" y="45"/>
                      </a:lnTo>
                      <a:lnTo>
                        <a:pt x="113" y="43"/>
                      </a:lnTo>
                      <a:lnTo>
                        <a:pt x="113" y="42"/>
                      </a:lnTo>
                      <a:lnTo>
                        <a:pt x="112" y="41"/>
                      </a:lnTo>
                      <a:lnTo>
                        <a:pt x="112" y="40"/>
                      </a:lnTo>
                      <a:lnTo>
                        <a:pt x="111" y="39"/>
                      </a:lnTo>
                      <a:lnTo>
                        <a:pt x="110" y="39"/>
                      </a:lnTo>
                      <a:lnTo>
                        <a:pt x="109" y="39"/>
                      </a:lnTo>
                      <a:lnTo>
                        <a:pt x="108" y="38"/>
                      </a:lnTo>
                      <a:lnTo>
                        <a:pt x="107" y="38"/>
                      </a:lnTo>
                      <a:lnTo>
                        <a:pt x="104" y="38"/>
                      </a:lnTo>
                      <a:lnTo>
                        <a:pt x="102" y="37"/>
                      </a:lnTo>
                      <a:lnTo>
                        <a:pt x="98" y="36"/>
                      </a:lnTo>
                      <a:lnTo>
                        <a:pt x="97" y="36"/>
                      </a:lnTo>
                      <a:lnTo>
                        <a:pt x="96" y="35"/>
                      </a:lnTo>
                      <a:lnTo>
                        <a:pt x="95" y="35"/>
                      </a:lnTo>
                      <a:lnTo>
                        <a:pt x="95" y="33"/>
                      </a:lnTo>
                      <a:lnTo>
                        <a:pt x="94" y="33"/>
                      </a:lnTo>
                      <a:lnTo>
                        <a:pt x="94" y="32"/>
                      </a:lnTo>
                      <a:lnTo>
                        <a:pt x="94" y="31"/>
                      </a:lnTo>
                      <a:lnTo>
                        <a:pt x="93" y="31"/>
                      </a:lnTo>
                      <a:lnTo>
                        <a:pt x="93" y="30"/>
                      </a:lnTo>
                      <a:lnTo>
                        <a:pt x="93" y="30"/>
                      </a:lnTo>
                      <a:lnTo>
                        <a:pt x="92" y="29"/>
                      </a:lnTo>
                      <a:lnTo>
                        <a:pt x="92" y="29"/>
                      </a:lnTo>
                      <a:lnTo>
                        <a:pt x="91" y="29"/>
                      </a:lnTo>
                      <a:lnTo>
                        <a:pt x="90" y="29"/>
                      </a:lnTo>
                      <a:lnTo>
                        <a:pt x="90" y="28"/>
                      </a:lnTo>
                      <a:lnTo>
                        <a:pt x="90" y="27"/>
                      </a:lnTo>
                      <a:lnTo>
                        <a:pt x="89" y="24"/>
                      </a:lnTo>
                      <a:lnTo>
                        <a:pt x="89" y="22"/>
                      </a:lnTo>
                      <a:lnTo>
                        <a:pt x="89" y="21"/>
                      </a:lnTo>
                      <a:lnTo>
                        <a:pt x="89" y="21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20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9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8"/>
                      </a:lnTo>
                      <a:lnTo>
                        <a:pt x="89" y="17"/>
                      </a:lnTo>
                      <a:lnTo>
                        <a:pt x="90" y="17"/>
                      </a:lnTo>
                      <a:lnTo>
                        <a:pt x="90" y="16"/>
                      </a:lnTo>
                      <a:lnTo>
                        <a:pt x="90" y="14"/>
                      </a:lnTo>
                      <a:lnTo>
                        <a:pt x="91" y="13"/>
                      </a:lnTo>
                      <a:lnTo>
                        <a:pt x="91" y="12"/>
                      </a:lnTo>
                      <a:lnTo>
                        <a:pt x="90" y="10"/>
                      </a:lnTo>
                      <a:lnTo>
                        <a:pt x="90" y="10"/>
                      </a:lnTo>
                      <a:lnTo>
                        <a:pt x="90" y="9"/>
                      </a:lnTo>
                      <a:lnTo>
                        <a:pt x="89" y="9"/>
                      </a:lnTo>
                      <a:lnTo>
                        <a:pt x="89" y="9"/>
                      </a:lnTo>
                      <a:lnTo>
                        <a:pt x="88" y="8"/>
                      </a:lnTo>
                      <a:lnTo>
                        <a:pt x="88" y="7"/>
                      </a:lnTo>
                      <a:lnTo>
                        <a:pt x="88" y="7"/>
                      </a:lnTo>
                      <a:lnTo>
                        <a:pt x="88" y="6"/>
                      </a:lnTo>
                      <a:lnTo>
                        <a:pt x="88" y="6"/>
                      </a:lnTo>
                      <a:lnTo>
                        <a:pt x="88" y="5"/>
                      </a:lnTo>
                      <a:lnTo>
                        <a:pt x="87" y="5"/>
                      </a:lnTo>
                      <a:lnTo>
                        <a:pt x="87" y="4"/>
                      </a:lnTo>
                      <a:lnTo>
                        <a:pt x="86" y="3"/>
                      </a:lnTo>
                      <a:lnTo>
                        <a:pt x="85" y="2"/>
                      </a:lnTo>
                      <a:lnTo>
                        <a:pt x="83" y="1"/>
                      </a:lnTo>
                      <a:lnTo>
                        <a:pt x="83" y="1"/>
                      </a:ln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9" y="0"/>
                      </a:lnTo>
                      <a:lnTo>
                        <a:pt x="79" y="0"/>
                      </a:lnTo>
                      <a:lnTo>
                        <a:pt x="78" y="0"/>
                      </a:lnTo>
                      <a:lnTo>
                        <a:pt x="77" y="0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75" y="0"/>
                      </a:lnTo>
                      <a:lnTo>
                        <a:pt x="75" y="0"/>
                      </a:ln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1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9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1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2"/>
                      </a:lnTo>
                      <a:lnTo>
                        <a:pt x="66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7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6" y="3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5" y="5"/>
                      </a:lnTo>
                      <a:lnTo>
                        <a:pt x="64" y="5"/>
                      </a:lnTo>
                      <a:lnTo>
                        <a:pt x="64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5" y="6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7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8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9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4" y="11"/>
                      </a:lnTo>
                      <a:lnTo>
                        <a:pt x="65" y="12"/>
                      </a:lnTo>
                      <a:lnTo>
                        <a:pt x="65" y="12"/>
                      </a:lnTo>
                      <a:lnTo>
                        <a:pt x="65" y="13"/>
                      </a:lnTo>
                      <a:lnTo>
                        <a:pt x="65" y="14"/>
                      </a:lnTo>
                      <a:lnTo>
                        <a:pt x="65" y="15"/>
                      </a:lnTo>
                      <a:lnTo>
                        <a:pt x="66" y="16"/>
                      </a:lnTo>
                      <a:lnTo>
                        <a:pt x="66" y="16"/>
                      </a:lnTo>
                      <a:lnTo>
                        <a:pt x="66" y="17"/>
                      </a:lnTo>
                      <a:lnTo>
                        <a:pt x="67" y="22"/>
                      </a:lnTo>
                      <a:lnTo>
                        <a:pt x="68" y="23"/>
                      </a:lnTo>
                      <a:lnTo>
                        <a:pt x="69" y="25"/>
                      </a:lnTo>
                      <a:lnTo>
                        <a:pt x="71" y="27"/>
                      </a:lnTo>
                      <a:lnTo>
                        <a:pt x="72" y="28"/>
                      </a:lnTo>
                      <a:lnTo>
                        <a:pt x="73" y="29"/>
                      </a:lnTo>
                      <a:lnTo>
                        <a:pt x="75" y="32"/>
                      </a:lnTo>
                      <a:lnTo>
                        <a:pt x="75" y="32"/>
                      </a:lnTo>
                      <a:lnTo>
                        <a:pt x="76" y="33"/>
                      </a:lnTo>
                      <a:lnTo>
                        <a:pt x="76" y="34"/>
                      </a:lnTo>
                      <a:lnTo>
                        <a:pt x="76" y="34"/>
                      </a:lnTo>
                      <a:lnTo>
                        <a:pt x="76" y="35"/>
                      </a:lnTo>
                      <a:lnTo>
                        <a:pt x="75" y="37"/>
                      </a:lnTo>
                      <a:lnTo>
                        <a:pt x="73" y="39"/>
                      </a:lnTo>
                      <a:lnTo>
                        <a:pt x="73" y="39"/>
                      </a:lnTo>
                      <a:lnTo>
                        <a:pt x="70" y="39"/>
                      </a:lnTo>
                      <a:lnTo>
                        <a:pt x="66" y="40"/>
                      </a:lnTo>
                      <a:lnTo>
                        <a:pt x="63" y="40"/>
                      </a:lnTo>
                      <a:lnTo>
                        <a:pt x="62" y="41"/>
                      </a:lnTo>
                      <a:lnTo>
                        <a:pt x="61" y="41"/>
                      </a:lnTo>
                      <a:lnTo>
                        <a:pt x="60" y="41"/>
                      </a:lnTo>
                      <a:lnTo>
                        <a:pt x="60" y="41"/>
                      </a:lnTo>
                      <a:lnTo>
                        <a:pt x="59" y="41"/>
                      </a:lnTo>
                      <a:lnTo>
                        <a:pt x="59" y="41"/>
                      </a:lnTo>
                      <a:lnTo>
                        <a:pt x="58" y="41"/>
                      </a:lnTo>
                      <a:lnTo>
                        <a:pt x="57" y="42"/>
                      </a:lnTo>
                      <a:lnTo>
                        <a:pt x="56" y="42"/>
                      </a:lnTo>
                      <a:lnTo>
                        <a:pt x="56" y="42"/>
                      </a:lnTo>
                      <a:lnTo>
                        <a:pt x="55" y="43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5" y="45"/>
                      </a:lnTo>
                      <a:lnTo>
                        <a:pt x="54" y="46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6"/>
                      </a:lnTo>
                      <a:lnTo>
                        <a:pt x="53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2" y="46"/>
                      </a:lnTo>
                      <a:lnTo>
                        <a:pt x="51" y="46"/>
                      </a:lnTo>
                      <a:lnTo>
                        <a:pt x="51" y="46"/>
                      </a:lnTo>
                      <a:lnTo>
                        <a:pt x="50" y="46"/>
                      </a:lnTo>
                      <a:lnTo>
                        <a:pt x="50" y="46"/>
                      </a:lnTo>
                      <a:lnTo>
                        <a:pt x="49" y="46"/>
                      </a:lnTo>
                      <a:lnTo>
                        <a:pt x="48" y="46"/>
                      </a:lnTo>
                      <a:lnTo>
                        <a:pt x="47" y="46"/>
                      </a:lnTo>
                      <a:lnTo>
                        <a:pt x="47" y="46"/>
                      </a:lnTo>
                      <a:lnTo>
                        <a:pt x="46" y="46"/>
                      </a:lnTo>
                      <a:lnTo>
                        <a:pt x="45" y="46"/>
                      </a:lnTo>
                      <a:lnTo>
                        <a:pt x="43" y="45"/>
                      </a:lnTo>
                      <a:lnTo>
                        <a:pt x="42" y="45"/>
                      </a:lnTo>
                      <a:lnTo>
                        <a:pt x="41" y="46"/>
                      </a:lnTo>
                      <a:lnTo>
                        <a:pt x="40" y="46"/>
                      </a:lnTo>
                      <a:lnTo>
                        <a:pt x="38" y="45"/>
                      </a:lnTo>
                      <a:lnTo>
                        <a:pt x="36" y="43"/>
                      </a:lnTo>
                      <a:lnTo>
                        <a:pt x="35" y="43"/>
                      </a:lnTo>
                      <a:lnTo>
                        <a:pt x="34" y="42"/>
                      </a:lnTo>
                      <a:lnTo>
                        <a:pt x="32" y="41"/>
                      </a:lnTo>
                      <a:lnTo>
                        <a:pt x="31" y="39"/>
                      </a:lnTo>
                      <a:lnTo>
                        <a:pt x="29" y="38"/>
                      </a:lnTo>
                      <a:lnTo>
                        <a:pt x="29" y="38"/>
                      </a:lnTo>
                      <a:lnTo>
                        <a:pt x="28" y="38"/>
                      </a:lnTo>
                      <a:lnTo>
                        <a:pt x="26" y="35"/>
                      </a:lnTo>
                      <a:lnTo>
                        <a:pt x="24" y="34"/>
                      </a:lnTo>
                      <a:lnTo>
                        <a:pt x="23" y="33"/>
                      </a:lnTo>
                      <a:lnTo>
                        <a:pt x="22" y="33"/>
                      </a:lnTo>
                      <a:lnTo>
                        <a:pt x="22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1" y="29"/>
                      </a:lnTo>
                      <a:lnTo>
                        <a:pt x="21" y="28"/>
                      </a:lnTo>
                      <a:lnTo>
                        <a:pt x="21" y="27"/>
                      </a:lnTo>
                      <a:lnTo>
                        <a:pt x="21" y="26"/>
                      </a:lnTo>
                      <a:lnTo>
                        <a:pt x="20" y="24"/>
                      </a:lnTo>
                      <a:lnTo>
                        <a:pt x="18" y="20"/>
                      </a:lnTo>
                      <a:lnTo>
                        <a:pt x="17" y="18"/>
                      </a:lnTo>
                      <a:lnTo>
                        <a:pt x="17" y="17"/>
                      </a:lnTo>
                      <a:lnTo>
                        <a:pt x="16" y="15"/>
                      </a:lnTo>
                      <a:lnTo>
                        <a:pt x="16" y="14"/>
                      </a:lnTo>
                      <a:lnTo>
                        <a:pt x="15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3" y="15"/>
                      </a:lnTo>
                      <a:lnTo>
                        <a:pt x="13" y="15"/>
                      </a:lnTo>
                      <a:lnTo>
                        <a:pt x="13" y="17"/>
                      </a:lnTo>
                      <a:lnTo>
                        <a:pt x="13" y="18"/>
                      </a:lnTo>
                      <a:lnTo>
                        <a:pt x="15" y="20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5" y="22"/>
                      </a:lnTo>
                      <a:lnTo>
                        <a:pt x="14" y="22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1"/>
                      </a:lnTo>
                      <a:lnTo>
                        <a:pt x="10" y="21"/>
                      </a:lnTo>
                      <a:lnTo>
                        <a:pt x="9" y="20"/>
                      </a:lnTo>
                      <a:lnTo>
                        <a:pt x="8" y="20"/>
                      </a:lnTo>
                      <a:lnTo>
                        <a:pt x="8" y="20"/>
                      </a:lnTo>
                      <a:lnTo>
                        <a:pt x="7" y="20"/>
                      </a:lnTo>
                      <a:lnTo>
                        <a:pt x="6" y="19"/>
                      </a:lnTo>
                      <a:lnTo>
                        <a:pt x="5" y="19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2" y="19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1" y="22"/>
                      </a:lnTo>
                      <a:lnTo>
                        <a:pt x="2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4" y="24"/>
                      </a:lnTo>
                      <a:lnTo>
                        <a:pt x="4" y="24"/>
                      </a:lnTo>
                      <a:lnTo>
                        <a:pt x="5" y="25"/>
                      </a:lnTo>
                      <a:lnTo>
                        <a:pt x="5" y="25"/>
                      </a:lnTo>
                      <a:lnTo>
                        <a:pt x="7" y="26"/>
                      </a:lnTo>
                      <a:lnTo>
                        <a:pt x="7" y="26"/>
                      </a:lnTo>
                      <a:lnTo>
                        <a:pt x="8" y="27"/>
                      </a:lnTo>
                      <a:lnTo>
                        <a:pt x="8" y="28"/>
                      </a:lnTo>
                      <a:lnTo>
                        <a:pt x="8" y="29"/>
                      </a:lnTo>
                      <a:lnTo>
                        <a:pt x="8" y="30"/>
                      </a:lnTo>
                      <a:lnTo>
                        <a:pt x="9" y="31"/>
                      </a:lnTo>
                      <a:lnTo>
                        <a:pt x="9" y="32"/>
                      </a:lnTo>
                      <a:lnTo>
                        <a:pt x="10" y="32"/>
                      </a:lnTo>
                      <a:lnTo>
                        <a:pt x="10" y="33"/>
                      </a:lnTo>
                      <a:lnTo>
                        <a:pt x="11" y="33"/>
                      </a:lnTo>
                      <a:lnTo>
                        <a:pt x="12" y="34"/>
                      </a:lnTo>
                      <a:lnTo>
                        <a:pt x="13" y="34"/>
                      </a:lnTo>
                      <a:lnTo>
                        <a:pt x="14" y="36"/>
                      </a:lnTo>
                      <a:lnTo>
                        <a:pt x="16" y="36"/>
                      </a:lnTo>
                      <a:lnTo>
                        <a:pt x="16" y="37"/>
                      </a:lnTo>
                      <a:lnTo>
                        <a:pt x="16" y="37"/>
                      </a:lnTo>
                      <a:lnTo>
                        <a:pt x="17" y="38"/>
                      </a:lnTo>
                      <a:lnTo>
                        <a:pt x="17" y="38"/>
                      </a:lnTo>
                      <a:lnTo>
                        <a:pt x="16" y="38"/>
                      </a:lnTo>
                      <a:lnTo>
                        <a:pt x="16" y="39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43"/>
                      </a:lnTo>
                      <a:lnTo>
                        <a:pt x="13" y="46"/>
                      </a:lnTo>
                      <a:lnTo>
                        <a:pt x="13" y="47"/>
                      </a:lnTo>
                      <a:lnTo>
                        <a:pt x="13" y="49"/>
                      </a:lnTo>
                      <a:lnTo>
                        <a:pt x="13" y="49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1"/>
                      </a:lnTo>
                      <a:lnTo>
                        <a:pt x="15" y="51"/>
                      </a:lnTo>
                      <a:lnTo>
                        <a:pt x="16" y="51"/>
                      </a:lnTo>
                      <a:lnTo>
                        <a:pt x="17" y="52"/>
                      </a:lnTo>
                      <a:lnTo>
                        <a:pt x="19" y="53"/>
                      </a:lnTo>
                      <a:lnTo>
                        <a:pt x="22" y="54"/>
                      </a:lnTo>
                      <a:lnTo>
                        <a:pt x="24" y="55"/>
                      </a:lnTo>
                      <a:lnTo>
                        <a:pt x="27" y="56"/>
                      </a:lnTo>
                      <a:lnTo>
                        <a:pt x="29" y="57"/>
                      </a:lnTo>
                      <a:lnTo>
                        <a:pt x="33" y="58"/>
                      </a:lnTo>
                      <a:lnTo>
                        <a:pt x="36" y="60"/>
                      </a:lnTo>
                      <a:lnTo>
                        <a:pt x="39" y="61"/>
                      </a:lnTo>
                      <a:lnTo>
                        <a:pt x="42" y="62"/>
                      </a:lnTo>
                      <a:lnTo>
                        <a:pt x="45" y="62"/>
                      </a:lnTo>
                      <a:lnTo>
                        <a:pt x="50" y="64"/>
                      </a:lnTo>
                      <a:lnTo>
                        <a:pt x="50" y="64"/>
                      </a:lnTo>
                      <a:lnTo>
                        <a:pt x="51" y="64"/>
                      </a:lnTo>
                      <a:lnTo>
                        <a:pt x="54" y="65"/>
                      </a:lnTo>
                      <a:lnTo>
                        <a:pt x="55" y="65"/>
                      </a:lnTo>
                      <a:lnTo>
                        <a:pt x="55" y="65"/>
                      </a:lnTo>
                      <a:lnTo>
                        <a:pt x="56" y="66"/>
                      </a:lnTo>
                      <a:lnTo>
                        <a:pt x="56" y="74"/>
                      </a:lnTo>
                      <a:lnTo>
                        <a:pt x="56" y="79"/>
                      </a:lnTo>
                      <a:lnTo>
                        <a:pt x="56" y="84"/>
                      </a:lnTo>
                      <a:lnTo>
                        <a:pt x="56" y="88"/>
                      </a:lnTo>
                      <a:lnTo>
                        <a:pt x="56" y="91"/>
                      </a:lnTo>
                      <a:lnTo>
                        <a:pt x="56" y="93"/>
                      </a:lnTo>
                      <a:lnTo>
                        <a:pt x="56" y="95"/>
                      </a:lnTo>
                      <a:lnTo>
                        <a:pt x="56" y="98"/>
                      </a:lnTo>
                      <a:lnTo>
                        <a:pt x="56" y="99"/>
                      </a:lnTo>
                      <a:lnTo>
                        <a:pt x="56" y="100"/>
                      </a:lnTo>
                      <a:lnTo>
                        <a:pt x="55" y="107"/>
                      </a:lnTo>
                      <a:lnTo>
                        <a:pt x="55" y="109"/>
                      </a:lnTo>
                      <a:lnTo>
                        <a:pt x="54" y="112"/>
                      </a:lnTo>
                      <a:lnTo>
                        <a:pt x="53" y="117"/>
                      </a:lnTo>
                      <a:lnTo>
                        <a:pt x="52" y="121"/>
                      </a:lnTo>
                      <a:lnTo>
                        <a:pt x="51" y="125"/>
                      </a:lnTo>
                      <a:lnTo>
                        <a:pt x="51" y="129"/>
                      </a:lnTo>
                      <a:lnTo>
                        <a:pt x="50" y="131"/>
                      </a:lnTo>
                      <a:lnTo>
                        <a:pt x="50" y="132"/>
                      </a:lnTo>
                      <a:lnTo>
                        <a:pt x="51" y="132"/>
                      </a:lnTo>
                      <a:lnTo>
                        <a:pt x="51" y="133"/>
                      </a:lnTo>
                      <a:lnTo>
                        <a:pt x="51" y="137"/>
                      </a:lnTo>
                      <a:lnTo>
                        <a:pt x="50" y="138"/>
                      </a:lnTo>
                      <a:lnTo>
                        <a:pt x="50" y="140"/>
                      </a:lnTo>
                      <a:lnTo>
                        <a:pt x="50" y="141"/>
                      </a:lnTo>
                      <a:lnTo>
                        <a:pt x="50" y="142"/>
                      </a:lnTo>
                      <a:lnTo>
                        <a:pt x="50" y="143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5"/>
                      </a:lnTo>
                      <a:lnTo>
                        <a:pt x="50" y="146"/>
                      </a:lnTo>
                      <a:lnTo>
                        <a:pt x="50" y="147"/>
                      </a:lnTo>
                      <a:lnTo>
                        <a:pt x="49" y="150"/>
                      </a:lnTo>
                      <a:lnTo>
                        <a:pt x="49" y="151"/>
                      </a:lnTo>
                      <a:lnTo>
                        <a:pt x="48" y="153"/>
                      </a:lnTo>
                      <a:lnTo>
                        <a:pt x="49" y="155"/>
                      </a:lnTo>
                      <a:lnTo>
                        <a:pt x="49" y="156"/>
                      </a:lnTo>
                      <a:lnTo>
                        <a:pt x="49" y="157"/>
                      </a:lnTo>
                      <a:lnTo>
                        <a:pt x="49" y="161"/>
                      </a:lnTo>
                      <a:lnTo>
                        <a:pt x="48" y="163"/>
                      </a:lnTo>
                      <a:lnTo>
                        <a:pt x="48" y="166"/>
                      </a:lnTo>
                      <a:lnTo>
                        <a:pt x="48" y="167"/>
                      </a:lnTo>
                      <a:lnTo>
                        <a:pt x="48" y="169"/>
                      </a:lnTo>
                      <a:lnTo>
                        <a:pt x="48" y="170"/>
                      </a:lnTo>
                      <a:lnTo>
                        <a:pt x="48" y="170"/>
                      </a:lnTo>
                      <a:lnTo>
                        <a:pt x="47" y="172"/>
                      </a:lnTo>
                      <a:lnTo>
                        <a:pt x="47" y="173"/>
                      </a:lnTo>
                      <a:lnTo>
                        <a:pt x="46" y="176"/>
                      </a:lnTo>
                      <a:lnTo>
                        <a:pt x="46" y="179"/>
                      </a:lnTo>
                      <a:lnTo>
                        <a:pt x="46" y="182"/>
                      </a:lnTo>
                      <a:lnTo>
                        <a:pt x="45" y="184"/>
                      </a:lnTo>
                      <a:lnTo>
                        <a:pt x="43" y="186"/>
                      </a:lnTo>
                      <a:lnTo>
                        <a:pt x="43" y="186"/>
                      </a:lnTo>
                      <a:lnTo>
                        <a:pt x="42" y="188"/>
                      </a:lnTo>
                      <a:lnTo>
                        <a:pt x="42" y="190"/>
                      </a:lnTo>
                      <a:lnTo>
                        <a:pt x="42" y="191"/>
                      </a:lnTo>
                      <a:lnTo>
                        <a:pt x="43" y="193"/>
                      </a:lnTo>
                      <a:lnTo>
                        <a:pt x="43" y="194"/>
                      </a:lnTo>
                      <a:lnTo>
                        <a:pt x="43" y="195"/>
                      </a:lnTo>
                      <a:lnTo>
                        <a:pt x="43" y="195"/>
                      </a:lnTo>
                      <a:lnTo>
                        <a:pt x="43" y="196"/>
                      </a:lnTo>
                      <a:lnTo>
                        <a:pt x="41" y="204"/>
                      </a:lnTo>
                      <a:lnTo>
                        <a:pt x="41" y="208"/>
                      </a:lnTo>
                      <a:lnTo>
                        <a:pt x="41" y="209"/>
                      </a:lnTo>
                      <a:lnTo>
                        <a:pt x="41" y="210"/>
                      </a:lnTo>
                      <a:lnTo>
                        <a:pt x="40" y="212"/>
                      </a:lnTo>
                      <a:lnTo>
                        <a:pt x="40" y="213"/>
                      </a:lnTo>
                      <a:lnTo>
                        <a:pt x="39" y="214"/>
                      </a:lnTo>
                      <a:lnTo>
                        <a:pt x="39" y="214"/>
                      </a:lnTo>
                      <a:lnTo>
                        <a:pt x="39" y="215"/>
                      </a:lnTo>
                      <a:lnTo>
                        <a:pt x="39" y="217"/>
                      </a:lnTo>
                      <a:lnTo>
                        <a:pt x="38" y="218"/>
                      </a:lnTo>
                      <a:lnTo>
                        <a:pt x="37" y="220"/>
                      </a:lnTo>
                      <a:lnTo>
                        <a:pt x="37" y="221"/>
                      </a:lnTo>
                      <a:lnTo>
                        <a:pt x="37" y="222"/>
                      </a:lnTo>
                      <a:lnTo>
                        <a:pt x="37" y="223"/>
                      </a:lnTo>
                      <a:lnTo>
                        <a:pt x="37" y="224"/>
                      </a:lnTo>
                      <a:lnTo>
                        <a:pt x="37" y="226"/>
                      </a:lnTo>
                      <a:lnTo>
                        <a:pt x="37" y="226"/>
                      </a:lnTo>
                      <a:lnTo>
                        <a:pt x="37" y="227"/>
                      </a:lnTo>
                      <a:lnTo>
                        <a:pt x="36" y="228"/>
                      </a:lnTo>
                      <a:lnTo>
                        <a:pt x="36" y="229"/>
                      </a:lnTo>
                      <a:lnTo>
                        <a:pt x="36" y="231"/>
                      </a:lnTo>
                      <a:lnTo>
                        <a:pt x="36" y="232"/>
                      </a:lnTo>
                      <a:lnTo>
                        <a:pt x="36" y="232"/>
                      </a:lnTo>
                      <a:lnTo>
                        <a:pt x="35" y="233"/>
                      </a:lnTo>
                      <a:lnTo>
                        <a:pt x="35" y="234"/>
                      </a:lnTo>
                      <a:lnTo>
                        <a:pt x="34" y="234"/>
                      </a:lnTo>
                      <a:lnTo>
                        <a:pt x="33" y="234"/>
                      </a:lnTo>
                      <a:lnTo>
                        <a:pt x="33" y="235"/>
                      </a:lnTo>
                      <a:lnTo>
                        <a:pt x="33" y="236"/>
                      </a:lnTo>
                      <a:lnTo>
                        <a:pt x="32" y="237"/>
                      </a:lnTo>
                      <a:lnTo>
                        <a:pt x="31" y="238"/>
                      </a:lnTo>
                      <a:lnTo>
                        <a:pt x="31" y="238"/>
                      </a:lnTo>
                      <a:lnTo>
                        <a:pt x="30" y="238"/>
                      </a:lnTo>
                      <a:lnTo>
                        <a:pt x="29" y="238"/>
                      </a:lnTo>
                      <a:lnTo>
                        <a:pt x="29" y="238"/>
                      </a:lnTo>
                      <a:lnTo>
                        <a:pt x="28" y="239"/>
                      </a:lnTo>
                      <a:lnTo>
                        <a:pt x="27" y="240"/>
                      </a:lnTo>
                      <a:lnTo>
                        <a:pt x="26" y="240"/>
                      </a:lnTo>
                      <a:lnTo>
                        <a:pt x="26" y="241"/>
                      </a:lnTo>
                      <a:lnTo>
                        <a:pt x="26" y="241"/>
                      </a:lnTo>
                      <a:lnTo>
                        <a:pt x="25" y="241"/>
                      </a:lnTo>
                      <a:lnTo>
                        <a:pt x="24" y="242"/>
                      </a:lnTo>
                      <a:lnTo>
                        <a:pt x="24" y="242"/>
                      </a:lnTo>
                      <a:lnTo>
                        <a:pt x="23" y="242"/>
                      </a:lnTo>
                      <a:lnTo>
                        <a:pt x="23" y="243"/>
                      </a:lnTo>
                      <a:lnTo>
                        <a:pt x="23" y="243"/>
                      </a:lnTo>
                      <a:lnTo>
                        <a:pt x="22" y="244"/>
                      </a:lnTo>
                      <a:lnTo>
                        <a:pt x="21" y="244"/>
                      </a:lnTo>
                      <a:lnTo>
                        <a:pt x="20" y="245"/>
                      </a:lnTo>
                      <a:lnTo>
                        <a:pt x="19" y="245"/>
                      </a:lnTo>
                      <a:lnTo>
                        <a:pt x="18" y="245"/>
                      </a:lnTo>
                      <a:lnTo>
                        <a:pt x="17" y="245"/>
                      </a:lnTo>
                      <a:lnTo>
                        <a:pt x="17" y="245"/>
                      </a:lnTo>
                      <a:lnTo>
                        <a:pt x="14" y="244"/>
                      </a:lnTo>
                      <a:lnTo>
                        <a:pt x="13" y="244"/>
                      </a:lnTo>
                      <a:lnTo>
                        <a:pt x="13" y="245"/>
                      </a:lnTo>
                      <a:lnTo>
                        <a:pt x="13" y="245"/>
                      </a:lnTo>
                      <a:lnTo>
                        <a:pt x="12" y="245"/>
                      </a:lnTo>
                      <a:lnTo>
                        <a:pt x="12" y="246"/>
                      </a:lnTo>
                      <a:lnTo>
                        <a:pt x="12" y="246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2" y="247"/>
                      </a:lnTo>
                      <a:lnTo>
                        <a:pt x="11" y="248"/>
                      </a:lnTo>
                      <a:lnTo>
                        <a:pt x="11" y="249"/>
                      </a:lnTo>
                      <a:lnTo>
                        <a:pt x="12" y="249"/>
                      </a:lnTo>
                      <a:lnTo>
                        <a:pt x="12" y="250"/>
                      </a:lnTo>
                      <a:lnTo>
                        <a:pt x="13" y="250"/>
                      </a:lnTo>
                      <a:lnTo>
                        <a:pt x="14" y="251"/>
                      </a:lnTo>
                      <a:lnTo>
                        <a:pt x="16" y="251"/>
                      </a:lnTo>
                      <a:lnTo>
                        <a:pt x="20" y="252"/>
                      </a:lnTo>
                      <a:lnTo>
                        <a:pt x="23" y="252"/>
                      </a:lnTo>
                      <a:lnTo>
                        <a:pt x="24" y="252"/>
                      </a:lnTo>
                      <a:lnTo>
                        <a:pt x="28" y="252"/>
                      </a:lnTo>
                      <a:lnTo>
                        <a:pt x="31" y="252"/>
                      </a:lnTo>
                      <a:lnTo>
                        <a:pt x="32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6" y="252"/>
                      </a:lnTo>
                      <a:lnTo>
                        <a:pt x="38" y="253"/>
                      </a:lnTo>
                      <a:lnTo>
                        <a:pt x="39" y="253"/>
                      </a:lnTo>
                      <a:lnTo>
                        <a:pt x="44" y="253"/>
                      </a:lnTo>
                      <a:lnTo>
                        <a:pt x="45" y="253"/>
                      </a:lnTo>
                      <a:lnTo>
                        <a:pt x="47" y="253"/>
                      </a:lnTo>
                      <a:lnTo>
                        <a:pt x="48" y="253"/>
                      </a:lnTo>
                      <a:lnTo>
                        <a:pt x="48" y="253"/>
                      </a:lnTo>
                      <a:lnTo>
                        <a:pt x="48" y="252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50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48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0" y="248"/>
                      </a:lnTo>
                      <a:lnTo>
                        <a:pt x="53" y="241"/>
                      </a:lnTo>
                      <a:lnTo>
                        <a:pt x="55" y="237"/>
                      </a:lnTo>
                      <a:lnTo>
                        <a:pt x="55" y="235"/>
                      </a:lnTo>
                      <a:lnTo>
                        <a:pt x="56" y="233"/>
                      </a:lnTo>
                      <a:lnTo>
                        <a:pt x="57" y="229"/>
                      </a:lnTo>
                      <a:lnTo>
                        <a:pt x="59" y="224"/>
                      </a:lnTo>
                      <a:lnTo>
                        <a:pt x="61" y="221"/>
                      </a:lnTo>
                      <a:lnTo>
                        <a:pt x="62" y="215"/>
                      </a:lnTo>
                      <a:lnTo>
                        <a:pt x="65" y="209"/>
                      </a:lnTo>
                      <a:lnTo>
                        <a:pt x="66" y="204"/>
                      </a:lnTo>
                      <a:lnTo>
                        <a:pt x="68" y="196"/>
                      </a:lnTo>
                      <a:lnTo>
                        <a:pt x="70" y="188"/>
                      </a:lnTo>
                      <a:lnTo>
                        <a:pt x="74" y="175"/>
                      </a:lnTo>
                      <a:lnTo>
                        <a:pt x="75" y="168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6" y="166"/>
                      </a:lnTo>
                      <a:lnTo>
                        <a:pt x="77" y="167"/>
                      </a:lnTo>
                      <a:lnTo>
                        <a:pt x="78" y="169"/>
                      </a:lnTo>
                      <a:lnTo>
                        <a:pt x="79" y="175"/>
                      </a:lnTo>
                      <a:lnTo>
                        <a:pt x="80" y="178"/>
                      </a:lnTo>
                      <a:lnTo>
                        <a:pt x="80" y="181"/>
                      </a:lnTo>
                      <a:lnTo>
                        <a:pt x="82" y="186"/>
                      </a:lnTo>
                      <a:lnTo>
                        <a:pt x="83" y="189"/>
                      </a:lnTo>
                      <a:lnTo>
                        <a:pt x="84" y="194"/>
                      </a:lnTo>
                      <a:lnTo>
                        <a:pt x="84" y="197"/>
                      </a:lnTo>
                      <a:lnTo>
                        <a:pt x="84" y="199"/>
                      </a:lnTo>
                      <a:lnTo>
                        <a:pt x="85" y="201"/>
                      </a:lnTo>
                      <a:lnTo>
                        <a:pt x="86" y="206"/>
                      </a:lnTo>
                      <a:lnTo>
                        <a:pt x="86" y="210"/>
                      </a:lnTo>
                      <a:lnTo>
                        <a:pt x="86" y="212"/>
                      </a:lnTo>
                      <a:lnTo>
                        <a:pt x="86" y="212"/>
                      </a:lnTo>
                      <a:lnTo>
                        <a:pt x="85" y="218"/>
                      </a:lnTo>
                      <a:lnTo>
                        <a:pt x="84" y="222"/>
                      </a:lnTo>
                      <a:lnTo>
                        <a:pt x="84" y="226"/>
                      </a:lnTo>
                      <a:lnTo>
                        <a:pt x="83" y="230"/>
                      </a:lnTo>
                      <a:lnTo>
                        <a:pt x="83" y="232"/>
                      </a:lnTo>
                      <a:lnTo>
                        <a:pt x="83" y="234"/>
                      </a:lnTo>
                      <a:lnTo>
                        <a:pt x="83" y="237"/>
                      </a:lnTo>
                      <a:lnTo>
                        <a:pt x="83" y="239"/>
                      </a:lnTo>
                      <a:lnTo>
                        <a:pt x="83" y="241"/>
                      </a:lnTo>
                      <a:lnTo>
                        <a:pt x="83" y="241"/>
                      </a:lnTo>
                      <a:lnTo>
                        <a:pt x="82" y="243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1" y="245"/>
                      </a:lnTo>
                      <a:lnTo>
                        <a:pt x="80" y="245"/>
                      </a:lnTo>
                      <a:lnTo>
                        <a:pt x="80" y="246"/>
                      </a:lnTo>
                      <a:lnTo>
                        <a:pt x="80" y="247"/>
                      </a:lnTo>
                      <a:lnTo>
                        <a:pt x="79" y="248"/>
                      </a:lnTo>
                      <a:lnTo>
                        <a:pt x="77" y="249"/>
                      </a:lnTo>
                      <a:lnTo>
                        <a:pt x="76" y="249"/>
                      </a:lnTo>
                      <a:lnTo>
                        <a:pt x="76" y="250"/>
                      </a:lnTo>
                      <a:lnTo>
                        <a:pt x="76" y="250"/>
                      </a:lnTo>
                      <a:lnTo>
                        <a:pt x="76" y="251"/>
                      </a:lnTo>
                      <a:lnTo>
                        <a:pt x="76" y="251"/>
                      </a:lnTo>
                      <a:lnTo>
                        <a:pt x="76" y="252"/>
                      </a:lnTo>
                      <a:lnTo>
                        <a:pt x="76" y="252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3"/>
                      </a:lnTo>
                      <a:lnTo>
                        <a:pt x="76" y="254"/>
                      </a:lnTo>
                      <a:lnTo>
                        <a:pt x="77" y="254"/>
                      </a:lnTo>
                      <a:lnTo>
                        <a:pt x="78" y="254"/>
                      </a:lnTo>
                      <a:lnTo>
                        <a:pt x="86" y="254"/>
                      </a:lnTo>
                      <a:lnTo>
                        <a:pt x="88" y="254"/>
                      </a:lnTo>
                      <a:lnTo>
                        <a:pt x="89" y="254"/>
                      </a:lnTo>
                      <a:lnTo>
                        <a:pt x="93" y="253"/>
                      </a:lnTo>
                      <a:lnTo>
                        <a:pt x="94" y="253"/>
                      </a:lnTo>
                      <a:lnTo>
                        <a:pt x="94" y="252"/>
                      </a:lnTo>
                      <a:lnTo>
                        <a:pt x="96" y="251"/>
                      </a:lnTo>
                      <a:lnTo>
                        <a:pt x="96" y="251"/>
                      </a:lnTo>
                      <a:lnTo>
                        <a:pt x="97" y="251"/>
                      </a:lnTo>
                      <a:lnTo>
                        <a:pt x="98" y="251"/>
                      </a:lnTo>
                      <a:lnTo>
                        <a:pt x="99" y="251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50"/>
                      </a:lnTo>
                      <a:lnTo>
                        <a:pt x="100" y="249"/>
                      </a:lnTo>
                      <a:lnTo>
                        <a:pt x="100" y="247"/>
                      </a:lnTo>
                      <a:lnTo>
                        <a:pt x="100" y="247"/>
                      </a:lnTo>
                      <a:lnTo>
                        <a:pt x="100" y="245"/>
                      </a:lnTo>
                      <a:lnTo>
                        <a:pt x="100" y="245"/>
                      </a:lnTo>
                      <a:lnTo>
                        <a:pt x="101" y="243"/>
                      </a:lnTo>
                      <a:lnTo>
                        <a:pt x="101" y="242"/>
                      </a:lnTo>
                      <a:lnTo>
                        <a:pt x="101" y="241"/>
                      </a:lnTo>
                      <a:lnTo>
                        <a:pt x="102" y="240"/>
                      </a:lnTo>
                      <a:lnTo>
                        <a:pt x="103" y="237"/>
                      </a:lnTo>
                      <a:lnTo>
                        <a:pt x="103" y="236"/>
                      </a:lnTo>
                      <a:lnTo>
                        <a:pt x="103" y="234"/>
                      </a:lnTo>
                      <a:lnTo>
                        <a:pt x="104" y="233"/>
                      </a:lnTo>
                      <a:lnTo>
                        <a:pt x="103" y="226"/>
                      </a:lnTo>
                      <a:lnTo>
                        <a:pt x="103" y="222"/>
                      </a:lnTo>
                      <a:lnTo>
                        <a:pt x="103" y="219"/>
                      </a:lnTo>
                      <a:lnTo>
                        <a:pt x="103" y="216"/>
                      </a:lnTo>
                      <a:lnTo>
                        <a:pt x="103" y="212"/>
                      </a:lnTo>
                      <a:lnTo>
                        <a:pt x="104" y="209"/>
                      </a:lnTo>
                      <a:lnTo>
                        <a:pt x="104" y="205"/>
                      </a:lnTo>
                      <a:lnTo>
                        <a:pt x="104" y="199"/>
                      </a:lnTo>
                      <a:lnTo>
                        <a:pt x="104" y="195"/>
                      </a:lnTo>
                      <a:lnTo>
                        <a:pt x="104" y="191"/>
                      </a:lnTo>
                      <a:lnTo>
                        <a:pt x="103" y="180"/>
                      </a:lnTo>
                      <a:lnTo>
                        <a:pt x="103" y="177"/>
                      </a:lnTo>
                      <a:lnTo>
                        <a:pt x="102" y="172"/>
                      </a:lnTo>
                      <a:lnTo>
                        <a:pt x="102" y="167"/>
                      </a:lnTo>
                      <a:lnTo>
                        <a:pt x="101" y="164"/>
                      </a:lnTo>
                      <a:lnTo>
                        <a:pt x="100" y="157"/>
                      </a:lnTo>
                      <a:lnTo>
                        <a:pt x="100" y="157"/>
                      </a:lnTo>
                      <a:lnTo>
                        <a:pt x="100" y="153"/>
                      </a:lnTo>
                      <a:lnTo>
                        <a:pt x="100" y="149"/>
                      </a:lnTo>
                      <a:lnTo>
                        <a:pt x="100" y="146"/>
                      </a:lnTo>
                      <a:lnTo>
                        <a:pt x="100" y="144"/>
                      </a:lnTo>
                      <a:lnTo>
                        <a:pt x="99" y="143"/>
                      </a:lnTo>
                      <a:lnTo>
                        <a:pt x="99" y="141"/>
                      </a:lnTo>
                      <a:lnTo>
                        <a:pt x="99" y="141"/>
                      </a:lnTo>
                      <a:lnTo>
                        <a:pt x="99" y="140"/>
                      </a:lnTo>
                      <a:lnTo>
                        <a:pt x="99" y="138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99" y="136"/>
                      </a:lnTo>
                      <a:lnTo>
                        <a:pt x="100" y="136"/>
                      </a:lnTo>
                      <a:lnTo>
                        <a:pt x="100" y="136"/>
                      </a:lnTo>
                      <a:lnTo>
                        <a:pt x="100" y="133"/>
                      </a:lnTo>
                      <a:lnTo>
                        <a:pt x="100" y="132"/>
                      </a:lnTo>
                      <a:lnTo>
                        <a:pt x="100" y="128"/>
                      </a:lnTo>
                      <a:lnTo>
                        <a:pt x="100" y="124"/>
                      </a:lnTo>
                      <a:lnTo>
                        <a:pt x="100" y="121"/>
                      </a:lnTo>
                      <a:lnTo>
                        <a:pt x="100" y="120"/>
                      </a:lnTo>
                      <a:lnTo>
                        <a:pt x="100" y="120"/>
                      </a:lnTo>
                      <a:lnTo>
                        <a:pt x="101" y="120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2" y="119"/>
                      </a:lnTo>
                      <a:lnTo>
                        <a:pt x="103" y="119"/>
                      </a:lnTo>
                      <a:lnTo>
                        <a:pt x="104" y="118"/>
                      </a:lnTo>
                      <a:lnTo>
                        <a:pt x="105" y="118"/>
                      </a:lnTo>
                      <a:lnTo>
                        <a:pt x="106" y="118"/>
                      </a:lnTo>
                      <a:lnTo>
                        <a:pt x="107" y="119"/>
                      </a:lnTo>
                      <a:lnTo>
                        <a:pt x="111" y="121"/>
                      </a:lnTo>
                      <a:lnTo>
                        <a:pt x="111" y="121"/>
                      </a:lnTo>
                      <a:lnTo>
                        <a:pt x="112" y="121"/>
                      </a:lnTo>
                      <a:lnTo>
                        <a:pt x="112" y="121"/>
                      </a:lnTo>
                      <a:lnTo>
                        <a:pt x="112" y="120"/>
                      </a:lnTo>
                      <a:lnTo>
                        <a:pt x="113" y="118"/>
                      </a:lnTo>
                      <a:lnTo>
                        <a:pt x="115" y="115"/>
                      </a:lnTo>
                      <a:lnTo>
                        <a:pt x="117" y="112"/>
                      </a:lnTo>
                      <a:lnTo>
                        <a:pt x="118" y="110"/>
                      </a:lnTo>
                      <a:lnTo>
                        <a:pt x="119" y="109"/>
                      </a:lnTo>
                      <a:lnTo>
                        <a:pt x="120" y="108"/>
                      </a:lnTo>
                      <a:lnTo>
                        <a:pt x="121" y="107"/>
                      </a:lnTo>
                      <a:lnTo>
                        <a:pt x="122" y="104"/>
                      </a:lnTo>
                      <a:lnTo>
                        <a:pt x="122" y="103"/>
                      </a:lnTo>
                      <a:lnTo>
                        <a:pt x="123" y="101"/>
                      </a:lnTo>
                      <a:lnTo>
                        <a:pt x="124" y="99"/>
                      </a:lnTo>
                      <a:lnTo>
                        <a:pt x="125" y="98"/>
                      </a:lnTo>
                      <a:lnTo>
                        <a:pt x="126" y="96"/>
                      </a:lnTo>
                      <a:lnTo>
                        <a:pt x="128" y="90"/>
                      </a:lnTo>
                      <a:lnTo>
                        <a:pt x="129" y="88"/>
                      </a:lnTo>
                      <a:lnTo>
                        <a:pt x="129" y="86"/>
                      </a:lnTo>
                      <a:lnTo>
                        <a:pt x="130" y="86"/>
                      </a:lnTo>
                      <a:lnTo>
                        <a:pt x="130" y="85"/>
                      </a:lnTo>
                      <a:lnTo>
                        <a:pt x="130" y="84"/>
                      </a:lnTo>
                      <a:lnTo>
                        <a:pt x="130" y="83"/>
                      </a:lnTo>
                      <a:lnTo>
                        <a:pt x="130" y="80"/>
                      </a:lnTo>
                      <a:close/>
                      <a:moveTo>
                        <a:pt x="64" y="10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close/>
                      <a:moveTo>
                        <a:pt x="64" y="11"/>
                      </a:move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0"/>
                      </a:lnTo>
                      <a:lnTo>
                        <a:pt x="64" y="11"/>
                      </a:lnTo>
                      <a:close/>
                      <a:moveTo>
                        <a:pt x="112" y="90"/>
                      </a:moveTo>
                      <a:lnTo>
                        <a:pt x="110" y="91"/>
                      </a:lnTo>
                      <a:lnTo>
                        <a:pt x="109" y="91"/>
                      </a:lnTo>
                      <a:lnTo>
                        <a:pt x="109" y="92"/>
                      </a:lnTo>
                      <a:lnTo>
                        <a:pt x="108" y="93"/>
                      </a:lnTo>
                      <a:lnTo>
                        <a:pt x="108" y="94"/>
                      </a:lnTo>
                      <a:lnTo>
                        <a:pt x="108" y="95"/>
                      </a:lnTo>
                      <a:lnTo>
                        <a:pt x="108" y="97"/>
                      </a:lnTo>
                      <a:lnTo>
                        <a:pt x="108" y="97"/>
                      </a:lnTo>
                      <a:lnTo>
                        <a:pt x="108" y="99"/>
                      </a:lnTo>
                      <a:lnTo>
                        <a:pt x="108" y="99"/>
                      </a:lnTo>
                      <a:lnTo>
                        <a:pt x="108" y="100"/>
                      </a:lnTo>
                      <a:lnTo>
                        <a:pt x="108" y="100"/>
                      </a:lnTo>
                      <a:lnTo>
                        <a:pt x="108" y="101"/>
                      </a:lnTo>
                      <a:lnTo>
                        <a:pt x="108" y="102"/>
                      </a:lnTo>
                      <a:lnTo>
                        <a:pt x="108" y="102"/>
                      </a:lnTo>
                      <a:lnTo>
                        <a:pt x="107" y="102"/>
                      </a:lnTo>
                      <a:lnTo>
                        <a:pt x="106" y="102"/>
                      </a:lnTo>
                      <a:lnTo>
                        <a:pt x="105" y="102"/>
                      </a:lnTo>
                      <a:lnTo>
                        <a:pt x="105" y="103"/>
                      </a:lnTo>
                      <a:lnTo>
                        <a:pt x="105" y="103"/>
                      </a:lnTo>
                      <a:lnTo>
                        <a:pt x="104" y="103"/>
                      </a:lnTo>
                      <a:lnTo>
                        <a:pt x="104" y="105"/>
                      </a:lnTo>
                      <a:lnTo>
                        <a:pt x="104" y="105"/>
                      </a:lnTo>
                      <a:lnTo>
                        <a:pt x="104" y="106"/>
                      </a:lnTo>
                      <a:lnTo>
                        <a:pt x="102" y="107"/>
                      </a:lnTo>
                      <a:lnTo>
                        <a:pt x="100" y="109"/>
                      </a:lnTo>
                      <a:lnTo>
                        <a:pt x="99" y="108"/>
                      </a:lnTo>
                      <a:lnTo>
                        <a:pt x="99" y="108"/>
                      </a:lnTo>
                      <a:lnTo>
                        <a:pt x="99" y="106"/>
                      </a:lnTo>
                      <a:lnTo>
                        <a:pt x="98" y="104"/>
                      </a:lnTo>
                      <a:lnTo>
                        <a:pt x="99" y="104"/>
                      </a:lnTo>
                      <a:lnTo>
                        <a:pt x="99" y="103"/>
                      </a:lnTo>
                      <a:lnTo>
                        <a:pt x="99" y="101"/>
                      </a:lnTo>
                      <a:lnTo>
                        <a:pt x="99" y="99"/>
                      </a:lnTo>
                      <a:lnTo>
                        <a:pt x="99" y="98"/>
                      </a:lnTo>
                      <a:lnTo>
                        <a:pt x="100" y="95"/>
                      </a:lnTo>
                      <a:lnTo>
                        <a:pt x="100" y="91"/>
                      </a:lnTo>
                      <a:lnTo>
                        <a:pt x="102" y="86"/>
                      </a:lnTo>
                      <a:lnTo>
                        <a:pt x="102" y="85"/>
                      </a:lnTo>
                      <a:lnTo>
                        <a:pt x="103" y="84"/>
                      </a:lnTo>
                      <a:lnTo>
                        <a:pt x="103" y="83"/>
                      </a:lnTo>
                      <a:lnTo>
                        <a:pt x="103" y="80"/>
                      </a:lnTo>
                      <a:lnTo>
                        <a:pt x="104" y="79"/>
                      </a:lnTo>
                      <a:lnTo>
                        <a:pt x="104" y="77"/>
                      </a:lnTo>
                      <a:lnTo>
                        <a:pt x="105" y="76"/>
                      </a:lnTo>
                      <a:lnTo>
                        <a:pt x="105" y="75"/>
                      </a:lnTo>
                      <a:lnTo>
                        <a:pt x="107" y="74"/>
                      </a:lnTo>
                      <a:lnTo>
                        <a:pt x="107" y="73"/>
                      </a:lnTo>
                      <a:lnTo>
                        <a:pt x="107" y="72"/>
                      </a:lnTo>
                      <a:lnTo>
                        <a:pt x="107" y="72"/>
                      </a:lnTo>
                      <a:lnTo>
                        <a:pt x="108" y="73"/>
                      </a:lnTo>
                      <a:lnTo>
                        <a:pt x="108" y="73"/>
                      </a:lnTo>
                      <a:lnTo>
                        <a:pt x="108" y="74"/>
                      </a:lnTo>
                      <a:lnTo>
                        <a:pt x="108" y="75"/>
                      </a:lnTo>
                      <a:lnTo>
                        <a:pt x="109" y="76"/>
                      </a:lnTo>
                      <a:lnTo>
                        <a:pt x="109" y="77"/>
                      </a:lnTo>
                      <a:lnTo>
                        <a:pt x="110" y="79"/>
                      </a:lnTo>
                      <a:lnTo>
                        <a:pt x="111" y="81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11" y="88"/>
                      </a:lnTo>
                      <a:lnTo>
                        <a:pt x="112" y="88"/>
                      </a:lnTo>
                      <a:lnTo>
                        <a:pt x="112" y="89"/>
                      </a:lnTo>
                      <a:lnTo>
                        <a:pt x="112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9" name="Freeform 47">
                  <a:extLst>
                    <a:ext uri="{FF2B5EF4-FFF2-40B4-BE49-F238E27FC236}">
                      <a16:creationId xmlns:a16="http://schemas.microsoft.com/office/drawing/2014/main" xmlns="" id="{4D0D0894-4231-4010-A626-7151DA359A36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5501214" y="2213022"/>
                  <a:ext cx="263086" cy="165548"/>
                </a:xfrm>
                <a:custGeom>
                  <a:avLst/>
                  <a:gdLst/>
                  <a:ahLst/>
                  <a:cxnLst>
                    <a:cxn ang="0">
                      <a:pos x="377" y="1001"/>
                    </a:cxn>
                    <a:cxn ang="0">
                      <a:pos x="151" y="1080"/>
                    </a:cxn>
                    <a:cxn ang="0">
                      <a:pos x="289" y="1248"/>
                    </a:cxn>
                    <a:cxn ang="0">
                      <a:pos x="524" y="1145"/>
                    </a:cxn>
                    <a:cxn ang="0">
                      <a:pos x="340" y="1137"/>
                    </a:cxn>
                    <a:cxn ang="0">
                      <a:pos x="249" y="1147"/>
                    </a:cxn>
                    <a:cxn ang="0">
                      <a:pos x="306" y="1100"/>
                    </a:cxn>
                    <a:cxn ang="0">
                      <a:pos x="335" y="1089"/>
                    </a:cxn>
                    <a:cxn ang="0">
                      <a:pos x="419" y="1080"/>
                    </a:cxn>
                    <a:cxn ang="0">
                      <a:pos x="369" y="1125"/>
                    </a:cxn>
                    <a:cxn ang="0">
                      <a:pos x="312" y="1108"/>
                    </a:cxn>
                    <a:cxn ang="0">
                      <a:pos x="351" y="1115"/>
                    </a:cxn>
                    <a:cxn ang="0">
                      <a:pos x="351" y="1115"/>
                    </a:cxn>
                    <a:cxn ang="0">
                      <a:pos x="1264" y="538"/>
                    </a:cxn>
                    <a:cxn ang="0">
                      <a:pos x="1239" y="684"/>
                    </a:cxn>
                    <a:cxn ang="0">
                      <a:pos x="1343" y="736"/>
                    </a:cxn>
                    <a:cxn ang="0">
                      <a:pos x="1381" y="925"/>
                    </a:cxn>
                    <a:cxn ang="0">
                      <a:pos x="1136" y="753"/>
                    </a:cxn>
                    <a:cxn ang="0">
                      <a:pos x="1182" y="724"/>
                    </a:cxn>
                    <a:cxn ang="0">
                      <a:pos x="1237" y="222"/>
                    </a:cxn>
                    <a:cxn ang="0">
                      <a:pos x="1475" y="102"/>
                    </a:cxn>
                    <a:cxn ang="0">
                      <a:pos x="1178" y="11"/>
                    </a:cxn>
                    <a:cxn ang="0">
                      <a:pos x="1204" y="0"/>
                    </a:cxn>
                    <a:cxn ang="0">
                      <a:pos x="344" y="552"/>
                    </a:cxn>
                    <a:cxn ang="0">
                      <a:pos x="2186" y="1340"/>
                    </a:cxn>
                    <a:cxn ang="0">
                      <a:pos x="1085" y="606"/>
                    </a:cxn>
                    <a:cxn ang="0">
                      <a:pos x="1783" y="634"/>
                    </a:cxn>
                    <a:cxn ang="0">
                      <a:pos x="1346" y="759"/>
                    </a:cxn>
                    <a:cxn ang="0">
                      <a:pos x="1356" y="739"/>
                    </a:cxn>
                    <a:cxn ang="0">
                      <a:pos x="1356" y="739"/>
                    </a:cxn>
                    <a:cxn ang="0">
                      <a:pos x="820" y="794"/>
                    </a:cxn>
                    <a:cxn ang="0">
                      <a:pos x="936" y="639"/>
                    </a:cxn>
                    <a:cxn ang="0">
                      <a:pos x="821" y="787"/>
                    </a:cxn>
                    <a:cxn ang="0">
                      <a:pos x="778" y="792"/>
                    </a:cxn>
                    <a:cxn ang="0">
                      <a:pos x="826" y="660"/>
                    </a:cxn>
                    <a:cxn ang="0">
                      <a:pos x="807" y="796"/>
                    </a:cxn>
                    <a:cxn ang="0">
                      <a:pos x="291" y="728"/>
                    </a:cxn>
                    <a:cxn ang="0">
                      <a:pos x="254" y="803"/>
                    </a:cxn>
                    <a:cxn ang="0">
                      <a:pos x="779" y="1002"/>
                    </a:cxn>
                    <a:cxn ang="0">
                      <a:pos x="495" y="1280"/>
                    </a:cxn>
                    <a:cxn ang="0">
                      <a:pos x="446" y="1305"/>
                    </a:cxn>
                    <a:cxn ang="0">
                      <a:pos x="768" y="1084"/>
                    </a:cxn>
                    <a:cxn ang="0">
                      <a:pos x="1043" y="1180"/>
                    </a:cxn>
                    <a:cxn ang="0">
                      <a:pos x="802" y="1334"/>
                    </a:cxn>
                    <a:cxn ang="0">
                      <a:pos x="745" y="1346"/>
                    </a:cxn>
                    <a:cxn ang="0">
                      <a:pos x="1410" y="1211"/>
                    </a:cxn>
                    <a:cxn ang="0">
                      <a:pos x="783" y="1068"/>
                    </a:cxn>
                    <a:cxn ang="0">
                      <a:pos x="1387" y="958"/>
                    </a:cxn>
                    <a:cxn ang="0">
                      <a:pos x="1404" y="980"/>
                    </a:cxn>
                    <a:cxn ang="0">
                      <a:pos x="1399" y="938"/>
                    </a:cxn>
                    <a:cxn ang="0">
                      <a:pos x="1621" y="1230"/>
                    </a:cxn>
                    <a:cxn ang="0">
                      <a:pos x="2136" y="1305"/>
                    </a:cxn>
                  </a:cxnLst>
                  <a:rect l="0" t="0" r="r" b="b"/>
                  <a:pathLst>
                    <a:path w="2186" h="1376">
                      <a:moveTo>
                        <a:pt x="405" y="1100"/>
                      </a:moveTo>
                      <a:cubicBezTo>
                        <a:pt x="448" y="1069"/>
                        <a:pt x="448" y="1069"/>
                        <a:pt x="448" y="1069"/>
                      </a:cubicBezTo>
                      <a:cubicBezTo>
                        <a:pt x="385" y="1080"/>
                        <a:pt x="385" y="1080"/>
                        <a:pt x="385" y="1080"/>
                      </a:cubicBezTo>
                      <a:cubicBezTo>
                        <a:pt x="377" y="1001"/>
                        <a:pt x="377" y="1001"/>
                        <a:pt x="377" y="1001"/>
                      </a:cubicBezTo>
                      <a:cubicBezTo>
                        <a:pt x="317" y="1068"/>
                        <a:pt x="317" y="1068"/>
                        <a:pt x="317" y="1068"/>
                      </a:cubicBezTo>
                      <a:cubicBezTo>
                        <a:pt x="269" y="1038"/>
                        <a:pt x="269" y="1038"/>
                        <a:pt x="269" y="1038"/>
                      </a:cubicBezTo>
                      <a:cubicBezTo>
                        <a:pt x="286" y="1080"/>
                        <a:pt x="286" y="1080"/>
                        <a:pt x="286" y="1080"/>
                      </a:cubicBezTo>
                      <a:cubicBezTo>
                        <a:pt x="151" y="1080"/>
                        <a:pt x="151" y="1080"/>
                        <a:pt x="151" y="1080"/>
                      </a:cubicBezTo>
                      <a:cubicBezTo>
                        <a:pt x="268" y="1125"/>
                        <a:pt x="268" y="1125"/>
                        <a:pt x="268" y="1125"/>
                      </a:cubicBezTo>
                      <a:cubicBezTo>
                        <a:pt x="216" y="1160"/>
                        <a:pt x="216" y="1160"/>
                        <a:pt x="216" y="1160"/>
                      </a:cubicBezTo>
                      <a:cubicBezTo>
                        <a:pt x="287" y="1147"/>
                        <a:pt x="287" y="1147"/>
                        <a:pt x="287" y="1147"/>
                      </a:cubicBezTo>
                      <a:cubicBezTo>
                        <a:pt x="289" y="1248"/>
                        <a:pt x="289" y="1248"/>
                        <a:pt x="289" y="1248"/>
                      </a:cubicBezTo>
                      <a:cubicBezTo>
                        <a:pt x="359" y="1160"/>
                        <a:pt x="359" y="1160"/>
                        <a:pt x="359" y="1160"/>
                      </a:cubicBezTo>
                      <a:cubicBezTo>
                        <a:pt x="413" y="1194"/>
                        <a:pt x="413" y="1194"/>
                        <a:pt x="413" y="1194"/>
                      </a:cubicBezTo>
                      <a:cubicBezTo>
                        <a:pt x="391" y="1146"/>
                        <a:pt x="391" y="1146"/>
                        <a:pt x="391" y="1146"/>
                      </a:cubicBezTo>
                      <a:cubicBezTo>
                        <a:pt x="524" y="1145"/>
                        <a:pt x="524" y="1145"/>
                        <a:pt x="524" y="1145"/>
                      </a:cubicBezTo>
                      <a:lnTo>
                        <a:pt x="405" y="1100"/>
                      </a:lnTo>
                      <a:close/>
                      <a:moveTo>
                        <a:pt x="392" y="1172"/>
                      </a:moveTo>
                      <a:cubicBezTo>
                        <a:pt x="351" y="1136"/>
                        <a:pt x="351" y="1136"/>
                        <a:pt x="351" y="1136"/>
                      </a:cubicBezTo>
                      <a:cubicBezTo>
                        <a:pt x="348" y="1137"/>
                        <a:pt x="344" y="1137"/>
                        <a:pt x="340" y="1137"/>
                      </a:cubicBezTo>
                      <a:cubicBezTo>
                        <a:pt x="303" y="1209"/>
                        <a:pt x="303" y="1209"/>
                        <a:pt x="303" y="1209"/>
                      </a:cubicBezTo>
                      <a:cubicBezTo>
                        <a:pt x="319" y="1134"/>
                        <a:pt x="319" y="1134"/>
                        <a:pt x="319" y="1134"/>
                      </a:cubicBezTo>
                      <a:cubicBezTo>
                        <a:pt x="315" y="1132"/>
                        <a:pt x="312" y="1130"/>
                        <a:pt x="310" y="1128"/>
                      </a:cubicBezTo>
                      <a:cubicBezTo>
                        <a:pt x="249" y="1147"/>
                        <a:pt x="249" y="1147"/>
                        <a:pt x="249" y="1147"/>
                      </a:cubicBezTo>
                      <a:cubicBezTo>
                        <a:pt x="303" y="1121"/>
                        <a:pt x="303" y="1121"/>
                        <a:pt x="303" y="1121"/>
                      </a:cubicBezTo>
                      <a:cubicBezTo>
                        <a:pt x="302" y="1119"/>
                        <a:pt x="301" y="1116"/>
                        <a:pt x="301" y="1113"/>
                      </a:cubicBezTo>
                      <a:cubicBezTo>
                        <a:pt x="201" y="1089"/>
                        <a:pt x="201" y="1089"/>
                        <a:pt x="201" y="1089"/>
                      </a:cubicBezTo>
                      <a:cubicBezTo>
                        <a:pt x="306" y="1100"/>
                        <a:pt x="306" y="1100"/>
                        <a:pt x="306" y="1100"/>
                      </a:cubicBezTo>
                      <a:cubicBezTo>
                        <a:pt x="308" y="1098"/>
                        <a:pt x="310" y="1096"/>
                        <a:pt x="313" y="1094"/>
                      </a:cubicBezTo>
                      <a:cubicBezTo>
                        <a:pt x="287" y="1057"/>
                        <a:pt x="287" y="1057"/>
                        <a:pt x="287" y="1057"/>
                      </a:cubicBezTo>
                      <a:cubicBezTo>
                        <a:pt x="324" y="1090"/>
                        <a:pt x="324" y="1090"/>
                        <a:pt x="324" y="1090"/>
                      </a:cubicBezTo>
                      <a:cubicBezTo>
                        <a:pt x="328" y="1089"/>
                        <a:pt x="331" y="1089"/>
                        <a:pt x="335" y="1089"/>
                      </a:cubicBezTo>
                      <a:cubicBezTo>
                        <a:pt x="367" y="1029"/>
                        <a:pt x="367" y="1029"/>
                        <a:pt x="367" y="1029"/>
                      </a:cubicBezTo>
                      <a:cubicBezTo>
                        <a:pt x="355" y="1092"/>
                        <a:pt x="355" y="1092"/>
                        <a:pt x="355" y="1092"/>
                      </a:cubicBezTo>
                      <a:cubicBezTo>
                        <a:pt x="359" y="1093"/>
                        <a:pt x="362" y="1095"/>
                        <a:pt x="364" y="1097"/>
                      </a:cubicBezTo>
                      <a:cubicBezTo>
                        <a:pt x="419" y="1080"/>
                        <a:pt x="419" y="1080"/>
                        <a:pt x="419" y="1080"/>
                      </a:cubicBezTo>
                      <a:cubicBezTo>
                        <a:pt x="371" y="1104"/>
                        <a:pt x="371" y="1104"/>
                        <a:pt x="371" y="1104"/>
                      </a:cubicBezTo>
                      <a:cubicBezTo>
                        <a:pt x="373" y="1106"/>
                        <a:pt x="374" y="1109"/>
                        <a:pt x="374" y="1112"/>
                      </a:cubicBezTo>
                      <a:cubicBezTo>
                        <a:pt x="474" y="1136"/>
                        <a:pt x="474" y="1136"/>
                        <a:pt x="474" y="1136"/>
                      </a:cubicBezTo>
                      <a:cubicBezTo>
                        <a:pt x="369" y="1125"/>
                        <a:pt x="369" y="1125"/>
                        <a:pt x="369" y="1125"/>
                      </a:cubicBezTo>
                      <a:cubicBezTo>
                        <a:pt x="368" y="1127"/>
                        <a:pt x="365" y="1129"/>
                        <a:pt x="362" y="1131"/>
                      </a:cubicBezTo>
                      <a:lnTo>
                        <a:pt x="392" y="1172"/>
                      </a:lnTo>
                      <a:close/>
                      <a:moveTo>
                        <a:pt x="343" y="1096"/>
                      </a:moveTo>
                      <a:cubicBezTo>
                        <a:pt x="329" y="1094"/>
                        <a:pt x="315" y="1099"/>
                        <a:pt x="312" y="1108"/>
                      </a:cubicBezTo>
                      <a:cubicBezTo>
                        <a:pt x="308" y="1117"/>
                        <a:pt x="317" y="1127"/>
                        <a:pt x="331" y="1129"/>
                      </a:cubicBezTo>
                      <a:cubicBezTo>
                        <a:pt x="346" y="1132"/>
                        <a:pt x="360" y="1126"/>
                        <a:pt x="363" y="1117"/>
                      </a:cubicBezTo>
                      <a:cubicBezTo>
                        <a:pt x="366" y="1108"/>
                        <a:pt x="357" y="1098"/>
                        <a:pt x="343" y="1096"/>
                      </a:cubicBezTo>
                      <a:close/>
                      <a:moveTo>
                        <a:pt x="351" y="1115"/>
                      </a:moveTo>
                      <a:cubicBezTo>
                        <a:pt x="349" y="1120"/>
                        <a:pt x="342" y="1123"/>
                        <a:pt x="334" y="1122"/>
                      </a:cubicBezTo>
                      <a:cubicBezTo>
                        <a:pt x="327" y="1120"/>
                        <a:pt x="322" y="1115"/>
                        <a:pt x="324" y="1110"/>
                      </a:cubicBezTo>
                      <a:cubicBezTo>
                        <a:pt x="326" y="1105"/>
                        <a:pt x="333" y="1102"/>
                        <a:pt x="341" y="1103"/>
                      </a:cubicBezTo>
                      <a:cubicBezTo>
                        <a:pt x="348" y="1105"/>
                        <a:pt x="353" y="1110"/>
                        <a:pt x="351" y="1115"/>
                      </a:cubicBezTo>
                      <a:close/>
                      <a:moveTo>
                        <a:pt x="1801" y="609"/>
                      </a:moveTo>
                      <a:cubicBezTo>
                        <a:pt x="1794" y="608"/>
                        <a:pt x="1794" y="608"/>
                        <a:pt x="1794" y="608"/>
                      </a:cubicBezTo>
                      <a:cubicBezTo>
                        <a:pt x="1310" y="528"/>
                        <a:pt x="1310" y="528"/>
                        <a:pt x="1310" y="528"/>
                      </a:cubicBezTo>
                      <a:cubicBezTo>
                        <a:pt x="1264" y="538"/>
                        <a:pt x="1264" y="538"/>
                        <a:pt x="1264" y="538"/>
                      </a:cubicBezTo>
                      <a:cubicBezTo>
                        <a:pt x="1261" y="548"/>
                        <a:pt x="1258" y="558"/>
                        <a:pt x="1256" y="568"/>
                      </a:cubicBezTo>
                      <a:cubicBezTo>
                        <a:pt x="1307" y="557"/>
                        <a:pt x="1307" y="557"/>
                        <a:pt x="1307" y="557"/>
                      </a:cubicBezTo>
                      <a:cubicBezTo>
                        <a:pt x="1325" y="647"/>
                        <a:pt x="1325" y="647"/>
                        <a:pt x="1325" y="647"/>
                      </a:cubicBezTo>
                      <a:cubicBezTo>
                        <a:pt x="1239" y="684"/>
                        <a:pt x="1239" y="684"/>
                        <a:pt x="1239" y="684"/>
                      </a:cubicBezTo>
                      <a:cubicBezTo>
                        <a:pt x="1239" y="693"/>
                        <a:pt x="1239" y="701"/>
                        <a:pt x="1238" y="708"/>
                      </a:cubicBezTo>
                      <a:cubicBezTo>
                        <a:pt x="1328" y="670"/>
                        <a:pt x="1328" y="670"/>
                        <a:pt x="1328" y="670"/>
                      </a:cubicBezTo>
                      <a:cubicBezTo>
                        <a:pt x="1330" y="670"/>
                        <a:pt x="1330" y="670"/>
                        <a:pt x="1330" y="670"/>
                      </a:cubicBezTo>
                      <a:cubicBezTo>
                        <a:pt x="1343" y="736"/>
                        <a:pt x="1343" y="736"/>
                        <a:pt x="1343" y="736"/>
                      </a:cubicBezTo>
                      <a:cubicBezTo>
                        <a:pt x="1287" y="761"/>
                        <a:pt x="1287" y="761"/>
                        <a:pt x="1287" y="761"/>
                      </a:cubicBezTo>
                      <a:cubicBezTo>
                        <a:pt x="1347" y="799"/>
                        <a:pt x="1347" y="799"/>
                        <a:pt x="1347" y="799"/>
                      </a:cubicBezTo>
                      <a:cubicBezTo>
                        <a:pt x="1358" y="812"/>
                        <a:pt x="1358" y="812"/>
                        <a:pt x="1358" y="812"/>
                      </a:cubicBezTo>
                      <a:cubicBezTo>
                        <a:pt x="1381" y="925"/>
                        <a:pt x="1381" y="925"/>
                        <a:pt x="1381" y="925"/>
                      </a:cubicBezTo>
                      <a:cubicBezTo>
                        <a:pt x="1200" y="798"/>
                        <a:pt x="1200" y="798"/>
                        <a:pt x="1200" y="798"/>
                      </a:cubicBezTo>
                      <a:cubicBezTo>
                        <a:pt x="796" y="973"/>
                        <a:pt x="796" y="973"/>
                        <a:pt x="796" y="973"/>
                      </a:cubicBezTo>
                      <a:cubicBezTo>
                        <a:pt x="806" y="895"/>
                        <a:pt x="806" y="895"/>
                        <a:pt x="806" y="895"/>
                      </a:cubicBezTo>
                      <a:cubicBezTo>
                        <a:pt x="1136" y="753"/>
                        <a:pt x="1136" y="753"/>
                        <a:pt x="1136" y="753"/>
                      </a:cubicBezTo>
                      <a:cubicBezTo>
                        <a:pt x="964" y="633"/>
                        <a:pt x="964" y="633"/>
                        <a:pt x="964" y="633"/>
                      </a:cubicBezTo>
                      <a:cubicBezTo>
                        <a:pt x="1055" y="613"/>
                        <a:pt x="1055" y="613"/>
                        <a:pt x="1055" y="613"/>
                      </a:cubicBezTo>
                      <a:cubicBezTo>
                        <a:pt x="1181" y="693"/>
                        <a:pt x="1181" y="693"/>
                        <a:pt x="1181" y="693"/>
                      </a:cubicBezTo>
                      <a:cubicBezTo>
                        <a:pt x="1182" y="724"/>
                        <a:pt x="1182" y="724"/>
                        <a:pt x="1182" y="724"/>
                      </a:cubicBezTo>
                      <a:cubicBezTo>
                        <a:pt x="1183" y="761"/>
                        <a:pt x="1183" y="761"/>
                        <a:pt x="1183" y="761"/>
                      </a:cubicBezTo>
                      <a:cubicBezTo>
                        <a:pt x="1183" y="764"/>
                        <a:pt x="1192" y="766"/>
                        <a:pt x="1204" y="766"/>
                      </a:cubicBezTo>
                      <a:cubicBezTo>
                        <a:pt x="1216" y="766"/>
                        <a:pt x="1226" y="764"/>
                        <a:pt x="1226" y="761"/>
                      </a:cubicBezTo>
                      <a:cubicBezTo>
                        <a:pt x="1237" y="222"/>
                        <a:pt x="1237" y="222"/>
                        <a:pt x="1237" y="222"/>
                      </a:cubicBezTo>
                      <a:cubicBezTo>
                        <a:pt x="1240" y="287"/>
                        <a:pt x="1246" y="371"/>
                        <a:pt x="1259" y="416"/>
                      </a:cubicBezTo>
                      <a:cubicBezTo>
                        <a:pt x="1327" y="428"/>
                        <a:pt x="1469" y="441"/>
                        <a:pt x="1497" y="341"/>
                      </a:cubicBezTo>
                      <a:cubicBezTo>
                        <a:pt x="1534" y="209"/>
                        <a:pt x="1708" y="184"/>
                        <a:pt x="1754" y="175"/>
                      </a:cubicBezTo>
                      <a:cubicBezTo>
                        <a:pt x="1720" y="122"/>
                        <a:pt x="1588" y="56"/>
                        <a:pt x="1475" y="102"/>
                      </a:cubicBezTo>
                      <a:cubicBezTo>
                        <a:pt x="1386" y="139"/>
                        <a:pt x="1280" y="70"/>
                        <a:pt x="1240" y="40"/>
                      </a:cubicBezTo>
                      <a:cubicBezTo>
                        <a:pt x="1241" y="20"/>
                        <a:pt x="1241" y="20"/>
                        <a:pt x="1241" y="20"/>
                      </a:cubicBezTo>
                      <a:cubicBezTo>
                        <a:pt x="1236" y="18"/>
                        <a:pt x="1230" y="17"/>
                        <a:pt x="1224" y="18"/>
                      </a:cubicBezTo>
                      <a:cubicBezTo>
                        <a:pt x="1201" y="20"/>
                        <a:pt x="1178" y="11"/>
                        <a:pt x="1178" y="11"/>
                      </a:cubicBezTo>
                      <a:cubicBezTo>
                        <a:pt x="1178" y="11"/>
                        <a:pt x="1178" y="11"/>
                        <a:pt x="1178" y="11"/>
                      </a:cubicBezTo>
                      <a:cubicBezTo>
                        <a:pt x="1185" y="12"/>
                        <a:pt x="1194" y="13"/>
                        <a:pt x="1204" y="13"/>
                      </a:cubicBezTo>
                      <a:cubicBezTo>
                        <a:pt x="1225" y="13"/>
                        <a:pt x="1241" y="10"/>
                        <a:pt x="1241" y="6"/>
                      </a:cubicBezTo>
                      <a:cubicBezTo>
                        <a:pt x="1241" y="3"/>
                        <a:pt x="1225" y="0"/>
                        <a:pt x="1204" y="0"/>
                      </a:cubicBezTo>
                      <a:cubicBezTo>
                        <a:pt x="1184" y="0"/>
                        <a:pt x="1167" y="3"/>
                        <a:pt x="1167" y="6"/>
                      </a:cubicBezTo>
                      <a:cubicBezTo>
                        <a:pt x="1179" y="557"/>
                        <a:pt x="1179" y="557"/>
                        <a:pt x="1179" y="557"/>
                      </a:cubicBezTo>
                      <a:cubicBezTo>
                        <a:pt x="833" y="633"/>
                        <a:pt x="833" y="633"/>
                        <a:pt x="833" y="633"/>
                      </a:cubicBezTo>
                      <a:cubicBezTo>
                        <a:pt x="344" y="552"/>
                        <a:pt x="344" y="552"/>
                        <a:pt x="344" y="552"/>
                      </a:cubicBezTo>
                      <a:cubicBezTo>
                        <a:pt x="0" y="1268"/>
                        <a:pt x="0" y="1268"/>
                        <a:pt x="0" y="1268"/>
                      </a:cubicBezTo>
                      <a:cubicBezTo>
                        <a:pt x="737" y="1376"/>
                        <a:pt x="737" y="1376"/>
                        <a:pt x="737" y="1376"/>
                      </a:cubicBezTo>
                      <a:cubicBezTo>
                        <a:pt x="1446" y="1232"/>
                        <a:pt x="1446" y="1232"/>
                        <a:pt x="1446" y="1232"/>
                      </a:cubicBezTo>
                      <a:cubicBezTo>
                        <a:pt x="2186" y="1340"/>
                        <a:pt x="2186" y="1340"/>
                        <a:pt x="2186" y="1340"/>
                      </a:cubicBezTo>
                      <a:lnTo>
                        <a:pt x="1801" y="609"/>
                      </a:lnTo>
                      <a:close/>
                      <a:moveTo>
                        <a:pt x="1179" y="585"/>
                      </a:moveTo>
                      <a:cubicBezTo>
                        <a:pt x="1181" y="667"/>
                        <a:pt x="1181" y="667"/>
                        <a:pt x="1181" y="667"/>
                      </a:cubicBezTo>
                      <a:cubicBezTo>
                        <a:pt x="1085" y="606"/>
                        <a:pt x="1085" y="606"/>
                        <a:pt x="1085" y="606"/>
                      </a:cubicBezTo>
                      <a:lnTo>
                        <a:pt x="1179" y="585"/>
                      </a:lnTo>
                      <a:close/>
                      <a:moveTo>
                        <a:pt x="1338" y="650"/>
                      </a:moveTo>
                      <a:cubicBezTo>
                        <a:pt x="1320" y="557"/>
                        <a:pt x="1320" y="557"/>
                        <a:pt x="1320" y="557"/>
                      </a:cubicBezTo>
                      <a:cubicBezTo>
                        <a:pt x="1783" y="634"/>
                        <a:pt x="1783" y="634"/>
                        <a:pt x="1783" y="634"/>
                      </a:cubicBezTo>
                      <a:cubicBezTo>
                        <a:pt x="1862" y="785"/>
                        <a:pt x="1862" y="785"/>
                        <a:pt x="1862" y="785"/>
                      </a:cubicBezTo>
                      <a:lnTo>
                        <a:pt x="1338" y="650"/>
                      </a:lnTo>
                      <a:close/>
                      <a:moveTo>
                        <a:pt x="1333" y="764"/>
                      </a:moveTo>
                      <a:cubicBezTo>
                        <a:pt x="1346" y="759"/>
                        <a:pt x="1346" y="759"/>
                        <a:pt x="1346" y="759"/>
                      </a:cubicBezTo>
                      <a:cubicBezTo>
                        <a:pt x="1347" y="759"/>
                        <a:pt x="1347" y="759"/>
                        <a:pt x="1347" y="759"/>
                      </a:cubicBezTo>
                      <a:cubicBezTo>
                        <a:pt x="1351" y="776"/>
                        <a:pt x="1351" y="776"/>
                        <a:pt x="1351" y="776"/>
                      </a:cubicBezTo>
                      <a:lnTo>
                        <a:pt x="1333" y="764"/>
                      </a:lnTo>
                      <a:close/>
                      <a:moveTo>
                        <a:pt x="1356" y="739"/>
                      </a:moveTo>
                      <a:cubicBezTo>
                        <a:pt x="1343" y="673"/>
                        <a:pt x="1343" y="673"/>
                        <a:pt x="1343" y="673"/>
                      </a:cubicBezTo>
                      <a:cubicBezTo>
                        <a:pt x="1876" y="810"/>
                        <a:pt x="1876" y="810"/>
                        <a:pt x="1876" y="810"/>
                      </a:cubicBezTo>
                      <a:cubicBezTo>
                        <a:pt x="1914" y="883"/>
                        <a:pt x="1914" y="883"/>
                        <a:pt x="1914" y="883"/>
                      </a:cubicBezTo>
                      <a:lnTo>
                        <a:pt x="1356" y="739"/>
                      </a:lnTo>
                      <a:close/>
                      <a:moveTo>
                        <a:pt x="936" y="639"/>
                      </a:moveTo>
                      <a:cubicBezTo>
                        <a:pt x="1091" y="748"/>
                        <a:pt x="1091" y="748"/>
                        <a:pt x="1091" y="748"/>
                      </a:cubicBezTo>
                      <a:cubicBezTo>
                        <a:pt x="810" y="870"/>
                        <a:pt x="810" y="870"/>
                        <a:pt x="810" y="870"/>
                      </a:cubicBezTo>
                      <a:cubicBezTo>
                        <a:pt x="820" y="794"/>
                        <a:pt x="820" y="794"/>
                        <a:pt x="820" y="794"/>
                      </a:cubicBezTo>
                      <a:cubicBezTo>
                        <a:pt x="821" y="794"/>
                        <a:pt x="821" y="794"/>
                        <a:pt x="821" y="793"/>
                      </a:cubicBezTo>
                      <a:cubicBezTo>
                        <a:pt x="902" y="775"/>
                        <a:pt x="926" y="743"/>
                        <a:pt x="926" y="711"/>
                      </a:cubicBezTo>
                      <a:cubicBezTo>
                        <a:pt x="926" y="685"/>
                        <a:pt x="910" y="662"/>
                        <a:pt x="899" y="647"/>
                      </a:cubicBezTo>
                      <a:lnTo>
                        <a:pt x="936" y="639"/>
                      </a:lnTo>
                      <a:close/>
                      <a:moveTo>
                        <a:pt x="838" y="661"/>
                      </a:moveTo>
                      <a:cubicBezTo>
                        <a:pt x="892" y="649"/>
                        <a:pt x="892" y="649"/>
                        <a:pt x="892" y="649"/>
                      </a:cubicBezTo>
                      <a:cubicBezTo>
                        <a:pt x="903" y="662"/>
                        <a:pt x="920" y="686"/>
                        <a:pt x="920" y="711"/>
                      </a:cubicBezTo>
                      <a:cubicBezTo>
                        <a:pt x="920" y="739"/>
                        <a:pt x="900" y="769"/>
                        <a:pt x="821" y="787"/>
                      </a:cubicBezTo>
                      <a:lnTo>
                        <a:pt x="838" y="661"/>
                      </a:lnTo>
                      <a:close/>
                      <a:moveTo>
                        <a:pt x="826" y="660"/>
                      </a:moveTo>
                      <a:cubicBezTo>
                        <a:pt x="808" y="790"/>
                        <a:pt x="808" y="790"/>
                        <a:pt x="808" y="790"/>
                      </a:cubicBezTo>
                      <a:cubicBezTo>
                        <a:pt x="798" y="791"/>
                        <a:pt x="788" y="792"/>
                        <a:pt x="778" y="792"/>
                      </a:cubicBezTo>
                      <a:cubicBezTo>
                        <a:pt x="696" y="792"/>
                        <a:pt x="620" y="739"/>
                        <a:pt x="565" y="686"/>
                      </a:cubicBezTo>
                      <a:cubicBezTo>
                        <a:pt x="537" y="659"/>
                        <a:pt x="514" y="632"/>
                        <a:pt x="499" y="612"/>
                      </a:cubicBezTo>
                      <a:cubicBezTo>
                        <a:pt x="497" y="610"/>
                        <a:pt x="495" y="608"/>
                        <a:pt x="493" y="605"/>
                      </a:cubicBezTo>
                      <a:lnTo>
                        <a:pt x="826" y="660"/>
                      </a:lnTo>
                      <a:close/>
                      <a:moveTo>
                        <a:pt x="360" y="583"/>
                      </a:moveTo>
                      <a:cubicBezTo>
                        <a:pt x="484" y="604"/>
                        <a:pt x="484" y="604"/>
                        <a:pt x="484" y="604"/>
                      </a:cubicBezTo>
                      <a:cubicBezTo>
                        <a:pt x="525" y="658"/>
                        <a:pt x="642" y="798"/>
                        <a:pt x="778" y="798"/>
                      </a:cubicBezTo>
                      <a:cubicBezTo>
                        <a:pt x="788" y="798"/>
                        <a:pt x="798" y="798"/>
                        <a:pt x="807" y="796"/>
                      </a:cubicBezTo>
                      <a:cubicBezTo>
                        <a:pt x="797" y="875"/>
                        <a:pt x="797" y="875"/>
                        <a:pt x="797" y="875"/>
                      </a:cubicBezTo>
                      <a:cubicBezTo>
                        <a:pt x="300" y="708"/>
                        <a:pt x="300" y="708"/>
                        <a:pt x="300" y="708"/>
                      </a:cubicBezTo>
                      <a:lnTo>
                        <a:pt x="360" y="583"/>
                      </a:lnTo>
                      <a:close/>
                      <a:moveTo>
                        <a:pt x="291" y="728"/>
                      </a:moveTo>
                      <a:cubicBezTo>
                        <a:pt x="794" y="897"/>
                        <a:pt x="794" y="897"/>
                        <a:pt x="794" y="897"/>
                      </a:cubicBezTo>
                      <a:cubicBezTo>
                        <a:pt x="783" y="979"/>
                        <a:pt x="783" y="979"/>
                        <a:pt x="783" y="979"/>
                      </a:cubicBezTo>
                      <a:cubicBezTo>
                        <a:pt x="780" y="980"/>
                        <a:pt x="780" y="980"/>
                        <a:pt x="780" y="980"/>
                      </a:cubicBezTo>
                      <a:cubicBezTo>
                        <a:pt x="254" y="803"/>
                        <a:pt x="254" y="803"/>
                        <a:pt x="254" y="803"/>
                      </a:cubicBezTo>
                      <a:lnTo>
                        <a:pt x="291" y="728"/>
                      </a:lnTo>
                      <a:close/>
                      <a:moveTo>
                        <a:pt x="42" y="1246"/>
                      </a:moveTo>
                      <a:cubicBezTo>
                        <a:pt x="245" y="823"/>
                        <a:pt x="245" y="823"/>
                        <a:pt x="245" y="823"/>
                      </a:cubicBezTo>
                      <a:cubicBezTo>
                        <a:pt x="779" y="1002"/>
                        <a:pt x="779" y="1002"/>
                        <a:pt x="779" y="1002"/>
                      </a:cubicBezTo>
                      <a:cubicBezTo>
                        <a:pt x="769" y="1076"/>
                        <a:pt x="769" y="1076"/>
                        <a:pt x="769" y="1076"/>
                      </a:cubicBezTo>
                      <a:cubicBezTo>
                        <a:pt x="768" y="1077"/>
                        <a:pt x="768" y="1078"/>
                        <a:pt x="767" y="1078"/>
                      </a:cubicBezTo>
                      <a:cubicBezTo>
                        <a:pt x="761" y="1080"/>
                        <a:pt x="679" y="1113"/>
                        <a:pt x="627" y="1190"/>
                      </a:cubicBezTo>
                      <a:cubicBezTo>
                        <a:pt x="601" y="1228"/>
                        <a:pt x="545" y="1259"/>
                        <a:pt x="495" y="1280"/>
                      </a:cubicBezTo>
                      <a:cubicBezTo>
                        <a:pt x="471" y="1290"/>
                        <a:pt x="449" y="1298"/>
                        <a:pt x="432" y="1303"/>
                      </a:cubicBezTo>
                      <a:lnTo>
                        <a:pt x="42" y="1246"/>
                      </a:lnTo>
                      <a:close/>
                      <a:moveTo>
                        <a:pt x="732" y="1347"/>
                      </a:moveTo>
                      <a:cubicBezTo>
                        <a:pt x="446" y="1305"/>
                        <a:pt x="446" y="1305"/>
                        <a:pt x="446" y="1305"/>
                      </a:cubicBezTo>
                      <a:cubicBezTo>
                        <a:pt x="501" y="1287"/>
                        <a:pt x="594" y="1249"/>
                        <a:pt x="632" y="1193"/>
                      </a:cubicBezTo>
                      <a:cubicBezTo>
                        <a:pt x="658" y="1154"/>
                        <a:pt x="693" y="1127"/>
                        <a:pt x="721" y="1109"/>
                      </a:cubicBezTo>
                      <a:cubicBezTo>
                        <a:pt x="734" y="1100"/>
                        <a:pt x="747" y="1094"/>
                        <a:pt x="756" y="1090"/>
                      </a:cubicBezTo>
                      <a:cubicBezTo>
                        <a:pt x="762" y="1087"/>
                        <a:pt x="766" y="1085"/>
                        <a:pt x="768" y="1084"/>
                      </a:cubicBezTo>
                      <a:cubicBezTo>
                        <a:pt x="752" y="1206"/>
                        <a:pt x="752" y="1206"/>
                        <a:pt x="752" y="1206"/>
                      </a:cubicBezTo>
                      <a:lnTo>
                        <a:pt x="732" y="1347"/>
                      </a:lnTo>
                      <a:close/>
                      <a:moveTo>
                        <a:pt x="802" y="1334"/>
                      </a:moveTo>
                      <a:cubicBezTo>
                        <a:pt x="858" y="1215"/>
                        <a:pt x="951" y="1180"/>
                        <a:pt x="1043" y="1180"/>
                      </a:cubicBezTo>
                      <a:cubicBezTo>
                        <a:pt x="1106" y="1180"/>
                        <a:pt x="1169" y="1197"/>
                        <a:pt x="1215" y="1214"/>
                      </a:cubicBezTo>
                      <a:cubicBezTo>
                        <a:pt x="1238" y="1222"/>
                        <a:pt x="1257" y="1231"/>
                        <a:pt x="1270" y="1237"/>
                      </a:cubicBezTo>
                      <a:cubicBezTo>
                        <a:pt x="1272" y="1238"/>
                        <a:pt x="1273" y="1238"/>
                        <a:pt x="1274" y="1239"/>
                      </a:cubicBezTo>
                      <a:lnTo>
                        <a:pt x="802" y="1334"/>
                      </a:lnTo>
                      <a:close/>
                      <a:moveTo>
                        <a:pt x="1284" y="1237"/>
                      </a:moveTo>
                      <a:cubicBezTo>
                        <a:pt x="1251" y="1221"/>
                        <a:pt x="1149" y="1174"/>
                        <a:pt x="1043" y="1174"/>
                      </a:cubicBezTo>
                      <a:cubicBezTo>
                        <a:pt x="949" y="1174"/>
                        <a:pt x="851" y="1210"/>
                        <a:pt x="795" y="1336"/>
                      </a:cubicBezTo>
                      <a:cubicBezTo>
                        <a:pt x="745" y="1346"/>
                        <a:pt x="745" y="1346"/>
                        <a:pt x="745" y="1346"/>
                      </a:cubicBezTo>
                      <a:cubicBezTo>
                        <a:pt x="782" y="1076"/>
                        <a:pt x="782" y="1076"/>
                        <a:pt x="782" y="1076"/>
                      </a:cubicBezTo>
                      <a:cubicBezTo>
                        <a:pt x="786" y="1073"/>
                        <a:pt x="790" y="1071"/>
                        <a:pt x="796" y="1067"/>
                      </a:cubicBezTo>
                      <a:cubicBezTo>
                        <a:pt x="844" y="1039"/>
                        <a:pt x="957" y="983"/>
                        <a:pt x="1079" y="983"/>
                      </a:cubicBezTo>
                      <a:cubicBezTo>
                        <a:pt x="1196" y="983"/>
                        <a:pt x="1321" y="1034"/>
                        <a:pt x="1410" y="1211"/>
                      </a:cubicBezTo>
                      <a:lnTo>
                        <a:pt x="1284" y="1237"/>
                      </a:lnTo>
                      <a:close/>
                      <a:moveTo>
                        <a:pt x="1416" y="1210"/>
                      </a:moveTo>
                      <a:cubicBezTo>
                        <a:pt x="1327" y="1030"/>
                        <a:pt x="1198" y="977"/>
                        <a:pt x="1079" y="977"/>
                      </a:cubicBezTo>
                      <a:cubicBezTo>
                        <a:pt x="946" y="977"/>
                        <a:pt x="825" y="1042"/>
                        <a:pt x="783" y="1068"/>
                      </a:cubicBezTo>
                      <a:cubicBezTo>
                        <a:pt x="792" y="998"/>
                        <a:pt x="792" y="998"/>
                        <a:pt x="792" y="998"/>
                      </a:cubicBezTo>
                      <a:cubicBezTo>
                        <a:pt x="1198" y="823"/>
                        <a:pt x="1198" y="823"/>
                        <a:pt x="1198" y="823"/>
                      </a:cubicBezTo>
                      <a:cubicBezTo>
                        <a:pt x="1384" y="953"/>
                        <a:pt x="1384" y="953"/>
                        <a:pt x="1384" y="953"/>
                      </a:cubicBezTo>
                      <a:cubicBezTo>
                        <a:pt x="1387" y="958"/>
                        <a:pt x="1387" y="958"/>
                        <a:pt x="1387" y="958"/>
                      </a:cubicBezTo>
                      <a:cubicBezTo>
                        <a:pt x="1437" y="1206"/>
                        <a:pt x="1437" y="1206"/>
                        <a:pt x="1437" y="1206"/>
                      </a:cubicBezTo>
                      <a:lnTo>
                        <a:pt x="1416" y="1210"/>
                      </a:lnTo>
                      <a:close/>
                      <a:moveTo>
                        <a:pt x="1449" y="1205"/>
                      </a:moveTo>
                      <a:cubicBezTo>
                        <a:pt x="1404" y="980"/>
                        <a:pt x="1404" y="980"/>
                        <a:pt x="1404" y="980"/>
                      </a:cubicBezTo>
                      <a:cubicBezTo>
                        <a:pt x="1591" y="1225"/>
                        <a:pt x="1591" y="1225"/>
                        <a:pt x="1591" y="1225"/>
                      </a:cubicBezTo>
                      <a:lnTo>
                        <a:pt x="1449" y="1205"/>
                      </a:lnTo>
                      <a:close/>
                      <a:moveTo>
                        <a:pt x="1621" y="1230"/>
                      </a:moveTo>
                      <a:cubicBezTo>
                        <a:pt x="1399" y="938"/>
                        <a:pt x="1399" y="938"/>
                        <a:pt x="1399" y="938"/>
                      </a:cubicBezTo>
                      <a:cubicBezTo>
                        <a:pt x="1395" y="935"/>
                        <a:pt x="1395" y="935"/>
                        <a:pt x="1395" y="935"/>
                      </a:cubicBezTo>
                      <a:cubicBezTo>
                        <a:pt x="1374" y="831"/>
                        <a:pt x="1374" y="831"/>
                        <a:pt x="1374" y="831"/>
                      </a:cubicBezTo>
                      <a:cubicBezTo>
                        <a:pt x="1737" y="1247"/>
                        <a:pt x="1737" y="1247"/>
                        <a:pt x="1737" y="1247"/>
                      </a:cubicBezTo>
                      <a:lnTo>
                        <a:pt x="1621" y="1230"/>
                      </a:lnTo>
                      <a:close/>
                      <a:moveTo>
                        <a:pt x="1366" y="788"/>
                      </a:moveTo>
                      <a:cubicBezTo>
                        <a:pt x="1361" y="762"/>
                        <a:pt x="1361" y="762"/>
                        <a:pt x="1361" y="762"/>
                      </a:cubicBezTo>
                      <a:cubicBezTo>
                        <a:pt x="1928" y="909"/>
                        <a:pt x="1928" y="909"/>
                        <a:pt x="1928" y="909"/>
                      </a:cubicBezTo>
                      <a:cubicBezTo>
                        <a:pt x="2136" y="1305"/>
                        <a:pt x="2136" y="1305"/>
                        <a:pt x="2136" y="1305"/>
                      </a:cubicBezTo>
                      <a:cubicBezTo>
                        <a:pt x="1770" y="1252"/>
                        <a:pt x="1770" y="1252"/>
                        <a:pt x="1770" y="1252"/>
                      </a:cubicBezTo>
                      <a:lnTo>
                        <a:pt x="1366" y="7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3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</p:grpSp>
      <p:sp>
        <p:nvSpPr>
          <p:cNvPr id="94" name="TextovéPole 93">
            <a:extLst>
              <a:ext uri="{FF2B5EF4-FFF2-40B4-BE49-F238E27FC236}">
                <a16:creationId xmlns:a16="http://schemas.microsoft.com/office/drawing/2014/main" xmlns="" id="{C27DD118-6A3A-8419-778F-78CED6B00456}"/>
              </a:ext>
            </a:extLst>
          </p:cNvPr>
          <p:cNvSpPr txBox="1"/>
          <p:nvPr/>
        </p:nvSpPr>
        <p:spPr>
          <a:xfrm>
            <a:off x="4168940" y="909517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95" name="TextovéPole 94">
            <a:extLst>
              <a:ext uri="{FF2B5EF4-FFF2-40B4-BE49-F238E27FC236}">
                <a16:creationId xmlns:a16="http://schemas.microsoft.com/office/drawing/2014/main" xmlns="" id="{2D72FD4B-30F3-3E3F-F28F-74E4496C8FCC}"/>
              </a:ext>
            </a:extLst>
          </p:cNvPr>
          <p:cNvSpPr txBox="1"/>
          <p:nvPr/>
        </p:nvSpPr>
        <p:spPr>
          <a:xfrm>
            <a:off x="1931778" y="888028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</a:t>
            </a:r>
            <a:r>
              <a:rPr kumimoji="0" lang="cs-CZ" sz="1200" b="1" i="0" u="none" strike="noStrike" kern="0" cap="none" spc="0" normalizeH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  <p:sp>
        <p:nvSpPr>
          <p:cNvPr id="96" name="TextovéPole 95">
            <a:extLst>
              <a:ext uri="{FF2B5EF4-FFF2-40B4-BE49-F238E27FC236}">
                <a16:creationId xmlns:a16="http://schemas.microsoft.com/office/drawing/2014/main" xmlns="" id="{50E82DAA-E47A-A195-B3F5-9F966FA620DA}"/>
              </a:ext>
            </a:extLst>
          </p:cNvPr>
          <p:cNvSpPr txBox="1"/>
          <p:nvPr/>
        </p:nvSpPr>
        <p:spPr>
          <a:xfrm>
            <a:off x="6373288" y="909517"/>
            <a:ext cx="1485587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+3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 % 2020 </a:t>
            </a:r>
          </a:p>
        </p:txBody>
      </p:sp>
    </p:spTree>
    <p:extLst>
      <p:ext uri="{BB962C8B-B14F-4D97-AF65-F5344CB8AC3E}">
        <p14:creationId xmlns:p14="http://schemas.microsoft.com/office/powerpoint/2010/main" val="376571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2955" y="949296"/>
            <a:ext cx="8294214" cy="2419235"/>
          </a:xfrm>
        </p:spPr>
        <p:txBody>
          <a:bodyPr anchor="ctr">
            <a:noAutofit/>
          </a:bodyPr>
          <a:lstStyle/>
          <a:p>
            <a:r>
              <a:rPr lang="cs-CZ" sz="2400" dirty="0"/>
              <a:t>Podělíme se s Vámi také  několik</a:t>
            </a:r>
            <a:r>
              <a:rPr lang="cs-CZ" sz="6000" dirty="0"/>
              <a:t/>
            </a:r>
            <a:br>
              <a:rPr lang="cs-CZ" sz="6000" dirty="0"/>
            </a:br>
            <a:r>
              <a:rPr lang="cs-CZ" sz="6000" dirty="0"/>
              <a:t>ZAJÍMAVOSTÍ</a:t>
            </a:r>
            <a:endParaRPr lang="cs-CZ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907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délník 69">
            <a:extLst>
              <a:ext uri="{FF2B5EF4-FFF2-40B4-BE49-F238E27FC236}">
                <a16:creationId xmlns:a16="http://schemas.microsoft.com/office/drawing/2014/main" xmlns="" id="{BC761B75-105C-40BA-929F-DABB586D27FD}"/>
              </a:ext>
            </a:extLst>
          </p:cNvPr>
          <p:cNvSpPr/>
          <p:nvPr/>
        </p:nvSpPr>
        <p:spPr>
          <a:xfrm>
            <a:off x="220553" y="970690"/>
            <a:ext cx="1327111" cy="3291209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kern="0" dirty="0">
              <a:solidFill>
                <a:srgbClr val="003399"/>
              </a:solidFill>
              <a:latin typeface="Calibri"/>
            </a:endParaRPr>
          </a:p>
        </p:txBody>
      </p:sp>
      <p:sp>
        <p:nvSpPr>
          <p:cNvPr id="72" name="Nadpis 3">
            <a:extLst>
              <a:ext uri="{FF2B5EF4-FFF2-40B4-BE49-F238E27FC236}">
                <a16:creationId xmlns:a16="http://schemas.microsoft.com/office/drawing/2014/main" xmlns="" id="{6CB847B4-59D8-4EEF-A29B-86F3E5AC5882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Co návštěvníci ocenili?</a:t>
            </a:r>
          </a:p>
        </p:txBody>
      </p:sp>
      <p:sp>
        <p:nvSpPr>
          <p:cNvPr id="73" name="Zástupný symbol pro text 4">
            <a:extLst>
              <a:ext uri="{FF2B5EF4-FFF2-40B4-BE49-F238E27FC236}">
                <a16:creationId xmlns:a16="http://schemas.microsoft.com/office/drawing/2014/main" xmlns="" id="{45398DED-BAB4-439A-AE2D-FDD1411858C8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pl-PL" sz="1800" dirty="0">
                <a:solidFill>
                  <a:srgbClr val="FF0000"/>
                </a:solidFill>
              </a:rPr>
              <a:t>PODĚLÍME SE S VÁMI TAKÉ O NĚKOLIK ZAJÍMAVOSTÍ</a:t>
            </a:r>
          </a:p>
        </p:txBody>
      </p:sp>
      <p:grpSp>
        <p:nvGrpSpPr>
          <p:cNvPr id="82" name="Skupina 81">
            <a:extLst>
              <a:ext uri="{FF2B5EF4-FFF2-40B4-BE49-F238E27FC236}">
                <a16:creationId xmlns:a16="http://schemas.microsoft.com/office/drawing/2014/main" xmlns="" id="{0A56AC98-4EC0-443B-BDF0-196B0F31AED5}"/>
              </a:ext>
            </a:extLst>
          </p:cNvPr>
          <p:cNvGrpSpPr/>
          <p:nvPr/>
        </p:nvGrpSpPr>
        <p:grpSpPr>
          <a:xfrm>
            <a:off x="421127" y="2118004"/>
            <a:ext cx="921876" cy="818182"/>
            <a:chOff x="450286" y="1564898"/>
            <a:chExt cx="921876" cy="900000"/>
          </a:xfrm>
        </p:grpSpPr>
        <p:sp>
          <p:nvSpPr>
            <p:cNvPr id="83" name="Oval 8">
              <a:extLst>
                <a:ext uri="{FF2B5EF4-FFF2-40B4-BE49-F238E27FC236}">
                  <a16:creationId xmlns:a16="http://schemas.microsoft.com/office/drawing/2014/main" xmlns="" id="{1E3C53EB-D562-406A-A623-785B81ED20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0286" y="1564898"/>
              <a:ext cx="921876" cy="9000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4" name="Freeform 7">
              <a:extLst>
                <a:ext uri="{FF2B5EF4-FFF2-40B4-BE49-F238E27FC236}">
                  <a16:creationId xmlns:a16="http://schemas.microsoft.com/office/drawing/2014/main" xmlns="" id="{A41B39A6-49AC-4E26-9D0B-38863DE9937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34915" y="1806675"/>
              <a:ext cx="549701" cy="432000"/>
            </a:xfrm>
            <a:custGeom>
              <a:avLst/>
              <a:gdLst/>
              <a:ahLst/>
              <a:cxnLst>
                <a:cxn ang="0">
                  <a:pos x="38" y="144"/>
                </a:cxn>
                <a:cxn ang="0">
                  <a:pos x="82" y="153"/>
                </a:cxn>
                <a:cxn ang="0">
                  <a:pos x="38" y="106"/>
                </a:cxn>
                <a:cxn ang="0">
                  <a:pos x="127" y="97"/>
                </a:cxn>
                <a:cxn ang="0">
                  <a:pos x="38" y="106"/>
                </a:cxn>
                <a:cxn ang="0">
                  <a:pos x="196" y="123"/>
                </a:cxn>
                <a:cxn ang="0">
                  <a:pos x="196" y="90"/>
                </a:cxn>
                <a:cxn ang="0">
                  <a:pos x="196" y="128"/>
                </a:cxn>
                <a:cxn ang="0">
                  <a:pos x="196" y="90"/>
                </a:cxn>
                <a:cxn ang="0">
                  <a:pos x="187" y="170"/>
                </a:cxn>
                <a:cxn ang="0">
                  <a:pos x="172" y="166"/>
                </a:cxn>
                <a:cxn ang="0">
                  <a:pos x="187" y="144"/>
                </a:cxn>
                <a:cxn ang="0">
                  <a:pos x="213" y="143"/>
                </a:cxn>
                <a:cxn ang="0">
                  <a:pos x="212" y="164"/>
                </a:cxn>
                <a:cxn ang="0">
                  <a:pos x="198" y="148"/>
                </a:cxn>
                <a:cxn ang="0">
                  <a:pos x="213" y="143"/>
                </a:cxn>
                <a:cxn ang="0">
                  <a:pos x="205" y="81"/>
                </a:cxn>
                <a:cxn ang="0">
                  <a:pos x="220" y="92"/>
                </a:cxn>
                <a:cxn ang="0">
                  <a:pos x="225" y="109"/>
                </a:cxn>
                <a:cxn ang="0">
                  <a:pos x="220" y="127"/>
                </a:cxn>
                <a:cxn ang="0">
                  <a:pos x="205" y="137"/>
                </a:cxn>
                <a:cxn ang="0">
                  <a:pos x="187" y="137"/>
                </a:cxn>
                <a:cxn ang="0">
                  <a:pos x="172" y="127"/>
                </a:cxn>
                <a:cxn ang="0">
                  <a:pos x="167" y="110"/>
                </a:cxn>
                <a:cxn ang="0">
                  <a:pos x="172" y="92"/>
                </a:cxn>
                <a:cxn ang="0">
                  <a:pos x="187" y="81"/>
                </a:cxn>
                <a:cxn ang="0">
                  <a:pos x="40" y="62"/>
                </a:cxn>
                <a:cxn ang="0">
                  <a:pos x="125" y="49"/>
                </a:cxn>
                <a:cxn ang="0">
                  <a:pos x="40" y="62"/>
                </a:cxn>
                <a:cxn ang="0">
                  <a:pos x="253" y="194"/>
                </a:cxn>
                <a:cxn ang="0">
                  <a:pos x="5" y="199"/>
                </a:cxn>
                <a:cxn ang="0">
                  <a:pos x="0" y="5"/>
                </a:cxn>
                <a:cxn ang="0">
                  <a:pos x="210" y="0"/>
                </a:cxn>
                <a:cxn ang="0">
                  <a:pos x="251" y="43"/>
                </a:cxn>
                <a:cxn ang="0">
                  <a:pos x="216" y="19"/>
                </a:cxn>
                <a:cxn ang="0">
                  <a:pos x="235" y="42"/>
                </a:cxn>
                <a:cxn ang="0">
                  <a:pos x="242" y="52"/>
                </a:cxn>
                <a:cxn ang="0">
                  <a:pos x="205" y="47"/>
                </a:cxn>
                <a:cxn ang="0">
                  <a:pos x="10" y="10"/>
                </a:cxn>
                <a:cxn ang="0">
                  <a:pos x="242" y="188"/>
                </a:cxn>
                <a:cxn ang="0">
                  <a:pos x="38" y="130"/>
                </a:cxn>
                <a:cxn ang="0">
                  <a:pos x="127" y="121"/>
                </a:cxn>
                <a:cxn ang="0">
                  <a:pos x="38" y="130"/>
                </a:cxn>
              </a:cxnLst>
              <a:rect l="0" t="0" r="r" b="b"/>
              <a:pathLst>
                <a:path w="253" h="199">
                  <a:moveTo>
                    <a:pt x="38" y="153"/>
                  </a:moveTo>
                  <a:cubicBezTo>
                    <a:pt x="32" y="153"/>
                    <a:pt x="32" y="144"/>
                    <a:pt x="38" y="144"/>
                  </a:cubicBezTo>
                  <a:cubicBezTo>
                    <a:pt x="82" y="144"/>
                    <a:pt x="82" y="144"/>
                    <a:pt x="82" y="144"/>
                  </a:cubicBezTo>
                  <a:cubicBezTo>
                    <a:pt x="88" y="144"/>
                    <a:pt x="88" y="153"/>
                    <a:pt x="82" y="153"/>
                  </a:cubicBezTo>
                  <a:cubicBezTo>
                    <a:pt x="38" y="153"/>
                    <a:pt x="38" y="153"/>
                    <a:pt x="38" y="153"/>
                  </a:cubicBezTo>
                  <a:close/>
                  <a:moveTo>
                    <a:pt x="38" y="106"/>
                  </a:moveTo>
                  <a:cubicBezTo>
                    <a:pt x="32" y="106"/>
                    <a:pt x="32" y="97"/>
                    <a:pt x="38" y="97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33" y="97"/>
                    <a:pt x="133" y="106"/>
                    <a:pt x="127" y="106"/>
                  </a:cubicBezTo>
                  <a:cubicBezTo>
                    <a:pt x="38" y="106"/>
                    <a:pt x="38" y="106"/>
                    <a:pt x="38" y="106"/>
                  </a:cubicBezTo>
                  <a:close/>
                  <a:moveTo>
                    <a:pt x="196" y="95"/>
                  </a:moveTo>
                  <a:cubicBezTo>
                    <a:pt x="214" y="95"/>
                    <a:pt x="214" y="123"/>
                    <a:pt x="196" y="123"/>
                  </a:cubicBezTo>
                  <a:cubicBezTo>
                    <a:pt x="178" y="123"/>
                    <a:pt x="178" y="95"/>
                    <a:pt x="196" y="95"/>
                  </a:cubicBezTo>
                  <a:close/>
                  <a:moveTo>
                    <a:pt x="196" y="90"/>
                  </a:moveTo>
                  <a:cubicBezTo>
                    <a:pt x="207" y="90"/>
                    <a:pt x="215" y="99"/>
                    <a:pt x="215" y="109"/>
                  </a:cubicBezTo>
                  <a:cubicBezTo>
                    <a:pt x="215" y="120"/>
                    <a:pt x="207" y="128"/>
                    <a:pt x="196" y="128"/>
                  </a:cubicBezTo>
                  <a:cubicBezTo>
                    <a:pt x="186" y="128"/>
                    <a:pt x="177" y="120"/>
                    <a:pt x="177" y="109"/>
                  </a:cubicBezTo>
                  <a:cubicBezTo>
                    <a:pt x="177" y="99"/>
                    <a:pt x="186" y="90"/>
                    <a:pt x="196" y="90"/>
                  </a:cubicBezTo>
                  <a:close/>
                  <a:moveTo>
                    <a:pt x="194" y="148"/>
                  </a:moveTo>
                  <a:cubicBezTo>
                    <a:pt x="187" y="170"/>
                    <a:pt x="187" y="170"/>
                    <a:pt x="187" y="170"/>
                  </a:cubicBezTo>
                  <a:cubicBezTo>
                    <a:pt x="181" y="164"/>
                    <a:pt x="181" y="164"/>
                    <a:pt x="181" y="164"/>
                  </a:cubicBezTo>
                  <a:cubicBezTo>
                    <a:pt x="172" y="166"/>
                    <a:pt x="172" y="166"/>
                    <a:pt x="172" y="166"/>
                  </a:cubicBezTo>
                  <a:cubicBezTo>
                    <a:pt x="179" y="143"/>
                    <a:pt x="179" y="143"/>
                    <a:pt x="179" y="143"/>
                  </a:cubicBezTo>
                  <a:cubicBezTo>
                    <a:pt x="185" y="143"/>
                    <a:pt x="184" y="141"/>
                    <a:pt x="187" y="144"/>
                  </a:cubicBezTo>
                  <a:cubicBezTo>
                    <a:pt x="189" y="146"/>
                    <a:pt x="191" y="147"/>
                    <a:pt x="194" y="148"/>
                  </a:cubicBezTo>
                  <a:close/>
                  <a:moveTo>
                    <a:pt x="213" y="143"/>
                  </a:moveTo>
                  <a:cubicBezTo>
                    <a:pt x="220" y="166"/>
                    <a:pt x="220" y="166"/>
                    <a:pt x="220" y="166"/>
                  </a:cubicBezTo>
                  <a:cubicBezTo>
                    <a:pt x="212" y="164"/>
                    <a:pt x="212" y="164"/>
                    <a:pt x="212" y="164"/>
                  </a:cubicBezTo>
                  <a:cubicBezTo>
                    <a:pt x="205" y="170"/>
                    <a:pt x="205" y="170"/>
                    <a:pt x="205" y="170"/>
                  </a:cubicBezTo>
                  <a:cubicBezTo>
                    <a:pt x="198" y="148"/>
                    <a:pt x="198" y="148"/>
                    <a:pt x="198" y="148"/>
                  </a:cubicBezTo>
                  <a:cubicBezTo>
                    <a:pt x="205" y="146"/>
                    <a:pt x="204" y="142"/>
                    <a:pt x="209" y="142"/>
                  </a:cubicBezTo>
                  <a:cubicBezTo>
                    <a:pt x="210" y="143"/>
                    <a:pt x="212" y="143"/>
                    <a:pt x="213" y="143"/>
                  </a:cubicBezTo>
                  <a:close/>
                  <a:moveTo>
                    <a:pt x="196" y="76"/>
                  </a:moveTo>
                  <a:cubicBezTo>
                    <a:pt x="200" y="76"/>
                    <a:pt x="202" y="80"/>
                    <a:pt x="205" y="81"/>
                  </a:cubicBezTo>
                  <a:cubicBezTo>
                    <a:pt x="208" y="82"/>
                    <a:pt x="213" y="80"/>
                    <a:pt x="216" y="82"/>
                  </a:cubicBezTo>
                  <a:cubicBezTo>
                    <a:pt x="219" y="84"/>
                    <a:pt x="218" y="89"/>
                    <a:pt x="220" y="92"/>
                  </a:cubicBezTo>
                  <a:cubicBezTo>
                    <a:pt x="222" y="95"/>
                    <a:pt x="227" y="96"/>
                    <a:pt x="228" y="99"/>
                  </a:cubicBezTo>
                  <a:cubicBezTo>
                    <a:pt x="229" y="102"/>
                    <a:pt x="225" y="106"/>
                    <a:pt x="225" y="109"/>
                  </a:cubicBezTo>
                  <a:cubicBezTo>
                    <a:pt x="225" y="113"/>
                    <a:pt x="229" y="116"/>
                    <a:pt x="228" y="120"/>
                  </a:cubicBezTo>
                  <a:cubicBezTo>
                    <a:pt x="227" y="123"/>
                    <a:pt x="222" y="124"/>
                    <a:pt x="220" y="127"/>
                  </a:cubicBezTo>
                  <a:cubicBezTo>
                    <a:pt x="218" y="130"/>
                    <a:pt x="219" y="135"/>
                    <a:pt x="216" y="137"/>
                  </a:cubicBezTo>
                  <a:cubicBezTo>
                    <a:pt x="213" y="139"/>
                    <a:pt x="209" y="136"/>
                    <a:pt x="205" y="137"/>
                  </a:cubicBezTo>
                  <a:cubicBezTo>
                    <a:pt x="202" y="138"/>
                    <a:pt x="200" y="143"/>
                    <a:pt x="196" y="143"/>
                  </a:cubicBezTo>
                  <a:cubicBezTo>
                    <a:pt x="192" y="143"/>
                    <a:pt x="190" y="139"/>
                    <a:pt x="187" y="137"/>
                  </a:cubicBezTo>
                  <a:cubicBezTo>
                    <a:pt x="184" y="136"/>
                    <a:pt x="179" y="139"/>
                    <a:pt x="176" y="137"/>
                  </a:cubicBezTo>
                  <a:cubicBezTo>
                    <a:pt x="173" y="135"/>
                    <a:pt x="174" y="130"/>
                    <a:pt x="172" y="127"/>
                  </a:cubicBezTo>
                  <a:cubicBezTo>
                    <a:pt x="170" y="124"/>
                    <a:pt x="165" y="123"/>
                    <a:pt x="164" y="120"/>
                  </a:cubicBezTo>
                  <a:cubicBezTo>
                    <a:pt x="163" y="117"/>
                    <a:pt x="167" y="113"/>
                    <a:pt x="167" y="110"/>
                  </a:cubicBezTo>
                  <a:cubicBezTo>
                    <a:pt x="167" y="106"/>
                    <a:pt x="163" y="102"/>
                    <a:pt x="164" y="99"/>
                  </a:cubicBezTo>
                  <a:cubicBezTo>
                    <a:pt x="165" y="96"/>
                    <a:pt x="170" y="95"/>
                    <a:pt x="172" y="92"/>
                  </a:cubicBezTo>
                  <a:cubicBezTo>
                    <a:pt x="174" y="89"/>
                    <a:pt x="173" y="84"/>
                    <a:pt x="176" y="82"/>
                  </a:cubicBezTo>
                  <a:cubicBezTo>
                    <a:pt x="179" y="80"/>
                    <a:pt x="183" y="83"/>
                    <a:pt x="187" y="81"/>
                  </a:cubicBezTo>
                  <a:cubicBezTo>
                    <a:pt x="190" y="80"/>
                    <a:pt x="192" y="76"/>
                    <a:pt x="196" y="76"/>
                  </a:cubicBezTo>
                  <a:close/>
                  <a:moveTo>
                    <a:pt x="40" y="62"/>
                  </a:moveTo>
                  <a:cubicBezTo>
                    <a:pt x="31" y="62"/>
                    <a:pt x="31" y="49"/>
                    <a:pt x="40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34" y="49"/>
                    <a:pt x="134" y="62"/>
                    <a:pt x="125" y="62"/>
                  </a:cubicBezTo>
                  <a:cubicBezTo>
                    <a:pt x="40" y="62"/>
                    <a:pt x="40" y="62"/>
                    <a:pt x="40" y="62"/>
                  </a:cubicBezTo>
                  <a:close/>
                  <a:moveTo>
                    <a:pt x="253" y="47"/>
                  </a:moveTo>
                  <a:cubicBezTo>
                    <a:pt x="253" y="194"/>
                    <a:pt x="253" y="194"/>
                    <a:pt x="253" y="194"/>
                  </a:cubicBezTo>
                  <a:cubicBezTo>
                    <a:pt x="253" y="197"/>
                    <a:pt x="250" y="199"/>
                    <a:pt x="247" y="199"/>
                  </a:cubicBezTo>
                  <a:cubicBezTo>
                    <a:pt x="5" y="199"/>
                    <a:pt x="5" y="199"/>
                    <a:pt x="5" y="199"/>
                  </a:cubicBezTo>
                  <a:cubicBezTo>
                    <a:pt x="2" y="199"/>
                    <a:pt x="0" y="197"/>
                    <a:pt x="0" y="19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6" y="0"/>
                    <a:pt x="139" y="0"/>
                    <a:pt x="210" y="0"/>
                  </a:cubicBezTo>
                  <a:cubicBezTo>
                    <a:pt x="212" y="0"/>
                    <a:pt x="213" y="1"/>
                    <a:pt x="215" y="2"/>
                  </a:cubicBezTo>
                  <a:cubicBezTo>
                    <a:pt x="251" y="43"/>
                    <a:pt x="251" y="43"/>
                    <a:pt x="251" y="43"/>
                  </a:cubicBezTo>
                  <a:cubicBezTo>
                    <a:pt x="252" y="44"/>
                    <a:pt x="253" y="45"/>
                    <a:pt x="253" y="47"/>
                  </a:cubicBezTo>
                  <a:close/>
                  <a:moveTo>
                    <a:pt x="216" y="19"/>
                  </a:moveTo>
                  <a:cubicBezTo>
                    <a:pt x="216" y="42"/>
                    <a:pt x="216" y="42"/>
                    <a:pt x="216" y="42"/>
                  </a:cubicBezTo>
                  <a:cubicBezTo>
                    <a:pt x="235" y="42"/>
                    <a:pt x="235" y="42"/>
                    <a:pt x="235" y="42"/>
                  </a:cubicBezTo>
                  <a:cubicBezTo>
                    <a:pt x="216" y="19"/>
                    <a:pt x="216" y="19"/>
                    <a:pt x="216" y="19"/>
                  </a:cubicBezTo>
                  <a:close/>
                  <a:moveTo>
                    <a:pt x="242" y="52"/>
                  </a:moveTo>
                  <a:cubicBezTo>
                    <a:pt x="210" y="52"/>
                    <a:pt x="210" y="52"/>
                    <a:pt x="210" y="52"/>
                  </a:cubicBezTo>
                  <a:cubicBezTo>
                    <a:pt x="207" y="52"/>
                    <a:pt x="205" y="50"/>
                    <a:pt x="205" y="47"/>
                  </a:cubicBezTo>
                  <a:cubicBezTo>
                    <a:pt x="205" y="10"/>
                    <a:pt x="205" y="10"/>
                    <a:pt x="205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88"/>
                    <a:pt x="10" y="188"/>
                    <a:pt x="10" y="188"/>
                  </a:cubicBezTo>
                  <a:cubicBezTo>
                    <a:pt x="242" y="188"/>
                    <a:pt x="242" y="188"/>
                    <a:pt x="242" y="188"/>
                  </a:cubicBezTo>
                  <a:cubicBezTo>
                    <a:pt x="242" y="52"/>
                    <a:pt x="242" y="52"/>
                    <a:pt x="242" y="52"/>
                  </a:cubicBezTo>
                  <a:close/>
                  <a:moveTo>
                    <a:pt x="38" y="130"/>
                  </a:moveTo>
                  <a:cubicBezTo>
                    <a:pt x="32" y="130"/>
                    <a:pt x="32" y="121"/>
                    <a:pt x="38" y="121"/>
                  </a:cubicBezTo>
                  <a:cubicBezTo>
                    <a:pt x="127" y="121"/>
                    <a:pt x="127" y="121"/>
                    <a:pt x="127" y="121"/>
                  </a:cubicBezTo>
                  <a:cubicBezTo>
                    <a:pt x="133" y="121"/>
                    <a:pt x="133" y="130"/>
                    <a:pt x="127" y="130"/>
                  </a:cubicBezTo>
                  <a:cubicBezTo>
                    <a:pt x="38" y="130"/>
                    <a:pt x="38" y="130"/>
                    <a:pt x="38" y="130"/>
                  </a:cubicBez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dirty="0">
                <a:solidFill>
                  <a:srgbClr val="003399"/>
                </a:solidFill>
                <a:latin typeface="Calibri"/>
              </a:endParaRPr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CDD64113-6A34-276F-E22A-4185DFD90B15}"/>
              </a:ext>
            </a:extLst>
          </p:cNvPr>
          <p:cNvSpPr txBox="1"/>
          <p:nvPr/>
        </p:nvSpPr>
        <p:spPr>
          <a:xfrm>
            <a:off x="1614116" y="941765"/>
            <a:ext cx="7140562" cy="3785652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lvl="0" defTabSz="914330">
              <a:defRPr/>
            </a:pP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ZAUJETÍ PRACOVNÍKŮ</a:t>
            </a:r>
          </a:p>
          <a:p>
            <a:pPr lvl="0" defTabSz="914330">
              <a:defRPr/>
            </a:pPr>
            <a:r>
              <a:rPr lang="cs-CZ" sz="1000" b="1" i="1" kern="0" dirty="0">
                <a:latin typeface="Calibri "/>
              </a:rPr>
              <a:t>„Původně byl dotaz jen záminkou,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ale když mi pracovnice vylíčila cestu, řekla jsem si, že bych trasu mohla zvládnout i já </a:t>
            </a:r>
            <a:r>
              <a:rPr lang="cs-CZ" sz="1000" b="1" i="1" kern="0" dirty="0">
                <a:latin typeface="Calibri "/>
              </a:rPr>
              <a:t>a nebudu mít ani velkou časovou ztrátu na pracovní cestě. Nelituji toho.“</a:t>
            </a:r>
          </a:p>
          <a:p>
            <a:pPr lvl="0" defTabSz="914330">
              <a:defRPr/>
            </a:pPr>
            <a:endParaRPr lang="cs-CZ" sz="400" b="1" i="1" kern="0" dirty="0">
              <a:latin typeface="Calibri "/>
            </a:endParaRPr>
          </a:p>
          <a:p>
            <a:pPr lvl="0" defTabSz="914330">
              <a:defRPr/>
            </a:pPr>
            <a:r>
              <a:rPr lang="cs-CZ" sz="1000" b="1" i="1" kern="0" dirty="0">
                <a:latin typeface="Calibri "/>
              </a:rPr>
              <a:t>„Potěšil mě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zápal</a:t>
            </a:r>
            <a:r>
              <a:rPr lang="cs-CZ" sz="1000" b="1" i="1" kern="0" dirty="0">
                <a:latin typeface="Calibri "/>
              </a:rPr>
              <a:t>, s jakým mi pracovnice představovala navržený cíl i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drobný dárek pro děti</a:t>
            </a:r>
            <a:r>
              <a:rPr lang="cs-CZ" sz="1000" b="1" i="1" kern="0" dirty="0">
                <a:latin typeface="Calibri "/>
              </a:rPr>
              <a:t>.“</a:t>
            </a:r>
          </a:p>
          <a:p>
            <a:pPr lvl="0" defTabSz="914330">
              <a:defRPr/>
            </a:pPr>
            <a:endParaRPr lang="cs-CZ" sz="400" b="1" i="1" kern="0" dirty="0">
              <a:latin typeface="Calibri "/>
            </a:endParaRPr>
          </a:p>
          <a:p>
            <a:pPr lvl="0" defTabSz="914330">
              <a:defRPr/>
            </a:pPr>
            <a:r>
              <a:rPr lang="cs-CZ" sz="1000" b="1" i="1" kern="0" dirty="0">
                <a:latin typeface="Calibri "/>
              </a:rPr>
              <a:t>„Na TIC vládla příjemná atmosféra a to přesto, že zde bylo poměrně plno.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Pracovnice se usmívaly a bylo vidět, že svou práci dělají s radostí.</a:t>
            </a:r>
          </a:p>
          <a:p>
            <a:pPr lvl="0" defTabSz="914330">
              <a:defRPr/>
            </a:pPr>
            <a:endParaRPr lang="cs-CZ" sz="600" b="1" i="1" kern="0" dirty="0">
              <a:solidFill>
                <a:srgbClr val="00B050"/>
              </a:solidFill>
              <a:latin typeface="Calibri "/>
            </a:endParaRPr>
          </a:p>
          <a:p>
            <a:pPr lvl="0" defTabSz="914330">
              <a:defRPr/>
            </a:pP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NĚCO NAVÍC</a:t>
            </a:r>
          </a:p>
          <a:p>
            <a:pPr defTabSz="914330">
              <a:defRPr/>
            </a:pPr>
            <a:r>
              <a:rPr lang="cs-CZ" sz="1000" b="1" i="1" kern="0" dirty="0">
                <a:latin typeface="Calibri "/>
              </a:rPr>
              <a:t>„Potěšilo mě, že mi pracovník nabídl dvě vhodná koupaliště. Líbilo se mi, že mi pracovník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navrhl také iniciativně návštěvu zemědělského muzea</a:t>
            </a:r>
            <a:r>
              <a:rPr lang="cs-CZ" sz="1000" b="1" i="1" kern="0" dirty="0">
                <a:latin typeface="Calibri "/>
              </a:rPr>
              <a:t>.“</a:t>
            </a:r>
          </a:p>
          <a:p>
            <a:pPr lvl="0" defTabSz="914330">
              <a:defRPr/>
            </a:pPr>
            <a:endParaRPr lang="cs-CZ" sz="400" b="1" i="1" kern="0" dirty="0">
              <a:latin typeface="Calibri "/>
            </a:endParaRPr>
          </a:p>
          <a:p>
            <a:pPr lvl="0" defTabSz="914330">
              <a:defRPr/>
            </a:pPr>
            <a:r>
              <a:rPr lang="cs-CZ" sz="1000" b="1" i="1" kern="0" dirty="0">
                <a:latin typeface="Calibri "/>
              </a:rPr>
              <a:t>„Pozitivně hodnotím prostředí TIC a jednání pracovnice.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Zvlášť ty drobné maličkosti, které šly nad rámec běžných povinností </a:t>
            </a:r>
            <a:r>
              <a:rPr lang="cs-CZ" sz="1000" b="1" i="1" kern="0" dirty="0">
                <a:latin typeface="Calibri "/>
              </a:rPr>
              <a:t>(kontakt na ní pro případ potřeby, tisk zpracovaných tipů na výlety do okolí).</a:t>
            </a:r>
          </a:p>
          <a:p>
            <a:pPr lvl="0" defTabSz="914330">
              <a:defRPr/>
            </a:pPr>
            <a:endParaRPr lang="cs-CZ" sz="400" b="1" i="1" kern="0" dirty="0"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latin typeface="Calibri "/>
              </a:rPr>
              <a:t>„Čekala jsem, jestli mi pracovnice sama nabídne turistickou vizitku přehrady.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Viděla u mě dětský záznamník Cestovatel Morava s místem, kam ji lze vlepit. To iniciativně bleskově udělala</a:t>
            </a:r>
            <a:r>
              <a:rPr lang="cs-CZ" sz="1000" b="1" i="1" kern="0" dirty="0">
                <a:latin typeface="Calibri "/>
              </a:rPr>
              <a:t>. Než jsem stačila odpovědět, ležela samolepka na knížce.“</a:t>
            </a:r>
          </a:p>
          <a:p>
            <a:pPr defTabSz="914330">
              <a:defRPr/>
            </a:pPr>
            <a:endParaRPr lang="cs-CZ" sz="400" b="1" i="1" kern="0" dirty="0">
              <a:latin typeface="Calibri "/>
            </a:endParaRPr>
          </a:p>
          <a:p>
            <a:pPr defTabSz="914330">
              <a:defRPr/>
            </a:pPr>
            <a:endParaRPr lang="cs-CZ" sz="400" b="1" i="1" kern="0" dirty="0">
              <a:latin typeface="Calibri "/>
            </a:endParaRPr>
          </a:p>
          <a:p>
            <a:pPr lvl="0" defTabSz="914330">
              <a:defRPr/>
            </a:pPr>
            <a:endParaRPr lang="cs-CZ" sz="600" b="1" i="1" kern="0" dirty="0">
              <a:latin typeface="Calibri "/>
            </a:endParaRPr>
          </a:p>
          <a:p>
            <a:pPr lvl="0" defTabSz="914330">
              <a:defRPr/>
            </a:pP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ZNALOST</a:t>
            </a:r>
          </a:p>
          <a:p>
            <a:pPr lvl="0" defTabSz="914330">
              <a:defRPr/>
            </a:pPr>
            <a:r>
              <a:rPr lang="cs-CZ" sz="1000" b="1" i="1" kern="0" dirty="0">
                <a:latin typeface="Calibri "/>
              </a:rPr>
              <a:t>„Potěšilo mě, že mi pracovník zmínil dva tenisové kurty v blízkém okolí. Napsal mi i telefonický kontakt a ukázal mi trasu k oběma cílům.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Pracovník znal aktuální stav tenisových kurtů</a:t>
            </a:r>
            <a:r>
              <a:rPr lang="cs-CZ" sz="1000" b="1" i="1" kern="0" dirty="0">
                <a:latin typeface="Calibri "/>
              </a:rPr>
              <a:t>.“</a:t>
            </a:r>
          </a:p>
          <a:p>
            <a:pPr lvl="0" defTabSz="914330">
              <a:defRPr/>
            </a:pPr>
            <a:endParaRPr lang="cs-CZ" sz="400" b="1" i="1" kern="0" dirty="0">
              <a:latin typeface="Calibri "/>
            </a:endParaRPr>
          </a:p>
          <a:p>
            <a:pPr lvl="0" defTabSz="914330">
              <a:defRPr/>
            </a:pPr>
            <a:r>
              <a:rPr lang="cs-CZ" sz="1000" b="1" i="1" kern="0" dirty="0">
                <a:latin typeface="Calibri "/>
              </a:rPr>
              <a:t>„Pracovnice byla velmi příjemná a pěkně mi poradila,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přidala i svou dobrou osobní zkušenost s doporučeným místem</a:t>
            </a:r>
            <a:r>
              <a:rPr lang="cs-CZ" sz="1000" b="1" i="1" kern="0" dirty="0">
                <a:latin typeface="Calibri "/>
              </a:rPr>
              <a:t>. Sam od sebe nalezla dopravní spojení a podrobně mi na mapě ukázala cestu od vlaku.“</a:t>
            </a:r>
          </a:p>
          <a:p>
            <a:pPr defTabSz="914330">
              <a:defRPr/>
            </a:pPr>
            <a:endParaRPr lang="cs-CZ" sz="1000" b="1" i="1" kern="0" dirty="0">
              <a:latin typeface="Calibri "/>
            </a:endParaRPr>
          </a:p>
          <a:p>
            <a:pPr defTabSz="914330">
              <a:defRPr/>
            </a:pPr>
            <a:endParaRPr lang="cs-CZ" sz="1000" b="1" i="1" kern="0" dirty="0"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622953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délník 69">
            <a:extLst>
              <a:ext uri="{FF2B5EF4-FFF2-40B4-BE49-F238E27FC236}">
                <a16:creationId xmlns:a16="http://schemas.microsoft.com/office/drawing/2014/main" xmlns="" id="{BC761B75-105C-40BA-929F-DABB586D27FD}"/>
              </a:ext>
            </a:extLst>
          </p:cNvPr>
          <p:cNvSpPr/>
          <p:nvPr/>
        </p:nvSpPr>
        <p:spPr>
          <a:xfrm>
            <a:off x="220553" y="970690"/>
            <a:ext cx="1327111" cy="3291209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kern="0" dirty="0">
              <a:solidFill>
                <a:srgbClr val="003399"/>
              </a:solidFill>
              <a:latin typeface="Calibri"/>
            </a:endParaRPr>
          </a:p>
        </p:txBody>
      </p:sp>
      <p:sp>
        <p:nvSpPr>
          <p:cNvPr id="72" name="Nadpis 3">
            <a:extLst>
              <a:ext uri="{FF2B5EF4-FFF2-40B4-BE49-F238E27FC236}">
                <a16:creationId xmlns:a16="http://schemas.microsoft.com/office/drawing/2014/main" xmlns="" id="{6CB847B4-59D8-4EEF-A29B-86F3E5AC5882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Co návštěvníci ocenili?</a:t>
            </a:r>
          </a:p>
        </p:txBody>
      </p:sp>
      <p:sp>
        <p:nvSpPr>
          <p:cNvPr id="73" name="Zástupný symbol pro text 4">
            <a:extLst>
              <a:ext uri="{FF2B5EF4-FFF2-40B4-BE49-F238E27FC236}">
                <a16:creationId xmlns:a16="http://schemas.microsoft.com/office/drawing/2014/main" xmlns="" id="{45398DED-BAB4-439A-AE2D-FDD1411858C8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pl-PL" sz="1800" dirty="0">
                <a:solidFill>
                  <a:srgbClr val="FF0000"/>
                </a:solidFill>
              </a:rPr>
              <a:t>PODĚLÍME SE S VÁMI TAKÉ O NĚKOLIK ZAJÍMAVOSTÍ</a:t>
            </a:r>
          </a:p>
        </p:txBody>
      </p:sp>
      <p:grpSp>
        <p:nvGrpSpPr>
          <p:cNvPr id="82" name="Skupina 81">
            <a:extLst>
              <a:ext uri="{FF2B5EF4-FFF2-40B4-BE49-F238E27FC236}">
                <a16:creationId xmlns:a16="http://schemas.microsoft.com/office/drawing/2014/main" xmlns="" id="{0A56AC98-4EC0-443B-BDF0-196B0F31AED5}"/>
              </a:ext>
            </a:extLst>
          </p:cNvPr>
          <p:cNvGrpSpPr/>
          <p:nvPr/>
        </p:nvGrpSpPr>
        <p:grpSpPr>
          <a:xfrm>
            <a:off x="421127" y="2118004"/>
            <a:ext cx="921876" cy="818182"/>
            <a:chOff x="450286" y="1564898"/>
            <a:chExt cx="921876" cy="900000"/>
          </a:xfrm>
        </p:grpSpPr>
        <p:sp>
          <p:nvSpPr>
            <p:cNvPr id="83" name="Oval 8">
              <a:extLst>
                <a:ext uri="{FF2B5EF4-FFF2-40B4-BE49-F238E27FC236}">
                  <a16:creationId xmlns:a16="http://schemas.microsoft.com/office/drawing/2014/main" xmlns="" id="{1E3C53EB-D562-406A-A623-785B81ED20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0286" y="1564898"/>
              <a:ext cx="921876" cy="9000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4" name="Freeform 7">
              <a:extLst>
                <a:ext uri="{FF2B5EF4-FFF2-40B4-BE49-F238E27FC236}">
                  <a16:creationId xmlns:a16="http://schemas.microsoft.com/office/drawing/2014/main" xmlns="" id="{A41B39A6-49AC-4E26-9D0B-38863DE9937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34915" y="1806675"/>
              <a:ext cx="549701" cy="432000"/>
            </a:xfrm>
            <a:custGeom>
              <a:avLst/>
              <a:gdLst/>
              <a:ahLst/>
              <a:cxnLst>
                <a:cxn ang="0">
                  <a:pos x="38" y="144"/>
                </a:cxn>
                <a:cxn ang="0">
                  <a:pos x="82" y="153"/>
                </a:cxn>
                <a:cxn ang="0">
                  <a:pos x="38" y="106"/>
                </a:cxn>
                <a:cxn ang="0">
                  <a:pos x="127" y="97"/>
                </a:cxn>
                <a:cxn ang="0">
                  <a:pos x="38" y="106"/>
                </a:cxn>
                <a:cxn ang="0">
                  <a:pos x="196" y="123"/>
                </a:cxn>
                <a:cxn ang="0">
                  <a:pos x="196" y="90"/>
                </a:cxn>
                <a:cxn ang="0">
                  <a:pos x="196" y="128"/>
                </a:cxn>
                <a:cxn ang="0">
                  <a:pos x="196" y="90"/>
                </a:cxn>
                <a:cxn ang="0">
                  <a:pos x="187" y="170"/>
                </a:cxn>
                <a:cxn ang="0">
                  <a:pos x="172" y="166"/>
                </a:cxn>
                <a:cxn ang="0">
                  <a:pos x="187" y="144"/>
                </a:cxn>
                <a:cxn ang="0">
                  <a:pos x="213" y="143"/>
                </a:cxn>
                <a:cxn ang="0">
                  <a:pos x="212" y="164"/>
                </a:cxn>
                <a:cxn ang="0">
                  <a:pos x="198" y="148"/>
                </a:cxn>
                <a:cxn ang="0">
                  <a:pos x="213" y="143"/>
                </a:cxn>
                <a:cxn ang="0">
                  <a:pos x="205" y="81"/>
                </a:cxn>
                <a:cxn ang="0">
                  <a:pos x="220" y="92"/>
                </a:cxn>
                <a:cxn ang="0">
                  <a:pos x="225" y="109"/>
                </a:cxn>
                <a:cxn ang="0">
                  <a:pos x="220" y="127"/>
                </a:cxn>
                <a:cxn ang="0">
                  <a:pos x="205" y="137"/>
                </a:cxn>
                <a:cxn ang="0">
                  <a:pos x="187" y="137"/>
                </a:cxn>
                <a:cxn ang="0">
                  <a:pos x="172" y="127"/>
                </a:cxn>
                <a:cxn ang="0">
                  <a:pos x="167" y="110"/>
                </a:cxn>
                <a:cxn ang="0">
                  <a:pos x="172" y="92"/>
                </a:cxn>
                <a:cxn ang="0">
                  <a:pos x="187" y="81"/>
                </a:cxn>
                <a:cxn ang="0">
                  <a:pos x="40" y="62"/>
                </a:cxn>
                <a:cxn ang="0">
                  <a:pos x="125" y="49"/>
                </a:cxn>
                <a:cxn ang="0">
                  <a:pos x="40" y="62"/>
                </a:cxn>
                <a:cxn ang="0">
                  <a:pos x="253" y="194"/>
                </a:cxn>
                <a:cxn ang="0">
                  <a:pos x="5" y="199"/>
                </a:cxn>
                <a:cxn ang="0">
                  <a:pos x="0" y="5"/>
                </a:cxn>
                <a:cxn ang="0">
                  <a:pos x="210" y="0"/>
                </a:cxn>
                <a:cxn ang="0">
                  <a:pos x="251" y="43"/>
                </a:cxn>
                <a:cxn ang="0">
                  <a:pos x="216" y="19"/>
                </a:cxn>
                <a:cxn ang="0">
                  <a:pos x="235" y="42"/>
                </a:cxn>
                <a:cxn ang="0">
                  <a:pos x="242" y="52"/>
                </a:cxn>
                <a:cxn ang="0">
                  <a:pos x="205" y="47"/>
                </a:cxn>
                <a:cxn ang="0">
                  <a:pos x="10" y="10"/>
                </a:cxn>
                <a:cxn ang="0">
                  <a:pos x="242" y="188"/>
                </a:cxn>
                <a:cxn ang="0">
                  <a:pos x="38" y="130"/>
                </a:cxn>
                <a:cxn ang="0">
                  <a:pos x="127" y="121"/>
                </a:cxn>
                <a:cxn ang="0">
                  <a:pos x="38" y="130"/>
                </a:cxn>
              </a:cxnLst>
              <a:rect l="0" t="0" r="r" b="b"/>
              <a:pathLst>
                <a:path w="253" h="199">
                  <a:moveTo>
                    <a:pt x="38" y="153"/>
                  </a:moveTo>
                  <a:cubicBezTo>
                    <a:pt x="32" y="153"/>
                    <a:pt x="32" y="144"/>
                    <a:pt x="38" y="144"/>
                  </a:cubicBezTo>
                  <a:cubicBezTo>
                    <a:pt x="82" y="144"/>
                    <a:pt x="82" y="144"/>
                    <a:pt x="82" y="144"/>
                  </a:cubicBezTo>
                  <a:cubicBezTo>
                    <a:pt x="88" y="144"/>
                    <a:pt x="88" y="153"/>
                    <a:pt x="82" y="153"/>
                  </a:cubicBezTo>
                  <a:cubicBezTo>
                    <a:pt x="38" y="153"/>
                    <a:pt x="38" y="153"/>
                    <a:pt x="38" y="153"/>
                  </a:cubicBezTo>
                  <a:close/>
                  <a:moveTo>
                    <a:pt x="38" y="106"/>
                  </a:moveTo>
                  <a:cubicBezTo>
                    <a:pt x="32" y="106"/>
                    <a:pt x="32" y="97"/>
                    <a:pt x="38" y="97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33" y="97"/>
                    <a:pt x="133" y="106"/>
                    <a:pt x="127" y="106"/>
                  </a:cubicBezTo>
                  <a:cubicBezTo>
                    <a:pt x="38" y="106"/>
                    <a:pt x="38" y="106"/>
                    <a:pt x="38" y="106"/>
                  </a:cubicBezTo>
                  <a:close/>
                  <a:moveTo>
                    <a:pt x="196" y="95"/>
                  </a:moveTo>
                  <a:cubicBezTo>
                    <a:pt x="214" y="95"/>
                    <a:pt x="214" y="123"/>
                    <a:pt x="196" y="123"/>
                  </a:cubicBezTo>
                  <a:cubicBezTo>
                    <a:pt x="178" y="123"/>
                    <a:pt x="178" y="95"/>
                    <a:pt x="196" y="95"/>
                  </a:cubicBezTo>
                  <a:close/>
                  <a:moveTo>
                    <a:pt x="196" y="90"/>
                  </a:moveTo>
                  <a:cubicBezTo>
                    <a:pt x="207" y="90"/>
                    <a:pt x="215" y="99"/>
                    <a:pt x="215" y="109"/>
                  </a:cubicBezTo>
                  <a:cubicBezTo>
                    <a:pt x="215" y="120"/>
                    <a:pt x="207" y="128"/>
                    <a:pt x="196" y="128"/>
                  </a:cubicBezTo>
                  <a:cubicBezTo>
                    <a:pt x="186" y="128"/>
                    <a:pt x="177" y="120"/>
                    <a:pt x="177" y="109"/>
                  </a:cubicBezTo>
                  <a:cubicBezTo>
                    <a:pt x="177" y="99"/>
                    <a:pt x="186" y="90"/>
                    <a:pt x="196" y="90"/>
                  </a:cubicBezTo>
                  <a:close/>
                  <a:moveTo>
                    <a:pt x="194" y="148"/>
                  </a:moveTo>
                  <a:cubicBezTo>
                    <a:pt x="187" y="170"/>
                    <a:pt x="187" y="170"/>
                    <a:pt x="187" y="170"/>
                  </a:cubicBezTo>
                  <a:cubicBezTo>
                    <a:pt x="181" y="164"/>
                    <a:pt x="181" y="164"/>
                    <a:pt x="181" y="164"/>
                  </a:cubicBezTo>
                  <a:cubicBezTo>
                    <a:pt x="172" y="166"/>
                    <a:pt x="172" y="166"/>
                    <a:pt x="172" y="166"/>
                  </a:cubicBezTo>
                  <a:cubicBezTo>
                    <a:pt x="179" y="143"/>
                    <a:pt x="179" y="143"/>
                    <a:pt x="179" y="143"/>
                  </a:cubicBezTo>
                  <a:cubicBezTo>
                    <a:pt x="185" y="143"/>
                    <a:pt x="184" y="141"/>
                    <a:pt x="187" y="144"/>
                  </a:cubicBezTo>
                  <a:cubicBezTo>
                    <a:pt x="189" y="146"/>
                    <a:pt x="191" y="147"/>
                    <a:pt x="194" y="148"/>
                  </a:cubicBezTo>
                  <a:close/>
                  <a:moveTo>
                    <a:pt x="213" y="143"/>
                  </a:moveTo>
                  <a:cubicBezTo>
                    <a:pt x="220" y="166"/>
                    <a:pt x="220" y="166"/>
                    <a:pt x="220" y="166"/>
                  </a:cubicBezTo>
                  <a:cubicBezTo>
                    <a:pt x="212" y="164"/>
                    <a:pt x="212" y="164"/>
                    <a:pt x="212" y="164"/>
                  </a:cubicBezTo>
                  <a:cubicBezTo>
                    <a:pt x="205" y="170"/>
                    <a:pt x="205" y="170"/>
                    <a:pt x="205" y="170"/>
                  </a:cubicBezTo>
                  <a:cubicBezTo>
                    <a:pt x="198" y="148"/>
                    <a:pt x="198" y="148"/>
                    <a:pt x="198" y="148"/>
                  </a:cubicBezTo>
                  <a:cubicBezTo>
                    <a:pt x="205" y="146"/>
                    <a:pt x="204" y="142"/>
                    <a:pt x="209" y="142"/>
                  </a:cubicBezTo>
                  <a:cubicBezTo>
                    <a:pt x="210" y="143"/>
                    <a:pt x="212" y="143"/>
                    <a:pt x="213" y="143"/>
                  </a:cubicBezTo>
                  <a:close/>
                  <a:moveTo>
                    <a:pt x="196" y="76"/>
                  </a:moveTo>
                  <a:cubicBezTo>
                    <a:pt x="200" y="76"/>
                    <a:pt x="202" y="80"/>
                    <a:pt x="205" y="81"/>
                  </a:cubicBezTo>
                  <a:cubicBezTo>
                    <a:pt x="208" y="82"/>
                    <a:pt x="213" y="80"/>
                    <a:pt x="216" y="82"/>
                  </a:cubicBezTo>
                  <a:cubicBezTo>
                    <a:pt x="219" y="84"/>
                    <a:pt x="218" y="89"/>
                    <a:pt x="220" y="92"/>
                  </a:cubicBezTo>
                  <a:cubicBezTo>
                    <a:pt x="222" y="95"/>
                    <a:pt x="227" y="96"/>
                    <a:pt x="228" y="99"/>
                  </a:cubicBezTo>
                  <a:cubicBezTo>
                    <a:pt x="229" y="102"/>
                    <a:pt x="225" y="106"/>
                    <a:pt x="225" y="109"/>
                  </a:cubicBezTo>
                  <a:cubicBezTo>
                    <a:pt x="225" y="113"/>
                    <a:pt x="229" y="116"/>
                    <a:pt x="228" y="120"/>
                  </a:cubicBezTo>
                  <a:cubicBezTo>
                    <a:pt x="227" y="123"/>
                    <a:pt x="222" y="124"/>
                    <a:pt x="220" y="127"/>
                  </a:cubicBezTo>
                  <a:cubicBezTo>
                    <a:pt x="218" y="130"/>
                    <a:pt x="219" y="135"/>
                    <a:pt x="216" y="137"/>
                  </a:cubicBezTo>
                  <a:cubicBezTo>
                    <a:pt x="213" y="139"/>
                    <a:pt x="209" y="136"/>
                    <a:pt x="205" y="137"/>
                  </a:cubicBezTo>
                  <a:cubicBezTo>
                    <a:pt x="202" y="138"/>
                    <a:pt x="200" y="143"/>
                    <a:pt x="196" y="143"/>
                  </a:cubicBezTo>
                  <a:cubicBezTo>
                    <a:pt x="192" y="143"/>
                    <a:pt x="190" y="139"/>
                    <a:pt x="187" y="137"/>
                  </a:cubicBezTo>
                  <a:cubicBezTo>
                    <a:pt x="184" y="136"/>
                    <a:pt x="179" y="139"/>
                    <a:pt x="176" y="137"/>
                  </a:cubicBezTo>
                  <a:cubicBezTo>
                    <a:pt x="173" y="135"/>
                    <a:pt x="174" y="130"/>
                    <a:pt x="172" y="127"/>
                  </a:cubicBezTo>
                  <a:cubicBezTo>
                    <a:pt x="170" y="124"/>
                    <a:pt x="165" y="123"/>
                    <a:pt x="164" y="120"/>
                  </a:cubicBezTo>
                  <a:cubicBezTo>
                    <a:pt x="163" y="117"/>
                    <a:pt x="167" y="113"/>
                    <a:pt x="167" y="110"/>
                  </a:cubicBezTo>
                  <a:cubicBezTo>
                    <a:pt x="167" y="106"/>
                    <a:pt x="163" y="102"/>
                    <a:pt x="164" y="99"/>
                  </a:cubicBezTo>
                  <a:cubicBezTo>
                    <a:pt x="165" y="96"/>
                    <a:pt x="170" y="95"/>
                    <a:pt x="172" y="92"/>
                  </a:cubicBezTo>
                  <a:cubicBezTo>
                    <a:pt x="174" y="89"/>
                    <a:pt x="173" y="84"/>
                    <a:pt x="176" y="82"/>
                  </a:cubicBezTo>
                  <a:cubicBezTo>
                    <a:pt x="179" y="80"/>
                    <a:pt x="183" y="83"/>
                    <a:pt x="187" y="81"/>
                  </a:cubicBezTo>
                  <a:cubicBezTo>
                    <a:pt x="190" y="80"/>
                    <a:pt x="192" y="76"/>
                    <a:pt x="196" y="76"/>
                  </a:cubicBezTo>
                  <a:close/>
                  <a:moveTo>
                    <a:pt x="40" y="62"/>
                  </a:moveTo>
                  <a:cubicBezTo>
                    <a:pt x="31" y="62"/>
                    <a:pt x="31" y="49"/>
                    <a:pt x="40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34" y="49"/>
                    <a:pt x="134" y="62"/>
                    <a:pt x="125" y="62"/>
                  </a:cubicBezTo>
                  <a:cubicBezTo>
                    <a:pt x="40" y="62"/>
                    <a:pt x="40" y="62"/>
                    <a:pt x="40" y="62"/>
                  </a:cubicBezTo>
                  <a:close/>
                  <a:moveTo>
                    <a:pt x="253" y="47"/>
                  </a:moveTo>
                  <a:cubicBezTo>
                    <a:pt x="253" y="194"/>
                    <a:pt x="253" y="194"/>
                    <a:pt x="253" y="194"/>
                  </a:cubicBezTo>
                  <a:cubicBezTo>
                    <a:pt x="253" y="197"/>
                    <a:pt x="250" y="199"/>
                    <a:pt x="247" y="199"/>
                  </a:cubicBezTo>
                  <a:cubicBezTo>
                    <a:pt x="5" y="199"/>
                    <a:pt x="5" y="199"/>
                    <a:pt x="5" y="199"/>
                  </a:cubicBezTo>
                  <a:cubicBezTo>
                    <a:pt x="2" y="199"/>
                    <a:pt x="0" y="197"/>
                    <a:pt x="0" y="19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6" y="0"/>
                    <a:pt x="139" y="0"/>
                    <a:pt x="210" y="0"/>
                  </a:cubicBezTo>
                  <a:cubicBezTo>
                    <a:pt x="212" y="0"/>
                    <a:pt x="213" y="1"/>
                    <a:pt x="215" y="2"/>
                  </a:cubicBezTo>
                  <a:cubicBezTo>
                    <a:pt x="251" y="43"/>
                    <a:pt x="251" y="43"/>
                    <a:pt x="251" y="43"/>
                  </a:cubicBezTo>
                  <a:cubicBezTo>
                    <a:pt x="252" y="44"/>
                    <a:pt x="253" y="45"/>
                    <a:pt x="253" y="47"/>
                  </a:cubicBezTo>
                  <a:close/>
                  <a:moveTo>
                    <a:pt x="216" y="19"/>
                  </a:moveTo>
                  <a:cubicBezTo>
                    <a:pt x="216" y="42"/>
                    <a:pt x="216" y="42"/>
                    <a:pt x="216" y="42"/>
                  </a:cubicBezTo>
                  <a:cubicBezTo>
                    <a:pt x="235" y="42"/>
                    <a:pt x="235" y="42"/>
                    <a:pt x="235" y="42"/>
                  </a:cubicBezTo>
                  <a:cubicBezTo>
                    <a:pt x="216" y="19"/>
                    <a:pt x="216" y="19"/>
                    <a:pt x="216" y="19"/>
                  </a:cubicBezTo>
                  <a:close/>
                  <a:moveTo>
                    <a:pt x="242" y="52"/>
                  </a:moveTo>
                  <a:cubicBezTo>
                    <a:pt x="210" y="52"/>
                    <a:pt x="210" y="52"/>
                    <a:pt x="210" y="52"/>
                  </a:cubicBezTo>
                  <a:cubicBezTo>
                    <a:pt x="207" y="52"/>
                    <a:pt x="205" y="50"/>
                    <a:pt x="205" y="47"/>
                  </a:cubicBezTo>
                  <a:cubicBezTo>
                    <a:pt x="205" y="10"/>
                    <a:pt x="205" y="10"/>
                    <a:pt x="205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88"/>
                    <a:pt x="10" y="188"/>
                    <a:pt x="10" y="188"/>
                  </a:cubicBezTo>
                  <a:cubicBezTo>
                    <a:pt x="242" y="188"/>
                    <a:pt x="242" y="188"/>
                    <a:pt x="242" y="188"/>
                  </a:cubicBezTo>
                  <a:cubicBezTo>
                    <a:pt x="242" y="52"/>
                    <a:pt x="242" y="52"/>
                    <a:pt x="242" y="52"/>
                  </a:cubicBezTo>
                  <a:close/>
                  <a:moveTo>
                    <a:pt x="38" y="130"/>
                  </a:moveTo>
                  <a:cubicBezTo>
                    <a:pt x="32" y="130"/>
                    <a:pt x="32" y="121"/>
                    <a:pt x="38" y="121"/>
                  </a:cubicBezTo>
                  <a:cubicBezTo>
                    <a:pt x="127" y="121"/>
                    <a:pt x="127" y="121"/>
                    <a:pt x="127" y="121"/>
                  </a:cubicBezTo>
                  <a:cubicBezTo>
                    <a:pt x="133" y="121"/>
                    <a:pt x="133" y="130"/>
                    <a:pt x="127" y="130"/>
                  </a:cubicBezTo>
                  <a:cubicBezTo>
                    <a:pt x="38" y="130"/>
                    <a:pt x="38" y="130"/>
                    <a:pt x="38" y="130"/>
                  </a:cubicBez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dirty="0">
                <a:solidFill>
                  <a:srgbClr val="003399"/>
                </a:solidFill>
                <a:latin typeface="Calibri"/>
              </a:endParaRPr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CDD64113-6A34-276F-E22A-4185DFD90B15}"/>
              </a:ext>
            </a:extLst>
          </p:cNvPr>
          <p:cNvSpPr txBox="1"/>
          <p:nvPr/>
        </p:nvSpPr>
        <p:spPr>
          <a:xfrm>
            <a:off x="1614116" y="965618"/>
            <a:ext cx="7140562" cy="4278094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defTabSz="914330">
              <a:defRPr/>
            </a:pP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PROSTŘEDÍ TIC</a:t>
            </a:r>
          </a:p>
          <a:p>
            <a:pPr defTabSz="914330">
              <a:defRPr/>
            </a:pPr>
            <a:r>
              <a:rPr lang="cs-CZ" sz="1000" b="1" i="1" kern="0" dirty="0">
                <a:latin typeface="Calibri "/>
              </a:rPr>
              <a:t>„Potěšil mě moderní vzhled interiéru informačního centra a spousta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materiálů pro turisty včetně možnosti zakoupení dárků s místní tématikou</a:t>
            </a:r>
            <a:r>
              <a:rPr lang="cs-CZ" sz="1000" b="1" i="1" kern="0" dirty="0">
                <a:latin typeface="Calibri "/>
              </a:rPr>
              <a:t>. Neočekávaně mě potěšila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přítomnost uzavíratelných skříněk pro uložení tašek či batohů</a:t>
            </a:r>
            <a:r>
              <a:rPr lang="cs-CZ" sz="1000" b="1" i="1" kern="0" dirty="0">
                <a:latin typeface="Calibri "/>
              </a:rPr>
              <a:t>.“</a:t>
            </a:r>
          </a:p>
          <a:p>
            <a:pPr defTabSz="914330">
              <a:defRPr/>
            </a:pPr>
            <a:endParaRPr lang="cs-CZ" sz="400" b="1" i="1" kern="0" dirty="0">
              <a:latin typeface="Calibri "/>
            </a:endParaRPr>
          </a:p>
          <a:p>
            <a:pPr defTabSz="914330">
              <a:defRPr/>
            </a:pPr>
            <a:endParaRPr lang="cs-CZ" sz="400" b="1" i="1" kern="0" dirty="0"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latin typeface="Calibri "/>
              </a:rPr>
              <a:t>„Líbily se mi krásné dvě sochy umístěné jedna u vstupu a druhá u pultu,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prodejní výstava regionální malířky.“</a:t>
            </a:r>
          </a:p>
          <a:p>
            <a:pPr defTabSz="914330">
              <a:defRPr/>
            </a:pPr>
            <a:endParaRPr lang="cs-CZ" sz="400" b="1" i="1" kern="0" dirty="0"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latin typeface="Calibri "/>
              </a:rPr>
              <a:t>„Neočekávaně mě potěšila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veliká obrazovka, na které dotykově pracovník ukazoval navržená místa</a:t>
            </a:r>
            <a:r>
              <a:rPr lang="cs-CZ" sz="1000" b="1" i="1" kern="0" dirty="0">
                <a:latin typeface="Calibri "/>
              </a:rPr>
              <a:t>. Malým potěšením byla i výstava pěkných obrazů v budově přístupná z vedlejšího vchodu.</a:t>
            </a:r>
          </a:p>
          <a:p>
            <a:pPr defTabSz="914330">
              <a:defRPr/>
            </a:pPr>
            <a:endParaRPr lang="cs-CZ" sz="1000" b="1" i="1" kern="0" dirty="0"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latin typeface="Calibri "/>
              </a:rPr>
              <a:t>„Neočekávaně mě potěšil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funkční dřevěný model Zlaté stezky ve stylu betlému</a:t>
            </a:r>
            <a:r>
              <a:rPr lang="cs-CZ" sz="1000" b="1" i="1" kern="0" dirty="0">
                <a:latin typeface="Calibri "/>
              </a:rPr>
              <a:t>, který rozhodně stojí za zhlédnutí. Dále mě potěšil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velký výběr knih a dárkových předmětů s místní tématikou</a:t>
            </a:r>
            <a:r>
              <a:rPr lang="cs-CZ" sz="1000" b="1" i="1" kern="0" dirty="0">
                <a:latin typeface="Calibri "/>
              </a:rPr>
              <a:t>.“</a:t>
            </a:r>
          </a:p>
          <a:p>
            <a:pPr defTabSz="914330">
              <a:defRPr/>
            </a:pPr>
            <a:endParaRPr lang="cs-CZ" sz="1000" b="1" i="1" kern="0" dirty="0"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latin typeface="Calibri "/>
              </a:rPr>
              <a:t>„Vyhrála jsem čokoládu jako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7000 návštěvník centra</a:t>
            </a:r>
            <a:r>
              <a:rPr lang="cs-CZ" sz="1000" b="1" i="1" kern="0" dirty="0">
                <a:latin typeface="Calibri "/>
              </a:rPr>
              <a:t>.“</a:t>
            </a:r>
          </a:p>
          <a:p>
            <a:pPr defTabSz="914330">
              <a:defRPr/>
            </a:pPr>
            <a:endParaRPr lang="cs-CZ" sz="1000" b="1" i="1" kern="0" dirty="0">
              <a:latin typeface="Calibri "/>
            </a:endParaRPr>
          </a:p>
          <a:p>
            <a:pPr defTabSz="914330">
              <a:defRPr/>
            </a:pPr>
            <a:endParaRPr lang="cs-CZ" sz="1000" b="1" i="1" kern="0" dirty="0">
              <a:solidFill>
                <a:srgbClr val="00B050"/>
              </a:solidFill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DALŠÍ VYBAVENÍ TIC</a:t>
            </a:r>
          </a:p>
          <a:p>
            <a:pPr defTabSz="914330">
              <a:defRPr/>
            </a:pPr>
            <a:endParaRPr lang="cs-CZ" sz="400" b="1" i="1" kern="0" dirty="0"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latin typeface="Calibri "/>
              </a:rPr>
              <a:t>„V blízkosti informačního centra se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nacházely toalety</a:t>
            </a:r>
            <a:r>
              <a:rPr lang="cs-CZ" sz="1000" b="1" i="1" kern="0" dirty="0">
                <a:latin typeface="Calibri "/>
              </a:rPr>
              <a:t>, což pro turisty je určitě potěšující.“</a:t>
            </a:r>
          </a:p>
          <a:p>
            <a:pPr defTabSz="914330">
              <a:defRPr/>
            </a:pPr>
            <a:endParaRPr lang="cs-CZ" sz="400" b="1" i="1" kern="0" dirty="0">
              <a:solidFill>
                <a:srgbClr val="00B050"/>
              </a:solidFill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latin typeface="Calibri "/>
              </a:rPr>
              <a:t>„Ocenil jsem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kvalitní WiFi, která je dostupná i venku </a:t>
            </a:r>
            <a:r>
              <a:rPr lang="cs-CZ" sz="1000" b="1" i="1" kern="0" dirty="0">
                <a:latin typeface="Calibri "/>
              </a:rPr>
              <a:t>na náměstí mimo samotné infocentrum.“</a:t>
            </a:r>
          </a:p>
          <a:p>
            <a:pPr defTabSz="914330">
              <a:defRPr/>
            </a:pPr>
            <a:endParaRPr lang="cs-CZ" sz="400" b="1" i="1" kern="0" dirty="0">
              <a:latin typeface="Calibri "/>
            </a:endParaRPr>
          </a:p>
          <a:p>
            <a:pPr defTabSz="914330">
              <a:defRPr/>
            </a:pPr>
            <a:endParaRPr lang="cs-CZ" sz="400" b="1" i="1" kern="0" dirty="0"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latin typeface="Calibri "/>
              </a:rPr>
              <a:t>„Velmi kladně jsem hodnotil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cyklo nabíjecí box u stojanů na kola</a:t>
            </a:r>
            <a:r>
              <a:rPr lang="cs-CZ" sz="1000" b="1" i="1" kern="0" dirty="0">
                <a:latin typeface="Calibri "/>
              </a:rPr>
              <a:t>.“</a:t>
            </a:r>
          </a:p>
          <a:p>
            <a:pPr lvl="0" defTabSz="914330">
              <a:defRPr/>
            </a:pPr>
            <a:endParaRPr lang="cs-CZ" sz="400" b="1" i="1" kern="0" dirty="0">
              <a:latin typeface="Calibri "/>
            </a:endParaRPr>
          </a:p>
          <a:p>
            <a:pPr lvl="0" defTabSz="914330">
              <a:defRPr/>
            </a:pPr>
            <a:r>
              <a:rPr lang="cs-CZ" sz="1000" b="1" i="1" kern="0" dirty="0">
                <a:latin typeface="Calibri "/>
              </a:rPr>
              <a:t>„Je zde přehledné hezké infocentrum, </a:t>
            </a:r>
            <a:r>
              <a:rPr lang="cs-CZ" sz="1000" b="1" i="1" kern="0" dirty="0">
                <a:solidFill>
                  <a:srgbClr val="00B050"/>
                </a:solidFill>
                <a:latin typeface="Calibri "/>
              </a:rPr>
              <a:t>bezbariérový přístup, dobře dostupné i kočárkem.“</a:t>
            </a:r>
          </a:p>
          <a:p>
            <a:pPr lvl="0" defTabSz="914330">
              <a:defRPr/>
            </a:pPr>
            <a:endParaRPr lang="cs-CZ" sz="1000" b="1" i="1" kern="0" dirty="0">
              <a:latin typeface="Calibri "/>
            </a:endParaRPr>
          </a:p>
          <a:p>
            <a:pPr lvl="0" defTabSz="914330">
              <a:defRPr/>
            </a:pPr>
            <a:endParaRPr lang="cs-CZ" sz="1000" b="1" i="1" kern="0" dirty="0">
              <a:latin typeface="Calibri "/>
            </a:endParaRPr>
          </a:p>
          <a:p>
            <a:pPr defTabSz="914330">
              <a:defRPr/>
            </a:pPr>
            <a:endParaRPr lang="cs-CZ" sz="1000" b="1" i="1" kern="0" dirty="0">
              <a:latin typeface="Calibri "/>
            </a:endParaRPr>
          </a:p>
          <a:p>
            <a:pPr defTabSz="914330">
              <a:defRPr/>
            </a:pPr>
            <a:endParaRPr lang="cs-CZ" sz="1000" b="1" i="1" kern="0" dirty="0">
              <a:latin typeface="Calibri "/>
            </a:endParaRPr>
          </a:p>
          <a:p>
            <a:pPr lvl="0" defTabSz="914330">
              <a:defRPr/>
            </a:pPr>
            <a:endParaRPr lang="cs-CZ" sz="1000" b="1" i="1" kern="0" dirty="0"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1107726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délník 69">
            <a:extLst>
              <a:ext uri="{FF2B5EF4-FFF2-40B4-BE49-F238E27FC236}">
                <a16:creationId xmlns:a16="http://schemas.microsoft.com/office/drawing/2014/main" xmlns="" id="{BC761B75-105C-40BA-929F-DABB586D27FD}"/>
              </a:ext>
            </a:extLst>
          </p:cNvPr>
          <p:cNvSpPr/>
          <p:nvPr/>
        </p:nvSpPr>
        <p:spPr>
          <a:xfrm>
            <a:off x="220553" y="970690"/>
            <a:ext cx="1327111" cy="3291209"/>
          </a:xfrm>
          <a:prstGeom prst="rect">
            <a:avLst/>
          </a:prstGeom>
          <a:solidFill>
            <a:srgbClr val="FF66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Nadpis 3">
            <a:extLst>
              <a:ext uri="{FF2B5EF4-FFF2-40B4-BE49-F238E27FC236}">
                <a16:creationId xmlns:a16="http://schemas.microsoft.com/office/drawing/2014/main" xmlns="" id="{6CB847B4-59D8-4EEF-A29B-86F3E5AC5882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itchFamily="34" charset="0"/>
              </a:rPr>
              <a:t>Co návštěvníky nepotěšilo?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200" dirty="0">
              <a:solidFill>
                <a:srgbClr val="003C78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200" b="1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73" name="Zástupný symbol pro text 4">
            <a:extLst>
              <a:ext uri="{FF2B5EF4-FFF2-40B4-BE49-F238E27FC236}">
                <a16:creationId xmlns:a16="http://schemas.microsoft.com/office/drawing/2014/main" xmlns="" id="{45398DED-BAB4-439A-AE2D-FDD1411858C8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PODĚLÍME SE S VÁMI TAKÉ O NĚKOLIK ZAJÍMAVOSTÍ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CDD64113-6A34-276F-E22A-4185DFD90B15}"/>
              </a:ext>
            </a:extLst>
          </p:cNvPr>
          <p:cNvSpPr txBox="1"/>
          <p:nvPr/>
        </p:nvSpPr>
        <p:spPr>
          <a:xfrm>
            <a:off x="1614116" y="965618"/>
            <a:ext cx="7140562" cy="3262432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PŘÍSTUP PRACOVNÍKŮ</a:t>
            </a:r>
            <a:endParaRPr kumimoji="0" lang="cs-CZ" sz="1000" b="1" i="1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„Pracovník mě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nepozdravil a nerozloučil se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.“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400" b="1" i="1" kern="0" dirty="0">
              <a:solidFill>
                <a:prstClr val="black"/>
              </a:solidFill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„Obsluha mi prakticky nepomohla, její přístup byl pasivní, neprojevila žádnou iniciativu.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Výsledkem hovoru bylo, že si mám do daných provozoven dojít a zeptat se tam sám, zda kola půjčují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. Takováto rada je mi k ničemu, je pro mě nepřínosná.“</a:t>
            </a:r>
          </a:p>
          <a:p>
            <a:pPr defTabSz="914330">
              <a:defRPr/>
            </a:pPr>
            <a:endParaRPr lang="cs-CZ" sz="400" b="1" i="1" kern="0" dirty="0">
              <a:solidFill>
                <a:prstClr val="black"/>
              </a:solidFill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Vadil mi především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soukromý hovor,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který pracovníci vedli po celou dobu mé návštěvy mezi sebou. Měla jsem špatný pocit z toho, že je vyrušuji a že je svými otázkami nějak obtěžuji.</a:t>
            </a:r>
          </a:p>
          <a:p>
            <a:pPr defTabSz="914330">
              <a:defRPr/>
            </a:pPr>
            <a:endParaRPr lang="cs-CZ" sz="1000" b="1" i="1" kern="0" dirty="0">
              <a:solidFill>
                <a:prstClr val="black"/>
              </a:solidFill>
              <a:latin typeface="Calibri "/>
            </a:endParaRPr>
          </a:p>
          <a:p>
            <a:pPr defTabSz="914330">
              <a:defRPr/>
            </a:pP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„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Zamlčování nabídek služeb soukromých subjektů 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kromě jednoho vyvoleného se mi nelíbila.“</a:t>
            </a:r>
          </a:p>
          <a:p>
            <a:pPr defTabSz="914330">
              <a:defRPr/>
            </a:pPr>
            <a:endParaRPr kumimoji="0" lang="cs-CZ" sz="10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b="1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NEZNALOST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400" b="1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„Pracovnice nebyla řádně proškolená,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neznala služby ve městě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. Vše si musela vyhledávat na internetu, což pro návštěvníky působí zdlouhavě.“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„Pracovnice jednou rukou držela zmrzlinu a druhou zadávala hesla do vyhledávače.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Pracovnice byla dotazem zaskočena.“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0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„Komunikace s pracovníkem byla negativní v každém směru. Pracovník nebyl aktivně zdvořilý či nápomocný, nedokázal aktivně zodpovědět můj dotaz a celou dobu, když se mně, nebo ostatním zákazníkům zrovna nevěnoval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, ležel ležérně rozvalený ve svém houpacím křesle a koukal do telefonu. </a:t>
            </a:r>
            <a:r>
              <a:rPr kumimoji="0" lang="cs-CZ" sz="10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Také ho rozptylovala mladá servírka z vedlejší restaurace, která samozřejmě nestála za barem, ale dělala mu společnost.“</a:t>
            </a: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xmlns="" id="{455C8DDD-F316-FF3D-DAD7-6D76BB572B44}"/>
              </a:ext>
            </a:extLst>
          </p:cNvPr>
          <p:cNvGrpSpPr/>
          <p:nvPr/>
        </p:nvGrpSpPr>
        <p:grpSpPr>
          <a:xfrm>
            <a:off x="421127" y="2024436"/>
            <a:ext cx="920719" cy="900000"/>
            <a:chOff x="421127" y="3435224"/>
            <a:chExt cx="920719" cy="900000"/>
          </a:xfrm>
        </p:grpSpPr>
        <p:sp>
          <p:nvSpPr>
            <p:cNvPr id="4" name="Oval 8">
              <a:extLst>
                <a:ext uri="{FF2B5EF4-FFF2-40B4-BE49-F238E27FC236}">
                  <a16:creationId xmlns:a16="http://schemas.microsoft.com/office/drawing/2014/main" xmlns="" id="{009C7F21-93B2-3B14-D5EA-E60C8382BB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1127" y="3435224"/>
              <a:ext cx="920719" cy="9000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Calibri"/>
              </a:endParaRPr>
            </a:p>
          </p:txBody>
        </p:sp>
        <p:grpSp>
          <p:nvGrpSpPr>
            <p:cNvPr id="5" name="Group 34">
              <a:extLst>
                <a:ext uri="{FF2B5EF4-FFF2-40B4-BE49-F238E27FC236}">
                  <a16:creationId xmlns:a16="http://schemas.microsoft.com/office/drawing/2014/main" xmlns="" id="{5DEB6711-3F7A-DF22-3AF3-5195A343A5D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7989" y="3669224"/>
              <a:ext cx="777600" cy="432000"/>
              <a:chOff x="6516688" y="3387726"/>
              <a:chExt cx="800100" cy="444500"/>
            </a:xfrm>
            <a:solidFill>
              <a:srgbClr val="ED6737"/>
            </a:solidFill>
          </p:grpSpPr>
          <p:sp>
            <p:nvSpPr>
              <p:cNvPr id="6" name="Freeform 18">
                <a:extLst>
                  <a:ext uri="{FF2B5EF4-FFF2-40B4-BE49-F238E27FC236}">
                    <a16:creationId xmlns:a16="http://schemas.microsoft.com/office/drawing/2014/main" xmlns="" id="{A450AF2D-52A9-800C-DCED-193E0C7C14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925" y="3387726"/>
                <a:ext cx="501650" cy="255588"/>
              </a:xfrm>
              <a:custGeom>
                <a:avLst/>
                <a:gdLst>
                  <a:gd name="T0" fmla="*/ 327 w 1251"/>
                  <a:gd name="T1" fmla="*/ 174 h 641"/>
                  <a:gd name="T2" fmla="*/ 282 w 1251"/>
                  <a:gd name="T3" fmla="*/ 166 h 641"/>
                  <a:gd name="T4" fmla="*/ 0 w 1251"/>
                  <a:gd name="T5" fmla="*/ 641 h 641"/>
                  <a:gd name="T6" fmla="*/ 20 w 1251"/>
                  <a:gd name="T7" fmla="*/ 637 h 641"/>
                  <a:gd name="T8" fmla="*/ 1195 w 1251"/>
                  <a:gd name="T9" fmla="*/ 430 h 641"/>
                  <a:gd name="T10" fmla="*/ 1227 w 1251"/>
                  <a:gd name="T11" fmla="*/ 426 h 641"/>
                  <a:gd name="T12" fmla="*/ 1238 w 1251"/>
                  <a:gd name="T13" fmla="*/ 242 h 641"/>
                  <a:gd name="T14" fmla="*/ 1101 w 1251"/>
                  <a:gd name="T15" fmla="*/ 31 h 641"/>
                  <a:gd name="T16" fmla="*/ 1084 w 1251"/>
                  <a:gd name="T17" fmla="*/ 27 h 641"/>
                  <a:gd name="T18" fmla="*/ 887 w 1251"/>
                  <a:gd name="T19" fmla="*/ 95 h 641"/>
                  <a:gd name="T20" fmla="*/ 810 w 1251"/>
                  <a:gd name="T21" fmla="*/ 186 h 641"/>
                  <a:gd name="T22" fmla="*/ 592 w 1251"/>
                  <a:gd name="T23" fmla="*/ 344 h 641"/>
                  <a:gd name="T24" fmla="*/ 444 w 1251"/>
                  <a:gd name="T25" fmla="*/ 297 h 641"/>
                  <a:gd name="T26" fmla="*/ 520 w 1251"/>
                  <a:gd name="T27" fmla="*/ 187 h 641"/>
                  <a:gd name="T28" fmla="*/ 575 w 1251"/>
                  <a:gd name="T29" fmla="*/ 225 h 641"/>
                  <a:gd name="T30" fmla="*/ 647 w 1251"/>
                  <a:gd name="T31" fmla="*/ 205 h 641"/>
                  <a:gd name="T32" fmla="*/ 630 w 1251"/>
                  <a:gd name="T33" fmla="*/ 147 h 641"/>
                  <a:gd name="T34" fmla="*/ 442 w 1251"/>
                  <a:gd name="T35" fmla="*/ 15 h 641"/>
                  <a:gd name="T36" fmla="*/ 375 w 1251"/>
                  <a:gd name="T37" fmla="*/ 27 h 641"/>
                  <a:gd name="T38" fmla="*/ 387 w 1251"/>
                  <a:gd name="T39" fmla="*/ 94 h 641"/>
                  <a:gd name="T40" fmla="*/ 442 w 1251"/>
                  <a:gd name="T41" fmla="*/ 132 h 641"/>
                  <a:gd name="T42" fmla="*/ 371 w 1251"/>
                  <a:gd name="T43" fmla="*/ 233 h 641"/>
                  <a:gd name="T44" fmla="*/ 327 w 1251"/>
                  <a:gd name="T45" fmla="*/ 174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1" h="641">
                    <a:moveTo>
                      <a:pt x="327" y="174"/>
                    </a:moveTo>
                    <a:cubicBezTo>
                      <a:pt x="317" y="159"/>
                      <a:pt x="296" y="155"/>
                      <a:pt x="282" y="166"/>
                    </a:cubicBezTo>
                    <a:cubicBezTo>
                      <a:pt x="48" y="351"/>
                      <a:pt x="7" y="585"/>
                      <a:pt x="0" y="641"/>
                    </a:cubicBezTo>
                    <a:cubicBezTo>
                      <a:pt x="7" y="639"/>
                      <a:pt x="13" y="638"/>
                      <a:pt x="20" y="637"/>
                    </a:cubicBezTo>
                    <a:cubicBezTo>
                      <a:pt x="1195" y="430"/>
                      <a:pt x="1195" y="430"/>
                      <a:pt x="1195" y="430"/>
                    </a:cubicBezTo>
                    <a:cubicBezTo>
                      <a:pt x="1206" y="428"/>
                      <a:pt x="1216" y="427"/>
                      <a:pt x="1227" y="426"/>
                    </a:cubicBezTo>
                    <a:cubicBezTo>
                      <a:pt x="1241" y="378"/>
                      <a:pt x="1251" y="314"/>
                      <a:pt x="1238" y="242"/>
                    </a:cubicBezTo>
                    <a:cubicBezTo>
                      <a:pt x="1213" y="99"/>
                      <a:pt x="1105" y="34"/>
                      <a:pt x="1101" y="31"/>
                    </a:cubicBezTo>
                    <a:cubicBezTo>
                      <a:pt x="1096" y="28"/>
                      <a:pt x="1090" y="27"/>
                      <a:pt x="1084" y="27"/>
                    </a:cubicBezTo>
                    <a:cubicBezTo>
                      <a:pt x="1079" y="27"/>
                      <a:pt x="957" y="33"/>
                      <a:pt x="887" y="95"/>
                    </a:cubicBezTo>
                    <a:cubicBezTo>
                      <a:pt x="859" y="119"/>
                      <a:pt x="835" y="151"/>
                      <a:pt x="810" y="186"/>
                    </a:cubicBezTo>
                    <a:cubicBezTo>
                      <a:pt x="756" y="261"/>
                      <a:pt x="699" y="339"/>
                      <a:pt x="592" y="344"/>
                    </a:cubicBezTo>
                    <a:cubicBezTo>
                      <a:pt x="535" y="346"/>
                      <a:pt x="485" y="325"/>
                      <a:pt x="444" y="297"/>
                    </a:cubicBezTo>
                    <a:cubicBezTo>
                      <a:pt x="520" y="187"/>
                      <a:pt x="520" y="187"/>
                      <a:pt x="520" y="187"/>
                    </a:cubicBezTo>
                    <a:cubicBezTo>
                      <a:pt x="575" y="225"/>
                      <a:pt x="575" y="225"/>
                      <a:pt x="575" y="225"/>
                    </a:cubicBezTo>
                    <a:cubicBezTo>
                      <a:pt x="605" y="247"/>
                      <a:pt x="637" y="227"/>
                      <a:pt x="647" y="205"/>
                    </a:cubicBezTo>
                    <a:cubicBezTo>
                      <a:pt x="656" y="185"/>
                      <a:pt x="649" y="160"/>
                      <a:pt x="630" y="147"/>
                    </a:cubicBezTo>
                    <a:cubicBezTo>
                      <a:pt x="442" y="15"/>
                      <a:pt x="442" y="15"/>
                      <a:pt x="442" y="15"/>
                    </a:cubicBezTo>
                    <a:cubicBezTo>
                      <a:pt x="420" y="0"/>
                      <a:pt x="390" y="5"/>
                      <a:pt x="375" y="27"/>
                    </a:cubicBezTo>
                    <a:cubicBezTo>
                      <a:pt x="360" y="48"/>
                      <a:pt x="365" y="78"/>
                      <a:pt x="387" y="94"/>
                    </a:cubicBezTo>
                    <a:cubicBezTo>
                      <a:pt x="442" y="132"/>
                      <a:pt x="442" y="132"/>
                      <a:pt x="442" y="132"/>
                    </a:cubicBezTo>
                    <a:cubicBezTo>
                      <a:pt x="371" y="233"/>
                      <a:pt x="371" y="233"/>
                      <a:pt x="371" y="233"/>
                    </a:cubicBezTo>
                    <a:cubicBezTo>
                      <a:pt x="343" y="201"/>
                      <a:pt x="327" y="175"/>
                      <a:pt x="327" y="1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 dirty="0">
                  <a:solidFill>
                    <a:srgbClr val="003399"/>
                  </a:solidFill>
                  <a:latin typeface="Calibri"/>
                </a:endParaRPr>
              </a:p>
            </p:txBody>
          </p:sp>
          <p:sp>
            <p:nvSpPr>
              <p:cNvPr id="7" name="Freeform 19">
                <a:extLst>
                  <a:ext uri="{FF2B5EF4-FFF2-40B4-BE49-F238E27FC236}">
                    <a16:creationId xmlns:a16="http://schemas.microsoft.com/office/drawing/2014/main" xmlns="" id="{8C040B15-26F4-2EAC-E89D-6144E3762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1000" y="3582988"/>
                <a:ext cx="585788" cy="233363"/>
              </a:xfrm>
              <a:custGeom>
                <a:avLst/>
                <a:gdLst>
                  <a:gd name="T0" fmla="*/ 1275 w 1460"/>
                  <a:gd name="T1" fmla="*/ 284 h 584"/>
                  <a:gd name="T2" fmla="*/ 1341 w 1460"/>
                  <a:gd name="T3" fmla="*/ 272 h 584"/>
                  <a:gd name="T4" fmla="*/ 1448 w 1460"/>
                  <a:gd name="T5" fmla="*/ 120 h 584"/>
                  <a:gd name="T6" fmla="*/ 1295 w 1460"/>
                  <a:gd name="T7" fmla="*/ 12 h 584"/>
                  <a:gd name="T8" fmla="*/ 120 w 1460"/>
                  <a:gd name="T9" fmla="*/ 220 h 584"/>
                  <a:gd name="T10" fmla="*/ 13 w 1460"/>
                  <a:gd name="T11" fmla="*/ 372 h 584"/>
                  <a:gd name="T12" fmla="*/ 166 w 1460"/>
                  <a:gd name="T13" fmla="*/ 480 h 584"/>
                  <a:gd name="T14" fmla="*/ 273 w 1460"/>
                  <a:gd name="T15" fmla="*/ 461 h 584"/>
                  <a:gd name="T16" fmla="*/ 420 w 1460"/>
                  <a:gd name="T17" fmla="*/ 567 h 584"/>
                  <a:gd name="T18" fmla="*/ 521 w 1460"/>
                  <a:gd name="T19" fmla="*/ 417 h 584"/>
                  <a:gd name="T20" fmla="*/ 1028 w 1460"/>
                  <a:gd name="T21" fmla="*/ 328 h 584"/>
                  <a:gd name="T22" fmla="*/ 1174 w 1460"/>
                  <a:gd name="T23" fmla="*/ 434 h 584"/>
                  <a:gd name="T24" fmla="*/ 1275 w 1460"/>
                  <a:gd name="T25" fmla="*/ 28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60" h="584">
                    <a:moveTo>
                      <a:pt x="1275" y="284"/>
                    </a:moveTo>
                    <a:cubicBezTo>
                      <a:pt x="1341" y="272"/>
                      <a:pt x="1341" y="272"/>
                      <a:pt x="1341" y="272"/>
                    </a:cubicBezTo>
                    <a:cubicBezTo>
                      <a:pt x="1412" y="260"/>
                      <a:pt x="1460" y="191"/>
                      <a:pt x="1448" y="120"/>
                    </a:cubicBezTo>
                    <a:cubicBezTo>
                      <a:pt x="1435" y="48"/>
                      <a:pt x="1367" y="0"/>
                      <a:pt x="1295" y="12"/>
                    </a:cubicBezTo>
                    <a:cubicBezTo>
                      <a:pt x="120" y="220"/>
                      <a:pt x="120" y="220"/>
                      <a:pt x="120" y="220"/>
                    </a:cubicBezTo>
                    <a:cubicBezTo>
                      <a:pt x="48" y="232"/>
                      <a:pt x="0" y="301"/>
                      <a:pt x="13" y="372"/>
                    </a:cubicBezTo>
                    <a:cubicBezTo>
                      <a:pt x="30" y="471"/>
                      <a:pt x="124" y="487"/>
                      <a:pt x="166" y="480"/>
                    </a:cubicBezTo>
                    <a:cubicBezTo>
                      <a:pt x="273" y="461"/>
                      <a:pt x="273" y="461"/>
                      <a:pt x="273" y="461"/>
                    </a:cubicBezTo>
                    <a:cubicBezTo>
                      <a:pt x="279" y="504"/>
                      <a:pt x="326" y="584"/>
                      <a:pt x="420" y="567"/>
                    </a:cubicBezTo>
                    <a:cubicBezTo>
                      <a:pt x="522" y="549"/>
                      <a:pt x="528" y="449"/>
                      <a:pt x="521" y="417"/>
                    </a:cubicBezTo>
                    <a:cubicBezTo>
                      <a:pt x="1028" y="328"/>
                      <a:pt x="1028" y="328"/>
                      <a:pt x="1028" y="328"/>
                    </a:cubicBezTo>
                    <a:cubicBezTo>
                      <a:pt x="1033" y="367"/>
                      <a:pt x="1078" y="451"/>
                      <a:pt x="1174" y="434"/>
                    </a:cubicBezTo>
                    <a:cubicBezTo>
                      <a:pt x="1270" y="417"/>
                      <a:pt x="1284" y="325"/>
                      <a:pt x="1275" y="2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 dirty="0">
                  <a:solidFill>
                    <a:srgbClr val="003399"/>
                  </a:solidFill>
                  <a:latin typeface="Calibri"/>
                </a:endParaRPr>
              </a:p>
            </p:txBody>
          </p:sp>
          <p:sp>
            <p:nvSpPr>
              <p:cNvPr id="8" name="Freeform 20">
                <a:extLst>
                  <a:ext uri="{FF2B5EF4-FFF2-40B4-BE49-F238E27FC236}">
                    <a16:creationId xmlns:a16="http://schemas.microsoft.com/office/drawing/2014/main" xmlns="" id="{A94DD6B4-2778-A15D-A6C1-925D43E64F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6688" y="3403601"/>
                <a:ext cx="269875" cy="428625"/>
              </a:xfrm>
              <a:custGeom>
                <a:avLst/>
                <a:gdLst>
                  <a:gd name="T0" fmla="*/ 297 w 673"/>
                  <a:gd name="T1" fmla="*/ 875 h 1069"/>
                  <a:gd name="T2" fmla="*/ 200 w 673"/>
                  <a:gd name="T3" fmla="*/ 516 h 1069"/>
                  <a:gd name="T4" fmla="*/ 419 w 673"/>
                  <a:gd name="T5" fmla="*/ 234 h 1069"/>
                  <a:gd name="T6" fmla="*/ 628 w 673"/>
                  <a:gd name="T7" fmla="*/ 345 h 1069"/>
                  <a:gd name="T8" fmla="*/ 673 w 673"/>
                  <a:gd name="T9" fmla="*/ 268 h 1069"/>
                  <a:gd name="T10" fmla="*/ 377 w 673"/>
                  <a:gd name="T11" fmla="*/ 19 h 1069"/>
                  <a:gd name="T12" fmla="*/ 339 w 673"/>
                  <a:gd name="T13" fmla="*/ 19 h 1069"/>
                  <a:gd name="T14" fmla="*/ 334 w 673"/>
                  <a:gd name="T15" fmla="*/ 35 h 1069"/>
                  <a:gd name="T16" fmla="*/ 273 w 673"/>
                  <a:gd name="T17" fmla="*/ 337 h 1069"/>
                  <a:gd name="T18" fmla="*/ 20 w 673"/>
                  <a:gd name="T19" fmla="*/ 473 h 1069"/>
                  <a:gd name="T20" fmla="*/ 8 w 673"/>
                  <a:gd name="T21" fmla="*/ 481 h 1069"/>
                  <a:gd name="T22" fmla="*/ 13 w 673"/>
                  <a:gd name="T23" fmla="*/ 514 h 1069"/>
                  <a:gd name="T24" fmla="*/ 208 w 673"/>
                  <a:gd name="T25" fmla="*/ 702 h 1069"/>
                  <a:gd name="T26" fmla="*/ 160 w 673"/>
                  <a:gd name="T27" fmla="*/ 972 h 1069"/>
                  <a:gd name="T28" fmla="*/ 167 w 673"/>
                  <a:gd name="T29" fmla="*/ 1002 h 1069"/>
                  <a:gd name="T30" fmla="*/ 192 w 673"/>
                  <a:gd name="T31" fmla="*/ 1004 h 1069"/>
                  <a:gd name="T32" fmla="*/ 563 w 673"/>
                  <a:gd name="T33" fmla="*/ 1053 h 1069"/>
                  <a:gd name="T34" fmla="*/ 614 w 673"/>
                  <a:gd name="T35" fmla="*/ 1049 h 1069"/>
                  <a:gd name="T36" fmla="*/ 612 w 673"/>
                  <a:gd name="T37" fmla="*/ 996 h 1069"/>
                  <a:gd name="T38" fmla="*/ 297 w 673"/>
                  <a:gd name="T39" fmla="*/ 875 h 10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73" h="1069">
                    <a:moveTo>
                      <a:pt x="297" y="875"/>
                    </a:moveTo>
                    <a:cubicBezTo>
                      <a:pt x="337" y="721"/>
                      <a:pt x="312" y="611"/>
                      <a:pt x="200" y="516"/>
                    </a:cubicBezTo>
                    <a:cubicBezTo>
                      <a:pt x="327" y="457"/>
                      <a:pt x="395" y="376"/>
                      <a:pt x="419" y="234"/>
                    </a:cubicBezTo>
                    <a:cubicBezTo>
                      <a:pt x="467" y="276"/>
                      <a:pt x="534" y="320"/>
                      <a:pt x="628" y="345"/>
                    </a:cubicBezTo>
                    <a:cubicBezTo>
                      <a:pt x="641" y="320"/>
                      <a:pt x="656" y="294"/>
                      <a:pt x="673" y="268"/>
                    </a:cubicBezTo>
                    <a:cubicBezTo>
                      <a:pt x="503" y="219"/>
                      <a:pt x="447" y="127"/>
                      <a:pt x="377" y="19"/>
                    </a:cubicBezTo>
                    <a:cubicBezTo>
                      <a:pt x="374" y="14"/>
                      <a:pt x="353" y="0"/>
                      <a:pt x="339" y="19"/>
                    </a:cubicBezTo>
                    <a:cubicBezTo>
                      <a:pt x="335" y="24"/>
                      <a:pt x="334" y="30"/>
                      <a:pt x="334" y="35"/>
                    </a:cubicBezTo>
                    <a:cubicBezTo>
                      <a:pt x="341" y="107"/>
                      <a:pt x="325" y="267"/>
                      <a:pt x="273" y="337"/>
                    </a:cubicBezTo>
                    <a:cubicBezTo>
                      <a:pt x="215" y="416"/>
                      <a:pt x="102" y="446"/>
                      <a:pt x="20" y="473"/>
                    </a:cubicBezTo>
                    <a:cubicBezTo>
                      <a:pt x="15" y="474"/>
                      <a:pt x="11" y="477"/>
                      <a:pt x="8" y="481"/>
                    </a:cubicBezTo>
                    <a:cubicBezTo>
                      <a:pt x="0" y="491"/>
                      <a:pt x="1" y="507"/>
                      <a:pt x="13" y="514"/>
                    </a:cubicBezTo>
                    <a:cubicBezTo>
                      <a:pt x="90" y="562"/>
                      <a:pt x="183" y="599"/>
                      <a:pt x="208" y="702"/>
                    </a:cubicBezTo>
                    <a:cubicBezTo>
                      <a:pt x="232" y="799"/>
                      <a:pt x="166" y="960"/>
                      <a:pt x="160" y="972"/>
                    </a:cubicBezTo>
                    <a:cubicBezTo>
                      <a:pt x="158" y="978"/>
                      <a:pt x="154" y="992"/>
                      <a:pt x="167" y="1002"/>
                    </a:cubicBezTo>
                    <a:cubicBezTo>
                      <a:pt x="174" y="1008"/>
                      <a:pt x="181" y="1008"/>
                      <a:pt x="192" y="1004"/>
                    </a:cubicBezTo>
                    <a:cubicBezTo>
                      <a:pt x="319" y="960"/>
                      <a:pt x="402" y="931"/>
                      <a:pt x="563" y="1053"/>
                    </a:cubicBezTo>
                    <a:cubicBezTo>
                      <a:pt x="584" y="1069"/>
                      <a:pt x="606" y="1058"/>
                      <a:pt x="614" y="1049"/>
                    </a:cubicBezTo>
                    <a:cubicBezTo>
                      <a:pt x="623" y="1039"/>
                      <a:pt x="632" y="1015"/>
                      <a:pt x="612" y="996"/>
                    </a:cubicBezTo>
                    <a:cubicBezTo>
                      <a:pt x="526" y="915"/>
                      <a:pt x="428" y="862"/>
                      <a:pt x="297" y="8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 dirty="0">
                  <a:solidFill>
                    <a:srgbClr val="003399"/>
                  </a:solidFill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3624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délník 69">
            <a:extLst>
              <a:ext uri="{FF2B5EF4-FFF2-40B4-BE49-F238E27FC236}">
                <a16:creationId xmlns:a16="http://schemas.microsoft.com/office/drawing/2014/main" xmlns="" id="{BC761B75-105C-40BA-929F-DABB586D27FD}"/>
              </a:ext>
            </a:extLst>
          </p:cNvPr>
          <p:cNvSpPr/>
          <p:nvPr/>
        </p:nvSpPr>
        <p:spPr>
          <a:xfrm>
            <a:off x="220553" y="970690"/>
            <a:ext cx="1327111" cy="3291209"/>
          </a:xfrm>
          <a:prstGeom prst="rect">
            <a:avLst/>
          </a:prstGeom>
          <a:solidFill>
            <a:srgbClr val="FF66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Nadpis 3">
            <a:extLst>
              <a:ext uri="{FF2B5EF4-FFF2-40B4-BE49-F238E27FC236}">
                <a16:creationId xmlns:a16="http://schemas.microsoft.com/office/drawing/2014/main" xmlns="" id="{6CB847B4-59D8-4EEF-A29B-86F3E5AC5882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itchFamily="34" charset="0"/>
              </a:rPr>
              <a:t>Co návštěvníky nepotěšilo?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200" dirty="0">
              <a:solidFill>
                <a:srgbClr val="003C78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200" b="1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73" name="Zástupný symbol pro text 4">
            <a:extLst>
              <a:ext uri="{FF2B5EF4-FFF2-40B4-BE49-F238E27FC236}">
                <a16:creationId xmlns:a16="http://schemas.microsoft.com/office/drawing/2014/main" xmlns="" id="{45398DED-BAB4-439A-AE2D-FDD1411858C8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PODĚLÍME SE S VÁMI TAKÉ O NĚKOLIK ZAJÍMAVOSTÍ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CDD64113-6A34-276F-E22A-4185DFD90B15}"/>
              </a:ext>
            </a:extLst>
          </p:cNvPr>
          <p:cNvSpPr txBox="1"/>
          <p:nvPr/>
        </p:nvSpPr>
        <p:spPr>
          <a:xfrm>
            <a:off x="1614116" y="965618"/>
            <a:ext cx="7140562" cy="3077766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PROSTŘEDÍ A VYBAVENÍ TIC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„Malinko negativně na mě působila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nemožnost platit kartou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, protože některé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publikace byly poměrně drahé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.“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400" b="1" i="1" kern="0" dirty="0">
              <a:solidFill>
                <a:prstClr val="black"/>
              </a:solidFill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„Zavřené dveře do TIC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způsobily první dojem, že snad je zavřeno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.“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b="1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„TIC bylo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otevřeno až 8 min po začátku otevírací doby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.“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b="1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„V informačním centru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nebyl žádný stálý pracovník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. Po vstupu do restaurace jsem byla dovedena do místnosti, v které jsem měla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pocit, že jsem ve skladišti nepotřebných věcí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.“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b="1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TIC nebylo vůbec označené a nemělo žádné vnitřní prostory, pouze sklad kol a koloběžek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. Pátraní po informačním centru nebyla žádná zábavná aktivita, kterou bych si rád zopakoval.“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b="1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„Nelíbilo se mi, že informační centrum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nebylo otevřeno v době oficiálních otvíracích hodin, které jsou zveřejněny na internetu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.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Pracovník se věnoval zabezpečení restauračního zařízení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, spíše než zákazníkům TIC. Pracovník nevěnoval pozornost potřebám zákazníků infocentra.“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b="1" i="1" kern="0" dirty="0">
              <a:solidFill>
                <a:prstClr val="black"/>
              </a:solidFill>
              <a:latin typeface="Calibri "/>
            </a:endParaRPr>
          </a:p>
          <a:p>
            <a:pPr defTabSz="914330">
              <a:defRPr/>
            </a:pP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„Za dveřmi je </a:t>
            </a:r>
            <a:r>
              <a:rPr lang="cs-CZ" sz="1000" b="1" i="1" kern="0" dirty="0">
                <a:solidFill>
                  <a:srgbClr val="FF6600"/>
                </a:solidFill>
                <a:latin typeface="Calibri "/>
              </a:rPr>
              <a:t>neoznačený schod</a:t>
            </a:r>
            <a:r>
              <a:rPr lang="cs-CZ" sz="1000" b="1" i="1" kern="0" dirty="0">
                <a:solidFill>
                  <a:prstClr val="black"/>
                </a:solidFill>
                <a:latin typeface="Calibri "/>
              </a:rPr>
              <a:t>, kdy se mi podvrtl kotník.“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b="1" i="1" kern="0" dirty="0">
              <a:solidFill>
                <a:prstClr val="black"/>
              </a:solidFill>
              <a:latin typeface="Calibri 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000" b="1" i="1" kern="0" dirty="0">
              <a:solidFill>
                <a:prstClr val="black"/>
              </a:solidFill>
              <a:latin typeface="Calibri "/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xmlns="" id="{455C8DDD-F316-FF3D-DAD7-6D76BB572B44}"/>
              </a:ext>
            </a:extLst>
          </p:cNvPr>
          <p:cNvGrpSpPr/>
          <p:nvPr/>
        </p:nvGrpSpPr>
        <p:grpSpPr>
          <a:xfrm>
            <a:off x="421127" y="2024436"/>
            <a:ext cx="920719" cy="900000"/>
            <a:chOff x="421127" y="3435224"/>
            <a:chExt cx="920719" cy="900000"/>
          </a:xfrm>
        </p:grpSpPr>
        <p:sp>
          <p:nvSpPr>
            <p:cNvPr id="4" name="Oval 8">
              <a:extLst>
                <a:ext uri="{FF2B5EF4-FFF2-40B4-BE49-F238E27FC236}">
                  <a16:creationId xmlns:a16="http://schemas.microsoft.com/office/drawing/2014/main" xmlns="" id="{009C7F21-93B2-3B14-D5EA-E60C8382BB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1127" y="3435224"/>
              <a:ext cx="920719" cy="90000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FFFFFF"/>
                </a:solidFill>
                <a:latin typeface="Calibri"/>
              </a:endParaRPr>
            </a:p>
          </p:txBody>
        </p:sp>
        <p:grpSp>
          <p:nvGrpSpPr>
            <p:cNvPr id="5" name="Group 34">
              <a:extLst>
                <a:ext uri="{FF2B5EF4-FFF2-40B4-BE49-F238E27FC236}">
                  <a16:creationId xmlns:a16="http://schemas.microsoft.com/office/drawing/2014/main" xmlns="" id="{5DEB6711-3F7A-DF22-3AF3-5195A343A5D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7989" y="3669224"/>
              <a:ext cx="777600" cy="432000"/>
              <a:chOff x="6516688" y="3387726"/>
              <a:chExt cx="800100" cy="444500"/>
            </a:xfrm>
            <a:solidFill>
              <a:srgbClr val="ED6737"/>
            </a:solidFill>
          </p:grpSpPr>
          <p:sp>
            <p:nvSpPr>
              <p:cNvPr id="6" name="Freeform 18">
                <a:extLst>
                  <a:ext uri="{FF2B5EF4-FFF2-40B4-BE49-F238E27FC236}">
                    <a16:creationId xmlns:a16="http://schemas.microsoft.com/office/drawing/2014/main" xmlns="" id="{A450AF2D-52A9-800C-DCED-193E0C7C14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925" y="3387726"/>
                <a:ext cx="501650" cy="255588"/>
              </a:xfrm>
              <a:custGeom>
                <a:avLst/>
                <a:gdLst>
                  <a:gd name="T0" fmla="*/ 327 w 1251"/>
                  <a:gd name="T1" fmla="*/ 174 h 641"/>
                  <a:gd name="T2" fmla="*/ 282 w 1251"/>
                  <a:gd name="T3" fmla="*/ 166 h 641"/>
                  <a:gd name="T4" fmla="*/ 0 w 1251"/>
                  <a:gd name="T5" fmla="*/ 641 h 641"/>
                  <a:gd name="T6" fmla="*/ 20 w 1251"/>
                  <a:gd name="T7" fmla="*/ 637 h 641"/>
                  <a:gd name="T8" fmla="*/ 1195 w 1251"/>
                  <a:gd name="T9" fmla="*/ 430 h 641"/>
                  <a:gd name="T10" fmla="*/ 1227 w 1251"/>
                  <a:gd name="T11" fmla="*/ 426 h 641"/>
                  <a:gd name="T12" fmla="*/ 1238 w 1251"/>
                  <a:gd name="T13" fmla="*/ 242 h 641"/>
                  <a:gd name="T14" fmla="*/ 1101 w 1251"/>
                  <a:gd name="T15" fmla="*/ 31 h 641"/>
                  <a:gd name="T16" fmla="*/ 1084 w 1251"/>
                  <a:gd name="T17" fmla="*/ 27 h 641"/>
                  <a:gd name="T18" fmla="*/ 887 w 1251"/>
                  <a:gd name="T19" fmla="*/ 95 h 641"/>
                  <a:gd name="T20" fmla="*/ 810 w 1251"/>
                  <a:gd name="T21" fmla="*/ 186 h 641"/>
                  <a:gd name="T22" fmla="*/ 592 w 1251"/>
                  <a:gd name="T23" fmla="*/ 344 h 641"/>
                  <a:gd name="T24" fmla="*/ 444 w 1251"/>
                  <a:gd name="T25" fmla="*/ 297 h 641"/>
                  <a:gd name="T26" fmla="*/ 520 w 1251"/>
                  <a:gd name="T27" fmla="*/ 187 h 641"/>
                  <a:gd name="T28" fmla="*/ 575 w 1251"/>
                  <a:gd name="T29" fmla="*/ 225 h 641"/>
                  <a:gd name="T30" fmla="*/ 647 w 1251"/>
                  <a:gd name="T31" fmla="*/ 205 h 641"/>
                  <a:gd name="T32" fmla="*/ 630 w 1251"/>
                  <a:gd name="T33" fmla="*/ 147 h 641"/>
                  <a:gd name="T34" fmla="*/ 442 w 1251"/>
                  <a:gd name="T35" fmla="*/ 15 h 641"/>
                  <a:gd name="T36" fmla="*/ 375 w 1251"/>
                  <a:gd name="T37" fmla="*/ 27 h 641"/>
                  <a:gd name="T38" fmla="*/ 387 w 1251"/>
                  <a:gd name="T39" fmla="*/ 94 h 641"/>
                  <a:gd name="T40" fmla="*/ 442 w 1251"/>
                  <a:gd name="T41" fmla="*/ 132 h 641"/>
                  <a:gd name="T42" fmla="*/ 371 w 1251"/>
                  <a:gd name="T43" fmla="*/ 233 h 641"/>
                  <a:gd name="T44" fmla="*/ 327 w 1251"/>
                  <a:gd name="T45" fmla="*/ 174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1" h="641">
                    <a:moveTo>
                      <a:pt x="327" y="174"/>
                    </a:moveTo>
                    <a:cubicBezTo>
                      <a:pt x="317" y="159"/>
                      <a:pt x="296" y="155"/>
                      <a:pt x="282" y="166"/>
                    </a:cubicBezTo>
                    <a:cubicBezTo>
                      <a:pt x="48" y="351"/>
                      <a:pt x="7" y="585"/>
                      <a:pt x="0" y="641"/>
                    </a:cubicBezTo>
                    <a:cubicBezTo>
                      <a:pt x="7" y="639"/>
                      <a:pt x="13" y="638"/>
                      <a:pt x="20" y="637"/>
                    </a:cubicBezTo>
                    <a:cubicBezTo>
                      <a:pt x="1195" y="430"/>
                      <a:pt x="1195" y="430"/>
                      <a:pt x="1195" y="430"/>
                    </a:cubicBezTo>
                    <a:cubicBezTo>
                      <a:pt x="1206" y="428"/>
                      <a:pt x="1216" y="427"/>
                      <a:pt x="1227" y="426"/>
                    </a:cubicBezTo>
                    <a:cubicBezTo>
                      <a:pt x="1241" y="378"/>
                      <a:pt x="1251" y="314"/>
                      <a:pt x="1238" y="242"/>
                    </a:cubicBezTo>
                    <a:cubicBezTo>
                      <a:pt x="1213" y="99"/>
                      <a:pt x="1105" y="34"/>
                      <a:pt x="1101" y="31"/>
                    </a:cubicBezTo>
                    <a:cubicBezTo>
                      <a:pt x="1096" y="28"/>
                      <a:pt x="1090" y="27"/>
                      <a:pt x="1084" y="27"/>
                    </a:cubicBezTo>
                    <a:cubicBezTo>
                      <a:pt x="1079" y="27"/>
                      <a:pt x="957" y="33"/>
                      <a:pt x="887" y="95"/>
                    </a:cubicBezTo>
                    <a:cubicBezTo>
                      <a:pt x="859" y="119"/>
                      <a:pt x="835" y="151"/>
                      <a:pt x="810" y="186"/>
                    </a:cubicBezTo>
                    <a:cubicBezTo>
                      <a:pt x="756" y="261"/>
                      <a:pt x="699" y="339"/>
                      <a:pt x="592" y="344"/>
                    </a:cubicBezTo>
                    <a:cubicBezTo>
                      <a:pt x="535" y="346"/>
                      <a:pt x="485" y="325"/>
                      <a:pt x="444" y="297"/>
                    </a:cubicBezTo>
                    <a:cubicBezTo>
                      <a:pt x="520" y="187"/>
                      <a:pt x="520" y="187"/>
                      <a:pt x="520" y="187"/>
                    </a:cubicBezTo>
                    <a:cubicBezTo>
                      <a:pt x="575" y="225"/>
                      <a:pt x="575" y="225"/>
                      <a:pt x="575" y="225"/>
                    </a:cubicBezTo>
                    <a:cubicBezTo>
                      <a:pt x="605" y="247"/>
                      <a:pt x="637" y="227"/>
                      <a:pt x="647" y="205"/>
                    </a:cubicBezTo>
                    <a:cubicBezTo>
                      <a:pt x="656" y="185"/>
                      <a:pt x="649" y="160"/>
                      <a:pt x="630" y="147"/>
                    </a:cubicBezTo>
                    <a:cubicBezTo>
                      <a:pt x="442" y="15"/>
                      <a:pt x="442" y="15"/>
                      <a:pt x="442" y="15"/>
                    </a:cubicBezTo>
                    <a:cubicBezTo>
                      <a:pt x="420" y="0"/>
                      <a:pt x="390" y="5"/>
                      <a:pt x="375" y="27"/>
                    </a:cubicBezTo>
                    <a:cubicBezTo>
                      <a:pt x="360" y="48"/>
                      <a:pt x="365" y="78"/>
                      <a:pt x="387" y="94"/>
                    </a:cubicBezTo>
                    <a:cubicBezTo>
                      <a:pt x="442" y="132"/>
                      <a:pt x="442" y="132"/>
                      <a:pt x="442" y="132"/>
                    </a:cubicBezTo>
                    <a:cubicBezTo>
                      <a:pt x="371" y="233"/>
                      <a:pt x="371" y="233"/>
                      <a:pt x="371" y="233"/>
                    </a:cubicBezTo>
                    <a:cubicBezTo>
                      <a:pt x="343" y="201"/>
                      <a:pt x="327" y="175"/>
                      <a:pt x="327" y="1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 dirty="0">
                  <a:solidFill>
                    <a:srgbClr val="003399"/>
                  </a:solidFill>
                  <a:latin typeface="Calibri"/>
                </a:endParaRPr>
              </a:p>
            </p:txBody>
          </p:sp>
          <p:sp>
            <p:nvSpPr>
              <p:cNvPr id="7" name="Freeform 19">
                <a:extLst>
                  <a:ext uri="{FF2B5EF4-FFF2-40B4-BE49-F238E27FC236}">
                    <a16:creationId xmlns:a16="http://schemas.microsoft.com/office/drawing/2014/main" xmlns="" id="{8C040B15-26F4-2EAC-E89D-6144E3762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1000" y="3582988"/>
                <a:ext cx="585788" cy="233363"/>
              </a:xfrm>
              <a:custGeom>
                <a:avLst/>
                <a:gdLst>
                  <a:gd name="T0" fmla="*/ 1275 w 1460"/>
                  <a:gd name="T1" fmla="*/ 284 h 584"/>
                  <a:gd name="T2" fmla="*/ 1341 w 1460"/>
                  <a:gd name="T3" fmla="*/ 272 h 584"/>
                  <a:gd name="T4" fmla="*/ 1448 w 1460"/>
                  <a:gd name="T5" fmla="*/ 120 h 584"/>
                  <a:gd name="T6" fmla="*/ 1295 w 1460"/>
                  <a:gd name="T7" fmla="*/ 12 h 584"/>
                  <a:gd name="T8" fmla="*/ 120 w 1460"/>
                  <a:gd name="T9" fmla="*/ 220 h 584"/>
                  <a:gd name="T10" fmla="*/ 13 w 1460"/>
                  <a:gd name="T11" fmla="*/ 372 h 584"/>
                  <a:gd name="T12" fmla="*/ 166 w 1460"/>
                  <a:gd name="T13" fmla="*/ 480 h 584"/>
                  <a:gd name="T14" fmla="*/ 273 w 1460"/>
                  <a:gd name="T15" fmla="*/ 461 h 584"/>
                  <a:gd name="T16" fmla="*/ 420 w 1460"/>
                  <a:gd name="T17" fmla="*/ 567 h 584"/>
                  <a:gd name="T18" fmla="*/ 521 w 1460"/>
                  <a:gd name="T19" fmla="*/ 417 h 584"/>
                  <a:gd name="T20" fmla="*/ 1028 w 1460"/>
                  <a:gd name="T21" fmla="*/ 328 h 584"/>
                  <a:gd name="T22" fmla="*/ 1174 w 1460"/>
                  <a:gd name="T23" fmla="*/ 434 h 584"/>
                  <a:gd name="T24" fmla="*/ 1275 w 1460"/>
                  <a:gd name="T25" fmla="*/ 28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60" h="584">
                    <a:moveTo>
                      <a:pt x="1275" y="284"/>
                    </a:moveTo>
                    <a:cubicBezTo>
                      <a:pt x="1341" y="272"/>
                      <a:pt x="1341" y="272"/>
                      <a:pt x="1341" y="272"/>
                    </a:cubicBezTo>
                    <a:cubicBezTo>
                      <a:pt x="1412" y="260"/>
                      <a:pt x="1460" y="191"/>
                      <a:pt x="1448" y="120"/>
                    </a:cubicBezTo>
                    <a:cubicBezTo>
                      <a:pt x="1435" y="48"/>
                      <a:pt x="1367" y="0"/>
                      <a:pt x="1295" y="12"/>
                    </a:cubicBezTo>
                    <a:cubicBezTo>
                      <a:pt x="120" y="220"/>
                      <a:pt x="120" y="220"/>
                      <a:pt x="120" y="220"/>
                    </a:cubicBezTo>
                    <a:cubicBezTo>
                      <a:pt x="48" y="232"/>
                      <a:pt x="0" y="301"/>
                      <a:pt x="13" y="372"/>
                    </a:cubicBezTo>
                    <a:cubicBezTo>
                      <a:pt x="30" y="471"/>
                      <a:pt x="124" y="487"/>
                      <a:pt x="166" y="480"/>
                    </a:cubicBezTo>
                    <a:cubicBezTo>
                      <a:pt x="273" y="461"/>
                      <a:pt x="273" y="461"/>
                      <a:pt x="273" y="461"/>
                    </a:cubicBezTo>
                    <a:cubicBezTo>
                      <a:pt x="279" y="504"/>
                      <a:pt x="326" y="584"/>
                      <a:pt x="420" y="567"/>
                    </a:cubicBezTo>
                    <a:cubicBezTo>
                      <a:pt x="522" y="549"/>
                      <a:pt x="528" y="449"/>
                      <a:pt x="521" y="417"/>
                    </a:cubicBezTo>
                    <a:cubicBezTo>
                      <a:pt x="1028" y="328"/>
                      <a:pt x="1028" y="328"/>
                      <a:pt x="1028" y="328"/>
                    </a:cubicBezTo>
                    <a:cubicBezTo>
                      <a:pt x="1033" y="367"/>
                      <a:pt x="1078" y="451"/>
                      <a:pt x="1174" y="434"/>
                    </a:cubicBezTo>
                    <a:cubicBezTo>
                      <a:pt x="1270" y="417"/>
                      <a:pt x="1284" y="325"/>
                      <a:pt x="1275" y="2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 dirty="0">
                  <a:solidFill>
                    <a:srgbClr val="003399"/>
                  </a:solidFill>
                  <a:latin typeface="Calibri"/>
                </a:endParaRPr>
              </a:p>
            </p:txBody>
          </p:sp>
          <p:sp>
            <p:nvSpPr>
              <p:cNvPr id="8" name="Freeform 20">
                <a:extLst>
                  <a:ext uri="{FF2B5EF4-FFF2-40B4-BE49-F238E27FC236}">
                    <a16:creationId xmlns:a16="http://schemas.microsoft.com/office/drawing/2014/main" xmlns="" id="{A94DD6B4-2778-A15D-A6C1-925D43E64F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6688" y="3403601"/>
                <a:ext cx="269875" cy="428625"/>
              </a:xfrm>
              <a:custGeom>
                <a:avLst/>
                <a:gdLst>
                  <a:gd name="T0" fmla="*/ 297 w 673"/>
                  <a:gd name="T1" fmla="*/ 875 h 1069"/>
                  <a:gd name="T2" fmla="*/ 200 w 673"/>
                  <a:gd name="T3" fmla="*/ 516 h 1069"/>
                  <a:gd name="T4" fmla="*/ 419 w 673"/>
                  <a:gd name="T5" fmla="*/ 234 h 1069"/>
                  <a:gd name="T6" fmla="*/ 628 w 673"/>
                  <a:gd name="T7" fmla="*/ 345 h 1069"/>
                  <a:gd name="T8" fmla="*/ 673 w 673"/>
                  <a:gd name="T9" fmla="*/ 268 h 1069"/>
                  <a:gd name="T10" fmla="*/ 377 w 673"/>
                  <a:gd name="T11" fmla="*/ 19 h 1069"/>
                  <a:gd name="T12" fmla="*/ 339 w 673"/>
                  <a:gd name="T13" fmla="*/ 19 h 1069"/>
                  <a:gd name="T14" fmla="*/ 334 w 673"/>
                  <a:gd name="T15" fmla="*/ 35 h 1069"/>
                  <a:gd name="T16" fmla="*/ 273 w 673"/>
                  <a:gd name="T17" fmla="*/ 337 h 1069"/>
                  <a:gd name="T18" fmla="*/ 20 w 673"/>
                  <a:gd name="T19" fmla="*/ 473 h 1069"/>
                  <a:gd name="T20" fmla="*/ 8 w 673"/>
                  <a:gd name="T21" fmla="*/ 481 h 1069"/>
                  <a:gd name="T22" fmla="*/ 13 w 673"/>
                  <a:gd name="T23" fmla="*/ 514 h 1069"/>
                  <a:gd name="T24" fmla="*/ 208 w 673"/>
                  <a:gd name="T25" fmla="*/ 702 h 1069"/>
                  <a:gd name="T26" fmla="*/ 160 w 673"/>
                  <a:gd name="T27" fmla="*/ 972 h 1069"/>
                  <a:gd name="T28" fmla="*/ 167 w 673"/>
                  <a:gd name="T29" fmla="*/ 1002 h 1069"/>
                  <a:gd name="T30" fmla="*/ 192 w 673"/>
                  <a:gd name="T31" fmla="*/ 1004 h 1069"/>
                  <a:gd name="T32" fmla="*/ 563 w 673"/>
                  <a:gd name="T33" fmla="*/ 1053 h 1069"/>
                  <a:gd name="T34" fmla="*/ 614 w 673"/>
                  <a:gd name="T35" fmla="*/ 1049 h 1069"/>
                  <a:gd name="T36" fmla="*/ 612 w 673"/>
                  <a:gd name="T37" fmla="*/ 996 h 1069"/>
                  <a:gd name="T38" fmla="*/ 297 w 673"/>
                  <a:gd name="T39" fmla="*/ 875 h 10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73" h="1069">
                    <a:moveTo>
                      <a:pt x="297" y="875"/>
                    </a:moveTo>
                    <a:cubicBezTo>
                      <a:pt x="337" y="721"/>
                      <a:pt x="312" y="611"/>
                      <a:pt x="200" y="516"/>
                    </a:cubicBezTo>
                    <a:cubicBezTo>
                      <a:pt x="327" y="457"/>
                      <a:pt x="395" y="376"/>
                      <a:pt x="419" y="234"/>
                    </a:cubicBezTo>
                    <a:cubicBezTo>
                      <a:pt x="467" y="276"/>
                      <a:pt x="534" y="320"/>
                      <a:pt x="628" y="345"/>
                    </a:cubicBezTo>
                    <a:cubicBezTo>
                      <a:pt x="641" y="320"/>
                      <a:pt x="656" y="294"/>
                      <a:pt x="673" y="268"/>
                    </a:cubicBezTo>
                    <a:cubicBezTo>
                      <a:pt x="503" y="219"/>
                      <a:pt x="447" y="127"/>
                      <a:pt x="377" y="19"/>
                    </a:cubicBezTo>
                    <a:cubicBezTo>
                      <a:pt x="374" y="14"/>
                      <a:pt x="353" y="0"/>
                      <a:pt x="339" y="19"/>
                    </a:cubicBezTo>
                    <a:cubicBezTo>
                      <a:pt x="335" y="24"/>
                      <a:pt x="334" y="30"/>
                      <a:pt x="334" y="35"/>
                    </a:cubicBezTo>
                    <a:cubicBezTo>
                      <a:pt x="341" y="107"/>
                      <a:pt x="325" y="267"/>
                      <a:pt x="273" y="337"/>
                    </a:cubicBezTo>
                    <a:cubicBezTo>
                      <a:pt x="215" y="416"/>
                      <a:pt x="102" y="446"/>
                      <a:pt x="20" y="473"/>
                    </a:cubicBezTo>
                    <a:cubicBezTo>
                      <a:pt x="15" y="474"/>
                      <a:pt x="11" y="477"/>
                      <a:pt x="8" y="481"/>
                    </a:cubicBezTo>
                    <a:cubicBezTo>
                      <a:pt x="0" y="491"/>
                      <a:pt x="1" y="507"/>
                      <a:pt x="13" y="514"/>
                    </a:cubicBezTo>
                    <a:cubicBezTo>
                      <a:pt x="90" y="562"/>
                      <a:pt x="183" y="599"/>
                      <a:pt x="208" y="702"/>
                    </a:cubicBezTo>
                    <a:cubicBezTo>
                      <a:pt x="232" y="799"/>
                      <a:pt x="166" y="960"/>
                      <a:pt x="160" y="972"/>
                    </a:cubicBezTo>
                    <a:cubicBezTo>
                      <a:pt x="158" y="978"/>
                      <a:pt x="154" y="992"/>
                      <a:pt x="167" y="1002"/>
                    </a:cubicBezTo>
                    <a:cubicBezTo>
                      <a:pt x="174" y="1008"/>
                      <a:pt x="181" y="1008"/>
                      <a:pt x="192" y="1004"/>
                    </a:cubicBezTo>
                    <a:cubicBezTo>
                      <a:pt x="319" y="960"/>
                      <a:pt x="402" y="931"/>
                      <a:pt x="563" y="1053"/>
                    </a:cubicBezTo>
                    <a:cubicBezTo>
                      <a:pt x="584" y="1069"/>
                      <a:pt x="606" y="1058"/>
                      <a:pt x="614" y="1049"/>
                    </a:cubicBezTo>
                    <a:cubicBezTo>
                      <a:pt x="623" y="1039"/>
                      <a:pt x="632" y="1015"/>
                      <a:pt x="612" y="996"/>
                    </a:cubicBezTo>
                    <a:cubicBezTo>
                      <a:pt x="526" y="915"/>
                      <a:pt x="428" y="862"/>
                      <a:pt x="297" y="8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 dirty="0">
                  <a:solidFill>
                    <a:srgbClr val="003399"/>
                  </a:solidFill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6062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2955" y="949296"/>
            <a:ext cx="8294214" cy="2419235"/>
          </a:xfrm>
        </p:spPr>
        <p:txBody>
          <a:bodyPr anchor="ctr">
            <a:noAutofit/>
          </a:bodyPr>
          <a:lstStyle/>
          <a:p>
            <a:r>
              <a:rPr lang="cs-CZ" sz="2400" dirty="0"/>
              <a:t>Jak se TIC vedla v jednotlivých</a:t>
            </a:r>
            <a:r>
              <a:rPr lang="cs-CZ" sz="6000" dirty="0"/>
              <a:t/>
            </a:r>
            <a:br>
              <a:rPr lang="cs-CZ" sz="6000" dirty="0"/>
            </a:br>
            <a:r>
              <a:rPr lang="cs-CZ" sz="6000" dirty="0"/>
              <a:t>KRAJÍCH?</a:t>
            </a:r>
            <a:endParaRPr lang="cs-CZ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8228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9">
            <a:extLst>
              <a:ext uri="{FF2B5EF4-FFF2-40B4-BE49-F238E27FC236}">
                <a16:creationId xmlns:a16="http://schemas.microsoft.com/office/drawing/2014/main" xmlns="" id="{A4D05A03-4EF2-4A09-8F09-12CA31B88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6765" y="630768"/>
            <a:ext cx="6593344" cy="377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Nadpis 3">
            <a:extLst>
              <a:ext uri="{FF2B5EF4-FFF2-40B4-BE49-F238E27FC236}">
                <a16:creationId xmlns:a16="http://schemas.microsoft.com/office/drawing/2014/main" xmlns="" id="{A4E3E239-4F11-4283-B67C-1CB432A58729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Výsledky v krajích</a:t>
            </a:r>
          </a:p>
        </p:txBody>
      </p:sp>
      <p:sp>
        <p:nvSpPr>
          <p:cNvPr id="27" name="Zástupný symbol pro text 4">
            <a:extLst>
              <a:ext uri="{FF2B5EF4-FFF2-40B4-BE49-F238E27FC236}">
                <a16:creationId xmlns:a16="http://schemas.microsoft.com/office/drawing/2014/main" xmlns="" id="{E92971BC-C9C4-4427-8202-3CADC9882C8B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JAK SI TIC VEDLA V JEDNOTLIVÝCH KRAJÍCH?</a:t>
            </a:r>
          </a:p>
        </p:txBody>
      </p:sp>
      <p:grpSp>
        <p:nvGrpSpPr>
          <p:cNvPr id="28" name="Skupina 27">
            <a:extLst>
              <a:ext uri="{FF2B5EF4-FFF2-40B4-BE49-F238E27FC236}">
                <a16:creationId xmlns:a16="http://schemas.microsoft.com/office/drawing/2014/main" xmlns="" id="{8631ED7F-A13E-452D-8E12-C13A682AF3AA}"/>
              </a:ext>
            </a:extLst>
          </p:cNvPr>
          <p:cNvGrpSpPr>
            <a:grpSpLocks noChangeAspect="1"/>
          </p:cNvGrpSpPr>
          <p:nvPr/>
        </p:nvGrpSpPr>
        <p:grpSpPr>
          <a:xfrm>
            <a:off x="1470370" y="1396425"/>
            <a:ext cx="633747" cy="398096"/>
            <a:chOff x="2054283" y="1886989"/>
            <a:chExt cx="756458" cy="450272"/>
          </a:xfrm>
        </p:grpSpPr>
        <p:sp>
          <p:nvSpPr>
            <p:cNvPr id="29" name="Obdélník 28">
              <a:extLst>
                <a:ext uri="{FF2B5EF4-FFF2-40B4-BE49-F238E27FC236}">
                  <a16:creationId xmlns:a16="http://schemas.microsoft.com/office/drawing/2014/main" xmlns="" id="{498452E8-42F0-4888-ACDC-54743FB683BC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TextovéPole 29">
              <a:extLst>
                <a:ext uri="{FF2B5EF4-FFF2-40B4-BE49-F238E27FC236}">
                  <a16:creationId xmlns:a16="http://schemas.microsoft.com/office/drawing/2014/main" xmlns="" id="{AF221ED6-B459-4865-958B-B04D97FA719E}"/>
                </a:ext>
              </a:extLst>
            </p:cNvPr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87 %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29 </a:t>
              </a:r>
            </a:p>
          </p:txBody>
        </p:sp>
      </p:grpSp>
      <p:grpSp>
        <p:nvGrpSpPr>
          <p:cNvPr id="31" name="Skupina 30">
            <a:extLst>
              <a:ext uri="{FF2B5EF4-FFF2-40B4-BE49-F238E27FC236}">
                <a16:creationId xmlns:a16="http://schemas.microsoft.com/office/drawing/2014/main" xmlns="" id="{994EAD64-2B27-43CA-89F1-5346FC0111C9}"/>
              </a:ext>
            </a:extLst>
          </p:cNvPr>
          <p:cNvGrpSpPr>
            <a:grpSpLocks noChangeAspect="1"/>
          </p:cNvGrpSpPr>
          <p:nvPr/>
        </p:nvGrpSpPr>
        <p:grpSpPr>
          <a:xfrm>
            <a:off x="600706" y="1842823"/>
            <a:ext cx="633747" cy="398098"/>
            <a:chOff x="2054282" y="1886987"/>
            <a:chExt cx="756457" cy="450274"/>
          </a:xfrm>
        </p:grpSpPr>
        <p:sp>
          <p:nvSpPr>
            <p:cNvPr id="32" name="Obdélník 31">
              <a:extLst>
                <a:ext uri="{FF2B5EF4-FFF2-40B4-BE49-F238E27FC236}">
                  <a16:creationId xmlns:a16="http://schemas.microsoft.com/office/drawing/2014/main" xmlns="" id="{FA89CC4A-81CE-4223-922C-A00555D1E6E6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xmlns="" id="{B6A31F6B-E6CB-42F2-AA61-C375149F7FB8}"/>
                </a:ext>
              </a:extLst>
            </p:cNvPr>
            <p:cNvSpPr txBox="1"/>
            <p:nvPr/>
          </p:nvSpPr>
          <p:spPr>
            <a:xfrm>
              <a:off x="2054282" y="1886987"/>
              <a:ext cx="756457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95 %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18 </a:t>
              </a:r>
            </a:p>
          </p:txBody>
        </p:sp>
      </p:grpSp>
      <p:grpSp>
        <p:nvGrpSpPr>
          <p:cNvPr id="34" name="Skupina 33">
            <a:extLst>
              <a:ext uri="{FF2B5EF4-FFF2-40B4-BE49-F238E27FC236}">
                <a16:creationId xmlns:a16="http://schemas.microsoft.com/office/drawing/2014/main" xmlns="" id="{4DC7F893-8DCC-4096-BDDF-87FC7D4202A2}"/>
              </a:ext>
            </a:extLst>
          </p:cNvPr>
          <p:cNvGrpSpPr>
            <a:grpSpLocks noChangeAspect="1"/>
          </p:cNvGrpSpPr>
          <p:nvPr/>
        </p:nvGrpSpPr>
        <p:grpSpPr>
          <a:xfrm>
            <a:off x="2569728" y="1011274"/>
            <a:ext cx="633747" cy="398096"/>
            <a:chOff x="2054283" y="1886989"/>
            <a:chExt cx="756458" cy="450272"/>
          </a:xfrm>
        </p:grpSpPr>
        <p:sp>
          <p:nvSpPr>
            <p:cNvPr id="35" name="Obdélník 34">
              <a:extLst>
                <a:ext uri="{FF2B5EF4-FFF2-40B4-BE49-F238E27FC236}">
                  <a16:creationId xmlns:a16="http://schemas.microsoft.com/office/drawing/2014/main" xmlns="" id="{5725108C-E1F4-43D5-A34E-FADEE353AED5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TextovéPole 35">
              <a:extLst>
                <a:ext uri="{FF2B5EF4-FFF2-40B4-BE49-F238E27FC236}">
                  <a16:creationId xmlns:a16="http://schemas.microsoft.com/office/drawing/2014/main" xmlns="" id="{00598180-ABC4-414F-8817-931D6F067E13}"/>
                </a:ext>
              </a:extLst>
            </p:cNvPr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87 %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22 </a:t>
              </a:r>
            </a:p>
          </p:txBody>
        </p:sp>
      </p:grpSp>
      <p:grpSp>
        <p:nvGrpSpPr>
          <p:cNvPr id="37" name="Skupina 36">
            <a:extLst>
              <a:ext uri="{FF2B5EF4-FFF2-40B4-BE49-F238E27FC236}">
                <a16:creationId xmlns:a16="http://schemas.microsoft.com/office/drawing/2014/main" xmlns="" id="{D6D87F6D-19CC-4D07-BDA0-0E0212F91A1A}"/>
              </a:ext>
            </a:extLst>
          </p:cNvPr>
          <p:cNvGrpSpPr>
            <a:grpSpLocks noChangeAspect="1"/>
          </p:cNvGrpSpPr>
          <p:nvPr/>
        </p:nvGrpSpPr>
        <p:grpSpPr>
          <a:xfrm>
            <a:off x="3463437" y="1574191"/>
            <a:ext cx="633747" cy="398098"/>
            <a:chOff x="2054283" y="1886987"/>
            <a:chExt cx="756458" cy="450274"/>
          </a:xfrm>
        </p:grpSpPr>
        <p:sp>
          <p:nvSpPr>
            <p:cNvPr id="38" name="Obdélník 37">
              <a:extLst>
                <a:ext uri="{FF2B5EF4-FFF2-40B4-BE49-F238E27FC236}">
                  <a16:creationId xmlns:a16="http://schemas.microsoft.com/office/drawing/2014/main" xmlns="" id="{B6968C39-E288-4126-A716-F4192B8D4EF6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TextovéPole 38">
              <a:extLst>
                <a:ext uri="{FF2B5EF4-FFF2-40B4-BE49-F238E27FC236}">
                  <a16:creationId xmlns:a16="http://schemas.microsoft.com/office/drawing/2014/main" xmlns="" id="{D36AFF38-9009-4558-9F79-2949B0E77351}"/>
                </a:ext>
              </a:extLst>
            </p:cNvPr>
            <p:cNvSpPr txBox="1"/>
            <p:nvPr/>
          </p:nvSpPr>
          <p:spPr>
            <a:xfrm>
              <a:off x="2054283" y="1886987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95 %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52 </a:t>
              </a:r>
            </a:p>
          </p:txBody>
        </p:sp>
      </p:grpSp>
      <p:grpSp>
        <p:nvGrpSpPr>
          <p:cNvPr id="40" name="Skupina 39">
            <a:extLst>
              <a:ext uri="{FF2B5EF4-FFF2-40B4-BE49-F238E27FC236}">
                <a16:creationId xmlns:a16="http://schemas.microsoft.com/office/drawing/2014/main" xmlns="" id="{ECE7A32A-6E3A-403E-A153-D6E3A26C27C1}"/>
              </a:ext>
            </a:extLst>
          </p:cNvPr>
          <p:cNvGrpSpPr>
            <a:grpSpLocks noChangeAspect="1"/>
          </p:cNvGrpSpPr>
          <p:nvPr/>
        </p:nvGrpSpPr>
        <p:grpSpPr>
          <a:xfrm>
            <a:off x="3859852" y="2287488"/>
            <a:ext cx="633747" cy="398097"/>
            <a:chOff x="2054284" y="1886988"/>
            <a:chExt cx="756458" cy="450273"/>
          </a:xfrm>
        </p:grpSpPr>
        <p:sp>
          <p:nvSpPr>
            <p:cNvPr id="41" name="Obdélník 40">
              <a:extLst>
                <a:ext uri="{FF2B5EF4-FFF2-40B4-BE49-F238E27FC236}">
                  <a16:creationId xmlns:a16="http://schemas.microsoft.com/office/drawing/2014/main" xmlns="" id="{274F1BB0-8055-476C-A20D-FB8414A14F5B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TextovéPole 41">
              <a:extLst>
                <a:ext uri="{FF2B5EF4-FFF2-40B4-BE49-F238E27FC236}">
                  <a16:creationId xmlns:a16="http://schemas.microsoft.com/office/drawing/2014/main" xmlns="" id="{D8FD2F4C-9CAF-47C9-A844-BF76C439CECC}"/>
                </a:ext>
              </a:extLst>
            </p:cNvPr>
            <p:cNvSpPr txBox="1"/>
            <p:nvPr/>
          </p:nvSpPr>
          <p:spPr>
            <a:xfrm>
              <a:off x="2054284" y="1886988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94 %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34</a:t>
              </a:r>
            </a:p>
          </p:txBody>
        </p:sp>
      </p:grpSp>
      <p:grpSp>
        <p:nvGrpSpPr>
          <p:cNvPr id="43" name="Skupina 42">
            <a:extLst>
              <a:ext uri="{FF2B5EF4-FFF2-40B4-BE49-F238E27FC236}">
                <a16:creationId xmlns:a16="http://schemas.microsoft.com/office/drawing/2014/main" xmlns="" id="{8F1529C8-45DA-436C-8E89-5AC71932BBDF}"/>
              </a:ext>
            </a:extLst>
          </p:cNvPr>
          <p:cNvGrpSpPr>
            <a:grpSpLocks noChangeAspect="1"/>
          </p:cNvGrpSpPr>
          <p:nvPr/>
        </p:nvGrpSpPr>
        <p:grpSpPr>
          <a:xfrm>
            <a:off x="1754033" y="2515056"/>
            <a:ext cx="633747" cy="398096"/>
            <a:chOff x="2054283" y="1886989"/>
            <a:chExt cx="756458" cy="450272"/>
          </a:xfrm>
        </p:grpSpPr>
        <p:sp>
          <p:nvSpPr>
            <p:cNvPr id="44" name="Obdélník 43">
              <a:extLst>
                <a:ext uri="{FF2B5EF4-FFF2-40B4-BE49-F238E27FC236}">
                  <a16:creationId xmlns:a16="http://schemas.microsoft.com/office/drawing/2014/main" xmlns="" id="{3ECE5CF3-05C4-47BA-88D0-778EAC7AA68D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TextovéPole 44">
              <a:extLst>
                <a:ext uri="{FF2B5EF4-FFF2-40B4-BE49-F238E27FC236}">
                  <a16:creationId xmlns:a16="http://schemas.microsoft.com/office/drawing/2014/main" xmlns="" id="{53CF4FEC-285E-4209-AABE-7B22E902E6EB}"/>
                </a:ext>
              </a:extLst>
            </p:cNvPr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91 %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59</a:t>
              </a:r>
            </a:p>
          </p:txBody>
        </p:sp>
      </p:grpSp>
      <p:grpSp>
        <p:nvGrpSpPr>
          <p:cNvPr id="46" name="Skupina 45">
            <a:extLst>
              <a:ext uri="{FF2B5EF4-FFF2-40B4-BE49-F238E27FC236}">
                <a16:creationId xmlns:a16="http://schemas.microsoft.com/office/drawing/2014/main" xmlns="" id="{E9211CDD-87C0-4522-8784-EF6859F485B3}"/>
              </a:ext>
            </a:extLst>
          </p:cNvPr>
          <p:cNvGrpSpPr>
            <a:grpSpLocks noChangeAspect="1"/>
          </p:cNvGrpSpPr>
          <p:nvPr/>
        </p:nvGrpSpPr>
        <p:grpSpPr>
          <a:xfrm>
            <a:off x="933670" y="2653828"/>
            <a:ext cx="633747" cy="398096"/>
            <a:chOff x="2054283" y="1886989"/>
            <a:chExt cx="756458" cy="450272"/>
          </a:xfrm>
        </p:grpSpPr>
        <p:sp>
          <p:nvSpPr>
            <p:cNvPr id="47" name="Obdélník 46">
              <a:extLst>
                <a:ext uri="{FF2B5EF4-FFF2-40B4-BE49-F238E27FC236}">
                  <a16:creationId xmlns:a16="http://schemas.microsoft.com/office/drawing/2014/main" xmlns="" id="{E9C6C7FB-8BE7-46FD-91B1-F2499172271A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ovéPole 47">
              <a:extLst>
                <a:ext uri="{FF2B5EF4-FFF2-40B4-BE49-F238E27FC236}">
                  <a16:creationId xmlns:a16="http://schemas.microsoft.com/office/drawing/2014/main" xmlns="" id="{2AEB35D7-E52E-4EF4-9EC1-D33052053EAC}"/>
                </a:ext>
              </a:extLst>
            </p:cNvPr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96 %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36</a:t>
              </a:r>
            </a:p>
          </p:txBody>
        </p:sp>
      </p:grpSp>
      <p:grpSp>
        <p:nvGrpSpPr>
          <p:cNvPr id="49" name="Skupina 48">
            <a:extLst>
              <a:ext uri="{FF2B5EF4-FFF2-40B4-BE49-F238E27FC236}">
                <a16:creationId xmlns:a16="http://schemas.microsoft.com/office/drawing/2014/main" xmlns="" id="{F37C5BDB-35D7-4DD6-A13F-5768FF474C6E}"/>
              </a:ext>
            </a:extLst>
          </p:cNvPr>
          <p:cNvGrpSpPr>
            <a:grpSpLocks noChangeAspect="1"/>
          </p:cNvGrpSpPr>
          <p:nvPr/>
        </p:nvGrpSpPr>
        <p:grpSpPr>
          <a:xfrm>
            <a:off x="2015237" y="3498923"/>
            <a:ext cx="633747" cy="398096"/>
            <a:chOff x="2054283" y="1886989"/>
            <a:chExt cx="756458" cy="450272"/>
          </a:xfrm>
        </p:grpSpPr>
        <p:sp>
          <p:nvSpPr>
            <p:cNvPr id="50" name="Obdélník 49">
              <a:extLst>
                <a:ext uri="{FF2B5EF4-FFF2-40B4-BE49-F238E27FC236}">
                  <a16:creationId xmlns:a16="http://schemas.microsoft.com/office/drawing/2014/main" xmlns="" id="{951BB3A2-4287-46E0-9111-A48D515EAC66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TextovéPole 50">
              <a:extLst>
                <a:ext uri="{FF2B5EF4-FFF2-40B4-BE49-F238E27FC236}">
                  <a16:creationId xmlns:a16="http://schemas.microsoft.com/office/drawing/2014/main" xmlns="" id="{CAE17242-9504-4AEC-B3A9-B2291F837907}"/>
                </a:ext>
              </a:extLst>
            </p:cNvPr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91 %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40</a:t>
              </a:r>
            </a:p>
          </p:txBody>
        </p:sp>
      </p:grpSp>
      <p:grpSp>
        <p:nvGrpSpPr>
          <p:cNvPr id="52" name="Skupina 51">
            <a:extLst>
              <a:ext uri="{FF2B5EF4-FFF2-40B4-BE49-F238E27FC236}">
                <a16:creationId xmlns:a16="http://schemas.microsoft.com/office/drawing/2014/main" xmlns="" id="{4C3ACEC2-DEDF-4630-A92D-E5A06158FFF1}"/>
              </a:ext>
            </a:extLst>
          </p:cNvPr>
          <p:cNvGrpSpPr>
            <a:grpSpLocks noChangeAspect="1"/>
          </p:cNvGrpSpPr>
          <p:nvPr/>
        </p:nvGrpSpPr>
        <p:grpSpPr>
          <a:xfrm>
            <a:off x="3253091" y="3009135"/>
            <a:ext cx="633747" cy="398096"/>
            <a:chOff x="2054283" y="1886989"/>
            <a:chExt cx="756458" cy="450272"/>
          </a:xfrm>
        </p:grpSpPr>
        <p:sp>
          <p:nvSpPr>
            <p:cNvPr id="53" name="Obdélník 52">
              <a:extLst>
                <a:ext uri="{FF2B5EF4-FFF2-40B4-BE49-F238E27FC236}">
                  <a16:creationId xmlns:a16="http://schemas.microsoft.com/office/drawing/2014/main" xmlns="" id="{0D90DA6B-314B-49E7-AAE7-9C588DA7378B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TextovéPole 53">
              <a:extLst>
                <a:ext uri="{FF2B5EF4-FFF2-40B4-BE49-F238E27FC236}">
                  <a16:creationId xmlns:a16="http://schemas.microsoft.com/office/drawing/2014/main" xmlns="" id="{A497B047-5B77-4FD1-B785-D216208441D1}"/>
                </a:ext>
              </a:extLst>
            </p:cNvPr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90 %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39</a:t>
              </a:r>
            </a:p>
          </p:txBody>
        </p:sp>
      </p:grpSp>
      <p:grpSp>
        <p:nvGrpSpPr>
          <p:cNvPr id="55" name="Skupina 54">
            <a:extLst>
              <a:ext uri="{FF2B5EF4-FFF2-40B4-BE49-F238E27FC236}">
                <a16:creationId xmlns:a16="http://schemas.microsoft.com/office/drawing/2014/main" xmlns="" id="{2FCD081C-48E2-4076-A472-40F0BF57482A}"/>
              </a:ext>
            </a:extLst>
          </p:cNvPr>
          <p:cNvGrpSpPr>
            <a:grpSpLocks noChangeAspect="1"/>
          </p:cNvGrpSpPr>
          <p:nvPr/>
        </p:nvGrpSpPr>
        <p:grpSpPr>
          <a:xfrm>
            <a:off x="4135186" y="3417452"/>
            <a:ext cx="633747" cy="398096"/>
            <a:chOff x="2054283" y="1886989"/>
            <a:chExt cx="756458" cy="450272"/>
          </a:xfrm>
        </p:grpSpPr>
        <p:sp>
          <p:nvSpPr>
            <p:cNvPr id="56" name="Obdélník 55">
              <a:extLst>
                <a:ext uri="{FF2B5EF4-FFF2-40B4-BE49-F238E27FC236}">
                  <a16:creationId xmlns:a16="http://schemas.microsoft.com/office/drawing/2014/main" xmlns="" id="{5714EC86-E00E-497D-88F2-35B2AD925747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TextovéPole 56">
              <a:extLst>
                <a:ext uri="{FF2B5EF4-FFF2-40B4-BE49-F238E27FC236}">
                  <a16:creationId xmlns:a16="http://schemas.microsoft.com/office/drawing/2014/main" xmlns="" id="{9FA53F8F-1460-4D0A-97CF-10A5C18C2F4C}"/>
                </a:ext>
              </a:extLst>
            </p:cNvPr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85 %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59</a:t>
              </a:r>
            </a:p>
          </p:txBody>
        </p:sp>
      </p:grpSp>
      <p:grpSp>
        <p:nvGrpSpPr>
          <p:cNvPr id="58" name="Skupina 57">
            <a:extLst>
              <a:ext uri="{FF2B5EF4-FFF2-40B4-BE49-F238E27FC236}">
                <a16:creationId xmlns:a16="http://schemas.microsoft.com/office/drawing/2014/main" xmlns="" id="{8B5A59B9-364A-49DE-A560-6DC2B0C18FA9}"/>
              </a:ext>
            </a:extLst>
          </p:cNvPr>
          <p:cNvGrpSpPr>
            <a:grpSpLocks noChangeAspect="1"/>
          </p:cNvGrpSpPr>
          <p:nvPr/>
        </p:nvGrpSpPr>
        <p:grpSpPr>
          <a:xfrm>
            <a:off x="4638332" y="2611039"/>
            <a:ext cx="633747" cy="398096"/>
            <a:chOff x="2054283" y="1886989"/>
            <a:chExt cx="756458" cy="450272"/>
          </a:xfrm>
        </p:grpSpPr>
        <p:sp>
          <p:nvSpPr>
            <p:cNvPr id="59" name="Obdélník 58">
              <a:extLst>
                <a:ext uri="{FF2B5EF4-FFF2-40B4-BE49-F238E27FC236}">
                  <a16:creationId xmlns:a16="http://schemas.microsoft.com/office/drawing/2014/main" xmlns="" id="{5F377D86-4F00-4B23-98F0-6F1C4DABB17C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TextovéPole 59">
              <a:extLst>
                <a:ext uri="{FF2B5EF4-FFF2-40B4-BE49-F238E27FC236}">
                  <a16:creationId xmlns:a16="http://schemas.microsoft.com/office/drawing/2014/main" xmlns="" id="{60565A94-CB1B-44C8-A6A2-6D089BBCB40F}"/>
                </a:ext>
              </a:extLst>
            </p:cNvPr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94 %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38</a:t>
              </a:r>
            </a:p>
          </p:txBody>
        </p:sp>
      </p:grpSp>
      <p:grpSp>
        <p:nvGrpSpPr>
          <p:cNvPr id="61" name="Skupina 60">
            <a:extLst>
              <a:ext uri="{FF2B5EF4-FFF2-40B4-BE49-F238E27FC236}">
                <a16:creationId xmlns:a16="http://schemas.microsoft.com/office/drawing/2014/main" xmlns="" id="{60CC53A0-DD3A-40EA-A598-E5333F7F0B19}"/>
              </a:ext>
            </a:extLst>
          </p:cNvPr>
          <p:cNvGrpSpPr>
            <a:grpSpLocks noChangeAspect="1"/>
          </p:cNvGrpSpPr>
          <p:nvPr/>
        </p:nvGrpSpPr>
        <p:grpSpPr>
          <a:xfrm>
            <a:off x="5155960" y="3178306"/>
            <a:ext cx="633747" cy="398096"/>
            <a:chOff x="2054282" y="1886989"/>
            <a:chExt cx="756458" cy="450272"/>
          </a:xfrm>
        </p:grpSpPr>
        <p:sp>
          <p:nvSpPr>
            <p:cNvPr id="62" name="Obdélník 61">
              <a:extLst>
                <a:ext uri="{FF2B5EF4-FFF2-40B4-BE49-F238E27FC236}">
                  <a16:creationId xmlns:a16="http://schemas.microsoft.com/office/drawing/2014/main" xmlns="" id="{2FC50449-0329-4D2A-98EB-BD0396818724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TextovéPole 62">
              <a:extLst>
                <a:ext uri="{FF2B5EF4-FFF2-40B4-BE49-F238E27FC236}">
                  <a16:creationId xmlns:a16="http://schemas.microsoft.com/office/drawing/2014/main" xmlns="" id="{21944252-3070-4795-9B9D-3EAB49466253}"/>
                </a:ext>
              </a:extLst>
            </p:cNvPr>
            <p:cNvSpPr txBox="1"/>
            <p:nvPr/>
          </p:nvSpPr>
          <p:spPr>
            <a:xfrm>
              <a:off x="2054282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90 %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25</a:t>
              </a:r>
            </a:p>
          </p:txBody>
        </p:sp>
      </p:grpSp>
      <p:grpSp>
        <p:nvGrpSpPr>
          <p:cNvPr id="64" name="Skupina 63">
            <a:extLst>
              <a:ext uri="{FF2B5EF4-FFF2-40B4-BE49-F238E27FC236}">
                <a16:creationId xmlns:a16="http://schemas.microsoft.com/office/drawing/2014/main" xmlns="" id="{2857F033-8432-4D3F-BADE-F606DA15D5C4}"/>
              </a:ext>
            </a:extLst>
          </p:cNvPr>
          <p:cNvGrpSpPr>
            <a:grpSpLocks noChangeAspect="1"/>
          </p:cNvGrpSpPr>
          <p:nvPr/>
        </p:nvGrpSpPr>
        <p:grpSpPr>
          <a:xfrm>
            <a:off x="5479674" y="2351657"/>
            <a:ext cx="633747" cy="398096"/>
            <a:chOff x="2054283" y="1886989"/>
            <a:chExt cx="756458" cy="450272"/>
          </a:xfrm>
        </p:grpSpPr>
        <p:sp>
          <p:nvSpPr>
            <p:cNvPr id="65" name="Obdélník 64">
              <a:extLst>
                <a:ext uri="{FF2B5EF4-FFF2-40B4-BE49-F238E27FC236}">
                  <a16:creationId xmlns:a16="http://schemas.microsoft.com/office/drawing/2014/main" xmlns="" id="{8088C489-8A5A-47C2-8159-85AA0E645BAF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TextovéPole 65">
              <a:extLst>
                <a:ext uri="{FF2B5EF4-FFF2-40B4-BE49-F238E27FC236}">
                  <a16:creationId xmlns:a16="http://schemas.microsoft.com/office/drawing/2014/main" xmlns="" id="{F289FF16-E570-4A34-9D2F-9CE0FD486892}"/>
                </a:ext>
              </a:extLst>
            </p:cNvPr>
            <p:cNvSpPr txBox="1"/>
            <p:nvPr/>
          </p:nvSpPr>
          <p:spPr>
            <a:xfrm>
              <a:off x="2054283" y="1886989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91 %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41</a:t>
              </a:r>
            </a:p>
          </p:txBody>
        </p:sp>
      </p:grpSp>
      <p:grpSp>
        <p:nvGrpSpPr>
          <p:cNvPr id="67" name="Skupina 66">
            <a:extLst>
              <a:ext uri="{FF2B5EF4-FFF2-40B4-BE49-F238E27FC236}">
                <a16:creationId xmlns:a16="http://schemas.microsoft.com/office/drawing/2014/main" xmlns="" id="{1C81A8D6-D1C9-4A4A-ACF2-7D5E75821E1F}"/>
              </a:ext>
            </a:extLst>
          </p:cNvPr>
          <p:cNvGrpSpPr/>
          <p:nvPr/>
        </p:nvGrpSpPr>
        <p:grpSpPr>
          <a:xfrm>
            <a:off x="6209514" y="3749155"/>
            <a:ext cx="2337255" cy="253063"/>
            <a:chOff x="6587325" y="433649"/>
            <a:chExt cx="2337255" cy="253063"/>
          </a:xfrm>
        </p:grpSpPr>
        <p:sp>
          <p:nvSpPr>
            <p:cNvPr id="68" name="TextovéPole 67">
              <a:extLst>
                <a:ext uri="{FF2B5EF4-FFF2-40B4-BE49-F238E27FC236}">
                  <a16:creationId xmlns:a16="http://schemas.microsoft.com/office/drawing/2014/main" xmlns="" id="{17198DB9-DE04-4BD5-B7C7-C8A88035EF93}"/>
                </a:ext>
              </a:extLst>
            </p:cNvPr>
            <p:cNvSpPr txBox="1"/>
            <p:nvPr/>
          </p:nvSpPr>
          <p:spPr>
            <a:xfrm>
              <a:off x="6724304" y="440491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&gt; 85 %</a:t>
              </a:r>
            </a:p>
          </p:txBody>
        </p:sp>
        <p:sp>
          <p:nvSpPr>
            <p:cNvPr id="69" name="Obdélník 68">
              <a:extLst>
                <a:ext uri="{FF2B5EF4-FFF2-40B4-BE49-F238E27FC236}">
                  <a16:creationId xmlns:a16="http://schemas.microsoft.com/office/drawing/2014/main" xmlns="" id="{6892F49D-48B6-4F48-9DCF-F51881B0AF19}"/>
                </a:ext>
              </a:extLst>
            </p:cNvPr>
            <p:cNvSpPr/>
            <p:nvPr/>
          </p:nvSpPr>
          <p:spPr>
            <a:xfrm>
              <a:off x="6587325" y="518030"/>
              <a:ext cx="177055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2" name="Obdélník 91">
              <a:extLst>
                <a:ext uri="{FF2B5EF4-FFF2-40B4-BE49-F238E27FC236}">
                  <a16:creationId xmlns:a16="http://schemas.microsoft.com/office/drawing/2014/main" xmlns="" id="{007A82DE-CBDA-497E-953E-C70E8014369B}"/>
                </a:ext>
              </a:extLst>
            </p:cNvPr>
            <p:cNvSpPr/>
            <p:nvPr/>
          </p:nvSpPr>
          <p:spPr>
            <a:xfrm>
              <a:off x="7258133" y="518030"/>
              <a:ext cx="177055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3" name="Obdélník 92">
              <a:extLst>
                <a:ext uri="{FF2B5EF4-FFF2-40B4-BE49-F238E27FC236}">
                  <a16:creationId xmlns:a16="http://schemas.microsoft.com/office/drawing/2014/main" xmlns="" id="{81826E2A-AB5F-4024-89DC-D09CFE458573}"/>
                </a:ext>
              </a:extLst>
            </p:cNvPr>
            <p:cNvSpPr/>
            <p:nvPr/>
          </p:nvSpPr>
          <p:spPr>
            <a:xfrm>
              <a:off x="8268827" y="519438"/>
              <a:ext cx="177055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94" name="TextovéPole 93">
              <a:extLst>
                <a:ext uri="{FF2B5EF4-FFF2-40B4-BE49-F238E27FC236}">
                  <a16:creationId xmlns:a16="http://schemas.microsoft.com/office/drawing/2014/main" xmlns="" id="{2189F709-4FA5-46CB-A641-BA04E8AFE76C}"/>
                </a:ext>
              </a:extLst>
            </p:cNvPr>
            <p:cNvSpPr txBox="1"/>
            <p:nvPr/>
          </p:nvSpPr>
          <p:spPr>
            <a:xfrm>
              <a:off x="8395268" y="433649"/>
              <a:ext cx="529312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&lt; 70 %</a:t>
              </a:r>
            </a:p>
          </p:txBody>
        </p:sp>
        <p:sp>
          <p:nvSpPr>
            <p:cNvPr id="95" name="TextovéPole 94">
              <a:extLst>
                <a:ext uri="{FF2B5EF4-FFF2-40B4-BE49-F238E27FC236}">
                  <a16:creationId xmlns:a16="http://schemas.microsoft.com/office/drawing/2014/main" xmlns="" id="{C8C653C2-A4FE-4DEA-9976-B5A91AC43456}"/>
                </a:ext>
              </a:extLst>
            </p:cNvPr>
            <p:cNvSpPr txBox="1"/>
            <p:nvPr/>
          </p:nvSpPr>
          <p:spPr>
            <a:xfrm>
              <a:off x="7402902" y="433649"/>
              <a:ext cx="88678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70 % až 85 % </a:t>
              </a:r>
            </a:p>
          </p:txBody>
        </p:sp>
      </p:grpSp>
      <p:grpSp>
        <p:nvGrpSpPr>
          <p:cNvPr id="96" name="Skupina 95">
            <a:extLst>
              <a:ext uri="{FF2B5EF4-FFF2-40B4-BE49-F238E27FC236}">
                <a16:creationId xmlns:a16="http://schemas.microsoft.com/office/drawing/2014/main" xmlns="" id="{D3681E9C-8482-419F-A6D8-D4A9A1542378}"/>
              </a:ext>
            </a:extLst>
          </p:cNvPr>
          <p:cNvGrpSpPr/>
          <p:nvPr/>
        </p:nvGrpSpPr>
        <p:grpSpPr>
          <a:xfrm>
            <a:off x="6369309" y="926033"/>
            <a:ext cx="2370032" cy="532015"/>
            <a:chOff x="6550223" y="847040"/>
            <a:chExt cx="2370032" cy="532015"/>
          </a:xfrm>
        </p:grpSpPr>
        <p:grpSp>
          <p:nvGrpSpPr>
            <p:cNvPr id="97" name="Skupina 96">
              <a:extLst>
                <a:ext uri="{FF2B5EF4-FFF2-40B4-BE49-F238E27FC236}">
                  <a16:creationId xmlns:a16="http://schemas.microsoft.com/office/drawing/2014/main" xmlns="" id="{7C3471A1-60E3-40A0-91B7-963CF91716CE}"/>
                </a:ext>
              </a:extLst>
            </p:cNvPr>
            <p:cNvGrpSpPr/>
            <p:nvPr/>
          </p:nvGrpSpPr>
          <p:grpSpPr>
            <a:xfrm>
              <a:off x="6550223" y="847040"/>
              <a:ext cx="846939" cy="532015"/>
              <a:chOff x="2054283" y="1886989"/>
              <a:chExt cx="756458" cy="450272"/>
            </a:xfrm>
          </p:grpSpPr>
          <p:sp>
            <p:nvSpPr>
              <p:cNvPr id="100" name="Obdélník 99">
                <a:extLst>
                  <a:ext uri="{FF2B5EF4-FFF2-40B4-BE49-F238E27FC236}">
                    <a16:creationId xmlns:a16="http://schemas.microsoft.com/office/drawing/2014/main" xmlns="" id="{B51AABAE-2D09-4714-9D5C-CA698C05AD5A}"/>
                  </a:ext>
                </a:extLst>
              </p:cNvPr>
              <p:cNvSpPr/>
              <p:nvPr/>
            </p:nvSpPr>
            <p:spPr>
              <a:xfrm>
                <a:off x="2086495" y="1886989"/>
                <a:ext cx="692034" cy="450272"/>
              </a:xfrm>
              <a:prstGeom prst="rect">
                <a:avLst/>
              </a:prstGeom>
              <a:solidFill>
                <a:srgbClr val="404040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TextovéPole 100">
                <a:extLst>
                  <a:ext uri="{FF2B5EF4-FFF2-40B4-BE49-F238E27FC236}">
                    <a16:creationId xmlns:a16="http://schemas.microsoft.com/office/drawing/2014/main" xmlns="" id="{A47EF5FD-6BE4-4099-B005-384E971E29ED}"/>
                  </a:ext>
                </a:extLst>
              </p:cNvPr>
              <p:cNvSpPr txBox="1"/>
              <p:nvPr/>
            </p:nvSpPr>
            <p:spPr>
              <a:xfrm>
                <a:off x="2054283" y="1886989"/>
                <a:ext cx="756458" cy="450272"/>
              </a:xfrm>
              <a:prstGeom prst="rect">
                <a:avLst/>
              </a:prstGeom>
              <a:noFill/>
            </p:spPr>
            <p:txBody>
              <a:bodyPr wrap="square" lIns="90000" tIns="54000" rIns="90000" bIns="90000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91 %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n = 498 </a:t>
                </a:r>
              </a:p>
            </p:txBody>
          </p:sp>
        </p:grpSp>
        <p:sp>
          <p:nvSpPr>
            <p:cNvPr id="98" name="TextovéPole 97">
              <a:extLst>
                <a:ext uri="{FF2B5EF4-FFF2-40B4-BE49-F238E27FC236}">
                  <a16:creationId xmlns:a16="http://schemas.microsoft.com/office/drawing/2014/main" xmlns="" id="{92092D16-6D78-47AA-859C-56D7E7F358C7}"/>
                </a:ext>
              </a:extLst>
            </p:cNvPr>
            <p:cNvSpPr txBox="1"/>
            <p:nvPr/>
          </p:nvSpPr>
          <p:spPr>
            <a:xfrm>
              <a:off x="7433822" y="888354"/>
              <a:ext cx="1486433" cy="276999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Celkový index v kraji</a:t>
              </a:r>
            </a:p>
          </p:txBody>
        </p:sp>
        <p:sp>
          <p:nvSpPr>
            <p:cNvPr id="99" name="TextovéPole 98">
              <a:extLst>
                <a:ext uri="{FF2B5EF4-FFF2-40B4-BE49-F238E27FC236}">
                  <a16:creationId xmlns:a16="http://schemas.microsoft.com/office/drawing/2014/main" xmlns="" id="{1DF39B17-0441-47F2-AB59-D9FAB0724624}"/>
                </a:ext>
              </a:extLst>
            </p:cNvPr>
            <p:cNvSpPr txBox="1"/>
            <p:nvPr/>
          </p:nvSpPr>
          <p:spPr>
            <a:xfrm>
              <a:off x="7675097" y="1082280"/>
              <a:ext cx="979755" cy="261610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Počet návštěv</a:t>
              </a:r>
            </a:p>
          </p:txBody>
        </p:sp>
      </p:grpSp>
      <p:grpSp>
        <p:nvGrpSpPr>
          <p:cNvPr id="102" name="Skupina 101">
            <a:extLst>
              <a:ext uri="{FF2B5EF4-FFF2-40B4-BE49-F238E27FC236}">
                <a16:creationId xmlns:a16="http://schemas.microsoft.com/office/drawing/2014/main" xmlns="" id="{D115E42F-6D93-4398-A6D0-4AB6E633DD8C}"/>
              </a:ext>
            </a:extLst>
          </p:cNvPr>
          <p:cNvGrpSpPr>
            <a:grpSpLocks noChangeAspect="1"/>
          </p:cNvGrpSpPr>
          <p:nvPr/>
        </p:nvGrpSpPr>
        <p:grpSpPr>
          <a:xfrm>
            <a:off x="2115145" y="2007568"/>
            <a:ext cx="633747" cy="398097"/>
            <a:chOff x="2054283" y="1886989"/>
            <a:chExt cx="756458" cy="450273"/>
          </a:xfrm>
        </p:grpSpPr>
        <p:sp>
          <p:nvSpPr>
            <p:cNvPr id="103" name="Obdélník 102">
              <a:extLst>
                <a:ext uri="{FF2B5EF4-FFF2-40B4-BE49-F238E27FC236}">
                  <a16:creationId xmlns:a16="http://schemas.microsoft.com/office/drawing/2014/main" xmlns="" id="{68641A94-694A-44D0-BEB0-3B8E21693CBA}"/>
                </a:ext>
              </a:extLst>
            </p:cNvPr>
            <p:cNvSpPr/>
            <p:nvPr/>
          </p:nvSpPr>
          <p:spPr>
            <a:xfrm>
              <a:off x="2086495" y="1886989"/>
              <a:ext cx="692034" cy="450272"/>
            </a:xfrm>
            <a:prstGeom prst="rect">
              <a:avLst/>
            </a:prstGeom>
            <a:solidFill>
              <a:srgbClr val="40404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TextovéPole 103">
              <a:extLst>
                <a:ext uri="{FF2B5EF4-FFF2-40B4-BE49-F238E27FC236}">
                  <a16:creationId xmlns:a16="http://schemas.microsoft.com/office/drawing/2014/main" xmlns="" id="{DC371B03-D20C-4908-8DD6-AE0CDAD1A60D}"/>
                </a:ext>
              </a:extLst>
            </p:cNvPr>
            <p:cNvSpPr txBox="1"/>
            <p:nvPr/>
          </p:nvSpPr>
          <p:spPr>
            <a:xfrm>
              <a:off x="2054283" y="1886990"/>
              <a:ext cx="756458" cy="45027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87 %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 = 6</a:t>
              </a:r>
            </a:p>
          </p:txBody>
        </p:sp>
      </p:grpSp>
      <p:grpSp>
        <p:nvGrpSpPr>
          <p:cNvPr id="105" name="Group 78">
            <a:extLst>
              <a:ext uri="{FF2B5EF4-FFF2-40B4-BE49-F238E27FC236}">
                <a16:creationId xmlns:a16="http://schemas.microsoft.com/office/drawing/2014/main" xmlns="" id="{DDFEC183-63BC-465C-9E15-5ED8F40EA769}"/>
              </a:ext>
            </a:extLst>
          </p:cNvPr>
          <p:cNvGrpSpPr>
            <a:grpSpLocks noChangeAspect="1"/>
          </p:cNvGrpSpPr>
          <p:nvPr/>
        </p:nvGrpSpPr>
        <p:grpSpPr>
          <a:xfrm>
            <a:off x="1017834" y="2332255"/>
            <a:ext cx="471019" cy="361568"/>
            <a:chOff x="6323013" y="760413"/>
            <a:chExt cx="1373188" cy="1054100"/>
          </a:xfrm>
          <a:solidFill>
            <a:srgbClr val="FFC000"/>
          </a:solidFill>
        </p:grpSpPr>
        <p:sp>
          <p:nvSpPr>
            <p:cNvPr id="106" name="Freeform 16">
              <a:extLst>
                <a:ext uri="{FF2B5EF4-FFF2-40B4-BE49-F238E27FC236}">
                  <a16:creationId xmlns:a16="http://schemas.microsoft.com/office/drawing/2014/main" xmlns="" id="{3401AC68-BA91-4E04-84F0-56BEBF66AD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0200" y="985838"/>
              <a:ext cx="660400" cy="828675"/>
            </a:xfrm>
            <a:custGeom>
              <a:avLst/>
              <a:gdLst/>
              <a:ahLst/>
              <a:cxnLst>
                <a:cxn ang="0">
                  <a:pos x="100" y="111"/>
                </a:cxn>
                <a:cxn ang="0">
                  <a:pos x="118" y="129"/>
                </a:cxn>
                <a:cxn ang="0">
                  <a:pos x="126" y="133"/>
                </a:cxn>
                <a:cxn ang="0">
                  <a:pos x="130" y="144"/>
                </a:cxn>
                <a:cxn ang="0">
                  <a:pos x="130" y="149"/>
                </a:cxn>
                <a:cxn ang="0">
                  <a:pos x="143" y="149"/>
                </a:cxn>
                <a:cxn ang="0">
                  <a:pos x="143" y="192"/>
                </a:cxn>
                <a:cxn ang="0">
                  <a:pos x="150" y="201"/>
                </a:cxn>
                <a:cxn ang="0">
                  <a:pos x="150" y="221"/>
                </a:cxn>
                <a:cxn ang="0">
                  <a:pos x="25" y="221"/>
                </a:cxn>
                <a:cxn ang="0">
                  <a:pos x="25" y="201"/>
                </a:cxn>
                <a:cxn ang="0">
                  <a:pos x="32" y="192"/>
                </a:cxn>
                <a:cxn ang="0">
                  <a:pos x="32" y="149"/>
                </a:cxn>
                <a:cxn ang="0">
                  <a:pos x="45" y="149"/>
                </a:cxn>
                <a:cxn ang="0">
                  <a:pos x="45" y="144"/>
                </a:cxn>
                <a:cxn ang="0">
                  <a:pos x="50" y="133"/>
                </a:cxn>
                <a:cxn ang="0">
                  <a:pos x="57" y="129"/>
                </a:cxn>
                <a:cxn ang="0">
                  <a:pos x="75" y="111"/>
                </a:cxn>
                <a:cxn ang="0">
                  <a:pos x="71" y="104"/>
                </a:cxn>
                <a:cxn ang="0">
                  <a:pos x="75" y="98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28" y="3"/>
                </a:cxn>
                <a:cxn ang="0">
                  <a:pos x="29" y="5"/>
                </a:cxn>
                <a:cxn ang="0">
                  <a:pos x="40" y="14"/>
                </a:cxn>
                <a:cxn ang="0">
                  <a:pos x="39" y="13"/>
                </a:cxn>
                <a:cxn ang="0">
                  <a:pos x="36" y="2"/>
                </a:cxn>
                <a:cxn ang="0">
                  <a:pos x="42" y="0"/>
                </a:cxn>
                <a:cxn ang="0">
                  <a:pos x="134" y="0"/>
                </a:cxn>
                <a:cxn ang="0">
                  <a:pos x="139" y="2"/>
                </a:cxn>
                <a:cxn ang="0">
                  <a:pos x="136" y="13"/>
                </a:cxn>
                <a:cxn ang="0">
                  <a:pos x="136" y="14"/>
                </a:cxn>
                <a:cxn ang="0">
                  <a:pos x="146" y="5"/>
                </a:cxn>
                <a:cxn ang="0">
                  <a:pos x="147" y="3"/>
                </a:cxn>
                <a:cxn ang="0">
                  <a:pos x="176" y="3"/>
                </a:cxn>
                <a:cxn ang="0">
                  <a:pos x="176" y="10"/>
                </a:cxn>
                <a:cxn ang="0">
                  <a:pos x="101" y="98"/>
                </a:cxn>
                <a:cxn ang="0">
                  <a:pos x="105" y="104"/>
                </a:cxn>
                <a:cxn ang="0">
                  <a:pos x="100" y="111"/>
                </a:cxn>
                <a:cxn ang="0">
                  <a:pos x="43" y="67"/>
                </a:cxn>
                <a:cxn ang="0">
                  <a:pos x="45" y="55"/>
                </a:cxn>
                <a:cxn ang="0">
                  <a:pos x="46" y="30"/>
                </a:cxn>
                <a:cxn ang="0">
                  <a:pos x="19" y="17"/>
                </a:cxn>
                <a:cxn ang="0">
                  <a:pos x="13" y="17"/>
                </a:cxn>
                <a:cxn ang="0">
                  <a:pos x="43" y="67"/>
                </a:cxn>
                <a:cxn ang="0">
                  <a:pos x="130" y="30"/>
                </a:cxn>
                <a:cxn ang="0">
                  <a:pos x="130" y="55"/>
                </a:cxn>
                <a:cxn ang="0">
                  <a:pos x="132" y="67"/>
                </a:cxn>
                <a:cxn ang="0">
                  <a:pos x="162" y="17"/>
                </a:cxn>
                <a:cxn ang="0">
                  <a:pos x="156" y="17"/>
                </a:cxn>
                <a:cxn ang="0">
                  <a:pos x="130" y="30"/>
                </a:cxn>
              </a:cxnLst>
              <a:rect l="0" t="0" r="r" b="b"/>
              <a:pathLst>
                <a:path w="176" h="221">
                  <a:moveTo>
                    <a:pt x="100" y="111"/>
                  </a:moveTo>
                  <a:cubicBezTo>
                    <a:pt x="103" y="121"/>
                    <a:pt x="108" y="125"/>
                    <a:pt x="118" y="129"/>
                  </a:cubicBezTo>
                  <a:cubicBezTo>
                    <a:pt x="121" y="130"/>
                    <a:pt x="123" y="131"/>
                    <a:pt x="126" y="133"/>
                  </a:cubicBezTo>
                  <a:cubicBezTo>
                    <a:pt x="129" y="136"/>
                    <a:pt x="130" y="140"/>
                    <a:pt x="130" y="144"/>
                  </a:cubicBezTo>
                  <a:cubicBezTo>
                    <a:pt x="130" y="149"/>
                    <a:pt x="130" y="149"/>
                    <a:pt x="130" y="149"/>
                  </a:cubicBezTo>
                  <a:cubicBezTo>
                    <a:pt x="143" y="149"/>
                    <a:pt x="143" y="149"/>
                    <a:pt x="143" y="149"/>
                  </a:cubicBezTo>
                  <a:cubicBezTo>
                    <a:pt x="143" y="192"/>
                    <a:pt x="143" y="192"/>
                    <a:pt x="143" y="192"/>
                  </a:cubicBezTo>
                  <a:cubicBezTo>
                    <a:pt x="150" y="201"/>
                    <a:pt x="150" y="201"/>
                    <a:pt x="150" y="201"/>
                  </a:cubicBezTo>
                  <a:cubicBezTo>
                    <a:pt x="150" y="221"/>
                    <a:pt x="150" y="221"/>
                    <a:pt x="150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5" y="201"/>
                    <a:pt x="25" y="201"/>
                    <a:pt x="25" y="201"/>
                  </a:cubicBezTo>
                  <a:cubicBezTo>
                    <a:pt x="32" y="192"/>
                    <a:pt x="32" y="192"/>
                    <a:pt x="32" y="19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4"/>
                    <a:pt x="45" y="144"/>
                    <a:pt x="45" y="144"/>
                  </a:cubicBezTo>
                  <a:cubicBezTo>
                    <a:pt x="45" y="140"/>
                    <a:pt x="47" y="136"/>
                    <a:pt x="50" y="133"/>
                  </a:cubicBezTo>
                  <a:cubicBezTo>
                    <a:pt x="52" y="131"/>
                    <a:pt x="54" y="130"/>
                    <a:pt x="57" y="129"/>
                  </a:cubicBezTo>
                  <a:cubicBezTo>
                    <a:pt x="68" y="125"/>
                    <a:pt x="72" y="121"/>
                    <a:pt x="75" y="111"/>
                  </a:cubicBezTo>
                  <a:cubicBezTo>
                    <a:pt x="73" y="109"/>
                    <a:pt x="71" y="107"/>
                    <a:pt x="71" y="104"/>
                  </a:cubicBezTo>
                  <a:cubicBezTo>
                    <a:pt x="71" y="102"/>
                    <a:pt x="73" y="100"/>
                    <a:pt x="75" y="98"/>
                  </a:cubicBezTo>
                  <a:cubicBezTo>
                    <a:pt x="32" y="86"/>
                    <a:pt x="0" y="56"/>
                    <a:pt x="0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1" y="10"/>
                    <a:pt x="35" y="13"/>
                    <a:pt x="40" y="14"/>
                  </a:cubicBezTo>
                  <a:cubicBezTo>
                    <a:pt x="40" y="14"/>
                    <a:pt x="39" y="13"/>
                    <a:pt x="39" y="13"/>
                  </a:cubicBezTo>
                  <a:cubicBezTo>
                    <a:pt x="37" y="10"/>
                    <a:pt x="34" y="6"/>
                    <a:pt x="36" y="2"/>
                  </a:cubicBezTo>
                  <a:cubicBezTo>
                    <a:pt x="38" y="0"/>
                    <a:pt x="40" y="0"/>
                    <a:pt x="42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6" y="0"/>
                    <a:pt x="138" y="0"/>
                    <a:pt x="139" y="2"/>
                  </a:cubicBezTo>
                  <a:cubicBezTo>
                    <a:pt x="141" y="6"/>
                    <a:pt x="138" y="10"/>
                    <a:pt x="136" y="13"/>
                  </a:cubicBezTo>
                  <a:cubicBezTo>
                    <a:pt x="136" y="13"/>
                    <a:pt x="136" y="14"/>
                    <a:pt x="136" y="14"/>
                  </a:cubicBezTo>
                  <a:cubicBezTo>
                    <a:pt x="140" y="13"/>
                    <a:pt x="145" y="10"/>
                    <a:pt x="146" y="5"/>
                  </a:cubicBezTo>
                  <a:cubicBezTo>
                    <a:pt x="147" y="3"/>
                    <a:pt x="147" y="3"/>
                    <a:pt x="147" y="3"/>
                  </a:cubicBezTo>
                  <a:cubicBezTo>
                    <a:pt x="176" y="3"/>
                    <a:pt x="176" y="3"/>
                    <a:pt x="176" y="3"/>
                  </a:cubicBezTo>
                  <a:cubicBezTo>
                    <a:pt x="176" y="10"/>
                    <a:pt x="176" y="10"/>
                    <a:pt x="176" y="10"/>
                  </a:cubicBezTo>
                  <a:cubicBezTo>
                    <a:pt x="175" y="56"/>
                    <a:pt x="143" y="86"/>
                    <a:pt x="101" y="98"/>
                  </a:cubicBezTo>
                  <a:cubicBezTo>
                    <a:pt x="103" y="99"/>
                    <a:pt x="105" y="101"/>
                    <a:pt x="105" y="104"/>
                  </a:cubicBezTo>
                  <a:cubicBezTo>
                    <a:pt x="105" y="107"/>
                    <a:pt x="103" y="109"/>
                    <a:pt x="100" y="111"/>
                  </a:cubicBezTo>
                  <a:close/>
                  <a:moveTo>
                    <a:pt x="43" y="67"/>
                  </a:moveTo>
                  <a:cubicBezTo>
                    <a:pt x="43" y="63"/>
                    <a:pt x="44" y="59"/>
                    <a:pt x="45" y="55"/>
                  </a:cubicBezTo>
                  <a:cubicBezTo>
                    <a:pt x="48" y="47"/>
                    <a:pt x="48" y="38"/>
                    <a:pt x="46" y="30"/>
                  </a:cubicBezTo>
                  <a:cubicBezTo>
                    <a:pt x="36" y="29"/>
                    <a:pt x="24" y="25"/>
                    <a:pt x="19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37"/>
                    <a:pt x="26" y="55"/>
                    <a:pt x="43" y="67"/>
                  </a:cubicBezTo>
                  <a:close/>
                  <a:moveTo>
                    <a:pt x="130" y="30"/>
                  </a:moveTo>
                  <a:cubicBezTo>
                    <a:pt x="128" y="38"/>
                    <a:pt x="128" y="47"/>
                    <a:pt x="130" y="55"/>
                  </a:cubicBezTo>
                  <a:cubicBezTo>
                    <a:pt x="131" y="59"/>
                    <a:pt x="132" y="63"/>
                    <a:pt x="132" y="67"/>
                  </a:cubicBezTo>
                  <a:cubicBezTo>
                    <a:pt x="149" y="55"/>
                    <a:pt x="160" y="37"/>
                    <a:pt x="162" y="17"/>
                  </a:cubicBezTo>
                  <a:cubicBezTo>
                    <a:pt x="156" y="17"/>
                    <a:pt x="156" y="17"/>
                    <a:pt x="156" y="17"/>
                  </a:cubicBezTo>
                  <a:cubicBezTo>
                    <a:pt x="151" y="25"/>
                    <a:pt x="139" y="29"/>
                    <a:pt x="130" y="3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Freeform 17">
              <a:extLst>
                <a:ext uri="{FF2B5EF4-FFF2-40B4-BE49-F238E27FC236}">
                  <a16:creationId xmlns:a16="http://schemas.microsoft.com/office/drawing/2014/main" xmlns="" id="{2FB0C41C-BCCE-4651-B185-024BADE528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3013" y="760413"/>
              <a:ext cx="1373188" cy="750888"/>
            </a:xfrm>
            <a:custGeom>
              <a:avLst/>
              <a:gdLst/>
              <a:ahLst/>
              <a:cxnLst>
                <a:cxn ang="0">
                  <a:pos x="53" y="48"/>
                </a:cxn>
                <a:cxn ang="0">
                  <a:pos x="71" y="159"/>
                </a:cxn>
                <a:cxn ang="0">
                  <a:pos x="120" y="194"/>
                </a:cxn>
                <a:cxn ang="0">
                  <a:pos x="67" y="164"/>
                </a:cxn>
                <a:cxn ang="0">
                  <a:pos x="50" y="47"/>
                </a:cxn>
                <a:cxn ang="0">
                  <a:pos x="70" y="2"/>
                </a:cxn>
                <a:cxn ang="0">
                  <a:pos x="87" y="131"/>
                </a:cxn>
                <a:cxn ang="0">
                  <a:pos x="71" y="150"/>
                </a:cxn>
                <a:cxn ang="0">
                  <a:pos x="84" y="114"/>
                </a:cxn>
                <a:cxn ang="0">
                  <a:pos x="79" y="98"/>
                </a:cxn>
                <a:cxn ang="0">
                  <a:pos x="56" y="113"/>
                </a:cxn>
                <a:cxn ang="0">
                  <a:pos x="81" y="80"/>
                </a:cxn>
                <a:cxn ang="0">
                  <a:pos x="78" y="66"/>
                </a:cxn>
                <a:cxn ang="0">
                  <a:pos x="53" y="76"/>
                </a:cxn>
                <a:cxn ang="0">
                  <a:pos x="83" y="49"/>
                </a:cxn>
                <a:cxn ang="0">
                  <a:pos x="35" y="152"/>
                </a:cxn>
                <a:cxn ang="0">
                  <a:pos x="62" y="168"/>
                </a:cxn>
                <a:cxn ang="0">
                  <a:pos x="16" y="159"/>
                </a:cxn>
                <a:cxn ang="0">
                  <a:pos x="22" y="119"/>
                </a:cxn>
                <a:cxn ang="0">
                  <a:pos x="45" y="140"/>
                </a:cxn>
                <a:cxn ang="0">
                  <a:pos x="2" y="121"/>
                </a:cxn>
                <a:cxn ang="0">
                  <a:pos x="22" y="83"/>
                </a:cxn>
                <a:cxn ang="0">
                  <a:pos x="36" y="109"/>
                </a:cxn>
                <a:cxn ang="0">
                  <a:pos x="3" y="79"/>
                </a:cxn>
                <a:cxn ang="0">
                  <a:pos x="30" y="45"/>
                </a:cxn>
                <a:cxn ang="0">
                  <a:pos x="38" y="73"/>
                </a:cxn>
                <a:cxn ang="0">
                  <a:pos x="11" y="37"/>
                </a:cxn>
                <a:cxn ang="0">
                  <a:pos x="293" y="24"/>
                </a:cxn>
                <a:cxn ang="0">
                  <a:pos x="314" y="53"/>
                </a:cxn>
                <a:cxn ang="0">
                  <a:pos x="295" y="159"/>
                </a:cxn>
                <a:cxn ang="0">
                  <a:pos x="248" y="200"/>
                </a:cxn>
                <a:cxn ang="0">
                  <a:pos x="323" y="104"/>
                </a:cxn>
                <a:cxn ang="0">
                  <a:pos x="318" y="32"/>
                </a:cxn>
                <a:cxn ang="0">
                  <a:pos x="293" y="3"/>
                </a:cxn>
                <a:cxn ang="0">
                  <a:pos x="283" y="144"/>
                </a:cxn>
                <a:cxn ang="0">
                  <a:pos x="297" y="138"/>
                </a:cxn>
                <a:cxn ang="0">
                  <a:pos x="279" y="114"/>
                </a:cxn>
                <a:cxn ang="0">
                  <a:pos x="295" y="110"/>
                </a:cxn>
                <a:cxn ang="0">
                  <a:pos x="308" y="100"/>
                </a:cxn>
                <a:cxn ang="0">
                  <a:pos x="282" y="82"/>
                </a:cxn>
                <a:cxn ang="0">
                  <a:pos x="299" y="76"/>
                </a:cxn>
                <a:cxn ang="0">
                  <a:pos x="309" y="64"/>
                </a:cxn>
                <a:cxn ang="0">
                  <a:pos x="281" y="51"/>
                </a:cxn>
                <a:cxn ang="0">
                  <a:pos x="314" y="155"/>
                </a:cxn>
                <a:cxn ang="0">
                  <a:pos x="317" y="173"/>
                </a:cxn>
                <a:cxn ang="0">
                  <a:pos x="349" y="156"/>
                </a:cxn>
                <a:cxn ang="0">
                  <a:pos x="328" y="125"/>
                </a:cxn>
                <a:cxn ang="0">
                  <a:pos x="335" y="142"/>
                </a:cxn>
                <a:cxn ang="0">
                  <a:pos x="363" y="119"/>
                </a:cxn>
                <a:cxn ang="0">
                  <a:pos x="331" y="94"/>
                </a:cxn>
                <a:cxn ang="0">
                  <a:pos x="343" y="107"/>
                </a:cxn>
                <a:cxn ang="0">
                  <a:pos x="361" y="77"/>
                </a:cxn>
                <a:cxn ang="0">
                  <a:pos x="326" y="58"/>
                </a:cxn>
                <a:cxn ang="0">
                  <a:pos x="341" y="68"/>
                </a:cxn>
                <a:cxn ang="0">
                  <a:pos x="352" y="35"/>
                </a:cxn>
              </a:cxnLst>
              <a:rect l="0" t="0" r="r" b="b"/>
              <a:pathLst>
                <a:path w="366" h="200">
                  <a:moveTo>
                    <a:pt x="73" y="24"/>
                  </a:moveTo>
                  <a:cubicBezTo>
                    <a:pt x="73" y="30"/>
                    <a:pt x="70" y="36"/>
                    <a:pt x="65" y="40"/>
                  </a:cubicBezTo>
                  <a:cubicBezTo>
                    <a:pt x="61" y="44"/>
                    <a:pt x="57" y="45"/>
                    <a:pt x="53" y="48"/>
                  </a:cubicBezTo>
                  <a:cubicBezTo>
                    <a:pt x="53" y="50"/>
                    <a:pt x="52" y="51"/>
                    <a:pt x="52" y="53"/>
                  </a:cubicBezTo>
                  <a:cubicBezTo>
                    <a:pt x="47" y="68"/>
                    <a:pt x="46" y="84"/>
                    <a:pt x="48" y="100"/>
                  </a:cubicBezTo>
                  <a:cubicBezTo>
                    <a:pt x="50" y="122"/>
                    <a:pt x="59" y="143"/>
                    <a:pt x="71" y="159"/>
                  </a:cubicBezTo>
                  <a:cubicBezTo>
                    <a:pt x="71" y="159"/>
                    <a:pt x="71" y="159"/>
                    <a:pt x="71" y="159"/>
                  </a:cubicBezTo>
                  <a:cubicBezTo>
                    <a:pt x="83" y="175"/>
                    <a:pt x="100" y="188"/>
                    <a:pt x="119" y="194"/>
                  </a:cubicBezTo>
                  <a:cubicBezTo>
                    <a:pt x="120" y="194"/>
                    <a:pt x="120" y="194"/>
                    <a:pt x="120" y="194"/>
                  </a:cubicBezTo>
                  <a:cubicBezTo>
                    <a:pt x="119" y="196"/>
                    <a:pt x="118" y="198"/>
                    <a:pt x="117" y="200"/>
                  </a:cubicBezTo>
                  <a:cubicBezTo>
                    <a:pt x="117" y="200"/>
                    <a:pt x="117" y="200"/>
                    <a:pt x="117" y="200"/>
                  </a:cubicBezTo>
                  <a:cubicBezTo>
                    <a:pt x="97" y="194"/>
                    <a:pt x="80" y="181"/>
                    <a:pt x="67" y="164"/>
                  </a:cubicBezTo>
                  <a:cubicBezTo>
                    <a:pt x="54" y="148"/>
                    <a:pt x="45" y="127"/>
                    <a:pt x="43" y="104"/>
                  </a:cubicBezTo>
                  <a:cubicBezTo>
                    <a:pt x="41" y="87"/>
                    <a:pt x="42" y="69"/>
                    <a:pt x="47" y="54"/>
                  </a:cubicBezTo>
                  <a:cubicBezTo>
                    <a:pt x="48" y="52"/>
                    <a:pt x="49" y="49"/>
                    <a:pt x="50" y="47"/>
                  </a:cubicBezTo>
                  <a:cubicBezTo>
                    <a:pt x="49" y="41"/>
                    <a:pt x="48" y="38"/>
                    <a:pt x="47" y="32"/>
                  </a:cubicBezTo>
                  <a:cubicBezTo>
                    <a:pt x="47" y="26"/>
                    <a:pt x="50" y="20"/>
                    <a:pt x="55" y="16"/>
                  </a:cubicBezTo>
                  <a:cubicBezTo>
                    <a:pt x="59" y="12"/>
                    <a:pt x="65" y="6"/>
                    <a:pt x="70" y="2"/>
                  </a:cubicBezTo>
                  <a:cubicBezTo>
                    <a:pt x="72" y="0"/>
                    <a:pt x="72" y="0"/>
                    <a:pt x="72" y="3"/>
                  </a:cubicBezTo>
                  <a:cubicBezTo>
                    <a:pt x="73" y="9"/>
                    <a:pt x="72" y="18"/>
                    <a:pt x="73" y="24"/>
                  </a:cubicBezTo>
                  <a:close/>
                  <a:moveTo>
                    <a:pt x="87" y="131"/>
                  </a:moveTo>
                  <a:cubicBezTo>
                    <a:pt x="88" y="136"/>
                    <a:pt x="86" y="140"/>
                    <a:pt x="83" y="144"/>
                  </a:cubicBezTo>
                  <a:cubicBezTo>
                    <a:pt x="79" y="147"/>
                    <a:pt x="76" y="148"/>
                    <a:pt x="73" y="151"/>
                  </a:cubicBezTo>
                  <a:cubicBezTo>
                    <a:pt x="71" y="153"/>
                    <a:pt x="71" y="153"/>
                    <a:pt x="71" y="150"/>
                  </a:cubicBezTo>
                  <a:cubicBezTo>
                    <a:pt x="70" y="145"/>
                    <a:pt x="68" y="143"/>
                    <a:pt x="68" y="138"/>
                  </a:cubicBezTo>
                  <a:cubicBezTo>
                    <a:pt x="68" y="133"/>
                    <a:pt x="69" y="129"/>
                    <a:pt x="73" y="125"/>
                  </a:cubicBezTo>
                  <a:cubicBezTo>
                    <a:pt x="76" y="122"/>
                    <a:pt x="81" y="117"/>
                    <a:pt x="84" y="114"/>
                  </a:cubicBezTo>
                  <a:cubicBezTo>
                    <a:pt x="86" y="112"/>
                    <a:pt x="86" y="112"/>
                    <a:pt x="86" y="114"/>
                  </a:cubicBezTo>
                  <a:cubicBezTo>
                    <a:pt x="87" y="119"/>
                    <a:pt x="87" y="126"/>
                    <a:pt x="87" y="131"/>
                  </a:cubicBezTo>
                  <a:close/>
                  <a:moveTo>
                    <a:pt x="79" y="98"/>
                  </a:moveTo>
                  <a:cubicBezTo>
                    <a:pt x="78" y="104"/>
                    <a:pt x="75" y="107"/>
                    <a:pt x="70" y="110"/>
                  </a:cubicBezTo>
                  <a:cubicBezTo>
                    <a:pt x="66" y="112"/>
                    <a:pt x="63" y="112"/>
                    <a:pt x="58" y="114"/>
                  </a:cubicBezTo>
                  <a:cubicBezTo>
                    <a:pt x="56" y="116"/>
                    <a:pt x="56" y="115"/>
                    <a:pt x="56" y="113"/>
                  </a:cubicBezTo>
                  <a:cubicBezTo>
                    <a:pt x="57" y="108"/>
                    <a:pt x="56" y="105"/>
                    <a:pt x="57" y="100"/>
                  </a:cubicBezTo>
                  <a:cubicBezTo>
                    <a:pt x="59" y="95"/>
                    <a:pt x="61" y="91"/>
                    <a:pt x="66" y="88"/>
                  </a:cubicBezTo>
                  <a:cubicBezTo>
                    <a:pt x="71" y="86"/>
                    <a:pt x="77" y="83"/>
                    <a:pt x="81" y="80"/>
                  </a:cubicBezTo>
                  <a:cubicBezTo>
                    <a:pt x="83" y="79"/>
                    <a:pt x="84" y="79"/>
                    <a:pt x="83" y="82"/>
                  </a:cubicBezTo>
                  <a:cubicBezTo>
                    <a:pt x="82" y="87"/>
                    <a:pt x="80" y="94"/>
                    <a:pt x="79" y="98"/>
                  </a:cubicBezTo>
                  <a:close/>
                  <a:moveTo>
                    <a:pt x="78" y="66"/>
                  </a:moveTo>
                  <a:cubicBezTo>
                    <a:pt x="76" y="71"/>
                    <a:pt x="72" y="74"/>
                    <a:pt x="67" y="76"/>
                  </a:cubicBezTo>
                  <a:cubicBezTo>
                    <a:pt x="62" y="77"/>
                    <a:pt x="59" y="76"/>
                    <a:pt x="54" y="78"/>
                  </a:cubicBezTo>
                  <a:cubicBezTo>
                    <a:pt x="52" y="79"/>
                    <a:pt x="52" y="78"/>
                    <a:pt x="53" y="76"/>
                  </a:cubicBezTo>
                  <a:cubicBezTo>
                    <a:pt x="55" y="71"/>
                    <a:pt x="54" y="68"/>
                    <a:pt x="56" y="64"/>
                  </a:cubicBezTo>
                  <a:cubicBezTo>
                    <a:pt x="58" y="59"/>
                    <a:pt x="62" y="56"/>
                    <a:pt x="67" y="54"/>
                  </a:cubicBezTo>
                  <a:cubicBezTo>
                    <a:pt x="72" y="52"/>
                    <a:pt x="78" y="50"/>
                    <a:pt x="83" y="49"/>
                  </a:cubicBezTo>
                  <a:cubicBezTo>
                    <a:pt x="85" y="48"/>
                    <a:pt x="86" y="48"/>
                    <a:pt x="85" y="51"/>
                  </a:cubicBezTo>
                  <a:cubicBezTo>
                    <a:pt x="83" y="55"/>
                    <a:pt x="80" y="62"/>
                    <a:pt x="78" y="66"/>
                  </a:cubicBezTo>
                  <a:close/>
                  <a:moveTo>
                    <a:pt x="35" y="152"/>
                  </a:moveTo>
                  <a:cubicBezTo>
                    <a:pt x="41" y="150"/>
                    <a:pt x="47" y="151"/>
                    <a:pt x="52" y="155"/>
                  </a:cubicBezTo>
                  <a:cubicBezTo>
                    <a:pt x="56" y="158"/>
                    <a:pt x="58" y="162"/>
                    <a:pt x="62" y="165"/>
                  </a:cubicBezTo>
                  <a:cubicBezTo>
                    <a:pt x="65" y="167"/>
                    <a:pt x="64" y="167"/>
                    <a:pt x="62" y="168"/>
                  </a:cubicBezTo>
                  <a:cubicBezTo>
                    <a:pt x="56" y="169"/>
                    <a:pt x="54" y="172"/>
                    <a:pt x="48" y="173"/>
                  </a:cubicBezTo>
                  <a:cubicBezTo>
                    <a:pt x="42" y="175"/>
                    <a:pt x="37" y="174"/>
                    <a:pt x="32" y="170"/>
                  </a:cubicBezTo>
                  <a:cubicBezTo>
                    <a:pt x="27" y="167"/>
                    <a:pt x="20" y="162"/>
                    <a:pt x="16" y="159"/>
                  </a:cubicBezTo>
                  <a:cubicBezTo>
                    <a:pt x="14" y="157"/>
                    <a:pt x="14" y="157"/>
                    <a:pt x="16" y="156"/>
                  </a:cubicBezTo>
                  <a:cubicBezTo>
                    <a:pt x="22" y="154"/>
                    <a:pt x="30" y="153"/>
                    <a:pt x="35" y="152"/>
                  </a:cubicBezTo>
                  <a:close/>
                  <a:moveTo>
                    <a:pt x="22" y="119"/>
                  </a:moveTo>
                  <a:cubicBezTo>
                    <a:pt x="28" y="118"/>
                    <a:pt x="33" y="121"/>
                    <a:pt x="38" y="125"/>
                  </a:cubicBezTo>
                  <a:cubicBezTo>
                    <a:pt x="41" y="129"/>
                    <a:pt x="42" y="133"/>
                    <a:pt x="46" y="137"/>
                  </a:cubicBezTo>
                  <a:cubicBezTo>
                    <a:pt x="48" y="139"/>
                    <a:pt x="47" y="140"/>
                    <a:pt x="45" y="140"/>
                  </a:cubicBezTo>
                  <a:cubicBezTo>
                    <a:pt x="39" y="140"/>
                    <a:pt x="36" y="142"/>
                    <a:pt x="30" y="142"/>
                  </a:cubicBezTo>
                  <a:cubicBezTo>
                    <a:pt x="24" y="142"/>
                    <a:pt x="19" y="140"/>
                    <a:pt x="15" y="136"/>
                  </a:cubicBezTo>
                  <a:cubicBezTo>
                    <a:pt x="11" y="131"/>
                    <a:pt x="5" y="126"/>
                    <a:pt x="2" y="121"/>
                  </a:cubicBezTo>
                  <a:cubicBezTo>
                    <a:pt x="0" y="119"/>
                    <a:pt x="0" y="119"/>
                    <a:pt x="3" y="119"/>
                  </a:cubicBezTo>
                  <a:cubicBezTo>
                    <a:pt x="8" y="119"/>
                    <a:pt x="17" y="119"/>
                    <a:pt x="22" y="119"/>
                  </a:cubicBezTo>
                  <a:close/>
                  <a:moveTo>
                    <a:pt x="22" y="83"/>
                  </a:moveTo>
                  <a:cubicBezTo>
                    <a:pt x="28" y="85"/>
                    <a:pt x="32" y="88"/>
                    <a:pt x="34" y="94"/>
                  </a:cubicBezTo>
                  <a:cubicBezTo>
                    <a:pt x="36" y="99"/>
                    <a:pt x="36" y="102"/>
                    <a:pt x="38" y="107"/>
                  </a:cubicBezTo>
                  <a:cubicBezTo>
                    <a:pt x="39" y="110"/>
                    <a:pt x="38" y="110"/>
                    <a:pt x="36" y="109"/>
                  </a:cubicBezTo>
                  <a:cubicBezTo>
                    <a:pt x="31" y="108"/>
                    <a:pt x="27" y="108"/>
                    <a:pt x="22" y="107"/>
                  </a:cubicBezTo>
                  <a:cubicBezTo>
                    <a:pt x="16" y="105"/>
                    <a:pt x="13" y="101"/>
                    <a:pt x="10" y="96"/>
                  </a:cubicBezTo>
                  <a:cubicBezTo>
                    <a:pt x="8" y="91"/>
                    <a:pt x="5" y="84"/>
                    <a:pt x="3" y="79"/>
                  </a:cubicBezTo>
                  <a:cubicBezTo>
                    <a:pt x="2" y="76"/>
                    <a:pt x="2" y="76"/>
                    <a:pt x="5" y="77"/>
                  </a:cubicBezTo>
                  <a:cubicBezTo>
                    <a:pt x="10" y="78"/>
                    <a:pt x="17" y="81"/>
                    <a:pt x="22" y="83"/>
                  </a:cubicBezTo>
                  <a:close/>
                  <a:moveTo>
                    <a:pt x="30" y="45"/>
                  </a:moveTo>
                  <a:cubicBezTo>
                    <a:pt x="35" y="48"/>
                    <a:pt x="38" y="52"/>
                    <a:pt x="39" y="58"/>
                  </a:cubicBezTo>
                  <a:cubicBezTo>
                    <a:pt x="40" y="63"/>
                    <a:pt x="39" y="66"/>
                    <a:pt x="40" y="72"/>
                  </a:cubicBezTo>
                  <a:cubicBezTo>
                    <a:pt x="40" y="74"/>
                    <a:pt x="40" y="74"/>
                    <a:pt x="38" y="73"/>
                  </a:cubicBezTo>
                  <a:cubicBezTo>
                    <a:pt x="33" y="71"/>
                    <a:pt x="29" y="71"/>
                    <a:pt x="25" y="68"/>
                  </a:cubicBezTo>
                  <a:cubicBezTo>
                    <a:pt x="19" y="65"/>
                    <a:pt x="16" y="61"/>
                    <a:pt x="15" y="55"/>
                  </a:cubicBezTo>
                  <a:cubicBezTo>
                    <a:pt x="14" y="50"/>
                    <a:pt x="12" y="42"/>
                    <a:pt x="11" y="37"/>
                  </a:cubicBezTo>
                  <a:cubicBezTo>
                    <a:pt x="11" y="34"/>
                    <a:pt x="11" y="34"/>
                    <a:pt x="13" y="35"/>
                  </a:cubicBezTo>
                  <a:cubicBezTo>
                    <a:pt x="18" y="38"/>
                    <a:pt x="25" y="42"/>
                    <a:pt x="30" y="45"/>
                  </a:cubicBezTo>
                  <a:close/>
                  <a:moveTo>
                    <a:pt x="293" y="24"/>
                  </a:moveTo>
                  <a:cubicBezTo>
                    <a:pt x="293" y="30"/>
                    <a:pt x="295" y="36"/>
                    <a:pt x="300" y="40"/>
                  </a:cubicBezTo>
                  <a:cubicBezTo>
                    <a:pt x="304" y="44"/>
                    <a:pt x="308" y="45"/>
                    <a:pt x="312" y="48"/>
                  </a:cubicBezTo>
                  <a:cubicBezTo>
                    <a:pt x="313" y="50"/>
                    <a:pt x="313" y="51"/>
                    <a:pt x="314" y="53"/>
                  </a:cubicBezTo>
                  <a:cubicBezTo>
                    <a:pt x="318" y="68"/>
                    <a:pt x="320" y="84"/>
                    <a:pt x="318" y="100"/>
                  </a:cubicBezTo>
                  <a:cubicBezTo>
                    <a:pt x="315" y="122"/>
                    <a:pt x="307" y="143"/>
                    <a:pt x="295" y="159"/>
                  </a:cubicBezTo>
                  <a:cubicBezTo>
                    <a:pt x="295" y="159"/>
                    <a:pt x="295" y="159"/>
                    <a:pt x="295" y="159"/>
                  </a:cubicBezTo>
                  <a:cubicBezTo>
                    <a:pt x="282" y="175"/>
                    <a:pt x="265" y="188"/>
                    <a:pt x="246" y="194"/>
                  </a:cubicBezTo>
                  <a:cubicBezTo>
                    <a:pt x="246" y="194"/>
                    <a:pt x="246" y="194"/>
                    <a:pt x="246" y="194"/>
                  </a:cubicBezTo>
                  <a:cubicBezTo>
                    <a:pt x="247" y="196"/>
                    <a:pt x="247" y="198"/>
                    <a:pt x="248" y="200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68" y="194"/>
                    <a:pt x="286" y="181"/>
                    <a:pt x="299" y="164"/>
                  </a:cubicBezTo>
                  <a:cubicBezTo>
                    <a:pt x="311" y="148"/>
                    <a:pt x="320" y="127"/>
                    <a:pt x="323" y="104"/>
                  </a:cubicBezTo>
                  <a:cubicBezTo>
                    <a:pt x="325" y="87"/>
                    <a:pt x="323" y="69"/>
                    <a:pt x="318" y="54"/>
                  </a:cubicBezTo>
                  <a:cubicBezTo>
                    <a:pt x="317" y="52"/>
                    <a:pt x="316" y="49"/>
                    <a:pt x="316" y="47"/>
                  </a:cubicBezTo>
                  <a:cubicBezTo>
                    <a:pt x="316" y="41"/>
                    <a:pt x="318" y="38"/>
                    <a:pt x="318" y="32"/>
                  </a:cubicBezTo>
                  <a:cubicBezTo>
                    <a:pt x="318" y="26"/>
                    <a:pt x="316" y="20"/>
                    <a:pt x="311" y="16"/>
                  </a:cubicBezTo>
                  <a:cubicBezTo>
                    <a:pt x="307" y="12"/>
                    <a:pt x="300" y="6"/>
                    <a:pt x="296" y="2"/>
                  </a:cubicBezTo>
                  <a:cubicBezTo>
                    <a:pt x="294" y="0"/>
                    <a:pt x="293" y="0"/>
                    <a:pt x="293" y="3"/>
                  </a:cubicBezTo>
                  <a:cubicBezTo>
                    <a:pt x="293" y="9"/>
                    <a:pt x="293" y="18"/>
                    <a:pt x="293" y="24"/>
                  </a:cubicBezTo>
                  <a:close/>
                  <a:moveTo>
                    <a:pt x="278" y="131"/>
                  </a:moveTo>
                  <a:cubicBezTo>
                    <a:pt x="278" y="136"/>
                    <a:pt x="279" y="140"/>
                    <a:pt x="283" y="144"/>
                  </a:cubicBezTo>
                  <a:cubicBezTo>
                    <a:pt x="286" y="147"/>
                    <a:pt x="289" y="148"/>
                    <a:pt x="293" y="151"/>
                  </a:cubicBezTo>
                  <a:cubicBezTo>
                    <a:pt x="294" y="153"/>
                    <a:pt x="295" y="152"/>
                    <a:pt x="295" y="150"/>
                  </a:cubicBezTo>
                  <a:cubicBezTo>
                    <a:pt x="295" y="145"/>
                    <a:pt x="297" y="143"/>
                    <a:pt x="297" y="138"/>
                  </a:cubicBezTo>
                  <a:cubicBezTo>
                    <a:pt x="298" y="133"/>
                    <a:pt x="296" y="129"/>
                    <a:pt x="293" y="125"/>
                  </a:cubicBezTo>
                  <a:cubicBezTo>
                    <a:pt x="289" y="122"/>
                    <a:pt x="285" y="117"/>
                    <a:pt x="281" y="114"/>
                  </a:cubicBezTo>
                  <a:cubicBezTo>
                    <a:pt x="280" y="112"/>
                    <a:pt x="279" y="112"/>
                    <a:pt x="279" y="114"/>
                  </a:cubicBezTo>
                  <a:cubicBezTo>
                    <a:pt x="279" y="119"/>
                    <a:pt x="278" y="126"/>
                    <a:pt x="278" y="131"/>
                  </a:cubicBezTo>
                  <a:close/>
                  <a:moveTo>
                    <a:pt x="286" y="98"/>
                  </a:moveTo>
                  <a:cubicBezTo>
                    <a:pt x="287" y="104"/>
                    <a:pt x="290" y="107"/>
                    <a:pt x="295" y="110"/>
                  </a:cubicBezTo>
                  <a:cubicBezTo>
                    <a:pt x="299" y="112"/>
                    <a:pt x="303" y="112"/>
                    <a:pt x="307" y="114"/>
                  </a:cubicBezTo>
                  <a:cubicBezTo>
                    <a:pt x="309" y="116"/>
                    <a:pt x="309" y="115"/>
                    <a:pt x="309" y="113"/>
                  </a:cubicBezTo>
                  <a:cubicBezTo>
                    <a:pt x="308" y="108"/>
                    <a:pt x="309" y="105"/>
                    <a:pt x="308" y="100"/>
                  </a:cubicBezTo>
                  <a:cubicBezTo>
                    <a:pt x="307" y="95"/>
                    <a:pt x="304" y="91"/>
                    <a:pt x="299" y="88"/>
                  </a:cubicBezTo>
                  <a:cubicBezTo>
                    <a:pt x="295" y="86"/>
                    <a:pt x="289" y="83"/>
                    <a:pt x="284" y="80"/>
                  </a:cubicBezTo>
                  <a:cubicBezTo>
                    <a:pt x="282" y="79"/>
                    <a:pt x="282" y="79"/>
                    <a:pt x="282" y="82"/>
                  </a:cubicBezTo>
                  <a:cubicBezTo>
                    <a:pt x="283" y="87"/>
                    <a:pt x="285" y="94"/>
                    <a:pt x="286" y="98"/>
                  </a:cubicBezTo>
                  <a:close/>
                  <a:moveTo>
                    <a:pt x="288" y="66"/>
                  </a:moveTo>
                  <a:cubicBezTo>
                    <a:pt x="290" y="71"/>
                    <a:pt x="293" y="74"/>
                    <a:pt x="299" y="76"/>
                  </a:cubicBezTo>
                  <a:cubicBezTo>
                    <a:pt x="303" y="77"/>
                    <a:pt x="306" y="76"/>
                    <a:pt x="311" y="78"/>
                  </a:cubicBezTo>
                  <a:cubicBezTo>
                    <a:pt x="313" y="79"/>
                    <a:pt x="314" y="78"/>
                    <a:pt x="313" y="76"/>
                  </a:cubicBezTo>
                  <a:cubicBezTo>
                    <a:pt x="311" y="71"/>
                    <a:pt x="311" y="68"/>
                    <a:pt x="309" y="64"/>
                  </a:cubicBezTo>
                  <a:cubicBezTo>
                    <a:pt x="307" y="59"/>
                    <a:pt x="304" y="56"/>
                    <a:pt x="298" y="54"/>
                  </a:cubicBezTo>
                  <a:cubicBezTo>
                    <a:pt x="294" y="52"/>
                    <a:pt x="287" y="50"/>
                    <a:pt x="282" y="49"/>
                  </a:cubicBezTo>
                  <a:cubicBezTo>
                    <a:pt x="280" y="48"/>
                    <a:pt x="280" y="48"/>
                    <a:pt x="281" y="51"/>
                  </a:cubicBezTo>
                  <a:cubicBezTo>
                    <a:pt x="282" y="55"/>
                    <a:pt x="286" y="62"/>
                    <a:pt x="288" y="66"/>
                  </a:cubicBezTo>
                  <a:close/>
                  <a:moveTo>
                    <a:pt x="330" y="152"/>
                  </a:moveTo>
                  <a:cubicBezTo>
                    <a:pt x="324" y="150"/>
                    <a:pt x="319" y="151"/>
                    <a:pt x="314" y="155"/>
                  </a:cubicBezTo>
                  <a:cubicBezTo>
                    <a:pt x="309" y="158"/>
                    <a:pt x="308" y="162"/>
                    <a:pt x="303" y="165"/>
                  </a:cubicBezTo>
                  <a:cubicBezTo>
                    <a:pt x="301" y="167"/>
                    <a:pt x="301" y="167"/>
                    <a:pt x="304" y="168"/>
                  </a:cubicBezTo>
                  <a:cubicBezTo>
                    <a:pt x="309" y="169"/>
                    <a:pt x="312" y="172"/>
                    <a:pt x="317" y="173"/>
                  </a:cubicBezTo>
                  <a:cubicBezTo>
                    <a:pt x="323" y="175"/>
                    <a:pt x="329" y="174"/>
                    <a:pt x="334" y="170"/>
                  </a:cubicBezTo>
                  <a:cubicBezTo>
                    <a:pt x="338" y="167"/>
                    <a:pt x="345" y="162"/>
                    <a:pt x="350" y="159"/>
                  </a:cubicBezTo>
                  <a:cubicBezTo>
                    <a:pt x="352" y="157"/>
                    <a:pt x="352" y="157"/>
                    <a:pt x="349" y="156"/>
                  </a:cubicBezTo>
                  <a:cubicBezTo>
                    <a:pt x="343" y="154"/>
                    <a:pt x="335" y="153"/>
                    <a:pt x="330" y="152"/>
                  </a:cubicBezTo>
                  <a:close/>
                  <a:moveTo>
                    <a:pt x="343" y="119"/>
                  </a:moveTo>
                  <a:cubicBezTo>
                    <a:pt x="337" y="118"/>
                    <a:pt x="332" y="121"/>
                    <a:pt x="328" y="125"/>
                  </a:cubicBezTo>
                  <a:cubicBezTo>
                    <a:pt x="324" y="129"/>
                    <a:pt x="323" y="133"/>
                    <a:pt x="320" y="137"/>
                  </a:cubicBezTo>
                  <a:cubicBezTo>
                    <a:pt x="318" y="139"/>
                    <a:pt x="318" y="140"/>
                    <a:pt x="321" y="140"/>
                  </a:cubicBezTo>
                  <a:cubicBezTo>
                    <a:pt x="327" y="140"/>
                    <a:pt x="330" y="142"/>
                    <a:pt x="335" y="142"/>
                  </a:cubicBezTo>
                  <a:cubicBezTo>
                    <a:pt x="341" y="142"/>
                    <a:pt x="346" y="140"/>
                    <a:pt x="351" y="136"/>
                  </a:cubicBezTo>
                  <a:cubicBezTo>
                    <a:pt x="354" y="131"/>
                    <a:pt x="360" y="126"/>
                    <a:pt x="364" y="121"/>
                  </a:cubicBezTo>
                  <a:cubicBezTo>
                    <a:pt x="366" y="119"/>
                    <a:pt x="365" y="119"/>
                    <a:pt x="363" y="119"/>
                  </a:cubicBezTo>
                  <a:cubicBezTo>
                    <a:pt x="357" y="119"/>
                    <a:pt x="349" y="119"/>
                    <a:pt x="343" y="119"/>
                  </a:cubicBezTo>
                  <a:close/>
                  <a:moveTo>
                    <a:pt x="343" y="83"/>
                  </a:moveTo>
                  <a:cubicBezTo>
                    <a:pt x="337" y="85"/>
                    <a:pt x="333" y="88"/>
                    <a:pt x="331" y="94"/>
                  </a:cubicBezTo>
                  <a:cubicBezTo>
                    <a:pt x="329" y="99"/>
                    <a:pt x="330" y="102"/>
                    <a:pt x="328" y="107"/>
                  </a:cubicBezTo>
                  <a:cubicBezTo>
                    <a:pt x="327" y="110"/>
                    <a:pt x="327" y="110"/>
                    <a:pt x="330" y="109"/>
                  </a:cubicBezTo>
                  <a:cubicBezTo>
                    <a:pt x="335" y="108"/>
                    <a:pt x="338" y="108"/>
                    <a:pt x="343" y="107"/>
                  </a:cubicBezTo>
                  <a:cubicBezTo>
                    <a:pt x="349" y="105"/>
                    <a:pt x="353" y="101"/>
                    <a:pt x="355" y="96"/>
                  </a:cubicBezTo>
                  <a:cubicBezTo>
                    <a:pt x="357" y="91"/>
                    <a:pt x="360" y="84"/>
                    <a:pt x="362" y="79"/>
                  </a:cubicBezTo>
                  <a:cubicBezTo>
                    <a:pt x="363" y="76"/>
                    <a:pt x="363" y="76"/>
                    <a:pt x="361" y="77"/>
                  </a:cubicBezTo>
                  <a:cubicBezTo>
                    <a:pt x="355" y="78"/>
                    <a:pt x="348" y="81"/>
                    <a:pt x="343" y="83"/>
                  </a:cubicBezTo>
                  <a:close/>
                  <a:moveTo>
                    <a:pt x="336" y="45"/>
                  </a:moveTo>
                  <a:cubicBezTo>
                    <a:pt x="331" y="48"/>
                    <a:pt x="328" y="52"/>
                    <a:pt x="326" y="58"/>
                  </a:cubicBezTo>
                  <a:cubicBezTo>
                    <a:pt x="325" y="63"/>
                    <a:pt x="326" y="66"/>
                    <a:pt x="326" y="72"/>
                  </a:cubicBezTo>
                  <a:cubicBezTo>
                    <a:pt x="325" y="74"/>
                    <a:pt x="325" y="74"/>
                    <a:pt x="328" y="73"/>
                  </a:cubicBezTo>
                  <a:cubicBezTo>
                    <a:pt x="333" y="71"/>
                    <a:pt x="336" y="71"/>
                    <a:pt x="341" y="68"/>
                  </a:cubicBezTo>
                  <a:cubicBezTo>
                    <a:pt x="346" y="65"/>
                    <a:pt x="349" y="61"/>
                    <a:pt x="350" y="55"/>
                  </a:cubicBezTo>
                  <a:cubicBezTo>
                    <a:pt x="351" y="50"/>
                    <a:pt x="353" y="42"/>
                    <a:pt x="354" y="37"/>
                  </a:cubicBezTo>
                  <a:cubicBezTo>
                    <a:pt x="355" y="34"/>
                    <a:pt x="354" y="34"/>
                    <a:pt x="352" y="35"/>
                  </a:cubicBezTo>
                  <a:cubicBezTo>
                    <a:pt x="347" y="38"/>
                    <a:pt x="340" y="42"/>
                    <a:pt x="336" y="4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2" name="Skupina 111">
            <a:extLst>
              <a:ext uri="{FF2B5EF4-FFF2-40B4-BE49-F238E27FC236}">
                <a16:creationId xmlns:a16="http://schemas.microsoft.com/office/drawing/2014/main" xmlns="" id="{4BDE26CE-2660-4A55-B845-20060BD56675}"/>
              </a:ext>
            </a:extLst>
          </p:cNvPr>
          <p:cNvGrpSpPr/>
          <p:nvPr/>
        </p:nvGrpSpPr>
        <p:grpSpPr>
          <a:xfrm>
            <a:off x="6579262" y="1606188"/>
            <a:ext cx="1502927" cy="361568"/>
            <a:chOff x="7015800" y="1586786"/>
            <a:chExt cx="1502927" cy="361568"/>
          </a:xfrm>
        </p:grpSpPr>
        <p:grpSp>
          <p:nvGrpSpPr>
            <p:cNvPr id="113" name="Group 78">
              <a:extLst>
                <a:ext uri="{FF2B5EF4-FFF2-40B4-BE49-F238E27FC236}">
                  <a16:creationId xmlns:a16="http://schemas.microsoft.com/office/drawing/2014/main" xmlns="" id="{40C9CF93-0B81-4D5E-933A-C6EAD0347EB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15800" y="1586786"/>
              <a:ext cx="471019" cy="361568"/>
              <a:chOff x="6323013" y="760413"/>
              <a:chExt cx="1373188" cy="1054100"/>
            </a:xfrm>
            <a:solidFill>
              <a:srgbClr val="FFC000"/>
            </a:solidFill>
          </p:grpSpPr>
          <p:sp>
            <p:nvSpPr>
              <p:cNvPr id="115" name="Freeform 16">
                <a:extLst>
                  <a:ext uri="{FF2B5EF4-FFF2-40B4-BE49-F238E27FC236}">
                    <a16:creationId xmlns:a16="http://schemas.microsoft.com/office/drawing/2014/main" xmlns="" id="{29E4A123-A463-4332-8CC9-019691BB0F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80200" y="985838"/>
                <a:ext cx="660400" cy="828675"/>
              </a:xfrm>
              <a:custGeom>
                <a:avLst/>
                <a:gdLst/>
                <a:ahLst/>
                <a:cxnLst>
                  <a:cxn ang="0">
                    <a:pos x="100" y="111"/>
                  </a:cxn>
                  <a:cxn ang="0">
                    <a:pos x="118" y="129"/>
                  </a:cxn>
                  <a:cxn ang="0">
                    <a:pos x="126" y="133"/>
                  </a:cxn>
                  <a:cxn ang="0">
                    <a:pos x="130" y="144"/>
                  </a:cxn>
                  <a:cxn ang="0">
                    <a:pos x="130" y="149"/>
                  </a:cxn>
                  <a:cxn ang="0">
                    <a:pos x="143" y="149"/>
                  </a:cxn>
                  <a:cxn ang="0">
                    <a:pos x="143" y="192"/>
                  </a:cxn>
                  <a:cxn ang="0">
                    <a:pos x="150" y="201"/>
                  </a:cxn>
                  <a:cxn ang="0">
                    <a:pos x="150" y="221"/>
                  </a:cxn>
                  <a:cxn ang="0">
                    <a:pos x="25" y="221"/>
                  </a:cxn>
                  <a:cxn ang="0">
                    <a:pos x="25" y="201"/>
                  </a:cxn>
                  <a:cxn ang="0">
                    <a:pos x="32" y="192"/>
                  </a:cxn>
                  <a:cxn ang="0">
                    <a:pos x="32" y="149"/>
                  </a:cxn>
                  <a:cxn ang="0">
                    <a:pos x="45" y="149"/>
                  </a:cxn>
                  <a:cxn ang="0">
                    <a:pos x="45" y="144"/>
                  </a:cxn>
                  <a:cxn ang="0">
                    <a:pos x="50" y="133"/>
                  </a:cxn>
                  <a:cxn ang="0">
                    <a:pos x="57" y="129"/>
                  </a:cxn>
                  <a:cxn ang="0">
                    <a:pos x="75" y="111"/>
                  </a:cxn>
                  <a:cxn ang="0">
                    <a:pos x="71" y="104"/>
                  </a:cxn>
                  <a:cxn ang="0">
                    <a:pos x="75" y="98"/>
                  </a:cxn>
                  <a:cxn ang="0">
                    <a:pos x="0" y="10"/>
                  </a:cxn>
                  <a:cxn ang="0">
                    <a:pos x="0" y="3"/>
                  </a:cxn>
                  <a:cxn ang="0">
                    <a:pos x="28" y="3"/>
                  </a:cxn>
                  <a:cxn ang="0">
                    <a:pos x="29" y="5"/>
                  </a:cxn>
                  <a:cxn ang="0">
                    <a:pos x="40" y="14"/>
                  </a:cxn>
                  <a:cxn ang="0">
                    <a:pos x="39" y="13"/>
                  </a:cxn>
                  <a:cxn ang="0">
                    <a:pos x="36" y="2"/>
                  </a:cxn>
                  <a:cxn ang="0">
                    <a:pos x="42" y="0"/>
                  </a:cxn>
                  <a:cxn ang="0">
                    <a:pos x="134" y="0"/>
                  </a:cxn>
                  <a:cxn ang="0">
                    <a:pos x="139" y="2"/>
                  </a:cxn>
                  <a:cxn ang="0">
                    <a:pos x="136" y="13"/>
                  </a:cxn>
                  <a:cxn ang="0">
                    <a:pos x="136" y="14"/>
                  </a:cxn>
                  <a:cxn ang="0">
                    <a:pos x="146" y="5"/>
                  </a:cxn>
                  <a:cxn ang="0">
                    <a:pos x="147" y="3"/>
                  </a:cxn>
                  <a:cxn ang="0">
                    <a:pos x="176" y="3"/>
                  </a:cxn>
                  <a:cxn ang="0">
                    <a:pos x="176" y="10"/>
                  </a:cxn>
                  <a:cxn ang="0">
                    <a:pos x="101" y="98"/>
                  </a:cxn>
                  <a:cxn ang="0">
                    <a:pos x="105" y="104"/>
                  </a:cxn>
                  <a:cxn ang="0">
                    <a:pos x="100" y="111"/>
                  </a:cxn>
                  <a:cxn ang="0">
                    <a:pos x="43" y="67"/>
                  </a:cxn>
                  <a:cxn ang="0">
                    <a:pos x="45" y="55"/>
                  </a:cxn>
                  <a:cxn ang="0">
                    <a:pos x="46" y="30"/>
                  </a:cxn>
                  <a:cxn ang="0">
                    <a:pos x="19" y="17"/>
                  </a:cxn>
                  <a:cxn ang="0">
                    <a:pos x="13" y="17"/>
                  </a:cxn>
                  <a:cxn ang="0">
                    <a:pos x="43" y="67"/>
                  </a:cxn>
                  <a:cxn ang="0">
                    <a:pos x="130" y="30"/>
                  </a:cxn>
                  <a:cxn ang="0">
                    <a:pos x="130" y="55"/>
                  </a:cxn>
                  <a:cxn ang="0">
                    <a:pos x="132" y="67"/>
                  </a:cxn>
                  <a:cxn ang="0">
                    <a:pos x="162" y="17"/>
                  </a:cxn>
                  <a:cxn ang="0">
                    <a:pos x="156" y="17"/>
                  </a:cxn>
                  <a:cxn ang="0">
                    <a:pos x="130" y="30"/>
                  </a:cxn>
                </a:cxnLst>
                <a:rect l="0" t="0" r="r" b="b"/>
                <a:pathLst>
                  <a:path w="176" h="221">
                    <a:moveTo>
                      <a:pt x="100" y="111"/>
                    </a:moveTo>
                    <a:cubicBezTo>
                      <a:pt x="103" y="121"/>
                      <a:pt x="108" y="125"/>
                      <a:pt x="118" y="129"/>
                    </a:cubicBezTo>
                    <a:cubicBezTo>
                      <a:pt x="121" y="130"/>
                      <a:pt x="123" y="131"/>
                      <a:pt x="126" y="133"/>
                    </a:cubicBezTo>
                    <a:cubicBezTo>
                      <a:pt x="129" y="136"/>
                      <a:pt x="130" y="140"/>
                      <a:pt x="130" y="144"/>
                    </a:cubicBezTo>
                    <a:cubicBezTo>
                      <a:pt x="130" y="149"/>
                      <a:pt x="130" y="149"/>
                      <a:pt x="130" y="149"/>
                    </a:cubicBezTo>
                    <a:cubicBezTo>
                      <a:pt x="143" y="149"/>
                      <a:pt x="143" y="149"/>
                      <a:pt x="143" y="149"/>
                    </a:cubicBezTo>
                    <a:cubicBezTo>
                      <a:pt x="143" y="192"/>
                      <a:pt x="143" y="192"/>
                      <a:pt x="143" y="192"/>
                    </a:cubicBezTo>
                    <a:cubicBezTo>
                      <a:pt x="150" y="201"/>
                      <a:pt x="150" y="201"/>
                      <a:pt x="150" y="201"/>
                    </a:cubicBezTo>
                    <a:cubicBezTo>
                      <a:pt x="150" y="221"/>
                      <a:pt x="150" y="221"/>
                      <a:pt x="150" y="221"/>
                    </a:cubicBezTo>
                    <a:cubicBezTo>
                      <a:pt x="25" y="221"/>
                      <a:pt x="25" y="221"/>
                      <a:pt x="25" y="221"/>
                    </a:cubicBezTo>
                    <a:cubicBezTo>
                      <a:pt x="25" y="201"/>
                      <a:pt x="25" y="201"/>
                      <a:pt x="25" y="201"/>
                    </a:cubicBezTo>
                    <a:cubicBezTo>
                      <a:pt x="32" y="192"/>
                      <a:pt x="32" y="192"/>
                      <a:pt x="32" y="192"/>
                    </a:cubicBezTo>
                    <a:cubicBezTo>
                      <a:pt x="32" y="149"/>
                      <a:pt x="32" y="149"/>
                      <a:pt x="32" y="149"/>
                    </a:cubicBezTo>
                    <a:cubicBezTo>
                      <a:pt x="45" y="149"/>
                      <a:pt x="45" y="149"/>
                      <a:pt x="45" y="149"/>
                    </a:cubicBezTo>
                    <a:cubicBezTo>
                      <a:pt x="45" y="144"/>
                      <a:pt x="45" y="144"/>
                      <a:pt x="45" y="144"/>
                    </a:cubicBezTo>
                    <a:cubicBezTo>
                      <a:pt x="45" y="140"/>
                      <a:pt x="47" y="136"/>
                      <a:pt x="50" y="133"/>
                    </a:cubicBezTo>
                    <a:cubicBezTo>
                      <a:pt x="52" y="131"/>
                      <a:pt x="54" y="130"/>
                      <a:pt x="57" y="129"/>
                    </a:cubicBezTo>
                    <a:cubicBezTo>
                      <a:pt x="68" y="125"/>
                      <a:pt x="72" y="121"/>
                      <a:pt x="75" y="111"/>
                    </a:cubicBezTo>
                    <a:cubicBezTo>
                      <a:pt x="73" y="109"/>
                      <a:pt x="71" y="107"/>
                      <a:pt x="71" y="104"/>
                    </a:cubicBezTo>
                    <a:cubicBezTo>
                      <a:pt x="71" y="102"/>
                      <a:pt x="73" y="100"/>
                      <a:pt x="75" y="98"/>
                    </a:cubicBezTo>
                    <a:cubicBezTo>
                      <a:pt x="32" y="86"/>
                      <a:pt x="0" y="56"/>
                      <a:pt x="0" y="1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31" y="10"/>
                      <a:pt x="35" y="13"/>
                      <a:pt x="40" y="14"/>
                    </a:cubicBezTo>
                    <a:cubicBezTo>
                      <a:pt x="40" y="14"/>
                      <a:pt x="39" y="13"/>
                      <a:pt x="39" y="13"/>
                    </a:cubicBezTo>
                    <a:cubicBezTo>
                      <a:pt x="37" y="10"/>
                      <a:pt x="34" y="6"/>
                      <a:pt x="36" y="2"/>
                    </a:cubicBezTo>
                    <a:cubicBezTo>
                      <a:pt x="38" y="0"/>
                      <a:pt x="40" y="0"/>
                      <a:pt x="42" y="0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136" y="0"/>
                      <a:pt x="138" y="0"/>
                      <a:pt x="139" y="2"/>
                    </a:cubicBezTo>
                    <a:cubicBezTo>
                      <a:pt x="141" y="6"/>
                      <a:pt x="138" y="10"/>
                      <a:pt x="136" y="13"/>
                    </a:cubicBezTo>
                    <a:cubicBezTo>
                      <a:pt x="136" y="13"/>
                      <a:pt x="136" y="14"/>
                      <a:pt x="136" y="14"/>
                    </a:cubicBezTo>
                    <a:cubicBezTo>
                      <a:pt x="140" y="13"/>
                      <a:pt x="145" y="10"/>
                      <a:pt x="146" y="5"/>
                    </a:cubicBezTo>
                    <a:cubicBezTo>
                      <a:pt x="147" y="3"/>
                      <a:pt x="147" y="3"/>
                      <a:pt x="147" y="3"/>
                    </a:cubicBezTo>
                    <a:cubicBezTo>
                      <a:pt x="176" y="3"/>
                      <a:pt x="176" y="3"/>
                      <a:pt x="176" y="3"/>
                    </a:cubicBezTo>
                    <a:cubicBezTo>
                      <a:pt x="176" y="10"/>
                      <a:pt x="176" y="10"/>
                      <a:pt x="176" y="10"/>
                    </a:cubicBezTo>
                    <a:cubicBezTo>
                      <a:pt x="175" y="56"/>
                      <a:pt x="143" y="86"/>
                      <a:pt x="101" y="98"/>
                    </a:cubicBezTo>
                    <a:cubicBezTo>
                      <a:pt x="103" y="99"/>
                      <a:pt x="105" y="101"/>
                      <a:pt x="105" y="104"/>
                    </a:cubicBezTo>
                    <a:cubicBezTo>
                      <a:pt x="105" y="107"/>
                      <a:pt x="103" y="109"/>
                      <a:pt x="100" y="111"/>
                    </a:cubicBezTo>
                    <a:close/>
                    <a:moveTo>
                      <a:pt x="43" y="67"/>
                    </a:moveTo>
                    <a:cubicBezTo>
                      <a:pt x="43" y="63"/>
                      <a:pt x="44" y="59"/>
                      <a:pt x="45" y="55"/>
                    </a:cubicBezTo>
                    <a:cubicBezTo>
                      <a:pt x="48" y="47"/>
                      <a:pt x="48" y="38"/>
                      <a:pt x="46" y="30"/>
                    </a:cubicBezTo>
                    <a:cubicBezTo>
                      <a:pt x="36" y="29"/>
                      <a:pt x="24" y="25"/>
                      <a:pt x="19" y="17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37"/>
                      <a:pt x="26" y="55"/>
                      <a:pt x="43" y="67"/>
                    </a:cubicBezTo>
                    <a:close/>
                    <a:moveTo>
                      <a:pt x="130" y="30"/>
                    </a:moveTo>
                    <a:cubicBezTo>
                      <a:pt x="128" y="38"/>
                      <a:pt x="128" y="47"/>
                      <a:pt x="130" y="55"/>
                    </a:cubicBezTo>
                    <a:cubicBezTo>
                      <a:pt x="131" y="59"/>
                      <a:pt x="132" y="63"/>
                      <a:pt x="132" y="67"/>
                    </a:cubicBezTo>
                    <a:cubicBezTo>
                      <a:pt x="149" y="55"/>
                      <a:pt x="160" y="37"/>
                      <a:pt x="162" y="17"/>
                    </a:cubicBezTo>
                    <a:cubicBezTo>
                      <a:pt x="156" y="17"/>
                      <a:pt x="156" y="17"/>
                      <a:pt x="156" y="17"/>
                    </a:cubicBezTo>
                    <a:cubicBezTo>
                      <a:pt x="151" y="25"/>
                      <a:pt x="139" y="29"/>
                      <a:pt x="130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Freeform 17">
                <a:extLst>
                  <a:ext uri="{FF2B5EF4-FFF2-40B4-BE49-F238E27FC236}">
                    <a16:creationId xmlns:a16="http://schemas.microsoft.com/office/drawing/2014/main" xmlns="" id="{D8505E5D-857F-4AD3-A9D4-F8B01C3A4F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23013" y="760413"/>
                <a:ext cx="1373188" cy="750888"/>
              </a:xfrm>
              <a:custGeom>
                <a:avLst/>
                <a:gdLst/>
                <a:ahLst/>
                <a:cxnLst>
                  <a:cxn ang="0">
                    <a:pos x="53" y="48"/>
                  </a:cxn>
                  <a:cxn ang="0">
                    <a:pos x="71" y="159"/>
                  </a:cxn>
                  <a:cxn ang="0">
                    <a:pos x="120" y="194"/>
                  </a:cxn>
                  <a:cxn ang="0">
                    <a:pos x="67" y="164"/>
                  </a:cxn>
                  <a:cxn ang="0">
                    <a:pos x="50" y="47"/>
                  </a:cxn>
                  <a:cxn ang="0">
                    <a:pos x="70" y="2"/>
                  </a:cxn>
                  <a:cxn ang="0">
                    <a:pos x="87" y="131"/>
                  </a:cxn>
                  <a:cxn ang="0">
                    <a:pos x="71" y="150"/>
                  </a:cxn>
                  <a:cxn ang="0">
                    <a:pos x="84" y="114"/>
                  </a:cxn>
                  <a:cxn ang="0">
                    <a:pos x="79" y="98"/>
                  </a:cxn>
                  <a:cxn ang="0">
                    <a:pos x="56" y="113"/>
                  </a:cxn>
                  <a:cxn ang="0">
                    <a:pos x="81" y="80"/>
                  </a:cxn>
                  <a:cxn ang="0">
                    <a:pos x="78" y="66"/>
                  </a:cxn>
                  <a:cxn ang="0">
                    <a:pos x="53" y="76"/>
                  </a:cxn>
                  <a:cxn ang="0">
                    <a:pos x="83" y="49"/>
                  </a:cxn>
                  <a:cxn ang="0">
                    <a:pos x="35" y="152"/>
                  </a:cxn>
                  <a:cxn ang="0">
                    <a:pos x="62" y="168"/>
                  </a:cxn>
                  <a:cxn ang="0">
                    <a:pos x="16" y="159"/>
                  </a:cxn>
                  <a:cxn ang="0">
                    <a:pos x="22" y="119"/>
                  </a:cxn>
                  <a:cxn ang="0">
                    <a:pos x="45" y="140"/>
                  </a:cxn>
                  <a:cxn ang="0">
                    <a:pos x="2" y="121"/>
                  </a:cxn>
                  <a:cxn ang="0">
                    <a:pos x="22" y="83"/>
                  </a:cxn>
                  <a:cxn ang="0">
                    <a:pos x="36" y="109"/>
                  </a:cxn>
                  <a:cxn ang="0">
                    <a:pos x="3" y="79"/>
                  </a:cxn>
                  <a:cxn ang="0">
                    <a:pos x="30" y="45"/>
                  </a:cxn>
                  <a:cxn ang="0">
                    <a:pos x="38" y="73"/>
                  </a:cxn>
                  <a:cxn ang="0">
                    <a:pos x="11" y="37"/>
                  </a:cxn>
                  <a:cxn ang="0">
                    <a:pos x="293" y="24"/>
                  </a:cxn>
                  <a:cxn ang="0">
                    <a:pos x="314" y="53"/>
                  </a:cxn>
                  <a:cxn ang="0">
                    <a:pos x="295" y="159"/>
                  </a:cxn>
                  <a:cxn ang="0">
                    <a:pos x="248" y="200"/>
                  </a:cxn>
                  <a:cxn ang="0">
                    <a:pos x="323" y="104"/>
                  </a:cxn>
                  <a:cxn ang="0">
                    <a:pos x="318" y="32"/>
                  </a:cxn>
                  <a:cxn ang="0">
                    <a:pos x="293" y="3"/>
                  </a:cxn>
                  <a:cxn ang="0">
                    <a:pos x="283" y="144"/>
                  </a:cxn>
                  <a:cxn ang="0">
                    <a:pos x="297" y="138"/>
                  </a:cxn>
                  <a:cxn ang="0">
                    <a:pos x="279" y="114"/>
                  </a:cxn>
                  <a:cxn ang="0">
                    <a:pos x="295" y="110"/>
                  </a:cxn>
                  <a:cxn ang="0">
                    <a:pos x="308" y="100"/>
                  </a:cxn>
                  <a:cxn ang="0">
                    <a:pos x="282" y="82"/>
                  </a:cxn>
                  <a:cxn ang="0">
                    <a:pos x="299" y="76"/>
                  </a:cxn>
                  <a:cxn ang="0">
                    <a:pos x="309" y="64"/>
                  </a:cxn>
                  <a:cxn ang="0">
                    <a:pos x="281" y="51"/>
                  </a:cxn>
                  <a:cxn ang="0">
                    <a:pos x="314" y="155"/>
                  </a:cxn>
                  <a:cxn ang="0">
                    <a:pos x="317" y="173"/>
                  </a:cxn>
                  <a:cxn ang="0">
                    <a:pos x="349" y="156"/>
                  </a:cxn>
                  <a:cxn ang="0">
                    <a:pos x="328" y="125"/>
                  </a:cxn>
                  <a:cxn ang="0">
                    <a:pos x="335" y="142"/>
                  </a:cxn>
                  <a:cxn ang="0">
                    <a:pos x="363" y="119"/>
                  </a:cxn>
                  <a:cxn ang="0">
                    <a:pos x="331" y="94"/>
                  </a:cxn>
                  <a:cxn ang="0">
                    <a:pos x="343" y="107"/>
                  </a:cxn>
                  <a:cxn ang="0">
                    <a:pos x="361" y="77"/>
                  </a:cxn>
                  <a:cxn ang="0">
                    <a:pos x="326" y="58"/>
                  </a:cxn>
                  <a:cxn ang="0">
                    <a:pos x="341" y="68"/>
                  </a:cxn>
                  <a:cxn ang="0">
                    <a:pos x="352" y="35"/>
                  </a:cxn>
                </a:cxnLst>
                <a:rect l="0" t="0" r="r" b="b"/>
                <a:pathLst>
                  <a:path w="366" h="200">
                    <a:moveTo>
                      <a:pt x="73" y="24"/>
                    </a:moveTo>
                    <a:cubicBezTo>
                      <a:pt x="73" y="30"/>
                      <a:pt x="70" y="36"/>
                      <a:pt x="65" y="40"/>
                    </a:cubicBezTo>
                    <a:cubicBezTo>
                      <a:pt x="61" y="44"/>
                      <a:pt x="57" y="45"/>
                      <a:pt x="53" y="48"/>
                    </a:cubicBezTo>
                    <a:cubicBezTo>
                      <a:pt x="53" y="50"/>
                      <a:pt x="52" y="51"/>
                      <a:pt x="52" y="53"/>
                    </a:cubicBezTo>
                    <a:cubicBezTo>
                      <a:pt x="47" y="68"/>
                      <a:pt x="46" y="84"/>
                      <a:pt x="48" y="100"/>
                    </a:cubicBezTo>
                    <a:cubicBezTo>
                      <a:pt x="50" y="122"/>
                      <a:pt x="59" y="143"/>
                      <a:pt x="71" y="159"/>
                    </a:cubicBezTo>
                    <a:cubicBezTo>
                      <a:pt x="71" y="159"/>
                      <a:pt x="71" y="159"/>
                      <a:pt x="71" y="159"/>
                    </a:cubicBezTo>
                    <a:cubicBezTo>
                      <a:pt x="83" y="175"/>
                      <a:pt x="100" y="188"/>
                      <a:pt x="119" y="194"/>
                    </a:cubicBezTo>
                    <a:cubicBezTo>
                      <a:pt x="120" y="194"/>
                      <a:pt x="120" y="194"/>
                      <a:pt x="120" y="194"/>
                    </a:cubicBezTo>
                    <a:cubicBezTo>
                      <a:pt x="119" y="196"/>
                      <a:pt x="118" y="198"/>
                      <a:pt x="117" y="200"/>
                    </a:cubicBezTo>
                    <a:cubicBezTo>
                      <a:pt x="117" y="200"/>
                      <a:pt x="117" y="200"/>
                      <a:pt x="117" y="200"/>
                    </a:cubicBezTo>
                    <a:cubicBezTo>
                      <a:pt x="97" y="194"/>
                      <a:pt x="80" y="181"/>
                      <a:pt x="67" y="164"/>
                    </a:cubicBezTo>
                    <a:cubicBezTo>
                      <a:pt x="54" y="148"/>
                      <a:pt x="45" y="127"/>
                      <a:pt x="43" y="104"/>
                    </a:cubicBezTo>
                    <a:cubicBezTo>
                      <a:pt x="41" y="87"/>
                      <a:pt x="42" y="69"/>
                      <a:pt x="47" y="54"/>
                    </a:cubicBezTo>
                    <a:cubicBezTo>
                      <a:pt x="48" y="52"/>
                      <a:pt x="49" y="49"/>
                      <a:pt x="50" y="47"/>
                    </a:cubicBezTo>
                    <a:cubicBezTo>
                      <a:pt x="49" y="41"/>
                      <a:pt x="48" y="38"/>
                      <a:pt x="47" y="32"/>
                    </a:cubicBezTo>
                    <a:cubicBezTo>
                      <a:pt x="47" y="26"/>
                      <a:pt x="50" y="20"/>
                      <a:pt x="55" y="16"/>
                    </a:cubicBezTo>
                    <a:cubicBezTo>
                      <a:pt x="59" y="12"/>
                      <a:pt x="65" y="6"/>
                      <a:pt x="70" y="2"/>
                    </a:cubicBezTo>
                    <a:cubicBezTo>
                      <a:pt x="72" y="0"/>
                      <a:pt x="72" y="0"/>
                      <a:pt x="72" y="3"/>
                    </a:cubicBezTo>
                    <a:cubicBezTo>
                      <a:pt x="73" y="9"/>
                      <a:pt x="72" y="18"/>
                      <a:pt x="73" y="24"/>
                    </a:cubicBezTo>
                    <a:close/>
                    <a:moveTo>
                      <a:pt x="87" y="131"/>
                    </a:moveTo>
                    <a:cubicBezTo>
                      <a:pt x="88" y="136"/>
                      <a:pt x="86" y="140"/>
                      <a:pt x="83" y="144"/>
                    </a:cubicBezTo>
                    <a:cubicBezTo>
                      <a:pt x="79" y="147"/>
                      <a:pt x="76" y="148"/>
                      <a:pt x="73" y="151"/>
                    </a:cubicBezTo>
                    <a:cubicBezTo>
                      <a:pt x="71" y="153"/>
                      <a:pt x="71" y="153"/>
                      <a:pt x="71" y="150"/>
                    </a:cubicBezTo>
                    <a:cubicBezTo>
                      <a:pt x="70" y="145"/>
                      <a:pt x="68" y="143"/>
                      <a:pt x="68" y="138"/>
                    </a:cubicBezTo>
                    <a:cubicBezTo>
                      <a:pt x="68" y="133"/>
                      <a:pt x="69" y="129"/>
                      <a:pt x="73" y="125"/>
                    </a:cubicBezTo>
                    <a:cubicBezTo>
                      <a:pt x="76" y="122"/>
                      <a:pt x="81" y="117"/>
                      <a:pt x="84" y="114"/>
                    </a:cubicBezTo>
                    <a:cubicBezTo>
                      <a:pt x="86" y="112"/>
                      <a:pt x="86" y="112"/>
                      <a:pt x="86" y="114"/>
                    </a:cubicBezTo>
                    <a:cubicBezTo>
                      <a:pt x="87" y="119"/>
                      <a:pt x="87" y="126"/>
                      <a:pt x="87" y="131"/>
                    </a:cubicBezTo>
                    <a:close/>
                    <a:moveTo>
                      <a:pt x="79" y="98"/>
                    </a:moveTo>
                    <a:cubicBezTo>
                      <a:pt x="78" y="104"/>
                      <a:pt x="75" y="107"/>
                      <a:pt x="70" y="110"/>
                    </a:cubicBezTo>
                    <a:cubicBezTo>
                      <a:pt x="66" y="112"/>
                      <a:pt x="63" y="112"/>
                      <a:pt x="58" y="114"/>
                    </a:cubicBezTo>
                    <a:cubicBezTo>
                      <a:pt x="56" y="116"/>
                      <a:pt x="56" y="115"/>
                      <a:pt x="56" y="113"/>
                    </a:cubicBezTo>
                    <a:cubicBezTo>
                      <a:pt x="57" y="108"/>
                      <a:pt x="56" y="105"/>
                      <a:pt x="57" y="100"/>
                    </a:cubicBezTo>
                    <a:cubicBezTo>
                      <a:pt x="59" y="95"/>
                      <a:pt x="61" y="91"/>
                      <a:pt x="66" y="88"/>
                    </a:cubicBezTo>
                    <a:cubicBezTo>
                      <a:pt x="71" y="86"/>
                      <a:pt x="77" y="83"/>
                      <a:pt x="81" y="80"/>
                    </a:cubicBezTo>
                    <a:cubicBezTo>
                      <a:pt x="83" y="79"/>
                      <a:pt x="84" y="79"/>
                      <a:pt x="83" y="82"/>
                    </a:cubicBezTo>
                    <a:cubicBezTo>
                      <a:pt x="82" y="87"/>
                      <a:pt x="80" y="94"/>
                      <a:pt x="79" y="98"/>
                    </a:cubicBezTo>
                    <a:close/>
                    <a:moveTo>
                      <a:pt x="78" y="66"/>
                    </a:moveTo>
                    <a:cubicBezTo>
                      <a:pt x="76" y="71"/>
                      <a:pt x="72" y="74"/>
                      <a:pt x="67" y="76"/>
                    </a:cubicBezTo>
                    <a:cubicBezTo>
                      <a:pt x="62" y="77"/>
                      <a:pt x="59" y="76"/>
                      <a:pt x="54" y="78"/>
                    </a:cubicBezTo>
                    <a:cubicBezTo>
                      <a:pt x="52" y="79"/>
                      <a:pt x="52" y="78"/>
                      <a:pt x="53" y="76"/>
                    </a:cubicBezTo>
                    <a:cubicBezTo>
                      <a:pt x="55" y="71"/>
                      <a:pt x="54" y="68"/>
                      <a:pt x="56" y="64"/>
                    </a:cubicBezTo>
                    <a:cubicBezTo>
                      <a:pt x="58" y="59"/>
                      <a:pt x="62" y="56"/>
                      <a:pt x="67" y="54"/>
                    </a:cubicBezTo>
                    <a:cubicBezTo>
                      <a:pt x="72" y="52"/>
                      <a:pt x="78" y="50"/>
                      <a:pt x="83" y="49"/>
                    </a:cubicBezTo>
                    <a:cubicBezTo>
                      <a:pt x="85" y="48"/>
                      <a:pt x="86" y="48"/>
                      <a:pt x="85" y="51"/>
                    </a:cubicBezTo>
                    <a:cubicBezTo>
                      <a:pt x="83" y="55"/>
                      <a:pt x="80" y="62"/>
                      <a:pt x="78" y="66"/>
                    </a:cubicBezTo>
                    <a:close/>
                    <a:moveTo>
                      <a:pt x="35" y="152"/>
                    </a:moveTo>
                    <a:cubicBezTo>
                      <a:pt x="41" y="150"/>
                      <a:pt x="47" y="151"/>
                      <a:pt x="52" y="155"/>
                    </a:cubicBezTo>
                    <a:cubicBezTo>
                      <a:pt x="56" y="158"/>
                      <a:pt x="58" y="162"/>
                      <a:pt x="62" y="165"/>
                    </a:cubicBezTo>
                    <a:cubicBezTo>
                      <a:pt x="65" y="167"/>
                      <a:pt x="64" y="167"/>
                      <a:pt x="62" y="168"/>
                    </a:cubicBezTo>
                    <a:cubicBezTo>
                      <a:pt x="56" y="169"/>
                      <a:pt x="54" y="172"/>
                      <a:pt x="48" y="173"/>
                    </a:cubicBezTo>
                    <a:cubicBezTo>
                      <a:pt x="42" y="175"/>
                      <a:pt x="37" y="174"/>
                      <a:pt x="32" y="170"/>
                    </a:cubicBezTo>
                    <a:cubicBezTo>
                      <a:pt x="27" y="167"/>
                      <a:pt x="20" y="162"/>
                      <a:pt x="16" y="159"/>
                    </a:cubicBezTo>
                    <a:cubicBezTo>
                      <a:pt x="14" y="157"/>
                      <a:pt x="14" y="157"/>
                      <a:pt x="16" y="156"/>
                    </a:cubicBezTo>
                    <a:cubicBezTo>
                      <a:pt x="22" y="154"/>
                      <a:pt x="30" y="153"/>
                      <a:pt x="35" y="152"/>
                    </a:cubicBezTo>
                    <a:close/>
                    <a:moveTo>
                      <a:pt x="22" y="119"/>
                    </a:moveTo>
                    <a:cubicBezTo>
                      <a:pt x="28" y="118"/>
                      <a:pt x="33" y="121"/>
                      <a:pt x="38" y="125"/>
                    </a:cubicBezTo>
                    <a:cubicBezTo>
                      <a:pt x="41" y="129"/>
                      <a:pt x="42" y="133"/>
                      <a:pt x="46" y="137"/>
                    </a:cubicBezTo>
                    <a:cubicBezTo>
                      <a:pt x="48" y="139"/>
                      <a:pt x="47" y="140"/>
                      <a:pt x="45" y="140"/>
                    </a:cubicBezTo>
                    <a:cubicBezTo>
                      <a:pt x="39" y="140"/>
                      <a:pt x="36" y="142"/>
                      <a:pt x="30" y="142"/>
                    </a:cubicBezTo>
                    <a:cubicBezTo>
                      <a:pt x="24" y="142"/>
                      <a:pt x="19" y="140"/>
                      <a:pt x="15" y="136"/>
                    </a:cubicBezTo>
                    <a:cubicBezTo>
                      <a:pt x="11" y="131"/>
                      <a:pt x="5" y="126"/>
                      <a:pt x="2" y="121"/>
                    </a:cubicBezTo>
                    <a:cubicBezTo>
                      <a:pt x="0" y="119"/>
                      <a:pt x="0" y="119"/>
                      <a:pt x="3" y="119"/>
                    </a:cubicBezTo>
                    <a:cubicBezTo>
                      <a:pt x="8" y="119"/>
                      <a:pt x="17" y="119"/>
                      <a:pt x="22" y="119"/>
                    </a:cubicBezTo>
                    <a:close/>
                    <a:moveTo>
                      <a:pt x="22" y="83"/>
                    </a:moveTo>
                    <a:cubicBezTo>
                      <a:pt x="28" y="85"/>
                      <a:pt x="32" y="88"/>
                      <a:pt x="34" y="94"/>
                    </a:cubicBezTo>
                    <a:cubicBezTo>
                      <a:pt x="36" y="99"/>
                      <a:pt x="36" y="102"/>
                      <a:pt x="38" y="107"/>
                    </a:cubicBezTo>
                    <a:cubicBezTo>
                      <a:pt x="39" y="110"/>
                      <a:pt x="38" y="110"/>
                      <a:pt x="36" y="109"/>
                    </a:cubicBezTo>
                    <a:cubicBezTo>
                      <a:pt x="31" y="108"/>
                      <a:pt x="27" y="108"/>
                      <a:pt x="22" y="107"/>
                    </a:cubicBezTo>
                    <a:cubicBezTo>
                      <a:pt x="16" y="105"/>
                      <a:pt x="13" y="101"/>
                      <a:pt x="10" y="96"/>
                    </a:cubicBezTo>
                    <a:cubicBezTo>
                      <a:pt x="8" y="91"/>
                      <a:pt x="5" y="84"/>
                      <a:pt x="3" y="79"/>
                    </a:cubicBezTo>
                    <a:cubicBezTo>
                      <a:pt x="2" y="76"/>
                      <a:pt x="2" y="76"/>
                      <a:pt x="5" y="77"/>
                    </a:cubicBezTo>
                    <a:cubicBezTo>
                      <a:pt x="10" y="78"/>
                      <a:pt x="17" y="81"/>
                      <a:pt x="22" y="83"/>
                    </a:cubicBezTo>
                    <a:close/>
                    <a:moveTo>
                      <a:pt x="30" y="45"/>
                    </a:moveTo>
                    <a:cubicBezTo>
                      <a:pt x="35" y="48"/>
                      <a:pt x="38" y="52"/>
                      <a:pt x="39" y="58"/>
                    </a:cubicBezTo>
                    <a:cubicBezTo>
                      <a:pt x="40" y="63"/>
                      <a:pt x="39" y="66"/>
                      <a:pt x="40" y="72"/>
                    </a:cubicBezTo>
                    <a:cubicBezTo>
                      <a:pt x="40" y="74"/>
                      <a:pt x="40" y="74"/>
                      <a:pt x="38" y="73"/>
                    </a:cubicBezTo>
                    <a:cubicBezTo>
                      <a:pt x="33" y="71"/>
                      <a:pt x="29" y="71"/>
                      <a:pt x="25" y="68"/>
                    </a:cubicBezTo>
                    <a:cubicBezTo>
                      <a:pt x="19" y="65"/>
                      <a:pt x="16" y="61"/>
                      <a:pt x="15" y="55"/>
                    </a:cubicBezTo>
                    <a:cubicBezTo>
                      <a:pt x="14" y="50"/>
                      <a:pt x="12" y="42"/>
                      <a:pt x="11" y="37"/>
                    </a:cubicBezTo>
                    <a:cubicBezTo>
                      <a:pt x="11" y="34"/>
                      <a:pt x="11" y="34"/>
                      <a:pt x="13" y="35"/>
                    </a:cubicBezTo>
                    <a:cubicBezTo>
                      <a:pt x="18" y="38"/>
                      <a:pt x="25" y="42"/>
                      <a:pt x="30" y="45"/>
                    </a:cubicBezTo>
                    <a:close/>
                    <a:moveTo>
                      <a:pt x="293" y="24"/>
                    </a:moveTo>
                    <a:cubicBezTo>
                      <a:pt x="293" y="30"/>
                      <a:pt x="295" y="36"/>
                      <a:pt x="300" y="40"/>
                    </a:cubicBezTo>
                    <a:cubicBezTo>
                      <a:pt x="304" y="44"/>
                      <a:pt x="308" y="45"/>
                      <a:pt x="312" y="48"/>
                    </a:cubicBezTo>
                    <a:cubicBezTo>
                      <a:pt x="313" y="50"/>
                      <a:pt x="313" y="51"/>
                      <a:pt x="314" y="53"/>
                    </a:cubicBezTo>
                    <a:cubicBezTo>
                      <a:pt x="318" y="68"/>
                      <a:pt x="320" y="84"/>
                      <a:pt x="318" y="100"/>
                    </a:cubicBezTo>
                    <a:cubicBezTo>
                      <a:pt x="315" y="122"/>
                      <a:pt x="307" y="143"/>
                      <a:pt x="295" y="159"/>
                    </a:cubicBezTo>
                    <a:cubicBezTo>
                      <a:pt x="295" y="159"/>
                      <a:pt x="295" y="159"/>
                      <a:pt x="295" y="159"/>
                    </a:cubicBezTo>
                    <a:cubicBezTo>
                      <a:pt x="282" y="175"/>
                      <a:pt x="265" y="188"/>
                      <a:pt x="246" y="194"/>
                    </a:cubicBezTo>
                    <a:cubicBezTo>
                      <a:pt x="246" y="194"/>
                      <a:pt x="246" y="194"/>
                      <a:pt x="246" y="194"/>
                    </a:cubicBezTo>
                    <a:cubicBezTo>
                      <a:pt x="247" y="196"/>
                      <a:pt x="247" y="198"/>
                      <a:pt x="248" y="200"/>
                    </a:cubicBezTo>
                    <a:cubicBezTo>
                      <a:pt x="249" y="200"/>
                      <a:pt x="249" y="200"/>
                      <a:pt x="249" y="200"/>
                    </a:cubicBezTo>
                    <a:cubicBezTo>
                      <a:pt x="268" y="194"/>
                      <a:pt x="286" y="181"/>
                      <a:pt x="299" y="164"/>
                    </a:cubicBezTo>
                    <a:cubicBezTo>
                      <a:pt x="311" y="148"/>
                      <a:pt x="320" y="127"/>
                      <a:pt x="323" y="104"/>
                    </a:cubicBezTo>
                    <a:cubicBezTo>
                      <a:pt x="325" y="87"/>
                      <a:pt x="323" y="69"/>
                      <a:pt x="318" y="54"/>
                    </a:cubicBezTo>
                    <a:cubicBezTo>
                      <a:pt x="317" y="52"/>
                      <a:pt x="316" y="49"/>
                      <a:pt x="316" y="47"/>
                    </a:cubicBezTo>
                    <a:cubicBezTo>
                      <a:pt x="316" y="41"/>
                      <a:pt x="318" y="38"/>
                      <a:pt x="318" y="32"/>
                    </a:cubicBezTo>
                    <a:cubicBezTo>
                      <a:pt x="318" y="26"/>
                      <a:pt x="316" y="20"/>
                      <a:pt x="311" y="16"/>
                    </a:cubicBezTo>
                    <a:cubicBezTo>
                      <a:pt x="307" y="12"/>
                      <a:pt x="300" y="6"/>
                      <a:pt x="296" y="2"/>
                    </a:cubicBezTo>
                    <a:cubicBezTo>
                      <a:pt x="294" y="0"/>
                      <a:pt x="293" y="0"/>
                      <a:pt x="293" y="3"/>
                    </a:cubicBezTo>
                    <a:cubicBezTo>
                      <a:pt x="293" y="9"/>
                      <a:pt x="293" y="18"/>
                      <a:pt x="293" y="24"/>
                    </a:cubicBezTo>
                    <a:close/>
                    <a:moveTo>
                      <a:pt x="278" y="131"/>
                    </a:moveTo>
                    <a:cubicBezTo>
                      <a:pt x="278" y="136"/>
                      <a:pt x="279" y="140"/>
                      <a:pt x="283" y="144"/>
                    </a:cubicBezTo>
                    <a:cubicBezTo>
                      <a:pt x="286" y="147"/>
                      <a:pt x="289" y="148"/>
                      <a:pt x="293" y="151"/>
                    </a:cubicBezTo>
                    <a:cubicBezTo>
                      <a:pt x="294" y="153"/>
                      <a:pt x="295" y="152"/>
                      <a:pt x="295" y="150"/>
                    </a:cubicBezTo>
                    <a:cubicBezTo>
                      <a:pt x="295" y="145"/>
                      <a:pt x="297" y="143"/>
                      <a:pt x="297" y="138"/>
                    </a:cubicBezTo>
                    <a:cubicBezTo>
                      <a:pt x="298" y="133"/>
                      <a:pt x="296" y="129"/>
                      <a:pt x="293" y="125"/>
                    </a:cubicBezTo>
                    <a:cubicBezTo>
                      <a:pt x="289" y="122"/>
                      <a:pt x="285" y="117"/>
                      <a:pt x="281" y="114"/>
                    </a:cubicBezTo>
                    <a:cubicBezTo>
                      <a:pt x="280" y="112"/>
                      <a:pt x="279" y="112"/>
                      <a:pt x="279" y="114"/>
                    </a:cubicBezTo>
                    <a:cubicBezTo>
                      <a:pt x="279" y="119"/>
                      <a:pt x="278" y="126"/>
                      <a:pt x="278" y="131"/>
                    </a:cubicBezTo>
                    <a:close/>
                    <a:moveTo>
                      <a:pt x="286" y="98"/>
                    </a:moveTo>
                    <a:cubicBezTo>
                      <a:pt x="287" y="104"/>
                      <a:pt x="290" y="107"/>
                      <a:pt x="295" y="110"/>
                    </a:cubicBezTo>
                    <a:cubicBezTo>
                      <a:pt x="299" y="112"/>
                      <a:pt x="303" y="112"/>
                      <a:pt x="307" y="114"/>
                    </a:cubicBezTo>
                    <a:cubicBezTo>
                      <a:pt x="309" y="116"/>
                      <a:pt x="309" y="115"/>
                      <a:pt x="309" y="113"/>
                    </a:cubicBezTo>
                    <a:cubicBezTo>
                      <a:pt x="308" y="108"/>
                      <a:pt x="309" y="105"/>
                      <a:pt x="308" y="100"/>
                    </a:cubicBezTo>
                    <a:cubicBezTo>
                      <a:pt x="307" y="95"/>
                      <a:pt x="304" y="91"/>
                      <a:pt x="299" y="88"/>
                    </a:cubicBezTo>
                    <a:cubicBezTo>
                      <a:pt x="295" y="86"/>
                      <a:pt x="289" y="83"/>
                      <a:pt x="284" y="80"/>
                    </a:cubicBezTo>
                    <a:cubicBezTo>
                      <a:pt x="282" y="79"/>
                      <a:pt x="282" y="79"/>
                      <a:pt x="282" y="82"/>
                    </a:cubicBezTo>
                    <a:cubicBezTo>
                      <a:pt x="283" y="87"/>
                      <a:pt x="285" y="94"/>
                      <a:pt x="286" y="98"/>
                    </a:cubicBezTo>
                    <a:close/>
                    <a:moveTo>
                      <a:pt x="288" y="66"/>
                    </a:moveTo>
                    <a:cubicBezTo>
                      <a:pt x="290" y="71"/>
                      <a:pt x="293" y="74"/>
                      <a:pt x="299" y="76"/>
                    </a:cubicBezTo>
                    <a:cubicBezTo>
                      <a:pt x="303" y="77"/>
                      <a:pt x="306" y="76"/>
                      <a:pt x="311" y="78"/>
                    </a:cubicBezTo>
                    <a:cubicBezTo>
                      <a:pt x="313" y="79"/>
                      <a:pt x="314" y="78"/>
                      <a:pt x="313" y="76"/>
                    </a:cubicBezTo>
                    <a:cubicBezTo>
                      <a:pt x="311" y="71"/>
                      <a:pt x="311" y="68"/>
                      <a:pt x="309" y="64"/>
                    </a:cubicBezTo>
                    <a:cubicBezTo>
                      <a:pt x="307" y="59"/>
                      <a:pt x="304" y="56"/>
                      <a:pt x="298" y="54"/>
                    </a:cubicBezTo>
                    <a:cubicBezTo>
                      <a:pt x="294" y="52"/>
                      <a:pt x="287" y="50"/>
                      <a:pt x="282" y="49"/>
                    </a:cubicBezTo>
                    <a:cubicBezTo>
                      <a:pt x="280" y="48"/>
                      <a:pt x="280" y="48"/>
                      <a:pt x="281" y="51"/>
                    </a:cubicBezTo>
                    <a:cubicBezTo>
                      <a:pt x="282" y="55"/>
                      <a:pt x="286" y="62"/>
                      <a:pt x="288" y="66"/>
                    </a:cubicBezTo>
                    <a:close/>
                    <a:moveTo>
                      <a:pt x="330" y="152"/>
                    </a:moveTo>
                    <a:cubicBezTo>
                      <a:pt x="324" y="150"/>
                      <a:pt x="319" y="151"/>
                      <a:pt x="314" y="155"/>
                    </a:cubicBezTo>
                    <a:cubicBezTo>
                      <a:pt x="309" y="158"/>
                      <a:pt x="308" y="162"/>
                      <a:pt x="303" y="165"/>
                    </a:cubicBezTo>
                    <a:cubicBezTo>
                      <a:pt x="301" y="167"/>
                      <a:pt x="301" y="167"/>
                      <a:pt x="304" y="168"/>
                    </a:cubicBezTo>
                    <a:cubicBezTo>
                      <a:pt x="309" y="169"/>
                      <a:pt x="312" y="172"/>
                      <a:pt x="317" y="173"/>
                    </a:cubicBezTo>
                    <a:cubicBezTo>
                      <a:pt x="323" y="175"/>
                      <a:pt x="329" y="174"/>
                      <a:pt x="334" y="170"/>
                    </a:cubicBezTo>
                    <a:cubicBezTo>
                      <a:pt x="338" y="167"/>
                      <a:pt x="345" y="162"/>
                      <a:pt x="350" y="159"/>
                    </a:cubicBezTo>
                    <a:cubicBezTo>
                      <a:pt x="352" y="157"/>
                      <a:pt x="352" y="157"/>
                      <a:pt x="349" y="156"/>
                    </a:cubicBezTo>
                    <a:cubicBezTo>
                      <a:pt x="343" y="154"/>
                      <a:pt x="335" y="153"/>
                      <a:pt x="330" y="152"/>
                    </a:cubicBezTo>
                    <a:close/>
                    <a:moveTo>
                      <a:pt x="343" y="119"/>
                    </a:moveTo>
                    <a:cubicBezTo>
                      <a:pt x="337" y="118"/>
                      <a:pt x="332" y="121"/>
                      <a:pt x="328" y="125"/>
                    </a:cubicBezTo>
                    <a:cubicBezTo>
                      <a:pt x="324" y="129"/>
                      <a:pt x="323" y="133"/>
                      <a:pt x="320" y="137"/>
                    </a:cubicBezTo>
                    <a:cubicBezTo>
                      <a:pt x="318" y="139"/>
                      <a:pt x="318" y="140"/>
                      <a:pt x="321" y="140"/>
                    </a:cubicBezTo>
                    <a:cubicBezTo>
                      <a:pt x="327" y="140"/>
                      <a:pt x="330" y="142"/>
                      <a:pt x="335" y="142"/>
                    </a:cubicBezTo>
                    <a:cubicBezTo>
                      <a:pt x="341" y="142"/>
                      <a:pt x="346" y="140"/>
                      <a:pt x="351" y="136"/>
                    </a:cubicBezTo>
                    <a:cubicBezTo>
                      <a:pt x="354" y="131"/>
                      <a:pt x="360" y="126"/>
                      <a:pt x="364" y="121"/>
                    </a:cubicBezTo>
                    <a:cubicBezTo>
                      <a:pt x="366" y="119"/>
                      <a:pt x="365" y="119"/>
                      <a:pt x="363" y="119"/>
                    </a:cubicBezTo>
                    <a:cubicBezTo>
                      <a:pt x="357" y="119"/>
                      <a:pt x="349" y="119"/>
                      <a:pt x="343" y="119"/>
                    </a:cubicBezTo>
                    <a:close/>
                    <a:moveTo>
                      <a:pt x="343" y="83"/>
                    </a:moveTo>
                    <a:cubicBezTo>
                      <a:pt x="337" y="85"/>
                      <a:pt x="333" y="88"/>
                      <a:pt x="331" y="94"/>
                    </a:cubicBezTo>
                    <a:cubicBezTo>
                      <a:pt x="329" y="99"/>
                      <a:pt x="330" y="102"/>
                      <a:pt x="328" y="107"/>
                    </a:cubicBezTo>
                    <a:cubicBezTo>
                      <a:pt x="327" y="110"/>
                      <a:pt x="327" y="110"/>
                      <a:pt x="330" y="109"/>
                    </a:cubicBezTo>
                    <a:cubicBezTo>
                      <a:pt x="335" y="108"/>
                      <a:pt x="338" y="108"/>
                      <a:pt x="343" y="107"/>
                    </a:cubicBezTo>
                    <a:cubicBezTo>
                      <a:pt x="349" y="105"/>
                      <a:pt x="353" y="101"/>
                      <a:pt x="355" y="96"/>
                    </a:cubicBezTo>
                    <a:cubicBezTo>
                      <a:pt x="357" y="91"/>
                      <a:pt x="360" y="84"/>
                      <a:pt x="362" y="79"/>
                    </a:cubicBezTo>
                    <a:cubicBezTo>
                      <a:pt x="363" y="76"/>
                      <a:pt x="363" y="76"/>
                      <a:pt x="361" y="77"/>
                    </a:cubicBezTo>
                    <a:cubicBezTo>
                      <a:pt x="355" y="78"/>
                      <a:pt x="348" y="81"/>
                      <a:pt x="343" y="83"/>
                    </a:cubicBezTo>
                    <a:close/>
                    <a:moveTo>
                      <a:pt x="336" y="45"/>
                    </a:moveTo>
                    <a:cubicBezTo>
                      <a:pt x="331" y="48"/>
                      <a:pt x="328" y="52"/>
                      <a:pt x="326" y="58"/>
                    </a:cubicBezTo>
                    <a:cubicBezTo>
                      <a:pt x="325" y="63"/>
                      <a:pt x="326" y="66"/>
                      <a:pt x="326" y="72"/>
                    </a:cubicBezTo>
                    <a:cubicBezTo>
                      <a:pt x="325" y="74"/>
                      <a:pt x="325" y="74"/>
                      <a:pt x="328" y="73"/>
                    </a:cubicBezTo>
                    <a:cubicBezTo>
                      <a:pt x="333" y="71"/>
                      <a:pt x="336" y="71"/>
                      <a:pt x="341" y="68"/>
                    </a:cubicBezTo>
                    <a:cubicBezTo>
                      <a:pt x="346" y="65"/>
                      <a:pt x="349" y="61"/>
                      <a:pt x="350" y="55"/>
                    </a:cubicBezTo>
                    <a:cubicBezTo>
                      <a:pt x="351" y="50"/>
                      <a:pt x="353" y="42"/>
                      <a:pt x="354" y="37"/>
                    </a:cubicBezTo>
                    <a:cubicBezTo>
                      <a:pt x="355" y="34"/>
                      <a:pt x="354" y="34"/>
                      <a:pt x="352" y="35"/>
                    </a:cubicBezTo>
                    <a:cubicBezTo>
                      <a:pt x="347" y="38"/>
                      <a:pt x="340" y="42"/>
                      <a:pt x="336" y="4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14" name="TextovéPole 113">
              <a:extLst>
                <a:ext uri="{FF2B5EF4-FFF2-40B4-BE49-F238E27FC236}">
                  <a16:creationId xmlns:a16="http://schemas.microsoft.com/office/drawing/2014/main" xmlns="" id="{533F8678-E618-4213-885E-4EB7BA98FECB}"/>
                </a:ext>
              </a:extLst>
            </p:cNvPr>
            <p:cNvSpPr txBox="1"/>
            <p:nvPr/>
          </p:nvSpPr>
          <p:spPr>
            <a:xfrm>
              <a:off x="7662402" y="1648161"/>
              <a:ext cx="856325" cy="253916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rPr>
                <a:t>Nejlepší kraj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14777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Nadpis 3">
            <a:extLst>
              <a:ext uri="{FF2B5EF4-FFF2-40B4-BE49-F238E27FC236}">
                <a16:creationId xmlns:a16="http://schemas.microsoft.com/office/drawing/2014/main" xmlns="" id="{D8B457F3-A41E-46F7-A86E-4BD282D2E073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Jihočeský kraj</a:t>
            </a:r>
          </a:p>
        </p:txBody>
      </p:sp>
      <p:sp>
        <p:nvSpPr>
          <p:cNvPr id="91" name="Zástupný symbol pro text 4">
            <a:extLst>
              <a:ext uri="{FF2B5EF4-FFF2-40B4-BE49-F238E27FC236}">
                <a16:creationId xmlns:a16="http://schemas.microsoft.com/office/drawing/2014/main" xmlns="" id="{413655A9-238E-4F84-8981-8C9E460957D6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grpSp>
        <p:nvGrpSpPr>
          <p:cNvPr id="161" name="Skupina 160">
            <a:extLst>
              <a:ext uri="{FF2B5EF4-FFF2-40B4-BE49-F238E27FC236}">
                <a16:creationId xmlns:a16="http://schemas.microsoft.com/office/drawing/2014/main" xmlns="" id="{2EF6716F-4AA1-4E75-B07F-92990AA5FF75}"/>
              </a:ext>
            </a:extLst>
          </p:cNvPr>
          <p:cNvGrpSpPr>
            <a:grpSpLocks noChangeAspect="1"/>
          </p:cNvGrpSpPr>
          <p:nvPr/>
        </p:nvGrpSpPr>
        <p:grpSpPr>
          <a:xfrm>
            <a:off x="581854" y="2147489"/>
            <a:ext cx="3674827" cy="2167653"/>
            <a:chOff x="347353" y="2593120"/>
            <a:chExt cx="5245617" cy="3094207"/>
          </a:xfrm>
        </p:grpSpPr>
        <p:pic>
          <p:nvPicPr>
            <p:cNvPr id="162" name="Picture 19">
              <a:extLst>
                <a:ext uri="{FF2B5EF4-FFF2-40B4-BE49-F238E27FC236}">
                  <a16:creationId xmlns:a16="http://schemas.microsoft.com/office/drawing/2014/main" xmlns="" id="{865E6377-F247-4408-872C-22717B51B2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63" name="Skupina 162">
              <a:extLst>
                <a:ext uri="{FF2B5EF4-FFF2-40B4-BE49-F238E27FC236}">
                  <a16:creationId xmlns:a16="http://schemas.microsoft.com/office/drawing/2014/main" xmlns="" id="{D21FB296-D48D-4F7B-8F65-B8D2A28C10BB}"/>
                </a:ext>
              </a:extLst>
            </p:cNvPr>
            <p:cNvGrpSpPr/>
            <p:nvPr/>
          </p:nvGrpSpPr>
          <p:grpSpPr>
            <a:xfrm>
              <a:off x="1569321" y="4837642"/>
              <a:ext cx="624472" cy="849685"/>
              <a:chOff x="1825184" y="3000891"/>
              <a:chExt cx="624472" cy="849685"/>
            </a:xfrm>
          </p:grpSpPr>
          <p:grpSp>
            <p:nvGrpSpPr>
              <p:cNvPr id="164" name="Group 135">
                <a:extLst>
                  <a:ext uri="{FF2B5EF4-FFF2-40B4-BE49-F238E27FC236}">
                    <a16:creationId xmlns:a16="http://schemas.microsoft.com/office/drawing/2014/main" xmlns="" id="{409D5C0C-D70E-4B8B-9500-3D2EF43114F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825184" y="3145666"/>
                <a:ext cx="417265" cy="704910"/>
                <a:chOff x="5978042" y="1708052"/>
                <a:chExt cx="644370" cy="1088572"/>
              </a:xfrm>
              <a:solidFill>
                <a:srgbClr val="404040"/>
              </a:solidFill>
            </p:grpSpPr>
            <p:sp>
              <p:nvSpPr>
                <p:cNvPr id="166" name="Freeform 58">
                  <a:extLst>
                    <a:ext uri="{FF2B5EF4-FFF2-40B4-BE49-F238E27FC236}">
                      <a16:creationId xmlns:a16="http://schemas.microsoft.com/office/drawing/2014/main" xmlns="" id="{0A4149B1-F81F-48A7-9DD1-CE4C76C080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0395" y="1708052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67" name="Freeform 59">
                  <a:extLst>
                    <a:ext uri="{FF2B5EF4-FFF2-40B4-BE49-F238E27FC236}">
                      <a16:creationId xmlns:a16="http://schemas.microsoft.com/office/drawing/2014/main" xmlns="" id="{952B4935-9D8F-4AC5-9BAB-E49164FB7C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8042" y="1791246"/>
                  <a:ext cx="644370" cy="1005378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65" name="Pěticípá hvězda 23">
                <a:extLst>
                  <a:ext uri="{FF2B5EF4-FFF2-40B4-BE49-F238E27FC236}">
                    <a16:creationId xmlns:a16="http://schemas.microsoft.com/office/drawing/2014/main" xmlns="" id="{4871E16F-E1E2-4371-8EC8-33EE6FDF7BF9}"/>
                  </a:ext>
                </a:extLst>
              </p:cNvPr>
              <p:cNvSpPr/>
              <p:nvPr/>
            </p:nvSpPr>
            <p:spPr>
              <a:xfrm>
                <a:off x="2229008" y="3000891"/>
                <a:ext cx="220648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69" name="Skupina 168">
            <a:extLst>
              <a:ext uri="{FF2B5EF4-FFF2-40B4-BE49-F238E27FC236}">
                <a16:creationId xmlns:a16="http://schemas.microsoft.com/office/drawing/2014/main" xmlns="" id="{3673C3D9-37EE-46A9-A4BB-9447B574FE26}"/>
              </a:ext>
            </a:extLst>
          </p:cNvPr>
          <p:cNvGrpSpPr/>
          <p:nvPr/>
        </p:nvGrpSpPr>
        <p:grpSpPr>
          <a:xfrm>
            <a:off x="5012729" y="4233568"/>
            <a:ext cx="2303951" cy="247593"/>
            <a:chOff x="5245266" y="2311868"/>
            <a:chExt cx="2303951" cy="247593"/>
          </a:xfrm>
        </p:grpSpPr>
        <p:sp>
          <p:nvSpPr>
            <p:cNvPr id="170" name="TextovéPole 169">
              <a:extLst>
                <a:ext uri="{FF2B5EF4-FFF2-40B4-BE49-F238E27FC236}">
                  <a16:creationId xmlns:a16="http://schemas.microsoft.com/office/drawing/2014/main" xmlns="" id="{FC1AA3B3-E702-4384-9E57-DD14CDCDFD06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71" name="Obdélník 170">
              <a:extLst>
                <a:ext uri="{FF2B5EF4-FFF2-40B4-BE49-F238E27FC236}">
                  <a16:creationId xmlns:a16="http://schemas.microsoft.com/office/drawing/2014/main" xmlns="" id="{621F35BA-69AD-4158-9D23-45DC22BB30E0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2" name="Obdélník 171">
              <a:extLst>
                <a:ext uri="{FF2B5EF4-FFF2-40B4-BE49-F238E27FC236}">
                  <a16:creationId xmlns:a16="http://schemas.microsoft.com/office/drawing/2014/main" xmlns="" id="{DD54C804-85CD-4493-B71F-CF88660CF228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3" name="Obdélník 172">
              <a:extLst>
                <a:ext uri="{FF2B5EF4-FFF2-40B4-BE49-F238E27FC236}">
                  <a16:creationId xmlns:a16="http://schemas.microsoft.com/office/drawing/2014/main" xmlns="" id="{A983CC1C-1BB5-487A-B97B-B2B3CBFAAC9D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4" name="TextovéPole 173">
              <a:extLst>
                <a:ext uri="{FF2B5EF4-FFF2-40B4-BE49-F238E27FC236}">
                  <a16:creationId xmlns:a16="http://schemas.microsoft.com/office/drawing/2014/main" xmlns="" id="{4709FC9B-4AB1-4002-A536-A612FD4D8038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175" name="TextovéPole 174">
              <a:extLst>
                <a:ext uri="{FF2B5EF4-FFF2-40B4-BE49-F238E27FC236}">
                  <a16:creationId xmlns:a16="http://schemas.microsoft.com/office/drawing/2014/main" xmlns="" id="{DF097A5F-36DE-4A3D-8646-24414DBD2899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176" name="Chart 1">
            <a:extLst>
              <a:ext uri="{FF2B5EF4-FFF2-40B4-BE49-F238E27FC236}">
                <a16:creationId xmlns:a16="http://schemas.microsoft.com/office/drawing/2014/main" xmlns="" id="{DDC8BC05-78B8-4C6D-A185-B4C6798C95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03988"/>
              </p:ext>
            </p:extLst>
          </p:nvPr>
        </p:nvGraphicFramePr>
        <p:xfrm>
          <a:off x="4174695" y="2027938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77" name="Skupina 176">
            <a:extLst>
              <a:ext uri="{FF2B5EF4-FFF2-40B4-BE49-F238E27FC236}">
                <a16:creationId xmlns:a16="http://schemas.microsoft.com/office/drawing/2014/main" xmlns="" id="{D1D0CAD3-74EE-4E34-AA0E-07ED7C13927F}"/>
              </a:ext>
            </a:extLst>
          </p:cNvPr>
          <p:cNvGrpSpPr/>
          <p:nvPr/>
        </p:nvGrpSpPr>
        <p:grpSpPr>
          <a:xfrm>
            <a:off x="268852" y="915566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178" name="Obdélník 177">
              <a:extLst>
                <a:ext uri="{FF2B5EF4-FFF2-40B4-BE49-F238E27FC236}">
                  <a16:creationId xmlns:a16="http://schemas.microsoft.com/office/drawing/2014/main" xmlns="" id="{2FF8628C-A114-4FA9-A896-F3811DAB7CF4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TextovéPole 178">
              <a:extLst>
                <a:ext uri="{FF2B5EF4-FFF2-40B4-BE49-F238E27FC236}">
                  <a16:creationId xmlns:a16="http://schemas.microsoft.com/office/drawing/2014/main" xmlns="" id="{9F28577B-2763-4A0B-B8DE-27A2CDAFD4F7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44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91</a:t>
              </a: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40</a:t>
              </a:r>
            </a:p>
          </p:txBody>
        </p:sp>
      </p:grpSp>
      <p:grpSp>
        <p:nvGrpSpPr>
          <p:cNvPr id="180" name="Skupina 179">
            <a:extLst>
              <a:ext uri="{FF2B5EF4-FFF2-40B4-BE49-F238E27FC236}">
                <a16:creationId xmlns:a16="http://schemas.microsoft.com/office/drawing/2014/main" xmlns="" id="{C1802752-2995-4E8C-BEB7-A28C7635642B}"/>
              </a:ext>
            </a:extLst>
          </p:cNvPr>
          <p:cNvGrpSpPr/>
          <p:nvPr/>
        </p:nvGrpSpPr>
        <p:grpSpPr>
          <a:xfrm>
            <a:off x="1952828" y="859380"/>
            <a:ext cx="2041420" cy="1102557"/>
            <a:chOff x="2329469" y="991069"/>
            <a:chExt cx="2041420" cy="1102557"/>
          </a:xfrm>
        </p:grpSpPr>
        <p:sp>
          <p:nvSpPr>
            <p:cNvPr id="181" name="Obdélník 180">
              <a:extLst>
                <a:ext uri="{FF2B5EF4-FFF2-40B4-BE49-F238E27FC236}">
                  <a16:creationId xmlns:a16="http://schemas.microsoft.com/office/drawing/2014/main" xmlns="" id="{557232E3-41D4-419A-92D9-EF18AD9FFA93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TextovéPole 181">
              <a:extLst>
                <a:ext uri="{FF2B5EF4-FFF2-40B4-BE49-F238E27FC236}">
                  <a16:creationId xmlns:a16="http://schemas.microsoft.com/office/drawing/2014/main" xmlns="" id="{4599C541-38E4-4563-8F93-BB26426B8D25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183" name="TextovéPole 182">
              <a:extLst>
                <a:ext uri="{FF2B5EF4-FFF2-40B4-BE49-F238E27FC236}">
                  <a16:creationId xmlns:a16="http://schemas.microsoft.com/office/drawing/2014/main" xmlns="" id="{AF9BC89B-DE7B-47D5-AB3C-D666BAE06AE9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91 %</a:t>
              </a:r>
            </a:p>
          </p:txBody>
        </p:sp>
        <p:sp>
          <p:nvSpPr>
            <p:cNvPr id="184" name="TextovéPole 183">
              <a:extLst>
                <a:ext uri="{FF2B5EF4-FFF2-40B4-BE49-F238E27FC236}">
                  <a16:creationId xmlns:a16="http://schemas.microsoft.com/office/drawing/2014/main" xmlns="" id="{25F91F2A-CEB3-4F05-B701-95C2033878BF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  <p:sp>
          <p:nvSpPr>
            <p:cNvPr id="185" name="TextovéPole 184">
              <a:extLst>
                <a:ext uri="{FF2B5EF4-FFF2-40B4-BE49-F238E27FC236}">
                  <a16:creationId xmlns:a16="http://schemas.microsoft.com/office/drawing/2014/main" xmlns="" id="{00EBA4F7-359B-424C-92F3-CE0CDBAE3792}"/>
                </a:ext>
              </a:extLst>
            </p:cNvPr>
            <p:cNvSpPr txBox="1"/>
            <p:nvPr/>
          </p:nvSpPr>
          <p:spPr>
            <a:xfrm>
              <a:off x="2832487" y="1402135"/>
              <a:ext cx="772096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b="1" kern="0" dirty="0">
                  <a:solidFill>
                    <a:schemeClr val="bg1"/>
                  </a:solidFill>
                  <a:latin typeface="Calibri" panose="020F0502020204030204" pitchFamily="34" charset="0"/>
                </a:rPr>
                <a:t>+</a:t>
              </a:r>
              <a:r>
                <a:rPr kumimoji="0" lang="cs-CZ" sz="1800" b="1" i="0" u="none" strike="noStrike" kern="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0</a:t>
              </a:r>
              <a:r>
                <a:rPr kumimoji="0" lang="cs-CZ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</p:txBody>
        </p:sp>
      </p:grpSp>
      <p:sp>
        <p:nvSpPr>
          <p:cNvPr id="196" name="TextovéPole 195">
            <a:extLst>
              <a:ext uri="{FF2B5EF4-FFF2-40B4-BE49-F238E27FC236}">
                <a16:creationId xmlns:a16="http://schemas.microsoft.com/office/drawing/2014/main" xmlns="" id="{A4922AF6-B791-4FC2-83C1-3714F70E68D8}"/>
              </a:ext>
            </a:extLst>
          </p:cNvPr>
          <p:cNvSpPr txBox="1"/>
          <p:nvPr/>
        </p:nvSpPr>
        <p:spPr>
          <a:xfrm>
            <a:off x="7056721" y="1610593"/>
            <a:ext cx="1631530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Srovnání s před pěti</a:t>
            </a:r>
            <a:r>
              <a:rPr kumimoji="0" lang="cs-CZ" sz="105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 lety</a:t>
            </a:r>
            <a:endParaRPr kumimoji="0" lang="cs-CZ" sz="105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97" name="TextovéPole 196">
            <a:extLst>
              <a:ext uri="{FF2B5EF4-FFF2-40B4-BE49-F238E27FC236}">
                <a16:creationId xmlns:a16="http://schemas.microsoft.com/office/drawing/2014/main" xmlns="" id="{41163857-50D2-4286-B4E9-F9DF9A4D1596}"/>
              </a:ext>
            </a:extLst>
          </p:cNvPr>
          <p:cNvSpPr txBox="1"/>
          <p:nvPr/>
        </p:nvSpPr>
        <p:spPr>
          <a:xfrm>
            <a:off x="5380672" y="1621115"/>
            <a:ext cx="1685569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Srovnání</a:t>
            </a:r>
            <a:r>
              <a:rPr kumimoji="0" lang="cs-CZ" sz="105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 s před čtyřmi lety</a:t>
            </a:r>
            <a:endParaRPr kumimoji="0" lang="cs-CZ" sz="105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203" name="TextovéPole 202">
            <a:extLst>
              <a:ext uri="{FF2B5EF4-FFF2-40B4-BE49-F238E27FC236}">
                <a16:creationId xmlns:a16="http://schemas.microsoft.com/office/drawing/2014/main" xmlns="" id="{4153029E-5185-4953-B21C-26D879BB5BFB}"/>
              </a:ext>
            </a:extLst>
          </p:cNvPr>
          <p:cNvSpPr txBox="1"/>
          <p:nvPr/>
        </p:nvSpPr>
        <p:spPr>
          <a:xfrm>
            <a:off x="3724488" y="1619246"/>
            <a:ext cx="1685569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Srovnání</a:t>
            </a:r>
            <a:r>
              <a:rPr kumimoji="0" lang="cs-CZ" sz="105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 s před dvěma lety</a:t>
            </a:r>
            <a:endParaRPr kumimoji="0" lang="cs-CZ" sz="105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31" name="Nadpis 3">
            <a:extLst>
              <a:ext uri="{FF2B5EF4-FFF2-40B4-BE49-F238E27FC236}">
                <a16:creationId xmlns:a16="http://schemas.microsoft.com/office/drawing/2014/main" xmlns="" id="{426B4810-F4DE-411F-B678-DBB6392F767E}"/>
              </a:ext>
            </a:extLst>
          </p:cNvPr>
          <p:cNvSpPr txBox="1">
            <a:spLocks/>
          </p:cNvSpPr>
          <p:nvPr/>
        </p:nvSpPr>
        <p:spPr>
          <a:xfrm>
            <a:off x="3713307" y="508815"/>
            <a:ext cx="4413330" cy="461548"/>
          </a:xfrm>
          <a:prstGeom prst="rect">
            <a:avLst/>
          </a:prstGeom>
          <a:noFill/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Pozn. 2x bylo IC uzavřeno, do výsledku tedy vstupuje 0 % za tato 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Celkový index za kraj bez 0 % návštěv 95 %</a:t>
            </a:r>
          </a:p>
        </p:txBody>
      </p:sp>
    </p:spTree>
    <p:extLst>
      <p:ext uri="{BB962C8B-B14F-4D97-AF65-F5344CB8AC3E}">
        <p14:creationId xmlns:p14="http://schemas.microsoft.com/office/powerpoint/2010/main" val="314866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2955" y="949296"/>
            <a:ext cx="8294214" cy="2419235"/>
          </a:xfrm>
        </p:spPr>
        <p:txBody>
          <a:bodyPr anchor="ctr">
            <a:noAutofit/>
          </a:bodyPr>
          <a:lstStyle/>
          <a:p>
            <a:r>
              <a:rPr lang="cs-CZ" sz="6000" dirty="0"/>
              <a:t>ZÁKLADNÍ ÚDAJE </a:t>
            </a:r>
            <a:br>
              <a:rPr lang="cs-CZ" sz="6000" dirty="0"/>
            </a:br>
            <a:r>
              <a:rPr lang="cs-CZ" sz="6000" dirty="0"/>
              <a:t>O PRŮZKUMU</a:t>
            </a:r>
            <a:endParaRPr lang="cs-CZ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8362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Zástupný symbol pro text 4">
            <a:extLst>
              <a:ext uri="{FF2B5EF4-FFF2-40B4-BE49-F238E27FC236}">
                <a16:creationId xmlns:a16="http://schemas.microsoft.com/office/drawing/2014/main" xmlns="" id="{60E3DBF0-97F8-4EC7-9F4B-CFDF05B5B7E9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0" name="Nadpis 3">
            <a:extLst>
              <a:ext uri="{FF2B5EF4-FFF2-40B4-BE49-F238E27FC236}">
                <a16:creationId xmlns:a16="http://schemas.microsoft.com/office/drawing/2014/main" xmlns="" id="{45F7D803-DFF1-4E61-8FEE-6A17855C21A4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Jihomoravský kraj</a:t>
            </a:r>
          </a:p>
        </p:txBody>
      </p:sp>
      <p:grpSp>
        <p:nvGrpSpPr>
          <p:cNvPr id="51" name="Skupina 50">
            <a:extLst>
              <a:ext uri="{FF2B5EF4-FFF2-40B4-BE49-F238E27FC236}">
                <a16:creationId xmlns:a16="http://schemas.microsoft.com/office/drawing/2014/main" xmlns="" id="{17A52EA2-11FF-4AC0-ABE9-550B42CD6524}"/>
              </a:ext>
            </a:extLst>
          </p:cNvPr>
          <p:cNvGrpSpPr>
            <a:grpSpLocks noChangeAspect="1"/>
          </p:cNvGrpSpPr>
          <p:nvPr/>
        </p:nvGrpSpPr>
        <p:grpSpPr>
          <a:xfrm>
            <a:off x="612913" y="2128602"/>
            <a:ext cx="3674827" cy="2102497"/>
            <a:chOff x="347353" y="2593120"/>
            <a:chExt cx="5245617" cy="3001200"/>
          </a:xfrm>
        </p:grpSpPr>
        <p:pic>
          <p:nvPicPr>
            <p:cNvPr id="52" name="Picture 19">
              <a:extLst>
                <a:ext uri="{FF2B5EF4-FFF2-40B4-BE49-F238E27FC236}">
                  <a16:creationId xmlns:a16="http://schemas.microsoft.com/office/drawing/2014/main" xmlns="" id="{430044E7-22FD-49C2-BEBA-1D0F04D41E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3" name="Skupina 52">
              <a:extLst>
                <a:ext uri="{FF2B5EF4-FFF2-40B4-BE49-F238E27FC236}">
                  <a16:creationId xmlns:a16="http://schemas.microsoft.com/office/drawing/2014/main" xmlns="" id="{306ACC1E-5566-40DF-B08A-090483D76C4E}"/>
                </a:ext>
              </a:extLst>
            </p:cNvPr>
            <p:cNvGrpSpPr/>
            <p:nvPr/>
          </p:nvGrpSpPr>
          <p:grpSpPr>
            <a:xfrm>
              <a:off x="3188698" y="4742971"/>
              <a:ext cx="624470" cy="849684"/>
              <a:chOff x="3444561" y="2906220"/>
              <a:chExt cx="624470" cy="849684"/>
            </a:xfrm>
          </p:grpSpPr>
          <p:grpSp>
            <p:nvGrpSpPr>
              <p:cNvPr id="54" name="Group 135">
                <a:extLst>
                  <a:ext uri="{FF2B5EF4-FFF2-40B4-BE49-F238E27FC236}">
                    <a16:creationId xmlns:a16="http://schemas.microsoft.com/office/drawing/2014/main" xmlns="" id="{7075249F-0A50-4F16-86ED-F68879247DE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444561" y="3050994"/>
                <a:ext cx="417266" cy="704910"/>
                <a:chOff x="8478792" y="1561854"/>
                <a:chExt cx="644371" cy="1088573"/>
              </a:xfrm>
              <a:solidFill>
                <a:srgbClr val="404040"/>
              </a:solidFill>
            </p:grpSpPr>
            <p:sp>
              <p:nvSpPr>
                <p:cNvPr id="56" name="Freeform 58">
                  <a:extLst>
                    <a:ext uri="{FF2B5EF4-FFF2-40B4-BE49-F238E27FC236}">
                      <a16:creationId xmlns:a16="http://schemas.microsoft.com/office/drawing/2014/main" xmlns="" id="{E8EFB719-7C8F-4E9E-9DAD-58DD6EEDD6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81143" y="1561854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7" name="Freeform 59">
                  <a:extLst>
                    <a:ext uri="{FF2B5EF4-FFF2-40B4-BE49-F238E27FC236}">
                      <a16:creationId xmlns:a16="http://schemas.microsoft.com/office/drawing/2014/main" xmlns="" id="{97906892-E9EB-4CCE-9D61-236C6495D5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78792" y="1645047"/>
                  <a:ext cx="644371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55" name="Pěticípá hvězda 23">
                <a:extLst>
                  <a:ext uri="{FF2B5EF4-FFF2-40B4-BE49-F238E27FC236}">
                    <a16:creationId xmlns:a16="http://schemas.microsoft.com/office/drawing/2014/main" xmlns="" id="{81D557D7-5133-43B0-9AE5-C78536FB3DA8}"/>
                  </a:ext>
                </a:extLst>
              </p:cNvPr>
              <p:cNvSpPr/>
              <p:nvPr/>
            </p:nvSpPr>
            <p:spPr>
              <a:xfrm>
                <a:off x="3848383" y="2906220"/>
                <a:ext cx="220648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59" name="Skupina 58">
            <a:extLst>
              <a:ext uri="{FF2B5EF4-FFF2-40B4-BE49-F238E27FC236}">
                <a16:creationId xmlns:a16="http://schemas.microsoft.com/office/drawing/2014/main" xmlns="" id="{DA7689D5-3EB1-44CE-8361-816190DE10A9}"/>
              </a:ext>
            </a:extLst>
          </p:cNvPr>
          <p:cNvGrpSpPr/>
          <p:nvPr/>
        </p:nvGrpSpPr>
        <p:grpSpPr>
          <a:xfrm>
            <a:off x="5096769" y="4211341"/>
            <a:ext cx="2303951" cy="247593"/>
            <a:chOff x="5245266" y="2311868"/>
            <a:chExt cx="2303951" cy="247593"/>
          </a:xfrm>
        </p:grpSpPr>
        <p:sp>
          <p:nvSpPr>
            <p:cNvPr id="60" name="TextovéPole 59">
              <a:extLst>
                <a:ext uri="{FF2B5EF4-FFF2-40B4-BE49-F238E27FC236}">
                  <a16:creationId xmlns:a16="http://schemas.microsoft.com/office/drawing/2014/main" xmlns="" id="{32D25C86-31BF-45CD-AE25-228D05A4912C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61" name="Obdélník 60">
              <a:extLst>
                <a:ext uri="{FF2B5EF4-FFF2-40B4-BE49-F238E27FC236}">
                  <a16:creationId xmlns:a16="http://schemas.microsoft.com/office/drawing/2014/main" xmlns="" id="{F433D405-F6CE-4F03-8711-7BE339AE1F6F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2" name="Obdélník 61">
              <a:extLst>
                <a:ext uri="{FF2B5EF4-FFF2-40B4-BE49-F238E27FC236}">
                  <a16:creationId xmlns:a16="http://schemas.microsoft.com/office/drawing/2014/main" xmlns="" id="{DAFB7D95-64AE-4BDC-8B23-49EC7A863FAF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3" name="Obdélník 62">
              <a:extLst>
                <a:ext uri="{FF2B5EF4-FFF2-40B4-BE49-F238E27FC236}">
                  <a16:creationId xmlns:a16="http://schemas.microsoft.com/office/drawing/2014/main" xmlns="" id="{362A359F-5DC5-454B-8791-5F9EE5DE1852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64" name="TextovéPole 63">
              <a:extLst>
                <a:ext uri="{FF2B5EF4-FFF2-40B4-BE49-F238E27FC236}">
                  <a16:creationId xmlns:a16="http://schemas.microsoft.com/office/drawing/2014/main" xmlns="" id="{5722CC34-EE05-4B87-ACD8-084F6FCE7924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65" name="TextovéPole 64">
              <a:extLst>
                <a:ext uri="{FF2B5EF4-FFF2-40B4-BE49-F238E27FC236}">
                  <a16:creationId xmlns:a16="http://schemas.microsoft.com/office/drawing/2014/main" xmlns="" id="{7DC0E14B-A6FD-42A5-BB94-51A75C724B45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66" name="Chart 1">
            <a:extLst>
              <a:ext uri="{FF2B5EF4-FFF2-40B4-BE49-F238E27FC236}">
                <a16:creationId xmlns:a16="http://schemas.microsoft.com/office/drawing/2014/main" xmlns="" id="{0D06F417-A45B-465D-B53B-9C6CD2618E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2245555"/>
              </p:ext>
            </p:extLst>
          </p:nvPr>
        </p:nvGraphicFramePr>
        <p:xfrm>
          <a:off x="4205754" y="2009051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67" name="Skupina 66">
            <a:extLst>
              <a:ext uri="{FF2B5EF4-FFF2-40B4-BE49-F238E27FC236}">
                <a16:creationId xmlns:a16="http://schemas.microsoft.com/office/drawing/2014/main" xmlns="" id="{DD3C1685-8669-4045-B24A-B1FE289ABF96}"/>
              </a:ext>
            </a:extLst>
          </p:cNvPr>
          <p:cNvGrpSpPr/>
          <p:nvPr/>
        </p:nvGrpSpPr>
        <p:grpSpPr>
          <a:xfrm>
            <a:off x="299911" y="896679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68" name="Obdélník 67">
              <a:extLst>
                <a:ext uri="{FF2B5EF4-FFF2-40B4-BE49-F238E27FC236}">
                  <a16:creationId xmlns:a16="http://schemas.microsoft.com/office/drawing/2014/main" xmlns="" id="{B099B3AF-6B52-4F79-B746-F68251F199FE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TextovéPole 68">
              <a:extLst>
                <a:ext uri="{FF2B5EF4-FFF2-40B4-BE49-F238E27FC236}">
                  <a16:creationId xmlns:a16="http://schemas.microsoft.com/office/drawing/2014/main" xmlns="" id="{397237C5-4AED-49B4-BA86-FB6D9574D14B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44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85</a:t>
              </a: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59</a:t>
              </a:r>
            </a:p>
          </p:txBody>
        </p:sp>
      </p:grpSp>
      <p:sp>
        <p:nvSpPr>
          <p:cNvPr id="70" name="Obdélník 69">
            <a:extLst>
              <a:ext uri="{FF2B5EF4-FFF2-40B4-BE49-F238E27FC236}">
                <a16:creationId xmlns:a16="http://schemas.microsoft.com/office/drawing/2014/main" xmlns="" id="{CAE273D5-6D3A-48CC-B80F-C1457B8205F3}"/>
              </a:ext>
            </a:extLst>
          </p:cNvPr>
          <p:cNvSpPr/>
          <p:nvPr/>
        </p:nvSpPr>
        <p:spPr>
          <a:xfrm>
            <a:off x="2001541" y="1197308"/>
            <a:ext cx="1742825" cy="70613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1" name="TextovéPole 70">
            <a:extLst>
              <a:ext uri="{FF2B5EF4-FFF2-40B4-BE49-F238E27FC236}">
                <a16:creationId xmlns:a16="http://schemas.microsoft.com/office/drawing/2014/main" xmlns="" id="{2472C939-FE32-4FC4-98C6-519403C351AE}"/>
              </a:ext>
            </a:extLst>
          </p:cNvPr>
          <p:cNvSpPr txBox="1"/>
          <p:nvPr/>
        </p:nvSpPr>
        <p:spPr>
          <a:xfrm>
            <a:off x="2000331" y="896520"/>
            <a:ext cx="1406035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 pitchFamily="34" charset="0"/>
              </a:rPr>
              <a:t>Celkový index v ČR:</a:t>
            </a:r>
          </a:p>
        </p:txBody>
      </p:sp>
      <p:sp>
        <p:nvSpPr>
          <p:cNvPr id="72" name="TextovéPole 71">
            <a:extLst>
              <a:ext uri="{FF2B5EF4-FFF2-40B4-BE49-F238E27FC236}">
                <a16:creationId xmlns:a16="http://schemas.microsoft.com/office/drawing/2014/main" xmlns="" id="{FC5E6B17-E0F4-4574-B998-3CDC0439309E}"/>
              </a:ext>
            </a:extLst>
          </p:cNvPr>
          <p:cNvSpPr txBox="1"/>
          <p:nvPr/>
        </p:nvSpPr>
        <p:spPr>
          <a:xfrm>
            <a:off x="3136913" y="840493"/>
            <a:ext cx="888394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91 %</a:t>
            </a:r>
          </a:p>
        </p:txBody>
      </p:sp>
      <p:sp>
        <p:nvSpPr>
          <p:cNvPr id="73" name="TextovéPole 72">
            <a:extLst>
              <a:ext uri="{FF2B5EF4-FFF2-40B4-BE49-F238E27FC236}">
                <a16:creationId xmlns:a16="http://schemas.microsoft.com/office/drawing/2014/main" xmlns="" id="{20DB103E-747C-416F-96D4-38D7F2B38773}"/>
              </a:ext>
            </a:extLst>
          </p:cNvPr>
          <p:cNvSpPr txBox="1"/>
          <p:nvPr/>
        </p:nvSpPr>
        <p:spPr>
          <a:xfrm>
            <a:off x="1983887" y="1602228"/>
            <a:ext cx="1978431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V celorepublikovém srovnání</a:t>
            </a:r>
          </a:p>
        </p:txBody>
      </p:sp>
      <p:sp>
        <p:nvSpPr>
          <p:cNvPr id="74" name="TextovéPole 73">
            <a:extLst>
              <a:ext uri="{FF2B5EF4-FFF2-40B4-BE49-F238E27FC236}">
                <a16:creationId xmlns:a16="http://schemas.microsoft.com/office/drawing/2014/main" xmlns="" id="{1AA85D94-C6FC-4434-BE3E-16FC52FBC45F}"/>
              </a:ext>
            </a:extLst>
          </p:cNvPr>
          <p:cNvSpPr txBox="1"/>
          <p:nvPr/>
        </p:nvSpPr>
        <p:spPr>
          <a:xfrm>
            <a:off x="2486905" y="1251559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 panose="020F0502020204030204" pitchFamily="34" charset="0"/>
              </a:rPr>
              <a:t>-</a:t>
            </a:r>
            <a:r>
              <a:rPr kumimoji="0" lang="cs-CZ" sz="1800" b="1" i="0" u="none" strike="noStrike" kern="0" cap="none" spc="0" normalizeH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 panose="020F0502020204030204" pitchFamily="34" charset="0"/>
              </a:rPr>
              <a:t> 6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  <p:sp>
        <p:nvSpPr>
          <p:cNvPr id="29" name="Nadpis 3">
            <a:extLst>
              <a:ext uri="{FF2B5EF4-FFF2-40B4-BE49-F238E27FC236}">
                <a16:creationId xmlns:a16="http://schemas.microsoft.com/office/drawing/2014/main" xmlns="" id="{F16AD9FC-41F2-E701-18DE-9272E2F98D64}"/>
              </a:ext>
            </a:extLst>
          </p:cNvPr>
          <p:cNvSpPr txBox="1">
            <a:spLocks/>
          </p:cNvSpPr>
          <p:nvPr/>
        </p:nvSpPr>
        <p:spPr>
          <a:xfrm>
            <a:off x="3713307" y="508815"/>
            <a:ext cx="4413330" cy="461548"/>
          </a:xfrm>
          <a:prstGeom prst="rect">
            <a:avLst/>
          </a:prstGeom>
          <a:noFill/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Pozn. 4x bylo IC uzavřeno, do výsledku tedy vstupuje 0 % za tato 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Celkový index za kraj bez 0 % návštěv 91 %</a:t>
            </a:r>
          </a:p>
        </p:txBody>
      </p:sp>
    </p:spTree>
    <p:extLst>
      <p:ext uri="{BB962C8B-B14F-4D97-AF65-F5344CB8AC3E}">
        <p14:creationId xmlns:p14="http://schemas.microsoft.com/office/powerpoint/2010/main" val="1379732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06F6F3E4-BA13-4674-B5E4-254061EA5CEA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BBB7C1B4-04DD-4EE1-A23A-74855A809097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Karlovarský kraj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EF51AEFD-F48B-4B65-830A-654B674C3B5D}"/>
              </a:ext>
            </a:extLst>
          </p:cNvPr>
          <p:cNvGrpSpPr>
            <a:grpSpLocks noChangeAspect="1"/>
          </p:cNvGrpSpPr>
          <p:nvPr/>
        </p:nvGrpSpPr>
        <p:grpSpPr>
          <a:xfrm>
            <a:off x="533555" y="2128602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297AC9BD-6B41-4571-9704-E3C4C5242B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859D976F-0BDC-4626-B548-8C7F28EA85F1}"/>
                </a:ext>
              </a:extLst>
            </p:cNvPr>
            <p:cNvGrpSpPr/>
            <p:nvPr/>
          </p:nvGrpSpPr>
          <p:grpSpPr>
            <a:xfrm>
              <a:off x="516213" y="3636725"/>
              <a:ext cx="624476" cy="849684"/>
              <a:chOff x="772076" y="1799974"/>
              <a:chExt cx="624476" cy="849684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A350F5D5-469F-488E-9C8D-B6A22FDF560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72076" y="1944747"/>
                <a:ext cx="417265" cy="704911"/>
                <a:chOff x="4351761" y="-146492"/>
                <a:chExt cx="644370" cy="1088575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80D57133-B4B2-4830-A961-9004ECBA20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54105" y="-146492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1E921AC9-C048-437F-A718-ABEC09CF51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51761" y="-63297"/>
                  <a:ext cx="644370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3C61D75C-D1B5-48C1-9E9B-8763798261DA}"/>
                  </a:ext>
                </a:extLst>
              </p:cNvPr>
              <p:cNvSpPr/>
              <p:nvPr/>
            </p:nvSpPr>
            <p:spPr>
              <a:xfrm>
                <a:off x="1175903" y="1799974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5EB25433-825E-499A-AE7D-0A8A829D3419}"/>
              </a:ext>
            </a:extLst>
          </p:cNvPr>
          <p:cNvGrpSpPr/>
          <p:nvPr/>
        </p:nvGrpSpPr>
        <p:grpSpPr>
          <a:xfrm>
            <a:off x="5052174" y="4231099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1851A83E-1504-4E22-96A2-CAC1FF51ABB6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C4EC3B5B-C32A-48AD-8CA2-C0A63D3E3359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42F6E468-9BD6-43DA-B0B3-5339F1DCDEE6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0ADE67FE-E94A-403F-8597-2882512073C6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9B418FEF-5C47-4FB1-B731-16F18885B5DF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878B3B08-EE13-4F96-B6AA-0C594C435342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F111F4C1-00E0-45B7-AB59-3CAED55C68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2296349"/>
              </p:ext>
            </p:extLst>
          </p:nvPr>
        </p:nvGraphicFramePr>
        <p:xfrm>
          <a:off x="4126396" y="2009051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4C56B45E-B520-4508-8046-93476D364E15}"/>
              </a:ext>
            </a:extLst>
          </p:cNvPr>
          <p:cNvGrpSpPr/>
          <p:nvPr/>
        </p:nvGrpSpPr>
        <p:grpSpPr>
          <a:xfrm>
            <a:off x="220553" y="896679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A94752CE-41FD-493A-B61F-94B378107C60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127ED7B1-6C69-4A3B-9451-83CA5F6D6BF5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95 %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18</a:t>
              </a: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147C38AD-FCD0-4917-BD2F-65ABF1FF5D02}"/>
              </a:ext>
            </a:extLst>
          </p:cNvPr>
          <p:cNvGrpSpPr/>
          <p:nvPr/>
        </p:nvGrpSpPr>
        <p:grpSpPr>
          <a:xfrm>
            <a:off x="1904529" y="840493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4CFCD6A7-1A9B-4E76-8757-063FE3ADB2FB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45ECA9BB-8E64-4F3B-B7CA-F2EA9F22BA04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06228517-19AA-42E2-8F5E-598B8D8F8658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91 %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35BA2AD4-12FB-4E57-876F-D31DC3519880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2585B11C-8246-4C39-AF0D-BE0971826BBF}"/>
              </a:ext>
            </a:extLst>
          </p:cNvPr>
          <p:cNvSpPr txBox="1"/>
          <p:nvPr/>
        </p:nvSpPr>
        <p:spPr>
          <a:xfrm>
            <a:off x="3676374" y="1602228"/>
            <a:ext cx="1685569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Srovnání</a:t>
            </a:r>
            <a:r>
              <a:rPr kumimoji="0" lang="cs-CZ" sz="105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 s před dvěma lety</a:t>
            </a:r>
            <a:endParaRPr kumimoji="0" lang="cs-CZ" sz="105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xmlns="" id="{32A4D1F9-FEFD-4944-AD07-ACB73E071B1A}"/>
              </a:ext>
            </a:extLst>
          </p:cNvPr>
          <p:cNvSpPr txBox="1"/>
          <p:nvPr/>
        </p:nvSpPr>
        <p:spPr>
          <a:xfrm>
            <a:off x="2407547" y="1251559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rgbClr val="00B050"/>
                </a:solidFill>
                <a:latin typeface="Calibri" panose="020F0502020204030204" pitchFamily="34" charset="0"/>
              </a:rPr>
              <a:t>+</a:t>
            </a:r>
            <a:r>
              <a:rPr kumimoji="0" lang="cs-CZ" sz="1800" b="1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4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</p:spTree>
    <p:extLst>
      <p:ext uri="{BB962C8B-B14F-4D97-AF65-F5344CB8AC3E}">
        <p14:creationId xmlns:p14="http://schemas.microsoft.com/office/powerpoint/2010/main" val="18736924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50ADA7C1-7D83-409C-9E9A-AF493C4C1A9D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768E32D1-3D5A-4A1C-939B-90839D2BCF21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Královehradecký kraj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DEF3D124-8F11-4D52-BAB8-8F0C18A3AE0D}"/>
              </a:ext>
            </a:extLst>
          </p:cNvPr>
          <p:cNvGrpSpPr>
            <a:grpSpLocks noChangeAspect="1"/>
          </p:cNvGrpSpPr>
          <p:nvPr/>
        </p:nvGrpSpPr>
        <p:grpSpPr>
          <a:xfrm>
            <a:off x="533555" y="2147489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D860154E-FF36-4364-9DD6-E95E678B94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BAAD6C9E-8067-4BAB-AEE9-8240770B1378}"/>
                </a:ext>
              </a:extLst>
            </p:cNvPr>
            <p:cNvGrpSpPr/>
            <p:nvPr/>
          </p:nvGrpSpPr>
          <p:grpSpPr>
            <a:xfrm>
              <a:off x="2469183" y="3525364"/>
              <a:ext cx="624467" cy="849684"/>
              <a:chOff x="2725046" y="1688613"/>
              <a:chExt cx="624467" cy="849684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BA4C7F80-AEAE-4791-9065-24F2305064E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725046" y="1833387"/>
                <a:ext cx="417267" cy="704910"/>
                <a:chOff x="7367661" y="-318463"/>
                <a:chExt cx="644372" cy="1088573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28623E17-689E-4E6E-A240-6304AD5BE0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70014" y="-318463"/>
                  <a:ext cx="235965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81234F13-2E48-4941-8CCB-204C142F4C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67661" y="-235270"/>
                  <a:ext cx="644372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5BD870B3-00D7-4B0A-A973-27D9162217A4}"/>
                  </a:ext>
                </a:extLst>
              </p:cNvPr>
              <p:cNvSpPr/>
              <p:nvPr/>
            </p:nvSpPr>
            <p:spPr>
              <a:xfrm>
                <a:off x="3128864" y="1688613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B023CABB-CF84-49DC-AAE9-BCF3F53AA357}"/>
              </a:ext>
            </a:extLst>
          </p:cNvPr>
          <p:cNvGrpSpPr/>
          <p:nvPr/>
        </p:nvGrpSpPr>
        <p:grpSpPr>
          <a:xfrm>
            <a:off x="5033008" y="4249986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BC8F780C-7D51-42C6-8CEF-0CCA2991EC6D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391AC97A-693B-43B4-9855-03DD9B2E1C2B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E3BB2C68-9E68-484F-A92B-596373FE92D1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7E247928-2B09-4955-8B95-DA4D690CFD38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B1974665-9743-42D0-BCCA-09A2630546BB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2F2A4105-BC3C-4B1C-8934-4BC3F3CA563C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37B7545D-B2EB-4F0E-BF2F-82EEEFD988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6436409"/>
              </p:ext>
            </p:extLst>
          </p:nvPr>
        </p:nvGraphicFramePr>
        <p:xfrm>
          <a:off x="4126396" y="2027938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BA47C52F-D015-417C-B32C-4DC78C707306}"/>
              </a:ext>
            </a:extLst>
          </p:cNvPr>
          <p:cNvGrpSpPr/>
          <p:nvPr/>
        </p:nvGrpSpPr>
        <p:grpSpPr>
          <a:xfrm>
            <a:off x="220553" y="915566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6C43652D-C3F2-4282-8F83-540BBACE18DA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B2CF30EE-B520-409B-89ED-C0C4AA8B397B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95 %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</a:t>
              </a:r>
              <a:r>
                <a:rPr lang="cs-CZ" sz="1400" b="1" kern="0" dirty="0">
                  <a:solidFill>
                    <a:schemeClr val="bg1"/>
                  </a:solidFill>
                  <a:latin typeface="Calibri" panose="020F0502020204030204" pitchFamily="34" charset="0"/>
                </a:rPr>
                <a:t>52</a:t>
              </a:r>
              <a:endPara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B996AD1B-835E-4FED-ADF7-0EB4C7129025}"/>
              </a:ext>
            </a:extLst>
          </p:cNvPr>
          <p:cNvGrpSpPr/>
          <p:nvPr/>
        </p:nvGrpSpPr>
        <p:grpSpPr>
          <a:xfrm>
            <a:off x="1904529" y="859380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59AE0691-DDCD-4D37-B06F-2A2B92D0BCC8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69DE8C23-35F2-45BE-8E3B-C1E4E5A1B869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2408A139-4B05-4F18-BA92-CDDF377B5103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91 %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A740A851-B3A6-4324-814F-AE1D755A031E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3" name="TextovéPole 42">
            <a:extLst>
              <a:ext uri="{FF2B5EF4-FFF2-40B4-BE49-F238E27FC236}">
                <a16:creationId xmlns:a16="http://schemas.microsoft.com/office/drawing/2014/main" xmlns="" id="{5E2436B6-B5B6-419D-B7F7-1526E9EBEF57}"/>
              </a:ext>
            </a:extLst>
          </p:cNvPr>
          <p:cNvSpPr txBox="1"/>
          <p:nvPr/>
        </p:nvSpPr>
        <p:spPr>
          <a:xfrm>
            <a:off x="2407547" y="1270446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rgbClr val="00B050"/>
                </a:solidFill>
                <a:latin typeface="Calibri" panose="020F0502020204030204" pitchFamily="34" charset="0"/>
              </a:rPr>
              <a:t>+</a:t>
            </a:r>
            <a:r>
              <a:rPr kumimoji="0" lang="cs-CZ" sz="1800" b="1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4 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4867469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275747D2-B60A-4DD9-8680-8716DCB804D5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082C0AF4-1C56-4E46-B02D-7F12AFC07E78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Liberecký kraj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13C38150-3F2E-45C5-8E8A-76FC0C3F012E}"/>
              </a:ext>
            </a:extLst>
          </p:cNvPr>
          <p:cNvGrpSpPr>
            <a:grpSpLocks noChangeAspect="1"/>
          </p:cNvGrpSpPr>
          <p:nvPr/>
        </p:nvGrpSpPr>
        <p:grpSpPr>
          <a:xfrm>
            <a:off x="564614" y="2147489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9C13E35A-5AB8-4FA6-940B-E63E53A29E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4E6DA444-16BF-4F88-8D3B-B42DF5FEFF97}"/>
                </a:ext>
              </a:extLst>
            </p:cNvPr>
            <p:cNvGrpSpPr/>
            <p:nvPr/>
          </p:nvGrpSpPr>
          <p:grpSpPr>
            <a:xfrm>
              <a:off x="1910553" y="2965587"/>
              <a:ext cx="624468" cy="849684"/>
              <a:chOff x="2166416" y="1128836"/>
              <a:chExt cx="624468" cy="849684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E9C3C3FB-572D-425E-AA76-5C09AA392B2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166416" y="1273609"/>
                <a:ext cx="417267" cy="704911"/>
                <a:chOff x="6504987" y="-1182912"/>
                <a:chExt cx="644372" cy="1088575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FB8BC3F3-F9A5-4116-8C50-28B73C334E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07335" y="-1182912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720EEBE2-6ED0-402E-A70B-AC7A3FF94C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4987" y="-1099717"/>
                  <a:ext cx="644372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A108B91A-10D2-466D-830D-BAF4ABB3031F}"/>
                  </a:ext>
                </a:extLst>
              </p:cNvPr>
              <p:cNvSpPr/>
              <p:nvPr/>
            </p:nvSpPr>
            <p:spPr>
              <a:xfrm>
                <a:off x="2570235" y="1128836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249B2D10-6D2E-42B3-B0E1-ACBFF3BC77FB}"/>
              </a:ext>
            </a:extLst>
          </p:cNvPr>
          <p:cNvGrpSpPr/>
          <p:nvPr/>
        </p:nvGrpSpPr>
        <p:grpSpPr>
          <a:xfrm>
            <a:off x="5019221" y="4246937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6C214AAA-28A8-4069-87D4-176F9DF4F129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38E6231E-626A-4918-B551-49BAAA98B387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D58E4DAE-15A7-4403-A3C1-E9B725F102CA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EF1C180F-A246-4FBF-BEAD-EB8E6E269B0A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F445F080-40A5-49AF-8467-E8BC63C4218D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9C9EE0E2-91EC-43D6-B0AE-2398FCBA7562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F8C58528-3DC7-4375-A862-E5F954B8E4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864406"/>
              </p:ext>
            </p:extLst>
          </p:nvPr>
        </p:nvGraphicFramePr>
        <p:xfrm>
          <a:off x="4157455" y="2027938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B2A40639-9A21-4DD0-93BA-8F15251161E5}"/>
              </a:ext>
            </a:extLst>
          </p:cNvPr>
          <p:cNvGrpSpPr/>
          <p:nvPr/>
        </p:nvGrpSpPr>
        <p:grpSpPr>
          <a:xfrm>
            <a:off x="251612" y="915566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352927ED-73FF-406A-83FA-A72C5EE1441F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EB89FA3F-6E99-4FCA-B949-B69F695A3BD7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87 %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</a:t>
              </a:r>
              <a:r>
                <a:rPr lang="cs-CZ" sz="1400" b="1" kern="0" dirty="0">
                  <a:solidFill>
                    <a:schemeClr val="bg1"/>
                  </a:solidFill>
                  <a:latin typeface="Calibri" panose="020F0502020204030204" pitchFamily="34" charset="0"/>
                </a:rPr>
                <a:t>22</a:t>
              </a:r>
              <a:endPara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349AC6AF-0C45-4362-B755-0D4D2C3F31F8}"/>
              </a:ext>
            </a:extLst>
          </p:cNvPr>
          <p:cNvGrpSpPr/>
          <p:nvPr/>
        </p:nvGrpSpPr>
        <p:grpSpPr>
          <a:xfrm>
            <a:off x="1935588" y="859380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489E9594-61FF-4F5C-A228-ABB7B850A300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9D1405C4-B658-4699-B88B-02F4E6E6BB4C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AB9FB173-6454-4C6B-9DA9-70326B55DEA9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91 %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DB0F356C-EE54-42ED-80D4-C82B3889357A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B5BB8A04-B4A4-4540-862C-52598BCBC90B}"/>
              </a:ext>
            </a:extLst>
          </p:cNvPr>
          <p:cNvSpPr txBox="1"/>
          <p:nvPr/>
        </p:nvSpPr>
        <p:spPr>
          <a:xfrm>
            <a:off x="2438606" y="1270446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 panose="020F0502020204030204" pitchFamily="34" charset="0"/>
              </a:rPr>
              <a:t>-</a:t>
            </a:r>
            <a:r>
              <a:rPr kumimoji="0" lang="cs-CZ" sz="1800" b="1" i="0" u="none" strike="noStrike" kern="0" cap="none" spc="0" normalizeH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 panose="020F0502020204030204" pitchFamily="34" charset="0"/>
              </a:rPr>
              <a:t> 4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  <p:sp>
        <p:nvSpPr>
          <p:cNvPr id="30" name="Nadpis 3">
            <a:extLst>
              <a:ext uri="{FF2B5EF4-FFF2-40B4-BE49-F238E27FC236}">
                <a16:creationId xmlns:a16="http://schemas.microsoft.com/office/drawing/2014/main" xmlns="" id="{4F23F633-0FB9-9B05-13F0-173BD86F9538}"/>
              </a:ext>
            </a:extLst>
          </p:cNvPr>
          <p:cNvSpPr txBox="1">
            <a:spLocks/>
          </p:cNvSpPr>
          <p:nvPr/>
        </p:nvSpPr>
        <p:spPr>
          <a:xfrm>
            <a:off x="3713307" y="508815"/>
            <a:ext cx="4413330" cy="461548"/>
          </a:xfrm>
          <a:prstGeom prst="rect">
            <a:avLst/>
          </a:prstGeom>
          <a:noFill/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Pozn. 1x bylo IC uzavřeno, do výsledku tedy vstupuje 0 % za tato 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Celkový index za kraj bez 0 % návštěv 92 %</a:t>
            </a:r>
          </a:p>
        </p:txBody>
      </p:sp>
    </p:spTree>
    <p:extLst>
      <p:ext uri="{BB962C8B-B14F-4D97-AF65-F5344CB8AC3E}">
        <p14:creationId xmlns:p14="http://schemas.microsoft.com/office/powerpoint/2010/main" val="20677093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54A7FE32-8C72-4B5B-A9B1-BF460FF890BC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0BAC627D-68E1-461A-9610-70B2D88E5B38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Moravskoslezský kraj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5DA39A77-59EE-4D6C-AC54-3275F1BE7DF9}"/>
              </a:ext>
            </a:extLst>
          </p:cNvPr>
          <p:cNvGrpSpPr>
            <a:grpSpLocks noChangeAspect="1"/>
          </p:cNvGrpSpPr>
          <p:nvPr/>
        </p:nvGrpSpPr>
        <p:grpSpPr>
          <a:xfrm>
            <a:off x="533555" y="2128602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38B7E072-3372-474E-ADE9-BFD86837D5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5DA07107-E5A6-4331-8B21-728A0EC0F1B5}"/>
                </a:ext>
              </a:extLst>
            </p:cNvPr>
            <p:cNvGrpSpPr/>
            <p:nvPr/>
          </p:nvGrpSpPr>
          <p:grpSpPr>
            <a:xfrm>
              <a:off x="4379197" y="4017226"/>
              <a:ext cx="624475" cy="849685"/>
              <a:chOff x="4635060" y="2180475"/>
              <a:chExt cx="624475" cy="849685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D2C3572A-7BBD-4B6E-8E08-DBC184A8FEA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635060" y="2325247"/>
                <a:ext cx="417266" cy="704913"/>
                <a:chOff x="10317242" y="441105"/>
                <a:chExt cx="644371" cy="1088578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D2810B32-0CC5-4118-B855-B9A3F7D334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19601" y="441105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2F59425B-B2EB-48E5-BB96-1D9CAD9D3D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17242" y="524302"/>
                  <a:ext cx="644371" cy="1005381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710BB5E8-BD8E-41D8-AF8D-E47694CB0569}"/>
                  </a:ext>
                </a:extLst>
              </p:cNvPr>
              <p:cNvSpPr/>
              <p:nvPr/>
            </p:nvSpPr>
            <p:spPr>
              <a:xfrm>
                <a:off x="5038886" y="2180475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839ED775-2619-4FC6-B4D6-F940E2756F96}"/>
              </a:ext>
            </a:extLst>
          </p:cNvPr>
          <p:cNvGrpSpPr/>
          <p:nvPr/>
        </p:nvGrpSpPr>
        <p:grpSpPr>
          <a:xfrm>
            <a:off x="4988162" y="4231099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2D26C3DD-1476-44D6-88C7-C347FE92E4BC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0ED2081C-21C7-4913-BFB7-659FF3E78F7D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2DBF5738-BC59-430B-9ECE-2E41F00B7325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C6E95881-F3A4-406D-99B0-99AB44E71F3A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2F27C23D-EC46-4ED8-92BC-CCAEA08C607C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202C029A-DA54-4EE2-98F6-38AC8FECC15A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5BD5D3CD-F3A2-49F4-9EFF-8FF0C856E0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526539"/>
              </p:ext>
            </p:extLst>
          </p:nvPr>
        </p:nvGraphicFramePr>
        <p:xfrm>
          <a:off x="4126396" y="2009051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25130830-36B9-4249-8AF6-EBD4D2E90D5F}"/>
              </a:ext>
            </a:extLst>
          </p:cNvPr>
          <p:cNvGrpSpPr/>
          <p:nvPr/>
        </p:nvGrpSpPr>
        <p:grpSpPr>
          <a:xfrm>
            <a:off x="220553" y="896679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986E978A-B848-48F9-AC43-1B868EA10103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FC3448D9-C3B0-4CE3-9100-7DF8C9F84AD6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44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91</a:t>
              </a: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41</a:t>
              </a: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9C465BAB-C01D-47A1-81C4-EE6B1231F87F}"/>
              </a:ext>
            </a:extLst>
          </p:cNvPr>
          <p:cNvGrpSpPr/>
          <p:nvPr/>
        </p:nvGrpSpPr>
        <p:grpSpPr>
          <a:xfrm>
            <a:off x="1904529" y="840493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8F0D889C-94DD-414D-B85F-49450DF583EC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B45A5DDE-9384-41E0-B202-F3EB65F01D6D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F14CC133-1D77-465A-AB45-8595BF5FBF5B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91 %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02318352-3689-4228-90A7-58C13D3805F7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ADC8239D-E1E3-4497-9333-96D572DBFAF6}"/>
              </a:ext>
            </a:extLst>
          </p:cNvPr>
          <p:cNvSpPr txBox="1"/>
          <p:nvPr/>
        </p:nvSpPr>
        <p:spPr>
          <a:xfrm>
            <a:off x="2407547" y="1251559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chemeClr val="bg1"/>
                </a:solidFill>
                <a:latin typeface="Calibri" panose="020F0502020204030204" pitchFamily="34" charset="0"/>
              </a:rPr>
              <a:t>+</a:t>
            </a:r>
            <a:r>
              <a:rPr kumimoji="0" lang="cs-CZ" sz="18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 0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</p:spTree>
    <p:extLst>
      <p:ext uri="{BB962C8B-B14F-4D97-AF65-F5344CB8AC3E}">
        <p14:creationId xmlns:p14="http://schemas.microsoft.com/office/powerpoint/2010/main" val="21928962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5616937A-03D5-4CA1-A95A-2C7A0A1CF707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A398F1F9-0316-4070-B061-2AAA7829FEBB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Olomoucký kraj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83DAA17B-0B96-400D-B2AC-846D3F532FD9}"/>
              </a:ext>
            </a:extLst>
          </p:cNvPr>
          <p:cNvGrpSpPr>
            <a:grpSpLocks noChangeAspect="1"/>
          </p:cNvGrpSpPr>
          <p:nvPr/>
        </p:nvGrpSpPr>
        <p:grpSpPr>
          <a:xfrm>
            <a:off x="533555" y="2128602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D3CBA718-C9E3-4A4F-801C-2D55860A0E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ED7BAD58-0360-4226-9608-1BD6052BFC09}"/>
                </a:ext>
              </a:extLst>
            </p:cNvPr>
            <p:cNvGrpSpPr/>
            <p:nvPr/>
          </p:nvGrpSpPr>
          <p:grpSpPr>
            <a:xfrm>
              <a:off x="3707234" y="4232164"/>
              <a:ext cx="624469" cy="849683"/>
              <a:chOff x="3963097" y="2395413"/>
              <a:chExt cx="624469" cy="849683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D2E746B2-A3D2-48FB-9B6B-81FBA0F6A7A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963097" y="2540185"/>
                <a:ext cx="417267" cy="704911"/>
                <a:chOff x="9279543" y="773028"/>
                <a:chExt cx="644372" cy="1088575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5B91C5E5-5020-4C0B-B7F7-DB75A27C1E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81893" y="773028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1A424574-B69A-419F-90C5-95230DC9B8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79543" y="856223"/>
                  <a:ext cx="644372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BA174F38-CF68-4F87-A653-EC74EF444B0A}"/>
                  </a:ext>
                </a:extLst>
              </p:cNvPr>
              <p:cNvSpPr/>
              <p:nvPr/>
            </p:nvSpPr>
            <p:spPr>
              <a:xfrm>
                <a:off x="4366917" y="2395413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0EA68B9D-A2D8-42A2-A94B-E12E8DF4EBC9}"/>
              </a:ext>
            </a:extLst>
          </p:cNvPr>
          <p:cNvGrpSpPr/>
          <p:nvPr/>
        </p:nvGrpSpPr>
        <p:grpSpPr>
          <a:xfrm>
            <a:off x="4988162" y="4211341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902C86DC-3798-47E5-87C2-20226E8A0B8F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9969CD3B-2AEE-40A4-A59C-D448D6255E73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4354FD43-E75C-4B05-BD30-04954E9DA8B1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E4E3C76F-0864-4A5A-A27F-8E9F94751629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132528E3-D680-48FD-AAF2-07A4D84AF4B4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8F22092A-137F-4956-9E27-58B24CD053EA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AA2E4E38-7013-41B8-81D1-932C6516E2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305317"/>
              </p:ext>
            </p:extLst>
          </p:nvPr>
        </p:nvGraphicFramePr>
        <p:xfrm>
          <a:off x="4126396" y="2009051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4371C6AE-E94D-427F-96BD-36C3DEBAD140}"/>
              </a:ext>
            </a:extLst>
          </p:cNvPr>
          <p:cNvGrpSpPr/>
          <p:nvPr/>
        </p:nvGrpSpPr>
        <p:grpSpPr>
          <a:xfrm>
            <a:off x="220553" y="896679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930DFC86-5B57-465E-8851-7019F1F90177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C51E0596-D3CE-4E3B-A2BD-6C5C332D2387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44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94</a:t>
              </a: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38</a:t>
              </a: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C246AEF0-7FB0-45B6-BF57-5C88B3AD9090}"/>
              </a:ext>
            </a:extLst>
          </p:cNvPr>
          <p:cNvGrpSpPr/>
          <p:nvPr/>
        </p:nvGrpSpPr>
        <p:grpSpPr>
          <a:xfrm>
            <a:off x="1904529" y="840493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4158000D-61B2-4C39-8DAE-280DB2FA0D2C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EE5EAC2E-25D9-48F7-BC0B-EB7887CC4CFB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052FD648-31D5-4714-9360-6F9AD167AAAE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6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91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698A291D-8399-41F4-A0C1-60073DDA5D57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A30F8E07-4E07-497D-A7B6-AD7596A60F95}"/>
              </a:ext>
            </a:extLst>
          </p:cNvPr>
          <p:cNvSpPr txBox="1"/>
          <p:nvPr/>
        </p:nvSpPr>
        <p:spPr>
          <a:xfrm>
            <a:off x="2407547" y="1251559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rgbClr val="00B050"/>
                </a:solidFill>
                <a:latin typeface="Calibri" panose="020F0502020204030204" pitchFamily="34" charset="0"/>
              </a:rPr>
              <a:t>+</a:t>
            </a:r>
            <a:r>
              <a:rPr kumimoji="0" lang="cs-CZ" sz="1800" b="1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3 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1488998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6209C0DD-5F03-4189-BAFE-BEC15FF0F8AE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151E68D5-252F-4903-97E5-13235CC5ED65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Pardubický kraj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DC65A341-1035-4435-9AA8-4B18B240A430}"/>
              </a:ext>
            </a:extLst>
          </p:cNvPr>
          <p:cNvGrpSpPr>
            <a:grpSpLocks noChangeAspect="1"/>
          </p:cNvGrpSpPr>
          <p:nvPr/>
        </p:nvGrpSpPr>
        <p:grpSpPr>
          <a:xfrm>
            <a:off x="533555" y="2128602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E276C09F-5C26-46BF-BCCE-16248EB3C0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A1642F0C-73F2-4345-A9F2-B2EA68C66A6A}"/>
                </a:ext>
              </a:extLst>
            </p:cNvPr>
            <p:cNvGrpSpPr/>
            <p:nvPr/>
          </p:nvGrpSpPr>
          <p:grpSpPr>
            <a:xfrm>
              <a:off x="2608161" y="3842300"/>
              <a:ext cx="624473" cy="849683"/>
              <a:chOff x="2864024" y="2005549"/>
              <a:chExt cx="624473" cy="849683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41A932FC-C50F-472D-8284-C6F2AD210F0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864024" y="2150321"/>
                <a:ext cx="417266" cy="704911"/>
                <a:chOff x="7582287" y="170972"/>
                <a:chExt cx="644371" cy="1088575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279FCAD1-3AF3-4363-AEC5-02A67D1B47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4637" y="170972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CC050307-F2DE-4EE9-90D8-75B8785D03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2287" y="254167"/>
                  <a:ext cx="644371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D54424DC-38BB-468D-B1B0-4DBC7D964E18}"/>
                  </a:ext>
                </a:extLst>
              </p:cNvPr>
              <p:cNvSpPr/>
              <p:nvPr/>
            </p:nvSpPr>
            <p:spPr>
              <a:xfrm>
                <a:off x="3267848" y="2005549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BFC0FB7B-9102-465C-BDE3-9BA46F46AADB}"/>
              </a:ext>
            </a:extLst>
          </p:cNvPr>
          <p:cNvGrpSpPr/>
          <p:nvPr/>
        </p:nvGrpSpPr>
        <p:grpSpPr>
          <a:xfrm>
            <a:off x="5101123" y="4246895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5D432D3E-719D-478C-A34D-E47035B0D07E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2253161A-F352-44BF-A86D-B32A9AFB544A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07503C0C-12C7-4745-89A2-51C9AD9B58A4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06B85222-1AF3-4A74-A41A-251FE715AA0F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32EF775A-C2A9-498F-8BD4-DF9425C75748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1924BDB4-5668-4A54-AD28-3EACA1539018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1BF14EB7-ABA6-47BD-892C-60D8DE1BB7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1569215"/>
              </p:ext>
            </p:extLst>
          </p:nvPr>
        </p:nvGraphicFramePr>
        <p:xfrm>
          <a:off x="4126396" y="2009051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95B38707-764A-4AC2-80DB-B3E46FF2C8D3}"/>
              </a:ext>
            </a:extLst>
          </p:cNvPr>
          <p:cNvGrpSpPr/>
          <p:nvPr/>
        </p:nvGrpSpPr>
        <p:grpSpPr>
          <a:xfrm>
            <a:off x="220553" y="896679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F9350664-F7B2-492D-8E00-2A0D56671046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399439BE-C25D-4D30-ABE8-9546725F9FA4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44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94</a:t>
              </a: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</a:t>
              </a:r>
              <a:r>
                <a:rPr lang="cs-CZ" sz="1400" b="1" kern="0" dirty="0">
                  <a:solidFill>
                    <a:schemeClr val="bg1"/>
                  </a:solidFill>
                  <a:latin typeface="Calibri" panose="020F0502020204030204" pitchFamily="34" charset="0"/>
                </a:rPr>
                <a:t>34</a:t>
              </a:r>
              <a:endPara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33F052B9-ED83-4857-93C6-CF7A968AE63A}"/>
              </a:ext>
            </a:extLst>
          </p:cNvPr>
          <p:cNvGrpSpPr/>
          <p:nvPr/>
        </p:nvGrpSpPr>
        <p:grpSpPr>
          <a:xfrm>
            <a:off x="1904529" y="840493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6247908C-105A-4827-9B09-4913DA6C2C9E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B76F1D9F-EAE6-4B2F-AC63-11A8F6419222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85C0BEB2-2C03-4F56-8FCB-F9799E8767B9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6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91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BFF44EFF-0AA7-4779-B086-9540714165D7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FB916271-97F2-4E67-A5F9-04402B2E2281}"/>
              </a:ext>
            </a:extLst>
          </p:cNvPr>
          <p:cNvSpPr txBox="1"/>
          <p:nvPr/>
        </p:nvSpPr>
        <p:spPr>
          <a:xfrm>
            <a:off x="2407547" y="1251559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rgbClr val="00B050"/>
                </a:solidFill>
                <a:latin typeface="Calibri" panose="020F0502020204030204" pitchFamily="34" charset="0"/>
              </a:rPr>
              <a:t>+</a:t>
            </a:r>
            <a:r>
              <a:rPr kumimoji="0" lang="cs-CZ" sz="1800" b="1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3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</p:spTree>
    <p:extLst>
      <p:ext uri="{BB962C8B-B14F-4D97-AF65-F5344CB8AC3E}">
        <p14:creationId xmlns:p14="http://schemas.microsoft.com/office/powerpoint/2010/main" val="1988419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108299C6-9B8A-4BA2-9EFA-CD202A8552BE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FACC6FC5-DEB2-45AA-80E5-132A43C9FB2A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Plzeňský kraj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084E68B2-C710-4607-ADFF-56372128DB84}"/>
              </a:ext>
            </a:extLst>
          </p:cNvPr>
          <p:cNvGrpSpPr>
            <a:grpSpLocks noChangeAspect="1"/>
          </p:cNvGrpSpPr>
          <p:nvPr/>
        </p:nvGrpSpPr>
        <p:grpSpPr>
          <a:xfrm>
            <a:off x="564614" y="2128602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D8C63B1E-139C-49AC-AEAD-4A22BA316A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B532E60B-DEDB-484B-AB6D-E1FA49EFEA8E}"/>
                </a:ext>
              </a:extLst>
            </p:cNvPr>
            <p:cNvGrpSpPr/>
            <p:nvPr/>
          </p:nvGrpSpPr>
          <p:grpSpPr>
            <a:xfrm>
              <a:off x="824577" y="4146472"/>
              <a:ext cx="624477" cy="849682"/>
              <a:chOff x="1080440" y="2309721"/>
              <a:chExt cx="624477" cy="849682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7D8C5EC7-3C62-472E-B33C-43377DB5C8F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80440" y="2454492"/>
                <a:ext cx="417265" cy="704911"/>
                <a:chOff x="4827958" y="640696"/>
                <a:chExt cx="644370" cy="1088575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889167E1-6662-42E1-A3EF-B5BE484547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30304" y="640696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E360174C-5CDF-46B1-A708-8CBBC4CBDC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7958" y="723891"/>
                  <a:ext cx="644370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FF0420B9-DC29-441A-926F-D32345EBCE1E}"/>
                  </a:ext>
                </a:extLst>
              </p:cNvPr>
              <p:cNvSpPr/>
              <p:nvPr/>
            </p:nvSpPr>
            <p:spPr>
              <a:xfrm>
                <a:off x="1484268" y="2309721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DE54F0C1-8AC0-46BB-A0AA-E0A11E27262A}"/>
              </a:ext>
            </a:extLst>
          </p:cNvPr>
          <p:cNvGrpSpPr/>
          <p:nvPr/>
        </p:nvGrpSpPr>
        <p:grpSpPr>
          <a:xfrm>
            <a:off x="5104619" y="4231099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16E7C6A0-804F-4A20-BDDB-C4A765E88499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6F33DDBF-9B65-4FBB-A940-47A601808C22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FFF8B66F-70CD-4000-AF65-EEBEEA709723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14786146-31F9-4CC8-9189-162EBDCA02ED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D48BB8A9-9B65-4817-BBCB-1A6056633C7F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2ABDD47F-4616-47D5-9B26-B817AA1A249C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BCBC803E-2C77-44B4-9458-8FA6CD739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6638484"/>
              </p:ext>
            </p:extLst>
          </p:nvPr>
        </p:nvGraphicFramePr>
        <p:xfrm>
          <a:off x="4157455" y="2009051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CFC08707-6734-48D1-AEF7-4489571EAEDA}"/>
              </a:ext>
            </a:extLst>
          </p:cNvPr>
          <p:cNvGrpSpPr/>
          <p:nvPr/>
        </p:nvGrpSpPr>
        <p:grpSpPr>
          <a:xfrm>
            <a:off x="251612" y="896679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26476670-C9EC-4188-A2A5-E564EFCD8ADF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AB24F1EE-8393-4797-892B-9C1C04A312BE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44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96</a:t>
              </a: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</a:t>
              </a:r>
              <a:r>
                <a:rPr lang="cs-CZ" sz="1400" b="1" kern="0" dirty="0">
                  <a:solidFill>
                    <a:schemeClr val="bg1"/>
                  </a:solidFill>
                  <a:latin typeface="Calibri" panose="020F0502020204030204" pitchFamily="34" charset="0"/>
                </a:rPr>
                <a:t>36</a:t>
              </a:r>
              <a:endPara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81848E64-21C8-47F1-9F21-C1BE3A9A7ECE}"/>
              </a:ext>
            </a:extLst>
          </p:cNvPr>
          <p:cNvGrpSpPr/>
          <p:nvPr/>
        </p:nvGrpSpPr>
        <p:grpSpPr>
          <a:xfrm>
            <a:off x="1935588" y="840493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ABA02EEF-4D96-42B1-B52F-E1B47DE3A104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14D57667-80DC-461A-8EE0-80889B10B06C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23F746C5-53F7-4A8E-B431-F1B96D82B3AF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6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91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41DE977E-772E-4C0C-8EA6-60019256297A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BBDDC6E4-785D-40B9-99BC-4D6514530740}"/>
              </a:ext>
            </a:extLst>
          </p:cNvPr>
          <p:cNvSpPr txBox="1"/>
          <p:nvPr/>
        </p:nvSpPr>
        <p:spPr>
          <a:xfrm>
            <a:off x="2438606" y="1251559"/>
            <a:ext cx="876750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rgbClr val="00B050"/>
                </a:solidFill>
                <a:latin typeface="Calibri" panose="020F0502020204030204" pitchFamily="34" charset="0"/>
              </a:rPr>
              <a:t>+</a:t>
            </a:r>
            <a:r>
              <a:rPr kumimoji="0" lang="cs-CZ" sz="1800" b="1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5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</p:spTree>
    <p:extLst>
      <p:ext uri="{BB962C8B-B14F-4D97-AF65-F5344CB8AC3E}">
        <p14:creationId xmlns:p14="http://schemas.microsoft.com/office/powerpoint/2010/main" val="19555889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B8C670D7-5ED9-4A15-910A-9D1D693E0D22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23599771-EFF7-4C78-B2AD-89868D365394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Praha</a:t>
            </a: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xmlns="" id="{64E283EE-A2D5-4C58-9F17-2B62D4720919}"/>
              </a:ext>
            </a:extLst>
          </p:cNvPr>
          <p:cNvGrpSpPr>
            <a:grpSpLocks noChangeAspect="1"/>
          </p:cNvGrpSpPr>
          <p:nvPr/>
        </p:nvGrpSpPr>
        <p:grpSpPr>
          <a:xfrm>
            <a:off x="533554" y="2147489"/>
            <a:ext cx="3674827" cy="2102497"/>
            <a:chOff x="347353" y="2593120"/>
            <a:chExt cx="5245617" cy="3001200"/>
          </a:xfrm>
        </p:grpSpPr>
        <p:pic>
          <p:nvPicPr>
            <p:cNvPr id="9" name="Picture 19">
              <a:extLst>
                <a:ext uri="{FF2B5EF4-FFF2-40B4-BE49-F238E27FC236}">
                  <a16:creationId xmlns:a16="http://schemas.microsoft.com/office/drawing/2014/main" xmlns="" id="{68E8A632-68FE-41B4-A003-8D70D47B62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" name="Skupina 9">
              <a:extLst>
                <a:ext uri="{FF2B5EF4-FFF2-40B4-BE49-F238E27FC236}">
                  <a16:creationId xmlns:a16="http://schemas.microsoft.com/office/drawing/2014/main" xmlns="" id="{C3D79147-5545-4414-82CD-92693F99DBE7}"/>
                </a:ext>
              </a:extLst>
            </p:cNvPr>
            <p:cNvGrpSpPr/>
            <p:nvPr/>
          </p:nvGrpSpPr>
          <p:grpSpPr>
            <a:xfrm>
              <a:off x="1646397" y="3748251"/>
              <a:ext cx="624478" cy="849683"/>
              <a:chOff x="1902260" y="1911500"/>
              <a:chExt cx="624478" cy="849683"/>
            </a:xfrm>
          </p:grpSpPr>
          <p:grpSp>
            <p:nvGrpSpPr>
              <p:cNvPr id="11" name="Group 135">
                <a:extLst>
                  <a:ext uri="{FF2B5EF4-FFF2-40B4-BE49-F238E27FC236}">
                    <a16:creationId xmlns:a16="http://schemas.microsoft.com/office/drawing/2014/main" xmlns="" id="{FCD5B13A-4B02-4BA9-B673-BDBCF6C00ED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902260" y="2056272"/>
                <a:ext cx="417265" cy="704911"/>
                <a:chOff x="6097070" y="25735"/>
                <a:chExt cx="644370" cy="1088575"/>
              </a:xfrm>
              <a:solidFill>
                <a:srgbClr val="404040"/>
              </a:solidFill>
            </p:grpSpPr>
            <p:sp>
              <p:nvSpPr>
                <p:cNvPr id="13" name="Freeform 58">
                  <a:extLst>
                    <a:ext uri="{FF2B5EF4-FFF2-40B4-BE49-F238E27FC236}">
                      <a16:creationId xmlns:a16="http://schemas.microsoft.com/office/drawing/2014/main" xmlns="" id="{B765A9CF-4521-4579-8F90-90B41B29A4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99423" y="25735"/>
                  <a:ext cx="235965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4" name="Freeform 59">
                  <a:extLst>
                    <a:ext uri="{FF2B5EF4-FFF2-40B4-BE49-F238E27FC236}">
                      <a16:creationId xmlns:a16="http://schemas.microsoft.com/office/drawing/2014/main" xmlns="" id="{BAA09700-3B1A-4710-8E28-8688761140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97070" y="108930"/>
                  <a:ext cx="644370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2" name="Pěticípá hvězda 23">
                <a:extLst>
                  <a:ext uri="{FF2B5EF4-FFF2-40B4-BE49-F238E27FC236}">
                    <a16:creationId xmlns:a16="http://schemas.microsoft.com/office/drawing/2014/main" xmlns="" id="{0C0FD95D-D2AB-40BD-859D-AA0EE35F8911}"/>
                  </a:ext>
                </a:extLst>
              </p:cNvPr>
              <p:cNvSpPr/>
              <p:nvPr/>
            </p:nvSpPr>
            <p:spPr>
              <a:xfrm>
                <a:off x="2306089" y="1911500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6" name="Skupina 15">
            <a:extLst>
              <a:ext uri="{FF2B5EF4-FFF2-40B4-BE49-F238E27FC236}">
                <a16:creationId xmlns:a16="http://schemas.microsoft.com/office/drawing/2014/main" xmlns="" id="{0F999D21-2DB0-4058-ACE6-167985AE6733}"/>
              </a:ext>
            </a:extLst>
          </p:cNvPr>
          <p:cNvGrpSpPr/>
          <p:nvPr/>
        </p:nvGrpSpPr>
        <p:grpSpPr>
          <a:xfrm>
            <a:off x="5038544" y="4228093"/>
            <a:ext cx="2303951" cy="247593"/>
            <a:chOff x="5245266" y="2311868"/>
            <a:chExt cx="2303951" cy="247593"/>
          </a:xfrm>
        </p:grpSpPr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xmlns="" id="{EE7B7225-3CDA-4370-9BFF-04E8825D2693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4BD79CDC-0F51-4794-B723-EE1FB6B19F70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Obdélník 18">
              <a:extLst>
                <a:ext uri="{FF2B5EF4-FFF2-40B4-BE49-F238E27FC236}">
                  <a16:creationId xmlns:a16="http://schemas.microsoft.com/office/drawing/2014/main" xmlns="" id="{92CA5BBF-5A07-4B42-A7A4-E1979D2C9BCF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xmlns="" id="{FEA9F35F-5DAE-4C98-B715-9C06C6A09E79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xmlns="" id="{F7CB7439-1BA9-4AA5-A5B1-A82A9BE6C480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2" name="TextovéPole 21">
              <a:extLst>
                <a:ext uri="{FF2B5EF4-FFF2-40B4-BE49-F238E27FC236}">
                  <a16:creationId xmlns:a16="http://schemas.microsoft.com/office/drawing/2014/main" xmlns="" id="{2406DDA0-E69A-49DD-BCD9-416D32E0DCFD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3" name="Chart 1">
            <a:extLst>
              <a:ext uri="{FF2B5EF4-FFF2-40B4-BE49-F238E27FC236}">
                <a16:creationId xmlns:a16="http://schemas.microsoft.com/office/drawing/2014/main" xmlns="" id="{59B833A2-748B-4015-A2E9-77D89296F0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4000884"/>
              </p:ext>
            </p:extLst>
          </p:nvPr>
        </p:nvGraphicFramePr>
        <p:xfrm>
          <a:off x="4126395" y="2027938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4" name="Skupina 23">
            <a:extLst>
              <a:ext uri="{FF2B5EF4-FFF2-40B4-BE49-F238E27FC236}">
                <a16:creationId xmlns:a16="http://schemas.microsoft.com/office/drawing/2014/main" xmlns="" id="{2CAA7A2A-4FD6-42C5-9C37-7E6D5923800E}"/>
              </a:ext>
            </a:extLst>
          </p:cNvPr>
          <p:cNvGrpSpPr/>
          <p:nvPr/>
        </p:nvGrpSpPr>
        <p:grpSpPr>
          <a:xfrm>
            <a:off x="220552" y="915566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5" name="Obdélník 24">
              <a:extLst>
                <a:ext uri="{FF2B5EF4-FFF2-40B4-BE49-F238E27FC236}">
                  <a16:creationId xmlns:a16="http://schemas.microsoft.com/office/drawing/2014/main" xmlns="" id="{CACD703C-3154-430E-B320-96BBAD5271E7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TextovéPole 25">
              <a:extLst>
                <a:ext uri="{FF2B5EF4-FFF2-40B4-BE49-F238E27FC236}">
                  <a16:creationId xmlns:a16="http://schemas.microsoft.com/office/drawing/2014/main" xmlns="" id="{C95954DC-970A-446A-B829-5C251E048C22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87 %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6</a:t>
              </a:r>
            </a:p>
          </p:txBody>
        </p:sp>
      </p:grpSp>
      <p:grpSp>
        <p:nvGrpSpPr>
          <p:cNvPr id="27" name="Skupina 26">
            <a:extLst>
              <a:ext uri="{FF2B5EF4-FFF2-40B4-BE49-F238E27FC236}">
                <a16:creationId xmlns:a16="http://schemas.microsoft.com/office/drawing/2014/main" xmlns="" id="{D0606063-AA94-4477-A3C9-4B8FDAF62D28}"/>
              </a:ext>
            </a:extLst>
          </p:cNvPr>
          <p:cNvGrpSpPr/>
          <p:nvPr/>
        </p:nvGrpSpPr>
        <p:grpSpPr>
          <a:xfrm>
            <a:off x="1904528" y="859380"/>
            <a:ext cx="2041420" cy="1102557"/>
            <a:chOff x="2329469" y="991069"/>
            <a:chExt cx="2041420" cy="1102557"/>
          </a:xfrm>
        </p:grpSpPr>
        <p:sp>
          <p:nvSpPr>
            <p:cNvPr id="28" name="Obdélník 27">
              <a:extLst>
                <a:ext uri="{FF2B5EF4-FFF2-40B4-BE49-F238E27FC236}">
                  <a16:creationId xmlns:a16="http://schemas.microsoft.com/office/drawing/2014/main" xmlns="" id="{99C18D74-425C-42FD-A3FE-AE662CAA3219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8DBA2BE8-F135-436E-A454-25CF41DB4BCC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30" name="TextovéPole 29">
              <a:extLst>
                <a:ext uri="{FF2B5EF4-FFF2-40B4-BE49-F238E27FC236}">
                  <a16:creationId xmlns:a16="http://schemas.microsoft.com/office/drawing/2014/main" xmlns="" id="{4A99BE16-652A-42BA-AF42-432475EFE2F4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6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91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</p:txBody>
        </p:sp>
        <p:sp>
          <p:nvSpPr>
            <p:cNvPr id="31" name="TextovéPole 30">
              <a:extLst>
                <a:ext uri="{FF2B5EF4-FFF2-40B4-BE49-F238E27FC236}">
                  <a16:creationId xmlns:a16="http://schemas.microsoft.com/office/drawing/2014/main" xmlns="" id="{6FB33906-8CC5-4B35-9962-70A9B2266789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9" name="TextovéPole 48">
            <a:extLst>
              <a:ext uri="{FF2B5EF4-FFF2-40B4-BE49-F238E27FC236}">
                <a16:creationId xmlns:a16="http://schemas.microsoft.com/office/drawing/2014/main" xmlns="" id="{3421B271-C7C6-4572-9319-9FEF4249BB22}"/>
              </a:ext>
            </a:extLst>
          </p:cNvPr>
          <p:cNvSpPr txBox="1"/>
          <p:nvPr/>
        </p:nvSpPr>
        <p:spPr>
          <a:xfrm>
            <a:off x="2407546" y="1270446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rgbClr val="ED6737"/>
                </a:solidFill>
                <a:latin typeface="Calibri" panose="020F0502020204030204" pitchFamily="34" charset="0"/>
              </a:rPr>
              <a:t>- 4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</p:spTree>
    <p:extLst>
      <p:ext uri="{BB962C8B-B14F-4D97-AF65-F5344CB8AC3E}">
        <p14:creationId xmlns:p14="http://schemas.microsoft.com/office/powerpoint/2010/main" val="3813443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2185DDCC-927B-4262-91E0-681BBCBDBE8B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70BC7C0C-2DCB-4814-83AB-7FD9BEFFB429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Středočeský kraj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482A760A-6D5F-4F5A-8AC0-5CDC1870D501}"/>
              </a:ext>
            </a:extLst>
          </p:cNvPr>
          <p:cNvGrpSpPr>
            <a:grpSpLocks noChangeAspect="1"/>
          </p:cNvGrpSpPr>
          <p:nvPr/>
        </p:nvGrpSpPr>
        <p:grpSpPr>
          <a:xfrm>
            <a:off x="564614" y="2128602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77D9AF05-6397-4B7E-9E00-D0193EFC8E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0D57059E-7ABB-40E6-941A-C99009253D05}"/>
                </a:ext>
              </a:extLst>
            </p:cNvPr>
            <p:cNvGrpSpPr/>
            <p:nvPr/>
          </p:nvGrpSpPr>
          <p:grpSpPr>
            <a:xfrm>
              <a:off x="1749671" y="4017230"/>
              <a:ext cx="624471" cy="849684"/>
              <a:chOff x="2005534" y="2180479"/>
              <a:chExt cx="624471" cy="849684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FE629AF8-9108-4A08-96AE-249B7FCD994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005534" y="2325251"/>
                <a:ext cx="417266" cy="704912"/>
                <a:chOff x="6256546" y="441111"/>
                <a:chExt cx="644371" cy="1088575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E58549A5-B49B-44DC-BA4C-9D8F86E156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58903" y="441111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E692D5C7-30B9-49E4-BD46-E254736CDD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6546" y="524305"/>
                  <a:ext cx="644371" cy="1005381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A68FC954-F927-4144-B812-D6282B4ABC0E}"/>
                  </a:ext>
                </a:extLst>
              </p:cNvPr>
              <p:cNvSpPr/>
              <p:nvPr/>
            </p:nvSpPr>
            <p:spPr>
              <a:xfrm>
                <a:off x="2409356" y="2180479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4AE7022D-0728-4E06-9384-C8A13DBC9A06}"/>
              </a:ext>
            </a:extLst>
          </p:cNvPr>
          <p:cNvGrpSpPr/>
          <p:nvPr/>
        </p:nvGrpSpPr>
        <p:grpSpPr>
          <a:xfrm>
            <a:off x="5019221" y="4246895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35444BA6-4EF0-477D-A0FB-6CA58C640E31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66F8E564-FF6A-427D-88F1-BD4FA72A8EA8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68F2B71D-7333-45B0-BCD4-F994859401C1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DC00B7B7-956E-4B18-BF22-1369F5137112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C44EB049-1344-4EC3-B84F-79270ABDF3CF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C67934AA-539D-4AF4-B599-E005013627E1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56DFD887-73F1-43DD-B95A-C2BC3C99A8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1322968"/>
              </p:ext>
            </p:extLst>
          </p:nvPr>
        </p:nvGraphicFramePr>
        <p:xfrm>
          <a:off x="4157455" y="2009051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99F51827-CD2E-418D-A78E-8D41CF8201E9}"/>
              </a:ext>
            </a:extLst>
          </p:cNvPr>
          <p:cNvGrpSpPr/>
          <p:nvPr/>
        </p:nvGrpSpPr>
        <p:grpSpPr>
          <a:xfrm>
            <a:off x="251612" y="896679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81802192-7FFF-418F-8FE6-E1F99E3A79E3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A0E415D8-7AAF-4BB1-8334-1765B47CBE5D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91 %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</a:t>
              </a:r>
              <a:r>
                <a:rPr lang="cs-CZ" sz="1400" b="1" kern="0" dirty="0">
                  <a:solidFill>
                    <a:schemeClr val="bg1"/>
                  </a:solidFill>
                  <a:latin typeface="Calibri" panose="020F0502020204030204" pitchFamily="34" charset="0"/>
                </a:rPr>
                <a:t>59</a:t>
              </a:r>
              <a:endPara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BC6484C0-0A95-48B5-B8D8-5ADB1F1C5FB7}"/>
              </a:ext>
            </a:extLst>
          </p:cNvPr>
          <p:cNvGrpSpPr/>
          <p:nvPr/>
        </p:nvGrpSpPr>
        <p:grpSpPr>
          <a:xfrm>
            <a:off x="1935588" y="840493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304AAFA8-ED26-4243-8FA9-2C68A8F12751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6F3A3FFB-99C5-4D1B-BA2A-423635B1570E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D195F7F0-D64C-46B5-9126-EF338F7B3212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6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91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DBA455CA-71F0-41ED-A7EF-2E9DD0409D7D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6" name="TextovéPole 45">
            <a:extLst>
              <a:ext uri="{FF2B5EF4-FFF2-40B4-BE49-F238E27FC236}">
                <a16:creationId xmlns:a16="http://schemas.microsoft.com/office/drawing/2014/main" xmlns="" id="{198291D5-7D4E-492A-9862-0C4B353B201B}"/>
              </a:ext>
            </a:extLst>
          </p:cNvPr>
          <p:cNvSpPr txBox="1"/>
          <p:nvPr/>
        </p:nvSpPr>
        <p:spPr>
          <a:xfrm>
            <a:off x="2438606" y="1251559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chemeClr val="bg1"/>
                </a:solidFill>
                <a:latin typeface="Calibri" panose="020F0502020204030204" pitchFamily="34" charset="0"/>
              </a:rPr>
              <a:t>+</a:t>
            </a:r>
            <a:r>
              <a:rPr kumimoji="0" lang="cs-CZ" sz="18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 0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xmlns="" id="{A83C6ED5-7689-4343-9895-D1E5244DB9A6}"/>
              </a:ext>
            </a:extLst>
          </p:cNvPr>
          <p:cNvSpPr txBox="1"/>
          <p:nvPr/>
        </p:nvSpPr>
        <p:spPr>
          <a:xfrm>
            <a:off x="7462848" y="1252439"/>
            <a:ext cx="733743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chemeClr val="bg1"/>
                </a:solidFill>
                <a:latin typeface="Calibri" panose="020F0502020204030204" pitchFamily="34" charset="0"/>
              </a:rPr>
              <a:t>-</a:t>
            </a:r>
            <a:endParaRPr kumimoji="0" lang="cs-CZ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xmlns="" id="{B8899C70-A796-4C48-BFF4-6BF833473928}"/>
              </a:ext>
            </a:extLst>
          </p:cNvPr>
          <p:cNvSpPr txBox="1"/>
          <p:nvPr/>
        </p:nvSpPr>
        <p:spPr>
          <a:xfrm>
            <a:off x="7688616" y="1252439"/>
            <a:ext cx="733743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chemeClr val="bg1"/>
                </a:solidFill>
                <a:latin typeface="Calibri" panose="020F0502020204030204" pitchFamily="34" charset="0"/>
              </a:rPr>
              <a:t>-</a:t>
            </a:r>
            <a:endParaRPr kumimoji="0" lang="cs-CZ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32" name="Nadpis 3">
            <a:extLst>
              <a:ext uri="{FF2B5EF4-FFF2-40B4-BE49-F238E27FC236}">
                <a16:creationId xmlns:a16="http://schemas.microsoft.com/office/drawing/2014/main" xmlns="" id="{4E663E7F-F9B0-5627-2A0B-B70824DBA3A0}"/>
              </a:ext>
            </a:extLst>
          </p:cNvPr>
          <p:cNvSpPr txBox="1">
            <a:spLocks/>
          </p:cNvSpPr>
          <p:nvPr/>
        </p:nvSpPr>
        <p:spPr>
          <a:xfrm>
            <a:off x="3713307" y="508815"/>
            <a:ext cx="4413330" cy="461548"/>
          </a:xfrm>
          <a:prstGeom prst="rect">
            <a:avLst/>
          </a:prstGeom>
          <a:noFill/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Pozn. 1x bylo IC uzavřeno, do výsledku tedy vstupuje 0 % za tato 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Celkový index za kraj bez 0 % návštěv 92 %</a:t>
            </a:r>
          </a:p>
        </p:txBody>
      </p:sp>
    </p:spTree>
    <p:extLst>
      <p:ext uri="{BB962C8B-B14F-4D97-AF65-F5344CB8AC3E}">
        <p14:creationId xmlns:p14="http://schemas.microsoft.com/office/powerpoint/2010/main" val="4229894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71538"/>
            <a:ext cx="8352928" cy="541154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Pozadí a cíle průzkumu</a:t>
            </a:r>
            <a:endParaRPr kumimoji="0" lang="cs-CZ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</a:endParaRPr>
          </a:p>
        </p:txBody>
      </p:sp>
      <p:sp>
        <p:nvSpPr>
          <p:cNvPr id="28" name="Zástupný symbol pro text 4">
            <a:extLst>
              <a:ext uri="{FF2B5EF4-FFF2-40B4-BE49-F238E27FC236}">
                <a16:creationId xmlns:a16="http://schemas.microsoft.com/office/drawing/2014/main" xmlns="" id="{ADA79AC6-008C-47E3-ABFB-694A614B9231}"/>
              </a:ext>
            </a:extLst>
          </p:cNvPr>
          <p:cNvSpPr txBox="1">
            <a:spLocks/>
          </p:cNvSpPr>
          <p:nvPr/>
        </p:nvSpPr>
        <p:spPr>
          <a:xfrm>
            <a:off x="395536" y="171426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ZÁKLADNÍ ÚDAJE O PRŮZKUMU</a:t>
            </a:r>
          </a:p>
        </p:txBody>
      </p:sp>
      <p:sp>
        <p:nvSpPr>
          <p:cNvPr id="29" name="TextBox 31">
            <a:extLst>
              <a:ext uri="{FF2B5EF4-FFF2-40B4-BE49-F238E27FC236}">
                <a16:creationId xmlns:a16="http://schemas.microsoft.com/office/drawing/2014/main" xmlns="" id="{535541CA-A639-4A33-95E8-2ACF8671E96D}"/>
              </a:ext>
            </a:extLst>
          </p:cNvPr>
          <p:cNvSpPr txBox="1"/>
          <p:nvPr/>
        </p:nvSpPr>
        <p:spPr>
          <a:xfrm>
            <a:off x="1525028" y="2105173"/>
            <a:ext cx="192499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POZADÍ PROGRAMU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0" name="Straight Connector 3">
            <a:extLst>
              <a:ext uri="{FF2B5EF4-FFF2-40B4-BE49-F238E27FC236}">
                <a16:creationId xmlns:a16="http://schemas.microsoft.com/office/drawing/2014/main" xmlns="" id="{360558BC-1290-4400-B0FD-3A1DFE8A18FF}"/>
              </a:ext>
            </a:extLst>
          </p:cNvPr>
          <p:cNvCxnSpPr/>
          <p:nvPr/>
        </p:nvCxnSpPr>
        <p:spPr>
          <a:xfrm flipV="1">
            <a:off x="580578" y="1899091"/>
            <a:ext cx="3813893" cy="6257"/>
          </a:xfrm>
          <a:prstGeom prst="line">
            <a:avLst/>
          </a:prstGeom>
          <a:noFill/>
          <a:ln w="9525" cap="rnd" cmpd="sng" algn="ctr">
            <a:solidFill>
              <a:srgbClr val="000000">
                <a:lumMod val="75000"/>
                <a:lumOff val="25000"/>
              </a:srgbClr>
            </a:solidFill>
            <a:prstDash val="solid"/>
            <a:tailEnd type="none" w="lg" len="lg"/>
          </a:ln>
          <a:effectLst/>
        </p:spPr>
      </p:cxnSp>
      <p:grpSp>
        <p:nvGrpSpPr>
          <p:cNvPr id="31" name="Skupina 30">
            <a:extLst>
              <a:ext uri="{FF2B5EF4-FFF2-40B4-BE49-F238E27FC236}">
                <a16:creationId xmlns:a16="http://schemas.microsoft.com/office/drawing/2014/main" xmlns="" id="{0B60526E-BA1F-4103-BA00-AA77545AD35C}"/>
              </a:ext>
            </a:extLst>
          </p:cNvPr>
          <p:cNvGrpSpPr/>
          <p:nvPr/>
        </p:nvGrpSpPr>
        <p:grpSpPr>
          <a:xfrm>
            <a:off x="2190524" y="1141333"/>
            <a:ext cx="594000" cy="760911"/>
            <a:chOff x="2190525" y="1141333"/>
            <a:chExt cx="594000" cy="760911"/>
          </a:xfrm>
        </p:grpSpPr>
        <p:sp>
          <p:nvSpPr>
            <p:cNvPr id="32" name="Oval 179">
              <a:extLst>
                <a:ext uri="{FF2B5EF4-FFF2-40B4-BE49-F238E27FC236}">
                  <a16:creationId xmlns:a16="http://schemas.microsoft.com/office/drawing/2014/main" xmlns="" id="{ABBD3437-5878-4BA7-B930-A886B57C31C1}"/>
                </a:ext>
              </a:extLst>
            </p:cNvPr>
            <p:cNvSpPr/>
            <p:nvPr/>
          </p:nvSpPr>
          <p:spPr>
            <a:xfrm rot="16200000">
              <a:off x="2208559" y="1123299"/>
              <a:ext cx="557932" cy="594000"/>
            </a:xfrm>
            <a:prstGeom prst="ellipse">
              <a:avLst/>
            </a:prstGeom>
            <a:solidFill>
              <a:srgbClr val="003C78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vert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3" name="Straight Connector 188">
              <a:extLst>
                <a:ext uri="{FF2B5EF4-FFF2-40B4-BE49-F238E27FC236}">
                  <a16:creationId xmlns:a16="http://schemas.microsoft.com/office/drawing/2014/main" xmlns="" id="{91AD437B-8939-4AD6-B2C2-AB6094266672}"/>
                </a:ext>
              </a:extLst>
            </p:cNvPr>
            <p:cNvCxnSpPr/>
            <p:nvPr/>
          </p:nvCxnSpPr>
          <p:spPr>
            <a:xfrm flipH="1">
              <a:off x="2487526" y="1496287"/>
              <a:ext cx="2" cy="405957"/>
            </a:xfrm>
            <a:prstGeom prst="line">
              <a:avLst/>
            </a:prstGeom>
            <a:noFill/>
            <a:ln w="19050" cap="rnd" cmpd="sng" algn="ctr">
              <a:solidFill>
                <a:srgbClr val="003C78"/>
              </a:solidFill>
              <a:prstDash val="solid"/>
              <a:tailEnd type="oval" w="lg" len="lg"/>
            </a:ln>
            <a:effectLst/>
          </p:spPr>
        </p:cxnSp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xmlns="" id="{42AF05F5-02D0-4B8A-BF98-E0A1EFC2E24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284178" y="1270605"/>
              <a:ext cx="406696" cy="31865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13" y="36"/>
                </a:cxn>
                <a:cxn ang="0">
                  <a:pos x="13" y="28"/>
                </a:cxn>
                <a:cxn ang="0">
                  <a:pos x="32" y="25"/>
                </a:cxn>
                <a:cxn ang="0">
                  <a:pos x="32" y="0"/>
                </a:cxn>
                <a:cxn ang="0">
                  <a:pos x="40" y="0"/>
                </a:cxn>
                <a:cxn ang="0">
                  <a:pos x="150" y="25"/>
                </a:cxn>
                <a:cxn ang="0">
                  <a:pos x="151" y="26"/>
                </a:cxn>
                <a:cxn ang="0">
                  <a:pos x="153" y="25"/>
                </a:cxn>
                <a:cxn ang="0">
                  <a:pos x="262" y="0"/>
                </a:cxn>
                <a:cxn ang="0">
                  <a:pos x="270" y="0"/>
                </a:cxn>
                <a:cxn ang="0">
                  <a:pos x="270" y="25"/>
                </a:cxn>
                <a:cxn ang="0">
                  <a:pos x="290" y="28"/>
                </a:cxn>
                <a:cxn ang="0">
                  <a:pos x="290" y="36"/>
                </a:cxn>
                <a:cxn ang="0">
                  <a:pos x="303" y="36"/>
                </a:cxn>
                <a:cxn ang="0">
                  <a:pos x="303" y="227"/>
                </a:cxn>
                <a:cxn ang="0">
                  <a:pos x="177" y="227"/>
                </a:cxn>
                <a:cxn ang="0">
                  <a:pos x="126" y="227"/>
                </a:cxn>
                <a:cxn ang="0">
                  <a:pos x="0" y="227"/>
                </a:cxn>
                <a:cxn ang="0">
                  <a:pos x="0" y="36"/>
                </a:cxn>
                <a:cxn ang="0">
                  <a:pos x="178" y="206"/>
                </a:cxn>
                <a:cxn ang="0">
                  <a:pos x="282" y="208"/>
                </a:cxn>
                <a:cxn ang="0">
                  <a:pos x="282" y="36"/>
                </a:cxn>
                <a:cxn ang="0">
                  <a:pos x="270" y="34"/>
                </a:cxn>
                <a:cxn ang="0">
                  <a:pos x="270" y="188"/>
                </a:cxn>
                <a:cxn ang="0">
                  <a:pos x="263" y="189"/>
                </a:cxn>
                <a:cxn ang="0">
                  <a:pos x="178" y="206"/>
                </a:cxn>
                <a:cxn ang="0">
                  <a:pos x="32" y="34"/>
                </a:cxn>
                <a:cxn ang="0">
                  <a:pos x="21" y="36"/>
                </a:cxn>
                <a:cxn ang="0">
                  <a:pos x="21" y="208"/>
                </a:cxn>
                <a:cxn ang="0">
                  <a:pos x="124" y="206"/>
                </a:cxn>
                <a:cxn ang="0">
                  <a:pos x="40" y="189"/>
                </a:cxn>
                <a:cxn ang="0">
                  <a:pos x="32" y="188"/>
                </a:cxn>
                <a:cxn ang="0">
                  <a:pos x="32" y="34"/>
                </a:cxn>
                <a:cxn ang="0">
                  <a:pos x="155" y="205"/>
                </a:cxn>
                <a:cxn ang="0">
                  <a:pos x="155" y="33"/>
                </a:cxn>
                <a:cxn ang="0">
                  <a:pos x="262" y="8"/>
                </a:cxn>
                <a:cxn ang="0">
                  <a:pos x="262" y="181"/>
                </a:cxn>
                <a:cxn ang="0">
                  <a:pos x="155" y="205"/>
                </a:cxn>
                <a:cxn ang="0">
                  <a:pos x="147" y="205"/>
                </a:cxn>
                <a:cxn ang="0">
                  <a:pos x="147" y="33"/>
                </a:cxn>
                <a:cxn ang="0">
                  <a:pos x="40" y="8"/>
                </a:cxn>
                <a:cxn ang="0">
                  <a:pos x="40" y="181"/>
                </a:cxn>
                <a:cxn ang="0">
                  <a:pos x="147" y="205"/>
                </a:cxn>
              </a:cxnLst>
              <a:rect l="0" t="0" r="r" b="b"/>
              <a:pathLst>
                <a:path w="303" h="238">
                  <a:moveTo>
                    <a:pt x="0" y="36"/>
                  </a:moveTo>
                  <a:cubicBezTo>
                    <a:pt x="13" y="36"/>
                    <a:pt x="13" y="36"/>
                    <a:pt x="13" y="3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20" y="27"/>
                    <a:pt x="26" y="26"/>
                    <a:pt x="32" y="25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76" y="0"/>
                    <a:pt x="116" y="13"/>
                    <a:pt x="150" y="25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3" y="25"/>
                    <a:pt x="153" y="25"/>
                    <a:pt x="153" y="25"/>
                  </a:cubicBezTo>
                  <a:cubicBezTo>
                    <a:pt x="186" y="13"/>
                    <a:pt x="226" y="0"/>
                    <a:pt x="262" y="0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270" y="25"/>
                    <a:pt x="270" y="25"/>
                    <a:pt x="270" y="25"/>
                  </a:cubicBezTo>
                  <a:cubicBezTo>
                    <a:pt x="277" y="26"/>
                    <a:pt x="283" y="27"/>
                    <a:pt x="290" y="28"/>
                  </a:cubicBezTo>
                  <a:cubicBezTo>
                    <a:pt x="290" y="36"/>
                    <a:pt x="290" y="36"/>
                    <a:pt x="290" y="36"/>
                  </a:cubicBezTo>
                  <a:cubicBezTo>
                    <a:pt x="303" y="36"/>
                    <a:pt x="303" y="36"/>
                    <a:pt x="303" y="36"/>
                  </a:cubicBezTo>
                  <a:cubicBezTo>
                    <a:pt x="303" y="227"/>
                    <a:pt x="303" y="227"/>
                    <a:pt x="303" y="227"/>
                  </a:cubicBezTo>
                  <a:cubicBezTo>
                    <a:pt x="177" y="227"/>
                    <a:pt x="177" y="227"/>
                    <a:pt x="177" y="227"/>
                  </a:cubicBezTo>
                  <a:cubicBezTo>
                    <a:pt x="160" y="238"/>
                    <a:pt x="143" y="238"/>
                    <a:pt x="126" y="22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36"/>
                    <a:pt x="0" y="36"/>
                    <a:pt x="0" y="36"/>
                  </a:cubicBezTo>
                  <a:close/>
                  <a:moveTo>
                    <a:pt x="178" y="206"/>
                  </a:moveTo>
                  <a:cubicBezTo>
                    <a:pt x="214" y="203"/>
                    <a:pt x="249" y="202"/>
                    <a:pt x="282" y="208"/>
                  </a:cubicBezTo>
                  <a:cubicBezTo>
                    <a:pt x="282" y="36"/>
                    <a:pt x="282" y="36"/>
                    <a:pt x="282" y="36"/>
                  </a:cubicBezTo>
                  <a:cubicBezTo>
                    <a:pt x="278" y="35"/>
                    <a:pt x="274" y="34"/>
                    <a:pt x="270" y="34"/>
                  </a:cubicBezTo>
                  <a:cubicBezTo>
                    <a:pt x="270" y="188"/>
                    <a:pt x="270" y="188"/>
                    <a:pt x="270" y="188"/>
                  </a:cubicBezTo>
                  <a:cubicBezTo>
                    <a:pt x="263" y="189"/>
                    <a:pt x="263" y="189"/>
                    <a:pt x="263" y="189"/>
                  </a:cubicBezTo>
                  <a:cubicBezTo>
                    <a:pt x="235" y="189"/>
                    <a:pt x="206" y="197"/>
                    <a:pt x="178" y="206"/>
                  </a:cubicBezTo>
                  <a:close/>
                  <a:moveTo>
                    <a:pt x="32" y="34"/>
                  </a:moveTo>
                  <a:cubicBezTo>
                    <a:pt x="29" y="34"/>
                    <a:pt x="25" y="35"/>
                    <a:pt x="21" y="36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53" y="202"/>
                    <a:pt x="88" y="203"/>
                    <a:pt x="124" y="206"/>
                  </a:cubicBezTo>
                  <a:cubicBezTo>
                    <a:pt x="97" y="197"/>
                    <a:pt x="68" y="189"/>
                    <a:pt x="40" y="189"/>
                  </a:cubicBezTo>
                  <a:cubicBezTo>
                    <a:pt x="32" y="188"/>
                    <a:pt x="32" y="188"/>
                    <a:pt x="32" y="188"/>
                  </a:cubicBezTo>
                  <a:cubicBezTo>
                    <a:pt x="32" y="34"/>
                    <a:pt x="32" y="34"/>
                    <a:pt x="32" y="34"/>
                  </a:cubicBezTo>
                  <a:close/>
                  <a:moveTo>
                    <a:pt x="155" y="205"/>
                  </a:moveTo>
                  <a:cubicBezTo>
                    <a:pt x="155" y="33"/>
                    <a:pt x="155" y="33"/>
                    <a:pt x="155" y="33"/>
                  </a:cubicBezTo>
                  <a:cubicBezTo>
                    <a:pt x="193" y="19"/>
                    <a:pt x="230" y="8"/>
                    <a:pt x="262" y="8"/>
                  </a:cubicBezTo>
                  <a:cubicBezTo>
                    <a:pt x="262" y="181"/>
                    <a:pt x="262" y="181"/>
                    <a:pt x="262" y="181"/>
                  </a:cubicBezTo>
                  <a:cubicBezTo>
                    <a:pt x="229" y="182"/>
                    <a:pt x="193" y="192"/>
                    <a:pt x="155" y="205"/>
                  </a:cubicBezTo>
                  <a:close/>
                  <a:moveTo>
                    <a:pt x="147" y="205"/>
                  </a:moveTo>
                  <a:cubicBezTo>
                    <a:pt x="147" y="33"/>
                    <a:pt x="147" y="33"/>
                    <a:pt x="147" y="33"/>
                  </a:cubicBezTo>
                  <a:cubicBezTo>
                    <a:pt x="109" y="19"/>
                    <a:pt x="72" y="8"/>
                    <a:pt x="40" y="8"/>
                  </a:cubicBezTo>
                  <a:cubicBezTo>
                    <a:pt x="40" y="181"/>
                    <a:pt x="40" y="181"/>
                    <a:pt x="40" y="181"/>
                  </a:cubicBezTo>
                  <a:cubicBezTo>
                    <a:pt x="73" y="182"/>
                    <a:pt x="110" y="192"/>
                    <a:pt x="147" y="20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TextBox 31">
            <a:extLst>
              <a:ext uri="{FF2B5EF4-FFF2-40B4-BE49-F238E27FC236}">
                <a16:creationId xmlns:a16="http://schemas.microsoft.com/office/drawing/2014/main" xmlns="" id="{33343185-D55C-4614-BF8E-5CA3F8C543D0}"/>
              </a:ext>
            </a:extLst>
          </p:cNvPr>
          <p:cNvSpPr txBox="1"/>
          <p:nvPr/>
        </p:nvSpPr>
        <p:spPr>
          <a:xfrm>
            <a:off x="5838629" y="2105173"/>
            <a:ext cx="176315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CÍLE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PROGRAMU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6" name="Straight Connector 3">
            <a:extLst>
              <a:ext uri="{FF2B5EF4-FFF2-40B4-BE49-F238E27FC236}">
                <a16:creationId xmlns:a16="http://schemas.microsoft.com/office/drawing/2014/main" xmlns="" id="{317EDCF0-0CE0-4B68-B983-970BFE3C38E8}"/>
              </a:ext>
            </a:extLst>
          </p:cNvPr>
          <p:cNvCxnSpPr/>
          <p:nvPr/>
        </p:nvCxnSpPr>
        <p:spPr>
          <a:xfrm flipV="1">
            <a:off x="4759099" y="1892650"/>
            <a:ext cx="3812400" cy="6267"/>
          </a:xfrm>
          <a:prstGeom prst="line">
            <a:avLst/>
          </a:prstGeom>
          <a:noFill/>
          <a:ln w="9525" cap="rnd" cmpd="sng" algn="ctr">
            <a:solidFill>
              <a:srgbClr val="000000">
                <a:lumMod val="75000"/>
                <a:lumOff val="25000"/>
              </a:srgbClr>
            </a:solidFill>
            <a:prstDash val="solid"/>
            <a:tailEnd type="none" w="lg" len="lg"/>
          </a:ln>
          <a:effectLst/>
        </p:spPr>
      </p:cxnSp>
      <p:grpSp>
        <p:nvGrpSpPr>
          <p:cNvPr id="37" name="Skupina 36">
            <a:extLst>
              <a:ext uri="{FF2B5EF4-FFF2-40B4-BE49-F238E27FC236}">
                <a16:creationId xmlns:a16="http://schemas.microsoft.com/office/drawing/2014/main" xmlns="" id="{A5BECDA6-70DA-46FB-9E20-D756651772F5}"/>
              </a:ext>
            </a:extLst>
          </p:cNvPr>
          <p:cNvGrpSpPr/>
          <p:nvPr/>
        </p:nvGrpSpPr>
        <p:grpSpPr>
          <a:xfrm>
            <a:off x="6423229" y="1133802"/>
            <a:ext cx="593956" cy="760533"/>
            <a:chOff x="6368322" y="1116359"/>
            <a:chExt cx="593956" cy="760533"/>
          </a:xfrm>
        </p:grpSpPr>
        <p:sp>
          <p:nvSpPr>
            <p:cNvPr id="38" name="Oval 179">
              <a:extLst>
                <a:ext uri="{FF2B5EF4-FFF2-40B4-BE49-F238E27FC236}">
                  <a16:creationId xmlns:a16="http://schemas.microsoft.com/office/drawing/2014/main" xmlns="" id="{2DAEAA9A-E5BC-469F-8ACA-5B14FC11225C}"/>
                </a:ext>
              </a:extLst>
            </p:cNvPr>
            <p:cNvSpPr/>
            <p:nvPr/>
          </p:nvSpPr>
          <p:spPr>
            <a:xfrm rot="16200000">
              <a:off x="6385878" y="1098803"/>
              <a:ext cx="558844" cy="593956"/>
            </a:xfrm>
            <a:prstGeom prst="ellipse">
              <a:avLst/>
            </a:prstGeom>
            <a:solidFill>
              <a:srgbClr val="003C78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vert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9" name="Straight Connector 188">
              <a:extLst>
                <a:ext uri="{FF2B5EF4-FFF2-40B4-BE49-F238E27FC236}">
                  <a16:creationId xmlns:a16="http://schemas.microsoft.com/office/drawing/2014/main" xmlns="" id="{4577BFF6-BAF9-4177-80C7-690F25895C9F}"/>
                </a:ext>
              </a:extLst>
            </p:cNvPr>
            <p:cNvCxnSpPr/>
            <p:nvPr/>
          </p:nvCxnSpPr>
          <p:spPr>
            <a:xfrm flipH="1">
              <a:off x="6665299" y="1470271"/>
              <a:ext cx="2" cy="406621"/>
            </a:xfrm>
            <a:prstGeom prst="line">
              <a:avLst/>
            </a:prstGeom>
            <a:noFill/>
            <a:ln w="19050" cap="rnd" cmpd="sng" algn="ctr">
              <a:solidFill>
                <a:srgbClr val="003C78"/>
              </a:solidFill>
              <a:prstDash val="solid"/>
              <a:tailEnd type="oval" w="lg" len="lg"/>
            </a:ln>
            <a:effectLst/>
          </p:spPr>
        </p:cxnSp>
        <p:sp>
          <p:nvSpPr>
            <p:cNvPr id="40" name="Freeform 19">
              <a:extLst>
                <a:ext uri="{FF2B5EF4-FFF2-40B4-BE49-F238E27FC236}">
                  <a16:creationId xmlns:a16="http://schemas.microsoft.com/office/drawing/2014/main" xmlns="" id="{468B8E64-EFF8-4C17-AB14-AA2A3DA0CD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63260" y="1206533"/>
              <a:ext cx="313901" cy="401960"/>
            </a:xfrm>
            <a:custGeom>
              <a:avLst/>
              <a:gdLst/>
              <a:ahLst/>
              <a:cxnLst>
                <a:cxn ang="0">
                  <a:pos x="408" y="109"/>
                </a:cxn>
                <a:cxn ang="0">
                  <a:pos x="157" y="42"/>
                </a:cxn>
                <a:cxn ang="0">
                  <a:pos x="158" y="21"/>
                </a:cxn>
                <a:cxn ang="0">
                  <a:pos x="140" y="19"/>
                </a:cxn>
                <a:cxn ang="0">
                  <a:pos x="91" y="11"/>
                </a:cxn>
                <a:cxn ang="0">
                  <a:pos x="91" y="11"/>
                </a:cxn>
                <a:cxn ang="0">
                  <a:pos x="119" y="13"/>
                </a:cxn>
                <a:cxn ang="0">
                  <a:pos x="158" y="6"/>
                </a:cxn>
                <a:cxn ang="0">
                  <a:pos x="119" y="0"/>
                </a:cxn>
                <a:cxn ang="0">
                  <a:pos x="80" y="6"/>
                </a:cxn>
                <a:cxn ang="0">
                  <a:pos x="96" y="796"/>
                </a:cxn>
                <a:cxn ang="0">
                  <a:pos x="37" y="801"/>
                </a:cxn>
                <a:cxn ang="0">
                  <a:pos x="12" y="807"/>
                </a:cxn>
                <a:cxn ang="0">
                  <a:pos x="4" y="811"/>
                </a:cxn>
                <a:cxn ang="0">
                  <a:pos x="0" y="819"/>
                </a:cxn>
                <a:cxn ang="0">
                  <a:pos x="4" y="826"/>
                </a:cxn>
                <a:cxn ang="0">
                  <a:pos x="20" y="833"/>
                </a:cxn>
                <a:cxn ang="0">
                  <a:pos x="119" y="842"/>
                </a:cxn>
                <a:cxn ang="0">
                  <a:pos x="200" y="836"/>
                </a:cxn>
                <a:cxn ang="0">
                  <a:pos x="225" y="830"/>
                </a:cxn>
                <a:cxn ang="0">
                  <a:pos x="233" y="826"/>
                </a:cxn>
                <a:cxn ang="0">
                  <a:pos x="237" y="819"/>
                </a:cxn>
                <a:cxn ang="0">
                  <a:pos x="233" y="811"/>
                </a:cxn>
                <a:cxn ang="0">
                  <a:pos x="217" y="805"/>
                </a:cxn>
                <a:cxn ang="0">
                  <a:pos x="155" y="796"/>
                </a:cxn>
                <a:cxn ang="0">
                  <a:pos x="152" y="805"/>
                </a:cxn>
                <a:cxn ang="0">
                  <a:pos x="199" y="810"/>
                </a:cxn>
                <a:cxn ang="0">
                  <a:pos x="222" y="815"/>
                </a:cxn>
                <a:cxn ang="0">
                  <a:pos x="228" y="818"/>
                </a:cxn>
                <a:cxn ang="0">
                  <a:pos x="228" y="819"/>
                </a:cxn>
                <a:cxn ang="0">
                  <a:pos x="226" y="820"/>
                </a:cxn>
                <a:cxn ang="0">
                  <a:pos x="187" y="829"/>
                </a:cxn>
                <a:cxn ang="0">
                  <a:pos x="119" y="833"/>
                </a:cxn>
                <a:cxn ang="0">
                  <a:pos x="39" y="827"/>
                </a:cxn>
                <a:cxn ang="0">
                  <a:pos x="15" y="822"/>
                </a:cxn>
                <a:cxn ang="0">
                  <a:pos x="10" y="819"/>
                </a:cxn>
                <a:cxn ang="0">
                  <a:pos x="9" y="819"/>
                </a:cxn>
                <a:cxn ang="0">
                  <a:pos x="12" y="817"/>
                </a:cxn>
                <a:cxn ang="0">
                  <a:pos x="50" y="808"/>
                </a:cxn>
                <a:cxn ang="0">
                  <a:pos x="96" y="805"/>
                </a:cxn>
                <a:cxn ang="0">
                  <a:pos x="96" y="811"/>
                </a:cxn>
                <a:cxn ang="0">
                  <a:pos x="119" y="817"/>
                </a:cxn>
                <a:cxn ang="0">
                  <a:pos x="142" y="811"/>
                </a:cxn>
                <a:cxn ang="0">
                  <a:pos x="153" y="236"/>
                </a:cxn>
                <a:cxn ang="0">
                  <a:pos x="178" y="443"/>
                </a:cxn>
                <a:cxn ang="0">
                  <a:pos x="431" y="363"/>
                </a:cxn>
                <a:cxn ang="0">
                  <a:pos x="706" y="186"/>
                </a:cxn>
                <a:cxn ang="0">
                  <a:pos x="408" y="109"/>
                </a:cxn>
              </a:cxnLst>
              <a:rect l="0" t="0" r="r" b="b"/>
              <a:pathLst>
                <a:path w="706" h="842">
                  <a:moveTo>
                    <a:pt x="408" y="109"/>
                  </a:moveTo>
                  <a:cubicBezTo>
                    <a:pt x="312" y="148"/>
                    <a:pt x="200" y="74"/>
                    <a:pt x="157" y="42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52" y="19"/>
                    <a:pt x="147" y="18"/>
                    <a:pt x="140" y="19"/>
                  </a:cubicBezTo>
                  <a:cubicBezTo>
                    <a:pt x="116" y="21"/>
                    <a:pt x="91" y="11"/>
                    <a:pt x="91" y="11"/>
                  </a:cubicBezTo>
                  <a:cubicBezTo>
                    <a:pt x="91" y="11"/>
                    <a:pt x="91" y="11"/>
                    <a:pt x="91" y="11"/>
                  </a:cubicBezTo>
                  <a:cubicBezTo>
                    <a:pt x="98" y="12"/>
                    <a:pt x="108" y="13"/>
                    <a:pt x="119" y="13"/>
                  </a:cubicBezTo>
                  <a:cubicBezTo>
                    <a:pt x="140" y="13"/>
                    <a:pt x="158" y="10"/>
                    <a:pt x="158" y="6"/>
                  </a:cubicBezTo>
                  <a:cubicBezTo>
                    <a:pt x="158" y="3"/>
                    <a:pt x="140" y="0"/>
                    <a:pt x="119" y="0"/>
                  </a:cubicBezTo>
                  <a:cubicBezTo>
                    <a:pt x="97" y="0"/>
                    <a:pt x="80" y="3"/>
                    <a:pt x="80" y="6"/>
                  </a:cubicBezTo>
                  <a:cubicBezTo>
                    <a:pt x="96" y="796"/>
                    <a:pt x="96" y="796"/>
                    <a:pt x="96" y="796"/>
                  </a:cubicBezTo>
                  <a:cubicBezTo>
                    <a:pt x="73" y="797"/>
                    <a:pt x="53" y="798"/>
                    <a:pt x="37" y="801"/>
                  </a:cubicBezTo>
                  <a:cubicBezTo>
                    <a:pt x="27" y="803"/>
                    <a:pt x="18" y="805"/>
                    <a:pt x="12" y="807"/>
                  </a:cubicBezTo>
                  <a:cubicBezTo>
                    <a:pt x="9" y="808"/>
                    <a:pt x="6" y="810"/>
                    <a:pt x="4" y="811"/>
                  </a:cubicBezTo>
                  <a:cubicBezTo>
                    <a:pt x="2" y="813"/>
                    <a:pt x="0" y="815"/>
                    <a:pt x="0" y="819"/>
                  </a:cubicBezTo>
                  <a:cubicBezTo>
                    <a:pt x="0" y="822"/>
                    <a:pt x="2" y="824"/>
                    <a:pt x="4" y="826"/>
                  </a:cubicBezTo>
                  <a:cubicBezTo>
                    <a:pt x="8" y="829"/>
                    <a:pt x="13" y="831"/>
                    <a:pt x="20" y="833"/>
                  </a:cubicBezTo>
                  <a:cubicBezTo>
                    <a:pt x="41" y="838"/>
                    <a:pt x="77" y="842"/>
                    <a:pt x="119" y="842"/>
                  </a:cubicBezTo>
                  <a:cubicBezTo>
                    <a:pt x="150" y="842"/>
                    <a:pt x="179" y="840"/>
                    <a:pt x="200" y="836"/>
                  </a:cubicBezTo>
                  <a:cubicBezTo>
                    <a:pt x="211" y="834"/>
                    <a:pt x="219" y="832"/>
                    <a:pt x="225" y="830"/>
                  </a:cubicBezTo>
                  <a:cubicBezTo>
                    <a:pt x="229" y="829"/>
                    <a:pt x="231" y="827"/>
                    <a:pt x="233" y="826"/>
                  </a:cubicBezTo>
                  <a:cubicBezTo>
                    <a:pt x="235" y="824"/>
                    <a:pt x="237" y="822"/>
                    <a:pt x="237" y="819"/>
                  </a:cubicBezTo>
                  <a:cubicBezTo>
                    <a:pt x="237" y="815"/>
                    <a:pt x="235" y="813"/>
                    <a:pt x="233" y="811"/>
                  </a:cubicBezTo>
                  <a:cubicBezTo>
                    <a:pt x="230" y="809"/>
                    <a:pt x="224" y="807"/>
                    <a:pt x="217" y="805"/>
                  </a:cubicBezTo>
                  <a:cubicBezTo>
                    <a:pt x="203" y="801"/>
                    <a:pt x="181" y="798"/>
                    <a:pt x="155" y="796"/>
                  </a:cubicBezTo>
                  <a:cubicBezTo>
                    <a:pt x="153" y="799"/>
                    <a:pt x="152" y="802"/>
                    <a:pt x="152" y="805"/>
                  </a:cubicBezTo>
                  <a:cubicBezTo>
                    <a:pt x="170" y="806"/>
                    <a:pt x="186" y="808"/>
                    <a:pt x="199" y="810"/>
                  </a:cubicBezTo>
                  <a:cubicBezTo>
                    <a:pt x="209" y="811"/>
                    <a:pt x="217" y="813"/>
                    <a:pt x="222" y="815"/>
                  </a:cubicBezTo>
                  <a:cubicBezTo>
                    <a:pt x="225" y="816"/>
                    <a:pt x="227" y="818"/>
                    <a:pt x="228" y="818"/>
                  </a:cubicBezTo>
                  <a:cubicBezTo>
                    <a:pt x="228" y="818"/>
                    <a:pt x="228" y="819"/>
                    <a:pt x="228" y="819"/>
                  </a:cubicBezTo>
                  <a:cubicBezTo>
                    <a:pt x="228" y="819"/>
                    <a:pt x="227" y="819"/>
                    <a:pt x="226" y="820"/>
                  </a:cubicBezTo>
                  <a:cubicBezTo>
                    <a:pt x="220" y="823"/>
                    <a:pt x="206" y="827"/>
                    <a:pt x="187" y="829"/>
                  </a:cubicBezTo>
                  <a:cubicBezTo>
                    <a:pt x="168" y="831"/>
                    <a:pt x="144" y="833"/>
                    <a:pt x="119" y="833"/>
                  </a:cubicBezTo>
                  <a:cubicBezTo>
                    <a:pt x="87" y="833"/>
                    <a:pt x="59" y="831"/>
                    <a:pt x="39" y="827"/>
                  </a:cubicBezTo>
                  <a:cubicBezTo>
                    <a:pt x="29" y="826"/>
                    <a:pt x="21" y="824"/>
                    <a:pt x="15" y="822"/>
                  </a:cubicBezTo>
                  <a:cubicBezTo>
                    <a:pt x="13" y="821"/>
                    <a:pt x="11" y="820"/>
                    <a:pt x="10" y="819"/>
                  </a:cubicBezTo>
                  <a:cubicBezTo>
                    <a:pt x="10" y="819"/>
                    <a:pt x="10" y="819"/>
                    <a:pt x="9" y="819"/>
                  </a:cubicBezTo>
                  <a:cubicBezTo>
                    <a:pt x="10" y="818"/>
                    <a:pt x="11" y="818"/>
                    <a:pt x="12" y="817"/>
                  </a:cubicBezTo>
                  <a:cubicBezTo>
                    <a:pt x="17" y="814"/>
                    <a:pt x="32" y="810"/>
                    <a:pt x="50" y="808"/>
                  </a:cubicBezTo>
                  <a:cubicBezTo>
                    <a:pt x="64" y="806"/>
                    <a:pt x="79" y="805"/>
                    <a:pt x="96" y="805"/>
                  </a:cubicBezTo>
                  <a:cubicBezTo>
                    <a:pt x="96" y="811"/>
                    <a:pt x="96" y="811"/>
                    <a:pt x="96" y="811"/>
                  </a:cubicBezTo>
                  <a:cubicBezTo>
                    <a:pt x="96" y="814"/>
                    <a:pt x="106" y="817"/>
                    <a:pt x="119" y="817"/>
                  </a:cubicBezTo>
                  <a:cubicBezTo>
                    <a:pt x="131" y="817"/>
                    <a:pt x="142" y="814"/>
                    <a:pt x="142" y="811"/>
                  </a:cubicBezTo>
                  <a:cubicBezTo>
                    <a:pt x="153" y="236"/>
                    <a:pt x="153" y="236"/>
                    <a:pt x="153" y="236"/>
                  </a:cubicBezTo>
                  <a:cubicBezTo>
                    <a:pt x="157" y="305"/>
                    <a:pt x="164" y="395"/>
                    <a:pt x="178" y="443"/>
                  </a:cubicBezTo>
                  <a:cubicBezTo>
                    <a:pt x="249" y="456"/>
                    <a:pt x="401" y="470"/>
                    <a:pt x="431" y="363"/>
                  </a:cubicBezTo>
                  <a:cubicBezTo>
                    <a:pt x="471" y="222"/>
                    <a:pt x="656" y="196"/>
                    <a:pt x="706" y="186"/>
                  </a:cubicBezTo>
                  <a:cubicBezTo>
                    <a:pt x="669" y="130"/>
                    <a:pt x="528" y="59"/>
                    <a:pt x="408" y="10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2" name="TextovéPole 41">
            <a:extLst>
              <a:ext uri="{FF2B5EF4-FFF2-40B4-BE49-F238E27FC236}">
                <a16:creationId xmlns:a16="http://schemas.microsoft.com/office/drawing/2014/main" xmlns="" id="{A3BD7990-0270-4620-BC2B-A20588CCB5FA}"/>
              </a:ext>
            </a:extLst>
          </p:cNvPr>
          <p:cNvSpPr txBox="1"/>
          <p:nvPr/>
        </p:nvSpPr>
        <p:spPr>
          <a:xfrm>
            <a:off x="395536" y="2362655"/>
            <a:ext cx="417646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Agentura CzechTourism realizuje ve spolupráci s Asociací turistických informačních center ČR výzkum zaměřený </a:t>
            </a:r>
          </a:p>
          <a:p>
            <a:pPr marL="0" marR="0" lvl="0" indent="0" algn="just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monitoring služeb turistických informačních center metodou Mystery Shopping od roku 2012. </a:t>
            </a:r>
          </a:p>
          <a:p>
            <a:pPr marL="0" marR="0" lvl="0" indent="0" algn="just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Cílem je popsat úroveň služeb z hlediska měkkých i tvrdých dovedností a poskytnout provozovatelům zpětnou vazbu o činnosti infocenter s cílem zlepšení úrovně poskytovaných služeb.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35085F11-F92E-4017-8D55-258271FA1542}"/>
              </a:ext>
            </a:extLst>
          </p:cNvPr>
          <p:cNvSpPr txBox="1"/>
          <p:nvPr/>
        </p:nvSpPr>
        <p:spPr>
          <a:xfrm>
            <a:off x="4577067" y="2362654"/>
            <a:ext cx="4176464" cy="1803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Specifickým cílem programu </a:t>
            </a:r>
            <a:r>
              <a:rPr kumimoji="0" lang="cs-CZ" sz="105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 z pohledu běžného návštěvníka zhodnotit kvalitu TIC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 různých oblastech:</a:t>
            </a:r>
            <a:b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Exteriér a interiér TIC</a:t>
            </a:r>
          </a:p>
          <a:p>
            <a:pPr marL="171450" marR="0" lvl="0" indent="-17145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První dojem návštěvníka</a:t>
            </a:r>
          </a:p>
          <a:p>
            <a:pPr marL="171450" marR="0" lvl="0" indent="-17145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Kvalita obsluhy (schopnost poskytnout požadované informace, atraktivita jejich podání a aktivity pracovníka)</a:t>
            </a:r>
          </a:p>
          <a:p>
            <a:pPr marL="171450" marR="0" lvl="0" indent="-17145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Vybavení propagačními materiály</a:t>
            </a:r>
          </a:p>
          <a:p>
            <a:pPr marL="171450" marR="0" lvl="0" indent="-17145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Značení TIC</a:t>
            </a:r>
          </a:p>
        </p:txBody>
      </p:sp>
    </p:spTree>
    <p:extLst>
      <p:ext uri="{BB962C8B-B14F-4D97-AF65-F5344CB8AC3E}">
        <p14:creationId xmlns:p14="http://schemas.microsoft.com/office/powerpoint/2010/main" val="34166708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EA6B4A34-2CD6-4651-B288-9941B10B2784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C08F64DF-3D3E-4941-9368-CE3F275046B0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Ústecký kraj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E261AFF6-F353-4E7F-B5FB-DBED8E65FEB4}"/>
              </a:ext>
            </a:extLst>
          </p:cNvPr>
          <p:cNvGrpSpPr>
            <a:grpSpLocks noChangeAspect="1"/>
          </p:cNvGrpSpPr>
          <p:nvPr/>
        </p:nvGrpSpPr>
        <p:grpSpPr>
          <a:xfrm>
            <a:off x="533555" y="2128602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37046A59-F487-417F-A9E5-E18B0B25D7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E54560B8-644C-45E7-A95A-4983C8A8F66A}"/>
                </a:ext>
              </a:extLst>
            </p:cNvPr>
            <p:cNvGrpSpPr/>
            <p:nvPr/>
          </p:nvGrpSpPr>
          <p:grpSpPr>
            <a:xfrm>
              <a:off x="1338516" y="3096357"/>
              <a:ext cx="624476" cy="849683"/>
              <a:chOff x="1594379" y="1259606"/>
              <a:chExt cx="624476" cy="849683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D84CDCCF-18CE-49E3-A745-5CAA545A6AE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94379" y="1404378"/>
                <a:ext cx="417265" cy="704911"/>
                <a:chOff x="5621617" y="-980967"/>
                <a:chExt cx="644370" cy="1088575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F5638E67-8CB6-45A0-AB8F-7BA4734BB9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23970" y="-980967"/>
                  <a:ext cx="235965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35EE15E4-0D87-45E2-913D-C6D4A6D38F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21617" y="-897772"/>
                  <a:ext cx="644370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75CF0120-A7D2-494A-98D8-A71E0BC74B68}"/>
                  </a:ext>
                </a:extLst>
              </p:cNvPr>
              <p:cNvSpPr/>
              <p:nvPr/>
            </p:nvSpPr>
            <p:spPr>
              <a:xfrm>
                <a:off x="1998206" y="1259606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CB7775F5-B658-4BC5-82B3-2C6250F1DE7D}"/>
              </a:ext>
            </a:extLst>
          </p:cNvPr>
          <p:cNvGrpSpPr/>
          <p:nvPr/>
        </p:nvGrpSpPr>
        <p:grpSpPr>
          <a:xfrm>
            <a:off x="5017411" y="4211341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04AA969D-A7D6-4F95-A668-728340B3DEAF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365B1C86-BA38-4AA7-9705-1BDBA553C9D7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9CD5D366-5205-4D51-9BBA-234D47034B15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B51845A4-297A-4214-A822-7A7559092A24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29FBB632-19E6-4547-846C-F2190C9D7929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603796ED-0117-4CA3-B85F-113FCA74045A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92279837-E5D6-4EDF-95AB-E492936BF5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0817929"/>
              </p:ext>
            </p:extLst>
          </p:nvPr>
        </p:nvGraphicFramePr>
        <p:xfrm>
          <a:off x="4126396" y="2009051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838ADFE6-0FD8-49E6-B37A-E9DFCB7A062C}"/>
              </a:ext>
            </a:extLst>
          </p:cNvPr>
          <p:cNvGrpSpPr/>
          <p:nvPr/>
        </p:nvGrpSpPr>
        <p:grpSpPr>
          <a:xfrm>
            <a:off x="220553" y="896679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26E74FC8-F1E4-4CF0-87F7-CE11833C120C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9AA24B8D-3AC7-42BD-8296-0C0B43D8A65C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87 %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29</a:t>
              </a: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5231C3B1-6FA8-411C-A2C6-2977BAB636A6}"/>
              </a:ext>
            </a:extLst>
          </p:cNvPr>
          <p:cNvGrpSpPr/>
          <p:nvPr/>
        </p:nvGrpSpPr>
        <p:grpSpPr>
          <a:xfrm>
            <a:off x="1904529" y="840493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D2DA33C0-7642-4F25-A7CD-DBD046D36E1D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26D1C8B7-4C51-4CB9-B259-231EA46B6BA1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E7D60AE0-BD73-4472-A4CF-001EBCCDA17B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91 %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531EBE00-59E9-4966-AA98-E6F41B29243E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241681C8-CDD9-450D-82F4-C64736E2FB68}"/>
              </a:ext>
            </a:extLst>
          </p:cNvPr>
          <p:cNvSpPr txBox="1"/>
          <p:nvPr/>
        </p:nvSpPr>
        <p:spPr>
          <a:xfrm>
            <a:off x="2407547" y="1251559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rgbClr val="ED6737"/>
                </a:solidFill>
                <a:latin typeface="Calibri" panose="020F0502020204030204" pitchFamily="34" charset="0"/>
              </a:rPr>
              <a:t>- 4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  <p:sp>
        <p:nvSpPr>
          <p:cNvPr id="30" name="Nadpis 3">
            <a:extLst>
              <a:ext uri="{FF2B5EF4-FFF2-40B4-BE49-F238E27FC236}">
                <a16:creationId xmlns:a16="http://schemas.microsoft.com/office/drawing/2014/main" xmlns="" id="{EBF463AD-C3AB-49DE-8303-5BCC6CD4B381}"/>
              </a:ext>
            </a:extLst>
          </p:cNvPr>
          <p:cNvSpPr txBox="1">
            <a:spLocks/>
          </p:cNvSpPr>
          <p:nvPr/>
        </p:nvSpPr>
        <p:spPr>
          <a:xfrm>
            <a:off x="3713307" y="508815"/>
            <a:ext cx="4413330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Pozn. 1x bylo IC uzavřeno, do výsledku tedy vstupuje 0 % za tato 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Celkový index za kraj bez 0 % návštěv 90 %</a:t>
            </a:r>
          </a:p>
        </p:txBody>
      </p:sp>
    </p:spTree>
    <p:extLst>
      <p:ext uri="{BB962C8B-B14F-4D97-AF65-F5344CB8AC3E}">
        <p14:creationId xmlns:p14="http://schemas.microsoft.com/office/powerpoint/2010/main" val="10849131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6791CA2F-FECC-4FD9-AC03-972A91BB832F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335B876F-F69E-4CC5-AAC1-39E2447D0F69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Kraj Vysočina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3EC0D4E3-0297-426D-AADC-0EB1C3E47006}"/>
              </a:ext>
            </a:extLst>
          </p:cNvPr>
          <p:cNvGrpSpPr>
            <a:grpSpLocks noChangeAspect="1"/>
          </p:cNvGrpSpPr>
          <p:nvPr/>
        </p:nvGrpSpPr>
        <p:grpSpPr>
          <a:xfrm>
            <a:off x="533555" y="2128602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B2D9BF07-0A27-4099-A995-9EDB3BA11C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FAC89F9A-86B2-4B6F-9B34-B8ADDB9BE55B}"/>
                </a:ext>
              </a:extLst>
            </p:cNvPr>
            <p:cNvGrpSpPr/>
            <p:nvPr/>
          </p:nvGrpSpPr>
          <p:grpSpPr>
            <a:xfrm>
              <a:off x="2552895" y="4459027"/>
              <a:ext cx="624473" cy="849682"/>
              <a:chOff x="2808758" y="2622276"/>
              <a:chExt cx="624473" cy="849682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B3AAD869-40F7-4C09-9E7A-F1C82958CDA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808758" y="2767047"/>
                <a:ext cx="417266" cy="704911"/>
                <a:chOff x="7496941" y="1123366"/>
                <a:chExt cx="644371" cy="1088575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F481B17F-27FF-4ABE-8014-089DD185AB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9291" y="1123366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488EC18C-088E-48DF-AB06-ECE75E6972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6941" y="1206561"/>
                  <a:ext cx="644371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E47657FA-22D2-43FA-BC80-E49B46343142}"/>
                  </a:ext>
                </a:extLst>
              </p:cNvPr>
              <p:cNvSpPr/>
              <p:nvPr/>
            </p:nvSpPr>
            <p:spPr>
              <a:xfrm>
                <a:off x="3212582" y="2622276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A0B79F47-58A6-4634-9C4C-FBBBC9DA9A35}"/>
              </a:ext>
            </a:extLst>
          </p:cNvPr>
          <p:cNvGrpSpPr/>
          <p:nvPr/>
        </p:nvGrpSpPr>
        <p:grpSpPr>
          <a:xfrm>
            <a:off x="4979210" y="4180374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60AC1B7A-8C69-43CE-8051-B3C2D6339003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437CE175-D2A7-44C9-B69F-A7A0D741751B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D97E0FBD-8ACD-48DB-810C-DEC53A1E42E0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04AB88CB-92B2-4C61-B007-1360764BC647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BEE5B7D4-4074-42EE-9748-D44CAAB4302B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0F7A585C-418F-4490-A335-658C88752262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1947DCED-40B3-4330-A41C-3E5FB0B42A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5316125"/>
              </p:ext>
            </p:extLst>
          </p:nvPr>
        </p:nvGraphicFramePr>
        <p:xfrm>
          <a:off x="4126396" y="2009051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41E62A02-440E-44FF-B599-A10BBCF408EC}"/>
              </a:ext>
            </a:extLst>
          </p:cNvPr>
          <p:cNvGrpSpPr/>
          <p:nvPr/>
        </p:nvGrpSpPr>
        <p:grpSpPr>
          <a:xfrm>
            <a:off x="220553" y="896679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EA7B1E62-6CE1-4319-A8F1-2A8AB9EBC775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1DBD973D-3B41-48FA-81A3-E29E608F8B07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44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90</a:t>
              </a: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</a:t>
              </a:r>
              <a:r>
                <a:rPr lang="cs-CZ" sz="1400" b="1" kern="0" dirty="0">
                  <a:solidFill>
                    <a:schemeClr val="bg1"/>
                  </a:solidFill>
                  <a:latin typeface="Calibri" panose="020F0502020204030204" pitchFamily="34" charset="0"/>
                </a:rPr>
                <a:t>39</a:t>
              </a:r>
              <a:endPara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63B59E72-0A46-43B4-99A0-D0207184165B}"/>
              </a:ext>
            </a:extLst>
          </p:cNvPr>
          <p:cNvGrpSpPr/>
          <p:nvPr/>
        </p:nvGrpSpPr>
        <p:grpSpPr>
          <a:xfrm>
            <a:off x="1904529" y="840493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678C76AD-E272-48ED-964A-C8C8B48B002D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024995DB-A5DC-4693-986B-53F830E483F6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A343EC3D-2E3B-4B2D-A53C-AA7860E4096F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6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91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8586ADAB-AE49-4CAC-BE8B-E168410C608D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15444EF7-847F-4FC6-909D-EE739F91F08E}"/>
              </a:ext>
            </a:extLst>
          </p:cNvPr>
          <p:cNvSpPr txBox="1"/>
          <p:nvPr/>
        </p:nvSpPr>
        <p:spPr>
          <a:xfrm>
            <a:off x="2407547" y="1251559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rgbClr val="ED6737"/>
                </a:solidFill>
                <a:latin typeface="Calibri" panose="020F0502020204030204" pitchFamily="34" charset="0"/>
              </a:rPr>
              <a:t>- 1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  <p:sp>
        <p:nvSpPr>
          <p:cNvPr id="30" name="Nadpis 3">
            <a:extLst>
              <a:ext uri="{FF2B5EF4-FFF2-40B4-BE49-F238E27FC236}">
                <a16:creationId xmlns:a16="http://schemas.microsoft.com/office/drawing/2014/main" xmlns="" id="{9FE6FBF6-4388-AA9E-D176-4FC7AA79308E}"/>
              </a:ext>
            </a:extLst>
          </p:cNvPr>
          <p:cNvSpPr txBox="1">
            <a:spLocks/>
          </p:cNvSpPr>
          <p:nvPr/>
        </p:nvSpPr>
        <p:spPr>
          <a:xfrm>
            <a:off x="3713307" y="508815"/>
            <a:ext cx="4413330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Pozn. 1x bylo IC uzavřeno, do výsledku tedy vstupuje 0 % za tato 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Celkový index za kraj bez 0 % návštěv 92 %</a:t>
            </a:r>
          </a:p>
        </p:txBody>
      </p:sp>
    </p:spTree>
    <p:extLst>
      <p:ext uri="{BB962C8B-B14F-4D97-AF65-F5344CB8AC3E}">
        <p14:creationId xmlns:p14="http://schemas.microsoft.com/office/powerpoint/2010/main" val="3493309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xmlns="" id="{0AC46D4D-F940-4358-87E2-BF543FADB208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JAK SI TIC VEDLA V JEDNOTLIVÝCH KRAJÍCH?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xmlns="" id="{8D2246C7-1819-4844-AF36-CCDDD894476D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>
                <a:solidFill>
                  <a:srgbClr val="003C78"/>
                </a:solidFill>
                <a:latin typeface="Arial" panose="020B0604020202020204" pitchFamily="34" charset="0"/>
              </a:rPr>
              <a:t>Zlínský kraj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xmlns="" id="{5154D730-19D2-4FD1-97F0-68C32DB003E7}"/>
              </a:ext>
            </a:extLst>
          </p:cNvPr>
          <p:cNvGrpSpPr>
            <a:grpSpLocks noChangeAspect="1"/>
          </p:cNvGrpSpPr>
          <p:nvPr/>
        </p:nvGrpSpPr>
        <p:grpSpPr>
          <a:xfrm>
            <a:off x="533555" y="2084017"/>
            <a:ext cx="3674827" cy="2102497"/>
            <a:chOff x="347353" y="2593120"/>
            <a:chExt cx="5245617" cy="3001200"/>
          </a:xfrm>
        </p:grpSpPr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xmlns="" id="{EEC29F46-0260-4E41-9F29-763CAE48EE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  <a14:imgEffect>
                        <a14:brightnessContrast contrast="-3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53" y="2593120"/>
              <a:ext cx="5245617" cy="30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xmlns="" id="{813F67A4-1A9A-4082-9F2C-003F89AE755E}"/>
                </a:ext>
              </a:extLst>
            </p:cNvPr>
            <p:cNvGrpSpPr/>
            <p:nvPr/>
          </p:nvGrpSpPr>
          <p:grpSpPr>
            <a:xfrm>
              <a:off x="3982354" y="4704917"/>
              <a:ext cx="624475" cy="849681"/>
              <a:chOff x="4238217" y="2868166"/>
              <a:chExt cx="624475" cy="849681"/>
            </a:xfrm>
          </p:grpSpPr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xmlns="" id="{B26E5479-8F78-403B-BC56-9A695BB93F8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238217" y="3012937"/>
                <a:ext cx="417266" cy="704910"/>
                <a:chOff x="9704410" y="1503088"/>
                <a:chExt cx="644371" cy="1088574"/>
              </a:xfrm>
              <a:solidFill>
                <a:srgbClr val="404040"/>
              </a:solidFill>
            </p:grpSpPr>
            <p:sp>
              <p:nvSpPr>
                <p:cNvPr id="11" name="Freeform 58">
                  <a:extLst>
                    <a:ext uri="{FF2B5EF4-FFF2-40B4-BE49-F238E27FC236}">
                      <a16:creationId xmlns:a16="http://schemas.microsoft.com/office/drawing/2014/main" xmlns="" id="{56FB12F2-B3D6-40D2-AE2D-E7FC842F53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06764" y="1503088"/>
                  <a:ext cx="235966" cy="235966"/>
                </a:xfrm>
                <a:custGeom>
                  <a:avLst/>
                  <a:gdLst/>
                  <a:ahLst/>
                  <a:cxnLst>
                    <a:cxn ang="0">
                      <a:pos x="79" y="187"/>
                    </a:cxn>
                    <a:cxn ang="0">
                      <a:pos x="187" y="119"/>
                    </a:cxn>
                    <a:cxn ang="0">
                      <a:pos x="120" y="11"/>
                    </a:cxn>
                    <a:cxn ang="0">
                      <a:pos x="11" y="79"/>
                    </a:cxn>
                    <a:cxn ang="0">
                      <a:pos x="79" y="187"/>
                    </a:cxn>
                  </a:cxnLst>
                  <a:rect l="0" t="0" r="r" b="b"/>
                  <a:pathLst>
                    <a:path w="198" h="198">
                      <a:moveTo>
                        <a:pt x="79" y="187"/>
                      </a:moveTo>
                      <a:cubicBezTo>
                        <a:pt x="127" y="198"/>
                        <a:pt x="175" y="168"/>
                        <a:pt x="187" y="119"/>
                      </a:cubicBezTo>
                      <a:cubicBezTo>
                        <a:pt x="198" y="71"/>
                        <a:pt x="168" y="23"/>
                        <a:pt x="120" y="11"/>
                      </a:cubicBezTo>
                      <a:cubicBezTo>
                        <a:pt x="71" y="0"/>
                        <a:pt x="23" y="30"/>
                        <a:pt x="11" y="79"/>
                      </a:cubicBezTo>
                      <a:cubicBezTo>
                        <a:pt x="0" y="127"/>
                        <a:pt x="30" y="175"/>
                        <a:pt x="79" y="18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Freeform 59">
                  <a:extLst>
                    <a:ext uri="{FF2B5EF4-FFF2-40B4-BE49-F238E27FC236}">
                      <a16:creationId xmlns:a16="http://schemas.microsoft.com/office/drawing/2014/main" xmlns="" id="{D38E125E-69D5-4461-83D7-0A6522C488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04410" y="1586282"/>
                  <a:ext cx="644371" cy="1005380"/>
                </a:xfrm>
                <a:custGeom>
                  <a:avLst/>
                  <a:gdLst/>
                  <a:ahLst/>
                  <a:cxnLst>
                    <a:cxn ang="0">
                      <a:pos x="77" y="364"/>
                    </a:cxn>
                    <a:cxn ang="0">
                      <a:pos x="77" y="364"/>
                    </a:cxn>
                    <a:cxn ang="0">
                      <a:pos x="141" y="350"/>
                    </a:cxn>
                    <a:cxn ang="0">
                      <a:pos x="190" y="325"/>
                    </a:cxn>
                    <a:cxn ang="0">
                      <a:pos x="190" y="270"/>
                    </a:cxn>
                    <a:cxn ang="0">
                      <a:pos x="155" y="271"/>
                    </a:cxn>
                    <a:cxn ang="0">
                      <a:pos x="77" y="300"/>
                    </a:cxn>
                    <a:cxn ang="0">
                      <a:pos x="77" y="300"/>
                    </a:cxn>
                    <a:cxn ang="0">
                      <a:pos x="64" y="285"/>
                    </a:cxn>
                    <a:cxn ang="0">
                      <a:pos x="77" y="292"/>
                    </a:cxn>
                    <a:cxn ang="0">
                      <a:pos x="78" y="292"/>
                    </a:cxn>
                    <a:cxn ang="0">
                      <a:pos x="157" y="261"/>
                    </a:cxn>
                    <a:cxn ang="0">
                      <a:pos x="159" y="198"/>
                    </a:cxn>
                    <a:cxn ang="0">
                      <a:pos x="216" y="212"/>
                    </a:cxn>
                    <a:cxn ang="0">
                      <a:pos x="193" y="262"/>
                    </a:cxn>
                    <a:cxn ang="0">
                      <a:pos x="212" y="307"/>
                    </a:cxn>
                    <a:cxn ang="0">
                      <a:pos x="168" y="346"/>
                    </a:cxn>
                    <a:cxn ang="0">
                      <a:pos x="137" y="373"/>
                    </a:cxn>
                    <a:cxn ang="0">
                      <a:pos x="77" y="372"/>
                    </a:cxn>
                    <a:cxn ang="0">
                      <a:pos x="77" y="374"/>
                    </a:cxn>
                    <a:cxn ang="0">
                      <a:pos x="77" y="794"/>
                    </a:cxn>
                    <a:cxn ang="0">
                      <a:pos x="176" y="794"/>
                    </a:cxn>
                    <a:cxn ang="0">
                      <a:pos x="194" y="481"/>
                    </a:cxn>
                    <a:cxn ang="0">
                      <a:pos x="244" y="844"/>
                    </a:cxn>
                    <a:cxn ang="0">
                      <a:pos x="293" y="450"/>
                    </a:cxn>
                    <a:cxn ang="0">
                      <a:pos x="293" y="205"/>
                    </a:cxn>
                    <a:cxn ang="0">
                      <a:pos x="529" y="56"/>
                    </a:cxn>
                    <a:cxn ang="0">
                      <a:pos x="480" y="15"/>
                    </a:cxn>
                    <a:cxn ang="0">
                      <a:pos x="279" y="143"/>
                    </a:cxn>
                    <a:cxn ang="0">
                      <a:pos x="265" y="146"/>
                    </a:cxn>
                    <a:cxn ang="0">
                      <a:pos x="108" y="146"/>
                    </a:cxn>
                    <a:cxn ang="0">
                      <a:pos x="95" y="148"/>
                    </a:cxn>
                    <a:cxn ang="0">
                      <a:pos x="0" y="285"/>
                    </a:cxn>
                    <a:cxn ang="0">
                      <a:pos x="76" y="364"/>
                    </a:cxn>
                  </a:cxnLst>
                  <a:rect l="0" t="0" r="r" b="b"/>
                  <a:pathLst>
                    <a:path w="541" h="844">
                      <a:moveTo>
                        <a:pt x="76" y="364"/>
                      </a:moveTo>
                      <a:cubicBezTo>
                        <a:pt x="76" y="364"/>
                        <a:pt x="76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77" y="364"/>
                        <a:pt x="77" y="364"/>
                        <a:pt x="77" y="364"/>
                      </a:cubicBezTo>
                      <a:cubicBezTo>
                        <a:pt x="97" y="364"/>
                        <a:pt x="117" y="359"/>
                        <a:pt x="141" y="350"/>
                      </a:cubicBezTo>
                      <a:cubicBezTo>
                        <a:pt x="150" y="346"/>
                        <a:pt x="161" y="341"/>
                        <a:pt x="171" y="335"/>
                      </a:cubicBezTo>
                      <a:cubicBezTo>
                        <a:pt x="177" y="332"/>
                        <a:pt x="183" y="328"/>
                        <a:pt x="190" y="325"/>
                      </a:cubicBezTo>
                      <a:cubicBezTo>
                        <a:pt x="205" y="315"/>
                        <a:pt x="210" y="296"/>
                        <a:pt x="201" y="281"/>
                      </a:cubicBezTo>
                      <a:cubicBezTo>
                        <a:pt x="198" y="276"/>
                        <a:pt x="195" y="272"/>
                        <a:pt x="190" y="270"/>
                      </a:cubicBezTo>
                      <a:cubicBezTo>
                        <a:pt x="180" y="264"/>
                        <a:pt x="168" y="263"/>
                        <a:pt x="157" y="269"/>
                      </a:cubicBezTo>
                      <a:cubicBezTo>
                        <a:pt x="156" y="270"/>
                        <a:pt x="156" y="270"/>
                        <a:pt x="155" y="271"/>
                      </a:cubicBezTo>
                      <a:cubicBezTo>
                        <a:pt x="116" y="294"/>
                        <a:pt x="90" y="301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77" y="300"/>
                        <a:pt x="77" y="300"/>
                        <a:pt x="77" y="300"/>
                      </a:cubicBezTo>
                      <a:cubicBezTo>
                        <a:pt x="68" y="300"/>
                        <a:pt x="67" y="298"/>
                        <a:pt x="67" y="298"/>
                      </a:cubicBezTo>
                      <a:cubicBezTo>
                        <a:pt x="66" y="297"/>
                        <a:pt x="64" y="293"/>
                        <a:pt x="64" y="285"/>
                      </a:cubicBezTo>
                      <a:cubicBezTo>
                        <a:pt x="64" y="274"/>
                        <a:pt x="68" y="257"/>
                        <a:pt x="77" y="242"/>
                      </a:cubicBezTo>
                      <a:cubicBezTo>
                        <a:pt x="77" y="292"/>
                        <a:pt x="77" y="292"/>
                        <a:pt x="77" y="292"/>
                      </a:cubicBezTo>
                      <a:cubicBezTo>
                        <a:pt x="77" y="292"/>
                        <a:pt x="77" y="292"/>
                        <a:pt x="78" y="292"/>
                      </a:cubicBezTo>
                      <a:cubicBezTo>
                        <a:pt x="78" y="292"/>
                        <a:pt x="78" y="292"/>
                        <a:pt x="78" y="292"/>
                      </a:cubicBezTo>
                      <a:cubicBezTo>
                        <a:pt x="90" y="292"/>
                        <a:pt x="117" y="285"/>
                        <a:pt x="153" y="263"/>
                      </a:cubicBezTo>
                      <a:cubicBezTo>
                        <a:pt x="154" y="262"/>
                        <a:pt x="155" y="261"/>
                        <a:pt x="157" y="261"/>
                      </a:cubicBezTo>
                      <a:cubicBezTo>
                        <a:pt x="163" y="224"/>
                        <a:pt x="163" y="224"/>
                        <a:pt x="163" y="224"/>
                      </a:cubicBezTo>
                      <a:cubicBezTo>
                        <a:pt x="159" y="217"/>
                        <a:pt x="157" y="208"/>
                        <a:pt x="159" y="198"/>
                      </a:cubicBezTo>
                      <a:cubicBezTo>
                        <a:pt x="163" y="181"/>
                        <a:pt x="179" y="170"/>
                        <a:pt x="195" y="174"/>
                      </a:cubicBezTo>
                      <a:cubicBezTo>
                        <a:pt x="211" y="177"/>
                        <a:pt x="220" y="194"/>
                        <a:pt x="216" y="212"/>
                      </a:cubicBezTo>
                      <a:cubicBezTo>
                        <a:pt x="214" y="221"/>
                        <a:pt x="208" y="228"/>
                        <a:pt x="201" y="233"/>
                      </a:cubicBezTo>
                      <a:cubicBezTo>
                        <a:pt x="193" y="262"/>
                        <a:pt x="193" y="262"/>
                        <a:pt x="193" y="262"/>
                      </a:cubicBezTo>
                      <a:cubicBezTo>
                        <a:pt x="199" y="265"/>
                        <a:pt x="204" y="270"/>
                        <a:pt x="208" y="277"/>
                      </a:cubicBezTo>
                      <a:cubicBezTo>
                        <a:pt x="213" y="286"/>
                        <a:pt x="215" y="297"/>
                        <a:pt x="212" y="307"/>
                      </a:cubicBezTo>
                      <a:cubicBezTo>
                        <a:pt x="210" y="317"/>
                        <a:pt x="203" y="326"/>
                        <a:pt x="194" y="331"/>
                      </a:cubicBezTo>
                      <a:cubicBezTo>
                        <a:pt x="185" y="337"/>
                        <a:pt x="176" y="341"/>
                        <a:pt x="168" y="346"/>
                      </a:cubicBezTo>
                      <a:cubicBezTo>
                        <a:pt x="159" y="378"/>
                        <a:pt x="159" y="378"/>
                        <a:pt x="159" y="378"/>
                      </a:cubicBezTo>
                      <a:cubicBezTo>
                        <a:pt x="137" y="373"/>
                        <a:pt x="137" y="373"/>
                        <a:pt x="137" y="373"/>
                      </a:cubicBezTo>
                      <a:cubicBezTo>
                        <a:pt x="139" y="359"/>
                        <a:pt x="139" y="359"/>
                        <a:pt x="139" y="359"/>
                      </a:cubicBezTo>
                      <a:cubicBezTo>
                        <a:pt x="116" y="368"/>
                        <a:pt x="96" y="372"/>
                        <a:pt x="77" y="372"/>
                      </a:cubicBezTo>
                      <a:cubicBezTo>
                        <a:pt x="77" y="372"/>
                        <a:pt x="77" y="372"/>
                        <a:pt x="77" y="372"/>
                      </a:cubicBezTo>
                      <a:cubicBezTo>
                        <a:pt x="77" y="374"/>
                        <a:pt x="77" y="374"/>
                        <a:pt x="77" y="374"/>
                      </a:cubicBezTo>
                      <a:cubicBezTo>
                        <a:pt x="77" y="450"/>
                        <a:pt x="77" y="450"/>
                        <a:pt x="77" y="450"/>
                      </a:cubicBezTo>
                      <a:cubicBezTo>
                        <a:pt x="77" y="794"/>
                        <a:pt x="77" y="794"/>
                        <a:pt x="77" y="794"/>
                      </a:cubicBezTo>
                      <a:cubicBezTo>
                        <a:pt x="77" y="822"/>
                        <a:pt x="99" y="844"/>
                        <a:pt x="126" y="844"/>
                      </a:cubicBezTo>
                      <a:cubicBezTo>
                        <a:pt x="154" y="844"/>
                        <a:pt x="176" y="822"/>
                        <a:pt x="176" y="794"/>
                      </a:cubicBezTo>
                      <a:cubicBezTo>
                        <a:pt x="176" y="481"/>
                        <a:pt x="176" y="481"/>
                        <a:pt x="176" y="481"/>
                      </a:cubicBezTo>
                      <a:cubicBezTo>
                        <a:pt x="194" y="481"/>
                        <a:pt x="194" y="481"/>
                        <a:pt x="194" y="481"/>
                      </a:cubicBezTo>
                      <a:cubicBezTo>
                        <a:pt x="194" y="794"/>
                        <a:pt x="194" y="794"/>
                        <a:pt x="194" y="794"/>
                      </a:cubicBezTo>
                      <a:cubicBezTo>
                        <a:pt x="194" y="822"/>
                        <a:pt x="217" y="844"/>
                        <a:pt x="244" y="844"/>
                      </a:cubicBezTo>
                      <a:cubicBezTo>
                        <a:pt x="271" y="844"/>
                        <a:pt x="293" y="822"/>
                        <a:pt x="293" y="794"/>
                      </a:cubicBezTo>
                      <a:cubicBezTo>
                        <a:pt x="293" y="450"/>
                        <a:pt x="293" y="450"/>
                        <a:pt x="293" y="450"/>
                      </a:cubicBezTo>
                      <a:cubicBezTo>
                        <a:pt x="293" y="374"/>
                        <a:pt x="293" y="374"/>
                        <a:pt x="293" y="374"/>
                      </a:cubicBezTo>
                      <a:cubicBezTo>
                        <a:pt x="293" y="205"/>
                        <a:pt x="293" y="205"/>
                        <a:pt x="293" y="205"/>
                      </a:cubicBezTo>
                      <a:cubicBezTo>
                        <a:pt x="309" y="202"/>
                        <a:pt x="331" y="196"/>
                        <a:pt x="356" y="185"/>
                      </a:cubicBezTo>
                      <a:cubicBezTo>
                        <a:pt x="407" y="164"/>
                        <a:pt x="471" y="126"/>
                        <a:pt x="529" y="56"/>
                      </a:cubicBezTo>
                      <a:cubicBezTo>
                        <a:pt x="541" y="43"/>
                        <a:pt x="539" y="22"/>
                        <a:pt x="525" y="11"/>
                      </a:cubicBezTo>
                      <a:cubicBezTo>
                        <a:pt x="512" y="0"/>
                        <a:pt x="491" y="2"/>
                        <a:pt x="480" y="15"/>
                      </a:cubicBezTo>
                      <a:cubicBezTo>
                        <a:pt x="430" y="76"/>
                        <a:pt x="374" y="108"/>
                        <a:pt x="331" y="126"/>
                      </a:cubicBezTo>
                      <a:cubicBezTo>
                        <a:pt x="310" y="135"/>
                        <a:pt x="292" y="140"/>
                        <a:pt x="279" y="143"/>
                      </a:cubicBezTo>
                      <a:cubicBezTo>
                        <a:pt x="273" y="144"/>
                        <a:pt x="268" y="145"/>
                        <a:pt x="265" y="146"/>
                      </a:cubicBezTo>
                      <a:cubicBezTo>
                        <a:pt x="265" y="146"/>
                        <a:pt x="265" y="146"/>
                        <a:pt x="265" y="146"/>
                      </a:cubicBezTo>
                      <a:cubicBezTo>
                        <a:pt x="264" y="146"/>
                        <a:pt x="263" y="146"/>
                        <a:pt x="262" y="146"/>
                      </a:cubicBezTo>
                      <a:cubicBezTo>
                        <a:pt x="108" y="146"/>
                        <a:pt x="108" y="146"/>
                        <a:pt x="108" y="146"/>
                      </a:cubicBezTo>
                      <a:cubicBezTo>
                        <a:pt x="106" y="146"/>
                        <a:pt x="104" y="146"/>
                        <a:pt x="102" y="146"/>
                      </a:cubicBezTo>
                      <a:cubicBezTo>
                        <a:pt x="100" y="147"/>
                        <a:pt x="97" y="147"/>
                        <a:pt x="95" y="148"/>
                      </a:cubicBezTo>
                      <a:cubicBezTo>
                        <a:pt x="64" y="157"/>
                        <a:pt x="42" y="179"/>
                        <a:pt x="26" y="204"/>
                      </a:cubicBezTo>
                      <a:cubicBezTo>
                        <a:pt x="10" y="229"/>
                        <a:pt x="0" y="257"/>
                        <a:pt x="0" y="285"/>
                      </a:cubicBezTo>
                      <a:cubicBezTo>
                        <a:pt x="0" y="303"/>
                        <a:pt x="4" y="323"/>
                        <a:pt x="18" y="339"/>
                      </a:cubicBezTo>
                      <a:cubicBezTo>
                        <a:pt x="32" y="356"/>
                        <a:pt x="54" y="364"/>
                        <a:pt x="76" y="3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" name="Pěticípá hvězda 23">
                <a:extLst>
                  <a:ext uri="{FF2B5EF4-FFF2-40B4-BE49-F238E27FC236}">
                    <a16:creationId xmlns:a16="http://schemas.microsoft.com/office/drawing/2014/main" xmlns="" id="{9155CFBA-2678-46D8-ABB1-720B2152444E}"/>
                  </a:ext>
                </a:extLst>
              </p:cNvPr>
              <p:cNvSpPr/>
              <p:nvPr/>
            </p:nvSpPr>
            <p:spPr>
              <a:xfrm>
                <a:off x="4642043" y="2868166"/>
                <a:ext cx="220649" cy="180069"/>
              </a:xfrm>
              <a:prstGeom prst="star5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3FB70EC1-C9E1-4664-9E2D-5E74194B9FD4}"/>
              </a:ext>
            </a:extLst>
          </p:cNvPr>
          <p:cNvGrpSpPr/>
          <p:nvPr/>
        </p:nvGrpSpPr>
        <p:grpSpPr>
          <a:xfrm>
            <a:off x="4973147" y="4238054"/>
            <a:ext cx="2303951" cy="247593"/>
            <a:chOff x="5245266" y="2311868"/>
            <a:chExt cx="2303951" cy="247593"/>
          </a:xfrm>
        </p:grpSpPr>
        <p:sp>
          <p:nvSpPr>
            <p:cNvPr id="15" name="TextovéPole 14">
              <a:extLst>
                <a:ext uri="{FF2B5EF4-FFF2-40B4-BE49-F238E27FC236}">
                  <a16:creationId xmlns:a16="http://schemas.microsoft.com/office/drawing/2014/main" xmlns="" id="{462775A3-5D65-44F6-AB8F-F884AAC11979}"/>
                </a:ext>
              </a:extLst>
            </p:cNvPr>
            <p:cNvSpPr txBox="1"/>
            <p:nvPr/>
          </p:nvSpPr>
          <p:spPr>
            <a:xfrm>
              <a:off x="5365835" y="2312812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&gt; 85 %</a:t>
              </a:r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54B107DF-9843-4F02-8D6B-084BB3A4556A}"/>
                </a:ext>
              </a:extLst>
            </p:cNvPr>
            <p:cNvSpPr/>
            <p:nvPr/>
          </p:nvSpPr>
          <p:spPr>
            <a:xfrm>
              <a:off x="5245266" y="2390351"/>
              <a:ext cx="175731" cy="81080"/>
            </a:xfrm>
            <a:prstGeom prst="rect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xmlns="" id="{D905588C-44EF-4974-8F18-0A33225C928B}"/>
                </a:ext>
              </a:extLst>
            </p:cNvPr>
            <p:cNvSpPr/>
            <p:nvPr/>
          </p:nvSpPr>
          <p:spPr>
            <a:xfrm>
              <a:off x="5912077" y="2390351"/>
              <a:ext cx="175731" cy="81080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173BEF67-4D6A-44BE-8438-F322C4982226}"/>
                </a:ext>
              </a:extLst>
            </p:cNvPr>
            <p:cNvSpPr/>
            <p:nvPr/>
          </p:nvSpPr>
          <p:spPr>
            <a:xfrm>
              <a:off x="6903854" y="2387376"/>
              <a:ext cx="175731" cy="8108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xmlns="" id="{E0567D2B-9253-475C-A6E5-5251D0C8A0F6}"/>
                </a:ext>
              </a:extLst>
            </p:cNvPr>
            <p:cNvSpPr txBox="1"/>
            <p:nvPr/>
          </p:nvSpPr>
          <p:spPr>
            <a:xfrm>
              <a:off x="7023863" y="2311868"/>
              <a:ext cx="525354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&lt; 70 %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4AB54840-49CD-4AB2-8BBB-2B0740E95B40}"/>
                </a:ext>
              </a:extLst>
            </p:cNvPr>
            <p:cNvSpPr txBox="1"/>
            <p:nvPr/>
          </p:nvSpPr>
          <p:spPr>
            <a:xfrm>
              <a:off x="6039359" y="2313240"/>
              <a:ext cx="880151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defTabSz="91433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/>
                  <a:cs typeface="Arial" pitchFamily="34" charset="0"/>
                </a:rPr>
                <a:t>70 % až 85 % </a:t>
              </a:r>
            </a:p>
          </p:txBody>
        </p:sp>
      </p:grpSp>
      <p:graphicFrame>
        <p:nvGraphicFramePr>
          <p:cNvPr id="21" name="Chart 1">
            <a:extLst>
              <a:ext uri="{FF2B5EF4-FFF2-40B4-BE49-F238E27FC236}">
                <a16:creationId xmlns:a16="http://schemas.microsoft.com/office/drawing/2014/main" xmlns="" id="{4C9F1051-3360-43F4-9A57-64A39B3C57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4624014"/>
              </p:ext>
            </p:extLst>
          </p:nvPr>
        </p:nvGraphicFramePr>
        <p:xfrm>
          <a:off x="4126396" y="1964466"/>
          <a:ext cx="3898033" cy="2263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Skupina 21">
            <a:extLst>
              <a:ext uri="{FF2B5EF4-FFF2-40B4-BE49-F238E27FC236}">
                <a16:creationId xmlns:a16="http://schemas.microsoft.com/office/drawing/2014/main" xmlns="" id="{07D680A8-030E-4C32-A1A0-067D1D8280D8}"/>
              </a:ext>
            </a:extLst>
          </p:cNvPr>
          <p:cNvGrpSpPr/>
          <p:nvPr/>
        </p:nvGrpSpPr>
        <p:grpSpPr>
          <a:xfrm>
            <a:off x="220553" y="852094"/>
            <a:ext cx="1660880" cy="1097302"/>
            <a:chOff x="378494" y="1280334"/>
            <a:chExt cx="1370979" cy="849543"/>
          </a:xfrm>
          <a:solidFill>
            <a:srgbClr val="404040"/>
          </a:solidFill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xmlns="" id="{08FCF043-D28E-44C2-8DF0-039CD51867A3}"/>
                </a:ext>
              </a:extLst>
            </p:cNvPr>
            <p:cNvSpPr/>
            <p:nvPr/>
          </p:nvSpPr>
          <p:spPr>
            <a:xfrm>
              <a:off x="378494" y="1288473"/>
              <a:ext cx="1370979" cy="8414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xmlns="" id="{98BA2EF6-FB0C-4BD0-804C-A93E111B9DD6}"/>
                </a:ext>
              </a:extLst>
            </p:cNvPr>
            <p:cNvSpPr txBox="1"/>
            <p:nvPr/>
          </p:nvSpPr>
          <p:spPr>
            <a:xfrm>
              <a:off x="378494" y="1280334"/>
              <a:ext cx="1370979" cy="616586"/>
            </a:xfrm>
            <a:prstGeom prst="rect">
              <a:avLst/>
            </a:prstGeom>
            <a:grp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44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90</a:t>
              </a:r>
              <a:r>
                <a:rPr kumimoji="0" lang="cs-CZ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 = </a:t>
              </a:r>
              <a:r>
                <a:rPr lang="cs-CZ" sz="1400" b="1" kern="0" dirty="0">
                  <a:solidFill>
                    <a:schemeClr val="bg1"/>
                  </a:solidFill>
                  <a:latin typeface="Calibri" panose="020F0502020204030204" pitchFamily="34" charset="0"/>
                </a:rPr>
                <a:t>25</a:t>
              </a:r>
              <a:endPara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xmlns="" id="{B3452D3E-BFCE-4976-B68B-B30C0D39C3CF}"/>
              </a:ext>
            </a:extLst>
          </p:cNvPr>
          <p:cNvGrpSpPr/>
          <p:nvPr/>
        </p:nvGrpSpPr>
        <p:grpSpPr>
          <a:xfrm>
            <a:off x="1904529" y="795908"/>
            <a:ext cx="2041420" cy="1102557"/>
            <a:chOff x="2329469" y="991069"/>
            <a:chExt cx="2041420" cy="11025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xmlns="" id="{DFF8144D-585F-4263-A3EC-F4AFAE2FE3AD}"/>
                </a:ext>
              </a:extLst>
            </p:cNvPr>
            <p:cNvSpPr/>
            <p:nvPr/>
          </p:nvSpPr>
          <p:spPr>
            <a:xfrm>
              <a:off x="2347123" y="1347884"/>
              <a:ext cx="1742825" cy="706131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xmlns="" id="{DE87C1D5-E7EC-4FA9-AAAF-064B84AB13B7}"/>
                </a:ext>
              </a:extLst>
            </p:cNvPr>
            <p:cNvSpPr txBox="1"/>
            <p:nvPr/>
          </p:nvSpPr>
          <p:spPr>
            <a:xfrm>
              <a:off x="2345913" y="1047096"/>
              <a:ext cx="1406035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Celkový index v ČR: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xmlns="" id="{C9E11713-272B-4636-9AFF-FB963D4F88E1}"/>
                </a:ext>
              </a:extLst>
            </p:cNvPr>
            <p:cNvSpPr txBox="1"/>
            <p:nvPr/>
          </p:nvSpPr>
          <p:spPr>
            <a:xfrm>
              <a:off x="3482495" y="991069"/>
              <a:ext cx="888394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600" b="1" kern="0" dirty="0">
                  <a:solidFill>
                    <a:srgbClr val="00B050"/>
                  </a:solidFill>
                  <a:latin typeface="Calibri" panose="020F0502020204030204" pitchFamily="34" charset="0"/>
                </a:rPr>
                <a:t>91</a:t>
              </a:r>
              <a:r>
                <a:rPr kumimoji="0" lang="cs-CZ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%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xmlns="" id="{7EC7DCA4-60F3-414C-AC9A-CAA4C10D5974}"/>
                </a:ext>
              </a:extLst>
            </p:cNvPr>
            <p:cNvSpPr txBox="1"/>
            <p:nvPr/>
          </p:nvSpPr>
          <p:spPr>
            <a:xfrm>
              <a:off x="2329469" y="1752804"/>
              <a:ext cx="1978431" cy="340822"/>
            </a:xfrm>
            <a:prstGeom prst="rect">
              <a:avLst/>
            </a:prstGeom>
            <a:noFill/>
          </p:spPr>
          <p:txBody>
            <a:bodyPr wrap="square" lIns="90000" tIns="54000" rIns="90000" bIns="9000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V celorepublikovém srovnání</a:t>
              </a:r>
            </a:p>
          </p:txBody>
        </p:sp>
      </p:grp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0C8F7475-7687-4CC9-86FE-ABE59B376569}"/>
              </a:ext>
            </a:extLst>
          </p:cNvPr>
          <p:cNvSpPr txBox="1"/>
          <p:nvPr/>
        </p:nvSpPr>
        <p:spPr>
          <a:xfrm>
            <a:off x="2407547" y="1206974"/>
            <a:ext cx="772096" cy="340822"/>
          </a:xfrm>
          <a:prstGeom prst="rect">
            <a:avLst/>
          </a:prstGeom>
          <a:noFill/>
        </p:spPr>
        <p:txBody>
          <a:bodyPr wrap="square" lIns="90000" tIns="54000" rIns="90000" bIns="900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solidFill>
                  <a:srgbClr val="ED6737"/>
                </a:solidFill>
                <a:latin typeface="Calibri" panose="020F0502020204030204" pitchFamily="34" charset="0"/>
              </a:rPr>
              <a:t>- 1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 panose="020F0502020204030204" pitchFamily="34" charset="0"/>
              </a:rPr>
              <a:t> %</a:t>
            </a:r>
          </a:p>
        </p:txBody>
      </p:sp>
      <p:sp>
        <p:nvSpPr>
          <p:cNvPr id="30" name="Nadpis 3">
            <a:extLst>
              <a:ext uri="{FF2B5EF4-FFF2-40B4-BE49-F238E27FC236}">
                <a16:creationId xmlns:a16="http://schemas.microsoft.com/office/drawing/2014/main" xmlns="" id="{DA24CFBF-D99A-4A74-A4C3-A34644325BFC}"/>
              </a:ext>
            </a:extLst>
          </p:cNvPr>
          <p:cNvSpPr txBox="1">
            <a:spLocks/>
          </p:cNvSpPr>
          <p:nvPr/>
        </p:nvSpPr>
        <p:spPr>
          <a:xfrm>
            <a:off x="3713307" y="508815"/>
            <a:ext cx="4413330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Pozn. 1x bylo IC uzavřeno, do výsledku tedy vstupuje 0 % za tato 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b="0" dirty="0">
                <a:solidFill>
                  <a:srgbClr val="003C78"/>
                </a:solidFill>
                <a:latin typeface="+mj-lt"/>
              </a:rPr>
              <a:t>Celkový index za kraj bez 0 % návštěv 94 %</a:t>
            </a:r>
          </a:p>
        </p:txBody>
      </p:sp>
    </p:spTree>
    <p:extLst>
      <p:ext uri="{BB962C8B-B14F-4D97-AF65-F5344CB8AC3E}">
        <p14:creationId xmlns:p14="http://schemas.microsoft.com/office/powerpoint/2010/main" val="4097939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2955" y="949296"/>
            <a:ext cx="8294214" cy="2419235"/>
          </a:xfrm>
        </p:spPr>
        <p:txBody>
          <a:bodyPr anchor="ctr">
            <a:noAutofit/>
          </a:bodyPr>
          <a:lstStyle/>
          <a:p>
            <a:r>
              <a:rPr lang="cs-CZ" sz="2400" dirty="0"/>
              <a:t>Jaké budil kontakt s pracovníky</a:t>
            </a:r>
            <a:r>
              <a:rPr lang="cs-CZ" sz="6000" dirty="0"/>
              <a:t/>
            </a:r>
            <a:br>
              <a:rPr lang="cs-CZ" sz="6000" dirty="0"/>
            </a:br>
            <a:r>
              <a:rPr lang="cs-CZ" sz="6000" dirty="0"/>
              <a:t>EMOCE?</a:t>
            </a:r>
            <a:endParaRPr lang="cs-CZ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223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Nadpis 3">
            <a:extLst>
              <a:ext uri="{FF2B5EF4-FFF2-40B4-BE49-F238E27FC236}">
                <a16:creationId xmlns:a16="http://schemas.microsoft.com/office/drawing/2014/main" xmlns="" id="{C19EA093-406A-4535-B11E-8AA1EF008128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200" dirty="0">
                <a:solidFill>
                  <a:srgbClr val="003C78"/>
                </a:solidFill>
                <a:latin typeface="Arial" panose="020B0604020202020204" pitchFamily="34" charset="0"/>
              </a:rPr>
              <a:t>Jak emoce číst?</a:t>
            </a:r>
            <a:endParaRPr lang="pl-PL" sz="2200" dirty="0">
              <a:solidFill>
                <a:srgbClr val="003C78"/>
              </a:solidFill>
              <a:latin typeface="Arial" panose="020B0604020202020204" pitchFamily="34" charset="0"/>
            </a:endParaRPr>
          </a:p>
        </p:txBody>
      </p:sp>
      <p:sp>
        <p:nvSpPr>
          <p:cNvPr id="84" name="Zástupný symbol pro text 4">
            <a:extLst>
              <a:ext uri="{FF2B5EF4-FFF2-40B4-BE49-F238E27FC236}">
                <a16:creationId xmlns:a16="http://schemas.microsoft.com/office/drawing/2014/main" xmlns="" id="{6B084D1A-64BE-48EF-BAD5-6262C052CE59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pl-PL" sz="1800" dirty="0">
                <a:solidFill>
                  <a:srgbClr val="FF0000"/>
                </a:solidFill>
              </a:rPr>
              <a:t>EMOTI*SCAPE</a:t>
            </a:r>
          </a:p>
        </p:txBody>
      </p:sp>
      <p:grpSp>
        <p:nvGrpSpPr>
          <p:cNvPr id="85" name="Skupina 84">
            <a:extLst>
              <a:ext uri="{FF2B5EF4-FFF2-40B4-BE49-F238E27FC236}">
                <a16:creationId xmlns:a16="http://schemas.microsoft.com/office/drawing/2014/main" xmlns="" id="{9726EFCD-80B8-4D2A-A3C6-86C165DB4D22}"/>
              </a:ext>
            </a:extLst>
          </p:cNvPr>
          <p:cNvGrpSpPr/>
          <p:nvPr/>
        </p:nvGrpSpPr>
        <p:grpSpPr>
          <a:xfrm>
            <a:off x="599712" y="1677149"/>
            <a:ext cx="4103732" cy="1335923"/>
            <a:chOff x="599712" y="2137175"/>
            <a:chExt cx="4103732" cy="1335923"/>
          </a:xfrm>
        </p:grpSpPr>
        <p:sp>
          <p:nvSpPr>
            <p:cNvPr id="86" name="Zaoblený obdélník 27">
              <a:extLst>
                <a:ext uri="{FF2B5EF4-FFF2-40B4-BE49-F238E27FC236}">
                  <a16:creationId xmlns:a16="http://schemas.microsoft.com/office/drawing/2014/main" xmlns="" id="{D6E73338-7E3C-492D-ADA1-3D7C57486A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712" y="2137175"/>
              <a:ext cx="3754800" cy="306000"/>
            </a:xfrm>
            <a:prstGeom prst="rect">
              <a:avLst/>
            </a:prstGeom>
            <a:solidFill>
              <a:srgbClr val="FFC000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200" b="1" kern="0" dirty="0">
                  <a:solidFill>
                    <a:srgbClr val="FFFFFF"/>
                  </a:solidFill>
                  <a:latin typeface="Calibri "/>
                  <a:ea typeface="Calibri" pitchFamily="34" charset="0"/>
                  <a:cs typeface="Calibri" pitchFamily="34" charset="0"/>
                </a:rPr>
                <a:t>Negativní pasivní</a:t>
              </a:r>
            </a:p>
          </p:txBody>
        </p:sp>
        <p:sp>
          <p:nvSpPr>
            <p:cNvPr id="87" name="TextovéPole 86">
              <a:extLst>
                <a:ext uri="{FF2B5EF4-FFF2-40B4-BE49-F238E27FC236}">
                  <a16:creationId xmlns:a16="http://schemas.microsoft.com/office/drawing/2014/main" xmlns="" id="{4E1CC200-A8AA-4417-A7EC-9FAE1E77A792}"/>
                </a:ext>
              </a:extLst>
            </p:cNvPr>
            <p:cNvSpPr txBox="1"/>
            <p:nvPr/>
          </p:nvSpPr>
          <p:spPr>
            <a:xfrm>
              <a:off x="599712" y="2457435"/>
              <a:ext cx="4103732" cy="10156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90000" rIns="9000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Nevyvolají aktivitu u klienta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 "/>
                <a:cs typeface="Arial" pitchFamily="34" charset="0"/>
              </a:endParaRP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Přes nespokojenost bude stále používat produkt</a:t>
              </a: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Klient bude citlivější k nabídkám konkurence</a:t>
              </a: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Negativní dojem si klient spíše nechá pro sebe</a:t>
              </a:r>
            </a:p>
          </p:txBody>
        </p:sp>
      </p:grpSp>
      <p:grpSp>
        <p:nvGrpSpPr>
          <p:cNvPr id="88" name="Skupina 87">
            <a:extLst>
              <a:ext uri="{FF2B5EF4-FFF2-40B4-BE49-F238E27FC236}">
                <a16:creationId xmlns:a16="http://schemas.microsoft.com/office/drawing/2014/main" xmlns="" id="{BCD88D7B-3E16-4606-8447-D4838EDDF4C9}"/>
              </a:ext>
            </a:extLst>
          </p:cNvPr>
          <p:cNvGrpSpPr/>
          <p:nvPr/>
        </p:nvGrpSpPr>
        <p:grpSpPr>
          <a:xfrm>
            <a:off x="4825161" y="1677149"/>
            <a:ext cx="4104000" cy="1272398"/>
            <a:chOff x="4837728" y="2126621"/>
            <a:chExt cx="4104000" cy="1272398"/>
          </a:xfrm>
        </p:grpSpPr>
        <p:sp>
          <p:nvSpPr>
            <p:cNvPr id="89" name="Zaoblený obdélník 10">
              <a:extLst>
                <a:ext uri="{FF2B5EF4-FFF2-40B4-BE49-F238E27FC236}">
                  <a16:creationId xmlns:a16="http://schemas.microsoft.com/office/drawing/2014/main" xmlns="" id="{FD36ADFF-126E-4C60-A2FE-819937DF6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728" y="2126621"/>
              <a:ext cx="3754872" cy="306163"/>
            </a:xfrm>
            <a:prstGeom prst="rect">
              <a:avLst/>
            </a:prstGeom>
            <a:solidFill>
              <a:srgbClr val="009D9C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200" b="1" kern="0" dirty="0">
                  <a:solidFill>
                    <a:srgbClr val="FFFFFF"/>
                  </a:solidFill>
                  <a:latin typeface="Calibri "/>
                  <a:ea typeface="Calibri" pitchFamily="34" charset="0"/>
                  <a:cs typeface="Calibri" pitchFamily="34" charset="0"/>
                </a:rPr>
                <a:t>Pozitivní pasivní</a:t>
              </a:r>
            </a:p>
          </p:txBody>
        </p:sp>
        <p:sp>
          <p:nvSpPr>
            <p:cNvPr id="90" name="TextovéPole 89">
              <a:extLst>
                <a:ext uri="{FF2B5EF4-FFF2-40B4-BE49-F238E27FC236}">
                  <a16:creationId xmlns:a16="http://schemas.microsoft.com/office/drawing/2014/main" xmlns="" id="{189094FC-DF0A-4D12-9CCA-892693EF1EF2}"/>
                </a:ext>
              </a:extLst>
            </p:cNvPr>
            <p:cNvSpPr txBox="1">
              <a:spLocks/>
            </p:cNvSpPr>
            <p:nvPr/>
          </p:nvSpPr>
          <p:spPr>
            <a:xfrm>
              <a:off x="4837728" y="2434652"/>
              <a:ext cx="4104000" cy="9643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100" b="1" kern="0" dirty="0">
                  <a:solidFill>
                    <a:srgbClr val="009D9C"/>
                  </a:solidFill>
                  <a:latin typeface="Calibri "/>
                  <a:cs typeface="Arial" pitchFamily="34" charset="0"/>
                </a:rPr>
                <a:t>Nevyvolají aktivitu u klienta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 sz="300" b="1" kern="0" dirty="0">
                <a:solidFill>
                  <a:srgbClr val="A1C46B"/>
                </a:solidFill>
                <a:latin typeface="Calibri "/>
                <a:cs typeface="Arial" pitchFamily="34" charset="0"/>
              </a:endParaRPr>
            </a:p>
            <a:p>
              <a:pPr marL="171450" indent="-171450" fontAlgn="auto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cs-CZ" sz="1000" kern="0" dirty="0">
                  <a:solidFill>
                    <a:srgbClr val="262626"/>
                  </a:solidFill>
                  <a:latin typeface="Calibri "/>
                  <a:cs typeface="Arial" pitchFamily="34" charset="0"/>
                </a:rPr>
                <a:t>Mírně posílí či zachovají vztah k dané společnosti</a:t>
              </a:r>
            </a:p>
            <a:p>
              <a:pPr marL="171450" indent="-171450" fontAlgn="auto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cs-CZ" sz="1000" kern="0" dirty="0">
                  <a:solidFill>
                    <a:srgbClr val="262626"/>
                  </a:solidFill>
                  <a:latin typeface="Calibri "/>
                  <a:cs typeface="Arial" pitchFamily="34" charset="0"/>
                </a:rPr>
                <a:t>Představení produktu zaujalo, ale s nejistým vlivem na jeho uzavření, kladný dojem si klient nechá pro sebe</a:t>
              </a:r>
            </a:p>
          </p:txBody>
        </p:sp>
      </p:grpSp>
      <p:sp>
        <p:nvSpPr>
          <p:cNvPr id="91" name="TextovéPole 90">
            <a:extLst>
              <a:ext uri="{FF2B5EF4-FFF2-40B4-BE49-F238E27FC236}">
                <a16:creationId xmlns:a16="http://schemas.microsoft.com/office/drawing/2014/main" xmlns="" id="{BC5AD3F1-0DE1-4C4E-B165-11A39B23EAD2}"/>
              </a:ext>
            </a:extLst>
          </p:cNvPr>
          <p:cNvSpPr txBox="1">
            <a:spLocks/>
          </p:cNvSpPr>
          <p:nvPr/>
        </p:nvSpPr>
        <p:spPr>
          <a:xfrm>
            <a:off x="305824" y="915566"/>
            <a:ext cx="8569324" cy="646331"/>
          </a:xfrm>
          <a:prstGeom prst="rect">
            <a:avLst/>
          </a:prstGeom>
          <a:solidFill>
            <a:srgbClr val="FFFFFF">
              <a:lumMod val="85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Součástí každého dotazníku je i </a:t>
            </a: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hodnocení emocionální zkušenosti z jednání pomocí tzv. emotikonů.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 Každá z emocí je zařazena do některého ze 4 kvadrantů. Emoce vyjadřují jednak pozitivní nebo negativní zkušenost, ale mají navíc aktivní nebo pasivní rovinu, která vyjadřuje míru jejich vlivu na další jednání klienta.</a:t>
            </a:r>
          </a:p>
        </p:txBody>
      </p:sp>
      <p:grpSp>
        <p:nvGrpSpPr>
          <p:cNvPr id="126" name="Skupina 125">
            <a:extLst>
              <a:ext uri="{FF2B5EF4-FFF2-40B4-BE49-F238E27FC236}">
                <a16:creationId xmlns:a16="http://schemas.microsoft.com/office/drawing/2014/main" xmlns="" id="{F4DE7C24-95CB-4656-930E-C5822D652237}"/>
              </a:ext>
            </a:extLst>
          </p:cNvPr>
          <p:cNvGrpSpPr/>
          <p:nvPr/>
        </p:nvGrpSpPr>
        <p:grpSpPr>
          <a:xfrm>
            <a:off x="599712" y="3035451"/>
            <a:ext cx="4103732" cy="1319164"/>
            <a:chOff x="599712" y="3638789"/>
            <a:chExt cx="4103732" cy="1319164"/>
          </a:xfrm>
        </p:grpSpPr>
        <p:sp>
          <p:nvSpPr>
            <p:cNvPr id="127" name="Zaoblený obdélník 10">
              <a:extLst>
                <a:ext uri="{FF2B5EF4-FFF2-40B4-BE49-F238E27FC236}">
                  <a16:creationId xmlns:a16="http://schemas.microsoft.com/office/drawing/2014/main" xmlns="" id="{B1EB3FE7-2AF5-45F8-ABFD-8D58AE8C9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712" y="3638789"/>
              <a:ext cx="3754872" cy="307253"/>
            </a:xfrm>
            <a:prstGeom prst="rect">
              <a:avLst/>
            </a:prstGeom>
            <a:solidFill>
              <a:srgbClr val="8B37A2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200" b="1" kern="0" dirty="0">
                  <a:solidFill>
                    <a:srgbClr val="FFFFFF"/>
                  </a:solidFill>
                  <a:latin typeface="Calibri "/>
                  <a:ea typeface="Calibri" pitchFamily="34" charset="0"/>
                  <a:cs typeface="Calibri" pitchFamily="34" charset="0"/>
                </a:rPr>
                <a:t>Negativní aktivní</a:t>
              </a:r>
            </a:p>
          </p:txBody>
        </p:sp>
        <p:sp>
          <p:nvSpPr>
            <p:cNvPr id="128" name="TextovéPole 127">
              <a:extLst>
                <a:ext uri="{FF2B5EF4-FFF2-40B4-BE49-F238E27FC236}">
                  <a16:creationId xmlns:a16="http://schemas.microsoft.com/office/drawing/2014/main" xmlns="" id="{F3472A05-1197-481D-8F31-16ACE4B7B08D}"/>
                </a:ext>
              </a:extLst>
            </p:cNvPr>
            <p:cNvSpPr txBox="1"/>
            <p:nvPr/>
          </p:nvSpPr>
          <p:spPr>
            <a:xfrm>
              <a:off x="599712" y="3942290"/>
              <a:ext cx="4103732" cy="10156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90000" rIns="9000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8B37A2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Vyvolají aktivitu u klienta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"/>
                <a:cs typeface="Arial" pitchFamily="34" charset="0"/>
              </a:endParaRP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Uvažování o ukončení používání produktu</a:t>
              </a: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Vyhýbání se dané pobočce</a:t>
              </a:r>
            </a:p>
            <a:p>
              <a:pPr marL="171450" marR="0" lvl="0" indent="-171450" defTabSz="914400" eaLnBrk="1" fontAlgn="auto" latinLnBrk="0" hangingPunct="1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 "/>
                  <a:cs typeface="Arial" pitchFamily="34" charset="0"/>
                </a:rPr>
                <a:t>Aktivní šíření negativní zkušenosti svému okolí</a:t>
              </a:r>
            </a:p>
          </p:txBody>
        </p:sp>
      </p:grpSp>
      <p:grpSp>
        <p:nvGrpSpPr>
          <p:cNvPr id="129" name="Skupina 128">
            <a:extLst>
              <a:ext uri="{FF2B5EF4-FFF2-40B4-BE49-F238E27FC236}">
                <a16:creationId xmlns:a16="http://schemas.microsoft.com/office/drawing/2014/main" xmlns="" id="{97E7A9A8-D8FE-4208-9421-80EF589A7BD6}"/>
              </a:ext>
            </a:extLst>
          </p:cNvPr>
          <p:cNvGrpSpPr/>
          <p:nvPr/>
        </p:nvGrpSpPr>
        <p:grpSpPr>
          <a:xfrm>
            <a:off x="4825161" y="3035453"/>
            <a:ext cx="4104000" cy="1319162"/>
            <a:chOff x="4812955" y="3638790"/>
            <a:chExt cx="4104000" cy="1319162"/>
          </a:xfrm>
        </p:grpSpPr>
        <p:sp>
          <p:nvSpPr>
            <p:cNvPr id="130" name="Zaoblený obdélník 10">
              <a:extLst>
                <a:ext uri="{FF2B5EF4-FFF2-40B4-BE49-F238E27FC236}">
                  <a16:creationId xmlns:a16="http://schemas.microsoft.com/office/drawing/2014/main" xmlns="" id="{131B616A-9437-4675-9EA9-3C45C2C02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2955" y="3638790"/>
              <a:ext cx="3754872" cy="306000"/>
            </a:xfrm>
            <a:prstGeom prst="rect">
              <a:avLst/>
            </a:prstGeom>
            <a:solidFill>
              <a:srgbClr val="2F469C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200" b="1" kern="0" dirty="0">
                  <a:solidFill>
                    <a:srgbClr val="FFFFFF"/>
                  </a:solidFill>
                  <a:latin typeface="Calibri "/>
                  <a:ea typeface="Calibri" pitchFamily="34" charset="0"/>
                  <a:cs typeface="Calibri" pitchFamily="34" charset="0"/>
                </a:rPr>
                <a:t>Pozitivní aktivní</a:t>
              </a:r>
            </a:p>
          </p:txBody>
        </p:sp>
        <p:sp>
          <p:nvSpPr>
            <p:cNvPr id="131" name="TextovéPole 130">
              <a:extLst>
                <a:ext uri="{FF2B5EF4-FFF2-40B4-BE49-F238E27FC236}">
                  <a16:creationId xmlns:a16="http://schemas.microsoft.com/office/drawing/2014/main" xmlns="" id="{FE37EA98-8A75-4C5A-8D01-8DB53683EB9B}"/>
                </a:ext>
              </a:extLst>
            </p:cNvPr>
            <p:cNvSpPr txBox="1">
              <a:spLocks/>
            </p:cNvSpPr>
            <p:nvPr/>
          </p:nvSpPr>
          <p:spPr>
            <a:xfrm>
              <a:off x="4812955" y="3942289"/>
              <a:ext cx="410400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100" b="1" kern="0" dirty="0">
                  <a:solidFill>
                    <a:srgbClr val="2F469C"/>
                  </a:solidFill>
                  <a:latin typeface="Calibri "/>
                  <a:cs typeface="Arial" pitchFamily="34" charset="0"/>
                </a:rPr>
                <a:t>Vyvolají aktivitu u klienta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 sz="300" b="1" kern="0" dirty="0">
                <a:solidFill>
                  <a:srgbClr val="0070C0"/>
                </a:solidFill>
                <a:latin typeface="Calibri "/>
                <a:cs typeface="Arial" pitchFamily="34" charset="0"/>
              </a:endParaRPr>
            </a:p>
            <a:p>
              <a:pPr marL="171450" indent="-171450" fontAlgn="auto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cs-CZ" sz="1000" kern="0" dirty="0">
                  <a:solidFill>
                    <a:srgbClr val="262626"/>
                  </a:solidFill>
                  <a:latin typeface="Calibri "/>
                  <a:cs typeface="Arial" pitchFamily="34" charset="0"/>
                </a:rPr>
                <a:t>Vážně zvažuje využití produktu</a:t>
              </a:r>
            </a:p>
            <a:p>
              <a:pPr marL="171450" indent="-171450" fontAlgn="auto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cs-CZ" sz="1000" kern="0" dirty="0">
                  <a:solidFill>
                    <a:srgbClr val="262626"/>
                  </a:solidFill>
                  <a:latin typeface="Calibri "/>
                  <a:cs typeface="Arial" pitchFamily="34" charset="0"/>
                </a:rPr>
                <a:t>Může šířit dobrou zkušenost se společností svému okolí</a:t>
              </a:r>
            </a:p>
            <a:p>
              <a:pPr marL="171450" indent="-171450" fontAlgn="auto">
                <a:lnSpc>
                  <a:spcPct val="120000"/>
                </a:lnSpc>
                <a:spcBef>
                  <a:spcPts val="40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cs-CZ" sz="1000" kern="0" dirty="0">
                  <a:solidFill>
                    <a:srgbClr val="262626"/>
                  </a:solidFill>
                  <a:latin typeface="Calibri "/>
                  <a:cs typeface="Arial" pitchFamily="34" charset="0"/>
                </a:rPr>
                <a:t>Významnější zlepšení image společnosti, posílení loajality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4800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Line 54">
            <a:extLst>
              <a:ext uri="{FF2B5EF4-FFF2-40B4-BE49-F238E27FC236}">
                <a16:creationId xmlns:a16="http://schemas.microsoft.com/office/drawing/2014/main" xmlns="" id="{B688C69D-DB04-9A4A-9B44-49D737E0EC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6973" y="1100886"/>
            <a:ext cx="0" cy="3184512"/>
          </a:xfrm>
          <a:prstGeom prst="line">
            <a:avLst/>
          </a:prstGeom>
          <a:ln w="12700">
            <a:solidFill>
              <a:srgbClr val="8B8B8B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defTabSz="914377">
              <a:defRPr/>
            </a:pPr>
            <a:endParaRPr lang="cs-CZ" sz="1632" dirty="0">
              <a:solidFill>
                <a:srgbClr val="000000">
                  <a:lumMod val="65000"/>
                  <a:lumOff val="35000"/>
                </a:srgbClr>
              </a:solidFill>
              <a:latin typeface="+mj-lt"/>
            </a:endParaRPr>
          </a:p>
        </p:txBody>
      </p:sp>
      <p:sp>
        <p:nvSpPr>
          <p:cNvPr id="139" name="Line 5">
            <a:extLst>
              <a:ext uri="{FF2B5EF4-FFF2-40B4-BE49-F238E27FC236}">
                <a16:creationId xmlns:a16="http://schemas.microsoft.com/office/drawing/2014/main" xmlns="" id="{F85BF766-E20E-472D-69D8-D9A803801CF1}"/>
              </a:ext>
            </a:extLst>
          </p:cNvPr>
          <p:cNvSpPr>
            <a:spLocks noChangeShapeType="1"/>
          </p:cNvSpPr>
          <p:nvPr/>
        </p:nvSpPr>
        <p:spPr bwMode="auto">
          <a:xfrm>
            <a:off x="505096" y="2570723"/>
            <a:ext cx="8264566" cy="13050"/>
          </a:xfrm>
          <a:prstGeom prst="line">
            <a:avLst/>
          </a:prstGeom>
          <a:ln w="12700">
            <a:solidFill>
              <a:srgbClr val="8B8B8B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defTabSz="914377"/>
            <a:endParaRPr lang="cs-CZ" sz="1632" dirty="0">
              <a:solidFill>
                <a:srgbClr val="000000">
                  <a:lumMod val="65000"/>
                  <a:lumOff val="35000"/>
                </a:srgbClr>
              </a:solidFill>
              <a:latin typeface="+mj-lt"/>
            </a:endParaRPr>
          </a:p>
        </p:txBody>
      </p:sp>
      <p:sp>
        <p:nvSpPr>
          <p:cNvPr id="216" name="Obdélník 215">
            <a:extLst>
              <a:ext uri="{FF2B5EF4-FFF2-40B4-BE49-F238E27FC236}">
                <a16:creationId xmlns:a16="http://schemas.microsoft.com/office/drawing/2014/main" xmlns="" id="{54A83C5E-8CA7-6484-97EC-7ED2C5D57A25}"/>
              </a:ext>
            </a:extLst>
          </p:cNvPr>
          <p:cNvSpPr/>
          <p:nvPr/>
        </p:nvSpPr>
        <p:spPr bwMode="ltGray">
          <a:xfrm>
            <a:off x="4408183" y="2458720"/>
            <a:ext cx="327632" cy="234422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969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52" name="Zaoblený obdélník 10">
            <a:extLst>
              <a:ext uri="{FF2B5EF4-FFF2-40B4-BE49-F238E27FC236}">
                <a16:creationId xmlns:a16="http://schemas.microsoft.com/office/drawing/2014/main" xmlns="" id="{3CD85AC8-127D-D5F4-7F53-438BC16C1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924817"/>
            <a:ext cx="1137336" cy="642753"/>
          </a:xfrm>
          <a:prstGeom prst="roundRect">
            <a:avLst>
              <a:gd name="adj" fmla="val 16667"/>
            </a:avLst>
          </a:prstGeom>
          <a:solidFill>
            <a:srgbClr val="009D9C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377">
              <a:spcBef>
                <a:spcPct val="0"/>
              </a:spcBef>
              <a:buNone/>
              <a:defRPr/>
            </a:pPr>
            <a:endParaRPr lang="cs-CZ" altLang="cs-CZ" sz="1000" b="1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  <a:buNone/>
              <a:defRPr/>
            </a:pPr>
            <a:r>
              <a:rPr lang="cs-CZ" altLang="cs-CZ" sz="11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Pozitivní pasivní</a:t>
            </a:r>
          </a:p>
        </p:txBody>
      </p:sp>
      <p:sp>
        <p:nvSpPr>
          <p:cNvPr id="208" name="Nadpis 3">
            <a:extLst>
              <a:ext uri="{FF2B5EF4-FFF2-40B4-BE49-F238E27FC236}">
                <a16:creationId xmlns:a16="http://schemas.microsoft.com/office/drawing/2014/main" xmlns="" id="{DFD80CE8-1E5E-A8DE-0C14-058AF8D4C911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2200" dirty="0">
                <a:solidFill>
                  <a:srgbClr val="003C78"/>
                </a:solidFill>
                <a:latin typeface="Arial" panose="020B0604020202020204" pitchFamily="34" charset="0"/>
              </a:rPr>
              <a:t>S jakými emocemi návštěvníci odcházeli?</a:t>
            </a:r>
            <a:endParaRPr lang="en-GB" sz="2200" dirty="0">
              <a:solidFill>
                <a:srgbClr val="003C78"/>
              </a:solidFill>
              <a:latin typeface="Arial" panose="020B0604020202020204" pitchFamily="34" charset="0"/>
            </a:endParaRPr>
          </a:p>
        </p:txBody>
      </p:sp>
      <p:sp>
        <p:nvSpPr>
          <p:cNvPr id="217" name="TextovéPole 216">
            <a:extLst>
              <a:ext uri="{FF2B5EF4-FFF2-40B4-BE49-F238E27FC236}">
                <a16:creationId xmlns:a16="http://schemas.microsoft.com/office/drawing/2014/main" xmlns="" id="{C0E1FF35-E1D3-96BA-A369-47417C2D1DDC}"/>
              </a:ext>
            </a:extLst>
          </p:cNvPr>
          <p:cNvSpPr txBox="1"/>
          <p:nvPr/>
        </p:nvSpPr>
        <p:spPr>
          <a:xfrm>
            <a:off x="4853751" y="1867578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cs-CZ" b="1" dirty="0">
                <a:solidFill>
                  <a:prstClr val="white"/>
                </a:solidFill>
                <a:latin typeface="+mj-lt"/>
              </a:rPr>
              <a:t>78 %</a:t>
            </a:r>
          </a:p>
        </p:txBody>
      </p:sp>
      <p:sp>
        <p:nvSpPr>
          <p:cNvPr id="218" name="TextovéPole 217">
            <a:extLst>
              <a:ext uri="{FF2B5EF4-FFF2-40B4-BE49-F238E27FC236}">
                <a16:creationId xmlns:a16="http://schemas.microsoft.com/office/drawing/2014/main" xmlns="" id="{70E5819F-DB9C-E68F-738E-2F4EBA04E451}"/>
              </a:ext>
            </a:extLst>
          </p:cNvPr>
          <p:cNvSpPr txBox="1"/>
          <p:nvPr/>
        </p:nvSpPr>
        <p:spPr>
          <a:xfrm>
            <a:off x="4766522" y="2569501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cs-CZ" dirty="0">
                <a:solidFill>
                  <a:prstClr val="white"/>
                </a:solidFill>
                <a:latin typeface="+mj-lt"/>
              </a:rPr>
              <a:t>67 %</a:t>
            </a:r>
          </a:p>
        </p:txBody>
      </p:sp>
      <p:sp>
        <p:nvSpPr>
          <p:cNvPr id="220" name="TextovéPole 219">
            <a:extLst>
              <a:ext uri="{FF2B5EF4-FFF2-40B4-BE49-F238E27FC236}">
                <a16:creationId xmlns:a16="http://schemas.microsoft.com/office/drawing/2014/main" xmlns="" id="{F754C92F-95E1-B177-B318-63871DD1BE54}"/>
              </a:ext>
            </a:extLst>
          </p:cNvPr>
          <p:cNvSpPr txBox="1"/>
          <p:nvPr/>
        </p:nvSpPr>
        <p:spPr>
          <a:xfrm>
            <a:off x="3609291" y="2585732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cs-CZ" dirty="0">
                <a:solidFill>
                  <a:prstClr val="white"/>
                </a:solidFill>
                <a:latin typeface="+mj-lt"/>
              </a:rPr>
              <a:t>67 %</a:t>
            </a:r>
          </a:p>
        </p:txBody>
      </p:sp>
      <p:sp>
        <p:nvSpPr>
          <p:cNvPr id="222" name="Zaoblený obdélník 10">
            <a:extLst>
              <a:ext uri="{FF2B5EF4-FFF2-40B4-BE49-F238E27FC236}">
                <a16:creationId xmlns:a16="http://schemas.microsoft.com/office/drawing/2014/main" xmlns="" id="{B0AB62B2-849F-A644-2837-CC1EA8E4F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223" y="2566183"/>
            <a:ext cx="1137336" cy="642753"/>
          </a:xfrm>
          <a:prstGeom prst="roundRect">
            <a:avLst>
              <a:gd name="adj" fmla="val 16667"/>
            </a:avLst>
          </a:prstGeom>
          <a:solidFill>
            <a:srgbClr val="2F469C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377">
              <a:spcBef>
                <a:spcPct val="0"/>
              </a:spcBef>
              <a:buNone/>
              <a:defRPr/>
            </a:pPr>
            <a:endParaRPr lang="cs-CZ" altLang="cs-CZ" sz="1000" b="1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  <a:buNone/>
              <a:defRPr/>
            </a:pPr>
            <a:r>
              <a:rPr lang="cs-CZ" altLang="cs-CZ" sz="11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Pozitivní aktivní</a:t>
            </a:r>
          </a:p>
        </p:txBody>
      </p:sp>
      <p:sp>
        <p:nvSpPr>
          <p:cNvPr id="223" name="TextovéPole 222">
            <a:extLst>
              <a:ext uri="{FF2B5EF4-FFF2-40B4-BE49-F238E27FC236}">
                <a16:creationId xmlns:a16="http://schemas.microsoft.com/office/drawing/2014/main" xmlns="" id="{76959452-D922-23D1-F4BD-E3852EAEC9B2}"/>
              </a:ext>
            </a:extLst>
          </p:cNvPr>
          <p:cNvSpPr txBox="1"/>
          <p:nvPr/>
        </p:nvSpPr>
        <p:spPr>
          <a:xfrm>
            <a:off x="4867441" y="251945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cs-CZ" b="1" dirty="0">
                <a:solidFill>
                  <a:prstClr val="white"/>
                </a:solidFill>
                <a:latin typeface="+mj-lt"/>
              </a:rPr>
              <a:t>13 %</a:t>
            </a:r>
          </a:p>
        </p:txBody>
      </p:sp>
      <p:sp>
        <p:nvSpPr>
          <p:cNvPr id="227" name="TextovéPole 226">
            <a:extLst>
              <a:ext uri="{FF2B5EF4-FFF2-40B4-BE49-F238E27FC236}">
                <a16:creationId xmlns:a16="http://schemas.microsoft.com/office/drawing/2014/main" xmlns="" id="{39D3C6AB-9369-EC7A-AFA9-250F56888598}"/>
              </a:ext>
            </a:extLst>
          </p:cNvPr>
          <p:cNvSpPr txBox="1"/>
          <p:nvPr/>
        </p:nvSpPr>
        <p:spPr>
          <a:xfrm>
            <a:off x="3663396" y="2582419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cs-CZ" dirty="0">
                <a:solidFill>
                  <a:prstClr val="white"/>
                </a:solidFill>
                <a:latin typeface="+mj-lt"/>
              </a:rPr>
              <a:t>67 %</a:t>
            </a:r>
          </a:p>
        </p:txBody>
      </p:sp>
      <p:sp>
        <p:nvSpPr>
          <p:cNvPr id="228" name="Zaoblený obdélník 10">
            <a:extLst>
              <a:ext uri="{FF2B5EF4-FFF2-40B4-BE49-F238E27FC236}">
                <a16:creationId xmlns:a16="http://schemas.microsoft.com/office/drawing/2014/main" xmlns="" id="{6A0ECB93-D3D8-B1DB-F208-F75507599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9637" y="2569155"/>
            <a:ext cx="1137336" cy="642753"/>
          </a:xfrm>
          <a:prstGeom prst="roundRect">
            <a:avLst>
              <a:gd name="adj" fmla="val 16667"/>
            </a:avLst>
          </a:prstGeom>
          <a:solidFill>
            <a:srgbClr val="8B37A2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377">
              <a:spcBef>
                <a:spcPct val="0"/>
              </a:spcBef>
              <a:buNone/>
              <a:defRPr/>
            </a:pPr>
            <a:endParaRPr lang="cs-CZ" altLang="cs-CZ" sz="1000" b="1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  <a:buNone/>
              <a:defRPr/>
            </a:pPr>
            <a:r>
              <a:rPr lang="cs-CZ" altLang="cs-CZ" sz="11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Negativní aktivní</a:t>
            </a:r>
          </a:p>
        </p:txBody>
      </p:sp>
      <p:sp>
        <p:nvSpPr>
          <p:cNvPr id="229" name="TextovéPole 228">
            <a:extLst>
              <a:ext uri="{FF2B5EF4-FFF2-40B4-BE49-F238E27FC236}">
                <a16:creationId xmlns:a16="http://schemas.microsoft.com/office/drawing/2014/main" xmlns="" id="{BB0433E9-ED74-9392-666A-C516DC1B6C17}"/>
              </a:ext>
            </a:extLst>
          </p:cNvPr>
          <p:cNvSpPr txBox="1"/>
          <p:nvPr/>
        </p:nvSpPr>
        <p:spPr>
          <a:xfrm>
            <a:off x="3766141" y="2522272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cs-CZ" b="1" dirty="0">
                <a:solidFill>
                  <a:prstClr val="white"/>
                </a:solidFill>
                <a:latin typeface="+mj-lt"/>
              </a:rPr>
              <a:t>1 %</a:t>
            </a:r>
          </a:p>
        </p:txBody>
      </p:sp>
      <p:sp>
        <p:nvSpPr>
          <p:cNvPr id="231" name="Zaoblený obdélník 10">
            <a:extLst>
              <a:ext uri="{FF2B5EF4-FFF2-40B4-BE49-F238E27FC236}">
                <a16:creationId xmlns:a16="http://schemas.microsoft.com/office/drawing/2014/main" xmlns="" id="{1D0E623C-1C9A-5DB3-DE11-C1FC07159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610" y="1929176"/>
            <a:ext cx="1137336" cy="64275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377">
              <a:spcBef>
                <a:spcPct val="0"/>
              </a:spcBef>
              <a:buNone/>
              <a:defRPr/>
            </a:pPr>
            <a:endParaRPr lang="cs-CZ" altLang="cs-CZ" sz="1000" b="1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  <a:buNone/>
              <a:defRPr/>
            </a:pPr>
            <a:r>
              <a:rPr lang="cs-CZ" altLang="cs-CZ" sz="11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Negativní pasivní</a:t>
            </a:r>
          </a:p>
        </p:txBody>
      </p:sp>
      <p:sp>
        <p:nvSpPr>
          <p:cNvPr id="232" name="TextovéPole 231">
            <a:extLst>
              <a:ext uri="{FF2B5EF4-FFF2-40B4-BE49-F238E27FC236}">
                <a16:creationId xmlns:a16="http://schemas.microsoft.com/office/drawing/2014/main" xmlns="" id="{AA2C18FD-81F6-4EDC-2E66-F2C6011EAE25}"/>
              </a:ext>
            </a:extLst>
          </p:cNvPr>
          <p:cNvSpPr txBox="1"/>
          <p:nvPr/>
        </p:nvSpPr>
        <p:spPr>
          <a:xfrm>
            <a:off x="3743779" y="1889355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cs-CZ" b="1" dirty="0">
                <a:solidFill>
                  <a:prstClr val="white"/>
                </a:solidFill>
                <a:latin typeface="+mj-lt"/>
              </a:rPr>
              <a:t>8 %</a:t>
            </a:r>
          </a:p>
        </p:txBody>
      </p:sp>
      <p:sp>
        <p:nvSpPr>
          <p:cNvPr id="234" name="TextovéPole 71">
            <a:extLst>
              <a:ext uri="{FF2B5EF4-FFF2-40B4-BE49-F238E27FC236}">
                <a16:creationId xmlns:a16="http://schemas.microsoft.com/office/drawing/2014/main" xmlns="" id="{66A7FEA1-33F9-A77C-F4B9-B20AF0089EC4}"/>
              </a:ext>
            </a:extLst>
          </p:cNvPr>
          <p:cNvSpPr txBox="1"/>
          <p:nvPr/>
        </p:nvSpPr>
        <p:spPr>
          <a:xfrm>
            <a:off x="4321045" y="4215639"/>
            <a:ext cx="626996" cy="246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000" kern="0" dirty="0">
                <a:solidFill>
                  <a:srgbClr val="404040"/>
                </a:solidFill>
                <a:latin typeface="+mj-lt"/>
              </a:rPr>
              <a:t>n = 488</a:t>
            </a:r>
          </a:p>
        </p:txBody>
      </p:sp>
      <p:grpSp>
        <p:nvGrpSpPr>
          <p:cNvPr id="235" name="Group 112">
            <a:extLst>
              <a:ext uri="{FF2B5EF4-FFF2-40B4-BE49-F238E27FC236}">
                <a16:creationId xmlns:a16="http://schemas.microsoft.com/office/drawing/2014/main" xmlns="" id="{2E736421-A64D-CC11-940A-E238B623529D}"/>
              </a:ext>
            </a:extLst>
          </p:cNvPr>
          <p:cNvGrpSpPr>
            <a:grpSpLocks/>
          </p:cNvGrpSpPr>
          <p:nvPr/>
        </p:nvGrpSpPr>
        <p:grpSpPr bwMode="auto">
          <a:xfrm>
            <a:off x="582929" y="1147231"/>
            <a:ext cx="569405" cy="714443"/>
            <a:chOff x="0" y="1687"/>
            <a:chExt cx="496" cy="581"/>
          </a:xfrm>
          <a:noFill/>
        </p:grpSpPr>
        <p:pic>
          <p:nvPicPr>
            <p:cNvPr id="236" name="Picture 113" descr="Disappointed Rev Aug 04">
              <a:extLst>
                <a:ext uri="{FF2B5EF4-FFF2-40B4-BE49-F238E27FC236}">
                  <a16:creationId xmlns:a16="http://schemas.microsoft.com/office/drawing/2014/main" xmlns="" id="{0938B64A-1C2F-6E11-532E-D3AFA65D4A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" y="1687"/>
              <a:ext cx="469" cy="42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7" name="Text Box 114">
              <a:extLst>
                <a:ext uri="{FF2B5EF4-FFF2-40B4-BE49-F238E27FC236}">
                  <a16:creationId xmlns:a16="http://schemas.microsoft.com/office/drawing/2014/main" xmlns="" id="{694A90A1-B10C-D16C-4A52-8B4355E957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093"/>
              <a:ext cx="490" cy="17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cs-CZ" dirty="0">
                  <a:latin typeface="+mj-lt"/>
                </a:rPr>
                <a:t>Zklamání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239" name="Group 36">
            <a:extLst>
              <a:ext uri="{FF2B5EF4-FFF2-40B4-BE49-F238E27FC236}">
                <a16:creationId xmlns:a16="http://schemas.microsoft.com/office/drawing/2014/main" xmlns="" id="{FDE7BA12-E919-AAD3-1772-A5E6494E20DA}"/>
              </a:ext>
            </a:extLst>
          </p:cNvPr>
          <p:cNvGrpSpPr>
            <a:grpSpLocks/>
          </p:cNvGrpSpPr>
          <p:nvPr/>
        </p:nvGrpSpPr>
        <p:grpSpPr bwMode="auto">
          <a:xfrm>
            <a:off x="2632841" y="939864"/>
            <a:ext cx="721448" cy="742970"/>
            <a:chOff x="602" y="1076"/>
            <a:chExt cx="394" cy="515"/>
          </a:xfrm>
          <a:noFill/>
        </p:grpSpPr>
        <p:pic>
          <p:nvPicPr>
            <p:cNvPr id="240" name="Picture 37" descr="Lonely Unappreciated">
              <a:extLst>
                <a:ext uri="{FF2B5EF4-FFF2-40B4-BE49-F238E27FC236}">
                  <a16:creationId xmlns:a16="http://schemas.microsoft.com/office/drawing/2014/main" xmlns="" id="{7D0037FD-D68B-26BB-1A0F-0104D85E38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076"/>
              <a:ext cx="212" cy="31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1" name="Text Box 38">
              <a:extLst>
                <a:ext uri="{FF2B5EF4-FFF2-40B4-BE49-F238E27FC236}">
                  <a16:creationId xmlns:a16="http://schemas.microsoft.com/office/drawing/2014/main" xmlns="" id="{5B8CE247-6A9C-1CE2-02C2-C9BC412AE62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02" y="1356"/>
              <a:ext cx="394" cy="23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Odbytý/</a:t>
              </a:r>
              <a:br>
                <a:rPr lang="cs-CZ" dirty="0">
                  <a:latin typeface="+mj-lt"/>
                </a:rPr>
              </a:br>
              <a:r>
                <a:rPr lang="cs-CZ" dirty="0">
                  <a:latin typeface="+mj-lt"/>
                </a:rPr>
                <a:t>Ignorovaný</a:t>
              </a:r>
            </a:p>
          </p:txBody>
        </p:sp>
      </p:grpSp>
      <p:grpSp>
        <p:nvGrpSpPr>
          <p:cNvPr id="243" name="Group 24">
            <a:extLst>
              <a:ext uri="{FF2B5EF4-FFF2-40B4-BE49-F238E27FC236}">
                <a16:creationId xmlns:a16="http://schemas.microsoft.com/office/drawing/2014/main" xmlns="" id="{4303AE44-0951-1F4A-E618-4C7C99C1B86D}"/>
              </a:ext>
            </a:extLst>
          </p:cNvPr>
          <p:cNvGrpSpPr>
            <a:grpSpLocks/>
          </p:cNvGrpSpPr>
          <p:nvPr/>
        </p:nvGrpSpPr>
        <p:grpSpPr bwMode="auto">
          <a:xfrm>
            <a:off x="1170691" y="1712177"/>
            <a:ext cx="852521" cy="771722"/>
            <a:chOff x="1069" y="672"/>
            <a:chExt cx="705" cy="700"/>
          </a:xfrm>
          <a:noFill/>
        </p:grpSpPr>
        <p:pic>
          <p:nvPicPr>
            <p:cNvPr id="244" name="Picture 25" descr="Apathetic">
              <a:extLst>
                <a:ext uri="{FF2B5EF4-FFF2-40B4-BE49-F238E27FC236}">
                  <a16:creationId xmlns:a16="http://schemas.microsoft.com/office/drawing/2014/main" xmlns="" id="{F7EACF5B-098F-98C0-865B-2D0D01E839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9" y="672"/>
              <a:ext cx="459" cy="4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" name="Text Box 26">
              <a:extLst>
                <a:ext uri="{FF2B5EF4-FFF2-40B4-BE49-F238E27FC236}">
                  <a16:creationId xmlns:a16="http://schemas.microsoft.com/office/drawing/2014/main" xmlns="" id="{1BBB9E32-1CA7-5332-BE9B-FB3DD26123E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069" y="1065"/>
              <a:ext cx="705" cy="3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cs-CZ" dirty="0">
                  <a:latin typeface="+mj-lt"/>
                </a:rPr>
                <a:t>Apatický</a:t>
              </a:r>
            </a:p>
            <a:p>
              <a:pPr algn="ctr">
                <a:defRPr/>
              </a:pPr>
              <a:r>
                <a:rPr lang="cs-CZ" dirty="0">
                  <a:latin typeface="+mj-lt"/>
                </a:rPr>
                <a:t>Nevzrušený</a:t>
              </a:r>
            </a:p>
          </p:txBody>
        </p:sp>
      </p:grpSp>
      <p:grpSp>
        <p:nvGrpSpPr>
          <p:cNvPr id="247" name="Group 27">
            <a:extLst>
              <a:ext uri="{FF2B5EF4-FFF2-40B4-BE49-F238E27FC236}">
                <a16:creationId xmlns:a16="http://schemas.microsoft.com/office/drawing/2014/main" xmlns="" id="{ABF1FA0F-C3EF-0751-CDE3-6B4F8BC1386F}"/>
              </a:ext>
            </a:extLst>
          </p:cNvPr>
          <p:cNvGrpSpPr>
            <a:grpSpLocks/>
          </p:cNvGrpSpPr>
          <p:nvPr/>
        </p:nvGrpSpPr>
        <p:grpSpPr bwMode="auto">
          <a:xfrm>
            <a:off x="3388704" y="1232417"/>
            <a:ext cx="709107" cy="634650"/>
            <a:chOff x="968" y="1440"/>
            <a:chExt cx="557" cy="477"/>
          </a:xfrm>
          <a:noFill/>
        </p:grpSpPr>
        <p:pic>
          <p:nvPicPr>
            <p:cNvPr id="248" name="Picture 28" descr="Bored">
              <a:extLst>
                <a:ext uri="{FF2B5EF4-FFF2-40B4-BE49-F238E27FC236}">
                  <a16:creationId xmlns:a16="http://schemas.microsoft.com/office/drawing/2014/main" xmlns="" id="{C20D6256-F2B2-9000-DA18-31A0F4D0BA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3" y="1440"/>
              <a:ext cx="453" cy="33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9" name="Text Box 29">
              <a:extLst>
                <a:ext uri="{FF2B5EF4-FFF2-40B4-BE49-F238E27FC236}">
                  <a16:creationId xmlns:a16="http://schemas.microsoft.com/office/drawing/2014/main" xmlns="" id="{87C3AE97-9AD6-DA9B-818F-A681BEEE767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968" y="1755"/>
              <a:ext cx="557" cy="16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Nuda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251" name="Group 115">
            <a:extLst>
              <a:ext uri="{FF2B5EF4-FFF2-40B4-BE49-F238E27FC236}">
                <a16:creationId xmlns:a16="http://schemas.microsoft.com/office/drawing/2014/main" xmlns="" id="{C416D043-211F-396F-9B9D-9D11E3BD6493}"/>
              </a:ext>
            </a:extLst>
          </p:cNvPr>
          <p:cNvGrpSpPr>
            <a:grpSpLocks/>
          </p:cNvGrpSpPr>
          <p:nvPr/>
        </p:nvGrpSpPr>
        <p:grpSpPr bwMode="auto">
          <a:xfrm>
            <a:off x="2532061" y="1831142"/>
            <a:ext cx="742454" cy="720224"/>
            <a:chOff x="501" y="1776"/>
            <a:chExt cx="587" cy="634"/>
          </a:xfrm>
          <a:noFill/>
        </p:grpSpPr>
        <p:pic>
          <p:nvPicPr>
            <p:cNvPr id="252" name="Picture 116" descr="Worried Rev Aug 04">
              <a:extLst>
                <a:ext uri="{FF2B5EF4-FFF2-40B4-BE49-F238E27FC236}">
                  <a16:creationId xmlns:a16="http://schemas.microsoft.com/office/drawing/2014/main" xmlns="" id="{764E105D-94DC-BEC9-A086-8A767CE9DD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776"/>
              <a:ext cx="271" cy="3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3" name="Text Box 117">
              <a:extLst>
                <a:ext uri="{FF2B5EF4-FFF2-40B4-BE49-F238E27FC236}">
                  <a16:creationId xmlns:a16="http://schemas.microsoft.com/office/drawing/2014/main" xmlns="" id="{B20BDC7D-18F3-A366-E5EB-289D7A9270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" y="2112"/>
              <a:ext cx="587" cy="29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cs-CZ" dirty="0">
                  <a:latin typeface="+mj-lt"/>
                </a:rPr>
                <a:t>Znepokojení/</a:t>
              </a:r>
            </a:p>
            <a:p>
              <a:pPr algn="ctr">
                <a:defRPr/>
              </a:pPr>
              <a:r>
                <a:rPr lang="cs-CZ" dirty="0">
                  <a:latin typeface="+mj-lt"/>
                </a:rPr>
                <a:t>Rozrušení</a:t>
              </a:r>
            </a:p>
          </p:txBody>
        </p:sp>
      </p:grpSp>
      <p:grpSp>
        <p:nvGrpSpPr>
          <p:cNvPr id="255" name="Group 109">
            <a:extLst>
              <a:ext uri="{FF2B5EF4-FFF2-40B4-BE49-F238E27FC236}">
                <a16:creationId xmlns:a16="http://schemas.microsoft.com/office/drawing/2014/main" xmlns="" id="{4B9BD105-B462-B028-2FA6-8AC348FACCD6}"/>
              </a:ext>
            </a:extLst>
          </p:cNvPr>
          <p:cNvGrpSpPr>
            <a:grpSpLocks/>
          </p:cNvGrpSpPr>
          <p:nvPr/>
        </p:nvGrpSpPr>
        <p:grpSpPr bwMode="auto">
          <a:xfrm>
            <a:off x="1706191" y="1254916"/>
            <a:ext cx="961955" cy="907450"/>
            <a:chOff x="1344" y="1584"/>
            <a:chExt cx="672" cy="602"/>
          </a:xfrm>
          <a:noFill/>
        </p:grpSpPr>
        <p:pic>
          <p:nvPicPr>
            <p:cNvPr id="256" name="Picture 110" descr="Confused">
              <a:extLst>
                <a:ext uri="{FF2B5EF4-FFF2-40B4-BE49-F238E27FC236}">
                  <a16:creationId xmlns:a16="http://schemas.microsoft.com/office/drawing/2014/main" xmlns="" id="{0A012AEF-6314-165D-75EE-A747DE09E8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7" y="1584"/>
              <a:ext cx="302" cy="4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7" name="Text Box 111">
              <a:extLst>
                <a:ext uri="{FF2B5EF4-FFF2-40B4-BE49-F238E27FC236}">
                  <a16:creationId xmlns:a16="http://schemas.microsoft.com/office/drawing/2014/main" xmlns="" id="{23A7D81E-97E9-8FA6-7CD3-9D3742543EA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344" y="2043"/>
              <a:ext cx="672" cy="14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Zmatek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259" name="Ovál 258">
            <a:extLst>
              <a:ext uri="{FF2B5EF4-FFF2-40B4-BE49-F238E27FC236}">
                <a16:creationId xmlns:a16="http://schemas.microsoft.com/office/drawing/2014/main" xmlns="" id="{F44CFC80-EF08-78F1-D20C-A8A230E32B66}"/>
              </a:ext>
            </a:extLst>
          </p:cNvPr>
          <p:cNvSpPr/>
          <p:nvPr/>
        </p:nvSpPr>
        <p:spPr>
          <a:xfrm>
            <a:off x="1539270" y="1026371"/>
            <a:ext cx="417720" cy="3938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>
                <a:solidFill>
                  <a:prstClr val="white"/>
                </a:solidFill>
                <a:latin typeface="+mj-lt"/>
              </a:rPr>
              <a:t>11</a:t>
            </a:r>
          </a:p>
        </p:txBody>
      </p:sp>
      <p:sp>
        <p:nvSpPr>
          <p:cNvPr id="260" name="Ovál 259">
            <a:extLst>
              <a:ext uri="{FF2B5EF4-FFF2-40B4-BE49-F238E27FC236}">
                <a16:creationId xmlns:a16="http://schemas.microsoft.com/office/drawing/2014/main" xmlns="" id="{D8CF4A3F-9DB5-72D8-EC89-6712D712566E}"/>
              </a:ext>
            </a:extLst>
          </p:cNvPr>
          <p:cNvSpPr/>
          <p:nvPr/>
        </p:nvSpPr>
        <p:spPr>
          <a:xfrm>
            <a:off x="996371" y="995357"/>
            <a:ext cx="312138" cy="28028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6</a:t>
            </a:r>
          </a:p>
        </p:txBody>
      </p:sp>
      <p:sp>
        <p:nvSpPr>
          <p:cNvPr id="263" name="Ovál 262">
            <a:extLst>
              <a:ext uri="{FF2B5EF4-FFF2-40B4-BE49-F238E27FC236}">
                <a16:creationId xmlns:a16="http://schemas.microsoft.com/office/drawing/2014/main" xmlns="" id="{C7DD00B5-5A19-23EF-46AF-93D2B6CF12DA}"/>
              </a:ext>
            </a:extLst>
          </p:cNvPr>
          <p:cNvSpPr/>
          <p:nvPr/>
        </p:nvSpPr>
        <p:spPr>
          <a:xfrm>
            <a:off x="4030217" y="995357"/>
            <a:ext cx="322233" cy="29317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>
                <a:solidFill>
                  <a:prstClr val="white"/>
                </a:solidFill>
                <a:latin typeface="+mj-lt"/>
              </a:rPr>
              <a:t>8</a:t>
            </a:r>
          </a:p>
        </p:txBody>
      </p:sp>
      <p:sp>
        <p:nvSpPr>
          <p:cNvPr id="265" name="Ovál 264">
            <a:extLst>
              <a:ext uri="{FF2B5EF4-FFF2-40B4-BE49-F238E27FC236}">
                <a16:creationId xmlns:a16="http://schemas.microsoft.com/office/drawing/2014/main" xmlns="" id="{83507D52-5CB1-A534-F111-6B68D4383FE3}"/>
              </a:ext>
            </a:extLst>
          </p:cNvPr>
          <p:cNvSpPr/>
          <p:nvPr/>
        </p:nvSpPr>
        <p:spPr>
          <a:xfrm>
            <a:off x="3114470" y="1933201"/>
            <a:ext cx="213240" cy="1932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1</a:t>
            </a:r>
          </a:p>
        </p:txBody>
      </p:sp>
      <p:sp>
        <p:nvSpPr>
          <p:cNvPr id="266" name="Ovál 265">
            <a:extLst>
              <a:ext uri="{FF2B5EF4-FFF2-40B4-BE49-F238E27FC236}">
                <a16:creationId xmlns:a16="http://schemas.microsoft.com/office/drawing/2014/main" xmlns="" id="{BD7E7E22-9F50-9C83-4663-0353EEAB5125}"/>
              </a:ext>
            </a:extLst>
          </p:cNvPr>
          <p:cNvSpPr/>
          <p:nvPr/>
        </p:nvSpPr>
        <p:spPr>
          <a:xfrm>
            <a:off x="825933" y="2050840"/>
            <a:ext cx="315131" cy="28028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4</a:t>
            </a:r>
          </a:p>
        </p:txBody>
      </p:sp>
      <p:sp>
        <p:nvSpPr>
          <p:cNvPr id="267" name="Ovál 266">
            <a:extLst>
              <a:ext uri="{FF2B5EF4-FFF2-40B4-BE49-F238E27FC236}">
                <a16:creationId xmlns:a16="http://schemas.microsoft.com/office/drawing/2014/main" xmlns="" id="{BE8C4359-F3D0-35B9-CEC8-E973109BFB75}"/>
              </a:ext>
            </a:extLst>
          </p:cNvPr>
          <p:cNvSpPr/>
          <p:nvPr/>
        </p:nvSpPr>
        <p:spPr>
          <a:xfrm>
            <a:off x="3169527" y="990156"/>
            <a:ext cx="327389" cy="29317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>
                <a:solidFill>
                  <a:prstClr val="white"/>
                </a:solidFill>
                <a:latin typeface="+mj-lt"/>
              </a:rPr>
              <a:t>8</a:t>
            </a:r>
          </a:p>
        </p:txBody>
      </p:sp>
      <p:grpSp>
        <p:nvGrpSpPr>
          <p:cNvPr id="268" name="Group 33">
            <a:extLst>
              <a:ext uri="{FF2B5EF4-FFF2-40B4-BE49-F238E27FC236}">
                <a16:creationId xmlns:a16="http://schemas.microsoft.com/office/drawing/2014/main" xmlns="" id="{C9561438-186E-A4C8-1556-351784DBCC34}"/>
              </a:ext>
            </a:extLst>
          </p:cNvPr>
          <p:cNvGrpSpPr>
            <a:grpSpLocks/>
          </p:cNvGrpSpPr>
          <p:nvPr/>
        </p:nvGrpSpPr>
        <p:grpSpPr bwMode="auto">
          <a:xfrm>
            <a:off x="631145" y="3553147"/>
            <a:ext cx="819672" cy="682952"/>
            <a:chOff x="829" y="2584"/>
            <a:chExt cx="597" cy="481"/>
          </a:xfrm>
          <a:noFill/>
        </p:grpSpPr>
        <p:pic>
          <p:nvPicPr>
            <p:cNvPr id="269" name="Picture 34" descr="Irritated">
              <a:extLst>
                <a:ext uri="{FF2B5EF4-FFF2-40B4-BE49-F238E27FC236}">
                  <a16:creationId xmlns:a16="http://schemas.microsoft.com/office/drawing/2014/main" xmlns="" id="{AB3DDEAA-C1CB-BDA0-B990-1B1A0B5A35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" y="2584"/>
              <a:ext cx="295" cy="35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0" name="Text Box 35">
              <a:extLst>
                <a:ext uri="{FF2B5EF4-FFF2-40B4-BE49-F238E27FC236}">
                  <a16:creationId xmlns:a16="http://schemas.microsoft.com/office/drawing/2014/main" xmlns="" id="{287D82CC-C731-B16C-3D8E-8EAD732715B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829" y="2913"/>
              <a:ext cx="597" cy="15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Podráždění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271" name="Ovál 270">
            <a:extLst>
              <a:ext uri="{FF2B5EF4-FFF2-40B4-BE49-F238E27FC236}">
                <a16:creationId xmlns:a16="http://schemas.microsoft.com/office/drawing/2014/main" xmlns="" id="{B8980C27-7356-3691-B7A8-84ED73819BFD}"/>
              </a:ext>
            </a:extLst>
          </p:cNvPr>
          <p:cNvSpPr/>
          <p:nvPr/>
        </p:nvSpPr>
        <p:spPr>
          <a:xfrm>
            <a:off x="651552" y="3359929"/>
            <a:ext cx="213240" cy="193216"/>
          </a:xfrm>
          <a:prstGeom prst="ellipse">
            <a:avLst/>
          </a:prstGeom>
          <a:solidFill>
            <a:srgbClr val="8B3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1</a:t>
            </a:r>
          </a:p>
        </p:txBody>
      </p:sp>
      <p:grpSp>
        <p:nvGrpSpPr>
          <p:cNvPr id="272" name="Group 106">
            <a:extLst>
              <a:ext uri="{FF2B5EF4-FFF2-40B4-BE49-F238E27FC236}">
                <a16:creationId xmlns:a16="http://schemas.microsoft.com/office/drawing/2014/main" xmlns="" id="{926F94F6-1637-B8E1-77BE-09F29A58472D}"/>
              </a:ext>
            </a:extLst>
          </p:cNvPr>
          <p:cNvGrpSpPr>
            <a:grpSpLocks/>
          </p:cNvGrpSpPr>
          <p:nvPr/>
        </p:nvGrpSpPr>
        <p:grpSpPr bwMode="auto">
          <a:xfrm>
            <a:off x="3195357" y="3395954"/>
            <a:ext cx="980367" cy="805402"/>
            <a:chOff x="781" y="1984"/>
            <a:chExt cx="735" cy="616"/>
          </a:xfrm>
          <a:noFill/>
        </p:grpSpPr>
        <p:pic>
          <p:nvPicPr>
            <p:cNvPr id="273" name="Picture 107" descr="Embarrassed">
              <a:extLst>
                <a:ext uri="{FF2B5EF4-FFF2-40B4-BE49-F238E27FC236}">
                  <a16:creationId xmlns:a16="http://schemas.microsoft.com/office/drawing/2014/main" xmlns="" id="{2C1D435B-C8C8-1B34-6500-5F5569FE13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6" y="1984"/>
              <a:ext cx="380" cy="3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4" name="Text Box 108">
              <a:extLst>
                <a:ext uri="{FF2B5EF4-FFF2-40B4-BE49-F238E27FC236}">
                  <a16:creationId xmlns:a16="http://schemas.microsoft.com/office/drawing/2014/main" xmlns="" id="{2F123B6E-005E-7F38-1FEB-41197FA289B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81" y="2341"/>
              <a:ext cx="735" cy="25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Vyvedený z míry/cítit se trapně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275" name="Ovál 274">
            <a:extLst>
              <a:ext uri="{FF2B5EF4-FFF2-40B4-BE49-F238E27FC236}">
                <a16:creationId xmlns:a16="http://schemas.microsoft.com/office/drawing/2014/main" xmlns="" id="{2C33FAA5-9C85-9842-1701-63CA80344446}"/>
              </a:ext>
            </a:extLst>
          </p:cNvPr>
          <p:cNvSpPr/>
          <p:nvPr/>
        </p:nvSpPr>
        <p:spPr>
          <a:xfrm>
            <a:off x="4180099" y="3632940"/>
            <a:ext cx="213240" cy="193216"/>
          </a:xfrm>
          <a:prstGeom prst="ellipse">
            <a:avLst/>
          </a:prstGeom>
          <a:solidFill>
            <a:srgbClr val="8B3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1</a:t>
            </a:r>
          </a:p>
        </p:txBody>
      </p:sp>
      <p:grpSp>
        <p:nvGrpSpPr>
          <p:cNvPr id="276" name="Group 67">
            <a:extLst>
              <a:ext uri="{FF2B5EF4-FFF2-40B4-BE49-F238E27FC236}">
                <a16:creationId xmlns:a16="http://schemas.microsoft.com/office/drawing/2014/main" xmlns="" id="{A7D13952-9504-2C1D-4F8C-21D60568C5DA}"/>
              </a:ext>
            </a:extLst>
          </p:cNvPr>
          <p:cNvGrpSpPr>
            <a:grpSpLocks/>
          </p:cNvGrpSpPr>
          <p:nvPr/>
        </p:nvGrpSpPr>
        <p:grpSpPr bwMode="auto">
          <a:xfrm>
            <a:off x="1381750" y="2842201"/>
            <a:ext cx="672933" cy="902771"/>
            <a:chOff x="1584" y="2560"/>
            <a:chExt cx="480" cy="665"/>
          </a:xfrm>
          <a:noFill/>
        </p:grpSpPr>
        <p:pic>
          <p:nvPicPr>
            <p:cNvPr id="277" name="Picture 68" descr="Shocked Rev Aug 04">
              <a:extLst>
                <a:ext uri="{FF2B5EF4-FFF2-40B4-BE49-F238E27FC236}">
                  <a16:creationId xmlns:a16="http://schemas.microsoft.com/office/drawing/2014/main" xmlns="" id="{0C064822-48FC-7E31-543F-23CAB4489E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560"/>
              <a:ext cx="455" cy="43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8" name="Text Box 69">
              <a:extLst>
                <a:ext uri="{FF2B5EF4-FFF2-40B4-BE49-F238E27FC236}">
                  <a16:creationId xmlns:a16="http://schemas.microsoft.com/office/drawing/2014/main" xmlns="" id="{FABF88A0-8C19-4A8F-1B38-FC0D32AC3B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9" y="2976"/>
              <a:ext cx="455" cy="24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cs-CZ" dirty="0">
                  <a:latin typeface="+mj-lt"/>
                </a:rPr>
                <a:t>Šok </a:t>
              </a:r>
            </a:p>
            <a:p>
              <a:pPr>
                <a:defRPr/>
              </a:pPr>
              <a:r>
                <a:rPr lang="cs-CZ" dirty="0">
                  <a:latin typeface="+mj-lt"/>
                </a:rPr>
                <a:t>/ vyděšený</a:t>
              </a:r>
            </a:p>
          </p:txBody>
        </p:sp>
      </p:grpSp>
      <p:grpSp>
        <p:nvGrpSpPr>
          <p:cNvPr id="280" name="Group 18">
            <a:extLst>
              <a:ext uri="{FF2B5EF4-FFF2-40B4-BE49-F238E27FC236}">
                <a16:creationId xmlns:a16="http://schemas.microsoft.com/office/drawing/2014/main" xmlns="" id="{7A7031D8-B524-464B-7E41-1959AE4AD563}"/>
              </a:ext>
            </a:extLst>
          </p:cNvPr>
          <p:cNvGrpSpPr>
            <a:grpSpLocks/>
          </p:cNvGrpSpPr>
          <p:nvPr/>
        </p:nvGrpSpPr>
        <p:grpSpPr bwMode="auto">
          <a:xfrm>
            <a:off x="2200131" y="3306744"/>
            <a:ext cx="865419" cy="864046"/>
            <a:chOff x="1922" y="2448"/>
            <a:chExt cx="664" cy="648"/>
          </a:xfrm>
          <a:noFill/>
        </p:grpSpPr>
        <p:pic>
          <p:nvPicPr>
            <p:cNvPr id="281" name="Picture 19" descr="Skeptical 02">
              <a:extLst>
                <a:ext uri="{FF2B5EF4-FFF2-40B4-BE49-F238E27FC236}">
                  <a16:creationId xmlns:a16="http://schemas.microsoft.com/office/drawing/2014/main" xmlns="" id="{7065F1BD-EF39-1171-2C92-BDC4F1A258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6" y="2448"/>
              <a:ext cx="425" cy="4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2" name="Text Box 20">
              <a:extLst>
                <a:ext uri="{FF2B5EF4-FFF2-40B4-BE49-F238E27FC236}">
                  <a16:creationId xmlns:a16="http://schemas.microsoft.com/office/drawing/2014/main" xmlns="" id="{0D0BE189-6E3A-3325-B9E2-CC1D1B8BC13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922" y="2842"/>
              <a:ext cx="664" cy="25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Mám pochyby/ Skeptický</a:t>
              </a:r>
            </a:p>
          </p:txBody>
        </p:sp>
      </p:grpSp>
      <p:sp>
        <p:nvSpPr>
          <p:cNvPr id="284" name="Ovál 283">
            <a:extLst>
              <a:ext uri="{FF2B5EF4-FFF2-40B4-BE49-F238E27FC236}">
                <a16:creationId xmlns:a16="http://schemas.microsoft.com/office/drawing/2014/main" xmlns="" id="{BA7BE0A1-87DB-D0F7-3BE5-6C4EBF5B7775}"/>
              </a:ext>
            </a:extLst>
          </p:cNvPr>
          <p:cNvSpPr/>
          <p:nvPr/>
        </p:nvSpPr>
        <p:spPr>
          <a:xfrm>
            <a:off x="2726583" y="3011996"/>
            <a:ext cx="213240" cy="193216"/>
          </a:xfrm>
          <a:prstGeom prst="ellipse">
            <a:avLst/>
          </a:prstGeom>
          <a:solidFill>
            <a:srgbClr val="8B3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2</a:t>
            </a:r>
          </a:p>
        </p:txBody>
      </p:sp>
      <p:grpSp>
        <p:nvGrpSpPr>
          <p:cNvPr id="285" name="Skupina 2">
            <a:extLst>
              <a:ext uri="{FF2B5EF4-FFF2-40B4-BE49-F238E27FC236}">
                <a16:creationId xmlns:a16="http://schemas.microsoft.com/office/drawing/2014/main" xmlns="" id="{BA155FF3-5439-45DA-FC8B-633F9F457831}"/>
              </a:ext>
            </a:extLst>
          </p:cNvPr>
          <p:cNvGrpSpPr>
            <a:grpSpLocks/>
          </p:cNvGrpSpPr>
          <p:nvPr/>
        </p:nvGrpSpPr>
        <p:grpSpPr bwMode="auto">
          <a:xfrm>
            <a:off x="7898756" y="3576633"/>
            <a:ext cx="717924" cy="800912"/>
            <a:chOff x="4716463" y="3181912"/>
            <a:chExt cx="935657" cy="1159491"/>
          </a:xfrm>
          <a:noFill/>
        </p:grpSpPr>
        <p:sp>
          <p:nvSpPr>
            <p:cNvPr id="286" name="Text Box 99">
              <a:extLst>
                <a:ext uri="{FF2B5EF4-FFF2-40B4-BE49-F238E27FC236}">
                  <a16:creationId xmlns:a16="http://schemas.microsoft.com/office/drawing/2014/main" xmlns="" id="{A0259EBC-441E-0B0E-5BF2-1CC2D2D178F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716463" y="3851274"/>
              <a:ext cx="917575" cy="49012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cs-CZ" dirty="0">
                  <a:latin typeface="+mj-lt"/>
                </a:rPr>
                <a:t>Soulad/</a:t>
              </a:r>
            </a:p>
            <a:p>
              <a:pPr algn="ctr">
                <a:defRPr/>
              </a:pPr>
              <a:r>
                <a:rPr lang="cs-CZ" dirty="0">
                  <a:latin typeface="+mj-lt"/>
                </a:rPr>
                <a:t>Harmonie</a:t>
              </a:r>
              <a:endParaRPr lang="en-US" dirty="0">
                <a:latin typeface="+mj-lt"/>
              </a:endParaRPr>
            </a:p>
          </p:txBody>
        </p:sp>
        <p:pic>
          <p:nvPicPr>
            <p:cNvPr id="287" name="Picture 5">
              <a:extLst>
                <a:ext uri="{FF2B5EF4-FFF2-40B4-BE49-F238E27FC236}">
                  <a16:creationId xmlns:a16="http://schemas.microsoft.com/office/drawing/2014/main" xmlns="" id="{A20D8FBC-6D03-BFBE-AAA4-2654FEEDC4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4395" y="3181912"/>
              <a:ext cx="847725" cy="64770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88" name="Ovál 287">
            <a:extLst>
              <a:ext uri="{FF2B5EF4-FFF2-40B4-BE49-F238E27FC236}">
                <a16:creationId xmlns:a16="http://schemas.microsoft.com/office/drawing/2014/main" xmlns="" id="{7E825D94-50F7-F5B9-1745-60D575DDFD34}"/>
              </a:ext>
            </a:extLst>
          </p:cNvPr>
          <p:cNvSpPr/>
          <p:nvPr/>
        </p:nvSpPr>
        <p:spPr>
          <a:xfrm>
            <a:off x="7657186" y="3418710"/>
            <a:ext cx="361554" cy="345114"/>
          </a:xfrm>
          <a:prstGeom prst="ellipse">
            <a:avLst/>
          </a:prstGeom>
          <a:solidFill>
            <a:srgbClr val="2F4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>
                <a:solidFill>
                  <a:prstClr val="white"/>
                </a:solidFill>
                <a:latin typeface="+mj-lt"/>
              </a:rPr>
              <a:t>12</a:t>
            </a:r>
          </a:p>
        </p:txBody>
      </p:sp>
      <p:grpSp>
        <p:nvGrpSpPr>
          <p:cNvPr id="289" name="Group 6">
            <a:extLst>
              <a:ext uri="{FF2B5EF4-FFF2-40B4-BE49-F238E27FC236}">
                <a16:creationId xmlns:a16="http://schemas.microsoft.com/office/drawing/2014/main" xmlns="" id="{3D35B696-866A-0EFD-7F0E-1567F562AE66}"/>
              </a:ext>
            </a:extLst>
          </p:cNvPr>
          <p:cNvGrpSpPr>
            <a:grpSpLocks/>
          </p:cNvGrpSpPr>
          <p:nvPr/>
        </p:nvGrpSpPr>
        <p:grpSpPr bwMode="auto">
          <a:xfrm>
            <a:off x="4706947" y="3400188"/>
            <a:ext cx="859794" cy="850566"/>
            <a:chOff x="3161" y="3066"/>
            <a:chExt cx="806" cy="604"/>
          </a:xfrm>
          <a:noFill/>
        </p:grpSpPr>
        <p:pic>
          <p:nvPicPr>
            <p:cNvPr id="290" name="Picture 7" descr="Free">
              <a:extLst>
                <a:ext uri="{FF2B5EF4-FFF2-40B4-BE49-F238E27FC236}">
                  <a16:creationId xmlns:a16="http://schemas.microsoft.com/office/drawing/2014/main" xmlns="" id="{7DBCBE96-94A5-DD10-7E15-4BAFB2DE56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3" y="3066"/>
              <a:ext cx="557" cy="37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1" name="Text Box 8">
              <a:extLst>
                <a:ext uri="{FF2B5EF4-FFF2-40B4-BE49-F238E27FC236}">
                  <a16:creationId xmlns:a16="http://schemas.microsoft.com/office/drawing/2014/main" xmlns="" id="{420EA47E-754D-3CFA-368B-35D496AC1B6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61" y="3430"/>
              <a:ext cx="806" cy="24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Bezstarostnost/ volný</a:t>
              </a:r>
            </a:p>
          </p:txBody>
        </p:sp>
      </p:grpSp>
      <p:sp>
        <p:nvSpPr>
          <p:cNvPr id="292" name="Ovál 291">
            <a:extLst>
              <a:ext uri="{FF2B5EF4-FFF2-40B4-BE49-F238E27FC236}">
                <a16:creationId xmlns:a16="http://schemas.microsoft.com/office/drawing/2014/main" xmlns="" id="{B9DD03BE-2737-B6D4-CE1C-F1661CA14F9C}"/>
              </a:ext>
            </a:extLst>
          </p:cNvPr>
          <p:cNvSpPr/>
          <p:nvPr/>
        </p:nvSpPr>
        <p:spPr>
          <a:xfrm>
            <a:off x="8556422" y="2960123"/>
            <a:ext cx="213240" cy="193216"/>
          </a:xfrm>
          <a:prstGeom prst="ellipse">
            <a:avLst/>
          </a:prstGeom>
          <a:solidFill>
            <a:srgbClr val="2F4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2</a:t>
            </a:r>
          </a:p>
        </p:txBody>
      </p:sp>
      <p:grpSp>
        <p:nvGrpSpPr>
          <p:cNvPr id="293" name="Skupina 1">
            <a:extLst>
              <a:ext uri="{FF2B5EF4-FFF2-40B4-BE49-F238E27FC236}">
                <a16:creationId xmlns:a16="http://schemas.microsoft.com/office/drawing/2014/main" xmlns="" id="{FC3AF1AB-4B99-49D8-92A9-A92B5FC80B30}"/>
              </a:ext>
            </a:extLst>
          </p:cNvPr>
          <p:cNvGrpSpPr>
            <a:grpSpLocks/>
          </p:cNvGrpSpPr>
          <p:nvPr/>
        </p:nvGrpSpPr>
        <p:grpSpPr bwMode="auto">
          <a:xfrm>
            <a:off x="5666921" y="2666305"/>
            <a:ext cx="672908" cy="938312"/>
            <a:chOff x="5953125" y="2819400"/>
            <a:chExt cx="930275" cy="1095277"/>
          </a:xfrm>
          <a:noFill/>
        </p:grpSpPr>
        <p:pic>
          <p:nvPicPr>
            <p:cNvPr id="294" name="Picture 93" descr="Inspired 02">
              <a:extLst>
                <a:ext uri="{FF2B5EF4-FFF2-40B4-BE49-F238E27FC236}">
                  <a16:creationId xmlns:a16="http://schemas.microsoft.com/office/drawing/2014/main" xmlns="" id="{86E90064-DC81-A3B3-408C-7A75F1964A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5838" y="2819400"/>
              <a:ext cx="817562" cy="7318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5" name="Text Box 94">
              <a:extLst>
                <a:ext uri="{FF2B5EF4-FFF2-40B4-BE49-F238E27FC236}">
                  <a16:creationId xmlns:a16="http://schemas.microsoft.com/office/drawing/2014/main" xmlns="" id="{61B62F3C-96ED-683B-3CAA-14B06BF9EC9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53125" y="3519488"/>
              <a:ext cx="930275" cy="3951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defRPr/>
              </a:pPr>
              <a:r>
                <a:rPr lang="cs-CZ" dirty="0">
                  <a:latin typeface="+mj-lt"/>
                </a:rPr>
                <a:t>Inspirace/</a:t>
              </a:r>
            </a:p>
            <a:p>
              <a:pPr algn="ctr">
                <a:defRPr/>
              </a:pPr>
              <a:r>
                <a:rPr lang="cs-CZ" dirty="0">
                  <a:latin typeface="+mj-lt"/>
                </a:rPr>
                <a:t>nápad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297" name="Skupina 4">
            <a:extLst>
              <a:ext uri="{FF2B5EF4-FFF2-40B4-BE49-F238E27FC236}">
                <a16:creationId xmlns:a16="http://schemas.microsoft.com/office/drawing/2014/main" xmlns="" id="{A1BDA204-27D5-FA3D-B636-8F0E71FDCF67}"/>
              </a:ext>
            </a:extLst>
          </p:cNvPr>
          <p:cNvGrpSpPr>
            <a:grpSpLocks/>
          </p:cNvGrpSpPr>
          <p:nvPr/>
        </p:nvGrpSpPr>
        <p:grpSpPr bwMode="auto">
          <a:xfrm>
            <a:off x="6525298" y="3696101"/>
            <a:ext cx="704042" cy="771804"/>
            <a:chOff x="6626225" y="3373438"/>
            <a:chExt cx="863600" cy="978494"/>
          </a:xfrm>
          <a:noFill/>
        </p:grpSpPr>
        <p:pic>
          <p:nvPicPr>
            <p:cNvPr id="298" name="Picture 88" descr="Desire Attraction">
              <a:extLst>
                <a:ext uri="{FF2B5EF4-FFF2-40B4-BE49-F238E27FC236}">
                  <a16:creationId xmlns:a16="http://schemas.microsoft.com/office/drawing/2014/main" xmlns="" id="{040FC8AC-F342-9E1D-A8CA-E3BC5FB2EA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4175" y="3373438"/>
              <a:ext cx="674688" cy="5857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9" name="Text Box 89">
              <a:extLst>
                <a:ext uri="{FF2B5EF4-FFF2-40B4-BE49-F238E27FC236}">
                  <a16:creationId xmlns:a16="http://schemas.microsoft.com/office/drawing/2014/main" xmlns="" id="{31E759A1-E546-FBD5-4562-8B08D7CCCC1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626225" y="3922713"/>
              <a:ext cx="863600" cy="42921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Přitahován / Okouzlení</a:t>
              </a:r>
            </a:p>
          </p:txBody>
        </p:sp>
      </p:grpSp>
      <p:sp>
        <p:nvSpPr>
          <p:cNvPr id="300" name="Ovál 299">
            <a:extLst>
              <a:ext uri="{FF2B5EF4-FFF2-40B4-BE49-F238E27FC236}">
                <a16:creationId xmlns:a16="http://schemas.microsoft.com/office/drawing/2014/main" xmlns="" id="{A710EA95-3ADA-9753-2B5B-54F5562D2669}"/>
              </a:ext>
            </a:extLst>
          </p:cNvPr>
          <p:cNvSpPr/>
          <p:nvPr/>
        </p:nvSpPr>
        <p:spPr>
          <a:xfrm>
            <a:off x="6222754" y="3510775"/>
            <a:ext cx="213240" cy="193216"/>
          </a:xfrm>
          <a:prstGeom prst="ellipse">
            <a:avLst/>
          </a:prstGeom>
          <a:solidFill>
            <a:srgbClr val="2F4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3</a:t>
            </a:r>
          </a:p>
        </p:txBody>
      </p:sp>
      <p:grpSp>
        <p:nvGrpSpPr>
          <p:cNvPr id="301" name="Group 90">
            <a:extLst>
              <a:ext uri="{FF2B5EF4-FFF2-40B4-BE49-F238E27FC236}">
                <a16:creationId xmlns:a16="http://schemas.microsoft.com/office/drawing/2014/main" xmlns="" id="{1A977F05-C46E-5067-EB29-1A08E249195D}"/>
              </a:ext>
            </a:extLst>
          </p:cNvPr>
          <p:cNvGrpSpPr>
            <a:grpSpLocks/>
          </p:cNvGrpSpPr>
          <p:nvPr/>
        </p:nvGrpSpPr>
        <p:grpSpPr bwMode="auto">
          <a:xfrm>
            <a:off x="5696806" y="3637894"/>
            <a:ext cx="756088" cy="773403"/>
            <a:chOff x="4612" y="1914"/>
            <a:chExt cx="632" cy="512"/>
          </a:xfrm>
          <a:noFill/>
        </p:grpSpPr>
        <p:pic>
          <p:nvPicPr>
            <p:cNvPr id="302" name="Picture 91" descr="Love Rev Aug 04">
              <a:extLst>
                <a:ext uri="{FF2B5EF4-FFF2-40B4-BE49-F238E27FC236}">
                  <a16:creationId xmlns:a16="http://schemas.microsoft.com/office/drawing/2014/main" xmlns="" id="{1E32608F-8D3D-1D9F-90DF-BEA722F8DB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7" y="1914"/>
              <a:ext cx="360" cy="3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3" name="Text Box 92">
              <a:extLst>
                <a:ext uri="{FF2B5EF4-FFF2-40B4-BE49-F238E27FC236}">
                  <a16:creationId xmlns:a16="http://schemas.microsoft.com/office/drawing/2014/main" xmlns="" id="{F929DBCD-FA5D-518D-53EC-02B4F94FB3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2" y="2283"/>
              <a:ext cx="632" cy="14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cs-CZ" dirty="0">
                  <a:latin typeface="+mj-lt"/>
                </a:rPr>
                <a:t>Láskyplný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307" name="Ovál 306">
            <a:extLst>
              <a:ext uri="{FF2B5EF4-FFF2-40B4-BE49-F238E27FC236}">
                <a16:creationId xmlns:a16="http://schemas.microsoft.com/office/drawing/2014/main" xmlns="" id="{9252E596-57A8-169B-32CF-A928630A0145}"/>
              </a:ext>
            </a:extLst>
          </p:cNvPr>
          <p:cNvSpPr/>
          <p:nvPr/>
        </p:nvSpPr>
        <p:spPr>
          <a:xfrm>
            <a:off x="7245302" y="3983853"/>
            <a:ext cx="213240" cy="193216"/>
          </a:xfrm>
          <a:prstGeom prst="ellipse">
            <a:avLst/>
          </a:prstGeom>
          <a:solidFill>
            <a:srgbClr val="2F4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3</a:t>
            </a:r>
          </a:p>
        </p:txBody>
      </p:sp>
      <p:grpSp>
        <p:nvGrpSpPr>
          <p:cNvPr id="308" name="Skupina 3">
            <a:extLst>
              <a:ext uri="{FF2B5EF4-FFF2-40B4-BE49-F238E27FC236}">
                <a16:creationId xmlns:a16="http://schemas.microsoft.com/office/drawing/2014/main" xmlns="" id="{89C21426-AA3D-E527-7E6B-F83B9EE3D48C}"/>
              </a:ext>
            </a:extLst>
          </p:cNvPr>
          <p:cNvGrpSpPr>
            <a:grpSpLocks/>
          </p:cNvGrpSpPr>
          <p:nvPr/>
        </p:nvGrpSpPr>
        <p:grpSpPr bwMode="auto">
          <a:xfrm>
            <a:off x="7936016" y="2751022"/>
            <a:ext cx="732893" cy="781292"/>
            <a:chOff x="8086731" y="3538538"/>
            <a:chExt cx="927878" cy="1064545"/>
          </a:xfrm>
          <a:noFill/>
        </p:grpSpPr>
        <p:pic>
          <p:nvPicPr>
            <p:cNvPr id="309" name="Picture 57" descr="Appreciated Rev Aug 04">
              <a:extLst>
                <a:ext uri="{FF2B5EF4-FFF2-40B4-BE49-F238E27FC236}">
                  <a16:creationId xmlns:a16="http://schemas.microsoft.com/office/drawing/2014/main" xmlns="" id="{AE5627F4-F7CC-205C-A6A5-50826F40B6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5111" y="3538538"/>
              <a:ext cx="676275" cy="635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0" name="Text Box 58">
              <a:extLst>
                <a:ext uri="{FF2B5EF4-FFF2-40B4-BE49-F238E27FC236}">
                  <a16:creationId xmlns:a16="http://schemas.microsoft.com/office/drawing/2014/main" xmlns="" id="{57818823-D0EA-C0FB-4C46-F535E926B7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6731" y="4141788"/>
              <a:ext cx="927878" cy="461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cs-CZ" dirty="0">
                  <a:latin typeface="+mj-lt"/>
                </a:rPr>
                <a:t>Oceňovaný/</a:t>
              </a:r>
            </a:p>
            <a:p>
              <a:pPr>
                <a:defRPr/>
              </a:pPr>
              <a:r>
                <a:rPr lang="cs-CZ" dirty="0">
                  <a:latin typeface="+mj-lt"/>
                </a:rPr>
                <a:t>   neobyčejný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311" name="Ovál 310">
            <a:extLst>
              <a:ext uri="{FF2B5EF4-FFF2-40B4-BE49-F238E27FC236}">
                <a16:creationId xmlns:a16="http://schemas.microsoft.com/office/drawing/2014/main" xmlns="" id="{E7E6860F-7EAB-B04A-3662-65E3A0C5E12C}"/>
              </a:ext>
            </a:extLst>
          </p:cNvPr>
          <p:cNvSpPr/>
          <p:nvPr/>
        </p:nvSpPr>
        <p:spPr>
          <a:xfrm>
            <a:off x="5370472" y="3431335"/>
            <a:ext cx="213240" cy="193216"/>
          </a:xfrm>
          <a:prstGeom prst="ellipse">
            <a:avLst/>
          </a:prstGeom>
          <a:solidFill>
            <a:srgbClr val="2F4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2</a:t>
            </a:r>
          </a:p>
        </p:txBody>
      </p:sp>
      <p:grpSp>
        <p:nvGrpSpPr>
          <p:cNvPr id="312" name="Group 62">
            <a:extLst>
              <a:ext uri="{FF2B5EF4-FFF2-40B4-BE49-F238E27FC236}">
                <a16:creationId xmlns:a16="http://schemas.microsoft.com/office/drawing/2014/main" xmlns="" id="{0FA6CDC3-1A8F-9785-A961-B2368853B09D}"/>
              </a:ext>
            </a:extLst>
          </p:cNvPr>
          <p:cNvGrpSpPr>
            <a:grpSpLocks/>
          </p:cNvGrpSpPr>
          <p:nvPr/>
        </p:nvGrpSpPr>
        <p:grpSpPr bwMode="auto">
          <a:xfrm>
            <a:off x="6737980" y="2681344"/>
            <a:ext cx="623719" cy="1011723"/>
            <a:chOff x="4049" y="3085"/>
            <a:chExt cx="377" cy="774"/>
          </a:xfrm>
          <a:noFill/>
        </p:grpSpPr>
        <p:pic>
          <p:nvPicPr>
            <p:cNvPr id="313" name="Picture 63" descr="Enthusiastic Rev Aug 04">
              <a:extLst>
                <a:ext uri="{FF2B5EF4-FFF2-40B4-BE49-F238E27FC236}">
                  <a16:creationId xmlns:a16="http://schemas.microsoft.com/office/drawing/2014/main" xmlns="" id="{1521DEA4-6806-9B06-8E0C-F52B645DCF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085"/>
              <a:ext cx="294" cy="5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4" name="Text Box 64">
              <a:extLst>
                <a:ext uri="{FF2B5EF4-FFF2-40B4-BE49-F238E27FC236}">
                  <a16:creationId xmlns:a16="http://schemas.microsoft.com/office/drawing/2014/main" xmlns="" id="{FEA772BA-7A8C-6E0E-4959-73425B324D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9" y="3600"/>
              <a:ext cx="377" cy="25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cs-CZ" dirty="0">
                  <a:latin typeface="+mj-lt"/>
                </a:rPr>
                <a:t>Nadšení/</a:t>
              </a:r>
            </a:p>
            <a:p>
              <a:pPr>
                <a:defRPr/>
              </a:pPr>
              <a:r>
                <a:rPr lang="cs-CZ" dirty="0">
                  <a:latin typeface="+mj-lt"/>
                </a:rPr>
                <a:t>    dychtivý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315" name="Ovál 314">
            <a:extLst>
              <a:ext uri="{FF2B5EF4-FFF2-40B4-BE49-F238E27FC236}">
                <a16:creationId xmlns:a16="http://schemas.microsoft.com/office/drawing/2014/main" xmlns="" id="{FDB5C828-28D9-544F-3942-5255C7338D55}"/>
              </a:ext>
            </a:extLst>
          </p:cNvPr>
          <p:cNvSpPr/>
          <p:nvPr/>
        </p:nvSpPr>
        <p:spPr>
          <a:xfrm>
            <a:off x="7481036" y="2653786"/>
            <a:ext cx="417720" cy="376828"/>
          </a:xfrm>
          <a:prstGeom prst="ellipse">
            <a:avLst/>
          </a:prstGeom>
          <a:solidFill>
            <a:srgbClr val="2F4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dirty="0">
                <a:solidFill>
                  <a:prstClr val="white"/>
                </a:solidFill>
                <a:latin typeface="+mj-lt"/>
              </a:rPr>
              <a:t>24</a:t>
            </a:r>
          </a:p>
        </p:txBody>
      </p:sp>
      <p:sp>
        <p:nvSpPr>
          <p:cNvPr id="317" name="Ovál 316">
            <a:extLst>
              <a:ext uri="{FF2B5EF4-FFF2-40B4-BE49-F238E27FC236}">
                <a16:creationId xmlns:a16="http://schemas.microsoft.com/office/drawing/2014/main" xmlns="" id="{DBC86F74-C4BB-0D96-640E-807763391122}"/>
              </a:ext>
            </a:extLst>
          </p:cNvPr>
          <p:cNvSpPr/>
          <p:nvPr/>
        </p:nvSpPr>
        <p:spPr>
          <a:xfrm>
            <a:off x="6294857" y="2929580"/>
            <a:ext cx="368361" cy="345114"/>
          </a:xfrm>
          <a:prstGeom prst="ellipse">
            <a:avLst/>
          </a:prstGeom>
          <a:solidFill>
            <a:srgbClr val="2F4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>
                <a:solidFill>
                  <a:prstClr val="white"/>
                </a:solidFill>
                <a:latin typeface="+mj-lt"/>
              </a:rPr>
              <a:t>15</a:t>
            </a:r>
          </a:p>
        </p:txBody>
      </p:sp>
      <p:grpSp>
        <p:nvGrpSpPr>
          <p:cNvPr id="318" name="Group 100">
            <a:extLst>
              <a:ext uri="{FF2B5EF4-FFF2-40B4-BE49-F238E27FC236}">
                <a16:creationId xmlns:a16="http://schemas.microsoft.com/office/drawing/2014/main" xmlns="" id="{76FB2CB9-0213-DD16-D126-E8DBC4760250}"/>
              </a:ext>
            </a:extLst>
          </p:cNvPr>
          <p:cNvGrpSpPr>
            <a:grpSpLocks/>
          </p:cNvGrpSpPr>
          <p:nvPr/>
        </p:nvGrpSpPr>
        <p:grpSpPr bwMode="auto">
          <a:xfrm>
            <a:off x="4594026" y="1147232"/>
            <a:ext cx="750473" cy="775004"/>
            <a:chOff x="2736" y="1668"/>
            <a:chExt cx="432" cy="528"/>
          </a:xfrm>
          <a:noFill/>
        </p:grpSpPr>
        <p:pic>
          <p:nvPicPr>
            <p:cNvPr id="319" name="Picture 101" descr="Surprised">
              <a:extLst>
                <a:ext uri="{FF2B5EF4-FFF2-40B4-BE49-F238E27FC236}">
                  <a16:creationId xmlns:a16="http://schemas.microsoft.com/office/drawing/2014/main" xmlns="" id="{2DA9EBC1-C031-4D83-1380-9FE2FA464B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9" y="1668"/>
              <a:ext cx="276" cy="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0" name="Text Box 102">
              <a:extLst>
                <a:ext uri="{FF2B5EF4-FFF2-40B4-BE49-F238E27FC236}">
                  <a16:creationId xmlns:a16="http://schemas.microsoft.com/office/drawing/2014/main" xmlns="" id="{47C64DAF-FAA8-42BF-F777-604CC66FAFA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736" y="1965"/>
              <a:ext cx="432" cy="23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cs-CZ" dirty="0">
                  <a:latin typeface="+mj-lt"/>
                </a:rPr>
                <a:t>Překvapení/</a:t>
              </a:r>
            </a:p>
            <a:p>
              <a:pPr algn="ctr">
                <a:defRPr/>
              </a:pPr>
              <a:r>
                <a:rPr lang="cs-CZ" dirty="0">
                  <a:latin typeface="+mj-lt"/>
                </a:rPr>
                <a:t>ohromení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322" name="Group 103">
            <a:extLst>
              <a:ext uri="{FF2B5EF4-FFF2-40B4-BE49-F238E27FC236}">
                <a16:creationId xmlns:a16="http://schemas.microsoft.com/office/drawing/2014/main" xmlns="" id="{03BC3837-A670-D475-405A-D0FD6954B0F5}"/>
              </a:ext>
            </a:extLst>
          </p:cNvPr>
          <p:cNvGrpSpPr>
            <a:grpSpLocks/>
          </p:cNvGrpSpPr>
          <p:nvPr/>
        </p:nvGrpSpPr>
        <p:grpSpPr bwMode="auto">
          <a:xfrm>
            <a:off x="5726388" y="1756835"/>
            <a:ext cx="759391" cy="791430"/>
            <a:chOff x="3293" y="1371"/>
            <a:chExt cx="620" cy="770"/>
          </a:xfrm>
          <a:noFill/>
        </p:grpSpPr>
        <p:pic>
          <p:nvPicPr>
            <p:cNvPr id="323" name="Picture 104" descr="Curious Interested">
              <a:extLst>
                <a:ext uri="{FF2B5EF4-FFF2-40B4-BE49-F238E27FC236}">
                  <a16:creationId xmlns:a16="http://schemas.microsoft.com/office/drawing/2014/main" xmlns="" id="{8D0EE545-4B21-B0EE-01F7-1B1B3877CD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3" y="1371"/>
              <a:ext cx="380" cy="4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4" name="Text Box 105">
              <a:extLst>
                <a:ext uri="{FF2B5EF4-FFF2-40B4-BE49-F238E27FC236}">
                  <a16:creationId xmlns:a16="http://schemas.microsoft.com/office/drawing/2014/main" xmlns="" id="{AD09AB5E-D5FC-F07F-E58D-19E57AD127C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93" y="1812"/>
              <a:ext cx="620" cy="32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cs-CZ" dirty="0">
                  <a:latin typeface="+mj-lt"/>
                </a:rPr>
                <a:t>Zvědavý/</a:t>
              </a:r>
            </a:p>
            <a:p>
              <a:pPr algn="ctr">
                <a:defRPr/>
              </a:pPr>
              <a:r>
                <a:rPr lang="cs-CZ" dirty="0">
                  <a:latin typeface="+mj-lt"/>
                </a:rPr>
                <a:t>mám zájem</a:t>
              </a:r>
            </a:p>
          </p:txBody>
        </p:sp>
      </p:grpSp>
      <p:grpSp>
        <p:nvGrpSpPr>
          <p:cNvPr id="326" name="Group 79">
            <a:extLst>
              <a:ext uri="{FF2B5EF4-FFF2-40B4-BE49-F238E27FC236}">
                <a16:creationId xmlns:a16="http://schemas.microsoft.com/office/drawing/2014/main" xmlns="" id="{7740EEDF-4EF4-C99F-21BD-1180C84C208E}"/>
              </a:ext>
            </a:extLst>
          </p:cNvPr>
          <p:cNvGrpSpPr>
            <a:grpSpLocks/>
          </p:cNvGrpSpPr>
          <p:nvPr/>
        </p:nvGrpSpPr>
        <p:grpSpPr bwMode="auto">
          <a:xfrm>
            <a:off x="7345446" y="1843503"/>
            <a:ext cx="653950" cy="756445"/>
            <a:chOff x="3648" y="900"/>
            <a:chExt cx="576" cy="632"/>
          </a:xfrm>
          <a:noFill/>
        </p:grpSpPr>
        <p:pic>
          <p:nvPicPr>
            <p:cNvPr id="327" name="Picture 80" descr="Gratitude02">
              <a:extLst>
                <a:ext uri="{FF2B5EF4-FFF2-40B4-BE49-F238E27FC236}">
                  <a16:creationId xmlns:a16="http://schemas.microsoft.com/office/drawing/2014/main" xmlns="" id="{C2B40824-A887-0510-B933-76C044C78F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6" y="900"/>
              <a:ext cx="307" cy="37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" name="Text Box 81">
              <a:extLst>
                <a:ext uri="{FF2B5EF4-FFF2-40B4-BE49-F238E27FC236}">
                  <a16:creationId xmlns:a16="http://schemas.microsoft.com/office/drawing/2014/main" xmlns="" id="{726C7704-0041-5160-4DFF-58607C6CBE7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8" y="1249"/>
              <a:ext cx="576" cy="28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Vděčný / úleva</a:t>
              </a:r>
            </a:p>
          </p:txBody>
        </p:sp>
      </p:grpSp>
      <p:grpSp>
        <p:nvGrpSpPr>
          <p:cNvPr id="330" name="Group 48">
            <a:extLst>
              <a:ext uri="{FF2B5EF4-FFF2-40B4-BE49-F238E27FC236}">
                <a16:creationId xmlns:a16="http://schemas.microsoft.com/office/drawing/2014/main" xmlns="" id="{A4B8B300-22C9-675B-E936-F954CF294065}"/>
              </a:ext>
            </a:extLst>
          </p:cNvPr>
          <p:cNvGrpSpPr>
            <a:grpSpLocks/>
          </p:cNvGrpSpPr>
          <p:nvPr/>
        </p:nvGrpSpPr>
        <p:grpSpPr bwMode="auto">
          <a:xfrm>
            <a:off x="6392101" y="646604"/>
            <a:ext cx="784934" cy="853057"/>
            <a:chOff x="4080" y="816"/>
            <a:chExt cx="480" cy="572"/>
          </a:xfrm>
          <a:noFill/>
        </p:grpSpPr>
        <p:pic>
          <p:nvPicPr>
            <p:cNvPr id="331" name="Picture 49" descr="Normal">
              <a:extLst>
                <a:ext uri="{FF2B5EF4-FFF2-40B4-BE49-F238E27FC236}">
                  <a16:creationId xmlns:a16="http://schemas.microsoft.com/office/drawing/2014/main" xmlns="" id="{8A9D1141-1B4D-3553-4B2E-AA4EF216CF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4" y="816"/>
              <a:ext cx="306" cy="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2" name="Text Box 50">
              <a:extLst>
                <a:ext uri="{FF2B5EF4-FFF2-40B4-BE49-F238E27FC236}">
                  <a16:creationId xmlns:a16="http://schemas.microsoft.com/office/drawing/2014/main" xmlns="" id="{CA2756DB-B3C3-ED1D-9622-5FF73540ABE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80" y="1161"/>
              <a:ext cx="480" cy="22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Normální, obyčejný</a:t>
              </a:r>
            </a:p>
          </p:txBody>
        </p:sp>
      </p:grpSp>
      <p:sp>
        <p:nvSpPr>
          <p:cNvPr id="333" name="Ovál 332">
            <a:extLst>
              <a:ext uri="{FF2B5EF4-FFF2-40B4-BE49-F238E27FC236}">
                <a16:creationId xmlns:a16="http://schemas.microsoft.com/office/drawing/2014/main" xmlns="" id="{4C6512B8-B001-8561-2789-AB56D8BBD694}"/>
              </a:ext>
            </a:extLst>
          </p:cNvPr>
          <p:cNvSpPr/>
          <p:nvPr/>
        </p:nvSpPr>
        <p:spPr>
          <a:xfrm>
            <a:off x="7109714" y="460266"/>
            <a:ext cx="500395" cy="483623"/>
          </a:xfrm>
          <a:prstGeom prst="ellipse">
            <a:avLst/>
          </a:pr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>
                <a:solidFill>
                  <a:prstClr val="white"/>
                </a:solidFill>
                <a:latin typeface="Calibri"/>
              </a:rPr>
              <a:t>102</a:t>
            </a:r>
          </a:p>
        </p:txBody>
      </p:sp>
      <p:grpSp>
        <p:nvGrpSpPr>
          <p:cNvPr id="337" name="Group 95">
            <a:extLst>
              <a:ext uri="{FF2B5EF4-FFF2-40B4-BE49-F238E27FC236}">
                <a16:creationId xmlns:a16="http://schemas.microsoft.com/office/drawing/2014/main" xmlns="" id="{B8ABAD86-2C41-1FB7-9457-C4F874E46C92}"/>
              </a:ext>
            </a:extLst>
          </p:cNvPr>
          <p:cNvGrpSpPr>
            <a:grpSpLocks/>
          </p:cNvGrpSpPr>
          <p:nvPr/>
        </p:nvGrpSpPr>
        <p:grpSpPr bwMode="auto">
          <a:xfrm>
            <a:off x="7129110" y="1232672"/>
            <a:ext cx="543311" cy="619090"/>
            <a:chOff x="3724" y="1390"/>
            <a:chExt cx="480" cy="525"/>
          </a:xfrm>
          <a:noFill/>
        </p:grpSpPr>
        <p:pic>
          <p:nvPicPr>
            <p:cNvPr id="338" name="Picture 96">
              <a:extLst>
                <a:ext uri="{FF2B5EF4-FFF2-40B4-BE49-F238E27FC236}">
                  <a16:creationId xmlns:a16="http://schemas.microsoft.com/office/drawing/2014/main" xmlns="" id="{D01E930A-ADB3-1052-DFF2-412F5672B9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0" y="1390"/>
              <a:ext cx="382" cy="36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9" name="Rectangle 97">
              <a:extLst>
                <a:ext uri="{FF2B5EF4-FFF2-40B4-BE49-F238E27FC236}">
                  <a16:creationId xmlns:a16="http://schemas.microsoft.com/office/drawing/2014/main" xmlns="" id="{282F1FF4-2089-BB73-9A2F-DC486198C4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4" y="1732"/>
              <a:ext cx="480" cy="18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cs-CZ" sz="800" dirty="0">
                  <a:latin typeface="+mj-lt"/>
                </a:rPr>
                <a:t>Toužící</a:t>
              </a:r>
              <a:endParaRPr lang="en-US" sz="800" dirty="0">
                <a:latin typeface="+mj-lt"/>
              </a:endParaRPr>
            </a:p>
          </p:txBody>
        </p:sp>
      </p:grpSp>
      <p:grpSp>
        <p:nvGrpSpPr>
          <p:cNvPr id="341" name="Group 82">
            <a:extLst>
              <a:ext uri="{FF2B5EF4-FFF2-40B4-BE49-F238E27FC236}">
                <a16:creationId xmlns:a16="http://schemas.microsoft.com/office/drawing/2014/main" xmlns="" id="{EB25DB7E-86FB-0FD9-D0EE-4523EC15DBE4}"/>
              </a:ext>
            </a:extLst>
          </p:cNvPr>
          <p:cNvGrpSpPr>
            <a:grpSpLocks/>
          </p:cNvGrpSpPr>
          <p:nvPr/>
        </p:nvGrpSpPr>
        <p:grpSpPr bwMode="auto">
          <a:xfrm>
            <a:off x="6273825" y="1622855"/>
            <a:ext cx="702789" cy="817946"/>
            <a:chOff x="4007" y="1263"/>
            <a:chExt cx="545" cy="686"/>
          </a:xfrm>
          <a:noFill/>
        </p:grpSpPr>
        <p:pic>
          <p:nvPicPr>
            <p:cNvPr id="342" name="Picture 83" descr="Cool Calm">
              <a:extLst>
                <a:ext uri="{FF2B5EF4-FFF2-40B4-BE49-F238E27FC236}">
                  <a16:creationId xmlns:a16="http://schemas.microsoft.com/office/drawing/2014/main" xmlns="" id="{F2C51479-F00B-28B1-79B5-101C6BF6CF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9" y="1263"/>
              <a:ext cx="308" cy="41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3" name="Text Box 84">
              <a:extLst>
                <a:ext uri="{FF2B5EF4-FFF2-40B4-BE49-F238E27FC236}">
                  <a16:creationId xmlns:a16="http://schemas.microsoft.com/office/drawing/2014/main" xmlns="" id="{8D138FED-7BA1-50C9-2ECC-9F90EFBE7A5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07" y="1665"/>
              <a:ext cx="545" cy="28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cs-CZ" dirty="0">
                  <a:latin typeface="+mj-lt"/>
                </a:rPr>
                <a:t>Klid/</a:t>
              </a:r>
            </a:p>
            <a:p>
              <a:pPr algn="ctr">
                <a:defRPr/>
              </a:pPr>
              <a:r>
                <a:rPr lang="cs-CZ" dirty="0">
                  <a:latin typeface="+mj-lt"/>
                </a:rPr>
                <a:t>pohoda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345" name="Group 130">
            <a:extLst>
              <a:ext uri="{FF2B5EF4-FFF2-40B4-BE49-F238E27FC236}">
                <a16:creationId xmlns:a16="http://schemas.microsoft.com/office/drawing/2014/main" xmlns="" id="{B69AB923-4AFF-3627-6BF6-883C67969554}"/>
              </a:ext>
            </a:extLst>
          </p:cNvPr>
          <p:cNvGrpSpPr>
            <a:grpSpLocks/>
          </p:cNvGrpSpPr>
          <p:nvPr/>
        </p:nvGrpSpPr>
        <p:grpSpPr bwMode="auto">
          <a:xfrm>
            <a:off x="8223634" y="908796"/>
            <a:ext cx="812533" cy="811065"/>
            <a:chOff x="4556" y="1032"/>
            <a:chExt cx="609" cy="578"/>
          </a:xfrm>
          <a:noFill/>
        </p:grpSpPr>
        <p:pic>
          <p:nvPicPr>
            <p:cNvPr id="346" name="Picture 131" descr="Entertained Rev Aug 04">
              <a:extLst>
                <a:ext uri="{FF2B5EF4-FFF2-40B4-BE49-F238E27FC236}">
                  <a16:creationId xmlns:a16="http://schemas.microsoft.com/office/drawing/2014/main" xmlns="" id="{6F6D446A-DD58-9DA9-9AF2-9C969D630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5" y="1032"/>
              <a:ext cx="282" cy="4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7" name="Text Box 132">
              <a:extLst>
                <a:ext uri="{FF2B5EF4-FFF2-40B4-BE49-F238E27FC236}">
                  <a16:creationId xmlns:a16="http://schemas.microsoft.com/office/drawing/2014/main" xmlns="" id="{B08E7D74-A5F9-E2B4-5C2A-2C788E4C41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6" y="1456"/>
              <a:ext cx="609" cy="15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cs-CZ" dirty="0">
                  <a:latin typeface="+mj-lt"/>
                </a:rPr>
                <a:t>Rozveselený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349" name="Skupina 2">
            <a:extLst>
              <a:ext uri="{FF2B5EF4-FFF2-40B4-BE49-F238E27FC236}">
                <a16:creationId xmlns:a16="http://schemas.microsoft.com/office/drawing/2014/main" xmlns="" id="{82B22431-3C93-2530-D176-31A76C5A7955}"/>
              </a:ext>
            </a:extLst>
          </p:cNvPr>
          <p:cNvGrpSpPr>
            <a:grpSpLocks/>
          </p:cNvGrpSpPr>
          <p:nvPr/>
        </p:nvGrpSpPr>
        <p:grpSpPr bwMode="auto">
          <a:xfrm>
            <a:off x="8144718" y="1785552"/>
            <a:ext cx="589705" cy="745143"/>
            <a:chOff x="6820848" y="2428165"/>
            <a:chExt cx="668739" cy="1056829"/>
          </a:xfrm>
          <a:noFill/>
        </p:grpSpPr>
        <p:pic>
          <p:nvPicPr>
            <p:cNvPr id="350" name="Picture 73" descr="Trust Rev Aug 04">
              <a:extLst>
                <a:ext uri="{FF2B5EF4-FFF2-40B4-BE49-F238E27FC236}">
                  <a16:creationId xmlns:a16="http://schemas.microsoft.com/office/drawing/2014/main" xmlns="" id="{257E7375-62FC-2737-D882-4EB9DFF7BF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6026" y="2428165"/>
              <a:ext cx="553561" cy="7631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1" name="Text Box 74">
              <a:extLst>
                <a:ext uri="{FF2B5EF4-FFF2-40B4-BE49-F238E27FC236}">
                  <a16:creationId xmlns:a16="http://schemas.microsoft.com/office/drawing/2014/main" xmlns="" id="{067023B0-904A-805B-86E7-3C1C90D608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20848" y="3179432"/>
              <a:ext cx="549352" cy="3055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cs-CZ" dirty="0">
                  <a:latin typeface="+mj-lt"/>
                </a:rPr>
                <a:t>Důvěra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353" name="Group 127">
            <a:extLst>
              <a:ext uri="{FF2B5EF4-FFF2-40B4-BE49-F238E27FC236}">
                <a16:creationId xmlns:a16="http://schemas.microsoft.com/office/drawing/2014/main" xmlns="" id="{4C38B4C6-F468-773F-F332-C653D8598CF6}"/>
              </a:ext>
            </a:extLst>
          </p:cNvPr>
          <p:cNvGrpSpPr>
            <a:grpSpLocks/>
          </p:cNvGrpSpPr>
          <p:nvPr/>
        </p:nvGrpSpPr>
        <p:grpSpPr bwMode="auto">
          <a:xfrm>
            <a:off x="5767559" y="906434"/>
            <a:ext cx="630256" cy="758303"/>
            <a:chOff x="4916" y="1600"/>
            <a:chExt cx="520" cy="597"/>
          </a:xfrm>
          <a:noFill/>
        </p:grpSpPr>
        <p:pic>
          <p:nvPicPr>
            <p:cNvPr id="354" name="Picture 128" descr="Happy">
              <a:extLst>
                <a:ext uri="{FF2B5EF4-FFF2-40B4-BE49-F238E27FC236}">
                  <a16:creationId xmlns:a16="http://schemas.microsoft.com/office/drawing/2014/main" xmlns="" id="{18D26A5C-1A1B-731A-984E-38F467F9D5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1" y="1600"/>
              <a:ext cx="320" cy="36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5" name="Text Box 129">
              <a:extLst>
                <a:ext uri="{FF2B5EF4-FFF2-40B4-BE49-F238E27FC236}">
                  <a16:creationId xmlns:a16="http://schemas.microsoft.com/office/drawing/2014/main" xmlns="" id="{9A730FEB-88AE-82B7-BF57-D489EBB2459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16" y="1930"/>
              <a:ext cx="520" cy="26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Potěšený / Šťastný</a:t>
              </a:r>
            </a:p>
          </p:txBody>
        </p:sp>
      </p:grpSp>
      <p:sp>
        <p:nvSpPr>
          <p:cNvPr id="356" name="Ovál 355">
            <a:extLst>
              <a:ext uri="{FF2B5EF4-FFF2-40B4-BE49-F238E27FC236}">
                <a16:creationId xmlns:a16="http://schemas.microsoft.com/office/drawing/2014/main" xmlns="" id="{25213027-3DB0-0024-4AE2-3C7553502E0D}"/>
              </a:ext>
            </a:extLst>
          </p:cNvPr>
          <p:cNvSpPr/>
          <p:nvPr/>
        </p:nvSpPr>
        <p:spPr>
          <a:xfrm>
            <a:off x="5438355" y="1047349"/>
            <a:ext cx="335154" cy="296275"/>
          </a:xfrm>
          <a:prstGeom prst="ellipse">
            <a:avLst/>
          </a:pr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>
                <a:solidFill>
                  <a:prstClr val="white"/>
                </a:solidFill>
                <a:latin typeface="+mj-lt"/>
              </a:rPr>
              <a:t>89</a:t>
            </a:r>
          </a:p>
        </p:txBody>
      </p:sp>
      <p:grpSp>
        <p:nvGrpSpPr>
          <p:cNvPr id="357" name="Group 45">
            <a:extLst>
              <a:ext uri="{FF2B5EF4-FFF2-40B4-BE49-F238E27FC236}">
                <a16:creationId xmlns:a16="http://schemas.microsoft.com/office/drawing/2014/main" xmlns="" id="{656D06FF-F3C9-C90A-2BDD-3F37133BFBC9}"/>
              </a:ext>
            </a:extLst>
          </p:cNvPr>
          <p:cNvGrpSpPr>
            <a:grpSpLocks/>
          </p:cNvGrpSpPr>
          <p:nvPr/>
        </p:nvGrpSpPr>
        <p:grpSpPr bwMode="auto">
          <a:xfrm>
            <a:off x="7523762" y="519983"/>
            <a:ext cx="732608" cy="783592"/>
            <a:chOff x="4848" y="932"/>
            <a:chExt cx="480" cy="512"/>
          </a:xfrm>
          <a:noFill/>
        </p:grpSpPr>
        <p:pic>
          <p:nvPicPr>
            <p:cNvPr id="358" name="Picture 46" descr="Warm Fuzzy">
              <a:extLst>
                <a:ext uri="{FF2B5EF4-FFF2-40B4-BE49-F238E27FC236}">
                  <a16:creationId xmlns:a16="http://schemas.microsoft.com/office/drawing/2014/main" xmlns="" id="{AF4F3CB0-4052-0EB1-79F0-C7F7079274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" y="932"/>
              <a:ext cx="216" cy="3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9" name="Text Box 47">
              <a:extLst>
                <a:ext uri="{FF2B5EF4-FFF2-40B4-BE49-F238E27FC236}">
                  <a16:creationId xmlns:a16="http://schemas.microsoft.com/office/drawing/2014/main" xmlns="" id="{F2128F71-A2D1-77A8-3806-6800FC77125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848" y="1223"/>
              <a:ext cx="480" cy="22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Hřejivý, jako doma</a:t>
              </a:r>
            </a:p>
          </p:txBody>
        </p:sp>
      </p:grpSp>
      <p:sp>
        <p:nvSpPr>
          <p:cNvPr id="361" name="Ovál 360">
            <a:extLst>
              <a:ext uri="{FF2B5EF4-FFF2-40B4-BE49-F238E27FC236}">
                <a16:creationId xmlns:a16="http://schemas.microsoft.com/office/drawing/2014/main" xmlns="" id="{5E6FA924-B13B-3DA1-F6DE-10C513B06198}"/>
              </a:ext>
            </a:extLst>
          </p:cNvPr>
          <p:cNvSpPr/>
          <p:nvPr/>
        </p:nvSpPr>
        <p:spPr>
          <a:xfrm>
            <a:off x="5117886" y="985143"/>
            <a:ext cx="213240" cy="193216"/>
          </a:xfrm>
          <a:prstGeom prst="ellipse">
            <a:avLst/>
          </a:pr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1" dirty="0">
                <a:solidFill>
                  <a:prstClr val="white"/>
                </a:solidFill>
                <a:latin typeface="+mj-lt"/>
              </a:rPr>
              <a:t>10</a:t>
            </a:r>
          </a:p>
        </p:txBody>
      </p:sp>
      <p:sp>
        <p:nvSpPr>
          <p:cNvPr id="363" name="Ovál 362">
            <a:extLst>
              <a:ext uri="{FF2B5EF4-FFF2-40B4-BE49-F238E27FC236}">
                <a16:creationId xmlns:a16="http://schemas.microsoft.com/office/drawing/2014/main" xmlns="" id="{E27C1D48-9B67-29A4-3E4F-B2524E4DA388}"/>
              </a:ext>
            </a:extLst>
          </p:cNvPr>
          <p:cNvSpPr/>
          <p:nvPr/>
        </p:nvSpPr>
        <p:spPr>
          <a:xfrm>
            <a:off x="7933461" y="1718647"/>
            <a:ext cx="275090" cy="270698"/>
          </a:xfrm>
          <a:prstGeom prst="ellipse">
            <a:avLst/>
          </a:pr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44</a:t>
            </a:r>
          </a:p>
        </p:txBody>
      </p:sp>
      <p:sp>
        <p:nvSpPr>
          <p:cNvPr id="364" name="Ovál 363">
            <a:extLst>
              <a:ext uri="{FF2B5EF4-FFF2-40B4-BE49-F238E27FC236}">
                <a16:creationId xmlns:a16="http://schemas.microsoft.com/office/drawing/2014/main" xmlns="" id="{6BD80916-E952-B6CC-7EB3-B32BD2B1CD51}"/>
              </a:ext>
            </a:extLst>
          </p:cNvPr>
          <p:cNvSpPr/>
          <p:nvPr/>
        </p:nvSpPr>
        <p:spPr>
          <a:xfrm>
            <a:off x="7102367" y="2133754"/>
            <a:ext cx="213240" cy="193216"/>
          </a:xfrm>
          <a:prstGeom prst="ellipse">
            <a:avLst/>
          </a:pr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1" dirty="0">
                <a:solidFill>
                  <a:prstClr val="white"/>
                </a:solidFill>
                <a:latin typeface="+mj-lt"/>
              </a:rPr>
              <a:t>10</a:t>
            </a:r>
          </a:p>
        </p:txBody>
      </p:sp>
      <p:sp>
        <p:nvSpPr>
          <p:cNvPr id="365" name="Ovál 364">
            <a:extLst>
              <a:ext uri="{FF2B5EF4-FFF2-40B4-BE49-F238E27FC236}">
                <a16:creationId xmlns:a16="http://schemas.microsoft.com/office/drawing/2014/main" xmlns="" id="{AEDB0E65-A490-FA90-89FE-5D0A12C69A45}"/>
              </a:ext>
            </a:extLst>
          </p:cNvPr>
          <p:cNvSpPr/>
          <p:nvPr/>
        </p:nvSpPr>
        <p:spPr>
          <a:xfrm>
            <a:off x="8109660" y="737313"/>
            <a:ext cx="213240" cy="193216"/>
          </a:xfrm>
          <a:prstGeom prst="ellipse">
            <a:avLst/>
          </a:pr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1" dirty="0">
                <a:solidFill>
                  <a:prstClr val="white"/>
                </a:solidFill>
                <a:latin typeface="+mj-lt"/>
              </a:rPr>
              <a:t>19</a:t>
            </a:r>
          </a:p>
        </p:txBody>
      </p:sp>
      <p:sp>
        <p:nvSpPr>
          <p:cNvPr id="366" name="Ovál 365">
            <a:extLst>
              <a:ext uri="{FF2B5EF4-FFF2-40B4-BE49-F238E27FC236}">
                <a16:creationId xmlns:a16="http://schemas.microsoft.com/office/drawing/2014/main" xmlns="" id="{F67B58F9-E4A0-D037-ADE5-9DA1067E57E5}"/>
              </a:ext>
            </a:extLst>
          </p:cNvPr>
          <p:cNvSpPr/>
          <p:nvPr/>
        </p:nvSpPr>
        <p:spPr>
          <a:xfrm>
            <a:off x="5615406" y="1659968"/>
            <a:ext cx="213240" cy="193216"/>
          </a:xfrm>
          <a:prstGeom prst="ellipse">
            <a:avLst/>
          </a:pr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1" dirty="0">
                <a:solidFill>
                  <a:prstClr val="white"/>
                </a:solidFill>
                <a:latin typeface="+mj-lt"/>
              </a:rPr>
              <a:t>14</a:t>
            </a:r>
          </a:p>
        </p:txBody>
      </p:sp>
      <p:sp>
        <p:nvSpPr>
          <p:cNvPr id="367" name="Ovál 366">
            <a:extLst>
              <a:ext uri="{FF2B5EF4-FFF2-40B4-BE49-F238E27FC236}">
                <a16:creationId xmlns:a16="http://schemas.microsoft.com/office/drawing/2014/main" xmlns="" id="{BD75F4E7-A7C7-53E5-18B1-5B87DB97F089}"/>
              </a:ext>
            </a:extLst>
          </p:cNvPr>
          <p:cNvSpPr/>
          <p:nvPr/>
        </p:nvSpPr>
        <p:spPr>
          <a:xfrm>
            <a:off x="8104827" y="1295585"/>
            <a:ext cx="213240" cy="193216"/>
          </a:xfrm>
          <a:prstGeom prst="ellipse">
            <a:avLst/>
          </a:pr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1" dirty="0">
                <a:solidFill>
                  <a:prstClr val="white"/>
                </a:solidFill>
                <a:latin typeface="+mj-lt"/>
              </a:rPr>
              <a:t>7</a:t>
            </a:r>
          </a:p>
        </p:txBody>
      </p:sp>
      <p:sp>
        <p:nvSpPr>
          <p:cNvPr id="368" name="Ovál 367">
            <a:extLst>
              <a:ext uri="{FF2B5EF4-FFF2-40B4-BE49-F238E27FC236}">
                <a16:creationId xmlns:a16="http://schemas.microsoft.com/office/drawing/2014/main" xmlns="" id="{CF09430F-BAED-A6F4-414E-8E73A74121F2}"/>
              </a:ext>
            </a:extLst>
          </p:cNvPr>
          <p:cNvSpPr/>
          <p:nvPr/>
        </p:nvSpPr>
        <p:spPr>
          <a:xfrm>
            <a:off x="6818697" y="1774320"/>
            <a:ext cx="335154" cy="296275"/>
          </a:xfrm>
          <a:prstGeom prst="ellipse">
            <a:avLst/>
          </a:pr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>
                <a:solidFill>
                  <a:prstClr val="white"/>
                </a:solidFill>
                <a:latin typeface="+mj-lt"/>
              </a:rPr>
              <a:t>85</a:t>
            </a:r>
          </a:p>
        </p:txBody>
      </p:sp>
      <p:sp>
        <p:nvSpPr>
          <p:cNvPr id="370" name="Ovál 369">
            <a:extLst>
              <a:ext uri="{FF2B5EF4-FFF2-40B4-BE49-F238E27FC236}">
                <a16:creationId xmlns:a16="http://schemas.microsoft.com/office/drawing/2014/main" xmlns="" id="{CC9E6F45-F608-C2BE-D24C-D7DA8949BF44}"/>
              </a:ext>
            </a:extLst>
          </p:cNvPr>
          <p:cNvSpPr/>
          <p:nvPr/>
        </p:nvSpPr>
        <p:spPr>
          <a:xfrm>
            <a:off x="7550566" y="1360799"/>
            <a:ext cx="213240" cy="193216"/>
          </a:xfrm>
          <a:prstGeom prst="ellipse">
            <a:avLst/>
          </a:prstGeom>
          <a:solidFill>
            <a:srgbClr val="00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b="1" dirty="0">
                <a:solidFill>
                  <a:prstClr val="white"/>
                </a:solidFill>
                <a:latin typeface="+mj-lt"/>
              </a:rPr>
              <a:t>3</a:t>
            </a:r>
          </a:p>
        </p:txBody>
      </p:sp>
      <p:sp>
        <p:nvSpPr>
          <p:cNvPr id="127" name="Zástupný symbol pro text 4">
            <a:extLst>
              <a:ext uri="{FF2B5EF4-FFF2-40B4-BE49-F238E27FC236}">
                <a16:creationId xmlns:a16="http://schemas.microsoft.com/office/drawing/2014/main" xmlns="" id="{20876CCC-17BE-5228-57DF-87680745A31D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EMOTI*SCAPE</a:t>
            </a:r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xmlns="" id="{1963FB7B-3AEC-1B08-8803-E41497DF0C46}"/>
              </a:ext>
            </a:extLst>
          </p:cNvPr>
          <p:cNvSpPr/>
          <p:nvPr/>
        </p:nvSpPr>
        <p:spPr>
          <a:xfrm>
            <a:off x="1766304" y="2794242"/>
            <a:ext cx="213240" cy="193216"/>
          </a:xfrm>
          <a:prstGeom prst="ellipse">
            <a:avLst/>
          </a:prstGeom>
          <a:solidFill>
            <a:srgbClr val="8B3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prstClr val="white"/>
                </a:solidFill>
                <a:latin typeface="+mj-lt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019037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Line 5">
            <a:extLst>
              <a:ext uri="{FF2B5EF4-FFF2-40B4-BE49-F238E27FC236}">
                <a16:creationId xmlns:a16="http://schemas.microsoft.com/office/drawing/2014/main" xmlns="" id="{82C5A63A-2672-2D91-CF3C-3D0C2D5EDD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279" y="2570983"/>
            <a:ext cx="8264566" cy="13050"/>
          </a:xfrm>
          <a:prstGeom prst="line">
            <a:avLst/>
          </a:prstGeom>
          <a:ln w="12700">
            <a:solidFill>
              <a:srgbClr val="8B8B8B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defTabSz="914377"/>
            <a:endParaRPr lang="cs-CZ" sz="1632" dirty="0">
              <a:solidFill>
                <a:srgbClr val="000000">
                  <a:lumMod val="65000"/>
                  <a:lumOff val="35000"/>
                </a:srgbClr>
              </a:solidFill>
              <a:latin typeface="+mj-lt"/>
            </a:endParaRPr>
          </a:p>
        </p:txBody>
      </p:sp>
      <p:sp>
        <p:nvSpPr>
          <p:cNvPr id="111" name="Line 54">
            <a:extLst>
              <a:ext uri="{FF2B5EF4-FFF2-40B4-BE49-F238E27FC236}">
                <a16:creationId xmlns:a16="http://schemas.microsoft.com/office/drawing/2014/main" xmlns="" id="{25E4FBC2-B1AD-DCAB-CE91-68A9DDD89E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43475" y="700440"/>
            <a:ext cx="38633" cy="3636465"/>
          </a:xfrm>
          <a:prstGeom prst="line">
            <a:avLst/>
          </a:prstGeom>
          <a:ln w="12700">
            <a:solidFill>
              <a:srgbClr val="8B8B8B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defTabSz="914377">
              <a:defRPr/>
            </a:pPr>
            <a:endParaRPr lang="cs-CZ" sz="1632" dirty="0">
              <a:solidFill>
                <a:srgbClr val="000000">
                  <a:lumMod val="65000"/>
                  <a:lumOff val="35000"/>
                </a:srgbClr>
              </a:solidFill>
              <a:latin typeface="+mj-lt"/>
            </a:endParaRPr>
          </a:p>
        </p:txBody>
      </p:sp>
      <p:sp>
        <p:nvSpPr>
          <p:cNvPr id="110" name="Obdélník 109">
            <a:extLst>
              <a:ext uri="{FF2B5EF4-FFF2-40B4-BE49-F238E27FC236}">
                <a16:creationId xmlns:a16="http://schemas.microsoft.com/office/drawing/2014/main" xmlns="" id="{BA83D390-946D-841B-A428-04D9232E8FB5}"/>
              </a:ext>
            </a:extLst>
          </p:cNvPr>
          <p:cNvSpPr/>
          <p:nvPr/>
        </p:nvSpPr>
        <p:spPr bwMode="ltGray">
          <a:xfrm>
            <a:off x="4408183" y="2458720"/>
            <a:ext cx="327632" cy="234422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969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" name="Nadpis 3">
            <a:extLst>
              <a:ext uri="{FF2B5EF4-FFF2-40B4-BE49-F238E27FC236}">
                <a16:creationId xmlns:a16="http://schemas.microsoft.com/office/drawing/2014/main" xmlns="" id="{716B9E0D-6119-4866-B70F-7676B8E65074}"/>
              </a:ext>
            </a:extLst>
          </p:cNvPr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cs-CZ" sz="2200" dirty="0">
                <a:solidFill>
                  <a:srgbClr val="003C78"/>
                </a:solidFill>
                <a:latin typeface="Arial" panose="020B0604020202020204" pitchFamily="34" charset="0"/>
              </a:rPr>
              <a:t>Co tyto emoce vzbuzovalo?</a:t>
            </a:r>
          </a:p>
        </p:txBody>
      </p:sp>
      <p:sp>
        <p:nvSpPr>
          <p:cNvPr id="4" name="Zástupný symbol pro text 4">
            <a:extLst>
              <a:ext uri="{FF2B5EF4-FFF2-40B4-BE49-F238E27FC236}">
                <a16:creationId xmlns:a16="http://schemas.microsoft.com/office/drawing/2014/main" xmlns="" id="{7B9D4844-AF71-4E57-BC4E-2E7FD16E46FA}"/>
              </a:ext>
            </a:extLst>
          </p:cNvPr>
          <p:cNvSpPr txBox="1">
            <a:spLocks/>
          </p:cNvSpPr>
          <p:nvPr/>
        </p:nvSpPr>
        <p:spPr>
          <a:xfrm>
            <a:off x="166765" y="188107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l-PL" sz="1800" dirty="0">
                <a:solidFill>
                  <a:srgbClr val="FF0000"/>
                </a:solidFill>
              </a:rPr>
              <a:t>EMOTI*SCAPE</a:t>
            </a:r>
          </a:p>
        </p:txBody>
      </p:sp>
      <p:sp>
        <p:nvSpPr>
          <p:cNvPr id="73" name="Zaoblený obdélník 10">
            <a:extLst>
              <a:ext uri="{FF2B5EF4-FFF2-40B4-BE49-F238E27FC236}">
                <a16:creationId xmlns:a16="http://schemas.microsoft.com/office/drawing/2014/main" xmlns="" id="{782C55B6-78BB-3FB2-8ADB-51744B43E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92" y="2571301"/>
            <a:ext cx="1510313" cy="335949"/>
          </a:xfrm>
          <a:prstGeom prst="roundRect">
            <a:avLst>
              <a:gd name="adj" fmla="val 16667"/>
            </a:avLst>
          </a:prstGeom>
          <a:solidFill>
            <a:srgbClr val="8B37A2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377">
              <a:spcBef>
                <a:spcPct val="0"/>
              </a:spcBef>
              <a:buNone/>
              <a:defRPr/>
            </a:pPr>
            <a:r>
              <a:rPr lang="cs-CZ" altLang="cs-CZ" sz="1200" b="1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Negativní aktivní</a:t>
            </a:r>
          </a:p>
        </p:txBody>
      </p:sp>
      <p:sp>
        <p:nvSpPr>
          <p:cNvPr id="78" name="Obdélník 77">
            <a:extLst>
              <a:ext uri="{FF2B5EF4-FFF2-40B4-BE49-F238E27FC236}">
                <a16:creationId xmlns:a16="http://schemas.microsoft.com/office/drawing/2014/main" xmlns="" id="{0F0A7420-9DD1-3692-CE10-E80B30C6A54C}"/>
              </a:ext>
            </a:extLst>
          </p:cNvPr>
          <p:cNvSpPr/>
          <p:nvPr/>
        </p:nvSpPr>
        <p:spPr>
          <a:xfrm>
            <a:off x="973679" y="1745736"/>
            <a:ext cx="280565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cs-CZ" sz="1100" i="1" dirty="0">
                <a:solidFill>
                  <a:srgbClr val="404040"/>
                </a:solidFill>
              </a:rPr>
              <a:t>„Cítil jsem se odbytý, protože mi </a:t>
            </a:r>
            <a:r>
              <a:rPr lang="cs-CZ" sz="1100" b="1" i="1" dirty="0">
                <a:solidFill>
                  <a:srgbClr val="404040"/>
                </a:solidFill>
              </a:rPr>
              <a:t>pracovník dal pouze seznam památek abych si vybral, který zámek v okolí navštívit</a:t>
            </a:r>
            <a:r>
              <a:rPr lang="cs-CZ" sz="1100" i="1" dirty="0">
                <a:solidFill>
                  <a:srgbClr val="404040"/>
                </a:solidFill>
              </a:rPr>
              <a:t>.“</a:t>
            </a:r>
            <a:endParaRPr lang="cs-CZ" sz="1100" i="1" dirty="0">
              <a:solidFill>
                <a:srgbClr val="404040"/>
              </a:solidFill>
              <a:latin typeface="Arial"/>
            </a:endParaRPr>
          </a:p>
        </p:txBody>
      </p:sp>
      <p:sp>
        <p:nvSpPr>
          <p:cNvPr id="83" name="Obdélník 82">
            <a:extLst>
              <a:ext uri="{FF2B5EF4-FFF2-40B4-BE49-F238E27FC236}">
                <a16:creationId xmlns:a16="http://schemas.microsoft.com/office/drawing/2014/main" xmlns="" id="{25A034FE-786A-4AE5-CF4F-4EAC3A2F9789}"/>
              </a:ext>
            </a:extLst>
          </p:cNvPr>
          <p:cNvSpPr/>
          <p:nvPr/>
        </p:nvSpPr>
        <p:spPr>
          <a:xfrm>
            <a:off x="271478" y="915566"/>
            <a:ext cx="362670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cs-CZ" sz="1100" i="1" dirty="0">
                <a:solidFill>
                  <a:srgbClr val="404040"/>
                </a:solidFill>
              </a:rPr>
              <a:t>„Cítil jsem se zmateně. Evidentně jsem svým </a:t>
            </a:r>
            <a:r>
              <a:rPr lang="cs-CZ" sz="1100" b="1" i="1" dirty="0">
                <a:solidFill>
                  <a:srgbClr val="404040"/>
                </a:solidFill>
              </a:rPr>
              <a:t>dotazem pracovnici zaskočil</a:t>
            </a:r>
            <a:r>
              <a:rPr lang="cs-CZ" sz="1100" i="1" dirty="0">
                <a:solidFill>
                  <a:srgbClr val="404040"/>
                </a:solidFill>
              </a:rPr>
              <a:t>. Ta </a:t>
            </a:r>
            <a:r>
              <a:rPr lang="cs-CZ" sz="1100" b="1" i="1" dirty="0">
                <a:solidFill>
                  <a:srgbClr val="404040"/>
                </a:solidFill>
              </a:rPr>
              <a:t>v jedné ruce držela zmrzlinu a druhou rukou zadávala do vyhledávače můj požadavek</a:t>
            </a:r>
            <a:r>
              <a:rPr lang="cs-CZ" sz="1100" i="1" dirty="0">
                <a:solidFill>
                  <a:srgbClr val="404040"/>
                </a:solidFill>
              </a:rPr>
              <a:t>.“</a:t>
            </a:r>
            <a:endParaRPr lang="cs-CZ" sz="1100" i="1" dirty="0">
              <a:solidFill>
                <a:srgbClr val="404040"/>
              </a:solidFill>
              <a:latin typeface="Arial"/>
            </a:endParaRPr>
          </a:p>
        </p:txBody>
      </p:sp>
      <p:grpSp>
        <p:nvGrpSpPr>
          <p:cNvPr id="103" name="Group 109">
            <a:extLst>
              <a:ext uri="{FF2B5EF4-FFF2-40B4-BE49-F238E27FC236}">
                <a16:creationId xmlns:a16="http://schemas.microsoft.com/office/drawing/2014/main" xmlns="" id="{65DDBB96-0C18-7CD7-342C-36C68E45CE69}"/>
              </a:ext>
            </a:extLst>
          </p:cNvPr>
          <p:cNvGrpSpPr>
            <a:grpSpLocks/>
          </p:cNvGrpSpPr>
          <p:nvPr/>
        </p:nvGrpSpPr>
        <p:grpSpPr bwMode="auto">
          <a:xfrm>
            <a:off x="3544415" y="851306"/>
            <a:ext cx="898094" cy="795687"/>
            <a:chOff x="1344" y="1584"/>
            <a:chExt cx="672" cy="602"/>
          </a:xfrm>
          <a:noFill/>
        </p:grpSpPr>
        <p:pic>
          <p:nvPicPr>
            <p:cNvPr id="104" name="Picture 110" descr="Confused">
              <a:extLst>
                <a:ext uri="{FF2B5EF4-FFF2-40B4-BE49-F238E27FC236}">
                  <a16:creationId xmlns:a16="http://schemas.microsoft.com/office/drawing/2014/main" xmlns="" id="{2D525AD8-0C37-56A4-BBEE-6B926F622C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7" y="1584"/>
              <a:ext cx="302" cy="4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" name="Text Box 111">
              <a:extLst>
                <a:ext uri="{FF2B5EF4-FFF2-40B4-BE49-F238E27FC236}">
                  <a16:creationId xmlns:a16="http://schemas.microsoft.com/office/drawing/2014/main" xmlns="" id="{C38D36F6-F232-09DE-B8CE-41160D0A85D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344" y="2043"/>
              <a:ext cx="672" cy="14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Zmatek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107" name="Zaoblený obdélník 10">
            <a:extLst>
              <a:ext uri="{FF2B5EF4-FFF2-40B4-BE49-F238E27FC236}">
                <a16:creationId xmlns:a16="http://schemas.microsoft.com/office/drawing/2014/main" xmlns="" id="{8C37EABF-2718-37FE-ECC1-49337BA85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5959" y="2238182"/>
            <a:ext cx="1510313" cy="335949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377">
              <a:spcBef>
                <a:spcPct val="0"/>
              </a:spcBef>
              <a:buNone/>
              <a:defRPr/>
            </a:pPr>
            <a:r>
              <a:rPr lang="cs-CZ" altLang="cs-CZ" sz="1200" b="1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Negativní aktivní</a:t>
            </a:r>
          </a:p>
        </p:txBody>
      </p:sp>
      <p:sp>
        <p:nvSpPr>
          <p:cNvPr id="108" name="Zaoblený obdélník 10">
            <a:extLst>
              <a:ext uri="{FF2B5EF4-FFF2-40B4-BE49-F238E27FC236}">
                <a16:creationId xmlns:a16="http://schemas.microsoft.com/office/drawing/2014/main" xmlns="" id="{490CB9FF-7B68-F4F2-B790-BDBA0C472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5439" y="2235801"/>
            <a:ext cx="1510313" cy="335949"/>
          </a:xfrm>
          <a:prstGeom prst="roundRect">
            <a:avLst>
              <a:gd name="adj" fmla="val 16667"/>
            </a:avLst>
          </a:prstGeom>
          <a:solidFill>
            <a:srgbClr val="009D9C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377">
              <a:spcBef>
                <a:spcPct val="0"/>
              </a:spcBef>
              <a:buNone/>
              <a:defRPr/>
            </a:pPr>
            <a:r>
              <a:rPr lang="cs-CZ" altLang="cs-CZ" sz="1200" b="1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Pozitivní pasivní</a:t>
            </a:r>
          </a:p>
        </p:txBody>
      </p:sp>
      <p:sp>
        <p:nvSpPr>
          <p:cNvPr id="109" name="Zaoblený obdélník 10">
            <a:extLst>
              <a:ext uri="{FF2B5EF4-FFF2-40B4-BE49-F238E27FC236}">
                <a16:creationId xmlns:a16="http://schemas.microsoft.com/office/drawing/2014/main" xmlns="" id="{D966E0BB-0191-E47F-B767-AB96067F4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0205" y="2568972"/>
            <a:ext cx="1510313" cy="335949"/>
          </a:xfrm>
          <a:prstGeom prst="roundRect">
            <a:avLst>
              <a:gd name="adj" fmla="val 16667"/>
            </a:avLst>
          </a:prstGeom>
          <a:solidFill>
            <a:srgbClr val="2F469C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377">
              <a:spcBef>
                <a:spcPct val="0"/>
              </a:spcBef>
              <a:buNone/>
              <a:defRPr/>
            </a:pPr>
            <a:r>
              <a:rPr lang="cs-CZ" altLang="cs-CZ" sz="1200" b="1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Pozitivní aktivní</a:t>
            </a:r>
          </a:p>
        </p:txBody>
      </p:sp>
      <p:grpSp>
        <p:nvGrpSpPr>
          <p:cNvPr id="113" name="Group 36">
            <a:extLst>
              <a:ext uri="{FF2B5EF4-FFF2-40B4-BE49-F238E27FC236}">
                <a16:creationId xmlns:a16="http://schemas.microsoft.com/office/drawing/2014/main" xmlns="" id="{278DC902-A936-A9B9-24E3-659ECF34E84E}"/>
              </a:ext>
            </a:extLst>
          </p:cNvPr>
          <p:cNvGrpSpPr>
            <a:grpSpLocks/>
          </p:cNvGrpSpPr>
          <p:nvPr/>
        </p:nvGrpSpPr>
        <p:grpSpPr bwMode="auto">
          <a:xfrm>
            <a:off x="386029" y="1732132"/>
            <a:ext cx="721448" cy="742970"/>
            <a:chOff x="602" y="1076"/>
            <a:chExt cx="394" cy="515"/>
          </a:xfrm>
          <a:noFill/>
        </p:grpSpPr>
        <p:pic>
          <p:nvPicPr>
            <p:cNvPr id="114" name="Picture 37" descr="Lonely Unappreciated">
              <a:extLst>
                <a:ext uri="{FF2B5EF4-FFF2-40B4-BE49-F238E27FC236}">
                  <a16:creationId xmlns:a16="http://schemas.microsoft.com/office/drawing/2014/main" xmlns="" id="{8740AF33-8086-678B-6901-BA0E3D0F22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076"/>
              <a:ext cx="212" cy="31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" name="Text Box 38">
              <a:extLst>
                <a:ext uri="{FF2B5EF4-FFF2-40B4-BE49-F238E27FC236}">
                  <a16:creationId xmlns:a16="http://schemas.microsoft.com/office/drawing/2014/main" xmlns="" id="{FD09E7D1-AAA8-2733-B133-61FDC29AF75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02" y="1356"/>
              <a:ext cx="394" cy="23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Odbytý/</a:t>
              </a:r>
              <a:br>
                <a:rPr lang="cs-CZ" dirty="0">
                  <a:latin typeface="+mj-lt"/>
                </a:rPr>
              </a:br>
              <a:r>
                <a:rPr lang="cs-CZ" dirty="0">
                  <a:latin typeface="+mj-lt"/>
                </a:rPr>
                <a:t>Ignorovaný</a:t>
              </a:r>
            </a:p>
          </p:txBody>
        </p:sp>
      </p:grpSp>
      <p:grpSp>
        <p:nvGrpSpPr>
          <p:cNvPr id="117" name="Group 106">
            <a:extLst>
              <a:ext uri="{FF2B5EF4-FFF2-40B4-BE49-F238E27FC236}">
                <a16:creationId xmlns:a16="http://schemas.microsoft.com/office/drawing/2014/main" xmlns="" id="{677F3952-C099-F1BC-3788-5B0A5B738B5E}"/>
              </a:ext>
            </a:extLst>
          </p:cNvPr>
          <p:cNvGrpSpPr>
            <a:grpSpLocks/>
          </p:cNvGrpSpPr>
          <p:nvPr/>
        </p:nvGrpSpPr>
        <p:grpSpPr bwMode="auto">
          <a:xfrm>
            <a:off x="3662419" y="3151043"/>
            <a:ext cx="885431" cy="890701"/>
            <a:chOff x="781" y="1984"/>
            <a:chExt cx="683" cy="786"/>
          </a:xfrm>
          <a:noFill/>
        </p:grpSpPr>
        <p:pic>
          <p:nvPicPr>
            <p:cNvPr id="118" name="Picture 107" descr="Embarrassed">
              <a:extLst>
                <a:ext uri="{FF2B5EF4-FFF2-40B4-BE49-F238E27FC236}">
                  <a16:creationId xmlns:a16="http://schemas.microsoft.com/office/drawing/2014/main" xmlns="" id="{ED67AB60-51AB-C6A9-F28F-C1F4010C18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6" y="1984"/>
              <a:ext cx="380" cy="3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" name="Text Box 108">
              <a:extLst>
                <a:ext uri="{FF2B5EF4-FFF2-40B4-BE49-F238E27FC236}">
                  <a16:creationId xmlns:a16="http://schemas.microsoft.com/office/drawing/2014/main" xmlns="" id="{8BE0F5A4-7336-1973-F4A8-ED5DA8A2845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81" y="2341"/>
              <a:ext cx="683" cy="42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Vyvedený z míry/cítit se trapně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121" name="TextovéPole 120">
            <a:extLst>
              <a:ext uri="{FF2B5EF4-FFF2-40B4-BE49-F238E27FC236}">
                <a16:creationId xmlns:a16="http://schemas.microsoft.com/office/drawing/2014/main" xmlns="" id="{CB4A3480-A31D-FBC3-7BF2-1B96D30CE9DD}"/>
              </a:ext>
            </a:extLst>
          </p:cNvPr>
          <p:cNvSpPr txBox="1"/>
          <p:nvPr/>
        </p:nvSpPr>
        <p:spPr>
          <a:xfrm>
            <a:off x="453287" y="3275395"/>
            <a:ext cx="353061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i="1" dirty="0">
                <a:solidFill>
                  <a:srgbClr val="404040"/>
                </a:solidFill>
              </a:rPr>
              <a:t>„Obsluha </a:t>
            </a:r>
            <a:r>
              <a:rPr lang="cs-CZ" sz="1100" b="1" i="1" dirty="0">
                <a:solidFill>
                  <a:srgbClr val="404040"/>
                </a:solidFill>
              </a:rPr>
              <a:t>k řešení mého požadavku přistoupila stylem, proč se nás na to vůbec ptáte. Kolegyně pracovnice, se kterou jsem hovořil, nad mým dotazem kroutila hlavou</a:t>
            </a:r>
            <a:r>
              <a:rPr lang="cs-CZ" sz="1100" i="1" dirty="0">
                <a:solidFill>
                  <a:srgbClr val="404040"/>
                </a:solidFill>
              </a:rPr>
              <a:t>.“</a:t>
            </a:r>
          </a:p>
        </p:txBody>
      </p:sp>
      <p:grpSp>
        <p:nvGrpSpPr>
          <p:cNvPr id="133" name="Group 62">
            <a:extLst>
              <a:ext uri="{FF2B5EF4-FFF2-40B4-BE49-F238E27FC236}">
                <a16:creationId xmlns:a16="http://schemas.microsoft.com/office/drawing/2014/main" xmlns="" id="{E968D64B-F3CD-5798-7574-F96C445C9CA2}"/>
              </a:ext>
            </a:extLst>
          </p:cNvPr>
          <p:cNvGrpSpPr>
            <a:grpSpLocks/>
          </p:cNvGrpSpPr>
          <p:nvPr/>
        </p:nvGrpSpPr>
        <p:grpSpPr bwMode="auto">
          <a:xfrm>
            <a:off x="8248816" y="2682776"/>
            <a:ext cx="542166" cy="829351"/>
            <a:chOff x="4049" y="3085"/>
            <a:chExt cx="377" cy="774"/>
          </a:xfrm>
          <a:noFill/>
        </p:grpSpPr>
        <p:pic>
          <p:nvPicPr>
            <p:cNvPr id="134" name="Picture 63" descr="Enthusiastic Rev Aug 04">
              <a:extLst>
                <a:ext uri="{FF2B5EF4-FFF2-40B4-BE49-F238E27FC236}">
                  <a16:creationId xmlns:a16="http://schemas.microsoft.com/office/drawing/2014/main" xmlns="" id="{6E9F3545-2854-D916-A761-FB0610138B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085"/>
              <a:ext cx="294" cy="5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5" name="Text Box 64">
              <a:extLst>
                <a:ext uri="{FF2B5EF4-FFF2-40B4-BE49-F238E27FC236}">
                  <a16:creationId xmlns:a16="http://schemas.microsoft.com/office/drawing/2014/main" xmlns="" id="{3D409A43-508F-006C-67EE-4BCE0EE5B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9" y="3600"/>
              <a:ext cx="377" cy="25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cs-CZ" dirty="0">
                  <a:latin typeface="+mj-lt"/>
                </a:rPr>
                <a:t>Nadšení/</a:t>
              </a:r>
            </a:p>
            <a:p>
              <a:pPr>
                <a:defRPr/>
              </a:pPr>
              <a:r>
                <a:rPr lang="cs-CZ" dirty="0">
                  <a:latin typeface="+mj-lt"/>
                </a:rPr>
                <a:t>    dychtivý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137" name="TextovéPole 136">
            <a:extLst>
              <a:ext uri="{FF2B5EF4-FFF2-40B4-BE49-F238E27FC236}">
                <a16:creationId xmlns:a16="http://schemas.microsoft.com/office/drawing/2014/main" xmlns="" id="{AF88AF71-8F1A-F3F3-E715-682706BB1D18}"/>
              </a:ext>
            </a:extLst>
          </p:cNvPr>
          <p:cNvSpPr txBox="1"/>
          <p:nvPr/>
        </p:nvSpPr>
        <p:spPr>
          <a:xfrm>
            <a:off x="4577675" y="2886457"/>
            <a:ext cx="3755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i="1" dirty="0">
                <a:solidFill>
                  <a:srgbClr val="404040"/>
                </a:solidFill>
              </a:rPr>
              <a:t>„Byla to velmi </a:t>
            </a:r>
            <a:r>
              <a:rPr lang="cs-CZ" sz="1100" b="1" i="1" dirty="0">
                <a:solidFill>
                  <a:srgbClr val="404040"/>
                </a:solidFill>
              </a:rPr>
              <a:t>příjemná návštěva</a:t>
            </a:r>
            <a:r>
              <a:rPr lang="cs-CZ" sz="1100" i="1" dirty="0">
                <a:solidFill>
                  <a:srgbClr val="404040"/>
                </a:solidFill>
              </a:rPr>
              <a:t> informačního centra, které je </a:t>
            </a:r>
            <a:r>
              <a:rPr lang="cs-CZ" sz="1100" b="1" i="1" dirty="0">
                <a:solidFill>
                  <a:srgbClr val="404040"/>
                </a:solidFill>
              </a:rPr>
              <a:t>pěkně upravené</a:t>
            </a:r>
            <a:r>
              <a:rPr lang="cs-CZ" sz="1100" i="1" dirty="0">
                <a:solidFill>
                  <a:srgbClr val="404040"/>
                </a:solidFill>
              </a:rPr>
              <a:t>. Pracovnice byla </a:t>
            </a:r>
            <a:r>
              <a:rPr lang="cs-CZ" sz="1100" b="1" i="1" dirty="0">
                <a:solidFill>
                  <a:srgbClr val="404040"/>
                </a:solidFill>
              </a:rPr>
              <a:t>velmi ochotná, příjemná, zavolala mi do informačního centra v Poličce, nabídla mi alternativu, telefonní číslo mi vypsala</a:t>
            </a:r>
            <a:r>
              <a:rPr lang="cs-CZ" sz="1100" i="1" dirty="0">
                <a:solidFill>
                  <a:srgbClr val="404040"/>
                </a:solidFill>
              </a:rPr>
              <a:t>.“</a:t>
            </a:r>
          </a:p>
        </p:txBody>
      </p:sp>
      <p:sp>
        <p:nvSpPr>
          <p:cNvPr id="140" name="TextovéPole 139">
            <a:extLst>
              <a:ext uri="{FF2B5EF4-FFF2-40B4-BE49-F238E27FC236}">
                <a16:creationId xmlns:a16="http://schemas.microsoft.com/office/drawing/2014/main" xmlns="" id="{358BCA59-43CC-E064-01BC-715632ADB975}"/>
              </a:ext>
            </a:extLst>
          </p:cNvPr>
          <p:cNvSpPr txBox="1"/>
          <p:nvPr/>
        </p:nvSpPr>
        <p:spPr>
          <a:xfrm>
            <a:off x="5280586" y="3667069"/>
            <a:ext cx="345188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i="1" dirty="0">
                <a:solidFill>
                  <a:srgbClr val="404040"/>
                </a:solidFill>
              </a:rPr>
              <a:t>„Dostal jsem od pracovnice </a:t>
            </a:r>
            <a:r>
              <a:rPr lang="cs-CZ" sz="1100" b="1" i="1" dirty="0">
                <a:solidFill>
                  <a:srgbClr val="404040"/>
                </a:solidFill>
              </a:rPr>
              <a:t>spoustu tipů, co mohu v okolí dělat</a:t>
            </a:r>
            <a:r>
              <a:rPr lang="cs-CZ" sz="1100" i="1" dirty="0">
                <a:solidFill>
                  <a:srgbClr val="404040"/>
                </a:solidFill>
              </a:rPr>
              <a:t>. Pracovnice byla </a:t>
            </a:r>
            <a:r>
              <a:rPr lang="cs-CZ" sz="1100" b="1" i="1" dirty="0">
                <a:solidFill>
                  <a:srgbClr val="404040"/>
                </a:solidFill>
              </a:rPr>
              <a:t>odbornice a dokázala mě velmi dobře nalákat na jednotlivé atrakce</a:t>
            </a:r>
            <a:r>
              <a:rPr lang="cs-CZ" sz="1100" i="1" dirty="0">
                <a:solidFill>
                  <a:srgbClr val="404040"/>
                </a:solidFill>
              </a:rPr>
              <a:t>.“</a:t>
            </a:r>
          </a:p>
        </p:txBody>
      </p:sp>
      <p:grpSp>
        <p:nvGrpSpPr>
          <p:cNvPr id="141" name="Skupina 1">
            <a:extLst>
              <a:ext uri="{FF2B5EF4-FFF2-40B4-BE49-F238E27FC236}">
                <a16:creationId xmlns:a16="http://schemas.microsoft.com/office/drawing/2014/main" xmlns="" id="{14037560-0184-234C-3359-E04B1D64F22F}"/>
              </a:ext>
            </a:extLst>
          </p:cNvPr>
          <p:cNvGrpSpPr>
            <a:grpSpLocks/>
          </p:cNvGrpSpPr>
          <p:nvPr/>
        </p:nvGrpSpPr>
        <p:grpSpPr bwMode="auto">
          <a:xfrm>
            <a:off x="4575437" y="3619720"/>
            <a:ext cx="791566" cy="830372"/>
            <a:chOff x="5953125" y="2819400"/>
            <a:chExt cx="1110013" cy="1182009"/>
          </a:xfrm>
          <a:noFill/>
        </p:grpSpPr>
        <p:pic>
          <p:nvPicPr>
            <p:cNvPr id="142" name="Picture 93" descr="Inspired 02">
              <a:extLst>
                <a:ext uri="{FF2B5EF4-FFF2-40B4-BE49-F238E27FC236}">
                  <a16:creationId xmlns:a16="http://schemas.microsoft.com/office/drawing/2014/main" xmlns="" id="{E04E6DEF-3A6A-8CD5-94DB-A5D2483E60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5838" y="2819400"/>
              <a:ext cx="817562" cy="7318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" name="Text Box 94">
              <a:extLst>
                <a:ext uri="{FF2B5EF4-FFF2-40B4-BE49-F238E27FC236}">
                  <a16:creationId xmlns:a16="http://schemas.microsoft.com/office/drawing/2014/main" xmlns="" id="{F224C09E-E3F0-9460-3080-43E296DC4DE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53125" y="3519488"/>
              <a:ext cx="1110013" cy="48192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defRPr/>
              </a:pPr>
              <a:r>
                <a:rPr lang="cs-CZ" dirty="0">
                  <a:latin typeface="+mj-lt"/>
                </a:rPr>
                <a:t>Inspirace/</a:t>
              </a:r>
            </a:p>
            <a:p>
              <a:pPr algn="ctr">
                <a:defRPr/>
              </a:pPr>
              <a:r>
                <a:rPr lang="cs-CZ" dirty="0">
                  <a:latin typeface="+mj-lt"/>
                </a:rPr>
                <a:t>nápad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147" name="TextovéPole 146">
            <a:extLst>
              <a:ext uri="{FF2B5EF4-FFF2-40B4-BE49-F238E27FC236}">
                <a16:creationId xmlns:a16="http://schemas.microsoft.com/office/drawing/2014/main" xmlns="" id="{FCB703D9-6CCE-815A-6C1A-CA7095D45267}"/>
              </a:ext>
            </a:extLst>
          </p:cNvPr>
          <p:cNvSpPr txBox="1"/>
          <p:nvPr/>
        </p:nvSpPr>
        <p:spPr>
          <a:xfrm>
            <a:off x="5177431" y="721086"/>
            <a:ext cx="36564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i="1" dirty="0">
                <a:solidFill>
                  <a:srgbClr val="404040"/>
                </a:solidFill>
              </a:rPr>
              <a:t>„Cítil jsem se dobře, protože </a:t>
            </a:r>
            <a:r>
              <a:rPr lang="cs-CZ" sz="1100" b="1" i="1" dirty="0">
                <a:solidFill>
                  <a:srgbClr val="404040"/>
                </a:solidFill>
              </a:rPr>
              <a:t>obsluha byla </a:t>
            </a:r>
            <a:r>
              <a:rPr lang="cs-CZ" sz="1100" i="1" dirty="0">
                <a:solidFill>
                  <a:srgbClr val="404040"/>
                </a:solidFill>
              </a:rPr>
              <a:t>velmi </a:t>
            </a:r>
            <a:r>
              <a:rPr lang="cs-CZ" sz="1100" b="1" i="1" dirty="0">
                <a:solidFill>
                  <a:srgbClr val="404040"/>
                </a:solidFill>
              </a:rPr>
              <a:t>příjemná ochotná a milá, doporučila nám návštěvu zámku </a:t>
            </a:r>
            <a:r>
              <a:rPr lang="cs-CZ" sz="1100" i="1" dirty="0">
                <a:solidFill>
                  <a:srgbClr val="404040"/>
                </a:solidFill>
              </a:rPr>
              <a:t>ve Velkých Losinách a pokud by nám nevadila větší vzdálenost, tak hrad Bouzov.“</a:t>
            </a:r>
          </a:p>
        </p:txBody>
      </p:sp>
      <p:grpSp>
        <p:nvGrpSpPr>
          <p:cNvPr id="148" name="Group 48">
            <a:extLst>
              <a:ext uri="{FF2B5EF4-FFF2-40B4-BE49-F238E27FC236}">
                <a16:creationId xmlns:a16="http://schemas.microsoft.com/office/drawing/2014/main" xmlns="" id="{EED3EDA5-490B-C1DE-FADB-7EFCB8AEB6D9}"/>
              </a:ext>
            </a:extLst>
          </p:cNvPr>
          <p:cNvGrpSpPr>
            <a:grpSpLocks/>
          </p:cNvGrpSpPr>
          <p:nvPr/>
        </p:nvGrpSpPr>
        <p:grpSpPr bwMode="auto">
          <a:xfrm>
            <a:off x="4609899" y="706267"/>
            <a:ext cx="605792" cy="680972"/>
            <a:chOff x="4080" y="816"/>
            <a:chExt cx="480" cy="572"/>
          </a:xfrm>
          <a:noFill/>
        </p:grpSpPr>
        <p:pic>
          <p:nvPicPr>
            <p:cNvPr id="149" name="Picture 49" descr="Normal">
              <a:extLst>
                <a:ext uri="{FF2B5EF4-FFF2-40B4-BE49-F238E27FC236}">
                  <a16:creationId xmlns:a16="http://schemas.microsoft.com/office/drawing/2014/main" xmlns="" id="{29D2E2F6-E531-B8EC-52E7-F1EDA24342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4" y="816"/>
              <a:ext cx="306" cy="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" name="Text Box 50">
              <a:extLst>
                <a:ext uri="{FF2B5EF4-FFF2-40B4-BE49-F238E27FC236}">
                  <a16:creationId xmlns:a16="http://schemas.microsoft.com/office/drawing/2014/main" xmlns="" id="{85CA605C-BF57-907A-27F3-D7C4D8A873C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80" y="1161"/>
              <a:ext cx="480" cy="22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Normální, obyčejný</a:t>
              </a:r>
            </a:p>
          </p:txBody>
        </p:sp>
      </p:grpSp>
      <p:sp>
        <p:nvSpPr>
          <p:cNvPr id="154" name="TextovéPole 153">
            <a:extLst>
              <a:ext uri="{FF2B5EF4-FFF2-40B4-BE49-F238E27FC236}">
                <a16:creationId xmlns:a16="http://schemas.microsoft.com/office/drawing/2014/main" xmlns="" id="{5120F31C-5742-5DEE-8781-742F007FFC97}"/>
              </a:ext>
            </a:extLst>
          </p:cNvPr>
          <p:cNvSpPr txBox="1"/>
          <p:nvPr/>
        </p:nvSpPr>
        <p:spPr>
          <a:xfrm>
            <a:off x="5177431" y="1658967"/>
            <a:ext cx="36564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i="1" dirty="0">
                <a:solidFill>
                  <a:srgbClr val="404040"/>
                </a:solidFill>
              </a:rPr>
              <a:t>„Z návštěvy jsem odcházel </a:t>
            </a:r>
            <a:r>
              <a:rPr lang="cs-CZ" sz="1100" b="1" i="1" dirty="0">
                <a:solidFill>
                  <a:srgbClr val="404040"/>
                </a:solidFill>
              </a:rPr>
              <a:t>potěšený</a:t>
            </a:r>
            <a:r>
              <a:rPr lang="cs-CZ" sz="1100" i="1" dirty="0">
                <a:solidFill>
                  <a:srgbClr val="404040"/>
                </a:solidFill>
              </a:rPr>
              <a:t>, jelikož </a:t>
            </a:r>
            <a:r>
              <a:rPr lang="cs-CZ" sz="1100" b="1" i="1" dirty="0">
                <a:solidFill>
                  <a:srgbClr val="404040"/>
                </a:solidFill>
              </a:rPr>
              <a:t>mi dobře poradili a ukázali mi ochotně i cestu na mapě popsat</a:t>
            </a:r>
            <a:r>
              <a:rPr lang="cs-CZ" sz="1100" i="1" dirty="0">
                <a:solidFill>
                  <a:srgbClr val="404040"/>
                </a:solidFill>
              </a:rPr>
              <a:t>.“</a:t>
            </a:r>
          </a:p>
        </p:txBody>
      </p:sp>
      <p:grpSp>
        <p:nvGrpSpPr>
          <p:cNvPr id="155" name="Group 127">
            <a:extLst>
              <a:ext uri="{FF2B5EF4-FFF2-40B4-BE49-F238E27FC236}">
                <a16:creationId xmlns:a16="http://schemas.microsoft.com/office/drawing/2014/main" xmlns="" id="{A888FF68-222A-0614-56EC-91A07616D61D}"/>
              </a:ext>
            </a:extLst>
          </p:cNvPr>
          <p:cNvGrpSpPr>
            <a:grpSpLocks/>
          </p:cNvGrpSpPr>
          <p:nvPr/>
        </p:nvGrpSpPr>
        <p:grpSpPr bwMode="auto">
          <a:xfrm>
            <a:off x="4571932" y="1518119"/>
            <a:ext cx="630256" cy="758303"/>
            <a:chOff x="4916" y="1600"/>
            <a:chExt cx="520" cy="597"/>
          </a:xfrm>
          <a:noFill/>
        </p:grpSpPr>
        <p:pic>
          <p:nvPicPr>
            <p:cNvPr id="156" name="Picture 128" descr="Happy">
              <a:extLst>
                <a:ext uri="{FF2B5EF4-FFF2-40B4-BE49-F238E27FC236}">
                  <a16:creationId xmlns:a16="http://schemas.microsoft.com/office/drawing/2014/main" xmlns="" id="{70F8C26B-DD5C-4C3B-46DC-BC7FB8680E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1" y="1600"/>
              <a:ext cx="320" cy="36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7" name="Text Box 129">
              <a:extLst>
                <a:ext uri="{FF2B5EF4-FFF2-40B4-BE49-F238E27FC236}">
                  <a16:creationId xmlns:a16="http://schemas.microsoft.com/office/drawing/2014/main" xmlns="" id="{78A06CF4-CB88-8929-AB91-B244F71B83D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16" y="1930"/>
              <a:ext cx="520" cy="26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cs-CZ" dirty="0">
                  <a:latin typeface="+mj-lt"/>
                </a:rPr>
                <a:t>Potěšený / Šťastný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94792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3"/>
          <p:cNvSpPr txBox="1">
            <a:spLocks/>
          </p:cNvSpPr>
          <p:nvPr/>
        </p:nvSpPr>
        <p:spPr>
          <a:xfrm>
            <a:off x="220553" y="454018"/>
            <a:ext cx="8654595" cy="461548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lvl="0" fontAlgn="auto">
              <a:spcAft>
                <a:spcPts val="0"/>
              </a:spcAft>
              <a:defRPr/>
            </a:pPr>
            <a:r>
              <a:rPr lang="pt-BR" sz="2000" dirty="0">
                <a:solidFill>
                  <a:srgbClr val="003C78"/>
                </a:solidFill>
                <a:latin typeface="Arial" panose="020B0604020202020204" pitchFamily="34" charset="0"/>
              </a:rPr>
              <a:t>Těšíme se na další spolupráci!</a:t>
            </a:r>
            <a:endParaRPr lang="pl-PL" sz="2000" dirty="0">
              <a:solidFill>
                <a:srgbClr val="003C78"/>
              </a:solidFill>
              <a:latin typeface="Arial" panose="020B0604020202020204" pitchFamily="34" charset="0"/>
            </a:endParaRPr>
          </a:p>
        </p:txBody>
      </p:sp>
      <p:sp>
        <p:nvSpPr>
          <p:cNvPr id="4" name="Zástupný symbol pro text 4"/>
          <p:cNvSpPr txBox="1">
            <a:spLocks/>
          </p:cNvSpPr>
          <p:nvPr/>
        </p:nvSpPr>
        <p:spPr>
          <a:xfrm>
            <a:off x="166765" y="188107"/>
            <a:ext cx="7846704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pl-PL" sz="1800" dirty="0">
                <a:solidFill>
                  <a:srgbClr val="FF0000"/>
                </a:solidFill>
              </a:rPr>
              <a:t>V PŘÍPADĚ JAKÝCHKOLI DOTAZŮ NÁS NEVÁHEJTE KONTAKTOVAT</a:t>
            </a:r>
          </a:p>
        </p:txBody>
      </p:sp>
      <p:sp>
        <p:nvSpPr>
          <p:cNvPr id="13" name="Elipsa 42">
            <a:extLst>
              <a:ext uri="{FF2B5EF4-FFF2-40B4-BE49-F238E27FC236}">
                <a16:creationId xmlns:a16="http://schemas.microsoft.com/office/drawing/2014/main" xmlns="" id="{4032BA86-8C87-44B4-91CB-90F1F1BF8FB4}"/>
              </a:ext>
            </a:extLst>
          </p:cNvPr>
          <p:cNvSpPr/>
          <p:nvPr/>
        </p:nvSpPr>
        <p:spPr>
          <a:xfrm>
            <a:off x="683568" y="1439643"/>
            <a:ext cx="1123200" cy="1123200"/>
          </a:xfrm>
          <a:prstGeom prst="ellipse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69">
              <a:defRPr/>
            </a:pPr>
            <a:endParaRPr lang="cs-CZ" sz="1799" kern="0" dirty="0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xmlns="" id="{87E8EDE2-6223-40C8-AC21-C40EABB26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93" y="1568522"/>
            <a:ext cx="2233555" cy="76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77" tIns="45992" rIns="91977" bIns="45992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200" b="1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Jana Hastíková</a:t>
            </a:r>
            <a:endParaRPr lang="en-US" sz="1200" b="1" dirty="0">
              <a:solidFill>
                <a:srgbClr val="404040"/>
              </a:solidFill>
              <a:latin typeface="Calibri" panose="020F0502020204030204" pitchFamily="34" charset="0"/>
              <a:ea typeface="MS PGothic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05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 Director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jana.hastikova</a:t>
            </a:r>
            <a:r>
              <a:rPr lang="en-US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@ipsos.com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GSM: +420 </a:t>
            </a:r>
            <a:r>
              <a:rPr lang="cs-CZ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724</a:t>
            </a:r>
            <a:r>
              <a:rPr lang="en-US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 </a:t>
            </a:r>
            <a:r>
              <a:rPr lang="cs-CZ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601</a:t>
            </a:r>
            <a:r>
              <a:rPr lang="en-US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 </a:t>
            </a:r>
            <a:r>
              <a:rPr lang="cs-CZ" sz="1050" dirty="0">
                <a:solidFill>
                  <a:srgbClr val="404040"/>
                </a:solidFill>
                <a:latin typeface="Calibri" panose="020F0502020204030204" pitchFamily="34" charset="0"/>
                <a:ea typeface="MS PGothic" charset="0"/>
                <a:cs typeface="Calibri" panose="020F0502020204030204" pitchFamily="34" charset="0"/>
              </a:rPr>
              <a:t>237</a:t>
            </a:r>
            <a:endParaRPr lang="en-US" sz="1050" dirty="0">
              <a:solidFill>
                <a:srgbClr val="404040"/>
              </a:solidFill>
              <a:latin typeface="Calibri" panose="020F0502020204030204" pitchFamily="34" charset="0"/>
              <a:ea typeface="MS PGothic" charset="0"/>
              <a:cs typeface="Calibri" panose="020F050202020403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xmlns="" id="{863D6FE6-FAC8-4316-A8FA-B108E64DB8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5" t="3882" r="325" b="27848"/>
          <a:stretch/>
        </p:blipFill>
        <p:spPr>
          <a:xfrm>
            <a:off x="841332" y="1515243"/>
            <a:ext cx="935125" cy="972000"/>
          </a:xfrm>
          <a:prstGeom prst="ellipse">
            <a:avLst/>
          </a:prstGeom>
        </p:spPr>
      </p:pic>
      <p:sp>
        <p:nvSpPr>
          <p:cNvPr id="17" name="Elipsa 48">
            <a:extLst>
              <a:ext uri="{FF2B5EF4-FFF2-40B4-BE49-F238E27FC236}">
                <a16:creationId xmlns:a16="http://schemas.microsoft.com/office/drawing/2014/main" xmlns="" id="{BDC59BDD-252F-4529-ABCD-E2B7838C4646}"/>
              </a:ext>
            </a:extLst>
          </p:cNvPr>
          <p:cNvSpPr/>
          <p:nvPr/>
        </p:nvSpPr>
        <p:spPr>
          <a:xfrm>
            <a:off x="6745546" y="2802182"/>
            <a:ext cx="1123200" cy="1123200"/>
          </a:xfrm>
          <a:prstGeom prst="ellipse">
            <a:avLst/>
          </a:prstGeom>
          <a:solidFill>
            <a:srgbClr val="008E9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69">
              <a:defRPr/>
            </a:pPr>
            <a:endParaRPr lang="cs-CZ" sz="1799" kern="0" dirty="0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xmlns="" id="{761E37E8-24D6-4DF9-A78D-007DAE21F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2141" y="2931061"/>
            <a:ext cx="2246400" cy="76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92" rIns="91977" bIns="45992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1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200" b="1" kern="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Štěpánka Frolíková</a:t>
            </a:r>
            <a:endParaRPr lang="en-GB" sz="1200" b="1" kern="0" dirty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defTabSz="9141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050" kern="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 Manager</a:t>
            </a:r>
          </a:p>
          <a:p>
            <a:pPr algn="r" defTabSz="9141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050" kern="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stepanka.frolikova@Ipsos.com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050" kern="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GSM: +420 724 601 231</a:t>
            </a:r>
          </a:p>
        </p:txBody>
      </p:sp>
      <p:pic>
        <p:nvPicPr>
          <p:cNvPr id="6" name="Obrázek 5" descr="Obsah obrázku osoba, oblečení, žena, interiér&#10;&#10;Popis byl vytvořen automaticky">
            <a:extLst>
              <a:ext uri="{FF2B5EF4-FFF2-40B4-BE49-F238E27FC236}">
                <a16:creationId xmlns:a16="http://schemas.microsoft.com/office/drawing/2014/main" xmlns="" id="{A70A7336-7580-4144-A6D6-966BBC93BB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3" b="25629"/>
          <a:stretch/>
        </p:blipFill>
        <p:spPr>
          <a:xfrm>
            <a:off x="6948264" y="2949315"/>
            <a:ext cx="886424" cy="88642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968232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71538"/>
            <a:ext cx="8352928" cy="541154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cs-CZ" dirty="0"/>
              <a:t>Metodologie průzkumu</a:t>
            </a:r>
          </a:p>
        </p:txBody>
      </p:sp>
      <p:sp>
        <p:nvSpPr>
          <p:cNvPr id="28" name="Zástupný symbol pro text 4">
            <a:extLst>
              <a:ext uri="{FF2B5EF4-FFF2-40B4-BE49-F238E27FC236}">
                <a16:creationId xmlns:a16="http://schemas.microsoft.com/office/drawing/2014/main" xmlns="" id="{ADA79AC6-008C-47E3-ABFB-694A614B9231}"/>
              </a:ext>
            </a:extLst>
          </p:cNvPr>
          <p:cNvSpPr txBox="1">
            <a:spLocks/>
          </p:cNvSpPr>
          <p:nvPr/>
        </p:nvSpPr>
        <p:spPr>
          <a:xfrm>
            <a:off x="395536" y="171426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ZÁKLADNÍ ÚDAJE O PRŮZKUMU</a:t>
            </a:r>
          </a:p>
        </p:txBody>
      </p:sp>
      <p:grpSp>
        <p:nvGrpSpPr>
          <p:cNvPr id="80" name="Skupina 79">
            <a:extLst>
              <a:ext uri="{FF2B5EF4-FFF2-40B4-BE49-F238E27FC236}">
                <a16:creationId xmlns:a16="http://schemas.microsoft.com/office/drawing/2014/main" xmlns="" id="{5D9F4CD4-85C7-490E-8539-648689DB96BB}"/>
              </a:ext>
            </a:extLst>
          </p:cNvPr>
          <p:cNvGrpSpPr/>
          <p:nvPr/>
        </p:nvGrpSpPr>
        <p:grpSpPr>
          <a:xfrm>
            <a:off x="-129152" y="1029770"/>
            <a:ext cx="2056320" cy="1496771"/>
            <a:chOff x="177789" y="1232338"/>
            <a:chExt cx="2056320" cy="1496771"/>
          </a:xfrm>
        </p:grpSpPr>
        <p:sp>
          <p:nvSpPr>
            <p:cNvPr id="81" name="TextBox 31">
              <a:extLst>
                <a:ext uri="{FF2B5EF4-FFF2-40B4-BE49-F238E27FC236}">
                  <a16:creationId xmlns:a16="http://schemas.microsoft.com/office/drawing/2014/main" xmlns="" id="{BD0A630F-17FF-4EEC-A3BA-EAD14A736A5B}"/>
                </a:ext>
              </a:extLst>
            </p:cNvPr>
            <p:cNvSpPr txBox="1"/>
            <p:nvPr/>
          </p:nvSpPr>
          <p:spPr>
            <a:xfrm>
              <a:off x="737956" y="2211415"/>
              <a:ext cx="93598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SBĚR DAT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2" name="TextBox 31">
              <a:extLst>
                <a:ext uri="{FF2B5EF4-FFF2-40B4-BE49-F238E27FC236}">
                  <a16:creationId xmlns:a16="http://schemas.microsoft.com/office/drawing/2014/main" xmlns="" id="{752FF73D-0993-42D5-98E6-4DBC9EF1BF67}"/>
                </a:ext>
              </a:extLst>
            </p:cNvPr>
            <p:cNvSpPr txBox="1"/>
            <p:nvPr/>
          </p:nvSpPr>
          <p:spPr>
            <a:xfrm>
              <a:off x="177789" y="2544443"/>
              <a:ext cx="205632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12.7. 2022 – 30.8. 2022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83" name="Skupina 82">
              <a:extLst>
                <a:ext uri="{FF2B5EF4-FFF2-40B4-BE49-F238E27FC236}">
                  <a16:creationId xmlns:a16="http://schemas.microsoft.com/office/drawing/2014/main" xmlns="" id="{A650854B-8CBC-45C8-802F-303FD8D7DF0B}"/>
                </a:ext>
              </a:extLst>
            </p:cNvPr>
            <p:cNvGrpSpPr/>
            <p:nvPr/>
          </p:nvGrpSpPr>
          <p:grpSpPr>
            <a:xfrm>
              <a:off x="589049" y="1232338"/>
              <a:ext cx="1237246" cy="767849"/>
              <a:chOff x="568882" y="1465491"/>
              <a:chExt cx="1237246" cy="767849"/>
            </a:xfrm>
          </p:grpSpPr>
          <p:cxnSp>
            <p:nvCxnSpPr>
              <p:cNvPr id="84" name="Straight Connector 3">
                <a:extLst>
                  <a:ext uri="{FF2B5EF4-FFF2-40B4-BE49-F238E27FC236}">
                    <a16:creationId xmlns:a16="http://schemas.microsoft.com/office/drawing/2014/main" xmlns="" id="{CF1459A3-45C2-4EB0-B168-125225B18E49}"/>
                  </a:ext>
                </a:extLst>
              </p:cNvPr>
              <p:cNvCxnSpPr/>
              <p:nvPr/>
            </p:nvCxnSpPr>
            <p:spPr>
              <a:xfrm>
                <a:off x="568882" y="2227441"/>
                <a:ext cx="1237246" cy="5899"/>
              </a:xfrm>
              <a:prstGeom prst="line">
                <a:avLst/>
              </a:prstGeom>
              <a:noFill/>
              <a:ln w="9525" cap="rnd" cmpd="sng" algn="ctr">
                <a:solidFill>
                  <a:srgbClr val="000000">
                    <a:lumMod val="75000"/>
                    <a:lumOff val="25000"/>
                  </a:srgbClr>
                </a:solidFill>
                <a:prstDash val="solid"/>
                <a:tailEnd type="none" w="lg" len="lg"/>
              </a:ln>
              <a:effectLst/>
            </p:spPr>
          </p:cxnSp>
          <p:grpSp>
            <p:nvGrpSpPr>
              <p:cNvPr id="85" name="Skupina 84">
                <a:extLst>
                  <a:ext uri="{FF2B5EF4-FFF2-40B4-BE49-F238E27FC236}">
                    <a16:creationId xmlns:a16="http://schemas.microsoft.com/office/drawing/2014/main" xmlns="" id="{DAF5E565-BF72-45C9-9623-16DFA277B337}"/>
                  </a:ext>
                </a:extLst>
              </p:cNvPr>
              <p:cNvGrpSpPr/>
              <p:nvPr/>
            </p:nvGrpSpPr>
            <p:grpSpPr>
              <a:xfrm>
                <a:off x="890505" y="1465491"/>
                <a:ext cx="594000" cy="760911"/>
                <a:chOff x="2342924" y="1293733"/>
                <a:chExt cx="594000" cy="760911"/>
              </a:xfrm>
            </p:grpSpPr>
            <p:grpSp>
              <p:nvGrpSpPr>
                <p:cNvPr id="86" name="Skupina 85">
                  <a:extLst>
                    <a:ext uri="{FF2B5EF4-FFF2-40B4-BE49-F238E27FC236}">
                      <a16:creationId xmlns:a16="http://schemas.microsoft.com/office/drawing/2014/main" xmlns="" id="{1E9D67C5-58EC-47BB-9436-C74D22DED45A}"/>
                    </a:ext>
                  </a:extLst>
                </p:cNvPr>
                <p:cNvGrpSpPr/>
                <p:nvPr/>
              </p:nvGrpSpPr>
              <p:grpSpPr>
                <a:xfrm>
                  <a:off x="2342924" y="1293733"/>
                  <a:ext cx="594000" cy="760911"/>
                  <a:chOff x="2190525" y="1141333"/>
                  <a:chExt cx="594000" cy="760911"/>
                </a:xfrm>
              </p:grpSpPr>
              <p:sp>
                <p:nvSpPr>
                  <p:cNvPr id="88" name="Oval 179">
                    <a:extLst>
                      <a:ext uri="{FF2B5EF4-FFF2-40B4-BE49-F238E27FC236}">
                        <a16:creationId xmlns:a16="http://schemas.microsoft.com/office/drawing/2014/main" xmlns="" id="{BDDA7198-1526-4760-9E94-C35CBE6E6A23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2208559" y="1123299"/>
                    <a:ext cx="557932" cy="594000"/>
                  </a:xfrm>
                  <a:prstGeom prst="ellipse">
                    <a:avLst/>
                  </a:prstGeom>
                  <a:solidFill>
                    <a:srgbClr val="003C78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vert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135889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89" name="Straight Connector 188">
                    <a:extLst>
                      <a:ext uri="{FF2B5EF4-FFF2-40B4-BE49-F238E27FC236}">
                        <a16:creationId xmlns:a16="http://schemas.microsoft.com/office/drawing/2014/main" xmlns="" id="{CDD5687D-2C3A-459B-92FA-9B83BAA1F1D1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2487526" y="1496287"/>
                    <a:ext cx="2" cy="405957"/>
                  </a:xfrm>
                  <a:prstGeom prst="line">
                    <a:avLst/>
                  </a:prstGeom>
                  <a:noFill/>
                  <a:ln w="19050" cap="rnd" cmpd="sng" algn="ctr">
                    <a:solidFill>
                      <a:srgbClr val="003C78"/>
                    </a:solidFill>
                    <a:prstDash val="solid"/>
                    <a:tailEnd type="oval" w="lg" len="lg"/>
                  </a:ln>
                  <a:effectLst/>
                </p:spPr>
              </p:cxnSp>
            </p:grpSp>
            <p:sp>
              <p:nvSpPr>
                <p:cNvPr id="87" name="Freeform 16">
                  <a:extLst>
                    <a:ext uri="{FF2B5EF4-FFF2-40B4-BE49-F238E27FC236}">
                      <a16:creationId xmlns:a16="http://schemas.microsoft.com/office/drawing/2014/main" xmlns="" id="{B043941A-D1AA-4098-B614-E3F8E71E9BBE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2479356" y="1431844"/>
                  <a:ext cx="317690" cy="295465"/>
                </a:xfrm>
                <a:custGeom>
                  <a:avLst/>
                  <a:gdLst/>
                  <a:ahLst/>
                  <a:cxnLst>
                    <a:cxn ang="0">
                      <a:pos x="282" y="34"/>
                    </a:cxn>
                    <a:cxn ang="0">
                      <a:pos x="263" y="34"/>
                    </a:cxn>
                    <a:cxn ang="0">
                      <a:pos x="263" y="58"/>
                    </a:cxn>
                    <a:cxn ang="0">
                      <a:pos x="234" y="86"/>
                    </a:cxn>
                    <a:cxn ang="0">
                      <a:pos x="234" y="86"/>
                    </a:cxn>
                    <a:cxn ang="0">
                      <a:pos x="206" y="58"/>
                    </a:cxn>
                    <a:cxn ang="0">
                      <a:pos x="206" y="34"/>
                    </a:cxn>
                    <a:cxn ang="0">
                      <a:pos x="110" y="34"/>
                    </a:cxn>
                    <a:cxn ang="0">
                      <a:pos x="110" y="58"/>
                    </a:cxn>
                    <a:cxn ang="0">
                      <a:pos x="81" y="86"/>
                    </a:cxn>
                    <a:cxn ang="0">
                      <a:pos x="81" y="86"/>
                    </a:cxn>
                    <a:cxn ang="0">
                      <a:pos x="52" y="58"/>
                    </a:cxn>
                    <a:cxn ang="0">
                      <a:pos x="52" y="34"/>
                    </a:cxn>
                    <a:cxn ang="0">
                      <a:pos x="33" y="34"/>
                    </a:cxn>
                    <a:cxn ang="0">
                      <a:pos x="0" y="67"/>
                    </a:cxn>
                    <a:cxn ang="0">
                      <a:pos x="0" y="260"/>
                    </a:cxn>
                    <a:cxn ang="0">
                      <a:pos x="33" y="293"/>
                    </a:cxn>
                    <a:cxn ang="0">
                      <a:pos x="282" y="293"/>
                    </a:cxn>
                    <a:cxn ang="0">
                      <a:pos x="315" y="260"/>
                    </a:cxn>
                    <a:cxn ang="0">
                      <a:pos x="315" y="67"/>
                    </a:cxn>
                    <a:cxn ang="0">
                      <a:pos x="282" y="34"/>
                    </a:cxn>
                    <a:cxn ang="0">
                      <a:pos x="298" y="260"/>
                    </a:cxn>
                    <a:cxn ang="0">
                      <a:pos x="282" y="275"/>
                    </a:cxn>
                    <a:cxn ang="0">
                      <a:pos x="33" y="275"/>
                    </a:cxn>
                    <a:cxn ang="0">
                      <a:pos x="18" y="260"/>
                    </a:cxn>
                    <a:cxn ang="0">
                      <a:pos x="18" y="116"/>
                    </a:cxn>
                    <a:cxn ang="0">
                      <a:pos x="298" y="116"/>
                    </a:cxn>
                    <a:cxn ang="0">
                      <a:pos x="298" y="260"/>
                    </a:cxn>
                    <a:cxn ang="0">
                      <a:pos x="81" y="74"/>
                    </a:cxn>
                    <a:cxn ang="0">
                      <a:pos x="81" y="74"/>
                    </a:cxn>
                    <a:cxn ang="0">
                      <a:pos x="98" y="58"/>
                    </a:cxn>
                    <a:cxn ang="0">
                      <a:pos x="98" y="16"/>
                    </a:cxn>
                    <a:cxn ang="0">
                      <a:pos x="81" y="0"/>
                    </a:cxn>
                    <a:cxn ang="0">
                      <a:pos x="81" y="0"/>
                    </a:cxn>
                    <a:cxn ang="0">
                      <a:pos x="65" y="16"/>
                    </a:cxn>
                    <a:cxn ang="0">
                      <a:pos x="65" y="58"/>
                    </a:cxn>
                    <a:cxn ang="0">
                      <a:pos x="81" y="74"/>
                    </a:cxn>
                    <a:cxn ang="0">
                      <a:pos x="234" y="74"/>
                    </a:cxn>
                    <a:cxn ang="0">
                      <a:pos x="234" y="74"/>
                    </a:cxn>
                    <a:cxn ang="0">
                      <a:pos x="251" y="58"/>
                    </a:cxn>
                    <a:cxn ang="0">
                      <a:pos x="251" y="16"/>
                    </a:cxn>
                    <a:cxn ang="0">
                      <a:pos x="234" y="0"/>
                    </a:cxn>
                    <a:cxn ang="0">
                      <a:pos x="234" y="0"/>
                    </a:cxn>
                    <a:cxn ang="0">
                      <a:pos x="218" y="16"/>
                    </a:cxn>
                    <a:cxn ang="0">
                      <a:pos x="218" y="58"/>
                    </a:cxn>
                    <a:cxn ang="0">
                      <a:pos x="234" y="74"/>
                    </a:cxn>
                  </a:cxnLst>
                  <a:rect l="0" t="0" r="r" b="b"/>
                  <a:pathLst>
                    <a:path w="315" h="293">
                      <a:moveTo>
                        <a:pt x="282" y="34"/>
                      </a:move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58"/>
                        <a:pt x="263" y="58"/>
                        <a:pt x="263" y="58"/>
                      </a:cubicBezTo>
                      <a:cubicBezTo>
                        <a:pt x="263" y="73"/>
                        <a:pt x="250" y="86"/>
                        <a:pt x="234" y="86"/>
                      </a:cubicBezTo>
                      <a:cubicBezTo>
                        <a:pt x="234" y="86"/>
                        <a:pt x="234" y="86"/>
                        <a:pt x="234" y="86"/>
                      </a:cubicBezTo>
                      <a:cubicBezTo>
                        <a:pt x="219" y="86"/>
                        <a:pt x="206" y="73"/>
                        <a:pt x="206" y="58"/>
                      </a:cubicBezTo>
                      <a:cubicBezTo>
                        <a:pt x="206" y="34"/>
                        <a:pt x="206" y="34"/>
                        <a:pt x="206" y="34"/>
                      </a:cubicBezTo>
                      <a:cubicBezTo>
                        <a:pt x="110" y="34"/>
                        <a:pt x="110" y="34"/>
                        <a:pt x="110" y="34"/>
                      </a:cubicBezTo>
                      <a:cubicBezTo>
                        <a:pt x="110" y="58"/>
                        <a:pt x="110" y="58"/>
                        <a:pt x="110" y="58"/>
                      </a:cubicBezTo>
                      <a:cubicBezTo>
                        <a:pt x="110" y="73"/>
                        <a:pt x="97" y="86"/>
                        <a:pt x="81" y="86"/>
                      </a:cubicBezTo>
                      <a:cubicBezTo>
                        <a:pt x="81" y="86"/>
                        <a:pt x="81" y="86"/>
                        <a:pt x="81" y="86"/>
                      </a:cubicBezTo>
                      <a:cubicBezTo>
                        <a:pt x="65" y="86"/>
                        <a:pt x="52" y="73"/>
                        <a:pt x="52" y="58"/>
                      </a:cubicBezTo>
                      <a:cubicBezTo>
                        <a:pt x="52" y="34"/>
                        <a:pt x="52" y="34"/>
                        <a:pt x="52" y="34"/>
                      </a:cubicBezTo>
                      <a:cubicBezTo>
                        <a:pt x="33" y="34"/>
                        <a:pt x="33" y="34"/>
                        <a:pt x="33" y="34"/>
                      </a:cubicBezTo>
                      <a:cubicBezTo>
                        <a:pt x="15" y="34"/>
                        <a:pt x="0" y="49"/>
                        <a:pt x="0" y="67"/>
                      </a:cubicBezTo>
                      <a:cubicBezTo>
                        <a:pt x="0" y="260"/>
                        <a:pt x="0" y="260"/>
                        <a:pt x="0" y="260"/>
                      </a:cubicBezTo>
                      <a:cubicBezTo>
                        <a:pt x="0" y="278"/>
                        <a:pt x="15" y="293"/>
                        <a:pt x="33" y="293"/>
                      </a:cubicBezTo>
                      <a:cubicBezTo>
                        <a:pt x="282" y="293"/>
                        <a:pt x="282" y="293"/>
                        <a:pt x="282" y="293"/>
                      </a:cubicBezTo>
                      <a:cubicBezTo>
                        <a:pt x="300" y="293"/>
                        <a:pt x="315" y="278"/>
                        <a:pt x="315" y="260"/>
                      </a:cubicBezTo>
                      <a:cubicBezTo>
                        <a:pt x="315" y="67"/>
                        <a:pt x="315" y="67"/>
                        <a:pt x="315" y="67"/>
                      </a:cubicBezTo>
                      <a:cubicBezTo>
                        <a:pt x="315" y="49"/>
                        <a:pt x="300" y="34"/>
                        <a:pt x="282" y="34"/>
                      </a:cubicBezTo>
                      <a:close/>
                      <a:moveTo>
                        <a:pt x="298" y="260"/>
                      </a:moveTo>
                      <a:cubicBezTo>
                        <a:pt x="298" y="268"/>
                        <a:pt x="291" y="275"/>
                        <a:pt x="282" y="275"/>
                      </a:cubicBezTo>
                      <a:cubicBezTo>
                        <a:pt x="33" y="275"/>
                        <a:pt x="33" y="275"/>
                        <a:pt x="33" y="275"/>
                      </a:cubicBezTo>
                      <a:cubicBezTo>
                        <a:pt x="25" y="275"/>
                        <a:pt x="18" y="268"/>
                        <a:pt x="18" y="260"/>
                      </a:cubicBezTo>
                      <a:cubicBezTo>
                        <a:pt x="18" y="116"/>
                        <a:pt x="18" y="116"/>
                        <a:pt x="18" y="116"/>
                      </a:cubicBezTo>
                      <a:cubicBezTo>
                        <a:pt x="298" y="116"/>
                        <a:pt x="298" y="116"/>
                        <a:pt x="298" y="116"/>
                      </a:cubicBezTo>
                      <a:lnTo>
                        <a:pt x="298" y="260"/>
                      </a:lnTo>
                      <a:close/>
                      <a:moveTo>
                        <a:pt x="81" y="74"/>
                      </a:moveTo>
                      <a:cubicBezTo>
                        <a:pt x="81" y="74"/>
                        <a:pt x="81" y="74"/>
                        <a:pt x="81" y="74"/>
                      </a:cubicBezTo>
                      <a:cubicBezTo>
                        <a:pt x="90" y="74"/>
                        <a:pt x="98" y="67"/>
                        <a:pt x="98" y="58"/>
                      </a:cubicBezTo>
                      <a:cubicBezTo>
                        <a:pt x="98" y="16"/>
                        <a:pt x="98" y="16"/>
                        <a:pt x="98" y="16"/>
                      </a:cubicBezTo>
                      <a:cubicBezTo>
                        <a:pt x="98" y="7"/>
                        <a:pt x="90" y="0"/>
                        <a:pt x="81" y="0"/>
                      </a:cubicBezTo>
                      <a:cubicBezTo>
                        <a:pt x="81" y="0"/>
                        <a:pt x="81" y="0"/>
                        <a:pt x="81" y="0"/>
                      </a:cubicBezTo>
                      <a:cubicBezTo>
                        <a:pt x="72" y="0"/>
                        <a:pt x="65" y="7"/>
                        <a:pt x="65" y="16"/>
                      </a:cubicBezTo>
                      <a:cubicBezTo>
                        <a:pt x="65" y="58"/>
                        <a:pt x="65" y="58"/>
                        <a:pt x="65" y="58"/>
                      </a:cubicBezTo>
                      <a:cubicBezTo>
                        <a:pt x="65" y="67"/>
                        <a:pt x="72" y="74"/>
                        <a:pt x="81" y="74"/>
                      </a:cubicBezTo>
                      <a:close/>
                      <a:moveTo>
                        <a:pt x="234" y="74"/>
                      </a:moveTo>
                      <a:cubicBezTo>
                        <a:pt x="234" y="74"/>
                        <a:pt x="234" y="74"/>
                        <a:pt x="234" y="74"/>
                      </a:cubicBezTo>
                      <a:cubicBezTo>
                        <a:pt x="244" y="74"/>
                        <a:pt x="251" y="67"/>
                        <a:pt x="251" y="58"/>
                      </a:cubicBezTo>
                      <a:cubicBezTo>
                        <a:pt x="251" y="16"/>
                        <a:pt x="251" y="16"/>
                        <a:pt x="251" y="16"/>
                      </a:cubicBezTo>
                      <a:cubicBezTo>
                        <a:pt x="251" y="7"/>
                        <a:pt x="244" y="0"/>
                        <a:pt x="234" y="0"/>
                      </a:cubicBezTo>
                      <a:cubicBezTo>
                        <a:pt x="234" y="0"/>
                        <a:pt x="234" y="0"/>
                        <a:pt x="234" y="0"/>
                      </a:cubicBezTo>
                      <a:cubicBezTo>
                        <a:pt x="225" y="0"/>
                        <a:pt x="218" y="7"/>
                        <a:pt x="218" y="16"/>
                      </a:cubicBezTo>
                      <a:cubicBezTo>
                        <a:pt x="218" y="58"/>
                        <a:pt x="218" y="58"/>
                        <a:pt x="218" y="58"/>
                      </a:cubicBezTo>
                      <a:cubicBezTo>
                        <a:pt x="218" y="67"/>
                        <a:pt x="225" y="74"/>
                        <a:pt x="234" y="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90" name="Skupina 89">
            <a:extLst>
              <a:ext uri="{FF2B5EF4-FFF2-40B4-BE49-F238E27FC236}">
                <a16:creationId xmlns:a16="http://schemas.microsoft.com/office/drawing/2014/main" xmlns="" id="{D970690F-E9B8-4E94-AFF6-EE74E0850BC2}"/>
              </a:ext>
            </a:extLst>
          </p:cNvPr>
          <p:cNvGrpSpPr/>
          <p:nvPr/>
        </p:nvGrpSpPr>
        <p:grpSpPr>
          <a:xfrm>
            <a:off x="1655786" y="1036275"/>
            <a:ext cx="3312000" cy="1966270"/>
            <a:chOff x="1920090" y="1233604"/>
            <a:chExt cx="3312000" cy="1966270"/>
          </a:xfrm>
        </p:grpSpPr>
        <p:sp>
          <p:nvSpPr>
            <p:cNvPr id="91" name="TextBox 31">
              <a:extLst>
                <a:ext uri="{FF2B5EF4-FFF2-40B4-BE49-F238E27FC236}">
                  <a16:creationId xmlns:a16="http://schemas.microsoft.com/office/drawing/2014/main" xmlns="" id="{D3ED024D-E1E2-4801-A520-A89D450F2236}"/>
                </a:ext>
              </a:extLst>
            </p:cNvPr>
            <p:cNvSpPr txBox="1"/>
            <p:nvPr/>
          </p:nvSpPr>
          <p:spPr>
            <a:xfrm>
              <a:off x="3108098" y="2210495"/>
              <a:ext cx="93598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VZOREK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" name="TextBox 31">
              <a:extLst>
                <a:ext uri="{FF2B5EF4-FFF2-40B4-BE49-F238E27FC236}">
                  <a16:creationId xmlns:a16="http://schemas.microsoft.com/office/drawing/2014/main" xmlns="" id="{B203CFD7-3793-4F48-BF46-81A37783CAC0}"/>
                </a:ext>
              </a:extLst>
            </p:cNvPr>
            <p:cNvSpPr txBox="1"/>
            <p:nvPr/>
          </p:nvSpPr>
          <p:spPr>
            <a:xfrm>
              <a:off x="2477750" y="2523647"/>
              <a:ext cx="2196683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498 Mystery návštěv</a:t>
              </a:r>
            </a:p>
          </p:txBody>
        </p:sp>
        <p:sp>
          <p:nvSpPr>
            <p:cNvPr id="93" name="TextBox 31">
              <a:extLst>
                <a:ext uri="{FF2B5EF4-FFF2-40B4-BE49-F238E27FC236}">
                  <a16:creationId xmlns:a16="http://schemas.microsoft.com/office/drawing/2014/main" xmlns="" id="{CE1E794B-27A9-46C1-8BDA-F713D06AC479}"/>
                </a:ext>
              </a:extLst>
            </p:cNvPr>
            <p:cNvSpPr txBox="1"/>
            <p:nvPr/>
          </p:nvSpPr>
          <p:spPr>
            <a:xfrm>
              <a:off x="1927039" y="2876709"/>
              <a:ext cx="3240000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Na každém TIC se realizovala jedna návštěva. </a:t>
              </a:r>
            </a:p>
          </p:txBody>
        </p:sp>
        <p:grpSp>
          <p:nvGrpSpPr>
            <p:cNvPr id="94" name="Skupina 93">
              <a:extLst>
                <a:ext uri="{FF2B5EF4-FFF2-40B4-BE49-F238E27FC236}">
                  <a16:creationId xmlns:a16="http://schemas.microsoft.com/office/drawing/2014/main" xmlns="" id="{755D4829-A378-4576-838D-EC47CC94F23B}"/>
                </a:ext>
              </a:extLst>
            </p:cNvPr>
            <p:cNvGrpSpPr/>
            <p:nvPr/>
          </p:nvGrpSpPr>
          <p:grpSpPr>
            <a:xfrm>
              <a:off x="1920090" y="1233604"/>
              <a:ext cx="3312000" cy="763853"/>
              <a:chOff x="2212565" y="1458553"/>
              <a:chExt cx="3312000" cy="763853"/>
            </a:xfrm>
          </p:grpSpPr>
          <p:cxnSp>
            <p:nvCxnSpPr>
              <p:cNvPr id="95" name="Straight Connector 3">
                <a:extLst>
                  <a:ext uri="{FF2B5EF4-FFF2-40B4-BE49-F238E27FC236}">
                    <a16:creationId xmlns:a16="http://schemas.microsoft.com/office/drawing/2014/main" xmlns="" id="{83391AD8-CDB4-45D1-B27D-DF43F21D8961}"/>
                  </a:ext>
                </a:extLst>
              </p:cNvPr>
              <p:cNvCxnSpPr/>
              <p:nvPr/>
            </p:nvCxnSpPr>
            <p:spPr>
              <a:xfrm flipV="1">
                <a:off x="2212565" y="2220230"/>
                <a:ext cx="3312000" cy="2176"/>
              </a:xfrm>
              <a:prstGeom prst="line">
                <a:avLst/>
              </a:prstGeom>
              <a:noFill/>
              <a:ln w="9525" cap="rnd" cmpd="sng" algn="ctr">
                <a:solidFill>
                  <a:srgbClr val="000000">
                    <a:lumMod val="75000"/>
                    <a:lumOff val="25000"/>
                  </a:srgbClr>
                </a:solidFill>
                <a:prstDash val="solid"/>
                <a:tailEnd type="none" w="lg" len="lg"/>
              </a:ln>
              <a:effectLst/>
            </p:spPr>
          </p:cxnSp>
          <p:grpSp>
            <p:nvGrpSpPr>
              <p:cNvPr id="96" name="Skupina 95">
                <a:extLst>
                  <a:ext uri="{FF2B5EF4-FFF2-40B4-BE49-F238E27FC236}">
                    <a16:creationId xmlns:a16="http://schemas.microsoft.com/office/drawing/2014/main" xmlns="" id="{DBDCE6D4-F535-4306-8DFA-702155EC4F7E}"/>
                  </a:ext>
                </a:extLst>
              </p:cNvPr>
              <p:cNvGrpSpPr/>
              <p:nvPr/>
            </p:nvGrpSpPr>
            <p:grpSpPr>
              <a:xfrm>
                <a:off x="3582541" y="1458553"/>
                <a:ext cx="594000" cy="760911"/>
                <a:chOff x="5123453" y="1065959"/>
                <a:chExt cx="594000" cy="760911"/>
              </a:xfrm>
            </p:grpSpPr>
            <p:grpSp>
              <p:nvGrpSpPr>
                <p:cNvPr id="97" name="Skupina 96">
                  <a:extLst>
                    <a:ext uri="{FF2B5EF4-FFF2-40B4-BE49-F238E27FC236}">
                      <a16:creationId xmlns:a16="http://schemas.microsoft.com/office/drawing/2014/main" xmlns="" id="{47D62704-555A-40A3-B2F5-BE68E0AFA2A8}"/>
                    </a:ext>
                  </a:extLst>
                </p:cNvPr>
                <p:cNvGrpSpPr/>
                <p:nvPr/>
              </p:nvGrpSpPr>
              <p:grpSpPr>
                <a:xfrm>
                  <a:off x="5123453" y="1065959"/>
                  <a:ext cx="594000" cy="760911"/>
                  <a:chOff x="2190525" y="1141333"/>
                  <a:chExt cx="594000" cy="760911"/>
                </a:xfrm>
              </p:grpSpPr>
              <p:sp>
                <p:nvSpPr>
                  <p:cNvPr id="99" name="Oval 179">
                    <a:extLst>
                      <a:ext uri="{FF2B5EF4-FFF2-40B4-BE49-F238E27FC236}">
                        <a16:creationId xmlns:a16="http://schemas.microsoft.com/office/drawing/2014/main" xmlns="" id="{581F3607-412B-4FBC-9789-9C139493E269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2208559" y="1123299"/>
                    <a:ext cx="557932" cy="594000"/>
                  </a:xfrm>
                  <a:prstGeom prst="ellipse">
                    <a:avLst/>
                  </a:prstGeom>
                  <a:solidFill>
                    <a:srgbClr val="003C78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vert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135889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100" name="Straight Connector 188">
                    <a:extLst>
                      <a:ext uri="{FF2B5EF4-FFF2-40B4-BE49-F238E27FC236}">
                        <a16:creationId xmlns:a16="http://schemas.microsoft.com/office/drawing/2014/main" xmlns="" id="{BDBB3EDF-F069-4F94-B78A-6038DE08922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2487526" y="1496287"/>
                    <a:ext cx="2" cy="405957"/>
                  </a:xfrm>
                  <a:prstGeom prst="line">
                    <a:avLst/>
                  </a:prstGeom>
                  <a:noFill/>
                  <a:ln w="19050" cap="rnd" cmpd="sng" algn="ctr">
                    <a:solidFill>
                      <a:srgbClr val="003C78"/>
                    </a:solidFill>
                    <a:prstDash val="solid"/>
                    <a:tailEnd type="oval" w="lg" len="lg"/>
                  </a:ln>
                  <a:effectLst/>
                </p:spPr>
              </p:cxnSp>
            </p:grpSp>
            <p:sp>
              <p:nvSpPr>
                <p:cNvPr id="98" name="Freeform 5">
                  <a:extLst>
                    <a:ext uri="{FF2B5EF4-FFF2-40B4-BE49-F238E27FC236}">
                      <a16:creationId xmlns:a16="http://schemas.microsoft.com/office/drawing/2014/main" xmlns="" id="{F5412121-0505-48B5-BE2A-2579063CD035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5283048" y="1198737"/>
                  <a:ext cx="281694" cy="320672"/>
                </a:xfrm>
                <a:custGeom>
                  <a:avLst/>
                  <a:gdLst/>
                  <a:ahLst/>
                  <a:cxnLst>
                    <a:cxn ang="0">
                      <a:pos x="98" y="15"/>
                    </a:cxn>
                    <a:cxn ang="0">
                      <a:pos x="15" y="0"/>
                    </a:cxn>
                    <a:cxn ang="0">
                      <a:pos x="0" y="97"/>
                    </a:cxn>
                    <a:cxn ang="0">
                      <a:pos x="83" y="112"/>
                    </a:cxn>
                    <a:cxn ang="0">
                      <a:pos x="83" y="71"/>
                    </a:cxn>
                    <a:cxn ang="0">
                      <a:pos x="90" y="72"/>
                    </a:cxn>
                    <a:cxn ang="0">
                      <a:pos x="89" y="80"/>
                    </a:cxn>
                    <a:cxn ang="0">
                      <a:pos x="81" y="79"/>
                    </a:cxn>
                    <a:cxn ang="0">
                      <a:pos x="83" y="71"/>
                    </a:cxn>
                    <a:cxn ang="0">
                      <a:pos x="89" y="51"/>
                    </a:cxn>
                    <a:cxn ang="0">
                      <a:pos x="90" y="59"/>
                    </a:cxn>
                    <a:cxn ang="0">
                      <a:pos x="83" y="61"/>
                    </a:cxn>
                    <a:cxn ang="0">
                      <a:pos x="81" y="53"/>
                    </a:cxn>
                    <a:cxn ang="0">
                      <a:pos x="83" y="32"/>
                    </a:cxn>
                    <a:cxn ang="0">
                      <a:pos x="90" y="33"/>
                    </a:cxn>
                    <a:cxn ang="0">
                      <a:pos x="89" y="41"/>
                    </a:cxn>
                    <a:cxn ang="0">
                      <a:pos x="81" y="40"/>
                    </a:cxn>
                    <a:cxn ang="0">
                      <a:pos x="83" y="32"/>
                    </a:cxn>
                    <a:cxn ang="0">
                      <a:pos x="89" y="12"/>
                    </a:cxn>
                    <a:cxn ang="0">
                      <a:pos x="90" y="20"/>
                    </a:cxn>
                    <a:cxn ang="0">
                      <a:pos x="83" y="21"/>
                    </a:cxn>
                    <a:cxn ang="0">
                      <a:pos x="81" y="13"/>
                    </a:cxn>
                    <a:cxn ang="0">
                      <a:pos x="15" y="21"/>
                    </a:cxn>
                    <a:cxn ang="0">
                      <a:pos x="7" y="20"/>
                    </a:cxn>
                    <a:cxn ang="0">
                      <a:pos x="9" y="12"/>
                    </a:cxn>
                    <a:cxn ang="0">
                      <a:pos x="16" y="13"/>
                    </a:cxn>
                    <a:cxn ang="0">
                      <a:pos x="15" y="21"/>
                    </a:cxn>
                    <a:cxn ang="0">
                      <a:pos x="70" y="12"/>
                    </a:cxn>
                    <a:cxn ang="0">
                      <a:pos x="74" y="47"/>
                    </a:cxn>
                    <a:cxn ang="0">
                      <a:pos x="28" y="51"/>
                    </a:cxn>
                    <a:cxn ang="0">
                      <a:pos x="23" y="17"/>
                    </a:cxn>
                    <a:cxn ang="0">
                      <a:pos x="15" y="41"/>
                    </a:cxn>
                    <a:cxn ang="0">
                      <a:pos x="7" y="40"/>
                    </a:cxn>
                    <a:cxn ang="0">
                      <a:pos x="9" y="32"/>
                    </a:cxn>
                    <a:cxn ang="0">
                      <a:pos x="16" y="33"/>
                    </a:cxn>
                    <a:cxn ang="0">
                      <a:pos x="15" y="41"/>
                    </a:cxn>
                    <a:cxn ang="0">
                      <a:pos x="9" y="61"/>
                    </a:cxn>
                    <a:cxn ang="0">
                      <a:pos x="7" y="53"/>
                    </a:cxn>
                    <a:cxn ang="0">
                      <a:pos x="15" y="51"/>
                    </a:cxn>
                    <a:cxn ang="0">
                      <a:pos x="16" y="59"/>
                    </a:cxn>
                    <a:cxn ang="0">
                      <a:pos x="15" y="80"/>
                    </a:cxn>
                    <a:cxn ang="0">
                      <a:pos x="7" y="79"/>
                    </a:cxn>
                    <a:cxn ang="0">
                      <a:pos x="9" y="71"/>
                    </a:cxn>
                    <a:cxn ang="0">
                      <a:pos x="16" y="72"/>
                    </a:cxn>
                    <a:cxn ang="0">
                      <a:pos x="15" y="80"/>
                    </a:cxn>
                    <a:cxn ang="0">
                      <a:pos x="9" y="100"/>
                    </a:cxn>
                    <a:cxn ang="0">
                      <a:pos x="7" y="92"/>
                    </a:cxn>
                    <a:cxn ang="0">
                      <a:pos x="15" y="91"/>
                    </a:cxn>
                    <a:cxn ang="0">
                      <a:pos x="16" y="99"/>
                    </a:cxn>
                    <a:cxn ang="0">
                      <a:pos x="70" y="100"/>
                    </a:cxn>
                    <a:cxn ang="0">
                      <a:pos x="23" y="95"/>
                    </a:cxn>
                    <a:cxn ang="0">
                      <a:pos x="28" y="61"/>
                    </a:cxn>
                    <a:cxn ang="0">
                      <a:pos x="74" y="65"/>
                    </a:cxn>
                    <a:cxn ang="0">
                      <a:pos x="70" y="100"/>
                    </a:cxn>
                    <a:cxn ang="0">
                      <a:pos x="83" y="100"/>
                    </a:cxn>
                    <a:cxn ang="0">
                      <a:pos x="81" y="92"/>
                    </a:cxn>
                    <a:cxn ang="0">
                      <a:pos x="89" y="91"/>
                    </a:cxn>
                    <a:cxn ang="0">
                      <a:pos x="90" y="99"/>
                    </a:cxn>
                  </a:cxnLst>
                  <a:rect l="0" t="0" r="r" b="b"/>
                  <a:pathLst>
                    <a:path w="98" h="112">
                      <a:moveTo>
                        <a:pt x="98" y="97"/>
                      </a:moveTo>
                      <a:cubicBezTo>
                        <a:pt x="98" y="15"/>
                        <a:pt x="98" y="15"/>
                        <a:pt x="98" y="15"/>
                      </a:cubicBezTo>
                      <a:cubicBezTo>
                        <a:pt x="98" y="7"/>
                        <a:pt x="91" y="0"/>
                        <a:pt x="83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7" y="0"/>
                        <a:pt x="0" y="7"/>
                        <a:pt x="0" y="15"/>
                      </a:cubicBezTo>
                      <a:cubicBezTo>
                        <a:pt x="0" y="97"/>
                        <a:pt x="0" y="97"/>
                        <a:pt x="0" y="97"/>
                      </a:cubicBezTo>
                      <a:cubicBezTo>
                        <a:pt x="0" y="105"/>
                        <a:pt x="7" y="112"/>
                        <a:pt x="15" y="112"/>
                      </a:cubicBezTo>
                      <a:cubicBezTo>
                        <a:pt x="83" y="112"/>
                        <a:pt x="83" y="112"/>
                        <a:pt x="83" y="112"/>
                      </a:cubicBezTo>
                      <a:cubicBezTo>
                        <a:pt x="91" y="112"/>
                        <a:pt x="98" y="105"/>
                        <a:pt x="98" y="97"/>
                      </a:cubicBezTo>
                      <a:close/>
                      <a:moveTo>
                        <a:pt x="83" y="71"/>
                      </a:moveTo>
                      <a:cubicBezTo>
                        <a:pt x="89" y="71"/>
                        <a:pt x="89" y="71"/>
                        <a:pt x="89" y="71"/>
                      </a:cubicBezTo>
                      <a:cubicBezTo>
                        <a:pt x="90" y="71"/>
                        <a:pt x="90" y="72"/>
                        <a:pt x="90" y="72"/>
                      </a:cubicBezTo>
                      <a:cubicBezTo>
                        <a:pt x="90" y="79"/>
                        <a:pt x="90" y="79"/>
                        <a:pt x="90" y="79"/>
                      </a:cubicBezTo>
                      <a:cubicBezTo>
                        <a:pt x="90" y="80"/>
                        <a:pt x="90" y="80"/>
                        <a:pt x="89" y="80"/>
                      </a:cubicBezTo>
                      <a:cubicBezTo>
                        <a:pt x="83" y="80"/>
                        <a:pt x="83" y="80"/>
                        <a:pt x="83" y="80"/>
                      </a:cubicBezTo>
                      <a:cubicBezTo>
                        <a:pt x="82" y="80"/>
                        <a:pt x="81" y="80"/>
                        <a:pt x="81" y="79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2" y="71"/>
                        <a:pt x="83" y="71"/>
                      </a:cubicBezTo>
                      <a:close/>
                      <a:moveTo>
                        <a:pt x="83" y="51"/>
                      </a:moveTo>
                      <a:cubicBezTo>
                        <a:pt x="89" y="51"/>
                        <a:pt x="89" y="51"/>
                        <a:pt x="89" y="51"/>
                      </a:cubicBezTo>
                      <a:cubicBezTo>
                        <a:pt x="90" y="51"/>
                        <a:pt x="90" y="52"/>
                        <a:pt x="90" y="53"/>
                      </a:cubicBezTo>
                      <a:cubicBezTo>
                        <a:pt x="90" y="59"/>
                        <a:pt x="90" y="59"/>
                        <a:pt x="90" y="59"/>
                      </a:cubicBezTo>
                      <a:cubicBezTo>
                        <a:pt x="90" y="60"/>
                        <a:pt x="90" y="61"/>
                        <a:pt x="89" y="61"/>
                      </a:cubicBezTo>
                      <a:cubicBezTo>
                        <a:pt x="83" y="61"/>
                        <a:pt x="83" y="61"/>
                        <a:pt x="83" y="61"/>
                      </a:cubicBezTo>
                      <a:cubicBezTo>
                        <a:pt x="82" y="61"/>
                        <a:pt x="81" y="60"/>
                        <a:pt x="81" y="59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2"/>
                        <a:pt x="82" y="51"/>
                        <a:pt x="83" y="51"/>
                      </a:cubicBezTo>
                      <a:close/>
                      <a:moveTo>
                        <a:pt x="83" y="32"/>
                      </a:moveTo>
                      <a:cubicBezTo>
                        <a:pt x="89" y="32"/>
                        <a:pt x="89" y="32"/>
                        <a:pt x="89" y="32"/>
                      </a:cubicBezTo>
                      <a:cubicBezTo>
                        <a:pt x="90" y="32"/>
                        <a:pt x="90" y="32"/>
                        <a:pt x="90" y="33"/>
                      </a:cubicBezTo>
                      <a:cubicBezTo>
                        <a:pt x="90" y="40"/>
                        <a:pt x="90" y="40"/>
                        <a:pt x="90" y="40"/>
                      </a:cubicBezTo>
                      <a:cubicBezTo>
                        <a:pt x="90" y="40"/>
                        <a:pt x="90" y="41"/>
                        <a:pt x="89" y="41"/>
                      </a:cubicBezTo>
                      <a:cubicBezTo>
                        <a:pt x="83" y="41"/>
                        <a:pt x="83" y="41"/>
                        <a:pt x="83" y="41"/>
                      </a:cubicBezTo>
                      <a:cubicBezTo>
                        <a:pt x="82" y="41"/>
                        <a:pt x="81" y="40"/>
                        <a:pt x="81" y="40"/>
                      </a:cubicBezTo>
                      <a:cubicBezTo>
                        <a:pt x="81" y="33"/>
                        <a:pt x="81" y="33"/>
                        <a:pt x="81" y="33"/>
                      </a:cubicBezTo>
                      <a:cubicBezTo>
                        <a:pt x="81" y="32"/>
                        <a:pt x="82" y="32"/>
                        <a:pt x="83" y="32"/>
                      </a:cubicBezTo>
                      <a:close/>
                      <a:moveTo>
                        <a:pt x="83" y="12"/>
                      </a:moveTo>
                      <a:cubicBezTo>
                        <a:pt x="89" y="12"/>
                        <a:pt x="89" y="12"/>
                        <a:pt x="89" y="12"/>
                      </a:cubicBezTo>
                      <a:cubicBezTo>
                        <a:pt x="90" y="12"/>
                        <a:pt x="90" y="13"/>
                        <a:pt x="90" y="13"/>
                      </a:cubicBezTo>
                      <a:cubicBezTo>
                        <a:pt x="90" y="20"/>
                        <a:pt x="90" y="20"/>
                        <a:pt x="90" y="20"/>
                      </a:cubicBezTo>
                      <a:cubicBezTo>
                        <a:pt x="90" y="21"/>
                        <a:pt x="90" y="21"/>
                        <a:pt x="89" y="21"/>
                      </a:cubicBezTo>
                      <a:cubicBezTo>
                        <a:pt x="83" y="21"/>
                        <a:pt x="83" y="21"/>
                        <a:pt x="83" y="21"/>
                      </a:cubicBezTo>
                      <a:cubicBezTo>
                        <a:pt x="82" y="21"/>
                        <a:pt x="81" y="21"/>
                        <a:pt x="81" y="20"/>
                      </a:cubicBez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2" y="12"/>
                        <a:pt x="83" y="12"/>
                      </a:cubicBezTo>
                      <a:close/>
                      <a:moveTo>
                        <a:pt x="15" y="21"/>
                      </a:moveTo>
                      <a:cubicBezTo>
                        <a:pt x="9" y="21"/>
                        <a:pt x="9" y="21"/>
                        <a:pt x="9" y="21"/>
                      </a:cubicBezTo>
                      <a:cubicBezTo>
                        <a:pt x="8" y="21"/>
                        <a:pt x="7" y="21"/>
                        <a:pt x="7" y="20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7" y="13"/>
                        <a:pt x="8" y="12"/>
                        <a:pt x="9" y="12"/>
                      </a:cubicBezTo>
                      <a:cubicBezTo>
                        <a:pt x="15" y="12"/>
                        <a:pt x="15" y="12"/>
                        <a:pt x="15" y="12"/>
                      </a:cubicBezTo>
                      <a:cubicBezTo>
                        <a:pt x="16" y="12"/>
                        <a:pt x="16" y="13"/>
                        <a:pt x="16" y="13"/>
                      </a:cubicBezTo>
                      <a:cubicBezTo>
                        <a:pt x="16" y="20"/>
                        <a:pt x="16" y="20"/>
                        <a:pt x="16" y="20"/>
                      </a:cubicBezTo>
                      <a:cubicBezTo>
                        <a:pt x="16" y="21"/>
                        <a:pt x="16" y="21"/>
                        <a:pt x="15" y="21"/>
                      </a:cubicBezTo>
                      <a:close/>
                      <a:moveTo>
                        <a:pt x="28" y="12"/>
                      </a:moveTo>
                      <a:cubicBezTo>
                        <a:pt x="70" y="12"/>
                        <a:pt x="70" y="12"/>
                        <a:pt x="70" y="12"/>
                      </a:cubicBezTo>
                      <a:cubicBezTo>
                        <a:pt x="72" y="12"/>
                        <a:pt x="74" y="14"/>
                        <a:pt x="74" y="17"/>
                      </a:cubicBezTo>
                      <a:cubicBezTo>
                        <a:pt x="74" y="47"/>
                        <a:pt x="74" y="47"/>
                        <a:pt x="74" y="47"/>
                      </a:cubicBezTo>
                      <a:cubicBezTo>
                        <a:pt x="74" y="49"/>
                        <a:pt x="72" y="51"/>
                        <a:pt x="70" y="51"/>
                      </a:cubicBezTo>
                      <a:cubicBezTo>
                        <a:pt x="28" y="51"/>
                        <a:pt x="28" y="51"/>
                        <a:pt x="28" y="51"/>
                      </a:cubicBezTo>
                      <a:cubicBezTo>
                        <a:pt x="25" y="51"/>
                        <a:pt x="23" y="49"/>
                        <a:pt x="23" y="47"/>
                      </a:cubicBezTo>
                      <a:cubicBezTo>
                        <a:pt x="23" y="17"/>
                        <a:pt x="23" y="17"/>
                        <a:pt x="23" y="17"/>
                      </a:cubicBezTo>
                      <a:cubicBezTo>
                        <a:pt x="23" y="14"/>
                        <a:pt x="25" y="12"/>
                        <a:pt x="28" y="12"/>
                      </a:cubicBezTo>
                      <a:close/>
                      <a:moveTo>
                        <a:pt x="15" y="41"/>
                      </a:moveTo>
                      <a:cubicBezTo>
                        <a:pt x="9" y="41"/>
                        <a:pt x="9" y="41"/>
                        <a:pt x="9" y="41"/>
                      </a:cubicBezTo>
                      <a:cubicBezTo>
                        <a:pt x="8" y="41"/>
                        <a:pt x="7" y="40"/>
                        <a:pt x="7" y="40"/>
                      </a:cubicBezTo>
                      <a:cubicBezTo>
                        <a:pt x="7" y="33"/>
                        <a:pt x="7" y="33"/>
                        <a:pt x="7" y="33"/>
                      </a:cubicBezTo>
                      <a:cubicBezTo>
                        <a:pt x="7" y="32"/>
                        <a:pt x="8" y="32"/>
                        <a:pt x="9" y="32"/>
                      </a:cubicBezTo>
                      <a:cubicBezTo>
                        <a:pt x="15" y="32"/>
                        <a:pt x="15" y="32"/>
                        <a:pt x="15" y="32"/>
                      </a:cubicBezTo>
                      <a:cubicBezTo>
                        <a:pt x="16" y="32"/>
                        <a:pt x="16" y="32"/>
                        <a:pt x="16" y="33"/>
                      </a:cubicBezTo>
                      <a:cubicBezTo>
                        <a:pt x="16" y="40"/>
                        <a:pt x="16" y="40"/>
                        <a:pt x="16" y="40"/>
                      </a:cubicBezTo>
                      <a:cubicBezTo>
                        <a:pt x="16" y="40"/>
                        <a:pt x="16" y="41"/>
                        <a:pt x="15" y="41"/>
                      </a:cubicBezTo>
                      <a:close/>
                      <a:moveTo>
                        <a:pt x="15" y="61"/>
                      </a:moveTo>
                      <a:cubicBezTo>
                        <a:pt x="9" y="61"/>
                        <a:pt x="9" y="61"/>
                        <a:pt x="9" y="61"/>
                      </a:cubicBezTo>
                      <a:cubicBezTo>
                        <a:pt x="8" y="61"/>
                        <a:pt x="7" y="60"/>
                        <a:pt x="7" y="59"/>
                      </a:cubicBezTo>
                      <a:cubicBezTo>
                        <a:pt x="7" y="53"/>
                        <a:pt x="7" y="53"/>
                        <a:pt x="7" y="53"/>
                      </a:cubicBezTo>
                      <a:cubicBezTo>
                        <a:pt x="7" y="52"/>
                        <a:pt x="8" y="51"/>
                        <a:pt x="9" y="51"/>
                      </a:cubicBezTo>
                      <a:cubicBezTo>
                        <a:pt x="15" y="51"/>
                        <a:pt x="15" y="51"/>
                        <a:pt x="15" y="51"/>
                      </a:cubicBezTo>
                      <a:cubicBezTo>
                        <a:pt x="16" y="51"/>
                        <a:pt x="16" y="52"/>
                        <a:pt x="16" y="53"/>
                      </a:cubicBezTo>
                      <a:cubicBezTo>
                        <a:pt x="16" y="59"/>
                        <a:pt x="16" y="59"/>
                        <a:pt x="16" y="59"/>
                      </a:cubicBezTo>
                      <a:cubicBezTo>
                        <a:pt x="16" y="60"/>
                        <a:pt x="16" y="61"/>
                        <a:pt x="15" y="61"/>
                      </a:cubicBezTo>
                      <a:close/>
                      <a:moveTo>
                        <a:pt x="15" y="80"/>
                      </a:moveTo>
                      <a:cubicBezTo>
                        <a:pt x="9" y="80"/>
                        <a:pt x="9" y="80"/>
                        <a:pt x="9" y="80"/>
                      </a:cubicBezTo>
                      <a:cubicBezTo>
                        <a:pt x="8" y="80"/>
                        <a:pt x="7" y="80"/>
                        <a:pt x="7" y="79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2"/>
                        <a:pt x="8" y="71"/>
                        <a:pt x="9" y="71"/>
                      </a:cubicBezTo>
                      <a:cubicBezTo>
                        <a:pt x="15" y="71"/>
                        <a:pt x="15" y="71"/>
                        <a:pt x="15" y="71"/>
                      </a:cubicBezTo>
                      <a:cubicBezTo>
                        <a:pt x="16" y="71"/>
                        <a:pt x="16" y="72"/>
                        <a:pt x="16" y="72"/>
                      </a:cubicBezTo>
                      <a:cubicBezTo>
                        <a:pt x="16" y="79"/>
                        <a:pt x="16" y="79"/>
                        <a:pt x="16" y="79"/>
                      </a:cubicBezTo>
                      <a:cubicBezTo>
                        <a:pt x="16" y="80"/>
                        <a:pt x="16" y="80"/>
                        <a:pt x="15" y="80"/>
                      </a:cubicBezTo>
                      <a:close/>
                      <a:moveTo>
                        <a:pt x="15" y="100"/>
                      </a:moveTo>
                      <a:cubicBezTo>
                        <a:pt x="9" y="100"/>
                        <a:pt x="9" y="100"/>
                        <a:pt x="9" y="100"/>
                      </a:cubicBezTo>
                      <a:cubicBezTo>
                        <a:pt x="8" y="100"/>
                        <a:pt x="7" y="99"/>
                        <a:pt x="7" y="99"/>
                      </a:cubicBezTo>
                      <a:cubicBezTo>
                        <a:pt x="7" y="92"/>
                        <a:pt x="7" y="92"/>
                        <a:pt x="7" y="92"/>
                      </a:cubicBezTo>
                      <a:cubicBezTo>
                        <a:pt x="7" y="91"/>
                        <a:pt x="8" y="91"/>
                        <a:pt x="9" y="91"/>
                      </a:cubicBezTo>
                      <a:cubicBezTo>
                        <a:pt x="15" y="91"/>
                        <a:pt x="15" y="91"/>
                        <a:pt x="15" y="91"/>
                      </a:cubicBezTo>
                      <a:cubicBezTo>
                        <a:pt x="16" y="91"/>
                        <a:pt x="16" y="91"/>
                        <a:pt x="16" y="92"/>
                      </a:cubicBezTo>
                      <a:cubicBezTo>
                        <a:pt x="16" y="99"/>
                        <a:pt x="16" y="99"/>
                        <a:pt x="16" y="99"/>
                      </a:cubicBezTo>
                      <a:cubicBezTo>
                        <a:pt x="16" y="99"/>
                        <a:pt x="16" y="100"/>
                        <a:pt x="15" y="100"/>
                      </a:cubicBezTo>
                      <a:close/>
                      <a:moveTo>
                        <a:pt x="70" y="100"/>
                      </a:moveTo>
                      <a:cubicBezTo>
                        <a:pt x="28" y="100"/>
                        <a:pt x="28" y="100"/>
                        <a:pt x="28" y="100"/>
                      </a:cubicBezTo>
                      <a:cubicBezTo>
                        <a:pt x="25" y="100"/>
                        <a:pt x="23" y="98"/>
                        <a:pt x="23" y="95"/>
                      </a:cubicBezTo>
                      <a:cubicBezTo>
                        <a:pt x="23" y="65"/>
                        <a:pt x="23" y="65"/>
                        <a:pt x="23" y="65"/>
                      </a:cubicBezTo>
                      <a:cubicBezTo>
                        <a:pt x="23" y="63"/>
                        <a:pt x="25" y="61"/>
                        <a:pt x="28" y="61"/>
                      </a:cubicBezTo>
                      <a:cubicBezTo>
                        <a:pt x="70" y="61"/>
                        <a:pt x="70" y="61"/>
                        <a:pt x="70" y="61"/>
                      </a:cubicBezTo>
                      <a:cubicBezTo>
                        <a:pt x="72" y="61"/>
                        <a:pt x="74" y="63"/>
                        <a:pt x="74" y="65"/>
                      </a:cubicBezTo>
                      <a:cubicBezTo>
                        <a:pt x="74" y="95"/>
                        <a:pt x="74" y="95"/>
                        <a:pt x="74" y="95"/>
                      </a:cubicBezTo>
                      <a:cubicBezTo>
                        <a:pt x="74" y="98"/>
                        <a:pt x="72" y="100"/>
                        <a:pt x="70" y="100"/>
                      </a:cubicBezTo>
                      <a:close/>
                      <a:moveTo>
                        <a:pt x="89" y="100"/>
                      </a:moveTo>
                      <a:cubicBezTo>
                        <a:pt x="83" y="100"/>
                        <a:pt x="83" y="100"/>
                        <a:pt x="83" y="100"/>
                      </a:cubicBezTo>
                      <a:cubicBezTo>
                        <a:pt x="82" y="100"/>
                        <a:pt x="81" y="99"/>
                        <a:pt x="81" y="99"/>
                      </a:cubicBezTo>
                      <a:cubicBezTo>
                        <a:pt x="81" y="92"/>
                        <a:pt x="81" y="92"/>
                        <a:pt x="81" y="92"/>
                      </a:cubicBezTo>
                      <a:cubicBezTo>
                        <a:pt x="81" y="91"/>
                        <a:pt x="82" y="91"/>
                        <a:pt x="83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0" y="92"/>
                      </a:cubicBezTo>
                      <a:cubicBezTo>
                        <a:pt x="90" y="99"/>
                        <a:pt x="90" y="99"/>
                        <a:pt x="90" y="99"/>
                      </a:cubicBezTo>
                      <a:cubicBezTo>
                        <a:pt x="90" y="99"/>
                        <a:pt x="90" y="100"/>
                        <a:pt x="89" y="1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3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01" name="Skupina 100">
            <a:extLst>
              <a:ext uri="{FF2B5EF4-FFF2-40B4-BE49-F238E27FC236}">
                <a16:creationId xmlns:a16="http://schemas.microsoft.com/office/drawing/2014/main" xmlns="" id="{6532D6EB-37B6-4A8D-AF7A-C4A8E9398982}"/>
              </a:ext>
            </a:extLst>
          </p:cNvPr>
          <p:cNvGrpSpPr/>
          <p:nvPr/>
        </p:nvGrpSpPr>
        <p:grpSpPr>
          <a:xfrm>
            <a:off x="4908433" y="1014217"/>
            <a:ext cx="3972002" cy="3410111"/>
            <a:chOff x="5263082" y="1227432"/>
            <a:chExt cx="3972002" cy="3410111"/>
          </a:xfrm>
        </p:grpSpPr>
        <p:sp>
          <p:nvSpPr>
            <p:cNvPr id="102" name="TextBox 31">
              <a:extLst>
                <a:ext uri="{FF2B5EF4-FFF2-40B4-BE49-F238E27FC236}">
                  <a16:creationId xmlns:a16="http://schemas.microsoft.com/office/drawing/2014/main" xmlns="" id="{2C60F004-6D86-4B5F-9AEA-78218FB90198}"/>
                </a:ext>
              </a:extLst>
            </p:cNvPr>
            <p:cNvSpPr txBox="1"/>
            <p:nvPr/>
          </p:nvSpPr>
          <p:spPr>
            <a:xfrm>
              <a:off x="6701679" y="2212239"/>
              <a:ext cx="93598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SCÉNÁŘ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" name="TextBox 31">
              <a:extLst>
                <a:ext uri="{FF2B5EF4-FFF2-40B4-BE49-F238E27FC236}">
                  <a16:creationId xmlns:a16="http://schemas.microsoft.com/office/drawing/2014/main" xmlns="" id="{12086256-B24F-4786-8D3A-DAF30F99D0F6}"/>
                </a:ext>
              </a:extLst>
            </p:cNvPr>
            <p:cNvSpPr txBox="1"/>
            <p:nvPr/>
          </p:nvSpPr>
          <p:spPr>
            <a:xfrm>
              <a:off x="5263082" y="2539533"/>
              <a:ext cx="3972002" cy="2098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Mystery shopper vystupuje jako návštěvník daného regionu, svůj zevnějšek a především záminku přizpůsobuje vlastní situaci. Pracovníka se ptá například na informace ohledně:</a:t>
              </a:r>
              <a:b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endPara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171450" marR="0" lvl="0" indent="-171450" algn="l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Hradů/zámků/památek/zajímavostí v okolí</a:t>
              </a:r>
            </a:p>
            <a:p>
              <a:pPr marL="171450" marR="0" lvl="0" indent="-171450" algn="l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Dětskou hernu</a:t>
              </a:r>
            </a:p>
            <a:p>
              <a:pPr marL="171450" marR="0" lvl="0" indent="-171450" algn="l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Půjčovna kol/elektrokol</a:t>
              </a:r>
            </a:p>
            <a:p>
              <a:pPr marL="171450" marR="0" lvl="0" indent="-171450" algn="l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Sportovního vyžití (koupaliště, sportovní událost)</a:t>
              </a:r>
            </a:p>
            <a:p>
              <a:pPr marL="171450" marR="0" lvl="0" indent="-171450" algn="l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Navigace z bodu A do budu B</a:t>
              </a:r>
            </a:p>
            <a:p>
              <a:pPr marL="0" marR="0" lvl="0" indent="0" algn="l" defTabSz="1358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Ihned po návštěvě zaznamenává její průběh do online aplikace pomocí tabletu či smartphonu.</a:t>
              </a: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4" name="Skupina 103">
              <a:extLst>
                <a:ext uri="{FF2B5EF4-FFF2-40B4-BE49-F238E27FC236}">
                  <a16:creationId xmlns:a16="http://schemas.microsoft.com/office/drawing/2014/main" xmlns="" id="{22A8C426-49DF-425E-9278-ED95A1AFE182}"/>
                </a:ext>
              </a:extLst>
            </p:cNvPr>
            <p:cNvGrpSpPr/>
            <p:nvPr/>
          </p:nvGrpSpPr>
          <p:grpSpPr>
            <a:xfrm>
              <a:off x="5509743" y="1227432"/>
              <a:ext cx="3312000" cy="774787"/>
              <a:chOff x="5576247" y="1465491"/>
              <a:chExt cx="3312000" cy="774787"/>
            </a:xfrm>
          </p:grpSpPr>
          <p:cxnSp>
            <p:nvCxnSpPr>
              <p:cNvPr id="105" name="Straight Connector 3">
                <a:extLst>
                  <a:ext uri="{FF2B5EF4-FFF2-40B4-BE49-F238E27FC236}">
                    <a16:creationId xmlns:a16="http://schemas.microsoft.com/office/drawing/2014/main" xmlns="" id="{DF1BE76B-1ADB-4655-AE1D-8C6F9425BF85}"/>
                  </a:ext>
                </a:extLst>
              </p:cNvPr>
              <p:cNvCxnSpPr/>
              <p:nvPr/>
            </p:nvCxnSpPr>
            <p:spPr>
              <a:xfrm flipV="1">
                <a:off x="5576247" y="2226402"/>
                <a:ext cx="3312000" cy="13876"/>
              </a:xfrm>
              <a:prstGeom prst="line">
                <a:avLst/>
              </a:prstGeom>
              <a:noFill/>
              <a:ln w="9525" cap="rnd" cmpd="sng" algn="ctr">
                <a:solidFill>
                  <a:srgbClr val="000000">
                    <a:lumMod val="75000"/>
                    <a:lumOff val="25000"/>
                  </a:srgbClr>
                </a:solidFill>
                <a:prstDash val="solid"/>
                <a:tailEnd type="none" w="lg" len="lg"/>
              </a:ln>
              <a:effectLst/>
            </p:spPr>
          </p:cxnSp>
          <p:grpSp>
            <p:nvGrpSpPr>
              <p:cNvPr id="106" name="Skupina 105">
                <a:extLst>
                  <a:ext uri="{FF2B5EF4-FFF2-40B4-BE49-F238E27FC236}">
                    <a16:creationId xmlns:a16="http://schemas.microsoft.com/office/drawing/2014/main" xmlns="" id="{D71A5BFC-D71C-4EC3-91A3-93FBD4CEEFCE}"/>
                  </a:ext>
                </a:extLst>
              </p:cNvPr>
              <p:cNvGrpSpPr/>
              <p:nvPr/>
            </p:nvGrpSpPr>
            <p:grpSpPr>
              <a:xfrm>
                <a:off x="6939176" y="1465491"/>
                <a:ext cx="594000" cy="760911"/>
                <a:chOff x="7945472" y="989392"/>
                <a:chExt cx="594000" cy="760911"/>
              </a:xfrm>
            </p:grpSpPr>
            <p:grpSp>
              <p:nvGrpSpPr>
                <p:cNvPr id="107" name="Skupina 106">
                  <a:extLst>
                    <a:ext uri="{FF2B5EF4-FFF2-40B4-BE49-F238E27FC236}">
                      <a16:creationId xmlns:a16="http://schemas.microsoft.com/office/drawing/2014/main" xmlns="" id="{5F5E4D73-90B9-44C1-99A8-26BA4104CAEC}"/>
                    </a:ext>
                  </a:extLst>
                </p:cNvPr>
                <p:cNvGrpSpPr/>
                <p:nvPr/>
              </p:nvGrpSpPr>
              <p:grpSpPr>
                <a:xfrm>
                  <a:off x="7945472" y="989392"/>
                  <a:ext cx="594000" cy="760911"/>
                  <a:chOff x="2190525" y="1141333"/>
                  <a:chExt cx="594000" cy="760911"/>
                </a:xfrm>
              </p:grpSpPr>
              <p:sp>
                <p:nvSpPr>
                  <p:cNvPr id="122" name="Oval 179">
                    <a:extLst>
                      <a:ext uri="{FF2B5EF4-FFF2-40B4-BE49-F238E27FC236}">
                        <a16:creationId xmlns:a16="http://schemas.microsoft.com/office/drawing/2014/main" xmlns="" id="{3A69FB35-45F2-47CC-9537-1849840D3401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2208559" y="1123299"/>
                    <a:ext cx="557932" cy="594000"/>
                  </a:xfrm>
                  <a:prstGeom prst="ellipse">
                    <a:avLst/>
                  </a:prstGeom>
                  <a:solidFill>
                    <a:srgbClr val="003C78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vert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135889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123" name="Straight Connector 188">
                    <a:extLst>
                      <a:ext uri="{FF2B5EF4-FFF2-40B4-BE49-F238E27FC236}">
                        <a16:creationId xmlns:a16="http://schemas.microsoft.com/office/drawing/2014/main" xmlns="" id="{A1CD6288-5A5F-4EC0-9D2E-91E4B919BA3F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2487526" y="1496287"/>
                    <a:ext cx="2" cy="405957"/>
                  </a:xfrm>
                  <a:prstGeom prst="line">
                    <a:avLst/>
                  </a:prstGeom>
                  <a:noFill/>
                  <a:ln w="19050" cap="rnd" cmpd="sng" algn="ctr">
                    <a:solidFill>
                      <a:srgbClr val="003C78"/>
                    </a:solidFill>
                    <a:prstDash val="solid"/>
                    <a:tailEnd type="oval" w="lg" len="lg"/>
                  </a:ln>
                  <a:effectLst/>
                </p:spPr>
              </p:cxnSp>
            </p:grpSp>
            <p:grpSp>
              <p:nvGrpSpPr>
                <p:cNvPr id="108" name="Group 133">
                  <a:extLst>
                    <a:ext uri="{FF2B5EF4-FFF2-40B4-BE49-F238E27FC236}">
                      <a16:creationId xmlns:a16="http://schemas.microsoft.com/office/drawing/2014/main" xmlns="" id="{18983448-EF8A-4A50-8C58-23EC3E09580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8062472" y="1140164"/>
                  <a:ext cx="360000" cy="256387"/>
                  <a:chOff x="2300288" y="5378450"/>
                  <a:chExt cx="755650" cy="538162"/>
                </a:xfrm>
                <a:solidFill>
                  <a:srgbClr val="FFFFFF"/>
                </a:solidFill>
              </p:grpSpPr>
              <p:sp>
                <p:nvSpPr>
                  <p:cNvPr id="109" name="Freeform 7">
                    <a:extLst>
                      <a:ext uri="{FF2B5EF4-FFF2-40B4-BE49-F238E27FC236}">
                        <a16:creationId xmlns:a16="http://schemas.microsoft.com/office/drawing/2014/main" xmlns="" id="{862569A2-7F30-44A3-8133-86BEA2BDE4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780088"/>
                    <a:ext cx="141288" cy="28575"/>
                  </a:xfrm>
                  <a:custGeom>
                    <a:avLst/>
                    <a:gdLst/>
                    <a:ahLst/>
                    <a:cxnLst>
                      <a:cxn ang="0">
                        <a:pos x="52" y="6"/>
                      </a:cxn>
                      <a:cxn ang="0">
                        <a:pos x="0" y="10"/>
                      </a:cxn>
                      <a:cxn ang="0">
                        <a:pos x="0" y="3"/>
                      </a:cxn>
                      <a:cxn ang="0">
                        <a:pos x="52" y="0"/>
                      </a:cxn>
                      <a:cxn ang="0">
                        <a:pos x="52" y="6"/>
                      </a:cxn>
                    </a:cxnLst>
                    <a:rect l="0" t="0" r="r" b="b"/>
                    <a:pathLst>
                      <a:path w="52" h="10">
                        <a:moveTo>
                          <a:pt x="52" y="6"/>
                        </a:moveTo>
                        <a:cubicBezTo>
                          <a:pt x="35" y="7"/>
                          <a:pt x="17" y="8"/>
                          <a:pt x="0" y="1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17" y="2"/>
                          <a:pt x="35" y="0"/>
                          <a:pt x="52" y="0"/>
                        </a:cubicBezTo>
                        <a:cubicBezTo>
                          <a:pt x="52" y="6"/>
                          <a:pt x="52" y="6"/>
                          <a:pt x="52" y="6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" name="Freeform 8">
                    <a:extLst>
                      <a:ext uri="{FF2B5EF4-FFF2-40B4-BE49-F238E27FC236}">
                        <a16:creationId xmlns:a16="http://schemas.microsoft.com/office/drawing/2014/main" xmlns="" id="{BBB3430B-6EF2-4275-8397-28D7C623507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741988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5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1" name="Freeform 9">
                    <a:extLst>
                      <a:ext uri="{FF2B5EF4-FFF2-40B4-BE49-F238E27FC236}">
                        <a16:creationId xmlns:a16="http://schemas.microsoft.com/office/drawing/2014/main" xmlns="" id="{CD0F96C9-BD4F-4A5A-9A1A-27E7CA93445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710238"/>
                    <a:ext cx="269875" cy="31750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2" name="Freeform 10">
                    <a:extLst>
                      <a:ext uri="{FF2B5EF4-FFF2-40B4-BE49-F238E27FC236}">
                        <a16:creationId xmlns:a16="http://schemas.microsoft.com/office/drawing/2014/main" xmlns="" id="{2FB1076B-E098-4B0C-A2F2-F299FFB8745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676900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3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" name="Freeform 11">
                    <a:extLst>
                      <a:ext uri="{FF2B5EF4-FFF2-40B4-BE49-F238E27FC236}">
                        <a16:creationId xmlns:a16="http://schemas.microsoft.com/office/drawing/2014/main" xmlns="" id="{3E3113CC-47BE-49FE-AB1E-856103CFB26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643563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3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4" name="Freeform 12">
                    <a:extLst>
                      <a:ext uri="{FF2B5EF4-FFF2-40B4-BE49-F238E27FC236}">
                        <a16:creationId xmlns:a16="http://schemas.microsoft.com/office/drawing/2014/main" xmlns="" id="{139438C8-21EA-467F-ACCA-4F59B304D8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613400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5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6"/>
                          <a:pt x="32" y="8"/>
                          <a:pt x="0" y="12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5" name="Freeform 13">
                    <a:extLst>
                      <a:ext uri="{FF2B5EF4-FFF2-40B4-BE49-F238E27FC236}">
                        <a16:creationId xmlns:a16="http://schemas.microsoft.com/office/drawing/2014/main" xmlns="" id="{0F225EFA-EFE8-4044-95B9-10D5CB24AEE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581650"/>
                    <a:ext cx="269875" cy="31750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5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" name="Freeform 14">
                    <a:extLst>
                      <a:ext uri="{FF2B5EF4-FFF2-40B4-BE49-F238E27FC236}">
                        <a16:creationId xmlns:a16="http://schemas.microsoft.com/office/drawing/2014/main" xmlns="" id="{51E8445E-8DCF-4A1F-82E6-45ABB8CF65C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548313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5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7" name="Freeform 15">
                    <a:extLst>
                      <a:ext uri="{FF2B5EF4-FFF2-40B4-BE49-F238E27FC236}">
                        <a16:creationId xmlns:a16="http://schemas.microsoft.com/office/drawing/2014/main" xmlns="" id="{6C6871AA-32CE-429D-A944-E4F6809FD02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514975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2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8" name="Freeform 16">
                    <a:extLst>
                      <a:ext uri="{FF2B5EF4-FFF2-40B4-BE49-F238E27FC236}">
                        <a16:creationId xmlns:a16="http://schemas.microsoft.com/office/drawing/2014/main" xmlns="" id="{C4023B19-31FA-4A49-BF91-BCAAB9A20A9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483225"/>
                    <a:ext cx="269874" cy="31750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1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1"/>
                          <a:pt x="99" y="11"/>
                          <a:pt x="99" y="11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3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9" name="Freeform 17">
                    <a:extLst>
                      <a:ext uri="{FF2B5EF4-FFF2-40B4-BE49-F238E27FC236}">
                        <a16:creationId xmlns:a16="http://schemas.microsoft.com/office/drawing/2014/main" xmlns="" id="{F2473532-6722-4953-BD4E-6D644C56010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09863" y="5449888"/>
                    <a:ext cx="269875" cy="33337"/>
                  </a:xfrm>
                  <a:custGeom>
                    <a:avLst/>
                    <a:gdLst/>
                    <a:ahLst/>
                    <a:cxnLst>
                      <a:cxn ang="0">
                        <a:pos x="99" y="5"/>
                      </a:cxn>
                      <a:cxn ang="0">
                        <a:pos x="99" y="12"/>
                      </a:cxn>
                      <a:cxn ang="0">
                        <a:pos x="0" y="12"/>
                      </a:cxn>
                      <a:cxn ang="0">
                        <a:pos x="0" y="6"/>
                      </a:cxn>
                      <a:cxn ang="0">
                        <a:pos x="99" y="5"/>
                      </a:cxn>
                    </a:cxnLst>
                    <a:rect l="0" t="0" r="r" b="b"/>
                    <a:pathLst>
                      <a:path w="99" h="12">
                        <a:moveTo>
                          <a:pt x="99" y="5"/>
                        </a:moveTo>
                        <a:cubicBezTo>
                          <a:pt x="99" y="12"/>
                          <a:pt x="99" y="12"/>
                          <a:pt x="99" y="12"/>
                        </a:cubicBezTo>
                        <a:cubicBezTo>
                          <a:pt x="67" y="7"/>
                          <a:pt x="32" y="9"/>
                          <a:pt x="0" y="12"/>
                        </a:cubicBezTo>
                        <a:cubicBezTo>
                          <a:pt x="0" y="6"/>
                          <a:pt x="0" y="6"/>
                          <a:pt x="0" y="6"/>
                        </a:cubicBezTo>
                        <a:cubicBezTo>
                          <a:pt x="32" y="3"/>
                          <a:pt x="67" y="0"/>
                          <a:pt x="99" y="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0" name="Freeform 18">
                    <a:extLst>
                      <a:ext uri="{FF2B5EF4-FFF2-40B4-BE49-F238E27FC236}">
                        <a16:creationId xmlns:a16="http://schemas.microsoft.com/office/drawing/2014/main" xmlns="" id="{B0AFC917-E89F-40B8-B9D6-9C84F475D651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2300288" y="5378450"/>
                    <a:ext cx="755650" cy="538162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9" y="17"/>
                      </a:cxn>
                      <a:cxn ang="0">
                        <a:pos x="9" y="7"/>
                      </a:cxn>
                      <a:cxn ang="0">
                        <a:pos x="138" y="7"/>
                      </a:cxn>
                      <a:cxn ang="0">
                        <a:pos x="139" y="7"/>
                      </a:cxn>
                      <a:cxn ang="0">
                        <a:pos x="139" y="7"/>
                      </a:cxn>
                      <a:cxn ang="0">
                        <a:pos x="268" y="7"/>
                      </a:cxn>
                      <a:cxn ang="0">
                        <a:pos x="268" y="9"/>
                      </a:cxn>
                      <a:cxn ang="0">
                        <a:pos x="268" y="17"/>
                      </a:cxn>
                      <a:cxn ang="0">
                        <a:pos x="277" y="17"/>
                      </a:cxn>
                      <a:cxn ang="0">
                        <a:pos x="277" y="190"/>
                      </a:cxn>
                      <a:cxn ang="0">
                        <a:pos x="268" y="190"/>
                      </a:cxn>
                      <a:cxn ang="0">
                        <a:pos x="166" y="190"/>
                      </a:cxn>
                      <a:cxn ang="0">
                        <a:pos x="139" y="197"/>
                      </a:cxn>
                      <a:cxn ang="0">
                        <a:pos x="111" y="190"/>
                      </a:cxn>
                      <a:cxn ang="0">
                        <a:pos x="9" y="190"/>
                      </a:cxn>
                      <a:cxn ang="0">
                        <a:pos x="0" y="190"/>
                      </a:cxn>
                      <a:cxn ang="0">
                        <a:pos x="0" y="17"/>
                      </a:cxn>
                      <a:cxn ang="0">
                        <a:pos x="18" y="12"/>
                      </a:cxn>
                      <a:cxn ang="0">
                        <a:pos x="136" y="12"/>
                      </a:cxn>
                      <a:cxn ang="0">
                        <a:pos x="136" y="180"/>
                      </a:cxn>
                      <a:cxn ang="0">
                        <a:pos x="18" y="180"/>
                      </a:cxn>
                      <a:cxn ang="0">
                        <a:pos x="18" y="12"/>
                      </a:cxn>
                      <a:cxn ang="0">
                        <a:pos x="259" y="12"/>
                      </a:cxn>
                      <a:cxn ang="0">
                        <a:pos x="141" y="12"/>
                      </a:cxn>
                      <a:cxn ang="0">
                        <a:pos x="141" y="180"/>
                      </a:cxn>
                      <a:cxn ang="0">
                        <a:pos x="259" y="180"/>
                      </a:cxn>
                      <a:cxn ang="0">
                        <a:pos x="259" y="12"/>
                      </a:cxn>
                    </a:cxnLst>
                    <a:rect l="0" t="0" r="r" b="b"/>
                    <a:pathLst>
                      <a:path w="277" h="197">
                        <a:moveTo>
                          <a:pt x="0" y="17"/>
                        </a:moveTo>
                        <a:cubicBezTo>
                          <a:pt x="9" y="17"/>
                          <a:pt x="9" y="17"/>
                          <a:pt x="9" y="17"/>
                        </a:cubicBezTo>
                        <a:cubicBezTo>
                          <a:pt x="9" y="7"/>
                          <a:pt x="9" y="7"/>
                          <a:pt x="9" y="7"/>
                        </a:cubicBezTo>
                        <a:cubicBezTo>
                          <a:pt x="53" y="0"/>
                          <a:pt x="96" y="3"/>
                          <a:pt x="138" y="7"/>
                        </a:cubicBezTo>
                        <a:cubicBezTo>
                          <a:pt x="139" y="7"/>
                          <a:pt x="139" y="7"/>
                          <a:pt x="139" y="7"/>
                        </a:cubicBezTo>
                        <a:cubicBezTo>
                          <a:pt x="139" y="7"/>
                          <a:pt x="139" y="7"/>
                          <a:pt x="139" y="7"/>
                        </a:cubicBezTo>
                        <a:cubicBezTo>
                          <a:pt x="181" y="3"/>
                          <a:pt x="224" y="0"/>
                          <a:pt x="268" y="7"/>
                        </a:cubicBezTo>
                        <a:cubicBezTo>
                          <a:pt x="268" y="9"/>
                          <a:pt x="268" y="9"/>
                          <a:pt x="268" y="9"/>
                        </a:cubicBezTo>
                        <a:cubicBezTo>
                          <a:pt x="268" y="17"/>
                          <a:pt x="268" y="17"/>
                          <a:pt x="268" y="17"/>
                        </a:cubicBezTo>
                        <a:cubicBezTo>
                          <a:pt x="277" y="17"/>
                          <a:pt x="277" y="17"/>
                          <a:pt x="277" y="17"/>
                        </a:cubicBezTo>
                        <a:cubicBezTo>
                          <a:pt x="277" y="190"/>
                          <a:pt x="277" y="190"/>
                          <a:pt x="277" y="190"/>
                        </a:cubicBezTo>
                        <a:cubicBezTo>
                          <a:pt x="268" y="190"/>
                          <a:pt x="268" y="190"/>
                          <a:pt x="268" y="190"/>
                        </a:cubicBezTo>
                        <a:cubicBezTo>
                          <a:pt x="166" y="190"/>
                          <a:pt x="166" y="190"/>
                          <a:pt x="166" y="190"/>
                        </a:cubicBezTo>
                        <a:cubicBezTo>
                          <a:pt x="159" y="195"/>
                          <a:pt x="149" y="197"/>
                          <a:pt x="139" y="197"/>
                        </a:cubicBezTo>
                        <a:cubicBezTo>
                          <a:pt x="128" y="197"/>
                          <a:pt x="118" y="195"/>
                          <a:pt x="111" y="190"/>
                        </a:cubicBezTo>
                        <a:cubicBezTo>
                          <a:pt x="9" y="190"/>
                          <a:pt x="9" y="190"/>
                          <a:pt x="9" y="190"/>
                        </a:cubicBezTo>
                        <a:cubicBezTo>
                          <a:pt x="0" y="190"/>
                          <a:pt x="0" y="190"/>
                          <a:pt x="0" y="190"/>
                        </a:cubicBezTo>
                        <a:cubicBezTo>
                          <a:pt x="0" y="17"/>
                          <a:pt x="0" y="17"/>
                          <a:pt x="0" y="17"/>
                        </a:cubicBezTo>
                        <a:close/>
                        <a:moveTo>
                          <a:pt x="18" y="12"/>
                        </a:moveTo>
                        <a:cubicBezTo>
                          <a:pt x="53" y="5"/>
                          <a:pt x="94" y="7"/>
                          <a:pt x="136" y="12"/>
                        </a:cubicBezTo>
                        <a:cubicBezTo>
                          <a:pt x="136" y="180"/>
                          <a:pt x="136" y="180"/>
                          <a:pt x="136" y="180"/>
                        </a:cubicBezTo>
                        <a:cubicBezTo>
                          <a:pt x="95" y="176"/>
                          <a:pt x="55" y="174"/>
                          <a:pt x="18" y="180"/>
                        </a:cubicBezTo>
                        <a:cubicBezTo>
                          <a:pt x="18" y="12"/>
                          <a:pt x="18" y="12"/>
                          <a:pt x="18" y="12"/>
                        </a:cubicBezTo>
                        <a:close/>
                        <a:moveTo>
                          <a:pt x="259" y="12"/>
                        </a:moveTo>
                        <a:cubicBezTo>
                          <a:pt x="224" y="5"/>
                          <a:pt x="183" y="7"/>
                          <a:pt x="141" y="12"/>
                        </a:cubicBezTo>
                        <a:cubicBezTo>
                          <a:pt x="141" y="180"/>
                          <a:pt x="141" y="180"/>
                          <a:pt x="141" y="180"/>
                        </a:cubicBezTo>
                        <a:cubicBezTo>
                          <a:pt x="182" y="176"/>
                          <a:pt x="222" y="174"/>
                          <a:pt x="259" y="180"/>
                        </a:cubicBezTo>
                        <a:cubicBezTo>
                          <a:pt x="259" y="12"/>
                          <a:pt x="259" y="12"/>
                          <a:pt x="259" y="12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1" name="Freeform 19">
                    <a:extLst>
                      <a:ext uri="{FF2B5EF4-FFF2-40B4-BE49-F238E27FC236}">
                        <a16:creationId xmlns:a16="http://schemas.microsoft.com/office/drawing/2014/main" xmlns="" id="{1B3480E4-6B96-4000-8DBB-6C0CE88884D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2376488" y="5419725"/>
                    <a:ext cx="603250" cy="388937"/>
                  </a:xfrm>
                  <a:custGeom>
                    <a:avLst/>
                    <a:gdLst/>
                    <a:ahLst/>
                    <a:cxnLst>
                      <a:cxn ang="0">
                        <a:pos x="221" y="11"/>
                      </a:cxn>
                      <a:cxn ang="0">
                        <a:pos x="122" y="5"/>
                      </a:cxn>
                      <a:cxn ang="0">
                        <a:pos x="0" y="135"/>
                      </a:cxn>
                      <a:cxn ang="0">
                        <a:pos x="98" y="142"/>
                      </a:cxn>
                      <a:cxn ang="0">
                        <a:pos x="0" y="135"/>
                      </a:cxn>
                      <a:cxn ang="0">
                        <a:pos x="0" y="11"/>
                      </a:cxn>
                      <a:cxn ang="0">
                        <a:pos x="98" y="5"/>
                      </a:cxn>
                      <a:cxn ang="0">
                        <a:pos x="0" y="16"/>
                      </a:cxn>
                      <a:cxn ang="0">
                        <a:pos x="98" y="23"/>
                      </a:cxn>
                      <a:cxn ang="0">
                        <a:pos x="0" y="16"/>
                      </a:cxn>
                      <a:cxn ang="0">
                        <a:pos x="0" y="34"/>
                      </a:cxn>
                      <a:cxn ang="0">
                        <a:pos x="98" y="29"/>
                      </a:cxn>
                      <a:cxn ang="0">
                        <a:pos x="0" y="40"/>
                      </a:cxn>
                      <a:cxn ang="0">
                        <a:pos x="98" y="47"/>
                      </a:cxn>
                      <a:cxn ang="0">
                        <a:pos x="0" y="40"/>
                      </a:cxn>
                      <a:cxn ang="0">
                        <a:pos x="0" y="58"/>
                      </a:cxn>
                      <a:cxn ang="0">
                        <a:pos x="98" y="52"/>
                      </a:cxn>
                      <a:cxn ang="0">
                        <a:pos x="0" y="64"/>
                      </a:cxn>
                      <a:cxn ang="0">
                        <a:pos x="98" y="71"/>
                      </a:cxn>
                      <a:cxn ang="0">
                        <a:pos x="0" y="64"/>
                      </a:cxn>
                      <a:cxn ang="0">
                        <a:pos x="0" y="82"/>
                      </a:cxn>
                      <a:cxn ang="0">
                        <a:pos x="98" y="76"/>
                      </a:cxn>
                      <a:cxn ang="0">
                        <a:pos x="0" y="87"/>
                      </a:cxn>
                      <a:cxn ang="0">
                        <a:pos x="98" y="94"/>
                      </a:cxn>
                      <a:cxn ang="0">
                        <a:pos x="0" y="87"/>
                      </a:cxn>
                      <a:cxn ang="0">
                        <a:pos x="0" y="105"/>
                      </a:cxn>
                      <a:cxn ang="0">
                        <a:pos x="98" y="100"/>
                      </a:cxn>
                      <a:cxn ang="0">
                        <a:pos x="0" y="111"/>
                      </a:cxn>
                      <a:cxn ang="0">
                        <a:pos x="98" y="118"/>
                      </a:cxn>
                      <a:cxn ang="0">
                        <a:pos x="0" y="111"/>
                      </a:cxn>
                      <a:cxn ang="0">
                        <a:pos x="0" y="129"/>
                      </a:cxn>
                      <a:cxn ang="0">
                        <a:pos x="98" y="123"/>
                      </a:cxn>
                    </a:cxnLst>
                    <a:rect l="0" t="0" r="r" b="b"/>
                    <a:pathLst>
                      <a:path w="221" h="142">
                        <a:moveTo>
                          <a:pt x="221" y="5"/>
                        </a:moveTo>
                        <a:cubicBezTo>
                          <a:pt x="221" y="11"/>
                          <a:pt x="221" y="11"/>
                          <a:pt x="221" y="11"/>
                        </a:cubicBezTo>
                        <a:cubicBezTo>
                          <a:pt x="189" y="6"/>
                          <a:pt x="154" y="8"/>
                          <a:pt x="122" y="12"/>
                        </a:cubicBezTo>
                        <a:cubicBezTo>
                          <a:pt x="122" y="5"/>
                          <a:pt x="122" y="5"/>
                          <a:pt x="122" y="5"/>
                        </a:cubicBezTo>
                        <a:cubicBezTo>
                          <a:pt x="154" y="2"/>
                          <a:pt x="189" y="0"/>
                          <a:pt x="221" y="5"/>
                        </a:cubicBezTo>
                        <a:close/>
                        <a:moveTo>
                          <a:pt x="0" y="135"/>
                        </a:moveTo>
                        <a:cubicBezTo>
                          <a:pt x="0" y="141"/>
                          <a:pt x="0" y="141"/>
                          <a:pt x="0" y="141"/>
                        </a:cubicBezTo>
                        <a:cubicBezTo>
                          <a:pt x="32" y="136"/>
                          <a:pt x="66" y="139"/>
                          <a:pt x="98" y="142"/>
                        </a:cubicBezTo>
                        <a:cubicBezTo>
                          <a:pt x="98" y="135"/>
                          <a:pt x="98" y="135"/>
                          <a:pt x="98" y="135"/>
                        </a:cubicBezTo>
                        <a:cubicBezTo>
                          <a:pt x="66" y="132"/>
                          <a:pt x="32" y="130"/>
                          <a:pt x="0" y="135"/>
                        </a:cubicBezTo>
                        <a:close/>
                        <a:moveTo>
                          <a:pt x="0" y="5"/>
                        </a:move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32" y="6"/>
                          <a:pt x="66" y="8"/>
                          <a:pt x="98" y="12"/>
                        </a:cubicBezTo>
                        <a:cubicBezTo>
                          <a:pt x="98" y="5"/>
                          <a:pt x="98" y="5"/>
                          <a:pt x="98" y="5"/>
                        </a:cubicBezTo>
                        <a:cubicBezTo>
                          <a:pt x="66" y="2"/>
                          <a:pt x="32" y="0"/>
                          <a:pt x="0" y="5"/>
                        </a:cubicBezTo>
                        <a:close/>
                        <a:moveTo>
                          <a:pt x="0" y="16"/>
                        </a:moveTo>
                        <a:cubicBezTo>
                          <a:pt x="0" y="23"/>
                          <a:pt x="0" y="23"/>
                          <a:pt x="0" y="23"/>
                        </a:cubicBezTo>
                        <a:cubicBezTo>
                          <a:pt x="32" y="18"/>
                          <a:pt x="66" y="20"/>
                          <a:pt x="98" y="23"/>
                        </a:cubicBezTo>
                        <a:cubicBezTo>
                          <a:pt x="98" y="17"/>
                          <a:pt x="98" y="17"/>
                          <a:pt x="98" y="17"/>
                        </a:cubicBezTo>
                        <a:cubicBezTo>
                          <a:pt x="66" y="14"/>
                          <a:pt x="32" y="11"/>
                          <a:pt x="0" y="16"/>
                        </a:cubicBezTo>
                        <a:close/>
                        <a:moveTo>
                          <a:pt x="0" y="28"/>
                        </a:moveTo>
                        <a:cubicBezTo>
                          <a:pt x="0" y="34"/>
                          <a:pt x="0" y="34"/>
                          <a:pt x="0" y="34"/>
                        </a:cubicBezTo>
                        <a:cubicBezTo>
                          <a:pt x="32" y="30"/>
                          <a:pt x="66" y="32"/>
                          <a:pt x="98" y="35"/>
                        </a:cubicBezTo>
                        <a:cubicBezTo>
                          <a:pt x="98" y="29"/>
                          <a:pt x="98" y="29"/>
                          <a:pt x="98" y="29"/>
                        </a:cubicBezTo>
                        <a:cubicBezTo>
                          <a:pt x="66" y="26"/>
                          <a:pt x="32" y="23"/>
                          <a:pt x="0" y="28"/>
                        </a:cubicBezTo>
                        <a:close/>
                        <a:moveTo>
                          <a:pt x="0" y="40"/>
                        </a:moveTo>
                        <a:cubicBezTo>
                          <a:pt x="0" y="46"/>
                          <a:pt x="0" y="46"/>
                          <a:pt x="0" y="46"/>
                        </a:cubicBezTo>
                        <a:cubicBezTo>
                          <a:pt x="32" y="42"/>
                          <a:pt x="66" y="44"/>
                          <a:pt x="98" y="47"/>
                        </a:cubicBezTo>
                        <a:cubicBezTo>
                          <a:pt x="98" y="41"/>
                          <a:pt x="98" y="41"/>
                          <a:pt x="98" y="41"/>
                        </a:cubicBezTo>
                        <a:cubicBezTo>
                          <a:pt x="66" y="37"/>
                          <a:pt x="32" y="35"/>
                          <a:pt x="0" y="40"/>
                        </a:cubicBezTo>
                        <a:close/>
                        <a:moveTo>
                          <a:pt x="0" y="52"/>
                        </a:moveTo>
                        <a:cubicBezTo>
                          <a:pt x="0" y="58"/>
                          <a:pt x="0" y="58"/>
                          <a:pt x="0" y="58"/>
                        </a:cubicBezTo>
                        <a:cubicBezTo>
                          <a:pt x="32" y="54"/>
                          <a:pt x="66" y="56"/>
                          <a:pt x="98" y="59"/>
                        </a:cubicBezTo>
                        <a:cubicBezTo>
                          <a:pt x="98" y="52"/>
                          <a:pt x="98" y="52"/>
                          <a:pt x="98" y="52"/>
                        </a:cubicBezTo>
                        <a:cubicBezTo>
                          <a:pt x="66" y="49"/>
                          <a:pt x="32" y="47"/>
                          <a:pt x="0" y="52"/>
                        </a:cubicBezTo>
                        <a:close/>
                        <a:moveTo>
                          <a:pt x="0" y="64"/>
                        </a:moveTo>
                        <a:cubicBezTo>
                          <a:pt x="0" y="70"/>
                          <a:pt x="0" y="70"/>
                          <a:pt x="0" y="70"/>
                        </a:cubicBezTo>
                        <a:cubicBezTo>
                          <a:pt x="32" y="66"/>
                          <a:pt x="66" y="68"/>
                          <a:pt x="98" y="71"/>
                        </a:cubicBezTo>
                        <a:cubicBezTo>
                          <a:pt x="98" y="64"/>
                          <a:pt x="98" y="64"/>
                          <a:pt x="98" y="64"/>
                        </a:cubicBezTo>
                        <a:cubicBezTo>
                          <a:pt x="66" y="61"/>
                          <a:pt x="32" y="59"/>
                          <a:pt x="0" y="64"/>
                        </a:cubicBezTo>
                        <a:close/>
                        <a:moveTo>
                          <a:pt x="0" y="76"/>
                        </a:moveTo>
                        <a:cubicBezTo>
                          <a:pt x="0" y="82"/>
                          <a:pt x="0" y="82"/>
                          <a:pt x="0" y="82"/>
                        </a:cubicBezTo>
                        <a:cubicBezTo>
                          <a:pt x="32" y="77"/>
                          <a:pt x="66" y="79"/>
                          <a:pt x="98" y="83"/>
                        </a:cubicBezTo>
                        <a:cubicBezTo>
                          <a:pt x="98" y="76"/>
                          <a:pt x="98" y="76"/>
                          <a:pt x="98" y="76"/>
                        </a:cubicBezTo>
                        <a:cubicBezTo>
                          <a:pt x="66" y="73"/>
                          <a:pt x="32" y="71"/>
                          <a:pt x="0" y="76"/>
                        </a:cubicBezTo>
                        <a:close/>
                        <a:moveTo>
                          <a:pt x="0" y="87"/>
                        </a:moveTo>
                        <a:cubicBezTo>
                          <a:pt x="0" y="93"/>
                          <a:pt x="0" y="93"/>
                          <a:pt x="0" y="93"/>
                        </a:cubicBezTo>
                        <a:cubicBezTo>
                          <a:pt x="32" y="89"/>
                          <a:pt x="66" y="91"/>
                          <a:pt x="98" y="94"/>
                        </a:cubicBezTo>
                        <a:cubicBezTo>
                          <a:pt x="98" y="88"/>
                          <a:pt x="98" y="88"/>
                          <a:pt x="98" y="88"/>
                        </a:cubicBezTo>
                        <a:cubicBezTo>
                          <a:pt x="66" y="85"/>
                          <a:pt x="32" y="82"/>
                          <a:pt x="0" y="87"/>
                        </a:cubicBezTo>
                        <a:close/>
                        <a:moveTo>
                          <a:pt x="0" y="99"/>
                        </a:moveTo>
                        <a:cubicBezTo>
                          <a:pt x="0" y="105"/>
                          <a:pt x="0" y="105"/>
                          <a:pt x="0" y="105"/>
                        </a:cubicBezTo>
                        <a:cubicBezTo>
                          <a:pt x="32" y="101"/>
                          <a:pt x="66" y="103"/>
                          <a:pt x="98" y="106"/>
                        </a:cubicBezTo>
                        <a:cubicBezTo>
                          <a:pt x="98" y="100"/>
                          <a:pt x="98" y="100"/>
                          <a:pt x="98" y="100"/>
                        </a:cubicBezTo>
                        <a:cubicBezTo>
                          <a:pt x="66" y="97"/>
                          <a:pt x="32" y="94"/>
                          <a:pt x="0" y="99"/>
                        </a:cubicBezTo>
                        <a:close/>
                        <a:moveTo>
                          <a:pt x="0" y="111"/>
                        </a:moveTo>
                        <a:cubicBezTo>
                          <a:pt x="0" y="117"/>
                          <a:pt x="0" y="117"/>
                          <a:pt x="0" y="117"/>
                        </a:cubicBezTo>
                        <a:cubicBezTo>
                          <a:pt x="32" y="113"/>
                          <a:pt x="66" y="115"/>
                          <a:pt x="98" y="118"/>
                        </a:cubicBezTo>
                        <a:cubicBezTo>
                          <a:pt x="98" y="112"/>
                          <a:pt x="98" y="112"/>
                          <a:pt x="98" y="112"/>
                        </a:cubicBezTo>
                        <a:cubicBezTo>
                          <a:pt x="66" y="108"/>
                          <a:pt x="32" y="106"/>
                          <a:pt x="0" y="111"/>
                        </a:cubicBezTo>
                        <a:close/>
                        <a:moveTo>
                          <a:pt x="0" y="123"/>
                        </a:moveTo>
                        <a:cubicBezTo>
                          <a:pt x="0" y="129"/>
                          <a:pt x="0" y="129"/>
                          <a:pt x="0" y="129"/>
                        </a:cubicBezTo>
                        <a:cubicBezTo>
                          <a:pt x="32" y="125"/>
                          <a:pt x="66" y="127"/>
                          <a:pt x="98" y="130"/>
                        </a:cubicBezTo>
                        <a:cubicBezTo>
                          <a:pt x="98" y="123"/>
                          <a:pt x="98" y="123"/>
                          <a:pt x="98" y="123"/>
                        </a:cubicBezTo>
                        <a:cubicBezTo>
                          <a:pt x="66" y="120"/>
                          <a:pt x="32" y="118"/>
                          <a:pt x="0" y="123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33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3399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94346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71538"/>
            <a:ext cx="8352928" cy="541154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cs-CZ" dirty="0"/>
              <a:t>Metodologie průzkumu</a:t>
            </a:r>
          </a:p>
        </p:txBody>
      </p:sp>
      <p:sp>
        <p:nvSpPr>
          <p:cNvPr id="28" name="Zástupný symbol pro text 4">
            <a:extLst>
              <a:ext uri="{FF2B5EF4-FFF2-40B4-BE49-F238E27FC236}">
                <a16:creationId xmlns:a16="http://schemas.microsoft.com/office/drawing/2014/main" xmlns="" id="{ADA79AC6-008C-47E3-ABFB-694A614B9231}"/>
              </a:ext>
            </a:extLst>
          </p:cNvPr>
          <p:cNvSpPr txBox="1">
            <a:spLocks/>
          </p:cNvSpPr>
          <p:nvPr/>
        </p:nvSpPr>
        <p:spPr>
          <a:xfrm>
            <a:off x="395536" y="171426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ZÁKLADNÍ ÚDAJE O PRŮZKUMU</a:t>
            </a:r>
          </a:p>
        </p:txBody>
      </p:sp>
      <p:sp>
        <p:nvSpPr>
          <p:cNvPr id="49" name="TextBox 31">
            <a:extLst>
              <a:ext uri="{FF2B5EF4-FFF2-40B4-BE49-F238E27FC236}">
                <a16:creationId xmlns:a16="http://schemas.microsoft.com/office/drawing/2014/main" xmlns="" id="{86BCFC29-6C83-4BFC-9EB9-BB2E1AAF1E2A}"/>
              </a:ext>
            </a:extLst>
          </p:cNvPr>
          <p:cNvSpPr txBox="1"/>
          <p:nvPr/>
        </p:nvSpPr>
        <p:spPr>
          <a:xfrm>
            <a:off x="605085" y="1138868"/>
            <a:ext cx="6825261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Celkový index je procentuální plnění zadaných parametrů (získaný počet bodů/maximální počet bodů).</a:t>
            </a:r>
          </a:p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Index je složen ze sekcí:</a:t>
            </a:r>
          </a:p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EXTERIÉR + PRVNÍ DOJEM ZÁKAZNÍKA 	</a:t>
            </a:r>
            <a:r>
              <a:rPr kumimoji="0" lang="cs-CZ" sz="105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33 %</a:t>
            </a:r>
          </a:p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PRACOVNÍK TIC 		</a:t>
            </a:r>
            <a:r>
              <a:rPr kumimoji="0" lang="cs-CZ" sz="105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48 %</a:t>
            </a:r>
          </a:p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INTERIÉR A VYBAVENOST TIC 	</a:t>
            </a:r>
            <a:r>
              <a:rPr kumimoji="0" lang="cs-CZ" sz="105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19 %</a:t>
            </a:r>
          </a:p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 rámci měření do celkového hodnocení vstupují:</a:t>
            </a:r>
          </a:p>
          <a:p>
            <a:pPr marL="171450" marR="0" lvl="0" indent="-17145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Návštěvy s otevřeným TIC </a:t>
            </a:r>
          </a:p>
          <a:p>
            <a:pPr marL="171450" marR="0" lvl="0" indent="-17145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Nulové návštěvy – pokud je TIC uzavřeno vstupuje do výsledků 0 %</a:t>
            </a:r>
          </a:p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358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Zdroj pro ověření otevírací doby TIC: 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3"/>
              </a:rPr>
              <a:t>http://www.aticcr.cz/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webové stránky jednotlivých TIC (TIC upozorněni o aktualizování údajů o otevírací době)</a:t>
            </a:r>
          </a:p>
        </p:txBody>
      </p:sp>
    </p:spTree>
    <p:extLst>
      <p:ext uri="{BB962C8B-B14F-4D97-AF65-F5344CB8AC3E}">
        <p14:creationId xmlns:p14="http://schemas.microsoft.com/office/powerpoint/2010/main" val="2105098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2955" y="949296"/>
            <a:ext cx="8294214" cy="2419235"/>
          </a:xfrm>
        </p:spPr>
        <p:txBody>
          <a:bodyPr anchor="ctr">
            <a:noAutofit/>
          </a:bodyPr>
          <a:lstStyle/>
          <a:p>
            <a:r>
              <a:rPr lang="cs-CZ" sz="6000" dirty="0"/>
              <a:t>HLAVNÍ ZÁVĚRY</a:t>
            </a:r>
            <a:endParaRPr lang="cs-CZ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30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Zástupný symbol pro číslo snímku 2">
            <a:extLst>
              <a:ext uri="{FF2B5EF4-FFF2-40B4-BE49-F238E27FC236}">
                <a16:creationId xmlns:a16="http://schemas.microsoft.com/office/drawing/2014/main" xmlns="" id="{612F1C53-B794-4944-9D98-302CAE2932AA}"/>
              </a:ext>
            </a:extLst>
          </p:cNvPr>
          <p:cNvSpPr txBox="1">
            <a:spLocks/>
          </p:cNvSpPr>
          <p:nvPr/>
        </p:nvSpPr>
        <p:spPr>
          <a:xfrm>
            <a:off x="8240221" y="4455331"/>
            <a:ext cx="323850" cy="108347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45" name="Zástupný symbol pro text 4">
            <a:extLst>
              <a:ext uri="{FF2B5EF4-FFF2-40B4-BE49-F238E27FC236}">
                <a16:creationId xmlns:a16="http://schemas.microsoft.com/office/drawing/2014/main" xmlns="" id="{AC8EEEF1-F832-4329-87B5-1F2FC77A6DB2}"/>
              </a:ext>
            </a:extLst>
          </p:cNvPr>
          <p:cNvSpPr txBox="1">
            <a:spLocks/>
          </p:cNvSpPr>
          <p:nvPr/>
        </p:nvSpPr>
        <p:spPr>
          <a:xfrm>
            <a:off x="85962" y="117329"/>
            <a:ext cx="6710396" cy="442661"/>
          </a:xfrm>
          <a:prstGeom prst="rect">
            <a:avLst/>
          </a:prstGeom>
        </p:spPr>
        <p:txBody>
          <a:bodyPr/>
          <a:lstStyle>
            <a:lvl1pPr marL="174625" indent="-1746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500" indent="-203200" algn="l" defTabSz="914400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300" indent="-127000" algn="l" defTabSz="914400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7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300" indent="-1397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HLAVNÍ ZÁVĚRY</a:t>
            </a:r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xmlns="" id="{DC832358-3541-4CE5-A1B5-4D84F0FAE65C}"/>
              </a:ext>
            </a:extLst>
          </p:cNvPr>
          <p:cNvSpPr/>
          <p:nvPr/>
        </p:nvSpPr>
        <p:spPr>
          <a:xfrm>
            <a:off x="85962" y="511435"/>
            <a:ext cx="4352309" cy="1232928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47" name="Group 56">
            <a:extLst>
              <a:ext uri="{FF2B5EF4-FFF2-40B4-BE49-F238E27FC236}">
                <a16:creationId xmlns:a16="http://schemas.microsoft.com/office/drawing/2014/main" xmlns="" id="{0F625074-80FC-4FBD-9ECB-DA03F52BDA39}"/>
              </a:ext>
            </a:extLst>
          </p:cNvPr>
          <p:cNvGrpSpPr/>
          <p:nvPr/>
        </p:nvGrpSpPr>
        <p:grpSpPr>
          <a:xfrm>
            <a:off x="205485" y="511435"/>
            <a:ext cx="4076910" cy="1585520"/>
            <a:chOff x="1619672" y="1271556"/>
            <a:chExt cx="3161558" cy="2038307"/>
          </a:xfrm>
        </p:grpSpPr>
        <p:sp>
          <p:nvSpPr>
            <p:cNvPr id="48" name="TextBox 57">
              <a:extLst>
                <a:ext uri="{FF2B5EF4-FFF2-40B4-BE49-F238E27FC236}">
                  <a16:creationId xmlns:a16="http://schemas.microsoft.com/office/drawing/2014/main" xmlns="" id="{3C2C651F-8754-4406-B2E0-AAA7842B6071}"/>
                </a:ext>
              </a:extLst>
            </p:cNvPr>
            <p:cNvSpPr txBox="1"/>
            <p:nvPr/>
          </p:nvSpPr>
          <p:spPr>
            <a:xfrm>
              <a:off x="1619673" y="1608481"/>
              <a:ext cx="3161557" cy="170138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Celkové hodnocení TIC je 91 % (stejně jako v roce 2020)</a:t>
              </a: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Nejlépe hodnocená TIC jsou v Plzeňském kraji (stejně jako v roce 2020)</a:t>
              </a: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34 % TIC dosáhlo stoprocentního výsledku</a:t>
              </a: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9" name="TextBox 58">
              <a:extLst>
                <a:ext uri="{FF2B5EF4-FFF2-40B4-BE49-F238E27FC236}">
                  <a16:creationId xmlns:a16="http://schemas.microsoft.com/office/drawing/2014/main" xmlns="" id="{4156C624-1E3C-4C57-9A8C-A8D1F2E162D4}"/>
                </a:ext>
              </a:extLst>
            </p:cNvPr>
            <p:cNvSpPr txBox="1"/>
            <p:nvPr/>
          </p:nvSpPr>
          <p:spPr>
            <a:xfrm>
              <a:off x="1619672" y="1271556"/>
              <a:ext cx="3093537" cy="35610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CELKOVÉ VÝSLEDKY</a:t>
              </a:r>
            </a:p>
          </p:txBody>
        </p:sp>
      </p:grpSp>
      <p:sp>
        <p:nvSpPr>
          <p:cNvPr id="50" name="Freeform 16">
            <a:extLst>
              <a:ext uri="{FF2B5EF4-FFF2-40B4-BE49-F238E27FC236}">
                <a16:creationId xmlns:a16="http://schemas.microsoft.com/office/drawing/2014/main" xmlns="" id="{12237A51-14D1-4E0A-8A05-73DD502DDF3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5962" y="3165676"/>
            <a:ext cx="492546" cy="492546"/>
          </a:xfrm>
          <a:custGeom>
            <a:avLst/>
            <a:gdLst/>
            <a:ahLst/>
            <a:cxnLst>
              <a:cxn ang="0">
                <a:pos x="286" y="703"/>
              </a:cxn>
              <a:cxn ang="0">
                <a:pos x="432" y="449"/>
              </a:cxn>
              <a:cxn ang="0">
                <a:pos x="210" y="779"/>
              </a:cxn>
              <a:cxn ang="0">
                <a:pos x="540" y="557"/>
              </a:cxn>
              <a:cxn ang="0">
                <a:pos x="449" y="432"/>
              </a:cxn>
              <a:cxn ang="0">
                <a:pos x="703" y="286"/>
              </a:cxn>
              <a:cxn ang="0">
                <a:pos x="557" y="540"/>
              </a:cxn>
              <a:cxn ang="0">
                <a:pos x="779" y="210"/>
              </a:cxn>
              <a:cxn ang="0">
                <a:pos x="449" y="432"/>
              </a:cxn>
              <a:cxn ang="0">
                <a:pos x="533" y="456"/>
              </a:cxn>
              <a:cxn ang="0">
                <a:pos x="455" y="533"/>
              </a:cxn>
              <a:cxn ang="0">
                <a:pos x="473" y="474"/>
              </a:cxn>
              <a:cxn ang="0">
                <a:pos x="515" y="516"/>
              </a:cxn>
              <a:cxn ang="0">
                <a:pos x="473" y="474"/>
              </a:cxn>
              <a:cxn ang="0">
                <a:pos x="844" y="145"/>
              </a:cxn>
              <a:cxn ang="0">
                <a:pos x="494" y="0"/>
              </a:cxn>
              <a:cxn ang="0">
                <a:pos x="144" y="145"/>
              </a:cxn>
              <a:cxn ang="0">
                <a:pos x="0" y="495"/>
              </a:cxn>
              <a:cxn ang="0">
                <a:pos x="144" y="844"/>
              </a:cxn>
              <a:cxn ang="0">
                <a:pos x="494" y="989"/>
              </a:cxn>
              <a:cxn ang="0">
                <a:pos x="844" y="844"/>
              </a:cxn>
              <a:cxn ang="0">
                <a:pos x="989" y="495"/>
              </a:cxn>
              <a:cxn ang="0">
                <a:pos x="518" y="914"/>
              </a:cxn>
              <a:cxn ang="0">
                <a:pos x="498" y="868"/>
              </a:cxn>
              <a:cxn ang="0">
                <a:pos x="470" y="888"/>
              </a:cxn>
              <a:cxn ang="0">
                <a:pos x="75" y="518"/>
              </a:cxn>
              <a:cxn ang="0">
                <a:pos x="121" y="499"/>
              </a:cxn>
              <a:cxn ang="0">
                <a:pos x="101" y="471"/>
              </a:cxn>
              <a:cxn ang="0">
                <a:pos x="494" y="74"/>
              </a:cxn>
              <a:cxn ang="0">
                <a:pos x="887" y="471"/>
              </a:cxn>
              <a:cxn ang="0">
                <a:pos x="867" y="499"/>
              </a:cxn>
              <a:cxn ang="0">
                <a:pos x="914" y="518"/>
              </a:cxn>
              <a:cxn ang="0">
                <a:pos x="465" y="153"/>
              </a:cxn>
              <a:cxn ang="0">
                <a:pos x="465" y="136"/>
              </a:cxn>
              <a:cxn ang="0">
                <a:pos x="523" y="222"/>
              </a:cxn>
              <a:cxn ang="0">
                <a:pos x="547" y="101"/>
              </a:cxn>
              <a:cxn ang="0">
                <a:pos x="523" y="165"/>
              </a:cxn>
              <a:cxn ang="0">
                <a:pos x="524" y="184"/>
              </a:cxn>
              <a:cxn ang="0">
                <a:pos x="468" y="101"/>
              </a:cxn>
              <a:cxn ang="0">
                <a:pos x="442" y="222"/>
              </a:cxn>
              <a:cxn ang="0">
                <a:pos x="465" y="153"/>
              </a:cxn>
            </a:cxnLst>
            <a:rect l="0" t="0" r="r" b="b"/>
            <a:pathLst>
              <a:path w="989" h="989">
                <a:moveTo>
                  <a:pt x="444" y="553"/>
                </a:moveTo>
                <a:cubicBezTo>
                  <a:pt x="286" y="703"/>
                  <a:pt x="286" y="703"/>
                  <a:pt x="286" y="703"/>
                </a:cubicBezTo>
                <a:cubicBezTo>
                  <a:pt x="436" y="545"/>
                  <a:pt x="436" y="545"/>
                  <a:pt x="436" y="545"/>
                </a:cubicBezTo>
                <a:cubicBezTo>
                  <a:pt x="412" y="518"/>
                  <a:pt x="411" y="478"/>
                  <a:pt x="432" y="449"/>
                </a:cubicBezTo>
                <a:cubicBezTo>
                  <a:pt x="409" y="427"/>
                  <a:pt x="409" y="427"/>
                  <a:pt x="409" y="427"/>
                </a:cubicBezTo>
                <a:cubicBezTo>
                  <a:pt x="210" y="779"/>
                  <a:pt x="210" y="779"/>
                  <a:pt x="210" y="779"/>
                </a:cubicBezTo>
                <a:cubicBezTo>
                  <a:pt x="562" y="580"/>
                  <a:pt x="562" y="580"/>
                  <a:pt x="562" y="580"/>
                </a:cubicBezTo>
                <a:cubicBezTo>
                  <a:pt x="540" y="557"/>
                  <a:pt x="540" y="557"/>
                  <a:pt x="540" y="557"/>
                </a:cubicBezTo>
                <a:cubicBezTo>
                  <a:pt x="511" y="578"/>
                  <a:pt x="471" y="577"/>
                  <a:pt x="444" y="553"/>
                </a:cubicBezTo>
                <a:close/>
                <a:moveTo>
                  <a:pt x="449" y="432"/>
                </a:moveTo>
                <a:cubicBezTo>
                  <a:pt x="478" y="411"/>
                  <a:pt x="517" y="413"/>
                  <a:pt x="545" y="436"/>
                </a:cubicBezTo>
                <a:cubicBezTo>
                  <a:pt x="703" y="286"/>
                  <a:pt x="703" y="286"/>
                  <a:pt x="703" y="286"/>
                </a:cubicBezTo>
                <a:cubicBezTo>
                  <a:pt x="553" y="444"/>
                  <a:pt x="553" y="444"/>
                  <a:pt x="553" y="444"/>
                </a:cubicBezTo>
                <a:cubicBezTo>
                  <a:pt x="576" y="471"/>
                  <a:pt x="578" y="511"/>
                  <a:pt x="557" y="540"/>
                </a:cubicBezTo>
                <a:cubicBezTo>
                  <a:pt x="579" y="562"/>
                  <a:pt x="579" y="562"/>
                  <a:pt x="579" y="562"/>
                </a:cubicBezTo>
                <a:cubicBezTo>
                  <a:pt x="779" y="210"/>
                  <a:pt x="779" y="210"/>
                  <a:pt x="779" y="210"/>
                </a:cubicBezTo>
                <a:cubicBezTo>
                  <a:pt x="427" y="409"/>
                  <a:pt x="427" y="409"/>
                  <a:pt x="427" y="409"/>
                </a:cubicBezTo>
                <a:lnTo>
                  <a:pt x="449" y="432"/>
                </a:lnTo>
                <a:close/>
                <a:moveTo>
                  <a:pt x="533" y="533"/>
                </a:moveTo>
                <a:cubicBezTo>
                  <a:pt x="555" y="512"/>
                  <a:pt x="555" y="477"/>
                  <a:pt x="533" y="456"/>
                </a:cubicBezTo>
                <a:cubicBezTo>
                  <a:pt x="512" y="434"/>
                  <a:pt x="477" y="434"/>
                  <a:pt x="455" y="456"/>
                </a:cubicBezTo>
                <a:cubicBezTo>
                  <a:pt x="434" y="477"/>
                  <a:pt x="434" y="512"/>
                  <a:pt x="455" y="533"/>
                </a:cubicBezTo>
                <a:cubicBezTo>
                  <a:pt x="477" y="555"/>
                  <a:pt x="512" y="555"/>
                  <a:pt x="533" y="533"/>
                </a:cubicBezTo>
                <a:close/>
                <a:moveTo>
                  <a:pt x="473" y="474"/>
                </a:moveTo>
                <a:cubicBezTo>
                  <a:pt x="485" y="462"/>
                  <a:pt x="504" y="462"/>
                  <a:pt x="515" y="474"/>
                </a:cubicBezTo>
                <a:cubicBezTo>
                  <a:pt x="527" y="485"/>
                  <a:pt x="527" y="504"/>
                  <a:pt x="515" y="516"/>
                </a:cubicBezTo>
                <a:cubicBezTo>
                  <a:pt x="504" y="527"/>
                  <a:pt x="485" y="527"/>
                  <a:pt x="473" y="516"/>
                </a:cubicBezTo>
                <a:cubicBezTo>
                  <a:pt x="462" y="504"/>
                  <a:pt x="462" y="485"/>
                  <a:pt x="473" y="474"/>
                </a:cubicBezTo>
                <a:close/>
                <a:moveTo>
                  <a:pt x="950" y="302"/>
                </a:moveTo>
                <a:cubicBezTo>
                  <a:pt x="925" y="243"/>
                  <a:pt x="890" y="190"/>
                  <a:pt x="844" y="145"/>
                </a:cubicBezTo>
                <a:cubicBezTo>
                  <a:pt x="799" y="99"/>
                  <a:pt x="746" y="64"/>
                  <a:pt x="687" y="39"/>
                </a:cubicBezTo>
                <a:cubicBezTo>
                  <a:pt x="626" y="13"/>
                  <a:pt x="561" y="0"/>
                  <a:pt x="494" y="0"/>
                </a:cubicBezTo>
                <a:cubicBezTo>
                  <a:pt x="428" y="0"/>
                  <a:pt x="363" y="13"/>
                  <a:pt x="302" y="39"/>
                </a:cubicBezTo>
                <a:cubicBezTo>
                  <a:pt x="243" y="64"/>
                  <a:pt x="190" y="99"/>
                  <a:pt x="144" y="145"/>
                </a:cubicBezTo>
                <a:cubicBezTo>
                  <a:pt x="99" y="190"/>
                  <a:pt x="63" y="243"/>
                  <a:pt x="38" y="302"/>
                </a:cubicBezTo>
                <a:cubicBezTo>
                  <a:pt x="13" y="363"/>
                  <a:pt x="0" y="428"/>
                  <a:pt x="0" y="495"/>
                </a:cubicBezTo>
                <a:cubicBezTo>
                  <a:pt x="0" y="561"/>
                  <a:pt x="13" y="626"/>
                  <a:pt x="38" y="687"/>
                </a:cubicBezTo>
                <a:cubicBezTo>
                  <a:pt x="63" y="746"/>
                  <a:pt x="99" y="799"/>
                  <a:pt x="144" y="844"/>
                </a:cubicBezTo>
                <a:cubicBezTo>
                  <a:pt x="190" y="890"/>
                  <a:pt x="243" y="925"/>
                  <a:pt x="302" y="950"/>
                </a:cubicBezTo>
                <a:cubicBezTo>
                  <a:pt x="363" y="976"/>
                  <a:pt x="428" y="989"/>
                  <a:pt x="494" y="989"/>
                </a:cubicBezTo>
                <a:cubicBezTo>
                  <a:pt x="561" y="989"/>
                  <a:pt x="626" y="976"/>
                  <a:pt x="687" y="950"/>
                </a:cubicBezTo>
                <a:cubicBezTo>
                  <a:pt x="746" y="925"/>
                  <a:pt x="799" y="890"/>
                  <a:pt x="844" y="844"/>
                </a:cubicBezTo>
                <a:cubicBezTo>
                  <a:pt x="890" y="799"/>
                  <a:pt x="925" y="746"/>
                  <a:pt x="950" y="687"/>
                </a:cubicBezTo>
                <a:cubicBezTo>
                  <a:pt x="976" y="626"/>
                  <a:pt x="989" y="561"/>
                  <a:pt x="989" y="495"/>
                </a:cubicBezTo>
                <a:cubicBezTo>
                  <a:pt x="989" y="428"/>
                  <a:pt x="976" y="363"/>
                  <a:pt x="950" y="302"/>
                </a:cubicBezTo>
                <a:close/>
                <a:moveTo>
                  <a:pt x="518" y="914"/>
                </a:moveTo>
                <a:cubicBezTo>
                  <a:pt x="518" y="888"/>
                  <a:pt x="518" y="888"/>
                  <a:pt x="518" y="888"/>
                </a:cubicBezTo>
                <a:cubicBezTo>
                  <a:pt x="518" y="877"/>
                  <a:pt x="509" y="868"/>
                  <a:pt x="498" y="868"/>
                </a:cubicBezTo>
                <a:cubicBezTo>
                  <a:pt x="490" y="868"/>
                  <a:pt x="490" y="868"/>
                  <a:pt x="490" y="868"/>
                </a:cubicBezTo>
                <a:cubicBezTo>
                  <a:pt x="479" y="868"/>
                  <a:pt x="470" y="877"/>
                  <a:pt x="470" y="888"/>
                </a:cubicBezTo>
                <a:cubicBezTo>
                  <a:pt x="470" y="914"/>
                  <a:pt x="470" y="914"/>
                  <a:pt x="470" y="914"/>
                </a:cubicBezTo>
                <a:cubicBezTo>
                  <a:pt x="257" y="902"/>
                  <a:pt x="87" y="732"/>
                  <a:pt x="75" y="518"/>
                </a:cubicBezTo>
                <a:cubicBezTo>
                  <a:pt x="101" y="518"/>
                  <a:pt x="101" y="518"/>
                  <a:pt x="101" y="518"/>
                </a:cubicBezTo>
                <a:cubicBezTo>
                  <a:pt x="112" y="518"/>
                  <a:pt x="121" y="510"/>
                  <a:pt x="121" y="499"/>
                </a:cubicBezTo>
                <a:cubicBezTo>
                  <a:pt x="121" y="490"/>
                  <a:pt x="121" y="490"/>
                  <a:pt x="121" y="490"/>
                </a:cubicBezTo>
                <a:cubicBezTo>
                  <a:pt x="121" y="480"/>
                  <a:pt x="112" y="471"/>
                  <a:pt x="101" y="471"/>
                </a:cubicBezTo>
                <a:cubicBezTo>
                  <a:pt x="75" y="471"/>
                  <a:pt x="75" y="471"/>
                  <a:pt x="75" y="471"/>
                </a:cubicBezTo>
                <a:cubicBezTo>
                  <a:pt x="87" y="250"/>
                  <a:pt x="270" y="74"/>
                  <a:pt x="494" y="74"/>
                </a:cubicBezTo>
                <a:cubicBezTo>
                  <a:pt x="718" y="74"/>
                  <a:pt x="901" y="250"/>
                  <a:pt x="914" y="471"/>
                </a:cubicBezTo>
                <a:cubicBezTo>
                  <a:pt x="887" y="471"/>
                  <a:pt x="887" y="471"/>
                  <a:pt x="887" y="471"/>
                </a:cubicBezTo>
                <a:cubicBezTo>
                  <a:pt x="876" y="471"/>
                  <a:pt x="867" y="480"/>
                  <a:pt x="867" y="490"/>
                </a:cubicBezTo>
                <a:cubicBezTo>
                  <a:pt x="867" y="499"/>
                  <a:pt x="867" y="499"/>
                  <a:pt x="867" y="499"/>
                </a:cubicBezTo>
                <a:cubicBezTo>
                  <a:pt x="867" y="510"/>
                  <a:pt x="876" y="518"/>
                  <a:pt x="887" y="518"/>
                </a:cubicBezTo>
                <a:cubicBezTo>
                  <a:pt x="914" y="518"/>
                  <a:pt x="914" y="518"/>
                  <a:pt x="914" y="518"/>
                </a:cubicBezTo>
                <a:cubicBezTo>
                  <a:pt x="902" y="732"/>
                  <a:pt x="731" y="902"/>
                  <a:pt x="518" y="914"/>
                </a:cubicBezTo>
                <a:close/>
                <a:moveTo>
                  <a:pt x="465" y="153"/>
                </a:moveTo>
                <a:cubicBezTo>
                  <a:pt x="465" y="145"/>
                  <a:pt x="465" y="138"/>
                  <a:pt x="464" y="136"/>
                </a:cubicBezTo>
                <a:cubicBezTo>
                  <a:pt x="465" y="136"/>
                  <a:pt x="465" y="136"/>
                  <a:pt x="465" y="136"/>
                </a:cubicBezTo>
                <a:cubicBezTo>
                  <a:pt x="466" y="139"/>
                  <a:pt x="470" y="146"/>
                  <a:pt x="476" y="155"/>
                </a:cubicBezTo>
                <a:cubicBezTo>
                  <a:pt x="523" y="222"/>
                  <a:pt x="523" y="222"/>
                  <a:pt x="523" y="222"/>
                </a:cubicBezTo>
                <a:cubicBezTo>
                  <a:pt x="547" y="222"/>
                  <a:pt x="547" y="222"/>
                  <a:pt x="547" y="222"/>
                </a:cubicBezTo>
                <a:cubicBezTo>
                  <a:pt x="547" y="101"/>
                  <a:pt x="547" y="101"/>
                  <a:pt x="547" y="101"/>
                </a:cubicBezTo>
                <a:cubicBezTo>
                  <a:pt x="523" y="101"/>
                  <a:pt x="523" y="101"/>
                  <a:pt x="523" y="101"/>
                </a:cubicBezTo>
                <a:cubicBezTo>
                  <a:pt x="523" y="165"/>
                  <a:pt x="523" y="165"/>
                  <a:pt x="523" y="165"/>
                </a:cubicBezTo>
                <a:cubicBezTo>
                  <a:pt x="523" y="174"/>
                  <a:pt x="524" y="182"/>
                  <a:pt x="524" y="184"/>
                </a:cubicBezTo>
                <a:cubicBezTo>
                  <a:pt x="524" y="184"/>
                  <a:pt x="524" y="184"/>
                  <a:pt x="524" y="184"/>
                </a:cubicBezTo>
                <a:cubicBezTo>
                  <a:pt x="523" y="182"/>
                  <a:pt x="518" y="174"/>
                  <a:pt x="511" y="163"/>
                </a:cubicBezTo>
                <a:cubicBezTo>
                  <a:pt x="468" y="101"/>
                  <a:pt x="468" y="101"/>
                  <a:pt x="468" y="101"/>
                </a:cubicBezTo>
                <a:cubicBezTo>
                  <a:pt x="442" y="101"/>
                  <a:pt x="442" y="101"/>
                  <a:pt x="442" y="101"/>
                </a:cubicBezTo>
                <a:cubicBezTo>
                  <a:pt x="442" y="222"/>
                  <a:pt x="442" y="222"/>
                  <a:pt x="442" y="222"/>
                </a:cubicBezTo>
                <a:cubicBezTo>
                  <a:pt x="465" y="222"/>
                  <a:pt x="465" y="222"/>
                  <a:pt x="465" y="222"/>
                </a:cubicBezTo>
                <a:lnTo>
                  <a:pt x="465" y="153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1" name="Skupina 50">
            <a:extLst>
              <a:ext uri="{FF2B5EF4-FFF2-40B4-BE49-F238E27FC236}">
                <a16:creationId xmlns:a16="http://schemas.microsoft.com/office/drawing/2014/main" xmlns="" id="{BA0915F5-2BAA-4F4C-B82E-FE40FAB4AE1C}"/>
              </a:ext>
            </a:extLst>
          </p:cNvPr>
          <p:cNvGrpSpPr/>
          <p:nvPr/>
        </p:nvGrpSpPr>
        <p:grpSpPr>
          <a:xfrm>
            <a:off x="3729253" y="537615"/>
            <a:ext cx="586544" cy="477876"/>
            <a:chOff x="7619608" y="3897706"/>
            <a:chExt cx="586544" cy="477876"/>
          </a:xfrm>
        </p:grpSpPr>
        <p:sp>
          <p:nvSpPr>
            <p:cNvPr id="52" name="Freeform 127">
              <a:extLst>
                <a:ext uri="{FF2B5EF4-FFF2-40B4-BE49-F238E27FC236}">
                  <a16:creationId xmlns:a16="http://schemas.microsoft.com/office/drawing/2014/main" xmlns="" id="{FC4B447D-824D-4607-A9CB-43F4488878B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619608" y="3897706"/>
              <a:ext cx="586544" cy="477876"/>
            </a:xfrm>
            <a:custGeom>
              <a:avLst/>
              <a:gdLst/>
              <a:ahLst/>
              <a:cxnLst>
                <a:cxn ang="0">
                  <a:pos x="0" y="1007"/>
                </a:cxn>
                <a:cxn ang="0">
                  <a:pos x="1236" y="0"/>
                </a:cxn>
                <a:cxn ang="0">
                  <a:pos x="393" y="382"/>
                </a:cxn>
                <a:cxn ang="0">
                  <a:pos x="409" y="782"/>
                </a:cxn>
                <a:cxn ang="0">
                  <a:pos x="96" y="194"/>
                </a:cxn>
                <a:cxn ang="0">
                  <a:pos x="409" y="351"/>
                </a:cxn>
                <a:cxn ang="0">
                  <a:pos x="137" y="175"/>
                </a:cxn>
                <a:cxn ang="0">
                  <a:pos x="409" y="271"/>
                </a:cxn>
                <a:cxn ang="0">
                  <a:pos x="409" y="51"/>
                </a:cxn>
                <a:cxn ang="0">
                  <a:pos x="751" y="611"/>
                </a:cxn>
                <a:cxn ang="0">
                  <a:pos x="427" y="782"/>
                </a:cxn>
                <a:cxn ang="0">
                  <a:pos x="457" y="440"/>
                </a:cxn>
                <a:cxn ang="0">
                  <a:pos x="435" y="369"/>
                </a:cxn>
                <a:cxn ang="0">
                  <a:pos x="427" y="317"/>
                </a:cxn>
                <a:cxn ang="0">
                  <a:pos x="805" y="519"/>
                </a:cxn>
                <a:cxn ang="0">
                  <a:pos x="537" y="410"/>
                </a:cxn>
                <a:cxn ang="0">
                  <a:pos x="427" y="192"/>
                </a:cxn>
                <a:cxn ang="0">
                  <a:pos x="805" y="351"/>
                </a:cxn>
                <a:cxn ang="0">
                  <a:pos x="588" y="375"/>
                </a:cxn>
                <a:cxn ang="0">
                  <a:pos x="427" y="51"/>
                </a:cxn>
                <a:cxn ang="0">
                  <a:pos x="823" y="959"/>
                </a:cxn>
                <a:cxn ang="0">
                  <a:pos x="1201" y="786"/>
                </a:cxn>
                <a:cxn ang="0">
                  <a:pos x="823" y="336"/>
                </a:cxn>
                <a:cxn ang="0">
                  <a:pos x="1201" y="231"/>
                </a:cxn>
                <a:cxn ang="0">
                  <a:pos x="1126" y="153"/>
                </a:cxn>
                <a:cxn ang="0">
                  <a:pos x="826" y="226"/>
                </a:cxn>
                <a:cxn ang="0">
                  <a:pos x="688" y="690"/>
                </a:cxn>
                <a:cxn ang="0">
                  <a:pos x="676" y="657"/>
                </a:cxn>
                <a:cxn ang="0">
                  <a:pos x="261" y="396"/>
                </a:cxn>
                <a:cxn ang="0">
                  <a:pos x="1028" y="586"/>
                </a:cxn>
                <a:cxn ang="0">
                  <a:pos x="633" y="666"/>
                </a:cxn>
                <a:cxn ang="0">
                  <a:pos x="633" y="701"/>
                </a:cxn>
                <a:cxn ang="0">
                  <a:pos x="301" y="363"/>
                </a:cxn>
                <a:cxn ang="0">
                  <a:pos x="301" y="363"/>
                </a:cxn>
                <a:cxn ang="0">
                  <a:pos x="563" y="637"/>
                </a:cxn>
                <a:cxn ang="0">
                  <a:pos x="211" y="533"/>
                </a:cxn>
                <a:cxn ang="0">
                  <a:pos x="458" y="540"/>
                </a:cxn>
                <a:cxn ang="0">
                  <a:pos x="929" y="568"/>
                </a:cxn>
                <a:cxn ang="0">
                  <a:pos x="974" y="564"/>
                </a:cxn>
                <a:cxn ang="0">
                  <a:pos x="154" y="660"/>
                </a:cxn>
                <a:cxn ang="0">
                  <a:pos x="171" y="617"/>
                </a:cxn>
                <a:cxn ang="0">
                  <a:pos x="211" y="533"/>
                </a:cxn>
                <a:cxn ang="0">
                  <a:pos x="110" y="793"/>
                </a:cxn>
                <a:cxn ang="0">
                  <a:pos x="76" y="784"/>
                </a:cxn>
                <a:cxn ang="0">
                  <a:pos x="833" y="596"/>
                </a:cxn>
                <a:cxn ang="0">
                  <a:pos x="941" y="835"/>
                </a:cxn>
                <a:cxn ang="0">
                  <a:pos x="930" y="863"/>
                </a:cxn>
                <a:cxn ang="0">
                  <a:pos x="955" y="860"/>
                </a:cxn>
                <a:cxn ang="0">
                  <a:pos x="953" y="820"/>
                </a:cxn>
                <a:cxn ang="0">
                  <a:pos x="924" y="726"/>
                </a:cxn>
                <a:cxn ang="0">
                  <a:pos x="875" y="746"/>
                </a:cxn>
                <a:cxn ang="0">
                  <a:pos x="864" y="850"/>
                </a:cxn>
                <a:cxn ang="0">
                  <a:pos x="904" y="847"/>
                </a:cxn>
              </a:cxnLst>
              <a:rect l="0" t="0" r="r" b="b"/>
              <a:pathLst>
                <a:path w="1236" h="1007">
                  <a:moveTo>
                    <a:pt x="818" y="191"/>
                  </a:moveTo>
                  <a:cubicBezTo>
                    <a:pt x="418" y="8"/>
                    <a:pt x="418" y="8"/>
                    <a:pt x="418" y="8"/>
                  </a:cubicBezTo>
                  <a:cubicBezTo>
                    <a:pt x="0" y="199"/>
                    <a:pt x="0" y="199"/>
                    <a:pt x="0" y="199"/>
                  </a:cubicBezTo>
                  <a:cubicBezTo>
                    <a:pt x="0" y="1007"/>
                    <a:pt x="0" y="1007"/>
                    <a:pt x="0" y="1007"/>
                  </a:cubicBezTo>
                  <a:cubicBezTo>
                    <a:pt x="418" y="817"/>
                    <a:pt x="418" y="817"/>
                    <a:pt x="418" y="817"/>
                  </a:cubicBezTo>
                  <a:cubicBezTo>
                    <a:pt x="818" y="999"/>
                    <a:pt x="818" y="999"/>
                    <a:pt x="818" y="999"/>
                  </a:cubicBezTo>
                  <a:cubicBezTo>
                    <a:pt x="1236" y="809"/>
                    <a:pt x="1236" y="809"/>
                    <a:pt x="1236" y="809"/>
                  </a:cubicBezTo>
                  <a:cubicBezTo>
                    <a:pt x="1236" y="0"/>
                    <a:pt x="1236" y="0"/>
                    <a:pt x="1236" y="0"/>
                  </a:cubicBezTo>
                  <a:lnTo>
                    <a:pt x="818" y="191"/>
                  </a:lnTo>
                  <a:close/>
                  <a:moveTo>
                    <a:pt x="409" y="351"/>
                  </a:moveTo>
                  <a:cubicBezTo>
                    <a:pt x="408" y="350"/>
                    <a:pt x="407" y="350"/>
                    <a:pt x="406" y="349"/>
                  </a:cubicBezTo>
                  <a:cubicBezTo>
                    <a:pt x="393" y="382"/>
                    <a:pt x="393" y="382"/>
                    <a:pt x="393" y="382"/>
                  </a:cubicBezTo>
                  <a:cubicBezTo>
                    <a:pt x="396" y="384"/>
                    <a:pt x="400" y="385"/>
                    <a:pt x="403" y="387"/>
                  </a:cubicBezTo>
                  <a:cubicBezTo>
                    <a:pt x="405" y="393"/>
                    <a:pt x="407" y="399"/>
                    <a:pt x="409" y="406"/>
                  </a:cubicBezTo>
                  <a:cubicBezTo>
                    <a:pt x="409" y="406"/>
                    <a:pt x="409" y="406"/>
                    <a:pt x="409" y="406"/>
                  </a:cubicBezTo>
                  <a:cubicBezTo>
                    <a:pt x="409" y="782"/>
                    <a:pt x="409" y="782"/>
                    <a:pt x="409" y="782"/>
                  </a:cubicBezTo>
                  <a:cubicBezTo>
                    <a:pt x="35" y="953"/>
                    <a:pt x="35" y="953"/>
                    <a:pt x="35" y="953"/>
                  </a:cubicBezTo>
                  <a:cubicBezTo>
                    <a:pt x="35" y="221"/>
                    <a:pt x="35" y="221"/>
                    <a:pt x="35" y="221"/>
                  </a:cubicBezTo>
                  <a:cubicBezTo>
                    <a:pt x="92" y="195"/>
                    <a:pt x="92" y="195"/>
                    <a:pt x="92" y="195"/>
                  </a:cubicBezTo>
                  <a:cubicBezTo>
                    <a:pt x="93" y="195"/>
                    <a:pt x="94" y="195"/>
                    <a:pt x="96" y="194"/>
                  </a:cubicBezTo>
                  <a:cubicBezTo>
                    <a:pt x="113" y="190"/>
                    <a:pt x="153" y="182"/>
                    <a:pt x="200" y="182"/>
                  </a:cubicBezTo>
                  <a:cubicBezTo>
                    <a:pt x="239" y="182"/>
                    <a:pt x="282" y="188"/>
                    <a:pt x="321" y="206"/>
                  </a:cubicBezTo>
                  <a:cubicBezTo>
                    <a:pt x="357" y="223"/>
                    <a:pt x="389" y="251"/>
                    <a:pt x="409" y="297"/>
                  </a:cubicBezTo>
                  <a:lnTo>
                    <a:pt x="409" y="351"/>
                  </a:lnTo>
                  <a:close/>
                  <a:moveTo>
                    <a:pt x="409" y="271"/>
                  </a:moveTo>
                  <a:cubicBezTo>
                    <a:pt x="388" y="235"/>
                    <a:pt x="358" y="211"/>
                    <a:pt x="326" y="195"/>
                  </a:cubicBezTo>
                  <a:cubicBezTo>
                    <a:pt x="285" y="176"/>
                    <a:pt x="240" y="170"/>
                    <a:pt x="200" y="170"/>
                  </a:cubicBezTo>
                  <a:cubicBezTo>
                    <a:pt x="177" y="170"/>
                    <a:pt x="155" y="172"/>
                    <a:pt x="137" y="175"/>
                  </a:cubicBezTo>
                  <a:cubicBezTo>
                    <a:pt x="333" y="85"/>
                    <a:pt x="333" y="85"/>
                    <a:pt x="333" y="85"/>
                  </a:cubicBezTo>
                  <a:cubicBezTo>
                    <a:pt x="340" y="86"/>
                    <a:pt x="351" y="89"/>
                    <a:pt x="362" y="96"/>
                  </a:cubicBezTo>
                  <a:cubicBezTo>
                    <a:pt x="379" y="106"/>
                    <a:pt x="398" y="126"/>
                    <a:pt x="409" y="164"/>
                  </a:cubicBezTo>
                  <a:lnTo>
                    <a:pt x="409" y="271"/>
                  </a:lnTo>
                  <a:close/>
                  <a:moveTo>
                    <a:pt x="409" y="131"/>
                  </a:moveTo>
                  <a:cubicBezTo>
                    <a:pt x="397" y="109"/>
                    <a:pt x="382" y="94"/>
                    <a:pt x="368" y="86"/>
                  </a:cubicBezTo>
                  <a:cubicBezTo>
                    <a:pt x="362" y="82"/>
                    <a:pt x="356" y="79"/>
                    <a:pt x="350" y="77"/>
                  </a:cubicBezTo>
                  <a:cubicBezTo>
                    <a:pt x="409" y="51"/>
                    <a:pt x="409" y="51"/>
                    <a:pt x="409" y="51"/>
                  </a:cubicBezTo>
                  <a:lnTo>
                    <a:pt x="409" y="131"/>
                  </a:lnTo>
                  <a:close/>
                  <a:moveTo>
                    <a:pt x="805" y="602"/>
                  </a:moveTo>
                  <a:cubicBezTo>
                    <a:pt x="784" y="581"/>
                    <a:pt x="784" y="581"/>
                    <a:pt x="784" y="581"/>
                  </a:cubicBezTo>
                  <a:cubicBezTo>
                    <a:pt x="773" y="592"/>
                    <a:pt x="761" y="602"/>
                    <a:pt x="751" y="611"/>
                  </a:cubicBezTo>
                  <a:cubicBezTo>
                    <a:pt x="773" y="638"/>
                    <a:pt x="773" y="638"/>
                    <a:pt x="773" y="638"/>
                  </a:cubicBezTo>
                  <a:cubicBezTo>
                    <a:pt x="784" y="630"/>
                    <a:pt x="794" y="620"/>
                    <a:pt x="805" y="609"/>
                  </a:cubicBezTo>
                  <a:cubicBezTo>
                    <a:pt x="805" y="955"/>
                    <a:pt x="805" y="955"/>
                    <a:pt x="805" y="955"/>
                  </a:cubicBezTo>
                  <a:cubicBezTo>
                    <a:pt x="427" y="782"/>
                    <a:pt x="427" y="782"/>
                    <a:pt x="427" y="782"/>
                  </a:cubicBezTo>
                  <a:cubicBezTo>
                    <a:pt x="427" y="460"/>
                    <a:pt x="427" y="460"/>
                    <a:pt x="427" y="460"/>
                  </a:cubicBezTo>
                  <a:cubicBezTo>
                    <a:pt x="431" y="472"/>
                    <a:pt x="435" y="484"/>
                    <a:pt x="439" y="496"/>
                  </a:cubicBezTo>
                  <a:cubicBezTo>
                    <a:pt x="472" y="483"/>
                    <a:pt x="472" y="483"/>
                    <a:pt x="472" y="483"/>
                  </a:cubicBezTo>
                  <a:cubicBezTo>
                    <a:pt x="467" y="469"/>
                    <a:pt x="462" y="454"/>
                    <a:pt x="457" y="440"/>
                  </a:cubicBezTo>
                  <a:cubicBezTo>
                    <a:pt x="427" y="450"/>
                    <a:pt x="427" y="450"/>
                    <a:pt x="427" y="450"/>
                  </a:cubicBezTo>
                  <a:cubicBezTo>
                    <a:pt x="427" y="400"/>
                    <a:pt x="427" y="400"/>
                    <a:pt x="427" y="400"/>
                  </a:cubicBezTo>
                  <a:cubicBezTo>
                    <a:pt x="443" y="395"/>
                    <a:pt x="443" y="395"/>
                    <a:pt x="443" y="395"/>
                  </a:cubicBezTo>
                  <a:cubicBezTo>
                    <a:pt x="440" y="386"/>
                    <a:pt x="437" y="378"/>
                    <a:pt x="435" y="369"/>
                  </a:cubicBezTo>
                  <a:cubicBezTo>
                    <a:pt x="433" y="363"/>
                    <a:pt x="433" y="363"/>
                    <a:pt x="433" y="363"/>
                  </a:cubicBezTo>
                  <a:cubicBezTo>
                    <a:pt x="427" y="360"/>
                    <a:pt x="427" y="360"/>
                    <a:pt x="427" y="360"/>
                  </a:cubicBezTo>
                  <a:cubicBezTo>
                    <a:pt x="427" y="359"/>
                    <a:pt x="427" y="359"/>
                    <a:pt x="427" y="359"/>
                  </a:cubicBezTo>
                  <a:cubicBezTo>
                    <a:pt x="427" y="317"/>
                    <a:pt x="427" y="317"/>
                    <a:pt x="427" y="317"/>
                  </a:cubicBezTo>
                  <a:cubicBezTo>
                    <a:pt x="428" y="318"/>
                    <a:pt x="429" y="319"/>
                    <a:pt x="430" y="320"/>
                  </a:cubicBezTo>
                  <a:cubicBezTo>
                    <a:pt x="453" y="343"/>
                    <a:pt x="496" y="393"/>
                    <a:pt x="552" y="438"/>
                  </a:cubicBezTo>
                  <a:cubicBezTo>
                    <a:pt x="609" y="483"/>
                    <a:pt x="681" y="522"/>
                    <a:pt x="764" y="522"/>
                  </a:cubicBezTo>
                  <a:cubicBezTo>
                    <a:pt x="777" y="522"/>
                    <a:pt x="791" y="521"/>
                    <a:pt x="805" y="519"/>
                  </a:cubicBezTo>
                  <a:lnTo>
                    <a:pt x="805" y="602"/>
                  </a:lnTo>
                  <a:close/>
                  <a:moveTo>
                    <a:pt x="805" y="507"/>
                  </a:moveTo>
                  <a:cubicBezTo>
                    <a:pt x="791" y="509"/>
                    <a:pt x="777" y="510"/>
                    <a:pt x="764" y="510"/>
                  </a:cubicBezTo>
                  <a:cubicBezTo>
                    <a:pt x="673" y="510"/>
                    <a:pt x="596" y="461"/>
                    <a:pt x="537" y="410"/>
                  </a:cubicBezTo>
                  <a:cubicBezTo>
                    <a:pt x="507" y="384"/>
                    <a:pt x="482" y="358"/>
                    <a:pt x="463" y="337"/>
                  </a:cubicBezTo>
                  <a:cubicBezTo>
                    <a:pt x="453" y="327"/>
                    <a:pt x="445" y="318"/>
                    <a:pt x="438" y="311"/>
                  </a:cubicBezTo>
                  <a:cubicBezTo>
                    <a:pt x="434" y="307"/>
                    <a:pt x="430" y="304"/>
                    <a:pt x="427" y="301"/>
                  </a:cubicBezTo>
                  <a:cubicBezTo>
                    <a:pt x="427" y="192"/>
                    <a:pt x="427" y="192"/>
                    <a:pt x="427" y="192"/>
                  </a:cubicBezTo>
                  <a:cubicBezTo>
                    <a:pt x="434" y="201"/>
                    <a:pt x="444" y="214"/>
                    <a:pt x="454" y="229"/>
                  </a:cubicBezTo>
                  <a:cubicBezTo>
                    <a:pt x="477" y="265"/>
                    <a:pt x="507" y="312"/>
                    <a:pt x="543" y="350"/>
                  </a:cubicBezTo>
                  <a:cubicBezTo>
                    <a:pt x="578" y="388"/>
                    <a:pt x="621" y="418"/>
                    <a:pt x="671" y="418"/>
                  </a:cubicBezTo>
                  <a:cubicBezTo>
                    <a:pt x="712" y="418"/>
                    <a:pt x="757" y="399"/>
                    <a:pt x="805" y="351"/>
                  </a:cubicBezTo>
                  <a:lnTo>
                    <a:pt x="805" y="507"/>
                  </a:lnTo>
                  <a:close/>
                  <a:moveTo>
                    <a:pt x="805" y="334"/>
                  </a:moveTo>
                  <a:cubicBezTo>
                    <a:pt x="755" y="387"/>
                    <a:pt x="710" y="407"/>
                    <a:pt x="671" y="407"/>
                  </a:cubicBezTo>
                  <a:cubicBezTo>
                    <a:pt x="641" y="407"/>
                    <a:pt x="613" y="394"/>
                    <a:pt x="588" y="375"/>
                  </a:cubicBezTo>
                  <a:cubicBezTo>
                    <a:pt x="549" y="346"/>
                    <a:pt x="516" y="302"/>
                    <a:pt x="489" y="261"/>
                  </a:cubicBezTo>
                  <a:cubicBezTo>
                    <a:pt x="475" y="241"/>
                    <a:pt x="463" y="222"/>
                    <a:pt x="452" y="206"/>
                  </a:cubicBezTo>
                  <a:cubicBezTo>
                    <a:pt x="443" y="193"/>
                    <a:pt x="435" y="182"/>
                    <a:pt x="427" y="175"/>
                  </a:cubicBezTo>
                  <a:cubicBezTo>
                    <a:pt x="427" y="51"/>
                    <a:pt x="427" y="51"/>
                    <a:pt x="427" y="51"/>
                  </a:cubicBezTo>
                  <a:cubicBezTo>
                    <a:pt x="805" y="223"/>
                    <a:pt x="805" y="223"/>
                    <a:pt x="805" y="223"/>
                  </a:cubicBezTo>
                  <a:lnTo>
                    <a:pt x="805" y="334"/>
                  </a:lnTo>
                  <a:close/>
                  <a:moveTo>
                    <a:pt x="1201" y="786"/>
                  </a:moveTo>
                  <a:cubicBezTo>
                    <a:pt x="823" y="959"/>
                    <a:pt x="823" y="959"/>
                    <a:pt x="823" y="959"/>
                  </a:cubicBezTo>
                  <a:cubicBezTo>
                    <a:pt x="823" y="505"/>
                    <a:pt x="823" y="505"/>
                    <a:pt x="823" y="505"/>
                  </a:cubicBezTo>
                  <a:cubicBezTo>
                    <a:pt x="910" y="404"/>
                    <a:pt x="1012" y="365"/>
                    <a:pt x="1090" y="365"/>
                  </a:cubicBezTo>
                  <a:cubicBezTo>
                    <a:pt x="1141" y="365"/>
                    <a:pt x="1181" y="382"/>
                    <a:pt x="1201" y="408"/>
                  </a:cubicBezTo>
                  <a:lnTo>
                    <a:pt x="1201" y="786"/>
                  </a:lnTo>
                  <a:close/>
                  <a:moveTo>
                    <a:pt x="1201" y="390"/>
                  </a:moveTo>
                  <a:cubicBezTo>
                    <a:pt x="1177" y="366"/>
                    <a:pt x="1137" y="353"/>
                    <a:pt x="1090" y="353"/>
                  </a:cubicBezTo>
                  <a:cubicBezTo>
                    <a:pt x="1011" y="353"/>
                    <a:pt x="910" y="391"/>
                    <a:pt x="823" y="488"/>
                  </a:cubicBezTo>
                  <a:cubicBezTo>
                    <a:pt x="823" y="336"/>
                    <a:pt x="823" y="336"/>
                    <a:pt x="823" y="336"/>
                  </a:cubicBezTo>
                  <a:cubicBezTo>
                    <a:pt x="874" y="311"/>
                    <a:pt x="929" y="269"/>
                    <a:pt x="981" y="233"/>
                  </a:cubicBezTo>
                  <a:cubicBezTo>
                    <a:pt x="1034" y="195"/>
                    <a:pt x="1086" y="164"/>
                    <a:pt x="1126" y="164"/>
                  </a:cubicBezTo>
                  <a:cubicBezTo>
                    <a:pt x="1145" y="164"/>
                    <a:pt x="1161" y="171"/>
                    <a:pt x="1176" y="187"/>
                  </a:cubicBezTo>
                  <a:cubicBezTo>
                    <a:pt x="1185" y="198"/>
                    <a:pt x="1194" y="212"/>
                    <a:pt x="1201" y="231"/>
                  </a:cubicBezTo>
                  <a:lnTo>
                    <a:pt x="1201" y="390"/>
                  </a:lnTo>
                  <a:close/>
                  <a:moveTo>
                    <a:pt x="1201" y="203"/>
                  </a:moveTo>
                  <a:cubicBezTo>
                    <a:pt x="1196" y="194"/>
                    <a:pt x="1191" y="186"/>
                    <a:pt x="1185" y="180"/>
                  </a:cubicBezTo>
                  <a:cubicBezTo>
                    <a:pt x="1168" y="161"/>
                    <a:pt x="1148" y="152"/>
                    <a:pt x="1126" y="153"/>
                  </a:cubicBezTo>
                  <a:cubicBezTo>
                    <a:pt x="1080" y="153"/>
                    <a:pt x="1028" y="185"/>
                    <a:pt x="974" y="223"/>
                  </a:cubicBezTo>
                  <a:cubicBezTo>
                    <a:pt x="924" y="258"/>
                    <a:pt x="871" y="298"/>
                    <a:pt x="823" y="323"/>
                  </a:cubicBezTo>
                  <a:cubicBezTo>
                    <a:pt x="823" y="227"/>
                    <a:pt x="823" y="227"/>
                    <a:pt x="823" y="227"/>
                  </a:cubicBezTo>
                  <a:cubicBezTo>
                    <a:pt x="826" y="226"/>
                    <a:pt x="826" y="226"/>
                    <a:pt x="826" y="226"/>
                  </a:cubicBezTo>
                  <a:cubicBezTo>
                    <a:pt x="1201" y="55"/>
                    <a:pt x="1201" y="55"/>
                    <a:pt x="1201" y="55"/>
                  </a:cubicBezTo>
                  <a:lnTo>
                    <a:pt x="1201" y="203"/>
                  </a:lnTo>
                  <a:close/>
                  <a:moveTo>
                    <a:pt x="676" y="657"/>
                  </a:moveTo>
                  <a:cubicBezTo>
                    <a:pt x="688" y="690"/>
                    <a:pt x="688" y="690"/>
                    <a:pt x="688" y="690"/>
                  </a:cubicBezTo>
                  <a:cubicBezTo>
                    <a:pt x="688" y="690"/>
                    <a:pt x="688" y="690"/>
                    <a:pt x="688" y="690"/>
                  </a:cubicBezTo>
                  <a:cubicBezTo>
                    <a:pt x="703" y="685"/>
                    <a:pt x="718" y="677"/>
                    <a:pt x="733" y="668"/>
                  </a:cubicBezTo>
                  <a:cubicBezTo>
                    <a:pt x="715" y="638"/>
                    <a:pt x="715" y="638"/>
                    <a:pt x="715" y="638"/>
                  </a:cubicBezTo>
                  <a:cubicBezTo>
                    <a:pt x="701" y="646"/>
                    <a:pt x="688" y="653"/>
                    <a:pt x="676" y="657"/>
                  </a:cubicBezTo>
                  <a:close/>
                  <a:moveTo>
                    <a:pt x="230" y="434"/>
                  </a:moveTo>
                  <a:cubicBezTo>
                    <a:pt x="258" y="455"/>
                    <a:pt x="258" y="455"/>
                    <a:pt x="258" y="455"/>
                  </a:cubicBezTo>
                  <a:cubicBezTo>
                    <a:pt x="268" y="442"/>
                    <a:pt x="277" y="430"/>
                    <a:pt x="287" y="420"/>
                  </a:cubicBezTo>
                  <a:cubicBezTo>
                    <a:pt x="261" y="396"/>
                    <a:pt x="261" y="396"/>
                    <a:pt x="261" y="396"/>
                  </a:cubicBezTo>
                  <a:cubicBezTo>
                    <a:pt x="250" y="407"/>
                    <a:pt x="240" y="420"/>
                    <a:pt x="230" y="434"/>
                  </a:cubicBezTo>
                  <a:close/>
                  <a:moveTo>
                    <a:pt x="1016" y="553"/>
                  </a:moveTo>
                  <a:cubicBezTo>
                    <a:pt x="1028" y="586"/>
                    <a:pt x="1028" y="586"/>
                    <a:pt x="1028" y="586"/>
                  </a:cubicBezTo>
                  <a:cubicBezTo>
                    <a:pt x="1028" y="586"/>
                    <a:pt x="1028" y="586"/>
                    <a:pt x="1028" y="586"/>
                  </a:cubicBezTo>
                  <a:cubicBezTo>
                    <a:pt x="1044" y="580"/>
                    <a:pt x="1059" y="573"/>
                    <a:pt x="1074" y="563"/>
                  </a:cubicBezTo>
                  <a:cubicBezTo>
                    <a:pt x="1054" y="534"/>
                    <a:pt x="1054" y="534"/>
                    <a:pt x="1054" y="534"/>
                  </a:cubicBezTo>
                  <a:cubicBezTo>
                    <a:pt x="1042" y="542"/>
                    <a:pt x="1029" y="548"/>
                    <a:pt x="1016" y="553"/>
                  </a:cubicBezTo>
                  <a:close/>
                  <a:moveTo>
                    <a:pt x="633" y="666"/>
                  </a:moveTo>
                  <a:cubicBezTo>
                    <a:pt x="620" y="666"/>
                    <a:pt x="608" y="663"/>
                    <a:pt x="597" y="659"/>
                  </a:cubicBezTo>
                  <a:cubicBezTo>
                    <a:pt x="584" y="692"/>
                    <a:pt x="584" y="692"/>
                    <a:pt x="584" y="692"/>
                  </a:cubicBezTo>
                  <a:cubicBezTo>
                    <a:pt x="599" y="698"/>
                    <a:pt x="615" y="701"/>
                    <a:pt x="633" y="701"/>
                  </a:cubicBezTo>
                  <a:cubicBezTo>
                    <a:pt x="633" y="701"/>
                    <a:pt x="633" y="701"/>
                    <a:pt x="633" y="701"/>
                  </a:cubicBezTo>
                  <a:cubicBezTo>
                    <a:pt x="634" y="701"/>
                    <a:pt x="635" y="701"/>
                    <a:pt x="637" y="701"/>
                  </a:cubicBezTo>
                  <a:cubicBezTo>
                    <a:pt x="636" y="666"/>
                    <a:pt x="636" y="666"/>
                    <a:pt x="636" y="666"/>
                  </a:cubicBezTo>
                  <a:cubicBezTo>
                    <a:pt x="635" y="666"/>
                    <a:pt x="634" y="666"/>
                    <a:pt x="633" y="666"/>
                  </a:cubicBezTo>
                  <a:close/>
                  <a:moveTo>
                    <a:pt x="301" y="363"/>
                  </a:moveTo>
                  <a:cubicBezTo>
                    <a:pt x="320" y="393"/>
                    <a:pt x="320" y="393"/>
                    <a:pt x="320" y="393"/>
                  </a:cubicBezTo>
                  <a:cubicBezTo>
                    <a:pt x="332" y="385"/>
                    <a:pt x="344" y="380"/>
                    <a:pt x="356" y="378"/>
                  </a:cubicBezTo>
                  <a:cubicBezTo>
                    <a:pt x="351" y="343"/>
                    <a:pt x="351" y="343"/>
                    <a:pt x="351" y="343"/>
                  </a:cubicBezTo>
                  <a:cubicBezTo>
                    <a:pt x="333" y="346"/>
                    <a:pt x="316" y="353"/>
                    <a:pt x="301" y="363"/>
                  </a:cubicBezTo>
                  <a:close/>
                  <a:moveTo>
                    <a:pt x="534" y="605"/>
                  </a:moveTo>
                  <a:cubicBezTo>
                    <a:pt x="505" y="626"/>
                    <a:pt x="505" y="626"/>
                    <a:pt x="505" y="626"/>
                  </a:cubicBezTo>
                  <a:cubicBezTo>
                    <a:pt x="516" y="640"/>
                    <a:pt x="527" y="652"/>
                    <a:pt x="539" y="663"/>
                  </a:cubicBezTo>
                  <a:cubicBezTo>
                    <a:pt x="563" y="637"/>
                    <a:pt x="563" y="637"/>
                    <a:pt x="563" y="637"/>
                  </a:cubicBezTo>
                  <a:cubicBezTo>
                    <a:pt x="552" y="628"/>
                    <a:pt x="543" y="617"/>
                    <a:pt x="534" y="605"/>
                  </a:cubicBezTo>
                  <a:close/>
                  <a:moveTo>
                    <a:pt x="203" y="474"/>
                  </a:moveTo>
                  <a:cubicBezTo>
                    <a:pt x="195" y="488"/>
                    <a:pt x="187" y="502"/>
                    <a:pt x="179" y="516"/>
                  </a:cubicBezTo>
                  <a:cubicBezTo>
                    <a:pt x="211" y="533"/>
                    <a:pt x="211" y="533"/>
                    <a:pt x="211" y="533"/>
                  </a:cubicBezTo>
                  <a:cubicBezTo>
                    <a:pt x="218" y="519"/>
                    <a:pt x="225" y="505"/>
                    <a:pt x="233" y="493"/>
                  </a:cubicBezTo>
                  <a:lnTo>
                    <a:pt x="203" y="474"/>
                  </a:lnTo>
                  <a:close/>
                  <a:moveTo>
                    <a:pt x="490" y="526"/>
                  </a:moveTo>
                  <a:cubicBezTo>
                    <a:pt x="458" y="540"/>
                    <a:pt x="458" y="540"/>
                    <a:pt x="458" y="540"/>
                  </a:cubicBezTo>
                  <a:cubicBezTo>
                    <a:pt x="464" y="555"/>
                    <a:pt x="471" y="570"/>
                    <a:pt x="479" y="584"/>
                  </a:cubicBezTo>
                  <a:cubicBezTo>
                    <a:pt x="510" y="567"/>
                    <a:pt x="510" y="567"/>
                    <a:pt x="510" y="567"/>
                  </a:cubicBezTo>
                  <a:cubicBezTo>
                    <a:pt x="503" y="554"/>
                    <a:pt x="496" y="540"/>
                    <a:pt x="490" y="526"/>
                  </a:cubicBezTo>
                  <a:close/>
                  <a:moveTo>
                    <a:pt x="929" y="568"/>
                  </a:moveTo>
                  <a:cubicBezTo>
                    <a:pt x="930" y="603"/>
                    <a:pt x="930" y="603"/>
                    <a:pt x="930" y="603"/>
                  </a:cubicBezTo>
                  <a:cubicBezTo>
                    <a:pt x="930" y="603"/>
                    <a:pt x="930" y="603"/>
                    <a:pt x="930" y="603"/>
                  </a:cubicBezTo>
                  <a:cubicBezTo>
                    <a:pt x="946" y="603"/>
                    <a:pt x="963" y="601"/>
                    <a:pt x="979" y="599"/>
                  </a:cubicBezTo>
                  <a:cubicBezTo>
                    <a:pt x="974" y="564"/>
                    <a:pt x="974" y="564"/>
                    <a:pt x="974" y="564"/>
                  </a:cubicBezTo>
                  <a:cubicBezTo>
                    <a:pt x="959" y="566"/>
                    <a:pt x="944" y="568"/>
                    <a:pt x="929" y="568"/>
                  </a:cubicBezTo>
                  <a:close/>
                  <a:moveTo>
                    <a:pt x="105" y="692"/>
                  </a:moveTo>
                  <a:cubicBezTo>
                    <a:pt x="138" y="704"/>
                    <a:pt x="138" y="704"/>
                    <a:pt x="138" y="704"/>
                  </a:cubicBezTo>
                  <a:cubicBezTo>
                    <a:pt x="143" y="690"/>
                    <a:pt x="148" y="675"/>
                    <a:pt x="154" y="660"/>
                  </a:cubicBezTo>
                  <a:cubicBezTo>
                    <a:pt x="121" y="648"/>
                    <a:pt x="121" y="648"/>
                    <a:pt x="121" y="648"/>
                  </a:cubicBezTo>
                  <a:cubicBezTo>
                    <a:pt x="115" y="663"/>
                    <a:pt x="110" y="678"/>
                    <a:pt x="105" y="692"/>
                  </a:cubicBezTo>
                  <a:close/>
                  <a:moveTo>
                    <a:pt x="139" y="603"/>
                  </a:moveTo>
                  <a:cubicBezTo>
                    <a:pt x="171" y="617"/>
                    <a:pt x="171" y="617"/>
                    <a:pt x="171" y="617"/>
                  </a:cubicBezTo>
                  <a:cubicBezTo>
                    <a:pt x="177" y="603"/>
                    <a:pt x="184" y="588"/>
                    <a:pt x="190" y="574"/>
                  </a:cubicBezTo>
                  <a:cubicBezTo>
                    <a:pt x="158" y="559"/>
                    <a:pt x="158" y="559"/>
                    <a:pt x="158" y="559"/>
                  </a:cubicBezTo>
                  <a:cubicBezTo>
                    <a:pt x="151" y="574"/>
                    <a:pt x="145" y="589"/>
                    <a:pt x="139" y="603"/>
                  </a:cubicBezTo>
                  <a:close/>
                  <a:moveTo>
                    <a:pt x="211" y="533"/>
                  </a:moveTo>
                  <a:cubicBezTo>
                    <a:pt x="211" y="533"/>
                    <a:pt x="211" y="533"/>
                    <a:pt x="211" y="533"/>
                  </a:cubicBezTo>
                  <a:cubicBezTo>
                    <a:pt x="211" y="533"/>
                    <a:pt x="211" y="533"/>
                    <a:pt x="211" y="533"/>
                  </a:cubicBezTo>
                  <a:close/>
                  <a:moveTo>
                    <a:pt x="76" y="784"/>
                  </a:moveTo>
                  <a:cubicBezTo>
                    <a:pt x="110" y="793"/>
                    <a:pt x="110" y="793"/>
                    <a:pt x="110" y="793"/>
                  </a:cubicBezTo>
                  <a:cubicBezTo>
                    <a:pt x="110" y="793"/>
                    <a:pt x="110" y="792"/>
                    <a:pt x="111" y="790"/>
                  </a:cubicBezTo>
                  <a:cubicBezTo>
                    <a:pt x="113" y="784"/>
                    <a:pt x="117" y="769"/>
                    <a:pt x="123" y="748"/>
                  </a:cubicBezTo>
                  <a:cubicBezTo>
                    <a:pt x="90" y="738"/>
                    <a:pt x="90" y="738"/>
                    <a:pt x="90" y="738"/>
                  </a:cubicBezTo>
                  <a:cubicBezTo>
                    <a:pt x="81" y="766"/>
                    <a:pt x="76" y="783"/>
                    <a:pt x="76" y="784"/>
                  </a:cubicBezTo>
                  <a:close/>
                  <a:moveTo>
                    <a:pt x="884" y="567"/>
                  </a:moveTo>
                  <a:cubicBezTo>
                    <a:pt x="868" y="566"/>
                    <a:pt x="853" y="564"/>
                    <a:pt x="838" y="561"/>
                  </a:cubicBezTo>
                  <a:cubicBezTo>
                    <a:pt x="833" y="596"/>
                    <a:pt x="833" y="596"/>
                    <a:pt x="833" y="596"/>
                  </a:cubicBezTo>
                  <a:cubicBezTo>
                    <a:pt x="833" y="596"/>
                    <a:pt x="833" y="596"/>
                    <a:pt x="833" y="596"/>
                  </a:cubicBezTo>
                  <a:cubicBezTo>
                    <a:pt x="849" y="599"/>
                    <a:pt x="865" y="601"/>
                    <a:pt x="881" y="602"/>
                  </a:cubicBezTo>
                  <a:lnTo>
                    <a:pt x="884" y="567"/>
                  </a:lnTo>
                  <a:close/>
                  <a:moveTo>
                    <a:pt x="953" y="820"/>
                  </a:moveTo>
                  <a:cubicBezTo>
                    <a:pt x="948" y="823"/>
                    <a:pt x="943" y="829"/>
                    <a:pt x="941" y="835"/>
                  </a:cubicBezTo>
                  <a:cubicBezTo>
                    <a:pt x="940" y="835"/>
                    <a:pt x="938" y="836"/>
                    <a:pt x="937" y="836"/>
                  </a:cubicBezTo>
                  <a:cubicBezTo>
                    <a:pt x="930" y="840"/>
                    <a:pt x="924" y="848"/>
                    <a:pt x="924" y="855"/>
                  </a:cubicBezTo>
                  <a:cubicBezTo>
                    <a:pt x="924" y="859"/>
                    <a:pt x="927" y="862"/>
                    <a:pt x="930" y="862"/>
                  </a:cubicBezTo>
                  <a:cubicBezTo>
                    <a:pt x="930" y="863"/>
                    <a:pt x="930" y="863"/>
                    <a:pt x="930" y="863"/>
                  </a:cubicBezTo>
                  <a:cubicBezTo>
                    <a:pt x="930" y="869"/>
                    <a:pt x="934" y="872"/>
                    <a:pt x="939" y="871"/>
                  </a:cubicBezTo>
                  <a:cubicBezTo>
                    <a:pt x="939" y="879"/>
                    <a:pt x="939" y="879"/>
                    <a:pt x="939" y="879"/>
                  </a:cubicBezTo>
                  <a:cubicBezTo>
                    <a:pt x="955" y="871"/>
                    <a:pt x="955" y="871"/>
                    <a:pt x="955" y="871"/>
                  </a:cubicBezTo>
                  <a:cubicBezTo>
                    <a:pt x="955" y="860"/>
                    <a:pt x="955" y="860"/>
                    <a:pt x="955" y="860"/>
                  </a:cubicBezTo>
                  <a:cubicBezTo>
                    <a:pt x="961" y="857"/>
                    <a:pt x="965" y="850"/>
                    <a:pt x="965" y="844"/>
                  </a:cubicBezTo>
                  <a:cubicBezTo>
                    <a:pt x="965" y="841"/>
                    <a:pt x="964" y="838"/>
                    <a:pt x="961" y="838"/>
                  </a:cubicBezTo>
                  <a:cubicBezTo>
                    <a:pt x="964" y="834"/>
                    <a:pt x="966" y="830"/>
                    <a:pt x="966" y="826"/>
                  </a:cubicBezTo>
                  <a:cubicBezTo>
                    <a:pt x="966" y="819"/>
                    <a:pt x="960" y="816"/>
                    <a:pt x="953" y="820"/>
                  </a:cubicBezTo>
                  <a:close/>
                  <a:moveTo>
                    <a:pt x="947" y="783"/>
                  </a:moveTo>
                  <a:cubicBezTo>
                    <a:pt x="947" y="775"/>
                    <a:pt x="944" y="770"/>
                    <a:pt x="939" y="768"/>
                  </a:cubicBezTo>
                  <a:cubicBezTo>
                    <a:pt x="944" y="760"/>
                    <a:pt x="947" y="751"/>
                    <a:pt x="947" y="743"/>
                  </a:cubicBezTo>
                  <a:cubicBezTo>
                    <a:pt x="947" y="729"/>
                    <a:pt x="937" y="722"/>
                    <a:pt x="924" y="726"/>
                  </a:cubicBezTo>
                  <a:cubicBezTo>
                    <a:pt x="924" y="723"/>
                    <a:pt x="925" y="721"/>
                    <a:pt x="925" y="719"/>
                  </a:cubicBezTo>
                  <a:cubicBezTo>
                    <a:pt x="925" y="705"/>
                    <a:pt x="914" y="699"/>
                    <a:pt x="900" y="707"/>
                  </a:cubicBezTo>
                  <a:cubicBezTo>
                    <a:pt x="886" y="714"/>
                    <a:pt x="875" y="731"/>
                    <a:pt x="875" y="744"/>
                  </a:cubicBezTo>
                  <a:cubicBezTo>
                    <a:pt x="875" y="745"/>
                    <a:pt x="875" y="746"/>
                    <a:pt x="875" y="746"/>
                  </a:cubicBezTo>
                  <a:cubicBezTo>
                    <a:pt x="860" y="757"/>
                    <a:pt x="849" y="776"/>
                    <a:pt x="849" y="792"/>
                  </a:cubicBezTo>
                  <a:cubicBezTo>
                    <a:pt x="849" y="797"/>
                    <a:pt x="850" y="800"/>
                    <a:pt x="852" y="804"/>
                  </a:cubicBezTo>
                  <a:cubicBezTo>
                    <a:pt x="843" y="813"/>
                    <a:pt x="838" y="825"/>
                    <a:pt x="838" y="835"/>
                  </a:cubicBezTo>
                  <a:cubicBezTo>
                    <a:pt x="838" y="850"/>
                    <a:pt x="849" y="856"/>
                    <a:pt x="864" y="850"/>
                  </a:cubicBezTo>
                  <a:cubicBezTo>
                    <a:pt x="867" y="855"/>
                    <a:pt x="873" y="858"/>
                    <a:pt x="881" y="857"/>
                  </a:cubicBezTo>
                  <a:cubicBezTo>
                    <a:pt x="881" y="910"/>
                    <a:pt x="881" y="910"/>
                    <a:pt x="881" y="910"/>
                  </a:cubicBezTo>
                  <a:cubicBezTo>
                    <a:pt x="904" y="898"/>
                    <a:pt x="904" y="898"/>
                    <a:pt x="904" y="898"/>
                  </a:cubicBezTo>
                  <a:cubicBezTo>
                    <a:pt x="904" y="847"/>
                    <a:pt x="904" y="847"/>
                    <a:pt x="904" y="847"/>
                  </a:cubicBezTo>
                  <a:cubicBezTo>
                    <a:pt x="913" y="840"/>
                    <a:pt x="920" y="830"/>
                    <a:pt x="924" y="821"/>
                  </a:cubicBezTo>
                  <a:cubicBezTo>
                    <a:pt x="937" y="813"/>
                    <a:pt x="947" y="796"/>
                    <a:pt x="947" y="78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128">
              <a:extLst>
                <a:ext uri="{FF2B5EF4-FFF2-40B4-BE49-F238E27FC236}">
                  <a16:creationId xmlns:a16="http://schemas.microsoft.com/office/drawing/2014/main" xmlns="" id="{38A100BF-F7FD-46CA-8B41-854A79A0D82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092247" y="4107534"/>
              <a:ext cx="113905" cy="113905"/>
            </a:xfrm>
            <a:custGeom>
              <a:avLst/>
              <a:gdLst/>
              <a:ahLst/>
              <a:cxnLst>
                <a:cxn ang="0">
                  <a:pos x="87" y="45"/>
                </a:cxn>
                <a:cxn ang="0">
                  <a:pos x="60" y="35"/>
                </a:cxn>
                <a:cxn ang="0">
                  <a:pos x="67" y="7"/>
                </a:cxn>
                <a:cxn ang="0">
                  <a:pos x="41" y="0"/>
                </a:cxn>
                <a:cxn ang="0">
                  <a:pos x="35" y="26"/>
                </a:cxn>
                <a:cxn ang="0">
                  <a:pos x="10" y="17"/>
                </a:cxn>
                <a:cxn ang="0">
                  <a:pos x="0" y="42"/>
                </a:cxn>
                <a:cxn ang="0">
                  <a:pos x="28" y="52"/>
                </a:cxn>
                <a:cxn ang="0">
                  <a:pos x="21" y="80"/>
                </a:cxn>
                <a:cxn ang="0">
                  <a:pos x="47" y="87"/>
                </a:cxn>
                <a:cxn ang="0">
                  <a:pos x="53" y="62"/>
                </a:cxn>
                <a:cxn ang="0">
                  <a:pos x="78" y="71"/>
                </a:cxn>
                <a:cxn ang="0">
                  <a:pos x="87" y="45"/>
                </a:cxn>
              </a:cxnLst>
              <a:rect l="0" t="0" r="r" b="b"/>
              <a:pathLst>
                <a:path w="87" h="87">
                  <a:moveTo>
                    <a:pt x="87" y="45"/>
                  </a:moveTo>
                  <a:lnTo>
                    <a:pt x="60" y="35"/>
                  </a:lnTo>
                  <a:lnTo>
                    <a:pt x="67" y="7"/>
                  </a:lnTo>
                  <a:lnTo>
                    <a:pt x="41" y="0"/>
                  </a:lnTo>
                  <a:lnTo>
                    <a:pt x="35" y="26"/>
                  </a:lnTo>
                  <a:lnTo>
                    <a:pt x="10" y="17"/>
                  </a:lnTo>
                  <a:lnTo>
                    <a:pt x="0" y="42"/>
                  </a:lnTo>
                  <a:lnTo>
                    <a:pt x="28" y="52"/>
                  </a:lnTo>
                  <a:lnTo>
                    <a:pt x="21" y="80"/>
                  </a:lnTo>
                  <a:lnTo>
                    <a:pt x="47" y="87"/>
                  </a:lnTo>
                  <a:lnTo>
                    <a:pt x="53" y="62"/>
                  </a:lnTo>
                  <a:lnTo>
                    <a:pt x="78" y="71"/>
                  </a:lnTo>
                  <a:lnTo>
                    <a:pt x="87" y="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5" name="Obdélník 34">
            <a:extLst>
              <a:ext uri="{FF2B5EF4-FFF2-40B4-BE49-F238E27FC236}">
                <a16:creationId xmlns:a16="http://schemas.microsoft.com/office/drawing/2014/main" xmlns="" id="{5A74E16A-9448-4D0F-9EBE-AFC171886F17}"/>
              </a:ext>
            </a:extLst>
          </p:cNvPr>
          <p:cNvSpPr/>
          <p:nvPr/>
        </p:nvSpPr>
        <p:spPr>
          <a:xfrm>
            <a:off x="85962" y="1807580"/>
            <a:ext cx="4352309" cy="1232927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56" name="Group 4">
            <a:extLst>
              <a:ext uri="{FF2B5EF4-FFF2-40B4-BE49-F238E27FC236}">
                <a16:creationId xmlns:a16="http://schemas.microsoft.com/office/drawing/2014/main" xmlns="" id="{F9AD9EEA-A50C-46EF-9961-6E0AF8D33974}"/>
              </a:ext>
            </a:extLst>
          </p:cNvPr>
          <p:cNvGrpSpPr/>
          <p:nvPr/>
        </p:nvGrpSpPr>
        <p:grpSpPr>
          <a:xfrm>
            <a:off x="893384" y="1852179"/>
            <a:ext cx="3566429" cy="1123856"/>
            <a:chOff x="1437282" y="1271556"/>
            <a:chExt cx="3093676" cy="1444805"/>
          </a:xfrm>
        </p:grpSpPr>
        <p:sp>
          <p:nvSpPr>
            <p:cNvPr id="57" name="TextBox 48">
              <a:extLst>
                <a:ext uri="{FF2B5EF4-FFF2-40B4-BE49-F238E27FC236}">
                  <a16:creationId xmlns:a16="http://schemas.microsoft.com/office/drawing/2014/main" xmlns="" id="{C43FF88D-D240-4F81-B298-B0D115CF0490}"/>
                </a:ext>
              </a:extLst>
            </p:cNvPr>
            <p:cNvSpPr txBox="1"/>
            <p:nvPr/>
          </p:nvSpPr>
          <p:spPr>
            <a:xfrm>
              <a:off x="1437282" y="1608483"/>
              <a:ext cx="3093676" cy="110787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Exteriér TIC je čistý a upravený</a:t>
              </a: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Zákazníci jsou obslouženi téměř ihned a orientace je snadná</a:t>
              </a: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Na TIC se zákazníci cítí spíše vítáni, avšak je zde prostor pro zlepšení (87 %)</a:t>
              </a:r>
              <a:endPara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58" name="TextBox 49">
              <a:extLst>
                <a:ext uri="{FF2B5EF4-FFF2-40B4-BE49-F238E27FC236}">
                  <a16:creationId xmlns:a16="http://schemas.microsoft.com/office/drawing/2014/main" xmlns="" id="{2CD91FD7-4CFB-492C-AB34-CAC35F5AA0C0}"/>
                </a:ext>
              </a:extLst>
            </p:cNvPr>
            <p:cNvSpPr txBox="1"/>
            <p:nvPr/>
          </p:nvSpPr>
          <p:spPr>
            <a:xfrm>
              <a:off x="1440401" y="1271556"/>
              <a:ext cx="3040770" cy="35610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EXTERIÉR A PRVNÍ DOJEM</a:t>
              </a:r>
            </a:p>
          </p:txBody>
        </p:sp>
      </p:grpSp>
      <p:sp>
        <p:nvSpPr>
          <p:cNvPr id="59" name="Freeform 66">
            <a:extLst>
              <a:ext uri="{FF2B5EF4-FFF2-40B4-BE49-F238E27FC236}">
                <a16:creationId xmlns:a16="http://schemas.microsoft.com/office/drawing/2014/main" xmlns="" id="{0881EBBA-F18F-419C-AF0D-96D6A3CA298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281303" y="1955513"/>
            <a:ext cx="484277" cy="445374"/>
          </a:xfrm>
          <a:custGeom>
            <a:avLst/>
            <a:gdLst/>
            <a:ahLst/>
            <a:cxnLst>
              <a:cxn ang="0">
                <a:pos x="0" y="159"/>
              </a:cxn>
              <a:cxn ang="0">
                <a:pos x="159" y="0"/>
              </a:cxn>
              <a:cxn ang="0">
                <a:pos x="318" y="159"/>
              </a:cxn>
              <a:cxn ang="0">
                <a:pos x="0" y="159"/>
              </a:cxn>
              <a:cxn ang="0">
                <a:pos x="285" y="173"/>
              </a:cxn>
              <a:cxn ang="0">
                <a:pos x="285" y="292"/>
              </a:cxn>
              <a:cxn ang="0">
                <a:pos x="34" y="292"/>
              </a:cxn>
              <a:cxn ang="0">
                <a:pos x="34" y="173"/>
              </a:cxn>
              <a:cxn ang="0">
                <a:pos x="60" y="173"/>
              </a:cxn>
              <a:cxn ang="0">
                <a:pos x="60" y="267"/>
              </a:cxn>
              <a:cxn ang="0">
                <a:pos x="259" y="267"/>
              </a:cxn>
              <a:cxn ang="0">
                <a:pos x="259" y="173"/>
              </a:cxn>
              <a:cxn ang="0">
                <a:pos x="285" y="173"/>
              </a:cxn>
              <a:cxn ang="0">
                <a:pos x="109" y="9"/>
              </a:cxn>
              <a:cxn ang="0">
                <a:pos x="109" y="33"/>
              </a:cxn>
              <a:cxn ang="0">
                <a:pos x="60" y="82"/>
              </a:cxn>
              <a:cxn ang="0">
                <a:pos x="60" y="9"/>
              </a:cxn>
              <a:cxn ang="0">
                <a:pos x="109" y="9"/>
              </a:cxn>
              <a:cxn ang="0">
                <a:pos x="115" y="173"/>
              </a:cxn>
              <a:cxn ang="0">
                <a:pos x="204" y="173"/>
              </a:cxn>
              <a:cxn ang="0">
                <a:pos x="204" y="239"/>
              </a:cxn>
              <a:cxn ang="0">
                <a:pos x="115" y="239"/>
              </a:cxn>
              <a:cxn ang="0">
                <a:pos x="115" y="173"/>
              </a:cxn>
            </a:cxnLst>
            <a:rect l="0" t="0" r="r" b="b"/>
            <a:pathLst>
              <a:path w="318" h="292">
                <a:moveTo>
                  <a:pt x="0" y="159"/>
                </a:moveTo>
                <a:cubicBezTo>
                  <a:pt x="159" y="0"/>
                  <a:pt x="159" y="0"/>
                  <a:pt x="159" y="0"/>
                </a:cubicBezTo>
                <a:cubicBezTo>
                  <a:pt x="318" y="159"/>
                  <a:pt x="318" y="159"/>
                  <a:pt x="318" y="159"/>
                </a:cubicBezTo>
                <a:cubicBezTo>
                  <a:pt x="212" y="159"/>
                  <a:pt x="106" y="159"/>
                  <a:pt x="0" y="159"/>
                </a:cubicBezTo>
                <a:close/>
                <a:moveTo>
                  <a:pt x="285" y="173"/>
                </a:moveTo>
                <a:cubicBezTo>
                  <a:pt x="285" y="292"/>
                  <a:pt x="285" y="292"/>
                  <a:pt x="285" y="292"/>
                </a:cubicBezTo>
                <a:cubicBezTo>
                  <a:pt x="34" y="292"/>
                  <a:pt x="34" y="292"/>
                  <a:pt x="34" y="292"/>
                </a:cubicBezTo>
                <a:cubicBezTo>
                  <a:pt x="34" y="173"/>
                  <a:pt x="34" y="173"/>
                  <a:pt x="34" y="173"/>
                </a:cubicBezTo>
                <a:cubicBezTo>
                  <a:pt x="60" y="173"/>
                  <a:pt x="60" y="173"/>
                  <a:pt x="60" y="173"/>
                </a:cubicBezTo>
                <a:cubicBezTo>
                  <a:pt x="60" y="267"/>
                  <a:pt x="60" y="267"/>
                  <a:pt x="60" y="267"/>
                </a:cubicBezTo>
                <a:cubicBezTo>
                  <a:pt x="259" y="267"/>
                  <a:pt x="259" y="267"/>
                  <a:pt x="259" y="267"/>
                </a:cubicBezTo>
                <a:cubicBezTo>
                  <a:pt x="259" y="173"/>
                  <a:pt x="259" y="173"/>
                  <a:pt x="259" y="173"/>
                </a:cubicBezTo>
                <a:cubicBezTo>
                  <a:pt x="285" y="173"/>
                  <a:pt x="285" y="173"/>
                  <a:pt x="285" y="173"/>
                </a:cubicBezTo>
                <a:close/>
                <a:moveTo>
                  <a:pt x="109" y="9"/>
                </a:moveTo>
                <a:cubicBezTo>
                  <a:pt x="109" y="33"/>
                  <a:pt x="109" y="33"/>
                  <a:pt x="109" y="33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9"/>
                  <a:pt x="60" y="9"/>
                  <a:pt x="60" y="9"/>
                </a:cubicBezTo>
                <a:cubicBezTo>
                  <a:pt x="109" y="9"/>
                  <a:pt x="109" y="9"/>
                  <a:pt x="109" y="9"/>
                </a:cubicBezTo>
                <a:close/>
                <a:moveTo>
                  <a:pt x="115" y="173"/>
                </a:moveTo>
                <a:cubicBezTo>
                  <a:pt x="204" y="173"/>
                  <a:pt x="204" y="173"/>
                  <a:pt x="204" y="173"/>
                </a:cubicBezTo>
                <a:cubicBezTo>
                  <a:pt x="204" y="239"/>
                  <a:pt x="204" y="239"/>
                  <a:pt x="204" y="239"/>
                </a:cubicBezTo>
                <a:cubicBezTo>
                  <a:pt x="115" y="239"/>
                  <a:pt x="115" y="239"/>
                  <a:pt x="115" y="239"/>
                </a:cubicBezTo>
                <a:cubicBezTo>
                  <a:pt x="115" y="173"/>
                  <a:pt x="115" y="173"/>
                  <a:pt x="115" y="17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délník 34">
            <a:extLst>
              <a:ext uri="{FF2B5EF4-FFF2-40B4-BE49-F238E27FC236}">
                <a16:creationId xmlns:a16="http://schemas.microsoft.com/office/drawing/2014/main" xmlns="" id="{F518ADBC-6AFB-428C-B3D1-2F363E92F128}"/>
              </a:ext>
            </a:extLst>
          </p:cNvPr>
          <p:cNvSpPr/>
          <p:nvPr/>
        </p:nvSpPr>
        <p:spPr>
          <a:xfrm>
            <a:off x="85962" y="3103723"/>
            <a:ext cx="4352309" cy="1232928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61" name="Group 53">
            <a:extLst>
              <a:ext uri="{FF2B5EF4-FFF2-40B4-BE49-F238E27FC236}">
                <a16:creationId xmlns:a16="http://schemas.microsoft.com/office/drawing/2014/main" xmlns="" id="{650D550C-335E-4E20-A999-88929038CBFF}"/>
              </a:ext>
            </a:extLst>
          </p:cNvPr>
          <p:cNvGrpSpPr/>
          <p:nvPr/>
        </p:nvGrpSpPr>
        <p:grpSpPr>
          <a:xfrm>
            <a:off x="896979" y="3161469"/>
            <a:ext cx="3538313" cy="1046911"/>
            <a:chOff x="1440402" y="1271556"/>
            <a:chExt cx="3069287" cy="1345884"/>
          </a:xfrm>
        </p:grpSpPr>
        <p:sp>
          <p:nvSpPr>
            <p:cNvPr id="62" name="TextBox 54">
              <a:extLst>
                <a:ext uri="{FF2B5EF4-FFF2-40B4-BE49-F238E27FC236}">
                  <a16:creationId xmlns:a16="http://schemas.microsoft.com/office/drawing/2014/main" xmlns="" id="{CAE1FD02-E052-4F5B-8788-AC5AF9F7D0B2}"/>
                </a:ext>
              </a:extLst>
            </p:cNvPr>
            <p:cNvSpPr txBox="1"/>
            <p:nvPr/>
          </p:nvSpPr>
          <p:spPr>
            <a:xfrm>
              <a:off x="1445163" y="1608482"/>
              <a:ext cx="3064526" cy="100895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Pracovníci jsou zdvořilí a dokáží předat informace srozumitelnou formou</a:t>
              </a: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Prostor ke zlepšení je nadále v aktivitě pracovníků, zjišťování potřeb zákazníků a v atraktivním představení cílů</a:t>
              </a:r>
            </a:p>
          </p:txBody>
        </p:sp>
        <p:sp>
          <p:nvSpPr>
            <p:cNvPr id="63" name="TextBox 55">
              <a:extLst>
                <a:ext uri="{FF2B5EF4-FFF2-40B4-BE49-F238E27FC236}">
                  <a16:creationId xmlns:a16="http://schemas.microsoft.com/office/drawing/2014/main" xmlns="" id="{3372BE05-B610-420F-A5C7-EB92AF6B39B9}"/>
                </a:ext>
              </a:extLst>
            </p:cNvPr>
            <p:cNvSpPr txBox="1"/>
            <p:nvPr/>
          </p:nvSpPr>
          <p:spPr>
            <a:xfrm>
              <a:off x="1440402" y="1271556"/>
              <a:ext cx="3040769" cy="35610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PRACOVNÍCI TIC</a:t>
              </a:r>
            </a:p>
          </p:txBody>
        </p:sp>
      </p:grpSp>
      <p:sp>
        <p:nvSpPr>
          <p:cNvPr id="64" name="Freeform 143">
            <a:extLst>
              <a:ext uri="{FF2B5EF4-FFF2-40B4-BE49-F238E27FC236}">
                <a16:creationId xmlns:a16="http://schemas.microsoft.com/office/drawing/2014/main" xmlns="" id="{F3434529-0CA1-449E-80E2-A1C84CE7EE8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61756" y="3228632"/>
            <a:ext cx="323367" cy="631809"/>
          </a:xfrm>
          <a:custGeom>
            <a:avLst/>
            <a:gdLst/>
            <a:ahLst/>
            <a:cxnLst>
              <a:cxn ang="0">
                <a:pos x="119" y="58"/>
              </a:cxn>
              <a:cxn ang="0">
                <a:pos x="112" y="41"/>
              </a:cxn>
              <a:cxn ang="0">
                <a:pos x="95" y="33"/>
              </a:cxn>
              <a:cxn ang="0">
                <a:pos x="89" y="24"/>
              </a:cxn>
              <a:cxn ang="0">
                <a:pos x="89" y="19"/>
              </a:cxn>
              <a:cxn ang="0">
                <a:pos x="90" y="10"/>
              </a:cxn>
              <a:cxn ang="0">
                <a:pos x="85" y="2"/>
              </a:cxn>
              <a:cxn ang="0">
                <a:pos x="75" y="0"/>
              </a:cxn>
              <a:cxn ang="0">
                <a:pos x="67" y="2"/>
              </a:cxn>
              <a:cxn ang="0">
                <a:pos x="66" y="3"/>
              </a:cxn>
              <a:cxn ang="0">
                <a:pos x="64" y="5"/>
              </a:cxn>
              <a:cxn ang="0">
                <a:pos x="64" y="8"/>
              </a:cxn>
              <a:cxn ang="0">
                <a:pos x="64" y="10"/>
              </a:cxn>
              <a:cxn ang="0">
                <a:pos x="65" y="12"/>
              </a:cxn>
              <a:cxn ang="0">
                <a:pos x="73" y="29"/>
              </a:cxn>
              <a:cxn ang="0">
                <a:pos x="62" y="41"/>
              </a:cxn>
              <a:cxn ang="0">
                <a:pos x="55" y="45"/>
              </a:cxn>
              <a:cxn ang="0">
                <a:pos x="50" y="46"/>
              </a:cxn>
              <a:cxn ang="0">
                <a:pos x="35" y="43"/>
              </a:cxn>
              <a:cxn ang="0">
                <a:pos x="21" y="29"/>
              </a:cxn>
              <a:cxn ang="0">
                <a:pos x="14" y="14"/>
              </a:cxn>
              <a:cxn ang="0">
                <a:pos x="14" y="22"/>
              </a:cxn>
              <a:cxn ang="0">
                <a:pos x="2" y="19"/>
              </a:cxn>
              <a:cxn ang="0">
                <a:pos x="4" y="24"/>
              </a:cxn>
              <a:cxn ang="0">
                <a:pos x="11" y="33"/>
              </a:cxn>
              <a:cxn ang="0">
                <a:pos x="14" y="43"/>
              </a:cxn>
              <a:cxn ang="0">
                <a:pos x="16" y="51"/>
              </a:cxn>
              <a:cxn ang="0">
                <a:pos x="50" y="64"/>
              </a:cxn>
              <a:cxn ang="0">
                <a:pos x="56" y="98"/>
              </a:cxn>
              <a:cxn ang="0">
                <a:pos x="51" y="133"/>
              </a:cxn>
              <a:cxn ang="0">
                <a:pos x="49" y="151"/>
              </a:cxn>
              <a:cxn ang="0">
                <a:pos x="47" y="173"/>
              </a:cxn>
              <a:cxn ang="0">
                <a:pos x="43" y="195"/>
              </a:cxn>
              <a:cxn ang="0">
                <a:pos x="37" y="220"/>
              </a:cxn>
              <a:cxn ang="0">
                <a:pos x="35" y="233"/>
              </a:cxn>
              <a:cxn ang="0">
                <a:pos x="27" y="240"/>
              </a:cxn>
              <a:cxn ang="0">
                <a:pos x="19" y="245"/>
              </a:cxn>
              <a:cxn ang="0">
                <a:pos x="12" y="247"/>
              </a:cxn>
              <a:cxn ang="0">
                <a:pos x="32" y="252"/>
              </a:cxn>
              <a:cxn ang="0">
                <a:pos x="48" y="250"/>
              </a:cxn>
              <a:cxn ang="0">
                <a:pos x="56" y="233"/>
              </a:cxn>
              <a:cxn ang="0">
                <a:pos x="76" y="166"/>
              </a:cxn>
              <a:cxn ang="0">
                <a:pos x="86" y="210"/>
              </a:cxn>
              <a:cxn ang="0">
                <a:pos x="82" y="243"/>
              </a:cxn>
              <a:cxn ang="0">
                <a:pos x="76" y="250"/>
              </a:cxn>
              <a:cxn ang="0">
                <a:pos x="86" y="254"/>
              </a:cxn>
              <a:cxn ang="0">
                <a:pos x="100" y="250"/>
              </a:cxn>
              <a:cxn ang="0">
                <a:pos x="104" y="233"/>
              </a:cxn>
              <a:cxn ang="0">
                <a:pos x="102" y="172"/>
              </a:cxn>
              <a:cxn ang="0">
                <a:pos x="99" y="138"/>
              </a:cxn>
              <a:cxn ang="0">
                <a:pos x="101" y="120"/>
              </a:cxn>
              <a:cxn ang="0">
                <a:pos x="112" y="121"/>
              </a:cxn>
              <a:cxn ang="0">
                <a:pos x="125" y="98"/>
              </a:cxn>
              <a:cxn ang="0">
                <a:pos x="64" y="10"/>
              </a:cxn>
              <a:cxn ang="0">
                <a:pos x="108" y="97"/>
              </a:cxn>
              <a:cxn ang="0">
                <a:pos x="105" y="103"/>
              </a:cxn>
              <a:cxn ang="0">
                <a:pos x="99" y="101"/>
              </a:cxn>
              <a:cxn ang="0">
                <a:pos x="105" y="75"/>
              </a:cxn>
              <a:cxn ang="0">
                <a:pos x="111" y="83"/>
              </a:cxn>
            </a:cxnLst>
            <a:rect l="0" t="0" r="r" b="b"/>
            <a:pathLst>
              <a:path w="130" h="254">
                <a:moveTo>
                  <a:pt x="130" y="80"/>
                </a:moveTo>
                <a:lnTo>
                  <a:pt x="130" y="79"/>
                </a:lnTo>
                <a:lnTo>
                  <a:pt x="130" y="76"/>
                </a:lnTo>
                <a:lnTo>
                  <a:pt x="130" y="76"/>
                </a:lnTo>
                <a:lnTo>
                  <a:pt x="130" y="75"/>
                </a:lnTo>
                <a:lnTo>
                  <a:pt x="129" y="74"/>
                </a:lnTo>
                <a:lnTo>
                  <a:pt x="128" y="71"/>
                </a:lnTo>
                <a:lnTo>
                  <a:pt x="127" y="71"/>
                </a:lnTo>
                <a:lnTo>
                  <a:pt x="127" y="70"/>
                </a:lnTo>
                <a:lnTo>
                  <a:pt x="126" y="68"/>
                </a:lnTo>
                <a:lnTo>
                  <a:pt x="124" y="65"/>
                </a:lnTo>
                <a:lnTo>
                  <a:pt x="120" y="60"/>
                </a:lnTo>
                <a:lnTo>
                  <a:pt x="119" y="58"/>
                </a:lnTo>
                <a:lnTo>
                  <a:pt x="118" y="57"/>
                </a:lnTo>
                <a:lnTo>
                  <a:pt x="118" y="57"/>
                </a:lnTo>
                <a:lnTo>
                  <a:pt x="118" y="56"/>
                </a:lnTo>
                <a:lnTo>
                  <a:pt x="117" y="53"/>
                </a:lnTo>
                <a:lnTo>
                  <a:pt x="115" y="52"/>
                </a:lnTo>
                <a:lnTo>
                  <a:pt x="115" y="52"/>
                </a:lnTo>
                <a:lnTo>
                  <a:pt x="114" y="51"/>
                </a:lnTo>
                <a:lnTo>
                  <a:pt x="114" y="50"/>
                </a:lnTo>
                <a:lnTo>
                  <a:pt x="114" y="49"/>
                </a:lnTo>
                <a:lnTo>
                  <a:pt x="114" y="45"/>
                </a:lnTo>
                <a:lnTo>
                  <a:pt x="113" y="43"/>
                </a:lnTo>
                <a:lnTo>
                  <a:pt x="113" y="42"/>
                </a:lnTo>
                <a:lnTo>
                  <a:pt x="112" y="41"/>
                </a:lnTo>
                <a:lnTo>
                  <a:pt x="112" y="40"/>
                </a:lnTo>
                <a:lnTo>
                  <a:pt x="111" y="39"/>
                </a:lnTo>
                <a:lnTo>
                  <a:pt x="110" y="39"/>
                </a:lnTo>
                <a:lnTo>
                  <a:pt x="109" y="39"/>
                </a:lnTo>
                <a:lnTo>
                  <a:pt x="108" y="38"/>
                </a:lnTo>
                <a:lnTo>
                  <a:pt x="107" y="38"/>
                </a:lnTo>
                <a:lnTo>
                  <a:pt x="104" y="38"/>
                </a:lnTo>
                <a:lnTo>
                  <a:pt x="102" y="37"/>
                </a:lnTo>
                <a:lnTo>
                  <a:pt x="98" y="36"/>
                </a:lnTo>
                <a:lnTo>
                  <a:pt x="97" y="36"/>
                </a:lnTo>
                <a:lnTo>
                  <a:pt x="96" y="35"/>
                </a:lnTo>
                <a:lnTo>
                  <a:pt x="95" y="35"/>
                </a:lnTo>
                <a:lnTo>
                  <a:pt x="95" y="33"/>
                </a:lnTo>
                <a:lnTo>
                  <a:pt x="94" y="33"/>
                </a:lnTo>
                <a:lnTo>
                  <a:pt x="94" y="32"/>
                </a:lnTo>
                <a:lnTo>
                  <a:pt x="94" y="31"/>
                </a:lnTo>
                <a:lnTo>
                  <a:pt x="93" y="31"/>
                </a:lnTo>
                <a:lnTo>
                  <a:pt x="93" y="30"/>
                </a:lnTo>
                <a:lnTo>
                  <a:pt x="93" y="30"/>
                </a:lnTo>
                <a:lnTo>
                  <a:pt x="92" y="29"/>
                </a:lnTo>
                <a:lnTo>
                  <a:pt x="92" y="29"/>
                </a:lnTo>
                <a:lnTo>
                  <a:pt x="91" y="29"/>
                </a:lnTo>
                <a:lnTo>
                  <a:pt x="90" y="29"/>
                </a:lnTo>
                <a:lnTo>
                  <a:pt x="90" y="28"/>
                </a:lnTo>
                <a:lnTo>
                  <a:pt x="90" y="27"/>
                </a:lnTo>
                <a:lnTo>
                  <a:pt x="89" y="24"/>
                </a:lnTo>
                <a:lnTo>
                  <a:pt x="89" y="22"/>
                </a:lnTo>
                <a:lnTo>
                  <a:pt x="89" y="21"/>
                </a:lnTo>
                <a:lnTo>
                  <a:pt x="89" y="21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20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9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8"/>
                </a:lnTo>
                <a:lnTo>
                  <a:pt x="89" y="17"/>
                </a:lnTo>
                <a:lnTo>
                  <a:pt x="90" y="17"/>
                </a:lnTo>
                <a:lnTo>
                  <a:pt x="90" y="16"/>
                </a:lnTo>
                <a:lnTo>
                  <a:pt x="90" y="14"/>
                </a:lnTo>
                <a:lnTo>
                  <a:pt x="91" y="13"/>
                </a:lnTo>
                <a:lnTo>
                  <a:pt x="91" y="12"/>
                </a:lnTo>
                <a:lnTo>
                  <a:pt x="90" y="10"/>
                </a:lnTo>
                <a:lnTo>
                  <a:pt x="90" y="10"/>
                </a:lnTo>
                <a:lnTo>
                  <a:pt x="90" y="9"/>
                </a:lnTo>
                <a:lnTo>
                  <a:pt x="89" y="9"/>
                </a:lnTo>
                <a:lnTo>
                  <a:pt x="89" y="9"/>
                </a:lnTo>
                <a:lnTo>
                  <a:pt x="88" y="8"/>
                </a:lnTo>
                <a:lnTo>
                  <a:pt x="88" y="7"/>
                </a:lnTo>
                <a:lnTo>
                  <a:pt x="88" y="7"/>
                </a:lnTo>
                <a:lnTo>
                  <a:pt x="88" y="6"/>
                </a:lnTo>
                <a:lnTo>
                  <a:pt x="88" y="6"/>
                </a:lnTo>
                <a:lnTo>
                  <a:pt x="88" y="5"/>
                </a:lnTo>
                <a:lnTo>
                  <a:pt x="87" y="5"/>
                </a:lnTo>
                <a:lnTo>
                  <a:pt x="87" y="4"/>
                </a:lnTo>
                <a:lnTo>
                  <a:pt x="86" y="3"/>
                </a:lnTo>
                <a:lnTo>
                  <a:pt x="85" y="2"/>
                </a:lnTo>
                <a:lnTo>
                  <a:pt x="83" y="1"/>
                </a:lnTo>
                <a:lnTo>
                  <a:pt x="83" y="1"/>
                </a:lnTo>
                <a:lnTo>
                  <a:pt x="81" y="0"/>
                </a:lnTo>
                <a:lnTo>
                  <a:pt x="81" y="0"/>
                </a:lnTo>
                <a:lnTo>
                  <a:pt x="80" y="0"/>
                </a:lnTo>
                <a:lnTo>
                  <a:pt x="79" y="0"/>
                </a:lnTo>
                <a:lnTo>
                  <a:pt x="79" y="0"/>
                </a:lnTo>
                <a:lnTo>
                  <a:pt x="78" y="0"/>
                </a:lnTo>
                <a:lnTo>
                  <a:pt x="77" y="0"/>
                </a:lnTo>
                <a:lnTo>
                  <a:pt x="76" y="0"/>
                </a:lnTo>
                <a:lnTo>
                  <a:pt x="76" y="0"/>
                </a:lnTo>
                <a:lnTo>
                  <a:pt x="75" y="0"/>
                </a:lnTo>
                <a:lnTo>
                  <a:pt x="75" y="0"/>
                </a:lnTo>
                <a:lnTo>
                  <a:pt x="74" y="0"/>
                </a:lnTo>
                <a:lnTo>
                  <a:pt x="72" y="0"/>
                </a:lnTo>
                <a:lnTo>
                  <a:pt x="71" y="0"/>
                </a:lnTo>
                <a:lnTo>
                  <a:pt x="70" y="0"/>
                </a:lnTo>
                <a:lnTo>
                  <a:pt x="70" y="0"/>
                </a:lnTo>
                <a:lnTo>
                  <a:pt x="69" y="1"/>
                </a:lnTo>
                <a:lnTo>
                  <a:pt x="69" y="1"/>
                </a:lnTo>
                <a:lnTo>
                  <a:pt x="69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1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7" y="2"/>
                </a:lnTo>
                <a:lnTo>
                  <a:pt x="66" y="2"/>
                </a:lnTo>
                <a:lnTo>
                  <a:pt x="66" y="2"/>
                </a:lnTo>
                <a:lnTo>
                  <a:pt x="66" y="2"/>
                </a:lnTo>
                <a:lnTo>
                  <a:pt x="66" y="3"/>
                </a:lnTo>
                <a:lnTo>
                  <a:pt x="67" y="3"/>
                </a:lnTo>
                <a:lnTo>
                  <a:pt x="67" y="3"/>
                </a:lnTo>
                <a:lnTo>
                  <a:pt x="67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6" y="3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4"/>
                </a:lnTo>
                <a:lnTo>
                  <a:pt x="65" y="5"/>
                </a:lnTo>
                <a:lnTo>
                  <a:pt x="64" y="5"/>
                </a:lnTo>
                <a:lnTo>
                  <a:pt x="64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5"/>
                </a:lnTo>
                <a:lnTo>
                  <a:pt x="65" y="6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7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8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9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4" y="11"/>
                </a:lnTo>
                <a:lnTo>
                  <a:pt x="65" y="12"/>
                </a:lnTo>
                <a:lnTo>
                  <a:pt x="65" y="12"/>
                </a:lnTo>
                <a:lnTo>
                  <a:pt x="65" y="13"/>
                </a:lnTo>
                <a:lnTo>
                  <a:pt x="65" y="14"/>
                </a:lnTo>
                <a:lnTo>
                  <a:pt x="65" y="15"/>
                </a:lnTo>
                <a:lnTo>
                  <a:pt x="66" y="16"/>
                </a:lnTo>
                <a:lnTo>
                  <a:pt x="66" y="16"/>
                </a:lnTo>
                <a:lnTo>
                  <a:pt x="66" y="17"/>
                </a:lnTo>
                <a:lnTo>
                  <a:pt x="67" y="22"/>
                </a:lnTo>
                <a:lnTo>
                  <a:pt x="68" y="23"/>
                </a:lnTo>
                <a:lnTo>
                  <a:pt x="69" y="25"/>
                </a:lnTo>
                <a:lnTo>
                  <a:pt x="71" y="27"/>
                </a:lnTo>
                <a:lnTo>
                  <a:pt x="72" y="28"/>
                </a:lnTo>
                <a:lnTo>
                  <a:pt x="73" y="29"/>
                </a:lnTo>
                <a:lnTo>
                  <a:pt x="75" y="32"/>
                </a:lnTo>
                <a:lnTo>
                  <a:pt x="75" y="32"/>
                </a:lnTo>
                <a:lnTo>
                  <a:pt x="76" y="33"/>
                </a:lnTo>
                <a:lnTo>
                  <a:pt x="76" y="34"/>
                </a:lnTo>
                <a:lnTo>
                  <a:pt x="76" y="34"/>
                </a:lnTo>
                <a:lnTo>
                  <a:pt x="76" y="35"/>
                </a:lnTo>
                <a:lnTo>
                  <a:pt x="75" y="37"/>
                </a:lnTo>
                <a:lnTo>
                  <a:pt x="73" y="39"/>
                </a:lnTo>
                <a:lnTo>
                  <a:pt x="73" y="39"/>
                </a:lnTo>
                <a:lnTo>
                  <a:pt x="70" y="39"/>
                </a:lnTo>
                <a:lnTo>
                  <a:pt x="66" y="40"/>
                </a:lnTo>
                <a:lnTo>
                  <a:pt x="63" y="40"/>
                </a:lnTo>
                <a:lnTo>
                  <a:pt x="62" y="41"/>
                </a:lnTo>
                <a:lnTo>
                  <a:pt x="61" y="41"/>
                </a:lnTo>
                <a:lnTo>
                  <a:pt x="60" y="41"/>
                </a:lnTo>
                <a:lnTo>
                  <a:pt x="60" y="41"/>
                </a:lnTo>
                <a:lnTo>
                  <a:pt x="59" y="41"/>
                </a:lnTo>
                <a:lnTo>
                  <a:pt x="59" y="41"/>
                </a:lnTo>
                <a:lnTo>
                  <a:pt x="58" y="41"/>
                </a:lnTo>
                <a:lnTo>
                  <a:pt x="57" y="42"/>
                </a:lnTo>
                <a:lnTo>
                  <a:pt x="56" y="42"/>
                </a:lnTo>
                <a:lnTo>
                  <a:pt x="56" y="42"/>
                </a:lnTo>
                <a:lnTo>
                  <a:pt x="55" y="43"/>
                </a:lnTo>
                <a:lnTo>
                  <a:pt x="55" y="44"/>
                </a:lnTo>
                <a:lnTo>
                  <a:pt x="55" y="45"/>
                </a:lnTo>
                <a:lnTo>
                  <a:pt x="55" y="45"/>
                </a:lnTo>
                <a:lnTo>
                  <a:pt x="55" y="45"/>
                </a:lnTo>
                <a:lnTo>
                  <a:pt x="54" y="46"/>
                </a:lnTo>
                <a:lnTo>
                  <a:pt x="54" y="45"/>
                </a:lnTo>
                <a:lnTo>
                  <a:pt x="53" y="45"/>
                </a:lnTo>
                <a:lnTo>
                  <a:pt x="53" y="46"/>
                </a:lnTo>
                <a:lnTo>
                  <a:pt x="53" y="46"/>
                </a:lnTo>
                <a:lnTo>
                  <a:pt x="52" y="46"/>
                </a:lnTo>
                <a:lnTo>
                  <a:pt x="52" y="46"/>
                </a:lnTo>
                <a:lnTo>
                  <a:pt x="52" y="46"/>
                </a:lnTo>
                <a:lnTo>
                  <a:pt x="51" y="46"/>
                </a:lnTo>
                <a:lnTo>
                  <a:pt x="51" y="46"/>
                </a:lnTo>
                <a:lnTo>
                  <a:pt x="50" y="46"/>
                </a:lnTo>
                <a:lnTo>
                  <a:pt x="50" y="46"/>
                </a:lnTo>
                <a:lnTo>
                  <a:pt x="49" y="46"/>
                </a:lnTo>
                <a:lnTo>
                  <a:pt x="48" y="46"/>
                </a:lnTo>
                <a:lnTo>
                  <a:pt x="47" y="46"/>
                </a:lnTo>
                <a:lnTo>
                  <a:pt x="47" y="46"/>
                </a:lnTo>
                <a:lnTo>
                  <a:pt x="46" y="46"/>
                </a:lnTo>
                <a:lnTo>
                  <a:pt x="45" y="46"/>
                </a:lnTo>
                <a:lnTo>
                  <a:pt x="43" y="45"/>
                </a:lnTo>
                <a:lnTo>
                  <a:pt x="42" y="45"/>
                </a:lnTo>
                <a:lnTo>
                  <a:pt x="41" y="46"/>
                </a:lnTo>
                <a:lnTo>
                  <a:pt x="40" y="46"/>
                </a:lnTo>
                <a:lnTo>
                  <a:pt x="38" y="45"/>
                </a:lnTo>
                <a:lnTo>
                  <a:pt x="36" y="43"/>
                </a:lnTo>
                <a:lnTo>
                  <a:pt x="35" y="43"/>
                </a:lnTo>
                <a:lnTo>
                  <a:pt x="34" y="42"/>
                </a:lnTo>
                <a:lnTo>
                  <a:pt x="32" y="41"/>
                </a:lnTo>
                <a:lnTo>
                  <a:pt x="31" y="39"/>
                </a:lnTo>
                <a:lnTo>
                  <a:pt x="29" y="38"/>
                </a:lnTo>
                <a:lnTo>
                  <a:pt x="29" y="38"/>
                </a:lnTo>
                <a:lnTo>
                  <a:pt x="28" y="38"/>
                </a:lnTo>
                <a:lnTo>
                  <a:pt x="26" y="35"/>
                </a:lnTo>
                <a:lnTo>
                  <a:pt x="24" y="34"/>
                </a:lnTo>
                <a:lnTo>
                  <a:pt x="23" y="33"/>
                </a:lnTo>
                <a:lnTo>
                  <a:pt x="22" y="33"/>
                </a:lnTo>
                <a:lnTo>
                  <a:pt x="22" y="33"/>
                </a:lnTo>
                <a:lnTo>
                  <a:pt x="21" y="31"/>
                </a:lnTo>
                <a:lnTo>
                  <a:pt x="21" y="29"/>
                </a:lnTo>
                <a:lnTo>
                  <a:pt x="21" y="29"/>
                </a:lnTo>
                <a:lnTo>
                  <a:pt x="21" y="28"/>
                </a:lnTo>
                <a:lnTo>
                  <a:pt x="21" y="27"/>
                </a:lnTo>
                <a:lnTo>
                  <a:pt x="21" y="26"/>
                </a:lnTo>
                <a:lnTo>
                  <a:pt x="20" y="24"/>
                </a:lnTo>
                <a:lnTo>
                  <a:pt x="18" y="20"/>
                </a:lnTo>
                <a:lnTo>
                  <a:pt x="17" y="18"/>
                </a:lnTo>
                <a:lnTo>
                  <a:pt x="17" y="17"/>
                </a:lnTo>
                <a:lnTo>
                  <a:pt x="16" y="15"/>
                </a:lnTo>
                <a:lnTo>
                  <a:pt x="16" y="14"/>
                </a:lnTo>
                <a:lnTo>
                  <a:pt x="15" y="14"/>
                </a:lnTo>
                <a:lnTo>
                  <a:pt x="14" y="14"/>
                </a:lnTo>
                <a:lnTo>
                  <a:pt x="14" y="14"/>
                </a:lnTo>
                <a:lnTo>
                  <a:pt x="14" y="14"/>
                </a:lnTo>
                <a:lnTo>
                  <a:pt x="13" y="14"/>
                </a:lnTo>
                <a:lnTo>
                  <a:pt x="13" y="15"/>
                </a:lnTo>
                <a:lnTo>
                  <a:pt x="13" y="15"/>
                </a:lnTo>
                <a:lnTo>
                  <a:pt x="13" y="17"/>
                </a:lnTo>
                <a:lnTo>
                  <a:pt x="13" y="18"/>
                </a:lnTo>
                <a:lnTo>
                  <a:pt x="15" y="20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5" y="22"/>
                </a:lnTo>
                <a:lnTo>
                  <a:pt x="14" y="22"/>
                </a:lnTo>
                <a:lnTo>
                  <a:pt x="14" y="22"/>
                </a:lnTo>
                <a:lnTo>
                  <a:pt x="12" y="22"/>
                </a:lnTo>
                <a:lnTo>
                  <a:pt x="10" y="21"/>
                </a:lnTo>
                <a:lnTo>
                  <a:pt x="10" y="21"/>
                </a:lnTo>
                <a:lnTo>
                  <a:pt x="9" y="20"/>
                </a:lnTo>
                <a:lnTo>
                  <a:pt x="8" y="20"/>
                </a:lnTo>
                <a:lnTo>
                  <a:pt x="8" y="20"/>
                </a:lnTo>
                <a:lnTo>
                  <a:pt x="7" y="20"/>
                </a:lnTo>
                <a:lnTo>
                  <a:pt x="6" y="19"/>
                </a:lnTo>
                <a:lnTo>
                  <a:pt x="5" y="19"/>
                </a:lnTo>
                <a:lnTo>
                  <a:pt x="4" y="19"/>
                </a:lnTo>
                <a:lnTo>
                  <a:pt x="3" y="19"/>
                </a:lnTo>
                <a:lnTo>
                  <a:pt x="3" y="19"/>
                </a:lnTo>
                <a:lnTo>
                  <a:pt x="2" y="19"/>
                </a:lnTo>
                <a:lnTo>
                  <a:pt x="2" y="19"/>
                </a:lnTo>
                <a:lnTo>
                  <a:pt x="2" y="20"/>
                </a:lnTo>
                <a:lnTo>
                  <a:pt x="2" y="20"/>
                </a:lnTo>
                <a:lnTo>
                  <a:pt x="2" y="20"/>
                </a:lnTo>
                <a:lnTo>
                  <a:pt x="1" y="21"/>
                </a:lnTo>
                <a:lnTo>
                  <a:pt x="1" y="22"/>
                </a:lnTo>
                <a:lnTo>
                  <a:pt x="0" y="22"/>
                </a:lnTo>
                <a:lnTo>
                  <a:pt x="1" y="22"/>
                </a:lnTo>
                <a:lnTo>
                  <a:pt x="2" y="23"/>
                </a:lnTo>
                <a:lnTo>
                  <a:pt x="2" y="23"/>
                </a:lnTo>
                <a:lnTo>
                  <a:pt x="3" y="23"/>
                </a:lnTo>
                <a:lnTo>
                  <a:pt x="4" y="24"/>
                </a:lnTo>
                <a:lnTo>
                  <a:pt x="4" y="24"/>
                </a:lnTo>
                <a:lnTo>
                  <a:pt x="5" y="25"/>
                </a:lnTo>
                <a:lnTo>
                  <a:pt x="5" y="25"/>
                </a:lnTo>
                <a:lnTo>
                  <a:pt x="7" y="26"/>
                </a:lnTo>
                <a:lnTo>
                  <a:pt x="7" y="26"/>
                </a:lnTo>
                <a:lnTo>
                  <a:pt x="8" y="27"/>
                </a:lnTo>
                <a:lnTo>
                  <a:pt x="8" y="28"/>
                </a:lnTo>
                <a:lnTo>
                  <a:pt x="8" y="29"/>
                </a:lnTo>
                <a:lnTo>
                  <a:pt x="8" y="30"/>
                </a:lnTo>
                <a:lnTo>
                  <a:pt x="9" y="31"/>
                </a:lnTo>
                <a:lnTo>
                  <a:pt x="9" y="32"/>
                </a:lnTo>
                <a:lnTo>
                  <a:pt x="10" y="32"/>
                </a:lnTo>
                <a:lnTo>
                  <a:pt x="10" y="33"/>
                </a:lnTo>
                <a:lnTo>
                  <a:pt x="11" y="33"/>
                </a:lnTo>
                <a:lnTo>
                  <a:pt x="12" y="34"/>
                </a:lnTo>
                <a:lnTo>
                  <a:pt x="13" y="34"/>
                </a:lnTo>
                <a:lnTo>
                  <a:pt x="14" y="36"/>
                </a:lnTo>
                <a:lnTo>
                  <a:pt x="16" y="36"/>
                </a:lnTo>
                <a:lnTo>
                  <a:pt x="16" y="37"/>
                </a:lnTo>
                <a:lnTo>
                  <a:pt x="16" y="37"/>
                </a:lnTo>
                <a:lnTo>
                  <a:pt x="17" y="38"/>
                </a:lnTo>
                <a:lnTo>
                  <a:pt x="17" y="38"/>
                </a:lnTo>
                <a:lnTo>
                  <a:pt x="16" y="38"/>
                </a:lnTo>
                <a:lnTo>
                  <a:pt x="16" y="39"/>
                </a:lnTo>
                <a:lnTo>
                  <a:pt x="14" y="42"/>
                </a:lnTo>
                <a:lnTo>
                  <a:pt x="14" y="42"/>
                </a:lnTo>
                <a:lnTo>
                  <a:pt x="14" y="43"/>
                </a:lnTo>
                <a:lnTo>
                  <a:pt x="13" y="46"/>
                </a:lnTo>
                <a:lnTo>
                  <a:pt x="13" y="47"/>
                </a:lnTo>
                <a:lnTo>
                  <a:pt x="13" y="49"/>
                </a:lnTo>
                <a:lnTo>
                  <a:pt x="13" y="49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3" y="50"/>
                </a:lnTo>
                <a:lnTo>
                  <a:pt x="14" y="50"/>
                </a:lnTo>
                <a:lnTo>
                  <a:pt x="14" y="51"/>
                </a:lnTo>
                <a:lnTo>
                  <a:pt x="15" y="51"/>
                </a:lnTo>
                <a:lnTo>
                  <a:pt x="16" y="51"/>
                </a:lnTo>
                <a:lnTo>
                  <a:pt x="17" y="52"/>
                </a:lnTo>
                <a:lnTo>
                  <a:pt x="19" y="53"/>
                </a:lnTo>
                <a:lnTo>
                  <a:pt x="22" y="54"/>
                </a:lnTo>
                <a:lnTo>
                  <a:pt x="24" y="55"/>
                </a:lnTo>
                <a:lnTo>
                  <a:pt x="27" y="56"/>
                </a:lnTo>
                <a:lnTo>
                  <a:pt x="29" y="57"/>
                </a:lnTo>
                <a:lnTo>
                  <a:pt x="33" y="58"/>
                </a:lnTo>
                <a:lnTo>
                  <a:pt x="36" y="60"/>
                </a:lnTo>
                <a:lnTo>
                  <a:pt x="39" y="61"/>
                </a:lnTo>
                <a:lnTo>
                  <a:pt x="42" y="62"/>
                </a:lnTo>
                <a:lnTo>
                  <a:pt x="45" y="62"/>
                </a:lnTo>
                <a:lnTo>
                  <a:pt x="50" y="64"/>
                </a:lnTo>
                <a:lnTo>
                  <a:pt x="50" y="64"/>
                </a:lnTo>
                <a:lnTo>
                  <a:pt x="51" y="64"/>
                </a:lnTo>
                <a:lnTo>
                  <a:pt x="54" y="65"/>
                </a:lnTo>
                <a:lnTo>
                  <a:pt x="55" y="65"/>
                </a:lnTo>
                <a:lnTo>
                  <a:pt x="55" y="65"/>
                </a:lnTo>
                <a:lnTo>
                  <a:pt x="56" y="66"/>
                </a:lnTo>
                <a:lnTo>
                  <a:pt x="56" y="74"/>
                </a:lnTo>
                <a:lnTo>
                  <a:pt x="56" y="79"/>
                </a:lnTo>
                <a:lnTo>
                  <a:pt x="56" y="84"/>
                </a:lnTo>
                <a:lnTo>
                  <a:pt x="56" y="88"/>
                </a:lnTo>
                <a:lnTo>
                  <a:pt x="56" y="91"/>
                </a:lnTo>
                <a:lnTo>
                  <a:pt x="56" y="93"/>
                </a:lnTo>
                <a:lnTo>
                  <a:pt x="56" y="95"/>
                </a:lnTo>
                <a:lnTo>
                  <a:pt x="56" y="98"/>
                </a:lnTo>
                <a:lnTo>
                  <a:pt x="56" y="99"/>
                </a:lnTo>
                <a:lnTo>
                  <a:pt x="56" y="100"/>
                </a:lnTo>
                <a:lnTo>
                  <a:pt x="55" y="107"/>
                </a:lnTo>
                <a:lnTo>
                  <a:pt x="55" y="109"/>
                </a:lnTo>
                <a:lnTo>
                  <a:pt x="54" y="112"/>
                </a:lnTo>
                <a:lnTo>
                  <a:pt x="53" y="117"/>
                </a:lnTo>
                <a:lnTo>
                  <a:pt x="52" y="121"/>
                </a:lnTo>
                <a:lnTo>
                  <a:pt x="51" y="125"/>
                </a:lnTo>
                <a:lnTo>
                  <a:pt x="51" y="129"/>
                </a:lnTo>
                <a:lnTo>
                  <a:pt x="50" y="131"/>
                </a:lnTo>
                <a:lnTo>
                  <a:pt x="50" y="132"/>
                </a:lnTo>
                <a:lnTo>
                  <a:pt x="51" y="132"/>
                </a:lnTo>
                <a:lnTo>
                  <a:pt x="51" y="133"/>
                </a:lnTo>
                <a:lnTo>
                  <a:pt x="51" y="137"/>
                </a:lnTo>
                <a:lnTo>
                  <a:pt x="50" y="138"/>
                </a:lnTo>
                <a:lnTo>
                  <a:pt x="50" y="140"/>
                </a:lnTo>
                <a:lnTo>
                  <a:pt x="50" y="141"/>
                </a:lnTo>
                <a:lnTo>
                  <a:pt x="50" y="142"/>
                </a:lnTo>
                <a:lnTo>
                  <a:pt x="50" y="143"/>
                </a:lnTo>
                <a:lnTo>
                  <a:pt x="50" y="145"/>
                </a:lnTo>
                <a:lnTo>
                  <a:pt x="50" y="145"/>
                </a:lnTo>
                <a:lnTo>
                  <a:pt x="50" y="145"/>
                </a:lnTo>
                <a:lnTo>
                  <a:pt x="50" y="146"/>
                </a:lnTo>
                <a:lnTo>
                  <a:pt x="50" y="147"/>
                </a:lnTo>
                <a:lnTo>
                  <a:pt x="49" y="150"/>
                </a:lnTo>
                <a:lnTo>
                  <a:pt x="49" y="151"/>
                </a:lnTo>
                <a:lnTo>
                  <a:pt x="48" y="153"/>
                </a:lnTo>
                <a:lnTo>
                  <a:pt x="49" y="155"/>
                </a:lnTo>
                <a:lnTo>
                  <a:pt x="49" y="156"/>
                </a:lnTo>
                <a:lnTo>
                  <a:pt x="49" y="157"/>
                </a:lnTo>
                <a:lnTo>
                  <a:pt x="49" y="161"/>
                </a:lnTo>
                <a:lnTo>
                  <a:pt x="48" y="163"/>
                </a:lnTo>
                <a:lnTo>
                  <a:pt x="48" y="166"/>
                </a:lnTo>
                <a:lnTo>
                  <a:pt x="48" y="167"/>
                </a:lnTo>
                <a:lnTo>
                  <a:pt x="48" y="169"/>
                </a:lnTo>
                <a:lnTo>
                  <a:pt x="48" y="170"/>
                </a:lnTo>
                <a:lnTo>
                  <a:pt x="48" y="170"/>
                </a:lnTo>
                <a:lnTo>
                  <a:pt x="47" y="172"/>
                </a:lnTo>
                <a:lnTo>
                  <a:pt x="47" y="173"/>
                </a:lnTo>
                <a:lnTo>
                  <a:pt x="46" y="176"/>
                </a:lnTo>
                <a:lnTo>
                  <a:pt x="46" y="179"/>
                </a:lnTo>
                <a:lnTo>
                  <a:pt x="46" y="182"/>
                </a:lnTo>
                <a:lnTo>
                  <a:pt x="45" y="184"/>
                </a:lnTo>
                <a:lnTo>
                  <a:pt x="43" y="186"/>
                </a:lnTo>
                <a:lnTo>
                  <a:pt x="43" y="186"/>
                </a:lnTo>
                <a:lnTo>
                  <a:pt x="42" y="188"/>
                </a:lnTo>
                <a:lnTo>
                  <a:pt x="42" y="190"/>
                </a:lnTo>
                <a:lnTo>
                  <a:pt x="42" y="191"/>
                </a:lnTo>
                <a:lnTo>
                  <a:pt x="43" y="193"/>
                </a:lnTo>
                <a:lnTo>
                  <a:pt x="43" y="194"/>
                </a:lnTo>
                <a:lnTo>
                  <a:pt x="43" y="195"/>
                </a:lnTo>
                <a:lnTo>
                  <a:pt x="43" y="195"/>
                </a:lnTo>
                <a:lnTo>
                  <a:pt x="43" y="196"/>
                </a:lnTo>
                <a:lnTo>
                  <a:pt x="41" y="204"/>
                </a:lnTo>
                <a:lnTo>
                  <a:pt x="41" y="208"/>
                </a:lnTo>
                <a:lnTo>
                  <a:pt x="41" y="209"/>
                </a:lnTo>
                <a:lnTo>
                  <a:pt x="41" y="210"/>
                </a:lnTo>
                <a:lnTo>
                  <a:pt x="40" y="212"/>
                </a:lnTo>
                <a:lnTo>
                  <a:pt x="40" y="213"/>
                </a:lnTo>
                <a:lnTo>
                  <a:pt x="39" y="214"/>
                </a:lnTo>
                <a:lnTo>
                  <a:pt x="39" y="214"/>
                </a:lnTo>
                <a:lnTo>
                  <a:pt x="39" y="215"/>
                </a:lnTo>
                <a:lnTo>
                  <a:pt x="39" y="217"/>
                </a:lnTo>
                <a:lnTo>
                  <a:pt x="38" y="218"/>
                </a:lnTo>
                <a:lnTo>
                  <a:pt x="37" y="220"/>
                </a:lnTo>
                <a:lnTo>
                  <a:pt x="37" y="221"/>
                </a:lnTo>
                <a:lnTo>
                  <a:pt x="37" y="222"/>
                </a:lnTo>
                <a:lnTo>
                  <a:pt x="37" y="223"/>
                </a:lnTo>
                <a:lnTo>
                  <a:pt x="37" y="224"/>
                </a:lnTo>
                <a:lnTo>
                  <a:pt x="37" y="226"/>
                </a:lnTo>
                <a:lnTo>
                  <a:pt x="37" y="226"/>
                </a:lnTo>
                <a:lnTo>
                  <a:pt x="37" y="227"/>
                </a:lnTo>
                <a:lnTo>
                  <a:pt x="36" y="228"/>
                </a:lnTo>
                <a:lnTo>
                  <a:pt x="36" y="229"/>
                </a:lnTo>
                <a:lnTo>
                  <a:pt x="36" y="231"/>
                </a:lnTo>
                <a:lnTo>
                  <a:pt x="36" y="232"/>
                </a:lnTo>
                <a:lnTo>
                  <a:pt x="36" y="232"/>
                </a:lnTo>
                <a:lnTo>
                  <a:pt x="35" y="233"/>
                </a:lnTo>
                <a:lnTo>
                  <a:pt x="35" y="234"/>
                </a:lnTo>
                <a:lnTo>
                  <a:pt x="34" y="234"/>
                </a:lnTo>
                <a:lnTo>
                  <a:pt x="33" y="234"/>
                </a:lnTo>
                <a:lnTo>
                  <a:pt x="33" y="235"/>
                </a:lnTo>
                <a:lnTo>
                  <a:pt x="33" y="236"/>
                </a:lnTo>
                <a:lnTo>
                  <a:pt x="32" y="237"/>
                </a:lnTo>
                <a:lnTo>
                  <a:pt x="31" y="238"/>
                </a:lnTo>
                <a:lnTo>
                  <a:pt x="31" y="238"/>
                </a:lnTo>
                <a:lnTo>
                  <a:pt x="30" y="238"/>
                </a:lnTo>
                <a:lnTo>
                  <a:pt x="29" y="238"/>
                </a:lnTo>
                <a:lnTo>
                  <a:pt x="29" y="238"/>
                </a:lnTo>
                <a:lnTo>
                  <a:pt x="28" y="239"/>
                </a:lnTo>
                <a:lnTo>
                  <a:pt x="27" y="240"/>
                </a:lnTo>
                <a:lnTo>
                  <a:pt x="26" y="240"/>
                </a:lnTo>
                <a:lnTo>
                  <a:pt x="26" y="241"/>
                </a:lnTo>
                <a:lnTo>
                  <a:pt x="26" y="241"/>
                </a:lnTo>
                <a:lnTo>
                  <a:pt x="25" y="241"/>
                </a:lnTo>
                <a:lnTo>
                  <a:pt x="24" y="242"/>
                </a:lnTo>
                <a:lnTo>
                  <a:pt x="24" y="242"/>
                </a:lnTo>
                <a:lnTo>
                  <a:pt x="23" y="242"/>
                </a:lnTo>
                <a:lnTo>
                  <a:pt x="23" y="243"/>
                </a:lnTo>
                <a:lnTo>
                  <a:pt x="23" y="243"/>
                </a:lnTo>
                <a:lnTo>
                  <a:pt x="22" y="244"/>
                </a:lnTo>
                <a:lnTo>
                  <a:pt x="21" y="244"/>
                </a:lnTo>
                <a:lnTo>
                  <a:pt x="20" y="245"/>
                </a:lnTo>
                <a:lnTo>
                  <a:pt x="19" y="245"/>
                </a:lnTo>
                <a:lnTo>
                  <a:pt x="18" y="245"/>
                </a:lnTo>
                <a:lnTo>
                  <a:pt x="17" y="245"/>
                </a:lnTo>
                <a:lnTo>
                  <a:pt x="17" y="245"/>
                </a:lnTo>
                <a:lnTo>
                  <a:pt x="14" y="244"/>
                </a:lnTo>
                <a:lnTo>
                  <a:pt x="13" y="244"/>
                </a:lnTo>
                <a:lnTo>
                  <a:pt x="13" y="245"/>
                </a:lnTo>
                <a:lnTo>
                  <a:pt x="13" y="245"/>
                </a:lnTo>
                <a:lnTo>
                  <a:pt x="12" y="245"/>
                </a:lnTo>
                <a:lnTo>
                  <a:pt x="12" y="246"/>
                </a:lnTo>
                <a:lnTo>
                  <a:pt x="12" y="246"/>
                </a:lnTo>
                <a:lnTo>
                  <a:pt x="12" y="247"/>
                </a:lnTo>
                <a:lnTo>
                  <a:pt x="12" y="247"/>
                </a:lnTo>
                <a:lnTo>
                  <a:pt x="12" y="247"/>
                </a:lnTo>
                <a:lnTo>
                  <a:pt x="11" y="248"/>
                </a:lnTo>
                <a:lnTo>
                  <a:pt x="11" y="249"/>
                </a:lnTo>
                <a:lnTo>
                  <a:pt x="12" y="249"/>
                </a:lnTo>
                <a:lnTo>
                  <a:pt x="12" y="250"/>
                </a:lnTo>
                <a:lnTo>
                  <a:pt x="13" y="250"/>
                </a:lnTo>
                <a:lnTo>
                  <a:pt x="14" y="251"/>
                </a:lnTo>
                <a:lnTo>
                  <a:pt x="16" y="251"/>
                </a:lnTo>
                <a:lnTo>
                  <a:pt x="20" y="252"/>
                </a:lnTo>
                <a:lnTo>
                  <a:pt x="23" y="252"/>
                </a:lnTo>
                <a:lnTo>
                  <a:pt x="24" y="252"/>
                </a:lnTo>
                <a:lnTo>
                  <a:pt x="28" y="252"/>
                </a:lnTo>
                <a:lnTo>
                  <a:pt x="31" y="252"/>
                </a:lnTo>
                <a:lnTo>
                  <a:pt x="32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6" y="252"/>
                </a:lnTo>
                <a:lnTo>
                  <a:pt x="38" y="253"/>
                </a:lnTo>
                <a:lnTo>
                  <a:pt x="39" y="253"/>
                </a:lnTo>
                <a:lnTo>
                  <a:pt x="44" y="253"/>
                </a:lnTo>
                <a:lnTo>
                  <a:pt x="45" y="253"/>
                </a:lnTo>
                <a:lnTo>
                  <a:pt x="47" y="253"/>
                </a:lnTo>
                <a:lnTo>
                  <a:pt x="48" y="253"/>
                </a:lnTo>
                <a:lnTo>
                  <a:pt x="48" y="253"/>
                </a:lnTo>
                <a:lnTo>
                  <a:pt x="48" y="252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48"/>
                </a:lnTo>
                <a:lnTo>
                  <a:pt x="48" y="248"/>
                </a:lnTo>
                <a:lnTo>
                  <a:pt x="48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0" y="248"/>
                </a:lnTo>
                <a:lnTo>
                  <a:pt x="53" y="241"/>
                </a:lnTo>
                <a:lnTo>
                  <a:pt x="55" y="237"/>
                </a:lnTo>
                <a:lnTo>
                  <a:pt x="55" y="235"/>
                </a:lnTo>
                <a:lnTo>
                  <a:pt x="56" y="233"/>
                </a:lnTo>
                <a:lnTo>
                  <a:pt x="57" y="229"/>
                </a:lnTo>
                <a:lnTo>
                  <a:pt x="59" y="224"/>
                </a:lnTo>
                <a:lnTo>
                  <a:pt x="61" y="221"/>
                </a:lnTo>
                <a:lnTo>
                  <a:pt x="62" y="215"/>
                </a:lnTo>
                <a:lnTo>
                  <a:pt x="65" y="209"/>
                </a:lnTo>
                <a:lnTo>
                  <a:pt x="66" y="204"/>
                </a:lnTo>
                <a:lnTo>
                  <a:pt x="68" y="196"/>
                </a:lnTo>
                <a:lnTo>
                  <a:pt x="70" y="188"/>
                </a:lnTo>
                <a:lnTo>
                  <a:pt x="74" y="175"/>
                </a:lnTo>
                <a:lnTo>
                  <a:pt x="75" y="168"/>
                </a:lnTo>
                <a:lnTo>
                  <a:pt x="76" y="166"/>
                </a:lnTo>
                <a:lnTo>
                  <a:pt x="76" y="166"/>
                </a:lnTo>
                <a:lnTo>
                  <a:pt x="76" y="166"/>
                </a:lnTo>
                <a:lnTo>
                  <a:pt x="77" y="167"/>
                </a:lnTo>
                <a:lnTo>
                  <a:pt x="78" y="169"/>
                </a:lnTo>
                <a:lnTo>
                  <a:pt x="79" y="175"/>
                </a:lnTo>
                <a:lnTo>
                  <a:pt x="80" y="178"/>
                </a:lnTo>
                <a:lnTo>
                  <a:pt x="80" y="181"/>
                </a:lnTo>
                <a:lnTo>
                  <a:pt x="82" y="186"/>
                </a:lnTo>
                <a:lnTo>
                  <a:pt x="83" y="189"/>
                </a:lnTo>
                <a:lnTo>
                  <a:pt x="84" y="194"/>
                </a:lnTo>
                <a:lnTo>
                  <a:pt x="84" y="197"/>
                </a:lnTo>
                <a:lnTo>
                  <a:pt x="84" y="199"/>
                </a:lnTo>
                <a:lnTo>
                  <a:pt x="85" y="201"/>
                </a:lnTo>
                <a:lnTo>
                  <a:pt x="86" y="206"/>
                </a:lnTo>
                <a:lnTo>
                  <a:pt x="86" y="210"/>
                </a:lnTo>
                <a:lnTo>
                  <a:pt x="86" y="212"/>
                </a:lnTo>
                <a:lnTo>
                  <a:pt x="86" y="212"/>
                </a:lnTo>
                <a:lnTo>
                  <a:pt x="85" y="218"/>
                </a:lnTo>
                <a:lnTo>
                  <a:pt x="84" y="222"/>
                </a:lnTo>
                <a:lnTo>
                  <a:pt x="84" y="226"/>
                </a:lnTo>
                <a:lnTo>
                  <a:pt x="83" y="230"/>
                </a:lnTo>
                <a:lnTo>
                  <a:pt x="83" y="232"/>
                </a:lnTo>
                <a:lnTo>
                  <a:pt x="83" y="234"/>
                </a:lnTo>
                <a:lnTo>
                  <a:pt x="83" y="237"/>
                </a:lnTo>
                <a:lnTo>
                  <a:pt x="83" y="239"/>
                </a:lnTo>
                <a:lnTo>
                  <a:pt x="83" y="241"/>
                </a:lnTo>
                <a:lnTo>
                  <a:pt x="83" y="241"/>
                </a:lnTo>
                <a:lnTo>
                  <a:pt x="82" y="243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1" y="245"/>
                </a:lnTo>
                <a:lnTo>
                  <a:pt x="80" y="245"/>
                </a:lnTo>
                <a:lnTo>
                  <a:pt x="80" y="246"/>
                </a:lnTo>
                <a:lnTo>
                  <a:pt x="80" y="247"/>
                </a:lnTo>
                <a:lnTo>
                  <a:pt x="79" y="248"/>
                </a:lnTo>
                <a:lnTo>
                  <a:pt x="77" y="249"/>
                </a:lnTo>
                <a:lnTo>
                  <a:pt x="76" y="249"/>
                </a:lnTo>
                <a:lnTo>
                  <a:pt x="76" y="250"/>
                </a:lnTo>
                <a:lnTo>
                  <a:pt x="76" y="250"/>
                </a:lnTo>
                <a:lnTo>
                  <a:pt x="76" y="251"/>
                </a:lnTo>
                <a:lnTo>
                  <a:pt x="76" y="251"/>
                </a:lnTo>
                <a:lnTo>
                  <a:pt x="76" y="252"/>
                </a:lnTo>
                <a:lnTo>
                  <a:pt x="76" y="252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3"/>
                </a:lnTo>
                <a:lnTo>
                  <a:pt x="76" y="254"/>
                </a:lnTo>
                <a:lnTo>
                  <a:pt x="77" y="254"/>
                </a:lnTo>
                <a:lnTo>
                  <a:pt x="78" y="254"/>
                </a:lnTo>
                <a:lnTo>
                  <a:pt x="86" y="254"/>
                </a:lnTo>
                <a:lnTo>
                  <a:pt x="88" y="254"/>
                </a:lnTo>
                <a:lnTo>
                  <a:pt x="89" y="254"/>
                </a:lnTo>
                <a:lnTo>
                  <a:pt x="93" y="253"/>
                </a:lnTo>
                <a:lnTo>
                  <a:pt x="94" y="253"/>
                </a:lnTo>
                <a:lnTo>
                  <a:pt x="94" y="252"/>
                </a:lnTo>
                <a:lnTo>
                  <a:pt x="96" y="251"/>
                </a:lnTo>
                <a:lnTo>
                  <a:pt x="96" y="251"/>
                </a:lnTo>
                <a:lnTo>
                  <a:pt x="97" y="251"/>
                </a:lnTo>
                <a:lnTo>
                  <a:pt x="98" y="251"/>
                </a:lnTo>
                <a:lnTo>
                  <a:pt x="99" y="251"/>
                </a:lnTo>
                <a:lnTo>
                  <a:pt x="100" y="250"/>
                </a:lnTo>
                <a:lnTo>
                  <a:pt x="100" y="250"/>
                </a:lnTo>
                <a:lnTo>
                  <a:pt x="100" y="250"/>
                </a:lnTo>
                <a:lnTo>
                  <a:pt x="100" y="249"/>
                </a:lnTo>
                <a:lnTo>
                  <a:pt x="100" y="247"/>
                </a:lnTo>
                <a:lnTo>
                  <a:pt x="100" y="247"/>
                </a:lnTo>
                <a:lnTo>
                  <a:pt x="100" y="245"/>
                </a:lnTo>
                <a:lnTo>
                  <a:pt x="100" y="245"/>
                </a:lnTo>
                <a:lnTo>
                  <a:pt x="101" y="243"/>
                </a:lnTo>
                <a:lnTo>
                  <a:pt x="101" y="242"/>
                </a:lnTo>
                <a:lnTo>
                  <a:pt x="101" y="241"/>
                </a:lnTo>
                <a:lnTo>
                  <a:pt x="102" y="240"/>
                </a:lnTo>
                <a:lnTo>
                  <a:pt x="103" y="237"/>
                </a:lnTo>
                <a:lnTo>
                  <a:pt x="103" y="236"/>
                </a:lnTo>
                <a:lnTo>
                  <a:pt x="103" y="234"/>
                </a:lnTo>
                <a:lnTo>
                  <a:pt x="104" y="233"/>
                </a:lnTo>
                <a:lnTo>
                  <a:pt x="103" y="226"/>
                </a:lnTo>
                <a:lnTo>
                  <a:pt x="103" y="222"/>
                </a:lnTo>
                <a:lnTo>
                  <a:pt x="103" y="219"/>
                </a:lnTo>
                <a:lnTo>
                  <a:pt x="103" y="216"/>
                </a:lnTo>
                <a:lnTo>
                  <a:pt x="103" y="212"/>
                </a:lnTo>
                <a:lnTo>
                  <a:pt x="104" y="209"/>
                </a:lnTo>
                <a:lnTo>
                  <a:pt x="104" y="205"/>
                </a:lnTo>
                <a:lnTo>
                  <a:pt x="104" y="199"/>
                </a:lnTo>
                <a:lnTo>
                  <a:pt x="104" y="195"/>
                </a:lnTo>
                <a:lnTo>
                  <a:pt x="104" y="191"/>
                </a:lnTo>
                <a:lnTo>
                  <a:pt x="103" y="180"/>
                </a:lnTo>
                <a:lnTo>
                  <a:pt x="103" y="177"/>
                </a:lnTo>
                <a:lnTo>
                  <a:pt x="102" y="172"/>
                </a:lnTo>
                <a:lnTo>
                  <a:pt x="102" y="167"/>
                </a:lnTo>
                <a:lnTo>
                  <a:pt x="101" y="164"/>
                </a:lnTo>
                <a:lnTo>
                  <a:pt x="100" y="157"/>
                </a:lnTo>
                <a:lnTo>
                  <a:pt x="100" y="157"/>
                </a:lnTo>
                <a:lnTo>
                  <a:pt x="100" y="153"/>
                </a:lnTo>
                <a:lnTo>
                  <a:pt x="100" y="149"/>
                </a:lnTo>
                <a:lnTo>
                  <a:pt x="100" y="146"/>
                </a:lnTo>
                <a:lnTo>
                  <a:pt x="100" y="144"/>
                </a:lnTo>
                <a:lnTo>
                  <a:pt x="99" y="143"/>
                </a:lnTo>
                <a:lnTo>
                  <a:pt x="99" y="141"/>
                </a:lnTo>
                <a:lnTo>
                  <a:pt x="99" y="141"/>
                </a:lnTo>
                <a:lnTo>
                  <a:pt x="99" y="140"/>
                </a:lnTo>
                <a:lnTo>
                  <a:pt x="99" y="138"/>
                </a:lnTo>
                <a:lnTo>
                  <a:pt x="99" y="136"/>
                </a:lnTo>
                <a:lnTo>
                  <a:pt x="99" y="136"/>
                </a:lnTo>
                <a:lnTo>
                  <a:pt x="99" y="136"/>
                </a:lnTo>
                <a:lnTo>
                  <a:pt x="100" y="136"/>
                </a:lnTo>
                <a:lnTo>
                  <a:pt x="100" y="136"/>
                </a:lnTo>
                <a:lnTo>
                  <a:pt x="100" y="133"/>
                </a:lnTo>
                <a:lnTo>
                  <a:pt x="100" y="132"/>
                </a:lnTo>
                <a:lnTo>
                  <a:pt x="100" y="128"/>
                </a:lnTo>
                <a:lnTo>
                  <a:pt x="100" y="124"/>
                </a:lnTo>
                <a:lnTo>
                  <a:pt x="100" y="121"/>
                </a:lnTo>
                <a:lnTo>
                  <a:pt x="100" y="120"/>
                </a:lnTo>
                <a:lnTo>
                  <a:pt x="100" y="120"/>
                </a:lnTo>
                <a:lnTo>
                  <a:pt x="101" y="120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2" y="119"/>
                </a:lnTo>
                <a:lnTo>
                  <a:pt x="103" y="119"/>
                </a:lnTo>
                <a:lnTo>
                  <a:pt x="104" y="118"/>
                </a:lnTo>
                <a:lnTo>
                  <a:pt x="105" y="118"/>
                </a:lnTo>
                <a:lnTo>
                  <a:pt x="106" y="118"/>
                </a:lnTo>
                <a:lnTo>
                  <a:pt x="107" y="119"/>
                </a:lnTo>
                <a:lnTo>
                  <a:pt x="111" y="121"/>
                </a:lnTo>
                <a:lnTo>
                  <a:pt x="111" y="121"/>
                </a:lnTo>
                <a:lnTo>
                  <a:pt x="112" y="121"/>
                </a:lnTo>
                <a:lnTo>
                  <a:pt x="112" y="121"/>
                </a:lnTo>
                <a:lnTo>
                  <a:pt x="112" y="120"/>
                </a:lnTo>
                <a:lnTo>
                  <a:pt x="113" y="118"/>
                </a:lnTo>
                <a:lnTo>
                  <a:pt x="115" y="115"/>
                </a:lnTo>
                <a:lnTo>
                  <a:pt x="117" y="112"/>
                </a:lnTo>
                <a:lnTo>
                  <a:pt x="118" y="110"/>
                </a:lnTo>
                <a:lnTo>
                  <a:pt x="119" y="109"/>
                </a:lnTo>
                <a:lnTo>
                  <a:pt x="120" y="108"/>
                </a:lnTo>
                <a:lnTo>
                  <a:pt x="121" y="107"/>
                </a:lnTo>
                <a:lnTo>
                  <a:pt x="122" y="104"/>
                </a:lnTo>
                <a:lnTo>
                  <a:pt x="122" y="103"/>
                </a:lnTo>
                <a:lnTo>
                  <a:pt x="123" y="101"/>
                </a:lnTo>
                <a:lnTo>
                  <a:pt x="124" y="99"/>
                </a:lnTo>
                <a:lnTo>
                  <a:pt x="125" y="98"/>
                </a:lnTo>
                <a:lnTo>
                  <a:pt x="126" y="96"/>
                </a:lnTo>
                <a:lnTo>
                  <a:pt x="128" y="90"/>
                </a:lnTo>
                <a:lnTo>
                  <a:pt x="129" y="88"/>
                </a:lnTo>
                <a:lnTo>
                  <a:pt x="129" y="86"/>
                </a:lnTo>
                <a:lnTo>
                  <a:pt x="130" y="86"/>
                </a:lnTo>
                <a:lnTo>
                  <a:pt x="130" y="85"/>
                </a:lnTo>
                <a:lnTo>
                  <a:pt x="130" y="84"/>
                </a:lnTo>
                <a:lnTo>
                  <a:pt x="130" y="83"/>
                </a:lnTo>
                <a:lnTo>
                  <a:pt x="130" y="80"/>
                </a:lnTo>
                <a:close/>
                <a:moveTo>
                  <a:pt x="64" y="10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close/>
                <a:moveTo>
                  <a:pt x="64" y="11"/>
                </a:moveTo>
                <a:lnTo>
                  <a:pt x="64" y="10"/>
                </a:lnTo>
                <a:lnTo>
                  <a:pt x="64" y="10"/>
                </a:lnTo>
                <a:lnTo>
                  <a:pt x="64" y="10"/>
                </a:lnTo>
                <a:lnTo>
                  <a:pt x="64" y="11"/>
                </a:lnTo>
                <a:close/>
                <a:moveTo>
                  <a:pt x="112" y="90"/>
                </a:moveTo>
                <a:lnTo>
                  <a:pt x="110" y="91"/>
                </a:lnTo>
                <a:lnTo>
                  <a:pt x="109" y="91"/>
                </a:lnTo>
                <a:lnTo>
                  <a:pt x="109" y="92"/>
                </a:lnTo>
                <a:lnTo>
                  <a:pt x="108" y="93"/>
                </a:lnTo>
                <a:lnTo>
                  <a:pt x="108" y="94"/>
                </a:lnTo>
                <a:lnTo>
                  <a:pt x="108" y="95"/>
                </a:lnTo>
                <a:lnTo>
                  <a:pt x="108" y="97"/>
                </a:lnTo>
                <a:lnTo>
                  <a:pt x="108" y="97"/>
                </a:lnTo>
                <a:lnTo>
                  <a:pt x="108" y="99"/>
                </a:lnTo>
                <a:lnTo>
                  <a:pt x="108" y="99"/>
                </a:lnTo>
                <a:lnTo>
                  <a:pt x="108" y="100"/>
                </a:lnTo>
                <a:lnTo>
                  <a:pt x="108" y="100"/>
                </a:lnTo>
                <a:lnTo>
                  <a:pt x="108" y="101"/>
                </a:lnTo>
                <a:lnTo>
                  <a:pt x="108" y="102"/>
                </a:lnTo>
                <a:lnTo>
                  <a:pt x="108" y="102"/>
                </a:lnTo>
                <a:lnTo>
                  <a:pt x="107" y="102"/>
                </a:lnTo>
                <a:lnTo>
                  <a:pt x="106" y="102"/>
                </a:lnTo>
                <a:lnTo>
                  <a:pt x="105" y="102"/>
                </a:lnTo>
                <a:lnTo>
                  <a:pt x="105" y="103"/>
                </a:lnTo>
                <a:lnTo>
                  <a:pt x="105" y="103"/>
                </a:lnTo>
                <a:lnTo>
                  <a:pt x="104" y="103"/>
                </a:lnTo>
                <a:lnTo>
                  <a:pt x="104" y="105"/>
                </a:lnTo>
                <a:lnTo>
                  <a:pt x="104" y="105"/>
                </a:lnTo>
                <a:lnTo>
                  <a:pt x="104" y="106"/>
                </a:lnTo>
                <a:lnTo>
                  <a:pt x="102" y="107"/>
                </a:lnTo>
                <a:lnTo>
                  <a:pt x="100" y="109"/>
                </a:lnTo>
                <a:lnTo>
                  <a:pt x="99" y="108"/>
                </a:lnTo>
                <a:lnTo>
                  <a:pt x="99" y="108"/>
                </a:lnTo>
                <a:lnTo>
                  <a:pt x="99" y="106"/>
                </a:lnTo>
                <a:lnTo>
                  <a:pt x="98" y="104"/>
                </a:lnTo>
                <a:lnTo>
                  <a:pt x="99" y="104"/>
                </a:lnTo>
                <a:lnTo>
                  <a:pt x="99" y="103"/>
                </a:lnTo>
                <a:lnTo>
                  <a:pt x="99" y="101"/>
                </a:lnTo>
                <a:lnTo>
                  <a:pt x="99" y="99"/>
                </a:lnTo>
                <a:lnTo>
                  <a:pt x="99" y="98"/>
                </a:lnTo>
                <a:lnTo>
                  <a:pt x="100" y="95"/>
                </a:lnTo>
                <a:lnTo>
                  <a:pt x="100" y="91"/>
                </a:lnTo>
                <a:lnTo>
                  <a:pt x="102" y="86"/>
                </a:lnTo>
                <a:lnTo>
                  <a:pt x="102" y="85"/>
                </a:lnTo>
                <a:lnTo>
                  <a:pt x="103" y="84"/>
                </a:lnTo>
                <a:lnTo>
                  <a:pt x="103" y="83"/>
                </a:lnTo>
                <a:lnTo>
                  <a:pt x="103" y="80"/>
                </a:lnTo>
                <a:lnTo>
                  <a:pt x="104" y="79"/>
                </a:lnTo>
                <a:lnTo>
                  <a:pt x="104" y="77"/>
                </a:lnTo>
                <a:lnTo>
                  <a:pt x="105" y="76"/>
                </a:lnTo>
                <a:lnTo>
                  <a:pt x="105" y="75"/>
                </a:lnTo>
                <a:lnTo>
                  <a:pt x="107" y="74"/>
                </a:lnTo>
                <a:lnTo>
                  <a:pt x="107" y="73"/>
                </a:lnTo>
                <a:lnTo>
                  <a:pt x="107" y="72"/>
                </a:lnTo>
                <a:lnTo>
                  <a:pt x="107" y="72"/>
                </a:lnTo>
                <a:lnTo>
                  <a:pt x="108" y="73"/>
                </a:lnTo>
                <a:lnTo>
                  <a:pt x="108" y="73"/>
                </a:lnTo>
                <a:lnTo>
                  <a:pt x="108" y="74"/>
                </a:lnTo>
                <a:lnTo>
                  <a:pt x="108" y="75"/>
                </a:lnTo>
                <a:lnTo>
                  <a:pt x="109" y="76"/>
                </a:lnTo>
                <a:lnTo>
                  <a:pt x="109" y="77"/>
                </a:lnTo>
                <a:lnTo>
                  <a:pt x="110" y="79"/>
                </a:lnTo>
                <a:lnTo>
                  <a:pt x="111" y="81"/>
                </a:lnTo>
                <a:lnTo>
                  <a:pt x="111" y="83"/>
                </a:lnTo>
                <a:lnTo>
                  <a:pt x="111" y="85"/>
                </a:lnTo>
                <a:lnTo>
                  <a:pt x="111" y="88"/>
                </a:lnTo>
                <a:lnTo>
                  <a:pt x="112" y="88"/>
                </a:lnTo>
                <a:lnTo>
                  <a:pt x="112" y="89"/>
                </a:lnTo>
                <a:lnTo>
                  <a:pt x="112" y="9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délník 34">
            <a:extLst>
              <a:ext uri="{FF2B5EF4-FFF2-40B4-BE49-F238E27FC236}">
                <a16:creationId xmlns:a16="http://schemas.microsoft.com/office/drawing/2014/main" xmlns="" id="{EB6603AE-BA40-486E-BB65-7AF6CD3B0D18}"/>
              </a:ext>
            </a:extLst>
          </p:cNvPr>
          <p:cNvSpPr/>
          <p:nvPr/>
        </p:nvSpPr>
        <p:spPr>
          <a:xfrm>
            <a:off x="4572000" y="511435"/>
            <a:ext cx="4352309" cy="1241539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66" name="Group 50">
            <a:extLst>
              <a:ext uri="{FF2B5EF4-FFF2-40B4-BE49-F238E27FC236}">
                <a16:creationId xmlns:a16="http://schemas.microsoft.com/office/drawing/2014/main" xmlns="" id="{66D2513A-9151-43F2-B600-60370B7C12DA}"/>
              </a:ext>
            </a:extLst>
          </p:cNvPr>
          <p:cNvGrpSpPr/>
          <p:nvPr/>
        </p:nvGrpSpPr>
        <p:grpSpPr>
          <a:xfrm>
            <a:off x="4691301" y="573080"/>
            <a:ext cx="3566268" cy="1123856"/>
            <a:chOff x="1619672" y="1271556"/>
            <a:chExt cx="3093537" cy="1444802"/>
          </a:xfrm>
        </p:grpSpPr>
        <p:sp>
          <p:nvSpPr>
            <p:cNvPr id="67" name="TextBox 51">
              <a:extLst>
                <a:ext uri="{FF2B5EF4-FFF2-40B4-BE49-F238E27FC236}">
                  <a16:creationId xmlns:a16="http://schemas.microsoft.com/office/drawing/2014/main" xmlns="" id="{0E85536E-AB0E-4FF8-B670-F3D12B5B5D86}"/>
                </a:ext>
              </a:extLst>
            </p:cNvPr>
            <p:cNvSpPr txBox="1"/>
            <p:nvPr/>
          </p:nvSpPr>
          <p:spPr>
            <a:xfrm>
              <a:off x="1619673" y="1608482"/>
              <a:ext cx="2793479" cy="110787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TIC jsou čistá a upravená</a:t>
              </a: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Z pohledu zákazníků jsou TIC dostatečně vybavená propagačními materiály</a:t>
              </a: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Na 79 % TIC je možné platit kartou</a:t>
              </a:r>
            </a:p>
          </p:txBody>
        </p:sp>
        <p:sp>
          <p:nvSpPr>
            <p:cNvPr id="68" name="TextBox 52">
              <a:extLst>
                <a:ext uri="{FF2B5EF4-FFF2-40B4-BE49-F238E27FC236}">
                  <a16:creationId xmlns:a16="http://schemas.microsoft.com/office/drawing/2014/main" xmlns="" id="{6BB0A5F4-1929-4442-A761-618860991E43}"/>
                </a:ext>
              </a:extLst>
            </p:cNvPr>
            <p:cNvSpPr txBox="1"/>
            <p:nvPr/>
          </p:nvSpPr>
          <p:spPr>
            <a:xfrm>
              <a:off x="1619672" y="1271556"/>
              <a:ext cx="3093537" cy="35610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INTERIÉR A VYBAVENOST TIC</a:t>
              </a:r>
            </a:p>
          </p:txBody>
        </p:sp>
      </p:grpSp>
      <p:sp>
        <p:nvSpPr>
          <p:cNvPr id="69" name="Freeform 47">
            <a:extLst>
              <a:ext uri="{FF2B5EF4-FFF2-40B4-BE49-F238E27FC236}">
                <a16:creationId xmlns:a16="http://schemas.microsoft.com/office/drawing/2014/main" xmlns="" id="{778568ED-D8BA-4985-9CEF-F74ED106CB4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990074" y="661754"/>
            <a:ext cx="676401" cy="425630"/>
          </a:xfrm>
          <a:custGeom>
            <a:avLst/>
            <a:gdLst/>
            <a:ahLst/>
            <a:cxnLst>
              <a:cxn ang="0">
                <a:pos x="377" y="1001"/>
              </a:cxn>
              <a:cxn ang="0">
                <a:pos x="151" y="1080"/>
              </a:cxn>
              <a:cxn ang="0">
                <a:pos x="289" y="1248"/>
              </a:cxn>
              <a:cxn ang="0">
                <a:pos x="524" y="1145"/>
              </a:cxn>
              <a:cxn ang="0">
                <a:pos x="340" y="1137"/>
              </a:cxn>
              <a:cxn ang="0">
                <a:pos x="249" y="1147"/>
              </a:cxn>
              <a:cxn ang="0">
                <a:pos x="306" y="1100"/>
              </a:cxn>
              <a:cxn ang="0">
                <a:pos x="335" y="1089"/>
              </a:cxn>
              <a:cxn ang="0">
                <a:pos x="419" y="1080"/>
              </a:cxn>
              <a:cxn ang="0">
                <a:pos x="369" y="1125"/>
              </a:cxn>
              <a:cxn ang="0">
                <a:pos x="312" y="1108"/>
              </a:cxn>
              <a:cxn ang="0">
                <a:pos x="351" y="1115"/>
              </a:cxn>
              <a:cxn ang="0">
                <a:pos x="351" y="1115"/>
              </a:cxn>
              <a:cxn ang="0">
                <a:pos x="1264" y="538"/>
              </a:cxn>
              <a:cxn ang="0">
                <a:pos x="1239" y="684"/>
              </a:cxn>
              <a:cxn ang="0">
                <a:pos x="1343" y="736"/>
              </a:cxn>
              <a:cxn ang="0">
                <a:pos x="1381" y="925"/>
              </a:cxn>
              <a:cxn ang="0">
                <a:pos x="1136" y="753"/>
              </a:cxn>
              <a:cxn ang="0">
                <a:pos x="1182" y="724"/>
              </a:cxn>
              <a:cxn ang="0">
                <a:pos x="1237" y="222"/>
              </a:cxn>
              <a:cxn ang="0">
                <a:pos x="1475" y="102"/>
              </a:cxn>
              <a:cxn ang="0">
                <a:pos x="1178" y="11"/>
              </a:cxn>
              <a:cxn ang="0">
                <a:pos x="1204" y="0"/>
              </a:cxn>
              <a:cxn ang="0">
                <a:pos x="344" y="552"/>
              </a:cxn>
              <a:cxn ang="0">
                <a:pos x="2186" y="1340"/>
              </a:cxn>
              <a:cxn ang="0">
                <a:pos x="1085" y="606"/>
              </a:cxn>
              <a:cxn ang="0">
                <a:pos x="1783" y="634"/>
              </a:cxn>
              <a:cxn ang="0">
                <a:pos x="1346" y="759"/>
              </a:cxn>
              <a:cxn ang="0">
                <a:pos x="1356" y="739"/>
              </a:cxn>
              <a:cxn ang="0">
                <a:pos x="1356" y="739"/>
              </a:cxn>
              <a:cxn ang="0">
                <a:pos x="820" y="794"/>
              </a:cxn>
              <a:cxn ang="0">
                <a:pos x="936" y="639"/>
              </a:cxn>
              <a:cxn ang="0">
                <a:pos x="821" y="787"/>
              </a:cxn>
              <a:cxn ang="0">
                <a:pos x="778" y="792"/>
              </a:cxn>
              <a:cxn ang="0">
                <a:pos x="826" y="660"/>
              </a:cxn>
              <a:cxn ang="0">
                <a:pos x="807" y="796"/>
              </a:cxn>
              <a:cxn ang="0">
                <a:pos x="291" y="728"/>
              </a:cxn>
              <a:cxn ang="0">
                <a:pos x="254" y="803"/>
              </a:cxn>
              <a:cxn ang="0">
                <a:pos x="779" y="1002"/>
              </a:cxn>
              <a:cxn ang="0">
                <a:pos x="495" y="1280"/>
              </a:cxn>
              <a:cxn ang="0">
                <a:pos x="446" y="1305"/>
              </a:cxn>
              <a:cxn ang="0">
                <a:pos x="768" y="1084"/>
              </a:cxn>
              <a:cxn ang="0">
                <a:pos x="1043" y="1180"/>
              </a:cxn>
              <a:cxn ang="0">
                <a:pos x="802" y="1334"/>
              </a:cxn>
              <a:cxn ang="0">
                <a:pos x="745" y="1346"/>
              </a:cxn>
              <a:cxn ang="0">
                <a:pos x="1410" y="1211"/>
              </a:cxn>
              <a:cxn ang="0">
                <a:pos x="783" y="1068"/>
              </a:cxn>
              <a:cxn ang="0">
                <a:pos x="1387" y="958"/>
              </a:cxn>
              <a:cxn ang="0">
                <a:pos x="1404" y="980"/>
              </a:cxn>
              <a:cxn ang="0">
                <a:pos x="1399" y="938"/>
              </a:cxn>
              <a:cxn ang="0">
                <a:pos x="1621" y="1230"/>
              </a:cxn>
              <a:cxn ang="0">
                <a:pos x="2136" y="1305"/>
              </a:cxn>
            </a:cxnLst>
            <a:rect l="0" t="0" r="r" b="b"/>
            <a:pathLst>
              <a:path w="2186" h="1376">
                <a:moveTo>
                  <a:pt x="405" y="1100"/>
                </a:moveTo>
                <a:cubicBezTo>
                  <a:pt x="448" y="1069"/>
                  <a:pt x="448" y="1069"/>
                  <a:pt x="448" y="1069"/>
                </a:cubicBezTo>
                <a:cubicBezTo>
                  <a:pt x="385" y="1080"/>
                  <a:pt x="385" y="1080"/>
                  <a:pt x="385" y="1080"/>
                </a:cubicBezTo>
                <a:cubicBezTo>
                  <a:pt x="377" y="1001"/>
                  <a:pt x="377" y="1001"/>
                  <a:pt x="377" y="1001"/>
                </a:cubicBezTo>
                <a:cubicBezTo>
                  <a:pt x="317" y="1068"/>
                  <a:pt x="317" y="1068"/>
                  <a:pt x="317" y="1068"/>
                </a:cubicBezTo>
                <a:cubicBezTo>
                  <a:pt x="269" y="1038"/>
                  <a:pt x="269" y="1038"/>
                  <a:pt x="269" y="1038"/>
                </a:cubicBezTo>
                <a:cubicBezTo>
                  <a:pt x="286" y="1080"/>
                  <a:pt x="286" y="1080"/>
                  <a:pt x="286" y="1080"/>
                </a:cubicBezTo>
                <a:cubicBezTo>
                  <a:pt x="151" y="1080"/>
                  <a:pt x="151" y="1080"/>
                  <a:pt x="151" y="1080"/>
                </a:cubicBezTo>
                <a:cubicBezTo>
                  <a:pt x="268" y="1125"/>
                  <a:pt x="268" y="1125"/>
                  <a:pt x="268" y="1125"/>
                </a:cubicBezTo>
                <a:cubicBezTo>
                  <a:pt x="216" y="1160"/>
                  <a:pt x="216" y="1160"/>
                  <a:pt x="216" y="1160"/>
                </a:cubicBezTo>
                <a:cubicBezTo>
                  <a:pt x="287" y="1147"/>
                  <a:pt x="287" y="1147"/>
                  <a:pt x="287" y="1147"/>
                </a:cubicBezTo>
                <a:cubicBezTo>
                  <a:pt x="289" y="1248"/>
                  <a:pt x="289" y="1248"/>
                  <a:pt x="289" y="1248"/>
                </a:cubicBezTo>
                <a:cubicBezTo>
                  <a:pt x="359" y="1160"/>
                  <a:pt x="359" y="1160"/>
                  <a:pt x="359" y="1160"/>
                </a:cubicBezTo>
                <a:cubicBezTo>
                  <a:pt x="413" y="1194"/>
                  <a:pt x="413" y="1194"/>
                  <a:pt x="413" y="1194"/>
                </a:cubicBezTo>
                <a:cubicBezTo>
                  <a:pt x="391" y="1146"/>
                  <a:pt x="391" y="1146"/>
                  <a:pt x="391" y="1146"/>
                </a:cubicBezTo>
                <a:cubicBezTo>
                  <a:pt x="524" y="1145"/>
                  <a:pt x="524" y="1145"/>
                  <a:pt x="524" y="1145"/>
                </a:cubicBezTo>
                <a:lnTo>
                  <a:pt x="405" y="1100"/>
                </a:lnTo>
                <a:close/>
                <a:moveTo>
                  <a:pt x="392" y="1172"/>
                </a:moveTo>
                <a:cubicBezTo>
                  <a:pt x="351" y="1136"/>
                  <a:pt x="351" y="1136"/>
                  <a:pt x="351" y="1136"/>
                </a:cubicBezTo>
                <a:cubicBezTo>
                  <a:pt x="348" y="1137"/>
                  <a:pt x="344" y="1137"/>
                  <a:pt x="340" y="1137"/>
                </a:cubicBezTo>
                <a:cubicBezTo>
                  <a:pt x="303" y="1209"/>
                  <a:pt x="303" y="1209"/>
                  <a:pt x="303" y="1209"/>
                </a:cubicBezTo>
                <a:cubicBezTo>
                  <a:pt x="319" y="1134"/>
                  <a:pt x="319" y="1134"/>
                  <a:pt x="319" y="1134"/>
                </a:cubicBezTo>
                <a:cubicBezTo>
                  <a:pt x="315" y="1132"/>
                  <a:pt x="312" y="1130"/>
                  <a:pt x="310" y="1128"/>
                </a:cubicBezTo>
                <a:cubicBezTo>
                  <a:pt x="249" y="1147"/>
                  <a:pt x="249" y="1147"/>
                  <a:pt x="249" y="1147"/>
                </a:cubicBezTo>
                <a:cubicBezTo>
                  <a:pt x="303" y="1121"/>
                  <a:pt x="303" y="1121"/>
                  <a:pt x="303" y="1121"/>
                </a:cubicBezTo>
                <a:cubicBezTo>
                  <a:pt x="302" y="1119"/>
                  <a:pt x="301" y="1116"/>
                  <a:pt x="301" y="1113"/>
                </a:cubicBezTo>
                <a:cubicBezTo>
                  <a:pt x="201" y="1089"/>
                  <a:pt x="201" y="1089"/>
                  <a:pt x="201" y="1089"/>
                </a:cubicBezTo>
                <a:cubicBezTo>
                  <a:pt x="306" y="1100"/>
                  <a:pt x="306" y="1100"/>
                  <a:pt x="306" y="1100"/>
                </a:cubicBezTo>
                <a:cubicBezTo>
                  <a:pt x="308" y="1098"/>
                  <a:pt x="310" y="1096"/>
                  <a:pt x="313" y="1094"/>
                </a:cubicBezTo>
                <a:cubicBezTo>
                  <a:pt x="287" y="1057"/>
                  <a:pt x="287" y="1057"/>
                  <a:pt x="287" y="1057"/>
                </a:cubicBezTo>
                <a:cubicBezTo>
                  <a:pt x="324" y="1090"/>
                  <a:pt x="324" y="1090"/>
                  <a:pt x="324" y="1090"/>
                </a:cubicBezTo>
                <a:cubicBezTo>
                  <a:pt x="328" y="1089"/>
                  <a:pt x="331" y="1089"/>
                  <a:pt x="335" y="1089"/>
                </a:cubicBezTo>
                <a:cubicBezTo>
                  <a:pt x="367" y="1029"/>
                  <a:pt x="367" y="1029"/>
                  <a:pt x="367" y="1029"/>
                </a:cubicBezTo>
                <a:cubicBezTo>
                  <a:pt x="355" y="1092"/>
                  <a:pt x="355" y="1092"/>
                  <a:pt x="355" y="1092"/>
                </a:cubicBezTo>
                <a:cubicBezTo>
                  <a:pt x="359" y="1093"/>
                  <a:pt x="362" y="1095"/>
                  <a:pt x="364" y="1097"/>
                </a:cubicBezTo>
                <a:cubicBezTo>
                  <a:pt x="419" y="1080"/>
                  <a:pt x="419" y="1080"/>
                  <a:pt x="419" y="1080"/>
                </a:cubicBezTo>
                <a:cubicBezTo>
                  <a:pt x="371" y="1104"/>
                  <a:pt x="371" y="1104"/>
                  <a:pt x="371" y="1104"/>
                </a:cubicBezTo>
                <a:cubicBezTo>
                  <a:pt x="373" y="1106"/>
                  <a:pt x="374" y="1109"/>
                  <a:pt x="374" y="1112"/>
                </a:cubicBezTo>
                <a:cubicBezTo>
                  <a:pt x="474" y="1136"/>
                  <a:pt x="474" y="1136"/>
                  <a:pt x="474" y="1136"/>
                </a:cubicBezTo>
                <a:cubicBezTo>
                  <a:pt x="369" y="1125"/>
                  <a:pt x="369" y="1125"/>
                  <a:pt x="369" y="1125"/>
                </a:cubicBezTo>
                <a:cubicBezTo>
                  <a:pt x="368" y="1127"/>
                  <a:pt x="365" y="1129"/>
                  <a:pt x="362" y="1131"/>
                </a:cubicBezTo>
                <a:lnTo>
                  <a:pt x="392" y="1172"/>
                </a:lnTo>
                <a:close/>
                <a:moveTo>
                  <a:pt x="343" y="1096"/>
                </a:moveTo>
                <a:cubicBezTo>
                  <a:pt x="329" y="1094"/>
                  <a:pt x="315" y="1099"/>
                  <a:pt x="312" y="1108"/>
                </a:cubicBezTo>
                <a:cubicBezTo>
                  <a:pt x="308" y="1117"/>
                  <a:pt x="317" y="1127"/>
                  <a:pt x="331" y="1129"/>
                </a:cubicBezTo>
                <a:cubicBezTo>
                  <a:pt x="346" y="1132"/>
                  <a:pt x="360" y="1126"/>
                  <a:pt x="363" y="1117"/>
                </a:cubicBezTo>
                <a:cubicBezTo>
                  <a:pt x="366" y="1108"/>
                  <a:pt x="357" y="1098"/>
                  <a:pt x="343" y="1096"/>
                </a:cubicBezTo>
                <a:close/>
                <a:moveTo>
                  <a:pt x="351" y="1115"/>
                </a:moveTo>
                <a:cubicBezTo>
                  <a:pt x="349" y="1120"/>
                  <a:pt x="342" y="1123"/>
                  <a:pt x="334" y="1122"/>
                </a:cubicBezTo>
                <a:cubicBezTo>
                  <a:pt x="327" y="1120"/>
                  <a:pt x="322" y="1115"/>
                  <a:pt x="324" y="1110"/>
                </a:cubicBezTo>
                <a:cubicBezTo>
                  <a:pt x="326" y="1105"/>
                  <a:pt x="333" y="1102"/>
                  <a:pt x="341" y="1103"/>
                </a:cubicBezTo>
                <a:cubicBezTo>
                  <a:pt x="348" y="1105"/>
                  <a:pt x="353" y="1110"/>
                  <a:pt x="351" y="1115"/>
                </a:cubicBezTo>
                <a:close/>
                <a:moveTo>
                  <a:pt x="1801" y="609"/>
                </a:moveTo>
                <a:cubicBezTo>
                  <a:pt x="1794" y="608"/>
                  <a:pt x="1794" y="608"/>
                  <a:pt x="1794" y="608"/>
                </a:cubicBezTo>
                <a:cubicBezTo>
                  <a:pt x="1310" y="528"/>
                  <a:pt x="1310" y="528"/>
                  <a:pt x="1310" y="528"/>
                </a:cubicBezTo>
                <a:cubicBezTo>
                  <a:pt x="1264" y="538"/>
                  <a:pt x="1264" y="538"/>
                  <a:pt x="1264" y="538"/>
                </a:cubicBezTo>
                <a:cubicBezTo>
                  <a:pt x="1261" y="548"/>
                  <a:pt x="1258" y="558"/>
                  <a:pt x="1256" y="568"/>
                </a:cubicBezTo>
                <a:cubicBezTo>
                  <a:pt x="1307" y="557"/>
                  <a:pt x="1307" y="557"/>
                  <a:pt x="1307" y="557"/>
                </a:cubicBezTo>
                <a:cubicBezTo>
                  <a:pt x="1325" y="647"/>
                  <a:pt x="1325" y="647"/>
                  <a:pt x="1325" y="647"/>
                </a:cubicBezTo>
                <a:cubicBezTo>
                  <a:pt x="1239" y="684"/>
                  <a:pt x="1239" y="684"/>
                  <a:pt x="1239" y="684"/>
                </a:cubicBezTo>
                <a:cubicBezTo>
                  <a:pt x="1239" y="693"/>
                  <a:pt x="1239" y="701"/>
                  <a:pt x="1238" y="708"/>
                </a:cubicBezTo>
                <a:cubicBezTo>
                  <a:pt x="1328" y="670"/>
                  <a:pt x="1328" y="670"/>
                  <a:pt x="1328" y="670"/>
                </a:cubicBezTo>
                <a:cubicBezTo>
                  <a:pt x="1330" y="670"/>
                  <a:pt x="1330" y="670"/>
                  <a:pt x="1330" y="670"/>
                </a:cubicBezTo>
                <a:cubicBezTo>
                  <a:pt x="1343" y="736"/>
                  <a:pt x="1343" y="736"/>
                  <a:pt x="1343" y="736"/>
                </a:cubicBezTo>
                <a:cubicBezTo>
                  <a:pt x="1287" y="761"/>
                  <a:pt x="1287" y="761"/>
                  <a:pt x="1287" y="761"/>
                </a:cubicBezTo>
                <a:cubicBezTo>
                  <a:pt x="1347" y="799"/>
                  <a:pt x="1347" y="799"/>
                  <a:pt x="1347" y="799"/>
                </a:cubicBezTo>
                <a:cubicBezTo>
                  <a:pt x="1358" y="812"/>
                  <a:pt x="1358" y="812"/>
                  <a:pt x="1358" y="812"/>
                </a:cubicBezTo>
                <a:cubicBezTo>
                  <a:pt x="1381" y="925"/>
                  <a:pt x="1381" y="925"/>
                  <a:pt x="1381" y="925"/>
                </a:cubicBezTo>
                <a:cubicBezTo>
                  <a:pt x="1200" y="798"/>
                  <a:pt x="1200" y="798"/>
                  <a:pt x="1200" y="798"/>
                </a:cubicBezTo>
                <a:cubicBezTo>
                  <a:pt x="796" y="973"/>
                  <a:pt x="796" y="973"/>
                  <a:pt x="796" y="973"/>
                </a:cubicBezTo>
                <a:cubicBezTo>
                  <a:pt x="806" y="895"/>
                  <a:pt x="806" y="895"/>
                  <a:pt x="806" y="895"/>
                </a:cubicBezTo>
                <a:cubicBezTo>
                  <a:pt x="1136" y="753"/>
                  <a:pt x="1136" y="753"/>
                  <a:pt x="1136" y="753"/>
                </a:cubicBezTo>
                <a:cubicBezTo>
                  <a:pt x="964" y="633"/>
                  <a:pt x="964" y="633"/>
                  <a:pt x="964" y="633"/>
                </a:cubicBezTo>
                <a:cubicBezTo>
                  <a:pt x="1055" y="613"/>
                  <a:pt x="1055" y="613"/>
                  <a:pt x="1055" y="613"/>
                </a:cubicBezTo>
                <a:cubicBezTo>
                  <a:pt x="1181" y="693"/>
                  <a:pt x="1181" y="693"/>
                  <a:pt x="1181" y="693"/>
                </a:cubicBezTo>
                <a:cubicBezTo>
                  <a:pt x="1182" y="724"/>
                  <a:pt x="1182" y="724"/>
                  <a:pt x="1182" y="724"/>
                </a:cubicBezTo>
                <a:cubicBezTo>
                  <a:pt x="1183" y="761"/>
                  <a:pt x="1183" y="761"/>
                  <a:pt x="1183" y="761"/>
                </a:cubicBezTo>
                <a:cubicBezTo>
                  <a:pt x="1183" y="764"/>
                  <a:pt x="1192" y="766"/>
                  <a:pt x="1204" y="766"/>
                </a:cubicBezTo>
                <a:cubicBezTo>
                  <a:pt x="1216" y="766"/>
                  <a:pt x="1226" y="764"/>
                  <a:pt x="1226" y="761"/>
                </a:cubicBezTo>
                <a:cubicBezTo>
                  <a:pt x="1237" y="222"/>
                  <a:pt x="1237" y="222"/>
                  <a:pt x="1237" y="222"/>
                </a:cubicBezTo>
                <a:cubicBezTo>
                  <a:pt x="1240" y="287"/>
                  <a:pt x="1246" y="371"/>
                  <a:pt x="1259" y="416"/>
                </a:cubicBezTo>
                <a:cubicBezTo>
                  <a:pt x="1327" y="428"/>
                  <a:pt x="1469" y="441"/>
                  <a:pt x="1497" y="341"/>
                </a:cubicBezTo>
                <a:cubicBezTo>
                  <a:pt x="1534" y="209"/>
                  <a:pt x="1708" y="184"/>
                  <a:pt x="1754" y="175"/>
                </a:cubicBezTo>
                <a:cubicBezTo>
                  <a:pt x="1720" y="122"/>
                  <a:pt x="1588" y="56"/>
                  <a:pt x="1475" y="102"/>
                </a:cubicBezTo>
                <a:cubicBezTo>
                  <a:pt x="1386" y="139"/>
                  <a:pt x="1280" y="70"/>
                  <a:pt x="1240" y="40"/>
                </a:cubicBezTo>
                <a:cubicBezTo>
                  <a:pt x="1241" y="20"/>
                  <a:pt x="1241" y="20"/>
                  <a:pt x="1241" y="20"/>
                </a:cubicBezTo>
                <a:cubicBezTo>
                  <a:pt x="1236" y="18"/>
                  <a:pt x="1230" y="17"/>
                  <a:pt x="1224" y="18"/>
                </a:cubicBezTo>
                <a:cubicBezTo>
                  <a:pt x="1201" y="20"/>
                  <a:pt x="1178" y="11"/>
                  <a:pt x="1178" y="11"/>
                </a:cubicBezTo>
                <a:cubicBezTo>
                  <a:pt x="1178" y="11"/>
                  <a:pt x="1178" y="11"/>
                  <a:pt x="1178" y="11"/>
                </a:cubicBezTo>
                <a:cubicBezTo>
                  <a:pt x="1185" y="12"/>
                  <a:pt x="1194" y="13"/>
                  <a:pt x="1204" y="13"/>
                </a:cubicBezTo>
                <a:cubicBezTo>
                  <a:pt x="1225" y="13"/>
                  <a:pt x="1241" y="10"/>
                  <a:pt x="1241" y="6"/>
                </a:cubicBezTo>
                <a:cubicBezTo>
                  <a:pt x="1241" y="3"/>
                  <a:pt x="1225" y="0"/>
                  <a:pt x="1204" y="0"/>
                </a:cubicBezTo>
                <a:cubicBezTo>
                  <a:pt x="1184" y="0"/>
                  <a:pt x="1167" y="3"/>
                  <a:pt x="1167" y="6"/>
                </a:cubicBezTo>
                <a:cubicBezTo>
                  <a:pt x="1179" y="557"/>
                  <a:pt x="1179" y="557"/>
                  <a:pt x="1179" y="557"/>
                </a:cubicBezTo>
                <a:cubicBezTo>
                  <a:pt x="833" y="633"/>
                  <a:pt x="833" y="633"/>
                  <a:pt x="833" y="633"/>
                </a:cubicBezTo>
                <a:cubicBezTo>
                  <a:pt x="344" y="552"/>
                  <a:pt x="344" y="552"/>
                  <a:pt x="344" y="552"/>
                </a:cubicBezTo>
                <a:cubicBezTo>
                  <a:pt x="0" y="1268"/>
                  <a:pt x="0" y="1268"/>
                  <a:pt x="0" y="1268"/>
                </a:cubicBezTo>
                <a:cubicBezTo>
                  <a:pt x="737" y="1376"/>
                  <a:pt x="737" y="1376"/>
                  <a:pt x="737" y="1376"/>
                </a:cubicBezTo>
                <a:cubicBezTo>
                  <a:pt x="1446" y="1232"/>
                  <a:pt x="1446" y="1232"/>
                  <a:pt x="1446" y="1232"/>
                </a:cubicBezTo>
                <a:cubicBezTo>
                  <a:pt x="2186" y="1340"/>
                  <a:pt x="2186" y="1340"/>
                  <a:pt x="2186" y="1340"/>
                </a:cubicBezTo>
                <a:lnTo>
                  <a:pt x="1801" y="609"/>
                </a:lnTo>
                <a:close/>
                <a:moveTo>
                  <a:pt x="1179" y="585"/>
                </a:moveTo>
                <a:cubicBezTo>
                  <a:pt x="1181" y="667"/>
                  <a:pt x="1181" y="667"/>
                  <a:pt x="1181" y="667"/>
                </a:cubicBezTo>
                <a:cubicBezTo>
                  <a:pt x="1085" y="606"/>
                  <a:pt x="1085" y="606"/>
                  <a:pt x="1085" y="606"/>
                </a:cubicBezTo>
                <a:lnTo>
                  <a:pt x="1179" y="585"/>
                </a:lnTo>
                <a:close/>
                <a:moveTo>
                  <a:pt x="1338" y="650"/>
                </a:moveTo>
                <a:cubicBezTo>
                  <a:pt x="1320" y="557"/>
                  <a:pt x="1320" y="557"/>
                  <a:pt x="1320" y="557"/>
                </a:cubicBezTo>
                <a:cubicBezTo>
                  <a:pt x="1783" y="634"/>
                  <a:pt x="1783" y="634"/>
                  <a:pt x="1783" y="634"/>
                </a:cubicBezTo>
                <a:cubicBezTo>
                  <a:pt x="1862" y="785"/>
                  <a:pt x="1862" y="785"/>
                  <a:pt x="1862" y="785"/>
                </a:cubicBezTo>
                <a:lnTo>
                  <a:pt x="1338" y="650"/>
                </a:lnTo>
                <a:close/>
                <a:moveTo>
                  <a:pt x="1333" y="764"/>
                </a:moveTo>
                <a:cubicBezTo>
                  <a:pt x="1346" y="759"/>
                  <a:pt x="1346" y="759"/>
                  <a:pt x="1346" y="759"/>
                </a:cubicBezTo>
                <a:cubicBezTo>
                  <a:pt x="1347" y="759"/>
                  <a:pt x="1347" y="759"/>
                  <a:pt x="1347" y="759"/>
                </a:cubicBezTo>
                <a:cubicBezTo>
                  <a:pt x="1351" y="776"/>
                  <a:pt x="1351" y="776"/>
                  <a:pt x="1351" y="776"/>
                </a:cubicBezTo>
                <a:lnTo>
                  <a:pt x="1333" y="764"/>
                </a:lnTo>
                <a:close/>
                <a:moveTo>
                  <a:pt x="1356" y="739"/>
                </a:moveTo>
                <a:cubicBezTo>
                  <a:pt x="1343" y="673"/>
                  <a:pt x="1343" y="673"/>
                  <a:pt x="1343" y="673"/>
                </a:cubicBezTo>
                <a:cubicBezTo>
                  <a:pt x="1876" y="810"/>
                  <a:pt x="1876" y="810"/>
                  <a:pt x="1876" y="810"/>
                </a:cubicBezTo>
                <a:cubicBezTo>
                  <a:pt x="1914" y="883"/>
                  <a:pt x="1914" y="883"/>
                  <a:pt x="1914" y="883"/>
                </a:cubicBezTo>
                <a:lnTo>
                  <a:pt x="1356" y="739"/>
                </a:lnTo>
                <a:close/>
                <a:moveTo>
                  <a:pt x="936" y="639"/>
                </a:moveTo>
                <a:cubicBezTo>
                  <a:pt x="1091" y="748"/>
                  <a:pt x="1091" y="748"/>
                  <a:pt x="1091" y="748"/>
                </a:cubicBezTo>
                <a:cubicBezTo>
                  <a:pt x="810" y="870"/>
                  <a:pt x="810" y="870"/>
                  <a:pt x="810" y="870"/>
                </a:cubicBezTo>
                <a:cubicBezTo>
                  <a:pt x="820" y="794"/>
                  <a:pt x="820" y="794"/>
                  <a:pt x="820" y="794"/>
                </a:cubicBezTo>
                <a:cubicBezTo>
                  <a:pt x="821" y="794"/>
                  <a:pt x="821" y="794"/>
                  <a:pt x="821" y="793"/>
                </a:cubicBezTo>
                <a:cubicBezTo>
                  <a:pt x="902" y="775"/>
                  <a:pt x="926" y="743"/>
                  <a:pt x="926" y="711"/>
                </a:cubicBezTo>
                <a:cubicBezTo>
                  <a:pt x="926" y="685"/>
                  <a:pt x="910" y="662"/>
                  <a:pt x="899" y="647"/>
                </a:cubicBezTo>
                <a:lnTo>
                  <a:pt x="936" y="639"/>
                </a:lnTo>
                <a:close/>
                <a:moveTo>
                  <a:pt x="838" y="661"/>
                </a:moveTo>
                <a:cubicBezTo>
                  <a:pt x="892" y="649"/>
                  <a:pt x="892" y="649"/>
                  <a:pt x="892" y="649"/>
                </a:cubicBezTo>
                <a:cubicBezTo>
                  <a:pt x="903" y="662"/>
                  <a:pt x="920" y="686"/>
                  <a:pt x="920" y="711"/>
                </a:cubicBezTo>
                <a:cubicBezTo>
                  <a:pt x="920" y="739"/>
                  <a:pt x="900" y="769"/>
                  <a:pt x="821" y="787"/>
                </a:cubicBezTo>
                <a:lnTo>
                  <a:pt x="838" y="661"/>
                </a:lnTo>
                <a:close/>
                <a:moveTo>
                  <a:pt x="826" y="660"/>
                </a:moveTo>
                <a:cubicBezTo>
                  <a:pt x="808" y="790"/>
                  <a:pt x="808" y="790"/>
                  <a:pt x="808" y="790"/>
                </a:cubicBezTo>
                <a:cubicBezTo>
                  <a:pt x="798" y="791"/>
                  <a:pt x="788" y="792"/>
                  <a:pt x="778" y="792"/>
                </a:cubicBezTo>
                <a:cubicBezTo>
                  <a:pt x="696" y="792"/>
                  <a:pt x="620" y="739"/>
                  <a:pt x="565" y="686"/>
                </a:cubicBezTo>
                <a:cubicBezTo>
                  <a:pt x="537" y="659"/>
                  <a:pt x="514" y="632"/>
                  <a:pt x="499" y="612"/>
                </a:cubicBezTo>
                <a:cubicBezTo>
                  <a:pt x="497" y="610"/>
                  <a:pt x="495" y="608"/>
                  <a:pt x="493" y="605"/>
                </a:cubicBezTo>
                <a:lnTo>
                  <a:pt x="826" y="660"/>
                </a:lnTo>
                <a:close/>
                <a:moveTo>
                  <a:pt x="360" y="583"/>
                </a:moveTo>
                <a:cubicBezTo>
                  <a:pt x="484" y="604"/>
                  <a:pt x="484" y="604"/>
                  <a:pt x="484" y="604"/>
                </a:cubicBezTo>
                <a:cubicBezTo>
                  <a:pt x="525" y="658"/>
                  <a:pt x="642" y="798"/>
                  <a:pt x="778" y="798"/>
                </a:cubicBezTo>
                <a:cubicBezTo>
                  <a:pt x="788" y="798"/>
                  <a:pt x="798" y="798"/>
                  <a:pt x="807" y="796"/>
                </a:cubicBezTo>
                <a:cubicBezTo>
                  <a:pt x="797" y="875"/>
                  <a:pt x="797" y="875"/>
                  <a:pt x="797" y="875"/>
                </a:cubicBezTo>
                <a:cubicBezTo>
                  <a:pt x="300" y="708"/>
                  <a:pt x="300" y="708"/>
                  <a:pt x="300" y="708"/>
                </a:cubicBezTo>
                <a:lnTo>
                  <a:pt x="360" y="583"/>
                </a:lnTo>
                <a:close/>
                <a:moveTo>
                  <a:pt x="291" y="728"/>
                </a:moveTo>
                <a:cubicBezTo>
                  <a:pt x="794" y="897"/>
                  <a:pt x="794" y="897"/>
                  <a:pt x="794" y="897"/>
                </a:cubicBezTo>
                <a:cubicBezTo>
                  <a:pt x="783" y="979"/>
                  <a:pt x="783" y="979"/>
                  <a:pt x="783" y="979"/>
                </a:cubicBezTo>
                <a:cubicBezTo>
                  <a:pt x="780" y="980"/>
                  <a:pt x="780" y="980"/>
                  <a:pt x="780" y="980"/>
                </a:cubicBezTo>
                <a:cubicBezTo>
                  <a:pt x="254" y="803"/>
                  <a:pt x="254" y="803"/>
                  <a:pt x="254" y="803"/>
                </a:cubicBezTo>
                <a:lnTo>
                  <a:pt x="291" y="728"/>
                </a:lnTo>
                <a:close/>
                <a:moveTo>
                  <a:pt x="42" y="1246"/>
                </a:moveTo>
                <a:cubicBezTo>
                  <a:pt x="245" y="823"/>
                  <a:pt x="245" y="823"/>
                  <a:pt x="245" y="823"/>
                </a:cubicBezTo>
                <a:cubicBezTo>
                  <a:pt x="779" y="1002"/>
                  <a:pt x="779" y="1002"/>
                  <a:pt x="779" y="1002"/>
                </a:cubicBezTo>
                <a:cubicBezTo>
                  <a:pt x="769" y="1076"/>
                  <a:pt x="769" y="1076"/>
                  <a:pt x="769" y="1076"/>
                </a:cubicBezTo>
                <a:cubicBezTo>
                  <a:pt x="768" y="1077"/>
                  <a:pt x="768" y="1078"/>
                  <a:pt x="767" y="1078"/>
                </a:cubicBezTo>
                <a:cubicBezTo>
                  <a:pt x="761" y="1080"/>
                  <a:pt x="679" y="1113"/>
                  <a:pt x="627" y="1190"/>
                </a:cubicBezTo>
                <a:cubicBezTo>
                  <a:pt x="601" y="1228"/>
                  <a:pt x="545" y="1259"/>
                  <a:pt x="495" y="1280"/>
                </a:cubicBezTo>
                <a:cubicBezTo>
                  <a:pt x="471" y="1290"/>
                  <a:pt x="449" y="1298"/>
                  <a:pt x="432" y="1303"/>
                </a:cubicBezTo>
                <a:lnTo>
                  <a:pt x="42" y="1246"/>
                </a:lnTo>
                <a:close/>
                <a:moveTo>
                  <a:pt x="732" y="1347"/>
                </a:moveTo>
                <a:cubicBezTo>
                  <a:pt x="446" y="1305"/>
                  <a:pt x="446" y="1305"/>
                  <a:pt x="446" y="1305"/>
                </a:cubicBezTo>
                <a:cubicBezTo>
                  <a:pt x="501" y="1287"/>
                  <a:pt x="594" y="1249"/>
                  <a:pt x="632" y="1193"/>
                </a:cubicBezTo>
                <a:cubicBezTo>
                  <a:pt x="658" y="1154"/>
                  <a:pt x="693" y="1127"/>
                  <a:pt x="721" y="1109"/>
                </a:cubicBezTo>
                <a:cubicBezTo>
                  <a:pt x="734" y="1100"/>
                  <a:pt x="747" y="1094"/>
                  <a:pt x="756" y="1090"/>
                </a:cubicBezTo>
                <a:cubicBezTo>
                  <a:pt x="762" y="1087"/>
                  <a:pt x="766" y="1085"/>
                  <a:pt x="768" y="1084"/>
                </a:cubicBezTo>
                <a:cubicBezTo>
                  <a:pt x="752" y="1206"/>
                  <a:pt x="752" y="1206"/>
                  <a:pt x="752" y="1206"/>
                </a:cubicBezTo>
                <a:lnTo>
                  <a:pt x="732" y="1347"/>
                </a:lnTo>
                <a:close/>
                <a:moveTo>
                  <a:pt x="802" y="1334"/>
                </a:moveTo>
                <a:cubicBezTo>
                  <a:pt x="858" y="1215"/>
                  <a:pt x="951" y="1180"/>
                  <a:pt x="1043" y="1180"/>
                </a:cubicBezTo>
                <a:cubicBezTo>
                  <a:pt x="1106" y="1180"/>
                  <a:pt x="1169" y="1197"/>
                  <a:pt x="1215" y="1214"/>
                </a:cubicBezTo>
                <a:cubicBezTo>
                  <a:pt x="1238" y="1222"/>
                  <a:pt x="1257" y="1231"/>
                  <a:pt x="1270" y="1237"/>
                </a:cubicBezTo>
                <a:cubicBezTo>
                  <a:pt x="1272" y="1238"/>
                  <a:pt x="1273" y="1238"/>
                  <a:pt x="1274" y="1239"/>
                </a:cubicBezTo>
                <a:lnTo>
                  <a:pt x="802" y="1334"/>
                </a:lnTo>
                <a:close/>
                <a:moveTo>
                  <a:pt x="1284" y="1237"/>
                </a:moveTo>
                <a:cubicBezTo>
                  <a:pt x="1251" y="1221"/>
                  <a:pt x="1149" y="1174"/>
                  <a:pt x="1043" y="1174"/>
                </a:cubicBezTo>
                <a:cubicBezTo>
                  <a:pt x="949" y="1174"/>
                  <a:pt x="851" y="1210"/>
                  <a:pt x="795" y="1336"/>
                </a:cubicBezTo>
                <a:cubicBezTo>
                  <a:pt x="745" y="1346"/>
                  <a:pt x="745" y="1346"/>
                  <a:pt x="745" y="1346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86" y="1073"/>
                  <a:pt x="790" y="1071"/>
                  <a:pt x="796" y="1067"/>
                </a:cubicBezTo>
                <a:cubicBezTo>
                  <a:pt x="844" y="1039"/>
                  <a:pt x="957" y="983"/>
                  <a:pt x="1079" y="983"/>
                </a:cubicBezTo>
                <a:cubicBezTo>
                  <a:pt x="1196" y="983"/>
                  <a:pt x="1321" y="1034"/>
                  <a:pt x="1410" y="1211"/>
                </a:cubicBezTo>
                <a:lnTo>
                  <a:pt x="1284" y="1237"/>
                </a:lnTo>
                <a:close/>
                <a:moveTo>
                  <a:pt x="1416" y="1210"/>
                </a:moveTo>
                <a:cubicBezTo>
                  <a:pt x="1327" y="1030"/>
                  <a:pt x="1198" y="977"/>
                  <a:pt x="1079" y="977"/>
                </a:cubicBezTo>
                <a:cubicBezTo>
                  <a:pt x="946" y="977"/>
                  <a:pt x="825" y="1042"/>
                  <a:pt x="783" y="1068"/>
                </a:cubicBezTo>
                <a:cubicBezTo>
                  <a:pt x="792" y="998"/>
                  <a:pt x="792" y="998"/>
                  <a:pt x="792" y="998"/>
                </a:cubicBezTo>
                <a:cubicBezTo>
                  <a:pt x="1198" y="823"/>
                  <a:pt x="1198" y="823"/>
                  <a:pt x="1198" y="823"/>
                </a:cubicBezTo>
                <a:cubicBezTo>
                  <a:pt x="1384" y="953"/>
                  <a:pt x="1384" y="953"/>
                  <a:pt x="1384" y="953"/>
                </a:cubicBezTo>
                <a:cubicBezTo>
                  <a:pt x="1387" y="958"/>
                  <a:pt x="1387" y="958"/>
                  <a:pt x="1387" y="958"/>
                </a:cubicBezTo>
                <a:cubicBezTo>
                  <a:pt x="1437" y="1206"/>
                  <a:pt x="1437" y="1206"/>
                  <a:pt x="1437" y="1206"/>
                </a:cubicBezTo>
                <a:lnTo>
                  <a:pt x="1416" y="1210"/>
                </a:lnTo>
                <a:close/>
                <a:moveTo>
                  <a:pt x="1449" y="1205"/>
                </a:moveTo>
                <a:cubicBezTo>
                  <a:pt x="1404" y="980"/>
                  <a:pt x="1404" y="980"/>
                  <a:pt x="1404" y="980"/>
                </a:cubicBezTo>
                <a:cubicBezTo>
                  <a:pt x="1591" y="1225"/>
                  <a:pt x="1591" y="1225"/>
                  <a:pt x="1591" y="1225"/>
                </a:cubicBezTo>
                <a:lnTo>
                  <a:pt x="1449" y="1205"/>
                </a:lnTo>
                <a:close/>
                <a:moveTo>
                  <a:pt x="1621" y="1230"/>
                </a:moveTo>
                <a:cubicBezTo>
                  <a:pt x="1399" y="938"/>
                  <a:pt x="1399" y="938"/>
                  <a:pt x="1399" y="938"/>
                </a:cubicBezTo>
                <a:cubicBezTo>
                  <a:pt x="1395" y="935"/>
                  <a:pt x="1395" y="935"/>
                  <a:pt x="1395" y="935"/>
                </a:cubicBezTo>
                <a:cubicBezTo>
                  <a:pt x="1374" y="831"/>
                  <a:pt x="1374" y="831"/>
                  <a:pt x="1374" y="831"/>
                </a:cubicBezTo>
                <a:cubicBezTo>
                  <a:pt x="1737" y="1247"/>
                  <a:pt x="1737" y="1247"/>
                  <a:pt x="1737" y="1247"/>
                </a:cubicBezTo>
                <a:lnTo>
                  <a:pt x="1621" y="1230"/>
                </a:lnTo>
                <a:close/>
                <a:moveTo>
                  <a:pt x="1366" y="788"/>
                </a:moveTo>
                <a:cubicBezTo>
                  <a:pt x="1361" y="762"/>
                  <a:pt x="1361" y="762"/>
                  <a:pt x="1361" y="762"/>
                </a:cubicBezTo>
                <a:cubicBezTo>
                  <a:pt x="1928" y="909"/>
                  <a:pt x="1928" y="909"/>
                  <a:pt x="1928" y="909"/>
                </a:cubicBezTo>
                <a:cubicBezTo>
                  <a:pt x="2136" y="1305"/>
                  <a:pt x="2136" y="1305"/>
                  <a:pt x="2136" y="1305"/>
                </a:cubicBezTo>
                <a:cubicBezTo>
                  <a:pt x="1770" y="1252"/>
                  <a:pt x="1770" y="1252"/>
                  <a:pt x="1770" y="1252"/>
                </a:cubicBezTo>
                <a:lnTo>
                  <a:pt x="1366" y="7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délník 34">
            <a:extLst>
              <a:ext uri="{FF2B5EF4-FFF2-40B4-BE49-F238E27FC236}">
                <a16:creationId xmlns:a16="http://schemas.microsoft.com/office/drawing/2014/main" xmlns="" id="{704354ED-3624-468E-B9F4-7D2376FC82C1}"/>
              </a:ext>
            </a:extLst>
          </p:cNvPr>
          <p:cNvSpPr/>
          <p:nvPr/>
        </p:nvSpPr>
        <p:spPr>
          <a:xfrm>
            <a:off x="4572000" y="1812563"/>
            <a:ext cx="4352309" cy="1232928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71" name="Group 56">
            <a:extLst>
              <a:ext uri="{FF2B5EF4-FFF2-40B4-BE49-F238E27FC236}">
                <a16:creationId xmlns:a16="http://schemas.microsoft.com/office/drawing/2014/main" xmlns="" id="{6A3F6A0E-1051-45B4-AA99-AEE928E0E0E7}"/>
              </a:ext>
            </a:extLst>
          </p:cNvPr>
          <p:cNvGrpSpPr/>
          <p:nvPr/>
        </p:nvGrpSpPr>
        <p:grpSpPr>
          <a:xfrm>
            <a:off x="4691301" y="1868677"/>
            <a:ext cx="3566268" cy="893023"/>
            <a:chOff x="1619672" y="1271556"/>
            <a:chExt cx="3093537" cy="1148050"/>
          </a:xfrm>
        </p:grpSpPr>
        <p:sp>
          <p:nvSpPr>
            <p:cNvPr id="72" name="TextBox 57">
              <a:extLst>
                <a:ext uri="{FF2B5EF4-FFF2-40B4-BE49-F238E27FC236}">
                  <a16:creationId xmlns:a16="http://schemas.microsoft.com/office/drawing/2014/main" xmlns="" id="{C7965642-B448-43A2-87CB-48A1B746EEE7}"/>
                </a:ext>
              </a:extLst>
            </p:cNvPr>
            <p:cNvSpPr txBox="1"/>
            <p:nvPr/>
          </p:nvSpPr>
          <p:spPr>
            <a:xfrm>
              <a:off x="1619673" y="1608481"/>
              <a:ext cx="2793479" cy="81112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Značení na budovách jsou viditelná</a:t>
              </a: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Otevírací doba v ČJ je viditelně vyvěšena, avšak v cizím jazyce pouze v 73 % </a:t>
              </a:r>
            </a:p>
          </p:txBody>
        </p:sp>
        <p:sp>
          <p:nvSpPr>
            <p:cNvPr id="73" name="TextBox 58">
              <a:extLst>
                <a:ext uri="{FF2B5EF4-FFF2-40B4-BE49-F238E27FC236}">
                  <a16:creationId xmlns:a16="http://schemas.microsoft.com/office/drawing/2014/main" xmlns="" id="{F43C3CF1-482B-4B99-BFA3-348FA8BE7E29}"/>
                </a:ext>
              </a:extLst>
            </p:cNvPr>
            <p:cNvSpPr txBox="1"/>
            <p:nvPr/>
          </p:nvSpPr>
          <p:spPr>
            <a:xfrm>
              <a:off x="1619672" y="1271556"/>
              <a:ext cx="3093537" cy="35610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ZNAČENÍ TIC </a:t>
              </a:r>
            </a:p>
          </p:txBody>
        </p:sp>
      </p:grpSp>
      <p:sp>
        <p:nvSpPr>
          <p:cNvPr id="74" name="Freeform 20">
            <a:extLst>
              <a:ext uri="{FF2B5EF4-FFF2-40B4-BE49-F238E27FC236}">
                <a16:creationId xmlns:a16="http://schemas.microsoft.com/office/drawing/2014/main" xmlns="" id="{2F810D2C-A9FD-4EA2-BBA4-2C0A182636B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084119" y="1895658"/>
            <a:ext cx="543267" cy="475600"/>
          </a:xfrm>
          <a:custGeom>
            <a:avLst/>
            <a:gdLst>
              <a:gd name="T0" fmla="*/ 341 w 341"/>
              <a:gd name="T1" fmla="*/ 74 h 298"/>
              <a:gd name="T2" fmla="*/ 312 w 341"/>
              <a:gd name="T3" fmla="*/ 45 h 298"/>
              <a:gd name="T4" fmla="*/ 197 w 341"/>
              <a:gd name="T5" fmla="*/ 45 h 298"/>
              <a:gd name="T6" fmla="*/ 197 w 341"/>
              <a:gd name="T7" fmla="*/ 110 h 298"/>
              <a:gd name="T8" fmla="*/ 312 w 341"/>
              <a:gd name="T9" fmla="*/ 110 h 298"/>
              <a:gd name="T10" fmla="*/ 341 w 341"/>
              <a:gd name="T11" fmla="*/ 74 h 298"/>
              <a:gd name="T12" fmla="*/ 0 w 341"/>
              <a:gd name="T13" fmla="*/ 74 h 298"/>
              <a:gd name="T14" fmla="*/ 30 w 341"/>
              <a:gd name="T15" fmla="*/ 110 h 298"/>
              <a:gd name="T16" fmla="*/ 145 w 341"/>
              <a:gd name="T17" fmla="*/ 110 h 298"/>
              <a:gd name="T18" fmla="*/ 145 w 341"/>
              <a:gd name="T19" fmla="*/ 45 h 298"/>
              <a:gd name="T20" fmla="*/ 30 w 341"/>
              <a:gd name="T21" fmla="*/ 45 h 298"/>
              <a:gd name="T22" fmla="*/ 0 w 341"/>
              <a:gd name="T23" fmla="*/ 74 h 298"/>
              <a:gd name="T24" fmla="*/ 197 w 341"/>
              <a:gd name="T25" fmla="*/ 123 h 298"/>
              <a:gd name="T26" fmla="*/ 197 w 341"/>
              <a:gd name="T27" fmla="*/ 188 h 298"/>
              <a:gd name="T28" fmla="*/ 312 w 341"/>
              <a:gd name="T29" fmla="*/ 188 h 298"/>
              <a:gd name="T30" fmla="*/ 341 w 341"/>
              <a:gd name="T31" fmla="*/ 152 h 298"/>
              <a:gd name="T32" fmla="*/ 312 w 341"/>
              <a:gd name="T33" fmla="*/ 123 h 298"/>
              <a:gd name="T34" fmla="*/ 197 w 341"/>
              <a:gd name="T35" fmla="*/ 123 h 298"/>
              <a:gd name="T36" fmla="*/ 171 w 341"/>
              <a:gd name="T37" fmla="*/ 0 h 298"/>
              <a:gd name="T38" fmla="*/ 159 w 341"/>
              <a:gd name="T39" fmla="*/ 12 h 298"/>
              <a:gd name="T40" fmla="*/ 159 w 341"/>
              <a:gd name="T41" fmla="*/ 298 h 298"/>
              <a:gd name="T42" fmla="*/ 183 w 341"/>
              <a:gd name="T43" fmla="*/ 298 h 298"/>
              <a:gd name="T44" fmla="*/ 183 w 341"/>
              <a:gd name="T45" fmla="*/ 12 h 298"/>
              <a:gd name="T46" fmla="*/ 171 w 341"/>
              <a:gd name="T47" fmla="*/ 0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41" h="298">
                <a:moveTo>
                  <a:pt x="341" y="74"/>
                </a:moveTo>
                <a:cubicBezTo>
                  <a:pt x="312" y="45"/>
                  <a:pt x="312" y="45"/>
                  <a:pt x="312" y="45"/>
                </a:cubicBezTo>
                <a:cubicBezTo>
                  <a:pt x="197" y="45"/>
                  <a:pt x="197" y="45"/>
                  <a:pt x="197" y="45"/>
                </a:cubicBezTo>
                <a:cubicBezTo>
                  <a:pt x="197" y="110"/>
                  <a:pt x="197" y="110"/>
                  <a:pt x="197" y="110"/>
                </a:cubicBezTo>
                <a:cubicBezTo>
                  <a:pt x="312" y="110"/>
                  <a:pt x="312" y="110"/>
                  <a:pt x="312" y="110"/>
                </a:cubicBezTo>
                <a:lnTo>
                  <a:pt x="341" y="74"/>
                </a:lnTo>
                <a:close/>
                <a:moveTo>
                  <a:pt x="0" y="74"/>
                </a:moveTo>
                <a:cubicBezTo>
                  <a:pt x="30" y="110"/>
                  <a:pt x="30" y="110"/>
                  <a:pt x="30" y="110"/>
                </a:cubicBezTo>
                <a:cubicBezTo>
                  <a:pt x="145" y="110"/>
                  <a:pt x="145" y="110"/>
                  <a:pt x="145" y="110"/>
                </a:cubicBezTo>
                <a:cubicBezTo>
                  <a:pt x="145" y="45"/>
                  <a:pt x="145" y="45"/>
                  <a:pt x="145" y="45"/>
                </a:cubicBezTo>
                <a:cubicBezTo>
                  <a:pt x="30" y="45"/>
                  <a:pt x="30" y="45"/>
                  <a:pt x="30" y="45"/>
                </a:cubicBezTo>
                <a:lnTo>
                  <a:pt x="0" y="74"/>
                </a:lnTo>
                <a:close/>
                <a:moveTo>
                  <a:pt x="197" y="123"/>
                </a:moveTo>
                <a:cubicBezTo>
                  <a:pt x="197" y="188"/>
                  <a:pt x="197" y="188"/>
                  <a:pt x="197" y="188"/>
                </a:cubicBezTo>
                <a:cubicBezTo>
                  <a:pt x="312" y="188"/>
                  <a:pt x="312" y="188"/>
                  <a:pt x="312" y="188"/>
                </a:cubicBezTo>
                <a:cubicBezTo>
                  <a:pt x="341" y="152"/>
                  <a:pt x="341" y="152"/>
                  <a:pt x="341" y="152"/>
                </a:cubicBezTo>
                <a:cubicBezTo>
                  <a:pt x="312" y="123"/>
                  <a:pt x="312" y="123"/>
                  <a:pt x="312" y="123"/>
                </a:cubicBezTo>
                <a:lnTo>
                  <a:pt x="197" y="123"/>
                </a:lnTo>
                <a:close/>
                <a:moveTo>
                  <a:pt x="171" y="0"/>
                </a:moveTo>
                <a:cubicBezTo>
                  <a:pt x="165" y="0"/>
                  <a:pt x="159" y="6"/>
                  <a:pt x="159" y="12"/>
                </a:cubicBezTo>
                <a:cubicBezTo>
                  <a:pt x="159" y="298"/>
                  <a:pt x="159" y="298"/>
                  <a:pt x="159" y="298"/>
                </a:cubicBezTo>
                <a:cubicBezTo>
                  <a:pt x="183" y="298"/>
                  <a:pt x="183" y="298"/>
                  <a:pt x="183" y="298"/>
                </a:cubicBezTo>
                <a:cubicBezTo>
                  <a:pt x="183" y="12"/>
                  <a:pt x="183" y="12"/>
                  <a:pt x="183" y="12"/>
                </a:cubicBezTo>
                <a:cubicBezTo>
                  <a:pt x="183" y="6"/>
                  <a:pt x="177" y="0"/>
                  <a:pt x="17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délník 34">
            <a:extLst>
              <a:ext uri="{FF2B5EF4-FFF2-40B4-BE49-F238E27FC236}">
                <a16:creationId xmlns:a16="http://schemas.microsoft.com/office/drawing/2014/main" xmlns="" id="{E0286D3D-7CD8-4C69-95FC-55F2A878D1DD}"/>
              </a:ext>
            </a:extLst>
          </p:cNvPr>
          <p:cNvSpPr/>
          <p:nvPr/>
        </p:nvSpPr>
        <p:spPr>
          <a:xfrm>
            <a:off x="4572000" y="3105079"/>
            <a:ext cx="4352309" cy="1232928"/>
          </a:xfrm>
          <a:prstGeom prst="rect">
            <a:avLst/>
          </a:prstGeom>
          <a:solidFill>
            <a:srgbClr val="003C7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pSp>
        <p:nvGrpSpPr>
          <p:cNvPr id="76" name="Group 56">
            <a:extLst>
              <a:ext uri="{FF2B5EF4-FFF2-40B4-BE49-F238E27FC236}">
                <a16:creationId xmlns:a16="http://schemas.microsoft.com/office/drawing/2014/main" xmlns="" id="{652C1CD8-AF19-4F4E-A1D2-2CE6003FBC8C}"/>
              </a:ext>
            </a:extLst>
          </p:cNvPr>
          <p:cNvGrpSpPr/>
          <p:nvPr/>
        </p:nvGrpSpPr>
        <p:grpSpPr>
          <a:xfrm>
            <a:off x="4691301" y="3166178"/>
            <a:ext cx="3566268" cy="1046911"/>
            <a:chOff x="1619672" y="1271556"/>
            <a:chExt cx="3093537" cy="1345884"/>
          </a:xfrm>
        </p:grpSpPr>
        <p:sp>
          <p:nvSpPr>
            <p:cNvPr id="77" name="TextBox 57">
              <a:extLst>
                <a:ext uri="{FF2B5EF4-FFF2-40B4-BE49-F238E27FC236}">
                  <a16:creationId xmlns:a16="http://schemas.microsoft.com/office/drawing/2014/main" xmlns="" id="{DBF0BD7E-1117-4704-9DDA-030145F465B0}"/>
                </a:ext>
              </a:extLst>
            </p:cNvPr>
            <p:cNvSpPr txBox="1"/>
            <p:nvPr/>
          </p:nvSpPr>
          <p:spPr>
            <a:xfrm>
              <a:off x="1619673" y="1608481"/>
              <a:ext cx="2793479" cy="100895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91 % zákazníků odchází s pozitivními emocemi z proběhlé návštěvy</a:t>
              </a:r>
            </a:p>
            <a:p>
              <a:pPr marL="174625" marR="0" lvl="0" indent="-174625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cs-CZ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Pokud je zkušenost negativní, je způsobena pasivitou nebo nedostupností pracovníka na TIC (zavřené TIC)</a:t>
              </a:r>
            </a:p>
          </p:txBody>
        </p:sp>
        <p:sp>
          <p:nvSpPr>
            <p:cNvPr id="78" name="TextBox 58">
              <a:extLst>
                <a:ext uri="{FF2B5EF4-FFF2-40B4-BE49-F238E27FC236}">
                  <a16:creationId xmlns:a16="http://schemas.microsoft.com/office/drawing/2014/main" xmlns="" id="{C1A1BF70-5C46-4F5E-85A0-C8D772F185C4}"/>
                </a:ext>
              </a:extLst>
            </p:cNvPr>
            <p:cNvSpPr txBox="1"/>
            <p:nvPr/>
          </p:nvSpPr>
          <p:spPr>
            <a:xfrm>
              <a:off x="1619672" y="1271556"/>
              <a:ext cx="3093537" cy="35610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pitchFamily="34" charset="0"/>
                </a:rPr>
                <a:t>ZÁKAZNICKÁ ZKUŠENOST</a:t>
              </a:r>
            </a:p>
          </p:txBody>
        </p:sp>
      </p:grpSp>
      <p:sp>
        <p:nvSpPr>
          <p:cNvPr id="79" name="Freeform 261">
            <a:extLst>
              <a:ext uri="{FF2B5EF4-FFF2-40B4-BE49-F238E27FC236}">
                <a16:creationId xmlns:a16="http://schemas.microsoft.com/office/drawing/2014/main" xmlns="" id="{5C55E1E6-259A-461D-B031-D0B28125FFD3}"/>
              </a:ext>
            </a:extLst>
          </p:cNvPr>
          <p:cNvSpPr>
            <a:spLocks noChangeAspect="1"/>
          </p:cNvSpPr>
          <p:nvPr/>
        </p:nvSpPr>
        <p:spPr bwMode="auto">
          <a:xfrm>
            <a:off x="8224384" y="3275822"/>
            <a:ext cx="556950" cy="453885"/>
          </a:xfrm>
          <a:custGeom>
            <a:avLst/>
            <a:gdLst/>
            <a:ahLst/>
            <a:cxnLst>
              <a:cxn ang="0">
                <a:pos x="398" y="121"/>
              </a:cxn>
              <a:cxn ang="0">
                <a:pos x="213" y="317"/>
              </a:cxn>
              <a:cxn ang="0">
                <a:pos x="182" y="317"/>
              </a:cxn>
              <a:cxn ang="0">
                <a:pos x="2" y="116"/>
              </a:cxn>
              <a:cxn ang="0">
                <a:pos x="0" y="97"/>
              </a:cxn>
              <a:cxn ang="0">
                <a:pos x="102" y="1"/>
              </a:cxn>
              <a:cxn ang="0">
                <a:pos x="193" y="46"/>
              </a:cxn>
              <a:cxn ang="0">
                <a:pos x="209" y="46"/>
              </a:cxn>
              <a:cxn ang="0">
                <a:pos x="301" y="4"/>
              </a:cxn>
              <a:cxn ang="0">
                <a:pos x="400" y="103"/>
              </a:cxn>
              <a:cxn ang="0">
                <a:pos x="398" y="121"/>
              </a:cxn>
            </a:cxnLst>
            <a:rect l="0" t="0" r="r" b="b"/>
            <a:pathLst>
              <a:path w="401" h="327">
                <a:moveTo>
                  <a:pt x="398" y="121"/>
                </a:moveTo>
                <a:cubicBezTo>
                  <a:pt x="381" y="210"/>
                  <a:pt x="290" y="259"/>
                  <a:pt x="213" y="317"/>
                </a:cubicBezTo>
                <a:cubicBezTo>
                  <a:pt x="199" y="327"/>
                  <a:pt x="195" y="327"/>
                  <a:pt x="182" y="317"/>
                </a:cubicBezTo>
                <a:cubicBezTo>
                  <a:pt x="104" y="256"/>
                  <a:pt x="9" y="207"/>
                  <a:pt x="2" y="116"/>
                </a:cubicBezTo>
                <a:cubicBezTo>
                  <a:pt x="1" y="110"/>
                  <a:pt x="0" y="104"/>
                  <a:pt x="0" y="97"/>
                </a:cubicBezTo>
                <a:cubicBezTo>
                  <a:pt x="1" y="43"/>
                  <a:pt x="46" y="0"/>
                  <a:pt x="102" y="1"/>
                </a:cubicBezTo>
                <a:cubicBezTo>
                  <a:pt x="137" y="1"/>
                  <a:pt x="176" y="24"/>
                  <a:pt x="193" y="46"/>
                </a:cubicBezTo>
                <a:cubicBezTo>
                  <a:pt x="204" y="59"/>
                  <a:pt x="198" y="59"/>
                  <a:pt x="209" y="46"/>
                </a:cubicBezTo>
                <a:cubicBezTo>
                  <a:pt x="227" y="25"/>
                  <a:pt x="266" y="3"/>
                  <a:pt x="301" y="4"/>
                </a:cubicBezTo>
                <a:cubicBezTo>
                  <a:pt x="357" y="4"/>
                  <a:pt x="401" y="49"/>
                  <a:pt x="400" y="103"/>
                </a:cubicBezTo>
                <a:cubicBezTo>
                  <a:pt x="400" y="109"/>
                  <a:pt x="399" y="115"/>
                  <a:pt x="398" y="12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539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2955" y="949296"/>
            <a:ext cx="8294214" cy="2419235"/>
          </a:xfrm>
        </p:spPr>
        <p:txBody>
          <a:bodyPr anchor="ctr">
            <a:noAutofit/>
          </a:bodyPr>
          <a:lstStyle/>
          <a:p>
            <a:r>
              <a:rPr lang="cs-CZ" sz="2400" dirty="0"/>
              <a:t>Co si z průzkumu odnést a </a:t>
            </a:r>
            <a:r>
              <a:rPr lang="cs-CZ" sz="6000" dirty="0"/>
              <a:t/>
            </a:r>
            <a:br>
              <a:rPr lang="cs-CZ" sz="6000" dirty="0"/>
            </a:br>
            <a:r>
              <a:rPr lang="cs-CZ" sz="6000" dirty="0"/>
              <a:t>JAK DÁL?</a:t>
            </a:r>
            <a:endParaRPr lang="cs-CZ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957528"/>
      </p:ext>
    </p:extLst>
  </p:cSld>
  <p:clrMapOvr>
    <a:masterClrMapping/>
  </p:clrMapOvr>
</p:sld>
</file>

<file path=ppt/theme/theme1.xml><?xml version="1.0" encoding="utf-8"?>
<a:theme xmlns:a="http://schemas.openxmlformats.org/drawingml/2006/main" name="rozpracovano_NEW_CZT_ppt_template_16ku9_landofstories_19.6.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090AB9A92F44149898CFEA4A4356CBF" ma:contentTypeVersion="6" ma:contentTypeDescription="Vytvoří nový dokument" ma:contentTypeScope="" ma:versionID="f8a51cd3220a9b503c9a5d7397f40c5c">
  <xsd:schema xmlns:xsd="http://www.w3.org/2001/XMLSchema" xmlns:xs="http://www.w3.org/2001/XMLSchema" xmlns:p="http://schemas.microsoft.com/office/2006/metadata/properties" xmlns:ns2="2e7520ec-b2c2-4272-9b5a-8d3155fe98c2" targetNamespace="http://schemas.microsoft.com/office/2006/metadata/properties" ma:root="true" ma:fieldsID="40f78bdeabd89c78bbac6ee88920944a" ns2:_="">
    <xsd:import namespace="2e7520ec-b2c2-4272-9b5a-8d3155fe98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7520ec-b2c2-4272-9b5a-8d3155fe98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7C1EBA-1EE5-47A5-9B60-D569A25108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AAEF8F-DF42-41BC-937B-9F444BA1BBEF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2e7520ec-b2c2-4272-9b5a-8d3155fe98c2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AA4CCB4-1BB1-4D09-8F4D-737EE93D29B9}">
  <ds:schemaRefs>
    <ds:schemaRef ds:uri="2e7520ec-b2c2-4272-9b5a-8d3155fe98c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2665</TotalTime>
  <Words>4170</Words>
  <Application>Microsoft Office PowerPoint</Application>
  <PresentationFormat>Předvádění na obrazovce (16:9)</PresentationFormat>
  <Paragraphs>815</Paragraphs>
  <Slides>47</Slides>
  <Notes>19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48" baseType="lpstr">
      <vt:lpstr>rozpracovano_NEW_CZT_ppt_template_16ku9_landofstories_19.6.</vt:lpstr>
      <vt:lpstr>Mystery Shopping TIC 2022</vt:lpstr>
      <vt:lpstr>Obsah</vt:lpstr>
      <vt:lpstr>ZÁKLADNÍ ÚDAJE  O PRŮZKUMU</vt:lpstr>
      <vt:lpstr>Pozadí a cíle průzkumu</vt:lpstr>
      <vt:lpstr>Metodologie průzkumu</vt:lpstr>
      <vt:lpstr>Metodologie průzkumu</vt:lpstr>
      <vt:lpstr>HLAVNÍ ZÁVĚRY</vt:lpstr>
      <vt:lpstr>Prezentace aplikace PowerPoint</vt:lpstr>
      <vt:lpstr>Co si z průzkumu odnést a  JAK DÁL?</vt:lpstr>
      <vt:lpstr>Máme pro Vaše TIC několik doporučení</vt:lpstr>
      <vt:lpstr>CELKOVÉ VÝSLEDKY</vt:lpstr>
      <vt:lpstr>Co nám ukazují celková čísla?</vt:lpstr>
      <vt:lpstr>Nyní si vezmeme výsledky pod DROBNOHLED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Podělíme se s Vámi také  několik ZAJÍMAVOSTÍ</vt:lpstr>
      <vt:lpstr>Prezentace aplikace PowerPoint</vt:lpstr>
      <vt:lpstr>Prezentace aplikace PowerPoint</vt:lpstr>
      <vt:lpstr>Prezentace aplikace PowerPoint</vt:lpstr>
      <vt:lpstr>Prezentace aplikace PowerPoint</vt:lpstr>
      <vt:lpstr>Jak se TIC vedla v jednotlivých KRAJÍCH?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Jaké budil kontakt s pracovníky EMOCE?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DCR kampaň v reakci na COVID19 #světovéČesko</dc:title>
  <dc:creator>Machová Soňa, Bc.</dc:creator>
  <cp:lastModifiedBy>Dell</cp:lastModifiedBy>
  <cp:revision>153</cp:revision>
  <cp:lastPrinted>2020-05-26T16:55:20Z</cp:lastPrinted>
  <dcterms:created xsi:type="dcterms:W3CDTF">2020-04-22T11:38:35Z</dcterms:created>
  <dcterms:modified xsi:type="dcterms:W3CDTF">2022-10-19T07:54:42Z</dcterms:modified>
</cp:coreProperties>
</file>