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notesSlides/notesSlide1.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charts/chart22.xml" ContentType="application/vnd.openxmlformats-officedocument.drawingml.chart+xml"/>
  <Override PartName="/ppt/charts/chart23.xml" ContentType="application/vnd.openxmlformats-officedocument.drawingml.chart+xml"/>
  <Override PartName="/ppt/charts/chart24.xml" ContentType="application/vnd.openxmlformats-officedocument.drawingml.chart+xml"/>
  <Override PartName="/ppt/charts/chart25.xml" ContentType="application/vnd.openxmlformats-officedocument.drawingml.chart+xml"/>
  <Override PartName="/ppt/charts/chart26.xml" ContentType="application/vnd.openxmlformats-officedocument.drawingml.char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ppt/charts/colors1.xml" ContentType="application/vnd.ms-office.chartcolorstyle+xml"/>
  <Override PartName="/ppt/charts/style1.xml" ContentType="application/vnd.ms-office.chartstyle+xml"/>
  <Override PartName="/ppt/charts/colors2.xml" ContentType="application/vnd.ms-office.chartcolorstyle+xml"/>
  <Override PartName="/ppt/charts/style2.xml" ContentType="application/vnd.ms-office.chartstyle+xml"/>
  <Override PartName="/ppt/charts/colors3.xml" ContentType="application/vnd.ms-office.chartcolorstyle+xml"/>
  <Override PartName="/ppt/charts/style3.xml" ContentType="application/vnd.ms-office.chartstyle+xml"/>
  <Override PartName="/ppt/charts/colors4.xml" ContentType="application/vnd.ms-office.chartcolorstyle+xml"/>
  <Override PartName="/ppt/charts/style4.xml" ContentType="application/vnd.ms-office.chartstyle+xml"/>
  <Override PartName="/ppt/charts/colors5.xml" ContentType="application/vnd.ms-office.chartcolorstyle+xml"/>
  <Override PartName="/ppt/charts/style5.xml" ContentType="application/vnd.ms-office.chartstyle+xml"/>
  <Override PartName="/ppt/charts/colors6.xml" ContentType="application/vnd.ms-office.chartcolorstyle+xml"/>
  <Override PartName="/ppt/charts/style6.xml" ContentType="application/vnd.ms-office.chart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08" r:id="rId1"/>
  </p:sldMasterIdLst>
  <p:notesMasterIdLst>
    <p:notesMasterId r:id="rId46"/>
  </p:notesMasterIdLst>
  <p:handoutMasterIdLst>
    <p:handoutMasterId r:id="rId47"/>
  </p:handoutMasterIdLst>
  <p:sldIdLst>
    <p:sldId id="820" r:id="rId2"/>
    <p:sldId id="913" r:id="rId3"/>
    <p:sldId id="914" r:id="rId4"/>
    <p:sldId id="912" r:id="rId5"/>
    <p:sldId id="915" r:id="rId6"/>
    <p:sldId id="917" r:id="rId7"/>
    <p:sldId id="918" r:id="rId8"/>
    <p:sldId id="945" r:id="rId9"/>
    <p:sldId id="944" r:id="rId10"/>
    <p:sldId id="920" r:id="rId11"/>
    <p:sldId id="961" r:id="rId12"/>
    <p:sldId id="962" r:id="rId13"/>
    <p:sldId id="923" r:id="rId14"/>
    <p:sldId id="963" r:id="rId15"/>
    <p:sldId id="964" r:id="rId16"/>
    <p:sldId id="965" r:id="rId17"/>
    <p:sldId id="966" r:id="rId18"/>
    <p:sldId id="967" r:id="rId19"/>
    <p:sldId id="968" r:id="rId20"/>
    <p:sldId id="969" r:id="rId21"/>
    <p:sldId id="970" r:id="rId22"/>
    <p:sldId id="931" r:id="rId23"/>
    <p:sldId id="932" r:id="rId24"/>
    <p:sldId id="936" r:id="rId25"/>
    <p:sldId id="934" r:id="rId26"/>
    <p:sldId id="935" r:id="rId27"/>
    <p:sldId id="948" r:id="rId28"/>
    <p:sldId id="949" r:id="rId29"/>
    <p:sldId id="950" r:id="rId30"/>
    <p:sldId id="951" r:id="rId31"/>
    <p:sldId id="952" r:id="rId32"/>
    <p:sldId id="953" r:id="rId33"/>
    <p:sldId id="954" r:id="rId34"/>
    <p:sldId id="955" r:id="rId35"/>
    <p:sldId id="956" r:id="rId36"/>
    <p:sldId id="957" r:id="rId37"/>
    <p:sldId id="958" r:id="rId38"/>
    <p:sldId id="959" r:id="rId39"/>
    <p:sldId id="960" r:id="rId40"/>
    <p:sldId id="939" r:id="rId41"/>
    <p:sldId id="940" r:id="rId42"/>
    <p:sldId id="971" r:id="rId43"/>
    <p:sldId id="943" r:id="rId44"/>
    <p:sldId id="947" r:id="rId45"/>
  </p:sldIdLst>
  <p:sldSz cx="9144000" cy="5143500" type="screen16x9"/>
  <p:notesSz cx="6797675" cy="9926638"/>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2" orient="horz" pos="2890" userDrawn="1">
          <p15:clr>
            <a:srgbClr val="A4A3A4"/>
          </p15:clr>
        </p15:guide>
        <p15:guide id="5" orient="horz" pos="78" userDrawn="1">
          <p15:clr>
            <a:srgbClr val="A4A3A4"/>
          </p15:clr>
        </p15:guide>
        <p15:guide id="6" pos="703" userDrawn="1">
          <p15:clr>
            <a:srgbClr val="A4A3A4"/>
          </p15:clr>
        </p15:guide>
        <p15:guide id="7" pos="113" userDrawn="1">
          <p15:clr>
            <a:srgbClr val="A4A3A4"/>
          </p15:clr>
        </p15:guide>
        <p15:guide id="8" pos="5647" userDrawn="1">
          <p15:clr>
            <a:srgbClr val="A4A3A4"/>
          </p15:clr>
        </p15:guide>
        <p15:guide id="9" pos="4377" userDrawn="1">
          <p15:clr>
            <a:srgbClr val="A4A3A4"/>
          </p15:clr>
        </p15:guide>
        <p15:guide id="10" pos="5465" userDrawn="1">
          <p15:clr>
            <a:srgbClr val="A4A3A4"/>
          </p15:clr>
        </p15:guide>
        <p15:guide id="11" pos="2880" userDrawn="1">
          <p15:clr>
            <a:srgbClr val="A4A3A4"/>
          </p15:clr>
        </p15:guide>
        <p15:guide id="12" orient="horz" pos="758" userDrawn="1">
          <p15:clr>
            <a:srgbClr val="A4A3A4"/>
          </p15:clr>
        </p15:guide>
        <p15:guide id="13" orient="horz" pos="531" userDrawn="1">
          <p15:clr>
            <a:srgbClr val="A4A3A4"/>
          </p15:clr>
        </p15:guide>
        <p15:guide id="14" orient="horz" pos="305" userDrawn="1">
          <p15:clr>
            <a:srgbClr val="A4A3A4"/>
          </p15:clr>
        </p15:guide>
        <p15:guide id="15" orient="horz" pos="2618" userDrawn="1">
          <p15:clr>
            <a:srgbClr val="A4A3A4"/>
          </p15:clr>
        </p15:guide>
        <p15:guide id="16" orient="horz" pos="1212" userDrawn="1">
          <p15:clr>
            <a:srgbClr val="A4A3A4"/>
          </p15:clr>
        </p15:guide>
      </p15:sldGuideLst>
    </p:ext>
    <p:ext uri="{2D200454-40CA-4A62-9FC3-DE9A4176ACB9}">
      <p15:notesGuideLst xmlns:p15="http://schemas.microsoft.com/office/powerpoint/2012/main" xmlns="">
        <p15:guide id="1" orient="horz" pos="3126">
          <p15:clr>
            <a:srgbClr val="A4A3A4"/>
          </p15:clr>
        </p15:guide>
        <p15:guide id="2" pos="214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xternista.ipsos" initials="e" lastIdx="18" clrIdx="0"/>
  <p:cmAuthor id="2" name="Tereza Horáková - Ipsos" initials="TH-I" lastIdx="7" clrIdx="1"/>
  <p:cmAuthor id="3" name="Magdalena Benova" initials="MB" lastIdx="17" clrIdx="2"/>
  <p:cmAuthor id="4" name="Zora Vasulinova" initials="ZV" lastIdx="8"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FF"/>
    <a:srgbClr val="ED6737"/>
    <a:srgbClr val="FBB040"/>
    <a:srgbClr val="00B050"/>
    <a:srgbClr val="0070C0"/>
    <a:srgbClr val="262626"/>
    <a:srgbClr val="008E94"/>
    <a:srgbClr val="404040"/>
    <a:srgbClr val="E6E6E6"/>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Bez stylu, bez mřížky">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838" autoAdjust="0"/>
    <p:restoredTop sz="96370" autoAdjust="0"/>
  </p:normalViewPr>
  <p:slideViewPr>
    <p:cSldViewPr showGuides="1">
      <p:cViewPr>
        <p:scale>
          <a:sx n="100" d="100"/>
          <a:sy n="100" d="100"/>
        </p:scale>
        <p:origin x="-900" y="-378"/>
      </p:cViewPr>
      <p:guideLst>
        <p:guide orient="horz" pos="2890"/>
        <p:guide orient="horz" pos="78"/>
        <p:guide orient="horz" pos="758"/>
        <p:guide orient="horz" pos="531"/>
        <p:guide orient="horz" pos="305"/>
        <p:guide orient="horz" pos="2618"/>
        <p:guide orient="horz" pos="1212"/>
        <p:guide pos="703"/>
        <p:guide pos="113"/>
        <p:guide pos="5647"/>
        <p:guide pos="4377"/>
        <p:guide pos="5465"/>
        <p:guide pos="2880"/>
      </p:guideLst>
    </p:cSldViewPr>
  </p:slideViewPr>
  <p:outlineViewPr>
    <p:cViewPr>
      <p:scale>
        <a:sx n="33" d="100"/>
        <a:sy n="33" d="100"/>
      </p:scale>
      <p:origin x="0" y="-6152"/>
    </p:cViewPr>
  </p:outlineViewPr>
  <p:notesTextViewPr>
    <p:cViewPr>
      <p:scale>
        <a:sx n="1" d="1"/>
        <a:sy n="1" d="1"/>
      </p:scale>
      <p:origin x="0" y="0"/>
    </p:cViewPr>
  </p:notesTextViewPr>
  <p:sorterViewPr>
    <p:cViewPr>
      <p:scale>
        <a:sx n="80" d="100"/>
        <a:sy n="80" d="100"/>
      </p:scale>
      <p:origin x="0" y="-11768"/>
    </p:cViewPr>
  </p:sorterViewPr>
  <p:notesViewPr>
    <p:cSldViewPr showGuides="1">
      <p:cViewPr varScale="1">
        <p:scale>
          <a:sx n="78" d="100"/>
          <a:sy n="78" d="100"/>
        </p:scale>
        <p:origin x="3978" y="90"/>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package" Target="../embeddings/Microsoft_Excel_Worksheet2.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20.xlsx"/></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21.xlsx"/></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Worksheet22.xlsx"/></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Excel_Worksheet23.xlsx"/></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Excel_Worksheet24.xlsx"/></Relationships>
</file>

<file path=ppt/charts/_rels/chart25.xml.rels><?xml version="1.0" encoding="UTF-8" standalone="yes"?>
<Relationships xmlns="http://schemas.openxmlformats.org/package/2006/relationships"><Relationship Id="rId1" Type="http://schemas.openxmlformats.org/officeDocument/2006/relationships/package" Target="../embeddings/Microsoft_Excel_Worksheet25.xlsx"/></Relationships>
</file>

<file path=ppt/charts/_rels/chart26.xml.rels><?xml version="1.0" encoding="UTF-8" standalone="yes"?>
<Relationships xmlns="http://schemas.openxmlformats.org/package/2006/relationships"><Relationship Id="rId2" Type="http://schemas.openxmlformats.org/officeDocument/2006/relationships/package" Target="../embeddings/Microsoft_Excel_Worksheet26.xlsx"/><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3" Type="http://schemas.microsoft.com/office/2011/relationships/chartStyle" Target="style3.xml"/><Relationship Id="rId2" Type="http://schemas.microsoft.com/office/2011/relationships/chartColorStyle" Target="colors3.xml"/><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3" Type="http://schemas.microsoft.com/office/2011/relationships/chartStyle" Target="style4.xml"/><Relationship Id="rId2" Type="http://schemas.microsoft.com/office/2011/relationships/chartColorStyle" Target="colors4.xml"/><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3" Type="http://schemas.microsoft.com/office/2011/relationships/chartStyle" Target="style5.xml"/><Relationship Id="rId2" Type="http://schemas.microsoft.com/office/2011/relationships/chartColorStyle" Target="colors5.xml"/><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3" Type="http://schemas.microsoft.com/office/2011/relationships/chartStyle" Target="style6.xml"/><Relationship Id="rId2" Type="http://schemas.microsoft.com/office/2011/relationships/chartColorStyle" Target="colors6.xml"/><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List1!$B$1</c:f>
              <c:strCache>
                <c:ptCount val="1"/>
                <c:pt idx="0">
                  <c:v>2020</c:v>
                </c:pt>
              </c:strCache>
            </c:strRef>
          </c:tx>
          <c:spPr>
            <a:solidFill>
              <a:srgbClr val="008BCA"/>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rgbClr val="404040"/>
                    </a:solidFill>
                    <a:latin typeface="Calibri" panose="020F0502020204030204" pitchFamily="34" charset="0"/>
                    <a:ea typeface="+mn-ea"/>
                    <a:cs typeface="+mn-cs"/>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List1!$A$2</c:f>
              <c:strCache>
                <c:ptCount val="1"/>
                <c:pt idx="0">
                  <c:v>Kategorie 1</c:v>
                </c:pt>
              </c:strCache>
            </c:strRef>
          </c:cat>
          <c:val>
            <c:numRef>
              <c:f>List1!$B$2</c:f>
              <c:numCache>
                <c:formatCode>0%</c:formatCode>
                <c:ptCount val="1"/>
                <c:pt idx="0">
                  <c:v>0.95</c:v>
                </c:pt>
              </c:numCache>
            </c:numRef>
          </c:val>
          <c:extLst xmlns:c16r2="http://schemas.microsoft.com/office/drawing/2015/06/chart">
            <c:ext xmlns:c16="http://schemas.microsoft.com/office/drawing/2014/chart" uri="{C3380CC4-5D6E-409C-BE32-E72D297353CC}">
              <c16:uniqueId val="{00000000-44CF-470D-934F-944127463086}"/>
            </c:ext>
          </c:extLst>
        </c:ser>
        <c:ser>
          <c:idx val="1"/>
          <c:order val="1"/>
          <c:tx>
            <c:strRef>
              <c:f>List1!$C$1</c:f>
              <c:strCache>
                <c:ptCount val="1"/>
                <c:pt idx="0">
                  <c:v>2018</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rgbClr val="404040"/>
                    </a:solidFill>
                    <a:latin typeface="Calibri" panose="020F0502020204030204" pitchFamily="34" charset="0"/>
                    <a:ea typeface="+mn-ea"/>
                    <a:cs typeface="+mn-cs"/>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List1!$A$2</c:f>
              <c:strCache>
                <c:ptCount val="1"/>
                <c:pt idx="0">
                  <c:v>Kategorie 1</c:v>
                </c:pt>
              </c:strCache>
            </c:strRef>
          </c:cat>
          <c:val>
            <c:numRef>
              <c:f>List1!$C$2</c:f>
              <c:numCache>
                <c:formatCode>0%</c:formatCode>
                <c:ptCount val="1"/>
                <c:pt idx="0">
                  <c:v>0.95</c:v>
                </c:pt>
              </c:numCache>
            </c:numRef>
          </c:val>
          <c:extLst xmlns:c16r2="http://schemas.microsoft.com/office/drawing/2015/06/chart">
            <c:ext xmlns:c16="http://schemas.microsoft.com/office/drawing/2014/chart" uri="{C3380CC4-5D6E-409C-BE32-E72D297353CC}">
              <c16:uniqueId val="{00000001-44CF-470D-934F-944127463086}"/>
            </c:ext>
          </c:extLst>
        </c:ser>
        <c:ser>
          <c:idx val="2"/>
          <c:order val="2"/>
          <c:tx>
            <c:strRef>
              <c:f>List1!$D$1</c:f>
              <c:strCache>
                <c:ptCount val="1"/>
                <c:pt idx="0">
                  <c:v>2016</c:v>
                </c:pt>
              </c:strCache>
            </c:strRef>
          </c:tx>
          <c:spPr>
            <a:solidFill>
              <a:schemeClr val="bg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rgbClr val="404040"/>
                    </a:solidFill>
                    <a:latin typeface="Calibri" panose="020F0502020204030204" pitchFamily="34" charset="0"/>
                    <a:ea typeface="+mn-ea"/>
                    <a:cs typeface="+mn-cs"/>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List1!$A$2</c:f>
              <c:strCache>
                <c:ptCount val="1"/>
                <c:pt idx="0">
                  <c:v>Kategorie 1</c:v>
                </c:pt>
              </c:strCache>
            </c:strRef>
          </c:cat>
          <c:val>
            <c:numRef>
              <c:f>List1!$D$2</c:f>
              <c:numCache>
                <c:formatCode>0%</c:formatCode>
                <c:ptCount val="1"/>
                <c:pt idx="0">
                  <c:v>0.92</c:v>
                </c:pt>
              </c:numCache>
            </c:numRef>
          </c:val>
          <c:extLst xmlns:c16r2="http://schemas.microsoft.com/office/drawing/2015/06/chart">
            <c:ext xmlns:c16="http://schemas.microsoft.com/office/drawing/2014/chart" uri="{C3380CC4-5D6E-409C-BE32-E72D297353CC}">
              <c16:uniqueId val="{00000002-44CF-470D-934F-944127463086}"/>
            </c:ext>
          </c:extLst>
        </c:ser>
        <c:ser>
          <c:idx val="3"/>
          <c:order val="3"/>
          <c:tx>
            <c:strRef>
              <c:f>List1!$E$1</c:f>
              <c:strCache>
                <c:ptCount val="1"/>
                <c:pt idx="0">
                  <c:v>2015</c:v>
                </c:pt>
              </c:strCache>
            </c:strRef>
          </c:tx>
          <c:spPr>
            <a:solidFill>
              <a:schemeClr val="bg1">
                <a:lumMod val="85000"/>
              </a:schemeClr>
            </a:solidFill>
            <a:ln>
              <a:noFill/>
            </a:ln>
            <a:effectLst/>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rgbClr val="404040"/>
                      </a:solidFill>
                      <a:latin typeface="Calibri" panose="020F0502020204030204" pitchFamily="34" charset="0"/>
                      <a:ea typeface="+mn-ea"/>
                      <a:cs typeface="Calibri" panose="020F0502020204030204" pitchFamily="34" charset="0"/>
                    </a:defRPr>
                  </a:pPr>
                  <a:endParaRPr lang="cs-CZ"/>
                </a:p>
              </c:txP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rgbClr val="6C6C6C"/>
                    </a:solidFill>
                    <a:latin typeface="Calibri" panose="020F0502020204030204" pitchFamily="34" charset="0"/>
                    <a:ea typeface="+mn-ea"/>
                    <a:cs typeface="Calibri" panose="020F0502020204030204" pitchFamily="34" charset="0"/>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List1!$A$2</c:f>
              <c:strCache>
                <c:ptCount val="1"/>
                <c:pt idx="0">
                  <c:v>Kategorie 1</c:v>
                </c:pt>
              </c:strCache>
            </c:strRef>
          </c:cat>
          <c:val>
            <c:numRef>
              <c:f>List1!$E$2</c:f>
              <c:numCache>
                <c:formatCode>0%</c:formatCode>
                <c:ptCount val="1"/>
                <c:pt idx="0">
                  <c:v>0.99</c:v>
                </c:pt>
              </c:numCache>
            </c:numRef>
          </c:val>
          <c:extLst xmlns:c16r2="http://schemas.microsoft.com/office/drawing/2015/06/chart">
            <c:ext xmlns:c16="http://schemas.microsoft.com/office/drawing/2014/chart" uri="{C3380CC4-5D6E-409C-BE32-E72D297353CC}">
              <c16:uniqueId val="{00000003-44CF-470D-934F-944127463086}"/>
            </c:ext>
          </c:extLst>
        </c:ser>
        <c:ser>
          <c:idx val="4"/>
          <c:order val="4"/>
          <c:tx>
            <c:strRef>
              <c:f>List1!$F$1</c:f>
              <c:strCache>
                <c:ptCount val="1"/>
                <c:pt idx="0">
                  <c:v>2014</c:v>
                </c:pt>
              </c:strCache>
            </c:strRef>
          </c:tx>
          <c:spPr>
            <a:solidFill>
              <a:schemeClr val="bg1">
                <a:lumMod val="9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rgbClr val="262626"/>
                    </a:solidFill>
                    <a:latin typeface="Calibri" panose="020F0502020204030204" pitchFamily="34" charset="0"/>
                    <a:ea typeface="+mn-ea"/>
                    <a:cs typeface="Calibri" panose="020F0502020204030204" pitchFamily="34" charset="0"/>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List1!$A$2</c:f>
              <c:strCache>
                <c:ptCount val="1"/>
                <c:pt idx="0">
                  <c:v>Kategorie 1</c:v>
                </c:pt>
              </c:strCache>
            </c:strRef>
          </c:cat>
          <c:val>
            <c:numRef>
              <c:f>List1!$F$2</c:f>
              <c:numCache>
                <c:formatCode>0%</c:formatCode>
                <c:ptCount val="1"/>
                <c:pt idx="0">
                  <c:v>0.93</c:v>
                </c:pt>
              </c:numCache>
            </c:numRef>
          </c:val>
          <c:extLst xmlns:c16r2="http://schemas.microsoft.com/office/drawing/2015/06/chart">
            <c:ext xmlns:c16="http://schemas.microsoft.com/office/drawing/2014/chart" uri="{C3380CC4-5D6E-409C-BE32-E72D297353CC}">
              <c16:uniqueId val="{00000007-8560-4A95-A738-3870F845E505}"/>
            </c:ext>
          </c:extLst>
        </c:ser>
        <c:ser>
          <c:idx val="5"/>
          <c:order val="5"/>
          <c:tx>
            <c:strRef>
              <c:f>List1!$G$1</c:f>
              <c:strCache>
                <c:ptCount val="1"/>
                <c:pt idx="0">
                  <c:v>2013</c:v>
                </c:pt>
              </c:strCache>
            </c:strRef>
          </c:tx>
          <c:spPr>
            <a:solidFill>
              <a:schemeClr val="bg1">
                <a:lumMod val="9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rgbClr val="404040"/>
                    </a:solidFill>
                    <a:latin typeface="Calibri" panose="020F0502020204030204" pitchFamily="34" charset="0"/>
                    <a:ea typeface="+mn-ea"/>
                    <a:cs typeface="Calibri" panose="020F0502020204030204" pitchFamily="34" charset="0"/>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List1!$A$2</c:f>
              <c:strCache>
                <c:ptCount val="1"/>
                <c:pt idx="0">
                  <c:v>Kategorie 1</c:v>
                </c:pt>
              </c:strCache>
            </c:strRef>
          </c:cat>
          <c:val>
            <c:numRef>
              <c:f>List1!$G$2</c:f>
              <c:numCache>
                <c:formatCode>0%</c:formatCode>
                <c:ptCount val="1"/>
                <c:pt idx="0">
                  <c:v>0.89</c:v>
                </c:pt>
              </c:numCache>
            </c:numRef>
          </c:val>
          <c:extLst xmlns:c16r2="http://schemas.microsoft.com/office/drawing/2015/06/chart">
            <c:ext xmlns:c16="http://schemas.microsoft.com/office/drawing/2014/chart" uri="{C3380CC4-5D6E-409C-BE32-E72D297353CC}">
              <c16:uniqueId val="{00000000-BCAC-4580-83B3-8C1A8B1E2C18}"/>
            </c:ext>
          </c:extLst>
        </c:ser>
        <c:dLbls>
          <c:showLegendKey val="0"/>
          <c:showVal val="0"/>
          <c:showCatName val="0"/>
          <c:showSerName val="0"/>
          <c:showPercent val="0"/>
          <c:showBubbleSize val="0"/>
        </c:dLbls>
        <c:gapWidth val="219"/>
        <c:overlap val="-27"/>
        <c:axId val="203681152"/>
        <c:axId val="205264000"/>
      </c:barChart>
      <c:catAx>
        <c:axId val="203681152"/>
        <c:scaling>
          <c:orientation val="minMax"/>
        </c:scaling>
        <c:delete val="1"/>
        <c:axPos val="b"/>
        <c:numFmt formatCode="General" sourceLinked="1"/>
        <c:majorTickMark val="none"/>
        <c:minorTickMark val="none"/>
        <c:tickLblPos val="nextTo"/>
        <c:crossAx val="205264000"/>
        <c:crosses val="autoZero"/>
        <c:auto val="1"/>
        <c:lblAlgn val="ctr"/>
        <c:lblOffset val="100"/>
        <c:noMultiLvlLbl val="0"/>
      </c:catAx>
      <c:valAx>
        <c:axId val="205264000"/>
        <c:scaling>
          <c:orientation val="minMax"/>
          <c:max val="1"/>
          <c:min val="0.60000000000000009"/>
        </c:scaling>
        <c:delete val="0"/>
        <c:axPos val="l"/>
        <c:majorGridlines>
          <c:spPr>
            <a:ln w="9525" cap="flat" cmpd="sng" algn="ctr">
              <a:solidFill>
                <a:schemeClr val="bg1">
                  <a:lumMod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rgbClr val="404040"/>
                </a:solidFill>
                <a:latin typeface="Calibri" panose="020F0502020204030204" pitchFamily="34" charset="0"/>
                <a:ea typeface="+mn-ea"/>
                <a:cs typeface="+mn-cs"/>
              </a:defRPr>
            </a:pPr>
            <a:endParaRPr lang="cs-CZ"/>
          </a:p>
        </c:txPr>
        <c:crossAx val="203681152"/>
        <c:crosses val="autoZero"/>
        <c:crossBetween val="between"/>
        <c:majorUnit val="0.1"/>
      </c:valAx>
      <c:spPr>
        <a:noFill/>
        <a:ln>
          <a:noFill/>
        </a:ln>
        <a:effectLst/>
      </c:spPr>
    </c:plotArea>
    <c:plotVisOnly val="1"/>
    <c:dispBlanksAs val="gap"/>
    <c:showDLblsOverMax val="0"/>
  </c:chart>
  <c:spPr>
    <a:noFill/>
    <a:ln>
      <a:noFill/>
    </a:ln>
    <a:effectLst/>
  </c:spPr>
  <c:txPr>
    <a:bodyPr/>
    <a:lstStyle/>
    <a:p>
      <a:pPr>
        <a:defRPr/>
      </a:pPr>
      <a:endParaRPr lang="cs-CZ"/>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1170350674743834E-2"/>
          <c:y val="0.11274107251869454"/>
          <c:w val="0.96730687723817765"/>
          <c:h val="0.46430540619043392"/>
        </c:manualLayout>
      </c:layout>
      <c:barChart>
        <c:barDir val="col"/>
        <c:grouping val="clustered"/>
        <c:varyColors val="0"/>
        <c:ser>
          <c:idx val="0"/>
          <c:order val="0"/>
          <c:tx>
            <c:strRef>
              <c:f>Sheet1!$B$1</c:f>
              <c:strCache>
                <c:ptCount val="1"/>
                <c:pt idx="0">
                  <c:v>2020 (N=494)</c:v>
                </c:pt>
              </c:strCache>
            </c:strRef>
          </c:tx>
          <c:spPr>
            <a:solidFill>
              <a:srgbClr val="FFC000"/>
            </a:solidFill>
          </c:spPr>
          <c:invertIfNegative val="0"/>
          <c:dPt>
            <c:idx val="0"/>
            <c:invertIfNegative val="0"/>
            <c:bubble3D val="0"/>
            <c:extLst xmlns:c16r2="http://schemas.microsoft.com/office/drawing/2015/06/chart">
              <c:ext xmlns:c16="http://schemas.microsoft.com/office/drawing/2014/chart" uri="{C3380CC4-5D6E-409C-BE32-E72D297353CC}">
                <c16:uniqueId val="{00000001-7AC9-4F14-8CDA-1C8F5306EA99}"/>
              </c:ext>
            </c:extLst>
          </c:dPt>
          <c:dPt>
            <c:idx val="1"/>
            <c:invertIfNegative val="0"/>
            <c:bubble3D val="0"/>
            <c:spPr>
              <a:solidFill>
                <a:srgbClr val="ED6737"/>
              </a:solidFill>
            </c:spPr>
            <c:extLst xmlns:c16r2="http://schemas.microsoft.com/office/drawing/2015/06/chart">
              <c:ext xmlns:c16="http://schemas.microsoft.com/office/drawing/2014/chart" uri="{C3380CC4-5D6E-409C-BE32-E72D297353CC}">
                <c16:uniqueId val="{00000003-7AC9-4F14-8CDA-1C8F5306EA99}"/>
              </c:ext>
            </c:extLst>
          </c:dPt>
          <c:dPt>
            <c:idx val="2"/>
            <c:invertIfNegative val="0"/>
            <c:bubble3D val="0"/>
            <c:extLst xmlns:c16r2="http://schemas.microsoft.com/office/drawing/2015/06/chart">
              <c:ext xmlns:c16="http://schemas.microsoft.com/office/drawing/2014/chart" uri="{C3380CC4-5D6E-409C-BE32-E72D297353CC}">
                <c16:uniqueId val="{00000005-7AC9-4F14-8CDA-1C8F5306EA99}"/>
              </c:ext>
            </c:extLst>
          </c:dPt>
          <c:dPt>
            <c:idx val="3"/>
            <c:invertIfNegative val="0"/>
            <c:bubble3D val="0"/>
            <c:spPr>
              <a:solidFill>
                <a:srgbClr val="00B050"/>
              </a:solidFill>
            </c:spPr>
            <c:extLst xmlns:c16r2="http://schemas.microsoft.com/office/drawing/2015/06/chart">
              <c:ext xmlns:c16="http://schemas.microsoft.com/office/drawing/2014/chart" uri="{C3380CC4-5D6E-409C-BE32-E72D297353CC}">
                <c16:uniqueId val="{00000007-7AC9-4F14-8CDA-1C8F5306EA99}"/>
              </c:ext>
            </c:extLst>
          </c:dPt>
          <c:dPt>
            <c:idx val="4"/>
            <c:invertIfNegative val="0"/>
            <c:bubble3D val="0"/>
            <c:spPr>
              <a:solidFill>
                <a:srgbClr val="ED6737"/>
              </a:solidFill>
            </c:spPr>
            <c:extLst xmlns:c16r2="http://schemas.microsoft.com/office/drawing/2015/06/chart">
              <c:ext xmlns:c16="http://schemas.microsoft.com/office/drawing/2014/chart" uri="{C3380CC4-5D6E-409C-BE32-E72D297353CC}">
                <c16:uniqueId val="{00000009-7AC9-4F14-8CDA-1C8F5306EA99}"/>
              </c:ext>
            </c:extLst>
          </c:dPt>
          <c:dPt>
            <c:idx val="5"/>
            <c:invertIfNegative val="0"/>
            <c:bubble3D val="0"/>
            <c:spPr>
              <a:solidFill>
                <a:srgbClr val="ED6737"/>
              </a:solidFill>
            </c:spPr>
            <c:extLst xmlns:c16r2="http://schemas.microsoft.com/office/drawing/2015/06/chart">
              <c:ext xmlns:c16="http://schemas.microsoft.com/office/drawing/2014/chart" uri="{C3380CC4-5D6E-409C-BE32-E72D297353CC}">
                <c16:uniqueId val="{0000000B-7AC9-4F14-8CDA-1C8F5306EA99}"/>
              </c:ext>
            </c:extLst>
          </c:dPt>
          <c:dPt>
            <c:idx val="6"/>
            <c:invertIfNegative val="0"/>
            <c:bubble3D val="0"/>
            <c:extLst xmlns:c16r2="http://schemas.microsoft.com/office/drawing/2015/06/chart">
              <c:ext xmlns:c16="http://schemas.microsoft.com/office/drawing/2014/chart" uri="{C3380CC4-5D6E-409C-BE32-E72D297353CC}">
                <c16:uniqueId val="{0000000C-7AC9-4F14-8CDA-1C8F5306EA99}"/>
              </c:ext>
            </c:extLst>
          </c:dPt>
          <c:dPt>
            <c:idx val="8"/>
            <c:invertIfNegative val="0"/>
            <c:bubble3D val="0"/>
            <c:extLst xmlns:c16r2="http://schemas.microsoft.com/office/drawing/2015/06/chart">
              <c:ext xmlns:c16="http://schemas.microsoft.com/office/drawing/2014/chart" uri="{C3380CC4-5D6E-409C-BE32-E72D297353CC}">
                <c16:uniqueId val="{0000000D-7AC9-4F14-8CDA-1C8F5306EA99}"/>
              </c:ext>
            </c:extLst>
          </c:dPt>
          <c:dLbls>
            <c:spPr>
              <a:noFill/>
              <a:ln>
                <a:noFill/>
              </a:ln>
              <a:effectLst/>
            </c:spPr>
            <c:txPr>
              <a:bodyPr/>
              <a:lstStyle/>
              <a:p>
                <a:pPr>
                  <a:defRPr sz="800" b="1">
                    <a:solidFill>
                      <a:srgbClr val="404040"/>
                    </a:solidFill>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Sheet1!$A$2:$A$9</c:f>
              <c:strCache>
                <c:ptCount val="8"/>
                <c:pt idx="0">
                  <c:v>Bezbariérový přístup</c:v>
                </c:pt>
                <c:pt idx="1">
                  <c:v>Zvonek</c:v>
                </c:pt>
                <c:pt idx="2">
                  <c:v>Stojany na kola</c:v>
                </c:pt>
                <c:pt idx="3">
                  <c:v>Směrovky ("i")</c:v>
                </c:pt>
                <c:pt idx="4">
                  <c:v>Název v CJ</c:v>
                </c:pt>
                <c:pt idx="5">
                  <c:v>Jmenovky</c:v>
                </c:pt>
                <c:pt idx="6">
                  <c:v>Internet pro veřejnost</c:v>
                </c:pt>
                <c:pt idx="7">
                  <c:v>Platba kartou</c:v>
                </c:pt>
              </c:strCache>
            </c:strRef>
          </c:cat>
          <c:val>
            <c:numRef>
              <c:f>Sheet1!$B$2:$B$9</c:f>
              <c:numCache>
                <c:formatCode>0%</c:formatCode>
                <c:ptCount val="8"/>
                <c:pt idx="0">
                  <c:v>0.71</c:v>
                </c:pt>
                <c:pt idx="1">
                  <c:v>0.41</c:v>
                </c:pt>
                <c:pt idx="2">
                  <c:v>0.73</c:v>
                </c:pt>
                <c:pt idx="3">
                  <c:v>0.87</c:v>
                </c:pt>
                <c:pt idx="4">
                  <c:v>0.64</c:v>
                </c:pt>
                <c:pt idx="5">
                  <c:v>0.31</c:v>
                </c:pt>
                <c:pt idx="6">
                  <c:v>0.81</c:v>
                </c:pt>
                <c:pt idx="7">
                  <c:v>0.82</c:v>
                </c:pt>
              </c:numCache>
            </c:numRef>
          </c:val>
          <c:extLst xmlns:c16r2="http://schemas.microsoft.com/office/drawing/2015/06/chart">
            <c:ext xmlns:c16="http://schemas.microsoft.com/office/drawing/2014/chart" uri="{C3380CC4-5D6E-409C-BE32-E72D297353CC}">
              <c16:uniqueId val="{0000000E-7AC9-4F14-8CDA-1C8F5306EA99}"/>
            </c:ext>
          </c:extLst>
        </c:ser>
        <c:ser>
          <c:idx val="1"/>
          <c:order val="1"/>
          <c:tx>
            <c:strRef>
              <c:f>Sheet1!$C$1</c:f>
              <c:strCache>
                <c:ptCount val="1"/>
                <c:pt idx="0">
                  <c:v>2018 (N=500)</c:v>
                </c:pt>
              </c:strCache>
            </c:strRef>
          </c:tx>
          <c:spPr>
            <a:solidFill>
              <a:schemeClr val="bg1">
                <a:lumMod val="65000"/>
              </a:schemeClr>
            </a:solidFill>
          </c:spPr>
          <c:invertIfNegative val="0"/>
          <c:dLbls>
            <c:spPr>
              <a:noFill/>
              <a:ln>
                <a:noFill/>
              </a:ln>
              <a:effectLst/>
            </c:spPr>
            <c:txPr>
              <a:bodyPr wrap="square" lIns="38100" tIns="19050" rIns="38100" bIns="19050" anchor="ctr">
                <a:spAutoFit/>
              </a:bodyPr>
              <a:lstStyle/>
              <a:p>
                <a:pPr>
                  <a:defRPr sz="600">
                    <a:solidFill>
                      <a:srgbClr val="262626"/>
                    </a:solidFill>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Sheet1!$A$2:$A$9</c:f>
              <c:strCache>
                <c:ptCount val="8"/>
                <c:pt idx="0">
                  <c:v>Bezbariérový přístup</c:v>
                </c:pt>
                <c:pt idx="1">
                  <c:v>Zvonek</c:v>
                </c:pt>
                <c:pt idx="2">
                  <c:v>Stojany na kola</c:v>
                </c:pt>
                <c:pt idx="3">
                  <c:v>Směrovky ("i")</c:v>
                </c:pt>
                <c:pt idx="4">
                  <c:v>Název v CJ</c:v>
                </c:pt>
                <c:pt idx="5">
                  <c:v>Jmenovky</c:v>
                </c:pt>
                <c:pt idx="6">
                  <c:v>Internet pro veřejnost</c:v>
                </c:pt>
                <c:pt idx="7">
                  <c:v>Platba kartou</c:v>
                </c:pt>
              </c:strCache>
            </c:strRef>
          </c:cat>
          <c:val>
            <c:numRef>
              <c:f>Sheet1!$C$2:$C$9</c:f>
              <c:numCache>
                <c:formatCode>0%</c:formatCode>
                <c:ptCount val="8"/>
                <c:pt idx="0">
                  <c:v>0.7</c:v>
                </c:pt>
                <c:pt idx="1">
                  <c:v>0.43</c:v>
                </c:pt>
                <c:pt idx="2">
                  <c:v>0.68</c:v>
                </c:pt>
                <c:pt idx="3">
                  <c:v>0.87</c:v>
                </c:pt>
                <c:pt idx="4">
                  <c:v>0.64</c:v>
                </c:pt>
                <c:pt idx="5">
                  <c:v>0.3</c:v>
                </c:pt>
                <c:pt idx="6">
                  <c:v>0.83</c:v>
                </c:pt>
              </c:numCache>
            </c:numRef>
          </c:val>
          <c:extLst xmlns:c16r2="http://schemas.microsoft.com/office/drawing/2015/06/chart">
            <c:ext xmlns:c16="http://schemas.microsoft.com/office/drawing/2014/chart" uri="{C3380CC4-5D6E-409C-BE32-E72D297353CC}">
              <c16:uniqueId val="{0000000F-7AC9-4F14-8CDA-1C8F5306EA99}"/>
            </c:ext>
          </c:extLst>
        </c:ser>
        <c:ser>
          <c:idx val="2"/>
          <c:order val="2"/>
          <c:tx>
            <c:strRef>
              <c:f>Sheet1!$D$1</c:f>
              <c:strCache>
                <c:ptCount val="1"/>
                <c:pt idx="0">
                  <c:v>2016 (N=438)</c:v>
                </c:pt>
              </c:strCache>
            </c:strRef>
          </c:tx>
          <c:spPr>
            <a:solidFill>
              <a:schemeClr val="bg1">
                <a:lumMod val="95000"/>
              </a:schemeClr>
            </a:solidFill>
          </c:spPr>
          <c:invertIfNegative val="0"/>
          <c:dLbls>
            <c:spPr>
              <a:noFill/>
              <a:ln>
                <a:noFill/>
              </a:ln>
              <a:effectLst/>
            </c:spPr>
            <c:txPr>
              <a:bodyPr wrap="square" lIns="38100" tIns="19050" rIns="38100" bIns="19050" anchor="ctr">
                <a:spAutoFit/>
              </a:bodyPr>
              <a:lstStyle/>
              <a:p>
                <a:pPr>
                  <a:defRPr sz="600">
                    <a:solidFill>
                      <a:srgbClr val="404040"/>
                    </a:solidFill>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Sheet1!$A$2:$A$9</c:f>
              <c:strCache>
                <c:ptCount val="8"/>
                <c:pt idx="0">
                  <c:v>Bezbariérový přístup</c:v>
                </c:pt>
                <c:pt idx="1">
                  <c:v>Zvonek</c:v>
                </c:pt>
                <c:pt idx="2">
                  <c:v>Stojany na kola</c:v>
                </c:pt>
                <c:pt idx="3">
                  <c:v>Směrovky ("i")</c:v>
                </c:pt>
                <c:pt idx="4">
                  <c:v>Název v CJ</c:v>
                </c:pt>
                <c:pt idx="5">
                  <c:v>Jmenovky</c:v>
                </c:pt>
                <c:pt idx="6">
                  <c:v>Internet pro veřejnost</c:v>
                </c:pt>
                <c:pt idx="7">
                  <c:v>Platba kartou</c:v>
                </c:pt>
              </c:strCache>
            </c:strRef>
          </c:cat>
          <c:val>
            <c:numRef>
              <c:f>Sheet1!$D$2:$D$9</c:f>
              <c:numCache>
                <c:formatCode>0%</c:formatCode>
                <c:ptCount val="8"/>
                <c:pt idx="0">
                  <c:v>0.69</c:v>
                </c:pt>
                <c:pt idx="1">
                  <c:v>0.32</c:v>
                </c:pt>
                <c:pt idx="2">
                  <c:v>0.71</c:v>
                </c:pt>
                <c:pt idx="3">
                  <c:v>0.87</c:v>
                </c:pt>
                <c:pt idx="4">
                  <c:v>0.63</c:v>
                </c:pt>
                <c:pt idx="5">
                  <c:v>0.3</c:v>
                </c:pt>
                <c:pt idx="6">
                  <c:v>0.81</c:v>
                </c:pt>
              </c:numCache>
            </c:numRef>
          </c:val>
          <c:extLst xmlns:c16r2="http://schemas.microsoft.com/office/drawing/2015/06/chart">
            <c:ext xmlns:c16="http://schemas.microsoft.com/office/drawing/2014/chart" uri="{C3380CC4-5D6E-409C-BE32-E72D297353CC}">
              <c16:uniqueId val="{0000000E-FCAA-4C0D-B516-7F7B803C9658}"/>
            </c:ext>
          </c:extLst>
        </c:ser>
        <c:dLbls>
          <c:showLegendKey val="0"/>
          <c:showVal val="0"/>
          <c:showCatName val="0"/>
          <c:showSerName val="0"/>
          <c:showPercent val="0"/>
          <c:showBubbleSize val="0"/>
        </c:dLbls>
        <c:gapWidth val="80"/>
        <c:axId val="209762176"/>
        <c:axId val="209763712"/>
      </c:barChart>
      <c:catAx>
        <c:axId val="209762176"/>
        <c:scaling>
          <c:orientation val="minMax"/>
        </c:scaling>
        <c:delete val="0"/>
        <c:axPos val="b"/>
        <c:numFmt formatCode="General" sourceLinked="0"/>
        <c:majorTickMark val="out"/>
        <c:minorTickMark val="none"/>
        <c:tickLblPos val="nextTo"/>
        <c:spPr>
          <a:ln>
            <a:noFill/>
          </a:ln>
        </c:spPr>
        <c:txPr>
          <a:bodyPr rot="0" vert="horz"/>
          <a:lstStyle/>
          <a:p>
            <a:pPr>
              <a:defRPr sz="800" b="1">
                <a:solidFill>
                  <a:srgbClr val="404040"/>
                </a:solidFill>
              </a:defRPr>
            </a:pPr>
            <a:endParaRPr lang="cs-CZ"/>
          </a:p>
        </c:txPr>
        <c:crossAx val="209763712"/>
        <c:crosses val="autoZero"/>
        <c:auto val="1"/>
        <c:lblAlgn val="ctr"/>
        <c:lblOffset val="100"/>
        <c:noMultiLvlLbl val="0"/>
      </c:catAx>
      <c:valAx>
        <c:axId val="209763712"/>
        <c:scaling>
          <c:orientation val="minMax"/>
          <c:max val="1.2"/>
          <c:min val="0"/>
        </c:scaling>
        <c:delete val="1"/>
        <c:axPos val="l"/>
        <c:numFmt formatCode="0%" sourceLinked="1"/>
        <c:majorTickMark val="out"/>
        <c:minorTickMark val="none"/>
        <c:tickLblPos val="none"/>
        <c:crossAx val="209762176"/>
        <c:crosses val="autoZero"/>
        <c:crossBetween val="between"/>
        <c:majorUnit val="0.2"/>
      </c:valAx>
    </c:plotArea>
    <c:legend>
      <c:legendPos val="t"/>
      <c:layout>
        <c:manualLayout>
          <c:xMode val="edge"/>
          <c:yMode val="edge"/>
          <c:x val="0"/>
          <c:y val="2.8916211293260472E-2"/>
          <c:w val="1"/>
          <c:h val="9.2992941712204E-2"/>
        </c:manualLayout>
      </c:layout>
      <c:overlay val="0"/>
      <c:txPr>
        <a:bodyPr/>
        <a:lstStyle/>
        <a:p>
          <a:pPr>
            <a:defRPr sz="1100">
              <a:solidFill>
                <a:srgbClr val="262626"/>
              </a:solidFill>
            </a:defRPr>
          </a:pPr>
          <a:endParaRPr lang="cs-CZ"/>
        </a:p>
      </c:txPr>
    </c:legend>
    <c:plotVisOnly val="1"/>
    <c:dispBlanksAs val="gap"/>
    <c:showDLblsOverMax val="0"/>
  </c:chart>
  <c:txPr>
    <a:bodyPr/>
    <a:lstStyle/>
    <a:p>
      <a:pPr>
        <a:defRPr sz="1200">
          <a:latin typeface="Calibri" panose="020F0502020204030204" pitchFamily="34" charset="0"/>
        </a:defRPr>
      </a:pPr>
      <a:endParaRPr lang="cs-CZ"/>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816438600804285E-3"/>
          <c:y val="0.10821911050394657"/>
          <c:w val="0.97851514214548363"/>
          <c:h val="0.65901447879783903"/>
        </c:manualLayout>
      </c:layout>
      <c:barChart>
        <c:barDir val="col"/>
        <c:grouping val="clustered"/>
        <c:varyColors val="0"/>
        <c:ser>
          <c:idx val="0"/>
          <c:order val="0"/>
          <c:tx>
            <c:strRef>
              <c:f>Sheet1!$B$1</c:f>
              <c:strCache>
                <c:ptCount val="1"/>
                <c:pt idx="0">
                  <c:v>2020 (N=494)</c:v>
                </c:pt>
              </c:strCache>
            </c:strRef>
          </c:tx>
          <c:spPr>
            <a:solidFill>
              <a:srgbClr val="00B050"/>
            </a:solidFill>
          </c:spPr>
          <c:invertIfNegative val="0"/>
          <c:dPt>
            <c:idx val="2"/>
            <c:invertIfNegative val="0"/>
            <c:bubble3D val="0"/>
            <c:extLst xmlns:c16r2="http://schemas.microsoft.com/office/drawing/2015/06/chart">
              <c:ext xmlns:c16="http://schemas.microsoft.com/office/drawing/2014/chart" uri="{C3380CC4-5D6E-409C-BE32-E72D297353CC}">
                <c16:uniqueId val="{00000000-0568-4F7E-91D8-F75004031E7B}"/>
              </c:ext>
            </c:extLst>
          </c:dPt>
          <c:dPt>
            <c:idx val="3"/>
            <c:invertIfNegative val="0"/>
            <c:bubble3D val="0"/>
            <c:spPr>
              <a:solidFill>
                <a:srgbClr val="FFC000"/>
              </a:solidFill>
            </c:spPr>
            <c:extLst xmlns:c16r2="http://schemas.microsoft.com/office/drawing/2015/06/chart">
              <c:ext xmlns:c16="http://schemas.microsoft.com/office/drawing/2014/chart" uri="{C3380CC4-5D6E-409C-BE32-E72D297353CC}">
                <c16:uniqueId val="{00000002-0568-4F7E-91D8-F75004031E7B}"/>
              </c:ext>
            </c:extLst>
          </c:dPt>
          <c:dPt>
            <c:idx val="6"/>
            <c:invertIfNegative val="0"/>
            <c:bubble3D val="0"/>
            <c:spPr>
              <a:solidFill>
                <a:srgbClr val="FFC000"/>
              </a:solidFill>
            </c:spPr>
            <c:extLst xmlns:c16r2="http://schemas.microsoft.com/office/drawing/2015/06/chart">
              <c:ext xmlns:c16="http://schemas.microsoft.com/office/drawing/2014/chart" uri="{C3380CC4-5D6E-409C-BE32-E72D297353CC}">
                <c16:uniqueId val="{00000004-0568-4F7E-91D8-F75004031E7B}"/>
              </c:ext>
            </c:extLst>
          </c:dPt>
          <c:dPt>
            <c:idx val="7"/>
            <c:invertIfNegative val="0"/>
            <c:bubble3D val="0"/>
            <c:spPr>
              <a:solidFill>
                <a:srgbClr val="FFC000"/>
              </a:solidFill>
            </c:spPr>
            <c:extLst xmlns:c16r2="http://schemas.microsoft.com/office/drawing/2015/06/chart">
              <c:ext xmlns:c16="http://schemas.microsoft.com/office/drawing/2014/chart" uri="{C3380CC4-5D6E-409C-BE32-E72D297353CC}">
                <c16:uniqueId val="{00000007-4F84-47EF-B734-87E831EF7DA8}"/>
              </c:ext>
            </c:extLst>
          </c:dPt>
          <c:dPt>
            <c:idx val="8"/>
            <c:invertIfNegative val="0"/>
            <c:bubble3D val="0"/>
            <c:spPr>
              <a:solidFill>
                <a:srgbClr val="ED6737"/>
              </a:solidFill>
            </c:spPr>
            <c:extLst xmlns:c16r2="http://schemas.microsoft.com/office/drawing/2015/06/chart">
              <c:ext xmlns:c16="http://schemas.microsoft.com/office/drawing/2014/chart" uri="{C3380CC4-5D6E-409C-BE32-E72D297353CC}">
                <c16:uniqueId val="{00000006-0568-4F7E-91D8-F75004031E7B}"/>
              </c:ext>
            </c:extLst>
          </c:dPt>
          <c:dLbls>
            <c:spPr>
              <a:noFill/>
              <a:ln>
                <a:noFill/>
              </a:ln>
              <a:effectLst/>
            </c:spPr>
            <c:txPr>
              <a:bodyPr/>
              <a:lstStyle/>
              <a:p>
                <a:pPr>
                  <a:defRPr sz="800" b="1">
                    <a:solidFill>
                      <a:srgbClr val="404040"/>
                    </a:solidFill>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Sheet1!$A$2:$A$9</c:f>
              <c:strCache>
                <c:ptCount val="8"/>
                <c:pt idx="0">
                  <c:v>Bylo TIC zvenku označeno symbolem "i"? </c:v>
                </c:pt>
                <c:pt idx="1">
                  <c:v>Bylo TIC označeno samolepkou podle Jednotné klasifikace turistických informačních center ČR?</c:v>
                </c:pt>
                <c:pt idx="2">
                  <c:v>Byl na viditelném místě umístěn jeho plný název?</c:v>
                </c:pt>
                <c:pt idx="3">
                  <c:v>Obsahoval název slovo „turistické“?</c:v>
                </c:pt>
                <c:pt idx="4">
                  <c:v>Pokud ne - Byl při vstupu do TIC (optimálně na dveřích nebo na výloze) uveden nápis "Turistické informační centrum"? </c:v>
                </c:pt>
                <c:pt idx="5">
                  <c:v>Byla viditelně vyvěšena otevírací doba TIC v českém jazyce? </c:v>
                </c:pt>
                <c:pt idx="6">
                  <c:v>Byla otevírací doba vyvěšena i v cizím jazyce?</c:v>
                </c:pt>
                <c:pt idx="7">
                  <c:v>Byl na viditelném místě umístěn platný Certifikát TIC? </c:v>
                </c:pt>
              </c:strCache>
            </c:strRef>
          </c:cat>
          <c:val>
            <c:numRef>
              <c:f>Sheet1!$B$2:$B$9</c:f>
              <c:numCache>
                <c:formatCode>0%</c:formatCode>
                <c:ptCount val="8"/>
                <c:pt idx="0">
                  <c:v>0.96</c:v>
                </c:pt>
                <c:pt idx="1">
                  <c:v>0.93</c:v>
                </c:pt>
                <c:pt idx="2">
                  <c:v>0.92</c:v>
                </c:pt>
                <c:pt idx="3">
                  <c:v>0.82</c:v>
                </c:pt>
                <c:pt idx="4">
                  <c:v>0.87</c:v>
                </c:pt>
                <c:pt idx="5">
                  <c:v>0.98</c:v>
                </c:pt>
                <c:pt idx="6">
                  <c:v>0.75</c:v>
                </c:pt>
                <c:pt idx="7">
                  <c:v>0.82</c:v>
                </c:pt>
              </c:numCache>
            </c:numRef>
          </c:val>
          <c:extLst xmlns:c16r2="http://schemas.microsoft.com/office/drawing/2015/06/chart">
            <c:ext xmlns:c16="http://schemas.microsoft.com/office/drawing/2014/chart" uri="{C3380CC4-5D6E-409C-BE32-E72D297353CC}">
              <c16:uniqueId val="{00000007-0568-4F7E-91D8-F75004031E7B}"/>
            </c:ext>
          </c:extLst>
        </c:ser>
        <c:ser>
          <c:idx val="1"/>
          <c:order val="1"/>
          <c:tx>
            <c:strRef>
              <c:f>Sheet1!$C$1</c:f>
              <c:strCache>
                <c:ptCount val="1"/>
                <c:pt idx="0">
                  <c:v>2018 (N=500)</c:v>
                </c:pt>
              </c:strCache>
            </c:strRef>
          </c:tx>
          <c:spPr>
            <a:solidFill>
              <a:schemeClr val="bg1">
                <a:lumMod val="65000"/>
              </a:schemeClr>
            </a:solidFill>
          </c:spPr>
          <c:invertIfNegative val="0"/>
          <c:dLbls>
            <c:dLbl>
              <c:idx val="0"/>
              <c:layout>
                <c:manualLayout>
                  <c:x val="1.4576198743141372E-3"/>
                  <c:y val="-3.1806615776081423E-3"/>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8-0568-4F7E-91D8-F75004031E7B}"/>
                </c:ext>
              </c:extLst>
            </c:dLbl>
            <c:dLbl>
              <c:idx val="1"/>
              <c:layout>
                <c:manualLayout>
                  <c:x val="5.8304794972565757E-3"/>
                  <c:y val="1.4577863825977092E-17"/>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9-0568-4F7E-91D8-F75004031E7B}"/>
                </c:ext>
              </c:extLst>
            </c:dLbl>
            <c:dLbl>
              <c:idx val="2"/>
              <c:layout>
                <c:manualLayout>
                  <c:x val="4.372859622942378E-3"/>
                  <c:y val="0"/>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A-0568-4F7E-91D8-F75004031E7B}"/>
                </c:ext>
              </c:extLst>
            </c:dLbl>
            <c:spPr>
              <a:noFill/>
              <a:ln>
                <a:noFill/>
              </a:ln>
              <a:effectLst/>
            </c:spPr>
            <c:txPr>
              <a:bodyPr wrap="square" lIns="38100" tIns="19050" rIns="38100" bIns="19050" anchor="ctr">
                <a:spAutoFit/>
              </a:bodyPr>
              <a:lstStyle/>
              <a:p>
                <a:pPr>
                  <a:defRPr sz="600">
                    <a:solidFill>
                      <a:srgbClr val="404040"/>
                    </a:solidFill>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Sheet1!$A$2:$A$9</c:f>
              <c:strCache>
                <c:ptCount val="8"/>
                <c:pt idx="0">
                  <c:v>Bylo TIC zvenku označeno symbolem "i"? </c:v>
                </c:pt>
                <c:pt idx="1">
                  <c:v>Bylo TIC označeno samolepkou podle Jednotné klasifikace turistických informačních center ČR?</c:v>
                </c:pt>
                <c:pt idx="2">
                  <c:v>Byl na viditelném místě umístěn jeho plný název?</c:v>
                </c:pt>
                <c:pt idx="3">
                  <c:v>Obsahoval název slovo „turistické“?</c:v>
                </c:pt>
                <c:pt idx="4">
                  <c:v>Pokud ne - Byl při vstupu do TIC (optimálně na dveřích nebo na výloze) uveden nápis "Turistické informační centrum"? </c:v>
                </c:pt>
                <c:pt idx="5">
                  <c:v>Byla viditelně vyvěšena otevírací doba TIC v českém jazyce? </c:v>
                </c:pt>
                <c:pt idx="6">
                  <c:v>Byla otevírací doba vyvěšena i v cizím jazyce?</c:v>
                </c:pt>
                <c:pt idx="7">
                  <c:v>Byl na viditelném místě umístěn platný Certifikát TIC? </c:v>
                </c:pt>
              </c:strCache>
            </c:strRef>
          </c:cat>
          <c:val>
            <c:numRef>
              <c:f>Sheet1!$C$2:$C$9</c:f>
              <c:numCache>
                <c:formatCode>0%</c:formatCode>
                <c:ptCount val="8"/>
                <c:pt idx="0">
                  <c:v>0.96</c:v>
                </c:pt>
                <c:pt idx="1">
                  <c:v>0.93</c:v>
                </c:pt>
                <c:pt idx="2">
                  <c:v>0.93</c:v>
                </c:pt>
                <c:pt idx="3">
                  <c:v>0.81</c:v>
                </c:pt>
                <c:pt idx="4">
                  <c:v>0.89</c:v>
                </c:pt>
                <c:pt idx="5">
                  <c:v>0.96</c:v>
                </c:pt>
                <c:pt idx="6">
                  <c:v>0.76</c:v>
                </c:pt>
                <c:pt idx="7">
                  <c:v>0.88</c:v>
                </c:pt>
              </c:numCache>
            </c:numRef>
          </c:val>
          <c:extLst xmlns:c16r2="http://schemas.microsoft.com/office/drawing/2015/06/chart">
            <c:ext xmlns:c16="http://schemas.microsoft.com/office/drawing/2014/chart" uri="{C3380CC4-5D6E-409C-BE32-E72D297353CC}">
              <c16:uniqueId val="{0000000B-0568-4F7E-91D8-F75004031E7B}"/>
            </c:ext>
          </c:extLst>
        </c:ser>
        <c:ser>
          <c:idx val="2"/>
          <c:order val="2"/>
          <c:tx>
            <c:strRef>
              <c:f>Sheet1!$D$1</c:f>
              <c:strCache>
                <c:ptCount val="1"/>
                <c:pt idx="0">
                  <c:v>2016 (N=438)2</c:v>
                </c:pt>
              </c:strCache>
            </c:strRef>
          </c:tx>
          <c:spPr>
            <a:solidFill>
              <a:schemeClr val="bg1">
                <a:lumMod val="75000"/>
              </a:schemeClr>
            </a:solidFill>
          </c:spPr>
          <c:invertIfNegative val="0"/>
          <c:dLbls>
            <c:dLbl>
              <c:idx val="0"/>
              <c:layout>
                <c:manualLayout>
                  <c:x val="5.8304794972565757E-3"/>
                  <c:y val="-3.1806615776081423E-3"/>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C-0568-4F7E-91D8-F75004031E7B}"/>
                </c:ext>
              </c:extLst>
            </c:dLbl>
            <c:dLbl>
              <c:idx val="1"/>
              <c:layout>
                <c:manualLayout>
                  <c:x val="7.2880993715707196E-3"/>
                  <c:y val="-3.1806615776081423E-3"/>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D-0568-4F7E-91D8-F75004031E7B}"/>
                </c:ext>
              </c:extLst>
            </c:dLbl>
            <c:spPr>
              <a:noFill/>
              <a:ln>
                <a:noFill/>
              </a:ln>
              <a:effectLst/>
            </c:spPr>
            <c:txPr>
              <a:bodyPr wrap="square" lIns="38100" tIns="19050" rIns="38100" bIns="19050" anchor="ctr">
                <a:spAutoFit/>
              </a:bodyPr>
              <a:lstStyle/>
              <a:p>
                <a:pPr>
                  <a:defRPr sz="600">
                    <a:solidFill>
                      <a:srgbClr val="404040"/>
                    </a:solidFill>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Sheet1!$A$2:$A$9</c:f>
              <c:strCache>
                <c:ptCount val="8"/>
                <c:pt idx="0">
                  <c:v>Bylo TIC zvenku označeno symbolem "i"? </c:v>
                </c:pt>
                <c:pt idx="1">
                  <c:v>Bylo TIC označeno samolepkou podle Jednotné klasifikace turistických informačních center ČR?</c:v>
                </c:pt>
                <c:pt idx="2">
                  <c:v>Byl na viditelném místě umístěn jeho plný název?</c:v>
                </c:pt>
                <c:pt idx="3">
                  <c:v>Obsahoval název slovo „turistické“?</c:v>
                </c:pt>
                <c:pt idx="4">
                  <c:v>Pokud ne - Byl při vstupu do TIC (optimálně na dveřích nebo na výloze) uveden nápis "Turistické informační centrum"? </c:v>
                </c:pt>
                <c:pt idx="5">
                  <c:v>Byla viditelně vyvěšena otevírací doba TIC v českém jazyce? </c:v>
                </c:pt>
                <c:pt idx="6">
                  <c:v>Byla otevírací doba vyvěšena i v cizím jazyce?</c:v>
                </c:pt>
                <c:pt idx="7">
                  <c:v>Byl na viditelném místě umístěn platný Certifikát TIC? </c:v>
                </c:pt>
              </c:strCache>
            </c:strRef>
          </c:cat>
          <c:val>
            <c:numRef>
              <c:f>Sheet1!$D$2:$D$9</c:f>
              <c:numCache>
                <c:formatCode>0%</c:formatCode>
                <c:ptCount val="8"/>
                <c:pt idx="0">
                  <c:v>0.99</c:v>
                </c:pt>
                <c:pt idx="1">
                  <c:v>0.91</c:v>
                </c:pt>
                <c:pt idx="2">
                  <c:v>0.95</c:v>
                </c:pt>
                <c:pt idx="3">
                  <c:v>0.8</c:v>
                </c:pt>
                <c:pt idx="4">
                  <c:v>0.89</c:v>
                </c:pt>
                <c:pt idx="5">
                  <c:v>0.98</c:v>
                </c:pt>
                <c:pt idx="6">
                  <c:v>0.79</c:v>
                </c:pt>
                <c:pt idx="7">
                  <c:v>0.92</c:v>
                </c:pt>
              </c:numCache>
            </c:numRef>
          </c:val>
          <c:extLst xmlns:c16r2="http://schemas.microsoft.com/office/drawing/2015/06/chart">
            <c:ext xmlns:c16="http://schemas.microsoft.com/office/drawing/2014/chart" uri="{C3380CC4-5D6E-409C-BE32-E72D297353CC}">
              <c16:uniqueId val="{0000000E-0568-4F7E-91D8-F75004031E7B}"/>
            </c:ext>
          </c:extLst>
        </c:ser>
        <c:ser>
          <c:idx val="3"/>
          <c:order val="3"/>
          <c:tx>
            <c:strRef>
              <c:f>Sheet1!$E$1</c:f>
              <c:strCache>
                <c:ptCount val="1"/>
                <c:pt idx="0">
                  <c:v>2015 (N=188)</c:v>
                </c:pt>
              </c:strCache>
            </c:strRef>
          </c:tx>
          <c:spPr>
            <a:solidFill>
              <a:schemeClr val="bg1">
                <a:lumMod val="85000"/>
              </a:schemeClr>
            </a:solidFill>
          </c:spPr>
          <c:invertIfNegative val="0"/>
          <c:dLbls>
            <c:spPr>
              <a:noFill/>
              <a:ln>
                <a:noFill/>
              </a:ln>
              <a:effectLst/>
            </c:spPr>
            <c:txPr>
              <a:bodyPr wrap="square" lIns="38100" tIns="19050" rIns="38100" bIns="19050" anchor="ctr">
                <a:spAutoFit/>
              </a:bodyPr>
              <a:lstStyle/>
              <a:p>
                <a:pPr>
                  <a:defRPr sz="600">
                    <a:solidFill>
                      <a:srgbClr val="262626"/>
                    </a:solidFill>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Sheet1!$A$2:$A$9</c:f>
              <c:strCache>
                <c:ptCount val="8"/>
                <c:pt idx="0">
                  <c:v>Bylo TIC zvenku označeno symbolem "i"? </c:v>
                </c:pt>
                <c:pt idx="1">
                  <c:v>Bylo TIC označeno samolepkou podle Jednotné klasifikace turistických informačních center ČR?</c:v>
                </c:pt>
                <c:pt idx="2">
                  <c:v>Byl na viditelném místě umístěn jeho plný název?</c:v>
                </c:pt>
                <c:pt idx="3">
                  <c:v>Obsahoval název slovo „turistické“?</c:v>
                </c:pt>
                <c:pt idx="4">
                  <c:v>Pokud ne - Byl při vstupu do TIC (optimálně na dveřích nebo na výloze) uveden nápis "Turistické informační centrum"? </c:v>
                </c:pt>
                <c:pt idx="5">
                  <c:v>Byla viditelně vyvěšena otevírací doba TIC v českém jazyce? </c:v>
                </c:pt>
                <c:pt idx="6">
                  <c:v>Byla otevírací doba vyvěšena i v cizím jazyce?</c:v>
                </c:pt>
                <c:pt idx="7">
                  <c:v>Byl na viditelném místě umístěn platný Certifikát TIC? </c:v>
                </c:pt>
              </c:strCache>
            </c:strRef>
          </c:cat>
          <c:val>
            <c:numRef>
              <c:f>Sheet1!$E$2:$E$9</c:f>
              <c:numCache>
                <c:formatCode>0%</c:formatCode>
                <c:ptCount val="8"/>
                <c:pt idx="0">
                  <c:v>0.99</c:v>
                </c:pt>
                <c:pt idx="1">
                  <c:v>0.94</c:v>
                </c:pt>
                <c:pt idx="2">
                  <c:v>0.98</c:v>
                </c:pt>
                <c:pt idx="3">
                  <c:v>0.99</c:v>
                </c:pt>
                <c:pt idx="5">
                  <c:v>0.99</c:v>
                </c:pt>
                <c:pt idx="6">
                  <c:v>0.97</c:v>
                </c:pt>
                <c:pt idx="7">
                  <c:v>0.98</c:v>
                </c:pt>
              </c:numCache>
            </c:numRef>
          </c:val>
          <c:extLst xmlns:c16r2="http://schemas.microsoft.com/office/drawing/2015/06/chart">
            <c:ext xmlns:c16="http://schemas.microsoft.com/office/drawing/2014/chart" uri="{C3380CC4-5D6E-409C-BE32-E72D297353CC}">
              <c16:uniqueId val="{0000000F-0568-4F7E-91D8-F75004031E7B}"/>
            </c:ext>
          </c:extLst>
        </c:ser>
        <c:dLbls>
          <c:showLegendKey val="0"/>
          <c:showVal val="0"/>
          <c:showCatName val="0"/>
          <c:showSerName val="0"/>
          <c:showPercent val="0"/>
          <c:showBubbleSize val="0"/>
        </c:dLbls>
        <c:gapWidth val="80"/>
        <c:axId val="209557760"/>
        <c:axId val="209575936"/>
      </c:barChart>
      <c:catAx>
        <c:axId val="209557760"/>
        <c:scaling>
          <c:orientation val="minMax"/>
        </c:scaling>
        <c:delete val="0"/>
        <c:axPos val="b"/>
        <c:numFmt formatCode="General" sourceLinked="0"/>
        <c:majorTickMark val="out"/>
        <c:minorTickMark val="none"/>
        <c:tickLblPos val="nextTo"/>
        <c:spPr>
          <a:ln>
            <a:noFill/>
          </a:ln>
        </c:spPr>
        <c:txPr>
          <a:bodyPr rot="0" vert="horz"/>
          <a:lstStyle/>
          <a:p>
            <a:pPr>
              <a:defRPr sz="800" b="1">
                <a:solidFill>
                  <a:srgbClr val="404040"/>
                </a:solidFill>
              </a:defRPr>
            </a:pPr>
            <a:endParaRPr lang="cs-CZ"/>
          </a:p>
        </c:txPr>
        <c:crossAx val="209575936"/>
        <c:crosses val="autoZero"/>
        <c:auto val="1"/>
        <c:lblAlgn val="ctr"/>
        <c:lblOffset val="100"/>
        <c:noMultiLvlLbl val="0"/>
      </c:catAx>
      <c:valAx>
        <c:axId val="209575936"/>
        <c:scaling>
          <c:orientation val="minMax"/>
          <c:max val="1.2"/>
          <c:min val="0"/>
        </c:scaling>
        <c:delete val="1"/>
        <c:axPos val="l"/>
        <c:numFmt formatCode="0%" sourceLinked="1"/>
        <c:majorTickMark val="out"/>
        <c:minorTickMark val="none"/>
        <c:tickLblPos val="none"/>
        <c:crossAx val="209557760"/>
        <c:crosses val="autoZero"/>
        <c:crossBetween val="between"/>
        <c:majorUnit val="0.2"/>
      </c:valAx>
    </c:plotArea>
    <c:legend>
      <c:legendPos val="t"/>
      <c:layout>
        <c:manualLayout>
          <c:xMode val="edge"/>
          <c:yMode val="edge"/>
          <c:x val="0.4176877466046065"/>
          <c:y val="2.5445292620865138E-2"/>
          <c:w val="0.5823122533953935"/>
          <c:h val="9.2992941712204E-2"/>
        </c:manualLayout>
      </c:layout>
      <c:overlay val="0"/>
      <c:txPr>
        <a:bodyPr/>
        <a:lstStyle/>
        <a:p>
          <a:pPr>
            <a:defRPr sz="1100">
              <a:solidFill>
                <a:srgbClr val="404040"/>
              </a:solidFill>
              <a:latin typeface="Calibri" panose="020F0502020204030204" pitchFamily="34" charset="0"/>
            </a:defRPr>
          </a:pPr>
          <a:endParaRPr lang="cs-CZ"/>
        </a:p>
      </c:txPr>
    </c:legend>
    <c:plotVisOnly val="1"/>
    <c:dispBlanksAs val="gap"/>
    <c:showDLblsOverMax val="0"/>
  </c:chart>
  <c:txPr>
    <a:bodyPr/>
    <a:lstStyle/>
    <a:p>
      <a:pPr>
        <a:defRPr sz="1200">
          <a:latin typeface="Calibri" panose="020F0502020204030204" pitchFamily="34" charset="0"/>
        </a:defRPr>
      </a:pPr>
      <a:endParaRPr lang="cs-CZ"/>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nchor="b" anchorCtr="0"/>
          <a:lstStyle/>
          <a:p>
            <a:pPr>
              <a:defRPr lang="cs-CZ" sz="1050" b="1" noProof="0">
                <a:solidFill>
                  <a:srgbClr val="404040"/>
                </a:solidFill>
              </a:defRPr>
            </a:pPr>
            <a:r>
              <a:rPr lang="cs-CZ" noProof="0" dirty="0"/>
              <a:t>Souhrnné výsledky za region v jednotlivých bodovaných oblastech</a:t>
            </a:r>
          </a:p>
        </c:rich>
      </c:tx>
      <c:layout>
        <c:manualLayout>
          <c:xMode val="edge"/>
          <c:yMode val="edge"/>
          <c:x val="0.1783797109978289"/>
          <c:y val="5.4405578092678972E-2"/>
        </c:manualLayout>
      </c:layout>
      <c:overlay val="0"/>
    </c:title>
    <c:autoTitleDeleted val="0"/>
    <c:plotArea>
      <c:layout>
        <c:manualLayout>
          <c:layoutTarget val="inner"/>
          <c:xMode val="edge"/>
          <c:yMode val="edge"/>
          <c:x val="0.21261813281099587"/>
          <c:y val="0.23969887835334575"/>
          <c:w val="0.57543528796741761"/>
          <c:h val="0.50316302760355658"/>
        </c:manualLayout>
      </c:layout>
      <c:barChart>
        <c:barDir val="col"/>
        <c:grouping val="clustered"/>
        <c:varyColors val="0"/>
        <c:ser>
          <c:idx val="0"/>
          <c:order val="0"/>
          <c:tx>
            <c:strRef>
              <c:f>Sheet1!$B$1</c:f>
              <c:strCache>
                <c:ptCount val="1"/>
                <c:pt idx="0">
                  <c:v>Souhrnné výsledky za region v jednotlivých bodovaných oblastech</c:v>
                </c:pt>
              </c:strCache>
            </c:strRef>
          </c:tx>
          <c:spPr>
            <a:solidFill>
              <a:srgbClr val="00B050"/>
            </a:solidFill>
          </c:spPr>
          <c:invertIfNegative val="0"/>
          <c:dPt>
            <c:idx val="1"/>
            <c:invertIfNegative val="0"/>
            <c:bubble3D val="0"/>
            <c:extLst xmlns:c16r2="http://schemas.microsoft.com/office/drawing/2015/06/chart">
              <c:ext xmlns:c16="http://schemas.microsoft.com/office/drawing/2014/chart" uri="{C3380CC4-5D6E-409C-BE32-E72D297353CC}">
                <c16:uniqueId val="{00000001-D2F6-43A0-8E1B-67BB44D6F27D}"/>
              </c:ext>
            </c:extLst>
          </c:dPt>
          <c:dPt>
            <c:idx val="2"/>
            <c:invertIfNegative val="0"/>
            <c:bubble3D val="0"/>
            <c:extLst xmlns:c16r2="http://schemas.microsoft.com/office/drawing/2015/06/chart">
              <c:ext xmlns:c16="http://schemas.microsoft.com/office/drawing/2014/chart" uri="{C3380CC4-5D6E-409C-BE32-E72D297353CC}">
                <c16:uniqueId val="{00000002-D2F6-43A0-8E1B-67BB44D6F27D}"/>
              </c:ext>
            </c:extLst>
          </c:dPt>
          <c:dLbls>
            <c:spPr>
              <a:noFill/>
              <a:ln>
                <a:noFill/>
              </a:ln>
              <a:effectLst/>
            </c:spPr>
            <c:txPr>
              <a:bodyPr/>
              <a:lstStyle/>
              <a:p>
                <a:pPr>
                  <a:defRPr sz="1050" b="1">
                    <a:solidFill>
                      <a:srgbClr val="404040"/>
                    </a:solidFill>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Sheet1!$A$2:$A$4</c:f>
              <c:strCache>
                <c:ptCount val="3"/>
                <c:pt idx="0">
                  <c:v>Exteriér + první dojem zákazníka</c:v>
                </c:pt>
                <c:pt idx="1">
                  <c:v>Pracovník TIC</c:v>
                </c:pt>
                <c:pt idx="2">
                  <c:v>Interiér a vybavenost TIC</c:v>
                </c:pt>
              </c:strCache>
            </c:strRef>
          </c:cat>
          <c:val>
            <c:numRef>
              <c:f>Sheet1!$B$2:$B$4</c:f>
              <c:numCache>
                <c:formatCode>0%</c:formatCode>
                <c:ptCount val="3"/>
                <c:pt idx="0">
                  <c:v>0.92</c:v>
                </c:pt>
                <c:pt idx="1">
                  <c:v>0.87</c:v>
                </c:pt>
                <c:pt idx="2">
                  <c:v>0.96</c:v>
                </c:pt>
              </c:numCache>
            </c:numRef>
          </c:val>
          <c:extLst xmlns:c16r2="http://schemas.microsoft.com/office/drawing/2015/06/chart">
            <c:ext xmlns:c16="http://schemas.microsoft.com/office/drawing/2014/chart" uri="{C3380CC4-5D6E-409C-BE32-E72D297353CC}">
              <c16:uniqueId val="{00000003-D2F6-43A0-8E1B-67BB44D6F27D}"/>
            </c:ext>
          </c:extLst>
        </c:ser>
        <c:dLbls>
          <c:showLegendKey val="0"/>
          <c:showVal val="0"/>
          <c:showCatName val="0"/>
          <c:showSerName val="0"/>
          <c:showPercent val="0"/>
          <c:showBubbleSize val="0"/>
        </c:dLbls>
        <c:gapWidth val="80"/>
        <c:axId val="211395328"/>
        <c:axId val="211396864"/>
      </c:barChart>
      <c:catAx>
        <c:axId val="211395328"/>
        <c:scaling>
          <c:orientation val="minMax"/>
        </c:scaling>
        <c:delete val="0"/>
        <c:axPos val="b"/>
        <c:numFmt formatCode="General" sourceLinked="0"/>
        <c:majorTickMark val="out"/>
        <c:minorTickMark val="none"/>
        <c:tickLblPos val="nextTo"/>
        <c:spPr>
          <a:ln>
            <a:noFill/>
          </a:ln>
        </c:spPr>
        <c:txPr>
          <a:bodyPr rot="0" vert="horz"/>
          <a:lstStyle/>
          <a:p>
            <a:pPr>
              <a:defRPr sz="1000" b="1">
                <a:solidFill>
                  <a:srgbClr val="404040"/>
                </a:solidFill>
              </a:defRPr>
            </a:pPr>
            <a:endParaRPr lang="cs-CZ"/>
          </a:p>
        </c:txPr>
        <c:crossAx val="211396864"/>
        <c:crosses val="autoZero"/>
        <c:auto val="1"/>
        <c:lblAlgn val="ctr"/>
        <c:lblOffset val="100"/>
        <c:noMultiLvlLbl val="0"/>
      </c:catAx>
      <c:valAx>
        <c:axId val="211396864"/>
        <c:scaling>
          <c:orientation val="minMax"/>
          <c:max val="1.2"/>
          <c:min val="0"/>
        </c:scaling>
        <c:delete val="1"/>
        <c:axPos val="l"/>
        <c:numFmt formatCode="0%" sourceLinked="1"/>
        <c:majorTickMark val="out"/>
        <c:minorTickMark val="none"/>
        <c:tickLblPos val="none"/>
        <c:crossAx val="211395328"/>
        <c:crosses val="autoZero"/>
        <c:crossBetween val="between"/>
        <c:majorUnit val="0.2"/>
      </c:valAx>
    </c:plotArea>
    <c:plotVisOnly val="1"/>
    <c:dispBlanksAs val="gap"/>
    <c:showDLblsOverMax val="0"/>
  </c:chart>
  <c:txPr>
    <a:bodyPr/>
    <a:lstStyle/>
    <a:p>
      <a:pPr>
        <a:defRPr sz="1200">
          <a:latin typeface="Calibri" panose="020F0502020204030204" pitchFamily="34" charset="0"/>
        </a:defRPr>
      </a:pPr>
      <a:endParaRPr lang="cs-CZ"/>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nchor="b" anchorCtr="0"/>
          <a:lstStyle/>
          <a:p>
            <a:pPr>
              <a:defRPr lang="cs-CZ" sz="1050" b="1" noProof="0">
                <a:solidFill>
                  <a:srgbClr val="404040"/>
                </a:solidFill>
              </a:defRPr>
            </a:pPr>
            <a:r>
              <a:rPr lang="cs-CZ" noProof="0" dirty="0"/>
              <a:t>Souhrnné výsledky za region v jednotlivých bodovaných oblastech</a:t>
            </a:r>
          </a:p>
        </c:rich>
      </c:tx>
      <c:layout>
        <c:manualLayout>
          <c:xMode val="edge"/>
          <c:yMode val="edge"/>
          <c:x val="0.1783797109978289"/>
          <c:y val="5.4405578092678972E-2"/>
        </c:manualLayout>
      </c:layout>
      <c:overlay val="0"/>
    </c:title>
    <c:autoTitleDeleted val="0"/>
    <c:plotArea>
      <c:layout>
        <c:manualLayout>
          <c:layoutTarget val="inner"/>
          <c:xMode val="edge"/>
          <c:yMode val="edge"/>
          <c:x val="0.21261813281099587"/>
          <c:y val="0.23969887835334575"/>
          <c:w val="0.57543528796741761"/>
          <c:h val="0.50316302760355658"/>
        </c:manualLayout>
      </c:layout>
      <c:barChart>
        <c:barDir val="col"/>
        <c:grouping val="clustered"/>
        <c:varyColors val="0"/>
        <c:ser>
          <c:idx val="0"/>
          <c:order val="0"/>
          <c:tx>
            <c:strRef>
              <c:f>Sheet1!$B$1</c:f>
              <c:strCache>
                <c:ptCount val="1"/>
                <c:pt idx="0">
                  <c:v>Souhrnné výsledky za region v jednotlivých bodovaných oblastech</c:v>
                </c:pt>
              </c:strCache>
            </c:strRef>
          </c:tx>
          <c:spPr>
            <a:solidFill>
              <a:srgbClr val="00B050"/>
            </a:solidFill>
          </c:spPr>
          <c:invertIfNegative val="0"/>
          <c:dPt>
            <c:idx val="1"/>
            <c:invertIfNegative val="0"/>
            <c:bubble3D val="0"/>
            <c:extLst xmlns:c16r2="http://schemas.microsoft.com/office/drawing/2015/06/chart">
              <c:ext xmlns:c16="http://schemas.microsoft.com/office/drawing/2014/chart" uri="{C3380CC4-5D6E-409C-BE32-E72D297353CC}">
                <c16:uniqueId val="{00000001-D2F6-43A0-8E1B-67BB44D6F27D}"/>
              </c:ext>
            </c:extLst>
          </c:dPt>
          <c:dPt>
            <c:idx val="2"/>
            <c:invertIfNegative val="0"/>
            <c:bubble3D val="0"/>
            <c:extLst xmlns:c16r2="http://schemas.microsoft.com/office/drawing/2015/06/chart">
              <c:ext xmlns:c16="http://schemas.microsoft.com/office/drawing/2014/chart" uri="{C3380CC4-5D6E-409C-BE32-E72D297353CC}">
                <c16:uniqueId val="{00000002-D2F6-43A0-8E1B-67BB44D6F27D}"/>
              </c:ext>
            </c:extLst>
          </c:dPt>
          <c:dLbls>
            <c:spPr>
              <a:noFill/>
              <a:ln>
                <a:noFill/>
              </a:ln>
              <a:effectLst/>
            </c:spPr>
            <c:txPr>
              <a:bodyPr/>
              <a:lstStyle/>
              <a:p>
                <a:pPr>
                  <a:defRPr sz="1050" b="1">
                    <a:solidFill>
                      <a:srgbClr val="404040"/>
                    </a:solidFill>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Sheet1!$A$2:$A$4</c:f>
              <c:strCache>
                <c:ptCount val="3"/>
                <c:pt idx="0">
                  <c:v>Exteriér + první dojem zákazníka</c:v>
                </c:pt>
                <c:pt idx="1">
                  <c:v>Pracovník TIC</c:v>
                </c:pt>
                <c:pt idx="2">
                  <c:v>Interiér a vybavenost TIC</c:v>
                </c:pt>
              </c:strCache>
            </c:strRef>
          </c:cat>
          <c:val>
            <c:numRef>
              <c:f>Sheet1!$B$2:$B$4</c:f>
              <c:numCache>
                <c:formatCode>0%</c:formatCode>
                <c:ptCount val="3"/>
                <c:pt idx="0">
                  <c:v>0.91</c:v>
                </c:pt>
                <c:pt idx="1">
                  <c:v>0.85</c:v>
                </c:pt>
                <c:pt idx="2">
                  <c:v>0.93</c:v>
                </c:pt>
              </c:numCache>
            </c:numRef>
          </c:val>
          <c:extLst xmlns:c16r2="http://schemas.microsoft.com/office/drawing/2015/06/chart">
            <c:ext xmlns:c16="http://schemas.microsoft.com/office/drawing/2014/chart" uri="{C3380CC4-5D6E-409C-BE32-E72D297353CC}">
              <c16:uniqueId val="{00000003-D2F6-43A0-8E1B-67BB44D6F27D}"/>
            </c:ext>
          </c:extLst>
        </c:ser>
        <c:dLbls>
          <c:showLegendKey val="0"/>
          <c:showVal val="0"/>
          <c:showCatName val="0"/>
          <c:showSerName val="0"/>
          <c:showPercent val="0"/>
          <c:showBubbleSize val="0"/>
        </c:dLbls>
        <c:gapWidth val="80"/>
        <c:axId val="212301312"/>
        <c:axId val="212302848"/>
      </c:barChart>
      <c:catAx>
        <c:axId val="212301312"/>
        <c:scaling>
          <c:orientation val="minMax"/>
        </c:scaling>
        <c:delete val="0"/>
        <c:axPos val="b"/>
        <c:numFmt formatCode="General" sourceLinked="0"/>
        <c:majorTickMark val="out"/>
        <c:minorTickMark val="none"/>
        <c:tickLblPos val="nextTo"/>
        <c:spPr>
          <a:ln>
            <a:noFill/>
          </a:ln>
        </c:spPr>
        <c:txPr>
          <a:bodyPr rot="0" vert="horz"/>
          <a:lstStyle/>
          <a:p>
            <a:pPr>
              <a:defRPr sz="1000" b="1">
                <a:solidFill>
                  <a:srgbClr val="404040"/>
                </a:solidFill>
              </a:defRPr>
            </a:pPr>
            <a:endParaRPr lang="cs-CZ"/>
          </a:p>
        </c:txPr>
        <c:crossAx val="212302848"/>
        <c:crosses val="autoZero"/>
        <c:auto val="1"/>
        <c:lblAlgn val="ctr"/>
        <c:lblOffset val="100"/>
        <c:noMultiLvlLbl val="0"/>
      </c:catAx>
      <c:valAx>
        <c:axId val="212302848"/>
        <c:scaling>
          <c:orientation val="minMax"/>
          <c:max val="1.2"/>
          <c:min val="0"/>
        </c:scaling>
        <c:delete val="1"/>
        <c:axPos val="l"/>
        <c:numFmt formatCode="0%" sourceLinked="1"/>
        <c:majorTickMark val="out"/>
        <c:minorTickMark val="none"/>
        <c:tickLblPos val="none"/>
        <c:crossAx val="212301312"/>
        <c:crosses val="autoZero"/>
        <c:crossBetween val="between"/>
        <c:majorUnit val="0.2"/>
      </c:valAx>
    </c:plotArea>
    <c:plotVisOnly val="1"/>
    <c:dispBlanksAs val="gap"/>
    <c:showDLblsOverMax val="0"/>
  </c:chart>
  <c:txPr>
    <a:bodyPr/>
    <a:lstStyle/>
    <a:p>
      <a:pPr>
        <a:defRPr sz="1200">
          <a:latin typeface="Calibri" panose="020F0502020204030204" pitchFamily="34" charset="0"/>
        </a:defRPr>
      </a:pPr>
      <a:endParaRPr lang="cs-CZ"/>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nchor="b" anchorCtr="0"/>
          <a:lstStyle/>
          <a:p>
            <a:pPr>
              <a:defRPr lang="cs-CZ" sz="1050" b="1" noProof="0">
                <a:solidFill>
                  <a:srgbClr val="404040"/>
                </a:solidFill>
              </a:defRPr>
            </a:pPr>
            <a:r>
              <a:rPr lang="cs-CZ" noProof="0" dirty="0"/>
              <a:t>Souhrnné výsledky za region v jednotlivých bodovaných oblastech</a:t>
            </a:r>
          </a:p>
        </c:rich>
      </c:tx>
      <c:layout>
        <c:manualLayout>
          <c:xMode val="edge"/>
          <c:yMode val="edge"/>
          <c:x val="0.1783797109978289"/>
          <c:y val="5.4405578092678972E-2"/>
        </c:manualLayout>
      </c:layout>
      <c:overlay val="0"/>
    </c:title>
    <c:autoTitleDeleted val="0"/>
    <c:plotArea>
      <c:layout>
        <c:manualLayout>
          <c:layoutTarget val="inner"/>
          <c:xMode val="edge"/>
          <c:yMode val="edge"/>
          <c:x val="0.21261813281099587"/>
          <c:y val="0.23969887835334575"/>
          <c:w val="0.57543528796741761"/>
          <c:h val="0.50316302760355658"/>
        </c:manualLayout>
      </c:layout>
      <c:barChart>
        <c:barDir val="col"/>
        <c:grouping val="clustered"/>
        <c:varyColors val="0"/>
        <c:ser>
          <c:idx val="0"/>
          <c:order val="0"/>
          <c:tx>
            <c:strRef>
              <c:f>Sheet1!$B$1</c:f>
              <c:strCache>
                <c:ptCount val="1"/>
                <c:pt idx="0">
                  <c:v>Souhrnné výsledky za region v jednotlivých bodovaných oblastech</c:v>
                </c:pt>
              </c:strCache>
            </c:strRef>
          </c:tx>
          <c:spPr>
            <a:solidFill>
              <a:srgbClr val="00B050"/>
            </a:solidFill>
          </c:spPr>
          <c:invertIfNegative val="0"/>
          <c:dPt>
            <c:idx val="1"/>
            <c:invertIfNegative val="0"/>
            <c:bubble3D val="0"/>
            <c:extLst xmlns:c16r2="http://schemas.microsoft.com/office/drawing/2015/06/chart">
              <c:ext xmlns:c16="http://schemas.microsoft.com/office/drawing/2014/chart" uri="{C3380CC4-5D6E-409C-BE32-E72D297353CC}">
                <c16:uniqueId val="{00000001-D2F6-43A0-8E1B-67BB44D6F27D}"/>
              </c:ext>
            </c:extLst>
          </c:dPt>
          <c:dPt>
            <c:idx val="2"/>
            <c:invertIfNegative val="0"/>
            <c:bubble3D val="0"/>
            <c:extLst xmlns:c16r2="http://schemas.microsoft.com/office/drawing/2015/06/chart">
              <c:ext xmlns:c16="http://schemas.microsoft.com/office/drawing/2014/chart" uri="{C3380CC4-5D6E-409C-BE32-E72D297353CC}">
                <c16:uniqueId val="{00000002-D2F6-43A0-8E1B-67BB44D6F27D}"/>
              </c:ext>
            </c:extLst>
          </c:dPt>
          <c:dLbls>
            <c:spPr>
              <a:noFill/>
              <a:ln>
                <a:noFill/>
              </a:ln>
              <a:effectLst/>
            </c:spPr>
            <c:txPr>
              <a:bodyPr/>
              <a:lstStyle/>
              <a:p>
                <a:pPr>
                  <a:defRPr sz="1050" b="1">
                    <a:solidFill>
                      <a:srgbClr val="404040"/>
                    </a:solidFill>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Sheet1!$A$2:$A$4</c:f>
              <c:strCache>
                <c:ptCount val="3"/>
                <c:pt idx="0">
                  <c:v>Exteriér + první dojem zákazníka</c:v>
                </c:pt>
                <c:pt idx="1">
                  <c:v>Pracovník TIC</c:v>
                </c:pt>
                <c:pt idx="2">
                  <c:v>Interiér a vybavenost TIC</c:v>
                </c:pt>
              </c:strCache>
            </c:strRef>
          </c:cat>
          <c:val>
            <c:numRef>
              <c:f>Sheet1!$B$2:$B$4</c:f>
              <c:numCache>
                <c:formatCode>0%</c:formatCode>
                <c:ptCount val="3"/>
                <c:pt idx="0">
                  <c:v>0.96</c:v>
                </c:pt>
                <c:pt idx="1">
                  <c:v>0.87</c:v>
                </c:pt>
                <c:pt idx="2">
                  <c:v>1</c:v>
                </c:pt>
              </c:numCache>
            </c:numRef>
          </c:val>
          <c:extLst xmlns:c16r2="http://schemas.microsoft.com/office/drawing/2015/06/chart">
            <c:ext xmlns:c16="http://schemas.microsoft.com/office/drawing/2014/chart" uri="{C3380CC4-5D6E-409C-BE32-E72D297353CC}">
              <c16:uniqueId val="{00000003-D2F6-43A0-8E1B-67BB44D6F27D}"/>
            </c:ext>
          </c:extLst>
        </c:ser>
        <c:dLbls>
          <c:showLegendKey val="0"/>
          <c:showVal val="0"/>
          <c:showCatName val="0"/>
          <c:showSerName val="0"/>
          <c:showPercent val="0"/>
          <c:showBubbleSize val="0"/>
        </c:dLbls>
        <c:gapWidth val="80"/>
        <c:axId val="212109568"/>
        <c:axId val="212115456"/>
      </c:barChart>
      <c:catAx>
        <c:axId val="212109568"/>
        <c:scaling>
          <c:orientation val="minMax"/>
        </c:scaling>
        <c:delete val="0"/>
        <c:axPos val="b"/>
        <c:numFmt formatCode="General" sourceLinked="0"/>
        <c:majorTickMark val="out"/>
        <c:minorTickMark val="none"/>
        <c:tickLblPos val="nextTo"/>
        <c:spPr>
          <a:ln>
            <a:noFill/>
          </a:ln>
        </c:spPr>
        <c:txPr>
          <a:bodyPr rot="0" vert="horz"/>
          <a:lstStyle/>
          <a:p>
            <a:pPr>
              <a:defRPr sz="1000" b="1">
                <a:solidFill>
                  <a:srgbClr val="404040"/>
                </a:solidFill>
              </a:defRPr>
            </a:pPr>
            <a:endParaRPr lang="cs-CZ"/>
          </a:p>
        </c:txPr>
        <c:crossAx val="212115456"/>
        <c:crosses val="autoZero"/>
        <c:auto val="1"/>
        <c:lblAlgn val="ctr"/>
        <c:lblOffset val="100"/>
        <c:noMultiLvlLbl val="0"/>
      </c:catAx>
      <c:valAx>
        <c:axId val="212115456"/>
        <c:scaling>
          <c:orientation val="minMax"/>
          <c:max val="1.2"/>
          <c:min val="0"/>
        </c:scaling>
        <c:delete val="1"/>
        <c:axPos val="l"/>
        <c:numFmt formatCode="0%" sourceLinked="1"/>
        <c:majorTickMark val="out"/>
        <c:minorTickMark val="none"/>
        <c:tickLblPos val="none"/>
        <c:crossAx val="212109568"/>
        <c:crosses val="autoZero"/>
        <c:crossBetween val="between"/>
        <c:majorUnit val="0.2"/>
      </c:valAx>
    </c:plotArea>
    <c:plotVisOnly val="1"/>
    <c:dispBlanksAs val="gap"/>
    <c:showDLblsOverMax val="0"/>
  </c:chart>
  <c:txPr>
    <a:bodyPr/>
    <a:lstStyle/>
    <a:p>
      <a:pPr>
        <a:defRPr sz="1200">
          <a:latin typeface="Calibri" panose="020F0502020204030204" pitchFamily="34" charset="0"/>
        </a:defRPr>
      </a:pPr>
      <a:endParaRPr lang="cs-CZ"/>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nchor="b" anchorCtr="0"/>
          <a:lstStyle/>
          <a:p>
            <a:pPr>
              <a:defRPr lang="cs-CZ" sz="1050" b="1" noProof="0">
                <a:solidFill>
                  <a:srgbClr val="404040"/>
                </a:solidFill>
              </a:defRPr>
            </a:pPr>
            <a:r>
              <a:rPr lang="cs-CZ" noProof="0" dirty="0"/>
              <a:t>Souhrnné výsledky za region v jednotlivých bodovaných oblastech</a:t>
            </a:r>
          </a:p>
        </c:rich>
      </c:tx>
      <c:layout>
        <c:manualLayout>
          <c:xMode val="edge"/>
          <c:yMode val="edge"/>
          <c:x val="0.1783797109978289"/>
          <c:y val="5.4405578092678972E-2"/>
        </c:manualLayout>
      </c:layout>
      <c:overlay val="0"/>
    </c:title>
    <c:autoTitleDeleted val="0"/>
    <c:plotArea>
      <c:layout>
        <c:manualLayout>
          <c:layoutTarget val="inner"/>
          <c:xMode val="edge"/>
          <c:yMode val="edge"/>
          <c:x val="0.21261813281099587"/>
          <c:y val="0.23969887835334575"/>
          <c:w val="0.57543528796741761"/>
          <c:h val="0.50316302760355658"/>
        </c:manualLayout>
      </c:layout>
      <c:barChart>
        <c:barDir val="col"/>
        <c:grouping val="clustered"/>
        <c:varyColors val="0"/>
        <c:ser>
          <c:idx val="0"/>
          <c:order val="0"/>
          <c:tx>
            <c:strRef>
              <c:f>Sheet1!$B$1</c:f>
              <c:strCache>
                <c:ptCount val="1"/>
                <c:pt idx="0">
                  <c:v>Souhrnné výsledky za region v jednotlivých bodovaných oblastech</c:v>
                </c:pt>
              </c:strCache>
            </c:strRef>
          </c:tx>
          <c:spPr>
            <a:solidFill>
              <a:srgbClr val="00B050"/>
            </a:solidFill>
          </c:spPr>
          <c:invertIfNegative val="0"/>
          <c:dPt>
            <c:idx val="1"/>
            <c:invertIfNegative val="0"/>
            <c:bubble3D val="0"/>
            <c:extLst xmlns:c16r2="http://schemas.microsoft.com/office/drawing/2015/06/chart">
              <c:ext xmlns:c16="http://schemas.microsoft.com/office/drawing/2014/chart" uri="{C3380CC4-5D6E-409C-BE32-E72D297353CC}">
                <c16:uniqueId val="{00000001-D2F6-43A0-8E1B-67BB44D6F27D}"/>
              </c:ext>
            </c:extLst>
          </c:dPt>
          <c:dPt>
            <c:idx val="2"/>
            <c:invertIfNegative val="0"/>
            <c:bubble3D val="0"/>
            <c:extLst xmlns:c16r2="http://schemas.microsoft.com/office/drawing/2015/06/chart">
              <c:ext xmlns:c16="http://schemas.microsoft.com/office/drawing/2014/chart" uri="{C3380CC4-5D6E-409C-BE32-E72D297353CC}">
                <c16:uniqueId val="{00000002-D2F6-43A0-8E1B-67BB44D6F27D}"/>
              </c:ext>
            </c:extLst>
          </c:dPt>
          <c:dLbls>
            <c:spPr>
              <a:noFill/>
              <a:ln>
                <a:noFill/>
              </a:ln>
              <a:effectLst/>
            </c:spPr>
            <c:txPr>
              <a:bodyPr/>
              <a:lstStyle/>
              <a:p>
                <a:pPr>
                  <a:defRPr sz="1050" b="1">
                    <a:solidFill>
                      <a:srgbClr val="404040"/>
                    </a:solidFill>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Sheet1!$A$2:$A$4</c:f>
              <c:strCache>
                <c:ptCount val="3"/>
                <c:pt idx="0">
                  <c:v>Exteriér + první dojem zákazníka</c:v>
                </c:pt>
                <c:pt idx="1">
                  <c:v>Pracovník TIC</c:v>
                </c:pt>
                <c:pt idx="2">
                  <c:v>Interiér a vybavenost TIC</c:v>
                </c:pt>
              </c:strCache>
            </c:strRef>
          </c:cat>
          <c:val>
            <c:numRef>
              <c:f>Sheet1!$B$2:$B$4</c:f>
              <c:numCache>
                <c:formatCode>0%</c:formatCode>
                <c:ptCount val="3"/>
                <c:pt idx="0">
                  <c:v>0.96</c:v>
                </c:pt>
                <c:pt idx="1">
                  <c:v>0.92</c:v>
                </c:pt>
                <c:pt idx="2">
                  <c:v>0.98</c:v>
                </c:pt>
              </c:numCache>
            </c:numRef>
          </c:val>
          <c:extLst xmlns:c16r2="http://schemas.microsoft.com/office/drawing/2015/06/chart">
            <c:ext xmlns:c16="http://schemas.microsoft.com/office/drawing/2014/chart" uri="{C3380CC4-5D6E-409C-BE32-E72D297353CC}">
              <c16:uniqueId val="{00000003-D2F6-43A0-8E1B-67BB44D6F27D}"/>
            </c:ext>
          </c:extLst>
        </c:ser>
        <c:dLbls>
          <c:showLegendKey val="0"/>
          <c:showVal val="0"/>
          <c:showCatName val="0"/>
          <c:showSerName val="0"/>
          <c:showPercent val="0"/>
          <c:showBubbleSize val="0"/>
        </c:dLbls>
        <c:gapWidth val="80"/>
        <c:axId val="212675584"/>
        <c:axId val="212710144"/>
      </c:barChart>
      <c:catAx>
        <c:axId val="212675584"/>
        <c:scaling>
          <c:orientation val="minMax"/>
        </c:scaling>
        <c:delete val="0"/>
        <c:axPos val="b"/>
        <c:numFmt formatCode="General" sourceLinked="0"/>
        <c:majorTickMark val="out"/>
        <c:minorTickMark val="none"/>
        <c:tickLblPos val="nextTo"/>
        <c:spPr>
          <a:ln>
            <a:noFill/>
          </a:ln>
        </c:spPr>
        <c:txPr>
          <a:bodyPr rot="0" vert="horz"/>
          <a:lstStyle/>
          <a:p>
            <a:pPr>
              <a:defRPr sz="1000" b="1">
                <a:solidFill>
                  <a:srgbClr val="404040"/>
                </a:solidFill>
              </a:defRPr>
            </a:pPr>
            <a:endParaRPr lang="cs-CZ"/>
          </a:p>
        </c:txPr>
        <c:crossAx val="212710144"/>
        <c:crosses val="autoZero"/>
        <c:auto val="1"/>
        <c:lblAlgn val="ctr"/>
        <c:lblOffset val="100"/>
        <c:noMultiLvlLbl val="0"/>
      </c:catAx>
      <c:valAx>
        <c:axId val="212710144"/>
        <c:scaling>
          <c:orientation val="minMax"/>
          <c:max val="1.2"/>
          <c:min val="0"/>
        </c:scaling>
        <c:delete val="1"/>
        <c:axPos val="l"/>
        <c:numFmt formatCode="0%" sourceLinked="1"/>
        <c:majorTickMark val="out"/>
        <c:minorTickMark val="none"/>
        <c:tickLblPos val="none"/>
        <c:crossAx val="212675584"/>
        <c:crosses val="autoZero"/>
        <c:crossBetween val="between"/>
        <c:majorUnit val="0.2"/>
      </c:valAx>
    </c:plotArea>
    <c:plotVisOnly val="1"/>
    <c:dispBlanksAs val="gap"/>
    <c:showDLblsOverMax val="0"/>
  </c:chart>
  <c:txPr>
    <a:bodyPr/>
    <a:lstStyle/>
    <a:p>
      <a:pPr>
        <a:defRPr sz="1200">
          <a:latin typeface="Calibri" panose="020F0502020204030204" pitchFamily="34" charset="0"/>
        </a:defRPr>
      </a:pPr>
      <a:endParaRPr lang="cs-CZ"/>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nchor="b" anchorCtr="0"/>
          <a:lstStyle/>
          <a:p>
            <a:pPr>
              <a:defRPr lang="cs-CZ" sz="1050" b="1" noProof="0">
                <a:solidFill>
                  <a:srgbClr val="404040"/>
                </a:solidFill>
              </a:defRPr>
            </a:pPr>
            <a:r>
              <a:rPr lang="cs-CZ" noProof="0" dirty="0"/>
              <a:t>Souhrnné výsledky za region v jednotlivých bodovaných oblastech</a:t>
            </a:r>
          </a:p>
        </c:rich>
      </c:tx>
      <c:layout>
        <c:manualLayout>
          <c:xMode val="edge"/>
          <c:yMode val="edge"/>
          <c:x val="0.1783797109978289"/>
          <c:y val="5.4405578092678972E-2"/>
        </c:manualLayout>
      </c:layout>
      <c:overlay val="0"/>
    </c:title>
    <c:autoTitleDeleted val="0"/>
    <c:plotArea>
      <c:layout>
        <c:manualLayout>
          <c:layoutTarget val="inner"/>
          <c:xMode val="edge"/>
          <c:yMode val="edge"/>
          <c:x val="0.21261813281099587"/>
          <c:y val="0.23969887835334575"/>
          <c:w val="0.57543528796741761"/>
          <c:h val="0.50316302760355658"/>
        </c:manualLayout>
      </c:layout>
      <c:barChart>
        <c:barDir val="col"/>
        <c:grouping val="clustered"/>
        <c:varyColors val="0"/>
        <c:ser>
          <c:idx val="0"/>
          <c:order val="0"/>
          <c:tx>
            <c:strRef>
              <c:f>Sheet1!$B$1</c:f>
              <c:strCache>
                <c:ptCount val="1"/>
                <c:pt idx="0">
                  <c:v>Souhrnné výsledky za region v jednotlivých bodovaných oblastech</c:v>
                </c:pt>
              </c:strCache>
            </c:strRef>
          </c:tx>
          <c:spPr>
            <a:solidFill>
              <a:srgbClr val="00B050"/>
            </a:solidFill>
          </c:spPr>
          <c:invertIfNegative val="0"/>
          <c:dPt>
            <c:idx val="1"/>
            <c:invertIfNegative val="0"/>
            <c:bubble3D val="0"/>
            <c:extLst xmlns:c16r2="http://schemas.microsoft.com/office/drawing/2015/06/chart">
              <c:ext xmlns:c16="http://schemas.microsoft.com/office/drawing/2014/chart" uri="{C3380CC4-5D6E-409C-BE32-E72D297353CC}">
                <c16:uniqueId val="{00000001-D2F6-43A0-8E1B-67BB44D6F27D}"/>
              </c:ext>
            </c:extLst>
          </c:dPt>
          <c:dPt>
            <c:idx val="2"/>
            <c:invertIfNegative val="0"/>
            <c:bubble3D val="0"/>
            <c:extLst xmlns:c16r2="http://schemas.microsoft.com/office/drawing/2015/06/chart">
              <c:ext xmlns:c16="http://schemas.microsoft.com/office/drawing/2014/chart" uri="{C3380CC4-5D6E-409C-BE32-E72D297353CC}">
                <c16:uniqueId val="{00000002-D2F6-43A0-8E1B-67BB44D6F27D}"/>
              </c:ext>
            </c:extLst>
          </c:dPt>
          <c:dLbls>
            <c:spPr>
              <a:noFill/>
              <a:ln>
                <a:noFill/>
              </a:ln>
              <a:effectLst/>
            </c:spPr>
            <c:txPr>
              <a:bodyPr/>
              <a:lstStyle/>
              <a:p>
                <a:pPr>
                  <a:defRPr sz="1050" b="1">
                    <a:solidFill>
                      <a:srgbClr val="404040"/>
                    </a:solidFill>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Sheet1!$A$2:$A$4</c:f>
              <c:strCache>
                <c:ptCount val="3"/>
                <c:pt idx="0">
                  <c:v>Exteriér + první dojem zákazníka</c:v>
                </c:pt>
                <c:pt idx="1">
                  <c:v>Pracovník TIC</c:v>
                </c:pt>
                <c:pt idx="2">
                  <c:v>Interiér a vybavenost TIC</c:v>
                </c:pt>
              </c:strCache>
            </c:strRef>
          </c:cat>
          <c:val>
            <c:numRef>
              <c:f>Sheet1!$B$2:$B$4</c:f>
              <c:numCache>
                <c:formatCode>0%</c:formatCode>
                <c:ptCount val="3"/>
                <c:pt idx="0">
                  <c:v>0.94</c:v>
                </c:pt>
                <c:pt idx="1">
                  <c:v>0.91</c:v>
                </c:pt>
                <c:pt idx="2">
                  <c:v>0.96</c:v>
                </c:pt>
              </c:numCache>
            </c:numRef>
          </c:val>
          <c:extLst xmlns:c16r2="http://schemas.microsoft.com/office/drawing/2015/06/chart">
            <c:ext xmlns:c16="http://schemas.microsoft.com/office/drawing/2014/chart" uri="{C3380CC4-5D6E-409C-BE32-E72D297353CC}">
              <c16:uniqueId val="{00000003-D2F6-43A0-8E1B-67BB44D6F27D}"/>
            </c:ext>
          </c:extLst>
        </c:ser>
        <c:dLbls>
          <c:showLegendKey val="0"/>
          <c:showVal val="0"/>
          <c:showCatName val="0"/>
          <c:showSerName val="0"/>
          <c:showPercent val="0"/>
          <c:showBubbleSize val="0"/>
        </c:dLbls>
        <c:gapWidth val="80"/>
        <c:axId val="212508672"/>
        <c:axId val="212510208"/>
      </c:barChart>
      <c:catAx>
        <c:axId val="212508672"/>
        <c:scaling>
          <c:orientation val="minMax"/>
        </c:scaling>
        <c:delete val="0"/>
        <c:axPos val="b"/>
        <c:numFmt formatCode="General" sourceLinked="0"/>
        <c:majorTickMark val="out"/>
        <c:minorTickMark val="none"/>
        <c:tickLblPos val="nextTo"/>
        <c:spPr>
          <a:ln>
            <a:noFill/>
          </a:ln>
        </c:spPr>
        <c:txPr>
          <a:bodyPr rot="0" vert="horz"/>
          <a:lstStyle/>
          <a:p>
            <a:pPr>
              <a:defRPr sz="1000" b="1">
                <a:solidFill>
                  <a:srgbClr val="404040"/>
                </a:solidFill>
              </a:defRPr>
            </a:pPr>
            <a:endParaRPr lang="cs-CZ"/>
          </a:p>
        </c:txPr>
        <c:crossAx val="212510208"/>
        <c:crosses val="autoZero"/>
        <c:auto val="1"/>
        <c:lblAlgn val="ctr"/>
        <c:lblOffset val="100"/>
        <c:noMultiLvlLbl val="0"/>
      </c:catAx>
      <c:valAx>
        <c:axId val="212510208"/>
        <c:scaling>
          <c:orientation val="minMax"/>
          <c:max val="1.2"/>
          <c:min val="0"/>
        </c:scaling>
        <c:delete val="1"/>
        <c:axPos val="l"/>
        <c:numFmt formatCode="0%" sourceLinked="1"/>
        <c:majorTickMark val="out"/>
        <c:minorTickMark val="none"/>
        <c:tickLblPos val="none"/>
        <c:crossAx val="212508672"/>
        <c:crosses val="autoZero"/>
        <c:crossBetween val="between"/>
        <c:majorUnit val="0.2"/>
      </c:valAx>
    </c:plotArea>
    <c:plotVisOnly val="1"/>
    <c:dispBlanksAs val="gap"/>
    <c:showDLblsOverMax val="0"/>
  </c:chart>
  <c:txPr>
    <a:bodyPr/>
    <a:lstStyle/>
    <a:p>
      <a:pPr>
        <a:defRPr sz="1200">
          <a:latin typeface="Calibri" panose="020F0502020204030204" pitchFamily="34" charset="0"/>
        </a:defRPr>
      </a:pPr>
      <a:endParaRPr lang="cs-CZ"/>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nchor="b" anchorCtr="0"/>
          <a:lstStyle/>
          <a:p>
            <a:pPr>
              <a:defRPr lang="cs-CZ" sz="1050" b="1" noProof="0">
                <a:solidFill>
                  <a:srgbClr val="404040"/>
                </a:solidFill>
              </a:defRPr>
            </a:pPr>
            <a:r>
              <a:rPr lang="cs-CZ" noProof="0" dirty="0"/>
              <a:t>Souhrnné výsledky za region v jednotlivých bodovaných oblastech</a:t>
            </a:r>
          </a:p>
        </c:rich>
      </c:tx>
      <c:layout>
        <c:manualLayout>
          <c:xMode val="edge"/>
          <c:yMode val="edge"/>
          <c:x val="0.1783797109978289"/>
          <c:y val="5.4405578092678972E-2"/>
        </c:manualLayout>
      </c:layout>
      <c:overlay val="0"/>
    </c:title>
    <c:autoTitleDeleted val="0"/>
    <c:plotArea>
      <c:layout>
        <c:manualLayout>
          <c:layoutTarget val="inner"/>
          <c:xMode val="edge"/>
          <c:yMode val="edge"/>
          <c:x val="0.21261813281099587"/>
          <c:y val="0.23969887835334575"/>
          <c:w val="0.57543528796741761"/>
          <c:h val="0.50316302760355658"/>
        </c:manualLayout>
      </c:layout>
      <c:barChart>
        <c:barDir val="col"/>
        <c:grouping val="clustered"/>
        <c:varyColors val="0"/>
        <c:ser>
          <c:idx val="0"/>
          <c:order val="0"/>
          <c:tx>
            <c:strRef>
              <c:f>Sheet1!$B$1</c:f>
              <c:strCache>
                <c:ptCount val="1"/>
                <c:pt idx="0">
                  <c:v>Souhrnné výsledky za region v jednotlivých bodovaných oblastech</c:v>
                </c:pt>
              </c:strCache>
            </c:strRef>
          </c:tx>
          <c:spPr>
            <a:solidFill>
              <a:srgbClr val="00B050"/>
            </a:solidFill>
          </c:spPr>
          <c:invertIfNegative val="0"/>
          <c:dPt>
            <c:idx val="1"/>
            <c:invertIfNegative val="0"/>
            <c:bubble3D val="0"/>
            <c:extLst xmlns:c16r2="http://schemas.microsoft.com/office/drawing/2015/06/chart">
              <c:ext xmlns:c16="http://schemas.microsoft.com/office/drawing/2014/chart" uri="{C3380CC4-5D6E-409C-BE32-E72D297353CC}">
                <c16:uniqueId val="{00000001-D2F6-43A0-8E1B-67BB44D6F27D}"/>
              </c:ext>
            </c:extLst>
          </c:dPt>
          <c:dPt>
            <c:idx val="2"/>
            <c:invertIfNegative val="0"/>
            <c:bubble3D val="0"/>
            <c:extLst xmlns:c16r2="http://schemas.microsoft.com/office/drawing/2015/06/chart">
              <c:ext xmlns:c16="http://schemas.microsoft.com/office/drawing/2014/chart" uri="{C3380CC4-5D6E-409C-BE32-E72D297353CC}">
                <c16:uniqueId val="{00000002-D2F6-43A0-8E1B-67BB44D6F27D}"/>
              </c:ext>
            </c:extLst>
          </c:dPt>
          <c:dLbls>
            <c:spPr>
              <a:noFill/>
              <a:ln>
                <a:noFill/>
              </a:ln>
              <a:effectLst/>
            </c:spPr>
            <c:txPr>
              <a:bodyPr/>
              <a:lstStyle/>
              <a:p>
                <a:pPr>
                  <a:defRPr sz="1050" b="1">
                    <a:solidFill>
                      <a:srgbClr val="404040"/>
                    </a:solidFill>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Sheet1!$A$2:$A$4</c:f>
              <c:strCache>
                <c:ptCount val="3"/>
                <c:pt idx="0">
                  <c:v>Exteriér + první dojem zákazníka</c:v>
                </c:pt>
                <c:pt idx="1">
                  <c:v>Pracovník TIC</c:v>
                </c:pt>
                <c:pt idx="2">
                  <c:v>Interiér a vybavenost TIC</c:v>
                </c:pt>
              </c:strCache>
            </c:strRef>
          </c:cat>
          <c:val>
            <c:numRef>
              <c:f>Sheet1!$B$2:$B$4</c:f>
              <c:numCache>
                <c:formatCode>0%</c:formatCode>
                <c:ptCount val="3"/>
                <c:pt idx="0">
                  <c:v>0.93</c:v>
                </c:pt>
                <c:pt idx="1">
                  <c:v>0.88</c:v>
                </c:pt>
                <c:pt idx="2">
                  <c:v>0.94</c:v>
                </c:pt>
              </c:numCache>
            </c:numRef>
          </c:val>
          <c:extLst xmlns:c16r2="http://schemas.microsoft.com/office/drawing/2015/06/chart">
            <c:ext xmlns:c16="http://schemas.microsoft.com/office/drawing/2014/chart" uri="{C3380CC4-5D6E-409C-BE32-E72D297353CC}">
              <c16:uniqueId val="{00000003-D2F6-43A0-8E1B-67BB44D6F27D}"/>
            </c:ext>
          </c:extLst>
        </c:ser>
        <c:dLbls>
          <c:showLegendKey val="0"/>
          <c:showVal val="0"/>
          <c:showCatName val="0"/>
          <c:showSerName val="0"/>
          <c:showPercent val="0"/>
          <c:showBubbleSize val="0"/>
        </c:dLbls>
        <c:gapWidth val="80"/>
        <c:axId val="212640512"/>
        <c:axId val="212642048"/>
      </c:barChart>
      <c:catAx>
        <c:axId val="212640512"/>
        <c:scaling>
          <c:orientation val="minMax"/>
        </c:scaling>
        <c:delete val="0"/>
        <c:axPos val="b"/>
        <c:numFmt formatCode="General" sourceLinked="0"/>
        <c:majorTickMark val="out"/>
        <c:minorTickMark val="none"/>
        <c:tickLblPos val="nextTo"/>
        <c:spPr>
          <a:ln>
            <a:noFill/>
          </a:ln>
        </c:spPr>
        <c:txPr>
          <a:bodyPr rot="0" vert="horz"/>
          <a:lstStyle/>
          <a:p>
            <a:pPr>
              <a:defRPr sz="1000" b="1">
                <a:solidFill>
                  <a:srgbClr val="404040"/>
                </a:solidFill>
              </a:defRPr>
            </a:pPr>
            <a:endParaRPr lang="cs-CZ"/>
          </a:p>
        </c:txPr>
        <c:crossAx val="212642048"/>
        <c:crosses val="autoZero"/>
        <c:auto val="1"/>
        <c:lblAlgn val="ctr"/>
        <c:lblOffset val="100"/>
        <c:noMultiLvlLbl val="0"/>
      </c:catAx>
      <c:valAx>
        <c:axId val="212642048"/>
        <c:scaling>
          <c:orientation val="minMax"/>
          <c:max val="1.2"/>
          <c:min val="0"/>
        </c:scaling>
        <c:delete val="1"/>
        <c:axPos val="l"/>
        <c:numFmt formatCode="0%" sourceLinked="1"/>
        <c:majorTickMark val="out"/>
        <c:minorTickMark val="none"/>
        <c:tickLblPos val="none"/>
        <c:crossAx val="212640512"/>
        <c:crosses val="autoZero"/>
        <c:crossBetween val="between"/>
        <c:majorUnit val="0.2"/>
      </c:valAx>
    </c:plotArea>
    <c:plotVisOnly val="1"/>
    <c:dispBlanksAs val="gap"/>
    <c:showDLblsOverMax val="0"/>
  </c:chart>
  <c:txPr>
    <a:bodyPr/>
    <a:lstStyle/>
    <a:p>
      <a:pPr>
        <a:defRPr sz="1200">
          <a:latin typeface="Calibri" panose="020F0502020204030204" pitchFamily="34" charset="0"/>
        </a:defRPr>
      </a:pPr>
      <a:endParaRPr lang="cs-CZ"/>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nchor="b" anchorCtr="0"/>
          <a:lstStyle/>
          <a:p>
            <a:pPr>
              <a:defRPr lang="cs-CZ" sz="1050" b="1" noProof="0">
                <a:solidFill>
                  <a:srgbClr val="404040"/>
                </a:solidFill>
              </a:defRPr>
            </a:pPr>
            <a:r>
              <a:rPr lang="cs-CZ" noProof="0" dirty="0"/>
              <a:t>Souhrnné výsledky za region v jednotlivých bodovaných oblastech</a:t>
            </a:r>
          </a:p>
        </c:rich>
      </c:tx>
      <c:layout>
        <c:manualLayout>
          <c:xMode val="edge"/>
          <c:yMode val="edge"/>
          <c:x val="0.1783797109978289"/>
          <c:y val="5.4405578092678972E-2"/>
        </c:manualLayout>
      </c:layout>
      <c:overlay val="0"/>
    </c:title>
    <c:autoTitleDeleted val="0"/>
    <c:plotArea>
      <c:layout>
        <c:manualLayout>
          <c:layoutTarget val="inner"/>
          <c:xMode val="edge"/>
          <c:yMode val="edge"/>
          <c:x val="0.21261813281099587"/>
          <c:y val="0.23969887835334575"/>
          <c:w val="0.57543528796741761"/>
          <c:h val="0.50316302760355658"/>
        </c:manualLayout>
      </c:layout>
      <c:barChart>
        <c:barDir val="col"/>
        <c:grouping val="clustered"/>
        <c:varyColors val="0"/>
        <c:ser>
          <c:idx val="0"/>
          <c:order val="0"/>
          <c:tx>
            <c:strRef>
              <c:f>Sheet1!$B$1</c:f>
              <c:strCache>
                <c:ptCount val="1"/>
                <c:pt idx="0">
                  <c:v>Souhrnné výsledky za region v jednotlivých bodovaných oblastech</c:v>
                </c:pt>
              </c:strCache>
            </c:strRef>
          </c:tx>
          <c:spPr>
            <a:solidFill>
              <a:srgbClr val="00B050"/>
            </a:solidFill>
          </c:spPr>
          <c:invertIfNegative val="0"/>
          <c:dPt>
            <c:idx val="1"/>
            <c:invertIfNegative val="0"/>
            <c:bubble3D val="0"/>
            <c:extLst xmlns:c16r2="http://schemas.microsoft.com/office/drawing/2015/06/chart">
              <c:ext xmlns:c16="http://schemas.microsoft.com/office/drawing/2014/chart" uri="{C3380CC4-5D6E-409C-BE32-E72D297353CC}">
                <c16:uniqueId val="{00000001-D2F6-43A0-8E1B-67BB44D6F27D}"/>
              </c:ext>
            </c:extLst>
          </c:dPt>
          <c:dPt>
            <c:idx val="2"/>
            <c:invertIfNegative val="0"/>
            <c:bubble3D val="0"/>
            <c:extLst xmlns:c16r2="http://schemas.microsoft.com/office/drawing/2015/06/chart">
              <c:ext xmlns:c16="http://schemas.microsoft.com/office/drawing/2014/chart" uri="{C3380CC4-5D6E-409C-BE32-E72D297353CC}">
                <c16:uniqueId val="{00000002-D2F6-43A0-8E1B-67BB44D6F27D}"/>
              </c:ext>
            </c:extLst>
          </c:dPt>
          <c:dLbls>
            <c:spPr>
              <a:noFill/>
              <a:ln>
                <a:noFill/>
              </a:ln>
              <a:effectLst/>
            </c:spPr>
            <c:txPr>
              <a:bodyPr/>
              <a:lstStyle/>
              <a:p>
                <a:pPr>
                  <a:defRPr sz="1050" b="1">
                    <a:solidFill>
                      <a:srgbClr val="404040"/>
                    </a:solidFill>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Sheet1!$A$2:$A$4</c:f>
              <c:strCache>
                <c:ptCount val="3"/>
                <c:pt idx="0">
                  <c:v>Exteriér + první dojem zákazníka</c:v>
                </c:pt>
                <c:pt idx="1">
                  <c:v>Pracovník TIC</c:v>
                </c:pt>
                <c:pt idx="2">
                  <c:v>Interiér a vybavenost TIC</c:v>
                </c:pt>
              </c:strCache>
            </c:strRef>
          </c:cat>
          <c:val>
            <c:numRef>
              <c:f>Sheet1!$B$2:$B$4</c:f>
              <c:numCache>
                <c:formatCode>0%</c:formatCode>
                <c:ptCount val="3"/>
                <c:pt idx="0">
                  <c:v>0.96</c:v>
                </c:pt>
                <c:pt idx="1">
                  <c:v>0.89</c:v>
                </c:pt>
                <c:pt idx="2">
                  <c:v>0.92</c:v>
                </c:pt>
              </c:numCache>
            </c:numRef>
          </c:val>
          <c:extLst xmlns:c16r2="http://schemas.microsoft.com/office/drawing/2015/06/chart">
            <c:ext xmlns:c16="http://schemas.microsoft.com/office/drawing/2014/chart" uri="{C3380CC4-5D6E-409C-BE32-E72D297353CC}">
              <c16:uniqueId val="{00000003-D2F6-43A0-8E1B-67BB44D6F27D}"/>
            </c:ext>
          </c:extLst>
        </c:ser>
        <c:dLbls>
          <c:showLegendKey val="0"/>
          <c:showVal val="0"/>
          <c:showCatName val="0"/>
          <c:showSerName val="0"/>
          <c:showPercent val="0"/>
          <c:showBubbleSize val="0"/>
        </c:dLbls>
        <c:gapWidth val="80"/>
        <c:axId val="212948480"/>
        <c:axId val="212950016"/>
      </c:barChart>
      <c:catAx>
        <c:axId val="212948480"/>
        <c:scaling>
          <c:orientation val="minMax"/>
        </c:scaling>
        <c:delete val="0"/>
        <c:axPos val="b"/>
        <c:numFmt formatCode="General" sourceLinked="0"/>
        <c:majorTickMark val="out"/>
        <c:minorTickMark val="none"/>
        <c:tickLblPos val="nextTo"/>
        <c:spPr>
          <a:ln>
            <a:noFill/>
          </a:ln>
        </c:spPr>
        <c:txPr>
          <a:bodyPr rot="0" vert="horz"/>
          <a:lstStyle/>
          <a:p>
            <a:pPr>
              <a:defRPr sz="1000" b="1">
                <a:solidFill>
                  <a:srgbClr val="404040"/>
                </a:solidFill>
              </a:defRPr>
            </a:pPr>
            <a:endParaRPr lang="cs-CZ"/>
          </a:p>
        </c:txPr>
        <c:crossAx val="212950016"/>
        <c:crosses val="autoZero"/>
        <c:auto val="1"/>
        <c:lblAlgn val="ctr"/>
        <c:lblOffset val="100"/>
        <c:noMultiLvlLbl val="0"/>
      </c:catAx>
      <c:valAx>
        <c:axId val="212950016"/>
        <c:scaling>
          <c:orientation val="minMax"/>
          <c:max val="1.2"/>
          <c:min val="0"/>
        </c:scaling>
        <c:delete val="1"/>
        <c:axPos val="l"/>
        <c:numFmt formatCode="0%" sourceLinked="1"/>
        <c:majorTickMark val="out"/>
        <c:minorTickMark val="none"/>
        <c:tickLblPos val="none"/>
        <c:crossAx val="212948480"/>
        <c:crosses val="autoZero"/>
        <c:crossBetween val="between"/>
        <c:majorUnit val="0.2"/>
      </c:valAx>
    </c:plotArea>
    <c:plotVisOnly val="1"/>
    <c:dispBlanksAs val="gap"/>
    <c:showDLblsOverMax val="0"/>
  </c:chart>
  <c:txPr>
    <a:bodyPr/>
    <a:lstStyle/>
    <a:p>
      <a:pPr>
        <a:defRPr sz="1200">
          <a:latin typeface="Calibri" panose="020F0502020204030204" pitchFamily="34" charset="0"/>
        </a:defRPr>
      </a:pPr>
      <a:endParaRPr lang="cs-CZ"/>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nchor="b" anchorCtr="0"/>
          <a:lstStyle/>
          <a:p>
            <a:pPr>
              <a:defRPr lang="cs-CZ" sz="1050" b="1" noProof="0">
                <a:solidFill>
                  <a:srgbClr val="404040"/>
                </a:solidFill>
              </a:defRPr>
            </a:pPr>
            <a:r>
              <a:rPr lang="cs-CZ" noProof="0" dirty="0"/>
              <a:t>Souhrnné výsledky za region v jednotlivých bodovaných oblastech</a:t>
            </a:r>
          </a:p>
        </c:rich>
      </c:tx>
      <c:layout>
        <c:manualLayout>
          <c:xMode val="edge"/>
          <c:yMode val="edge"/>
          <c:x val="0.1783797109978289"/>
          <c:y val="5.4405578092678972E-2"/>
        </c:manualLayout>
      </c:layout>
      <c:overlay val="0"/>
    </c:title>
    <c:autoTitleDeleted val="0"/>
    <c:plotArea>
      <c:layout>
        <c:manualLayout>
          <c:layoutTarget val="inner"/>
          <c:xMode val="edge"/>
          <c:yMode val="edge"/>
          <c:x val="0.21261813281099587"/>
          <c:y val="0.23969887835334575"/>
          <c:w val="0.57543528796741761"/>
          <c:h val="0.50316302760355658"/>
        </c:manualLayout>
      </c:layout>
      <c:barChart>
        <c:barDir val="col"/>
        <c:grouping val="clustered"/>
        <c:varyColors val="0"/>
        <c:ser>
          <c:idx val="0"/>
          <c:order val="0"/>
          <c:tx>
            <c:strRef>
              <c:f>Sheet1!$B$1</c:f>
              <c:strCache>
                <c:ptCount val="1"/>
                <c:pt idx="0">
                  <c:v>Souhrnné výsledky za region v jednotlivých bodovaných oblastech</c:v>
                </c:pt>
              </c:strCache>
            </c:strRef>
          </c:tx>
          <c:spPr>
            <a:solidFill>
              <a:srgbClr val="00B050"/>
            </a:solidFill>
          </c:spPr>
          <c:invertIfNegative val="0"/>
          <c:dPt>
            <c:idx val="1"/>
            <c:invertIfNegative val="0"/>
            <c:bubble3D val="0"/>
            <c:extLst xmlns:c16r2="http://schemas.microsoft.com/office/drawing/2015/06/chart">
              <c:ext xmlns:c16="http://schemas.microsoft.com/office/drawing/2014/chart" uri="{C3380CC4-5D6E-409C-BE32-E72D297353CC}">
                <c16:uniqueId val="{00000001-D2F6-43A0-8E1B-67BB44D6F27D}"/>
              </c:ext>
            </c:extLst>
          </c:dPt>
          <c:dPt>
            <c:idx val="2"/>
            <c:invertIfNegative val="0"/>
            <c:bubble3D val="0"/>
            <c:extLst xmlns:c16r2="http://schemas.microsoft.com/office/drawing/2015/06/chart">
              <c:ext xmlns:c16="http://schemas.microsoft.com/office/drawing/2014/chart" uri="{C3380CC4-5D6E-409C-BE32-E72D297353CC}">
                <c16:uniqueId val="{00000002-D2F6-43A0-8E1B-67BB44D6F27D}"/>
              </c:ext>
            </c:extLst>
          </c:dPt>
          <c:dLbls>
            <c:spPr>
              <a:noFill/>
              <a:ln>
                <a:noFill/>
              </a:ln>
              <a:effectLst/>
            </c:spPr>
            <c:txPr>
              <a:bodyPr/>
              <a:lstStyle/>
              <a:p>
                <a:pPr>
                  <a:defRPr sz="1050" b="1">
                    <a:solidFill>
                      <a:srgbClr val="404040"/>
                    </a:solidFill>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Sheet1!$A$2:$A$4</c:f>
              <c:strCache>
                <c:ptCount val="3"/>
                <c:pt idx="0">
                  <c:v>Exteriér + první dojem zákazníka</c:v>
                </c:pt>
                <c:pt idx="1">
                  <c:v>Pracovník TIC</c:v>
                </c:pt>
                <c:pt idx="2">
                  <c:v>Interiér a vybavenost TIC</c:v>
                </c:pt>
              </c:strCache>
            </c:strRef>
          </c:cat>
          <c:val>
            <c:numRef>
              <c:f>Sheet1!$B$2:$B$4</c:f>
              <c:numCache>
                <c:formatCode>0%</c:formatCode>
                <c:ptCount val="3"/>
                <c:pt idx="0">
                  <c:v>0.98</c:v>
                </c:pt>
                <c:pt idx="1">
                  <c:v>0.95</c:v>
                </c:pt>
                <c:pt idx="2">
                  <c:v>0.99</c:v>
                </c:pt>
              </c:numCache>
            </c:numRef>
          </c:val>
          <c:extLst xmlns:c16r2="http://schemas.microsoft.com/office/drawing/2015/06/chart">
            <c:ext xmlns:c16="http://schemas.microsoft.com/office/drawing/2014/chart" uri="{C3380CC4-5D6E-409C-BE32-E72D297353CC}">
              <c16:uniqueId val="{00000003-D2F6-43A0-8E1B-67BB44D6F27D}"/>
            </c:ext>
          </c:extLst>
        </c:ser>
        <c:dLbls>
          <c:showLegendKey val="0"/>
          <c:showVal val="0"/>
          <c:showCatName val="0"/>
          <c:showSerName val="0"/>
          <c:showPercent val="0"/>
          <c:showBubbleSize val="0"/>
        </c:dLbls>
        <c:gapWidth val="80"/>
        <c:axId val="213739776"/>
        <c:axId val="213741568"/>
      </c:barChart>
      <c:catAx>
        <c:axId val="213739776"/>
        <c:scaling>
          <c:orientation val="minMax"/>
        </c:scaling>
        <c:delete val="0"/>
        <c:axPos val="b"/>
        <c:numFmt formatCode="General" sourceLinked="0"/>
        <c:majorTickMark val="out"/>
        <c:minorTickMark val="none"/>
        <c:tickLblPos val="nextTo"/>
        <c:spPr>
          <a:ln>
            <a:noFill/>
          </a:ln>
        </c:spPr>
        <c:txPr>
          <a:bodyPr rot="0" vert="horz"/>
          <a:lstStyle/>
          <a:p>
            <a:pPr>
              <a:defRPr sz="1000" b="1">
                <a:solidFill>
                  <a:srgbClr val="404040"/>
                </a:solidFill>
              </a:defRPr>
            </a:pPr>
            <a:endParaRPr lang="cs-CZ"/>
          </a:p>
        </c:txPr>
        <c:crossAx val="213741568"/>
        <c:crosses val="autoZero"/>
        <c:auto val="1"/>
        <c:lblAlgn val="ctr"/>
        <c:lblOffset val="100"/>
        <c:noMultiLvlLbl val="0"/>
      </c:catAx>
      <c:valAx>
        <c:axId val="213741568"/>
        <c:scaling>
          <c:orientation val="minMax"/>
          <c:max val="1.2"/>
          <c:min val="0"/>
        </c:scaling>
        <c:delete val="1"/>
        <c:axPos val="l"/>
        <c:numFmt formatCode="0%" sourceLinked="1"/>
        <c:majorTickMark val="out"/>
        <c:minorTickMark val="none"/>
        <c:tickLblPos val="none"/>
        <c:crossAx val="213739776"/>
        <c:crosses val="autoZero"/>
        <c:crossBetween val="between"/>
        <c:majorUnit val="0.2"/>
      </c:valAx>
    </c:plotArea>
    <c:plotVisOnly val="1"/>
    <c:dispBlanksAs val="gap"/>
    <c:showDLblsOverMax val="0"/>
  </c:chart>
  <c:txPr>
    <a:bodyPr/>
    <a:lstStyle/>
    <a:p>
      <a:pPr>
        <a:defRPr sz="1200">
          <a:latin typeface="Calibri" panose="020F0502020204030204" pitchFamily="34" charset="0"/>
        </a:defRPr>
      </a:pPr>
      <a:endParaRPr lang="cs-CZ"/>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List1!$B$1</c:f>
              <c:strCache>
                <c:ptCount val="1"/>
                <c:pt idx="0">
                  <c:v>2020</c:v>
                </c:pt>
              </c:strCache>
            </c:strRef>
          </c:tx>
          <c:spPr>
            <a:solidFill>
              <a:srgbClr val="008BCA"/>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rgbClr val="404040"/>
                    </a:solidFill>
                    <a:latin typeface="Calibri" panose="020F0502020204030204" pitchFamily="34" charset="0"/>
                    <a:ea typeface="+mn-ea"/>
                    <a:cs typeface="+mn-cs"/>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List1!$A$2</c:f>
              <c:strCache>
                <c:ptCount val="1"/>
                <c:pt idx="0">
                  <c:v>Kategorie 1</c:v>
                </c:pt>
              </c:strCache>
            </c:strRef>
          </c:cat>
          <c:val>
            <c:numRef>
              <c:f>List1!$B$2</c:f>
              <c:numCache>
                <c:formatCode>0%</c:formatCode>
                <c:ptCount val="1"/>
                <c:pt idx="0">
                  <c:v>0.89</c:v>
                </c:pt>
              </c:numCache>
            </c:numRef>
          </c:val>
          <c:extLst xmlns:c16r2="http://schemas.microsoft.com/office/drawing/2015/06/chart">
            <c:ext xmlns:c16="http://schemas.microsoft.com/office/drawing/2014/chart" uri="{C3380CC4-5D6E-409C-BE32-E72D297353CC}">
              <c16:uniqueId val="{00000000-73B8-4D49-BAEC-1EA48011A957}"/>
            </c:ext>
          </c:extLst>
        </c:ser>
        <c:ser>
          <c:idx val="1"/>
          <c:order val="1"/>
          <c:tx>
            <c:strRef>
              <c:f>List1!$C$1</c:f>
              <c:strCache>
                <c:ptCount val="1"/>
                <c:pt idx="0">
                  <c:v>2018</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rgbClr val="404040"/>
                    </a:solidFill>
                    <a:latin typeface="Calibri" panose="020F0502020204030204" pitchFamily="34" charset="0"/>
                    <a:ea typeface="+mn-ea"/>
                    <a:cs typeface="+mn-cs"/>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List1!$A$2</c:f>
              <c:strCache>
                <c:ptCount val="1"/>
                <c:pt idx="0">
                  <c:v>Kategorie 1</c:v>
                </c:pt>
              </c:strCache>
            </c:strRef>
          </c:cat>
          <c:val>
            <c:numRef>
              <c:f>List1!$C$2</c:f>
              <c:numCache>
                <c:formatCode>0%</c:formatCode>
                <c:ptCount val="1"/>
                <c:pt idx="0">
                  <c:v>0.87</c:v>
                </c:pt>
              </c:numCache>
            </c:numRef>
          </c:val>
          <c:extLst xmlns:c16r2="http://schemas.microsoft.com/office/drawing/2015/06/chart">
            <c:ext xmlns:c16="http://schemas.microsoft.com/office/drawing/2014/chart" uri="{C3380CC4-5D6E-409C-BE32-E72D297353CC}">
              <c16:uniqueId val="{00000001-73B8-4D49-BAEC-1EA48011A957}"/>
            </c:ext>
          </c:extLst>
        </c:ser>
        <c:ser>
          <c:idx val="2"/>
          <c:order val="2"/>
          <c:tx>
            <c:strRef>
              <c:f>List1!$D$1</c:f>
              <c:strCache>
                <c:ptCount val="1"/>
                <c:pt idx="0">
                  <c:v>2016</c:v>
                </c:pt>
              </c:strCache>
            </c:strRef>
          </c:tx>
          <c:spPr>
            <a:solidFill>
              <a:schemeClr val="bg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rgbClr val="404040"/>
                    </a:solidFill>
                    <a:latin typeface="Calibri" panose="020F0502020204030204" pitchFamily="34" charset="0"/>
                    <a:ea typeface="+mn-ea"/>
                    <a:cs typeface="+mn-cs"/>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List1!$A$2</c:f>
              <c:strCache>
                <c:ptCount val="1"/>
                <c:pt idx="0">
                  <c:v>Kategorie 1</c:v>
                </c:pt>
              </c:strCache>
            </c:strRef>
          </c:cat>
          <c:val>
            <c:numRef>
              <c:f>List1!$D$2</c:f>
              <c:numCache>
                <c:formatCode>0%</c:formatCode>
                <c:ptCount val="1"/>
                <c:pt idx="0">
                  <c:v>0.89</c:v>
                </c:pt>
              </c:numCache>
            </c:numRef>
          </c:val>
          <c:extLst xmlns:c16r2="http://schemas.microsoft.com/office/drawing/2015/06/chart">
            <c:ext xmlns:c16="http://schemas.microsoft.com/office/drawing/2014/chart" uri="{C3380CC4-5D6E-409C-BE32-E72D297353CC}">
              <c16:uniqueId val="{00000002-73B8-4D49-BAEC-1EA48011A957}"/>
            </c:ext>
          </c:extLst>
        </c:ser>
        <c:ser>
          <c:idx val="3"/>
          <c:order val="3"/>
          <c:tx>
            <c:strRef>
              <c:f>List1!$E$1</c:f>
              <c:strCache>
                <c:ptCount val="1"/>
                <c:pt idx="0">
                  <c:v>2015</c:v>
                </c:pt>
              </c:strCache>
            </c:strRef>
          </c:tx>
          <c:spPr>
            <a:solidFill>
              <a:schemeClr val="bg1">
                <a:lumMod val="85000"/>
              </a:schemeClr>
            </a:solidFill>
            <a:ln>
              <a:noFill/>
            </a:ln>
            <a:effectLst/>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rgbClr val="404040"/>
                      </a:solidFill>
                      <a:latin typeface="Calibri" panose="020F0502020204030204" pitchFamily="34" charset="0"/>
                      <a:ea typeface="+mn-ea"/>
                      <a:cs typeface="Calibri" panose="020F0502020204030204" pitchFamily="34" charset="0"/>
                    </a:defRPr>
                  </a:pPr>
                  <a:endParaRPr lang="cs-CZ"/>
                </a:p>
              </c:txP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rgbClr val="6C6C6C"/>
                    </a:solidFill>
                    <a:latin typeface="Calibri" panose="020F0502020204030204" pitchFamily="34" charset="0"/>
                    <a:ea typeface="+mn-ea"/>
                    <a:cs typeface="Calibri" panose="020F0502020204030204" pitchFamily="34" charset="0"/>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List1!$A$2</c:f>
              <c:strCache>
                <c:ptCount val="1"/>
                <c:pt idx="0">
                  <c:v>Kategorie 1</c:v>
                </c:pt>
              </c:strCache>
            </c:strRef>
          </c:cat>
          <c:val>
            <c:numRef>
              <c:f>List1!$E$2</c:f>
              <c:numCache>
                <c:formatCode>0%</c:formatCode>
                <c:ptCount val="1"/>
                <c:pt idx="0">
                  <c:v>0.93</c:v>
                </c:pt>
              </c:numCache>
            </c:numRef>
          </c:val>
          <c:extLst xmlns:c16r2="http://schemas.microsoft.com/office/drawing/2015/06/chart">
            <c:ext xmlns:c16="http://schemas.microsoft.com/office/drawing/2014/chart" uri="{C3380CC4-5D6E-409C-BE32-E72D297353CC}">
              <c16:uniqueId val="{00000004-73B8-4D49-BAEC-1EA48011A957}"/>
            </c:ext>
          </c:extLst>
        </c:ser>
        <c:ser>
          <c:idx val="4"/>
          <c:order val="4"/>
          <c:tx>
            <c:strRef>
              <c:f>List1!$F$1</c:f>
              <c:strCache>
                <c:ptCount val="1"/>
                <c:pt idx="0">
                  <c:v>2014</c:v>
                </c:pt>
              </c:strCache>
            </c:strRef>
          </c:tx>
          <c:spPr>
            <a:solidFill>
              <a:schemeClr val="bg1">
                <a:lumMod val="9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rgbClr val="262626"/>
                    </a:solidFill>
                    <a:latin typeface="Calibri" panose="020F0502020204030204" pitchFamily="34" charset="0"/>
                    <a:ea typeface="+mn-ea"/>
                    <a:cs typeface="Calibri" panose="020F0502020204030204" pitchFamily="34" charset="0"/>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List1!$A$2</c:f>
              <c:strCache>
                <c:ptCount val="1"/>
                <c:pt idx="0">
                  <c:v>Kategorie 1</c:v>
                </c:pt>
              </c:strCache>
            </c:strRef>
          </c:cat>
          <c:val>
            <c:numRef>
              <c:f>List1!$F$2</c:f>
              <c:numCache>
                <c:formatCode>0%</c:formatCode>
                <c:ptCount val="1"/>
                <c:pt idx="0">
                  <c:v>0.88</c:v>
                </c:pt>
              </c:numCache>
            </c:numRef>
          </c:val>
          <c:extLst xmlns:c16r2="http://schemas.microsoft.com/office/drawing/2015/06/chart">
            <c:ext xmlns:c16="http://schemas.microsoft.com/office/drawing/2014/chart" uri="{C3380CC4-5D6E-409C-BE32-E72D297353CC}">
              <c16:uniqueId val="{00000003-4B10-4532-B662-34E0908DB307}"/>
            </c:ext>
          </c:extLst>
        </c:ser>
        <c:ser>
          <c:idx val="5"/>
          <c:order val="5"/>
          <c:tx>
            <c:strRef>
              <c:f>List1!$G$1</c:f>
              <c:strCache>
                <c:ptCount val="1"/>
                <c:pt idx="0">
                  <c:v>2013</c:v>
                </c:pt>
              </c:strCache>
            </c:strRef>
          </c:tx>
          <c:spPr>
            <a:solidFill>
              <a:schemeClr val="bg1">
                <a:lumMod val="9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rgbClr val="404040"/>
                    </a:solidFill>
                    <a:latin typeface="Calibri" panose="020F0502020204030204" pitchFamily="34" charset="0"/>
                    <a:ea typeface="+mn-ea"/>
                    <a:cs typeface="Calibri" panose="020F0502020204030204" pitchFamily="34" charset="0"/>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List1!$A$2</c:f>
              <c:strCache>
                <c:ptCount val="1"/>
                <c:pt idx="0">
                  <c:v>Kategorie 1</c:v>
                </c:pt>
              </c:strCache>
            </c:strRef>
          </c:cat>
          <c:val>
            <c:numRef>
              <c:f>List1!$G$2</c:f>
              <c:numCache>
                <c:formatCode>0%</c:formatCode>
                <c:ptCount val="1"/>
                <c:pt idx="0">
                  <c:v>0.86</c:v>
                </c:pt>
              </c:numCache>
            </c:numRef>
          </c:val>
          <c:extLst xmlns:c16r2="http://schemas.microsoft.com/office/drawing/2015/06/chart">
            <c:ext xmlns:c16="http://schemas.microsoft.com/office/drawing/2014/chart" uri="{C3380CC4-5D6E-409C-BE32-E72D297353CC}">
              <c16:uniqueId val="{00000000-0188-4E1B-8E5B-761E90E9EDE3}"/>
            </c:ext>
          </c:extLst>
        </c:ser>
        <c:dLbls>
          <c:showLegendKey val="0"/>
          <c:showVal val="0"/>
          <c:showCatName val="0"/>
          <c:showSerName val="0"/>
          <c:showPercent val="0"/>
          <c:showBubbleSize val="0"/>
        </c:dLbls>
        <c:gapWidth val="219"/>
        <c:overlap val="-27"/>
        <c:axId val="205688832"/>
        <c:axId val="205690368"/>
      </c:barChart>
      <c:catAx>
        <c:axId val="205688832"/>
        <c:scaling>
          <c:orientation val="minMax"/>
        </c:scaling>
        <c:delete val="1"/>
        <c:axPos val="b"/>
        <c:numFmt formatCode="General" sourceLinked="1"/>
        <c:majorTickMark val="none"/>
        <c:minorTickMark val="none"/>
        <c:tickLblPos val="nextTo"/>
        <c:crossAx val="205690368"/>
        <c:crosses val="autoZero"/>
        <c:auto val="1"/>
        <c:lblAlgn val="ctr"/>
        <c:lblOffset val="100"/>
        <c:noMultiLvlLbl val="0"/>
      </c:catAx>
      <c:valAx>
        <c:axId val="205690368"/>
        <c:scaling>
          <c:orientation val="minMax"/>
          <c:max val="1"/>
          <c:min val="0.60000000000000009"/>
        </c:scaling>
        <c:delete val="0"/>
        <c:axPos val="l"/>
        <c:majorGridlines>
          <c:spPr>
            <a:ln w="9525" cap="flat" cmpd="sng" algn="ctr">
              <a:solidFill>
                <a:schemeClr val="bg1">
                  <a:lumMod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rgbClr val="404040"/>
                </a:solidFill>
                <a:latin typeface="Calibri" panose="020F0502020204030204" pitchFamily="34" charset="0"/>
                <a:ea typeface="+mn-ea"/>
                <a:cs typeface="+mn-cs"/>
              </a:defRPr>
            </a:pPr>
            <a:endParaRPr lang="cs-CZ"/>
          </a:p>
        </c:txPr>
        <c:crossAx val="205688832"/>
        <c:crosses val="autoZero"/>
        <c:crossBetween val="between"/>
        <c:majorUnit val="0.1"/>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700" b="0" i="0" u="none" strike="noStrike" kern="1200" baseline="0">
              <a:solidFill>
                <a:srgbClr val="262626"/>
              </a:solidFill>
              <a:latin typeface="+mn-lt"/>
              <a:ea typeface="+mn-ea"/>
              <a:cs typeface="+mn-cs"/>
            </a:defRPr>
          </a:pPr>
          <a:endParaRPr lang="cs-CZ"/>
        </a:p>
      </c:txPr>
    </c:legend>
    <c:plotVisOnly val="1"/>
    <c:dispBlanksAs val="gap"/>
    <c:showDLblsOverMax val="0"/>
  </c:chart>
  <c:spPr>
    <a:noFill/>
    <a:ln>
      <a:noFill/>
    </a:ln>
    <a:effectLst/>
  </c:spPr>
  <c:txPr>
    <a:bodyPr/>
    <a:lstStyle/>
    <a:p>
      <a:pPr>
        <a:defRPr/>
      </a:pPr>
      <a:endParaRPr lang="cs-CZ"/>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nchor="b" anchorCtr="0"/>
          <a:lstStyle/>
          <a:p>
            <a:pPr>
              <a:defRPr lang="cs-CZ" sz="1050" b="1" noProof="0">
                <a:solidFill>
                  <a:srgbClr val="404040"/>
                </a:solidFill>
              </a:defRPr>
            </a:pPr>
            <a:r>
              <a:rPr lang="cs-CZ" noProof="0" dirty="0"/>
              <a:t>Souhrnné výsledky za region v jednotlivých bodovaných oblastech</a:t>
            </a:r>
          </a:p>
        </c:rich>
      </c:tx>
      <c:layout>
        <c:manualLayout>
          <c:xMode val="edge"/>
          <c:yMode val="edge"/>
          <c:x val="0.1783797109978289"/>
          <c:y val="5.4405578092678972E-2"/>
        </c:manualLayout>
      </c:layout>
      <c:overlay val="0"/>
    </c:title>
    <c:autoTitleDeleted val="0"/>
    <c:plotArea>
      <c:layout>
        <c:manualLayout>
          <c:layoutTarget val="inner"/>
          <c:xMode val="edge"/>
          <c:yMode val="edge"/>
          <c:x val="0.21261813281099587"/>
          <c:y val="0.23969887835334575"/>
          <c:w val="0.57543528796741761"/>
          <c:h val="0.50316302760355658"/>
        </c:manualLayout>
      </c:layout>
      <c:barChart>
        <c:barDir val="col"/>
        <c:grouping val="clustered"/>
        <c:varyColors val="0"/>
        <c:ser>
          <c:idx val="0"/>
          <c:order val="0"/>
          <c:tx>
            <c:strRef>
              <c:f>Sheet1!$B$1</c:f>
              <c:strCache>
                <c:ptCount val="1"/>
                <c:pt idx="0">
                  <c:v>Souhrnné výsledky za region v jednotlivých bodovaných oblastech</c:v>
                </c:pt>
              </c:strCache>
            </c:strRef>
          </c:tx>
          <c:spPr>
            <a:solidFill>
              <a:srgbClr val="00B050"/>
            </a:solidFill>
          </c:spPr>
          <c:invertIfNegative val="0"/>
          <c:dPt>
            <c:idx val="1"/>
            <c:invertIfNegative val="0"/>
            <c:bubble3D val="0"/>
            <c:extLst xmlns:c16r2="http://schemas.microsoft.com/office/drawing/2015/06/chart">
              <c:ext xmlns:c16="http://schemas.microsoft.com/office/drawing/2014/chart" uri="{C3380CC4-5D6E-409C-BE32-E72D297353CC}">
                <c16:uniqueId val="{00000001-D2F6-43A0-8E1B-67BB44D6F27D}"/>
              </c:ext>
            </c:extLst>
          </c:dPt>
          <c:dPt>
            <c:idx val="2"/>
            <c:invertIfNegative val="0"/>
            <c:bubble3D val="0"/>
            <c:extLst xmlns:c16r2="http://schemas.microsoft.com/office/drawing/2015/06/chart">
              <c:ext xmlns:c16="http://schemas.microsoft.com/office/drawing/2014/chart" uri="{C3380CC4-5D6E-409C-BE32-E72D297353CC}">
                <c16:uniqueId val="{00000002-D2F6-43A0-8E1B-67BB44D6F27D}"/>
              </c:ext>
            </c:extLst>
          </c:dPt>
          <c:dLbls>
            <c:spPr>
              <a:noFill/>
              <a:ln>
                <a:noFill/>
              </a:ln>
              <a:effectLst/>
            </c:spPr>
            <c:txPr>
              <a:bodyPr/>
              <a:lstStyle/>
              <a:p>
                <a:pPr>
                  <a:defRPr sz="1050" b="1">
                    <a:solidFill>
                      <a:srgbClr val="404040"/>
                    </a:solidFill>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Sheet1!$A$2:$A$4</c:f>
              <c:strCache>
                <c:ptCount val="3"/>
                <c:pt idx="0">
                  <c:v>Exteriér + první dojem zákazníka</c:v>
                </c:pt>
                <c:pt idx="1">
                  <c:v>Pracovník TIC</c:v>
                </c:pt>
                <c:pt idx="2">
                  <c:v>Interiér a vybavenost TIC</c:v>
                </c:pt>
              </c:strCache>
            </c:strRef>
          </c:cat>
          <c:val>
            <c:numRef>
              <c:f>Sheet1!$B$2:$B$4</c:f>
              <c:numCache>
                <c:formatCode>0%</c:formatCode>
                <c:ptCount val="3"/>
                <c:pt idx="0">
                  <c:v>0.99</c:v>
                </c:pt>
                <c:pt idx="1">
                  <c:v>0.95</c:v>
                </c:pt>
                <c:pt idx="2">
                  <c:v>1</c:v>
                </c:pt>
              </c:numCache>
            </c:numRef>
          </c:val>
          <c:extLst xmlns:c16r2="http://schemas.microsoft.com/office/drawing/2015/06/chart">
            <c:ext xmlns:c16="http://schemas.microsoft.com/office/drawing/2014/chart" uri="{C3380CC4-5D6E-409C-BE32-E72D297353CC}">
              <c16:uniqueId val="{00000003-D2F6-43A0-8E1B-67BB44D6F27D}"/>
            </c:ext>
          </c:extLst>
        </c:ser>
        <c:dLbls>
          <c:showLegendKey val="0"/>
          <c:showVal val="0"/>
          <c:showCatName val="0"/>
          <c:showSerName val="0"/>
          <c:showPercent val="0"/>
          <c:showBubbleSize val="0"/>
        </c:dLbls>
        <c:gapWidth val="80"/>
        <c:axId val="213548032"/>
        <c:axId val="213558016"/>
      </c:barChart>
      <c:catAx>
        <c:axId val="213548032"/>
        <c:scaling>
          <c:orientation val="minMax"/>
        </c:scaling>
        <c:delete val="0"/>
        <c:axPos val="b"/>
        <c:numFmt formatCode="General" sourceLinked="0"/>
        <c:majorTickMark val="out"/>
        <c:minorTickMark val="none"/>
        <c:tickLblPos val="nextTo"/>
        <c:spPr>
          <a:ln>
            <a:noFill/>
          </a:ln>
        </c:spPr>
        <c:txPr>
          <a:bodyPr rot="0" vert="horz"/>
          <a:lstStyle/>
          <a:p>
            <a:pPr>
              <a:defRPr sz="1000" b="1">
                <a:solidFill>
                  <a:srgbClr val="404040"/>
                </a:solidFill>
              </a:defRPr>
            </a:pPr>
            <a:endParaRPr lang="cs-CZ"/>
          </a:p>
        </c:txPr>
        <c:crossAx val="213558016"/>
        <c:crosses val="autoZero"/>
        <c:auto val="1"/>
        <c:lblAlgn val="ctr"/>
        <c:lblOffset val="100"/>
        <c:noMultiLvlLbl val="0"/>
      </c:catAx>
      <c:valAx>
        <c:axId val="213558016"/>
        <c:scaling>
          <c:orientation val="minMax"/>
          <c:max val="1.2"/>
          <c:min val="0"/>
        </c:scaling>
        <c:delete val="1"/>
        <c:axPos val="l"/>
        <c:numFmt formatCode="0%" sourceLinked="1"/>
        <c:majorTickMark val="out"/>
        <c:minorTickMark val="none"/>
        <c:tickLblPos val="none"/>
        <c:crossAx val="213548032"/>
        <c:crosses val="autoZero"/>
        <c:crossBetween val="between"/>
        <c:majorUnit val="0.2"/>
      </c:valAx>
    </c:plotArea>
    <c:plotVisOnly val="1"/>
    <c:dispBlanksAs val="gap"/>
    <c:showDLblsOverMax val="0"/>
  </c:chart>
  <c:txPr>
    <a:bodyPr/>
    <a:lstStyle/>
    <a:p>
      <a:pPr>
        <a:defRPr sz="1200">
          <a:latin typeface="Calibri" panose="020F0502020204030204" pitchFamily="34" charset="0"/>
        </a:defRPr>
      </a:pPr>
      <a:endParaRPr lang="cs-CZ"/>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nchor="b" anchorCtr="0"/>
          <a:lstStyle/>
          <a:p>
            <a:pPr>
              <a:defRPr lang="cs-CZ" sz="1050" b="1" noProof="0">
                <a:solidFill>
                  <a:srgbClr val="404040"/>
                </a:solidFill>
              </a:defRPr>
            </a:pPr>
            <a:r>
              <a:rPr lang="cs-CZ" noProof="0" dirty="0"/>
              <a:t>Souhrnné výsledky za region v jednotlivých bodovaných oblastech</a:t>
            </a:r>
          </a:p>
        </c:rich>
      </c:tx>
      <c:layout>
        <c:manualLayout>
          <c:xMode val="edge"/>
          <c:yMode val="edge"/>
          <c:x val="0.1783797109978289"/>
          <c:y val="5.4405578092678972E-2"/>
        </c:manualLayout>
      </c:layout>
      <c:overlay val="0"/>
    </c:title>
    <c:autoTitleDeleted val="0"/>
    <c:plotArea>
      <c:layout>
        <c:manualLayout>
          <c:layoutTarget val="inner"/>
          <c:xMode val="edge"/>
          <c:yMode val="edge"/>
          <c:x val="0.21261813281099587"/>
          <c:y val="0.23969887835334575"/>
          <c:w val="0.57543528796741761"/>
          <c:h val="0.50316302760355658"/>
        </c:manualLayout>
      </c:layout>
      <c:barChart>
        <c:barDir val="col"/>
        <c:grouping val="clustered"/>
        <c:varyColors val="0"/>
        <c:ser>
          <c:idx val="0"/>
          <c:order val="0"/>
          <c:tx>
            <c:strRef>
              <c:f>Sheet1!$B$1</c:f>
              <c:strCache>
                <c:ptCount val="1"/>
                <c:pt idx="0">
                  <c:v>Souhrnné výsledky za region v jednotlivých bodovaných oblastech</c:v>
                </c:pt>
              </c:strCache>
            </c:strRef>
          </c:tx>
          <c:spPr>
            <a:solidFill>
              <a:srgbClr val="00B050"/>
            </a:solidFill>
          </c:spPr>
          <c:invertIfNegative val="0"/>
          <c:dPt>
            <c:idx val="1"/>
            <c:invertIfNegative val="0"/>
            <c:bubble3D val="0"/>
            <c:extLst xmlns:c16r2="http://schemas.microsoft.com/office/drawing/2015/06/chart">
              <c:ext xmlns:c16="http://schemas.microsoft.com/office/drawing/2014/chart" uri="{C3380CC4-5D6E-409C-BE32-E72D297353CC}">
                <c16:uniqueId val="{00000001-D2F6-43A0-8E1B-67BB44D6F27D}"/>
              </c:ext>
            </c:extLst>
          </c:dPt>
          <c:dPt>
            <c:idx val="2"/>
            <c:invertIfNegative val="0"/>
            <c:bubble3D val="0"/>
            <c:spPr>
              <a:solidFill>
                <a:srgbClr val="FFC000"/>
              </a:solidFill>
            </c:spPr>
            <c:extLst xmlns:c16r2="http://schemas.microsoft.com/office/drawing/2015/06/chart">
              <c:ext xmlns:c16="http://schemas.microsoft.com/office/drawing/2014/chart" uri="{C3380CC4-5D6E-409C-BE32-E72D297353CC}">
                <c16:uniqueId val="{00000002-D2F6-43A0-8E1B-67BB44D6F27D}"/>
              </c:ext>
            </c:extLst>
          </c:dPt>
          <c:dLbls>
            <c:spPr>
              <a:noFill/>
              <a:ln>
                <a:noFill/>
              </a:ln>
              <a:effectLst/>
            </c:spPr>
            <c:txPr>
              <a:bodyPr/>
              <a:lstStyle/>
              <a:p>
                <a:pPr>
                  <a:defRPr sz="1050" b="1">
                    <a:solidFill>
                      <a:srgbClr val="404040"/>
                    </a:solidFill>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Sheet1!$A$2:$A$4</c:f>
              <c:strCache>
                <c:ptCount val="3"/>
                <c:pt idx="0">
                  <c:v>Exteriér + první dojem zákazníka</c:v>
                </c:pt>
                <c:pt idx="1">
                  <c:v>Pracovník TIC</c:v>
                </c:pt>
                <c:pt idx="2">
                  <c:v>Interiér a vybavenost TIC</c:v>
                </c:pt>
              </c:strCache>
            </c:strRef>
          </c:cat>
          <c:val>
            <c:numRef>
              <c:f>Sheet1!$B$2:$B$4</c:f>
              <c:numCache>
                <c:formatCode>0%</c:formatCode>
                <c:ptCount val="3"/>
                <c:pt idx="0">
                  <c:v>0.91</c:v>
                </c:pt>
                <c:pt idx="1">
                  <c:v>0.88</c:v>
                </c:pt>
                <c:pt idx="2">
                  <c:v>0.85</c:v>
                </c:pt>
              </c:numCache>
            </c:numRef>
          </c:val>
          <c:extLst xmlns:c16r2="http://schemas.microsoft.com/office/drawing/2015/06/chart">
            <c:ext xmlns:c16="http://schemas.microsoft.com/office/drawing/2014/chart" uri="{C3380CC4-5D6E-409C-BE32-E72D297353CC}">
              <c16:uniqueId val="{00000003-D2F6-43A0-8E1B-67BB44D6F27D}"/>
            </c:ext>
          </c:extLst>
        </c:ser>
        <c:dLbls>
          <c:showLegendKey val="0"/>
          <c:showVal val="0"/>
          <c:showCatName val="0"/>
          <c:showSerName val="0"/>
          <c:showPercent val="0"/>
          <c:showBubbleSize val="0"/>
        </c:dLbls>
        <c:gapWidth val="80"/>
        <c:axId val="213291392"/>
        <c:axId val="213292928"/>
      </c:barChart>
      <c:catAx>
        <c:axId val="213291392"/>
        <c:scaling>
          <c:orientation val="minMax"/>
        </c:scaling>
        <c:delete val="0"/>
        <c:axPos val="b"/>
        <c:numFmt formatCode="General" sourceLinked="0"/>
        <c:majorTickMark val="out"/>
        <c:minorTickMark val="none"/>
        <c:tickLblPos val="nextTo"/>
        <c:spPr>
          <a:ln>
            <a:noFill/>
          </a:ln>
        </c:spPr>
        <c:txPr>
          <a:bodyPr rot="0" vert="horz"/>
          <a:lstStyle/>
          <a:p>
            <a:pPr>
              <a:defRPr sz="1000" b="1">
                <a:solidFill>
                  <a:srgbClr val="404040"/>
                </a:solidFill>
              </a:defRPr>
            </a:pPr>
            <a:endParaRPr lang="cs-CZ"/>
          </a:p>
        </c:txPr>
        <c:crossAx val="213292928"/>
        <c:crosses val="autoZero"/>
        <c:auto val="1"/>
        <c:lblAlgn val="ctr"/>
        <c:lblOffset val="100"/>
        <c:noMultiLvlLbl val="0"/>
      </c:catAx>
      <c:valAx>
        <c:axId val="213292928"/>
        <c:scaling>
          <c:orientation val="minMax"/>
          <c:max val="1.2"/>
          <c:min val="0"/>
        </c:scaling>
        <c:delete val="1"/>
        <c:axPos val="l"/>
        <c:numFmt formatCode="0%" sourceLinked="1"/>
        <c:majorTickMark val="out"/>
        <c:minorTickMark val="none"/>
        <c:tickLblPos val="none"/>
        <c:crossAx val="213291392"/>
        <c:crosses val="autoZero"/>
        <c:crossBetween val="between"/>
        <c:majorUnit val="0.2"/>
      </c:valAx>
    </c:plotArea>
    <c:plotVisOnly val="1"/>
    <c:dispBlanksAs val="gap"/>
    <c:showDLblsOverMax val="0"/>
  </c:chart>
  <c:txPr>
    <a:bodyPr/>
    <a:lstStyle/>
    <a:p>
      <a:pPr>
        <a:defRPr sz="1200">
          <a:latin typeface="Calibri" panose="020F0502020204030204" pitchFamily="34" charset="0"/>
        </a:defRPr>
      </a:pPr>
      <a:endParaRPr lang="cs-CZ"/>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nchor="b" anchorCtr="0"/>
          <a:lstStyle/>
          <a:p>
            <a:pPr>
              <a:defRPr lang="cs-CZ" sz="1050" b="1" noProof="0">
                <a:solidFill>
                  <a:srgbClr val="404040"/>
                </a:solidFill>
              </a:defRPr>
            </a:pPr>
            <a:r>
              <a:rPr lang="cs-CZ" noProof="0" dirty="0"/>
              <a:t>Souhrnné výsledky za region v jednotlivých bodovaných oblastech</a:t>
            </a:r>
          </a:p>
        </c:rich>
      </c:tx>
      <c:layout>
        <c:manualLayout>
          <c:xMode val="edge"/>
          <c:yMode val="edge"/>
          <c:x val="0.1783797109978289"/>
          <c:y val="5.4405578092678972E-2"/>
        </c:manualLayout>
      </c:layout>
      <c:overlay val="0"/>
    </c:title>
    <c:autoTitleDeleted val="0"/>
    <c:plotArea>
      <c:layout>
        <c:manualLayout>
          <c:layoutTarget val="inner"/>
          <c:xMode val="edge"/>
          <c:yMode val="edge"/>
          <c:x val="0.21261813281099587"/>
          <c:y val="0.23969887835334575"/>
          <c:w val="0.57543528796741761"/>
          <c:h val="0.50316302760355658"/>
        </c:manualLayout>
      </c:layout>
      <c:barChart>
        <c:barDir val="col"/>
        <c:grouping val="clustered"/>
        <c:varyColors val="0"/>
        <c:ser>
          <c:idx val="0"/>
          <c:order val="0"/>
          <c:tx>
            <c:strRef>
              <c:f>Sheet1!$B$1</c:f>
              <c:strCache>
                <c:ptCount val="1"/>
                <c:pt idx="0">
                  <c:v>Souhrnné výsledky za region v jednotlivých bodovaných oblastech</c:v>
                </c:pt>
              </c:strCache>
            </c:strRef>
          </c:tx>
          <c:spPr>
            <a:solidFill>
              <a:srgbClr val="00B050"/>
            </a:solidFill>
          </c:spPr>
          <c:invertIfNegative val="0"/>
          <c:dPt>
            <c:idx val="1"/>
            <c:invertIfNegative val="0"/>
            <c:bubble3D val="0"/>
            <c:extLst xmlns:c16r2="http://schemas.microsoft.com/office/drawing/2015/06/chart">
              <c:ext xmlns:c16="http://schemas.microsoft.com/office/drawing/2014/chart" uri="{C3380CC4-5D6E-409C-BE32-E72D297353CC}">
                <c16:uniqueId val="{00000001-D2F6-43A0-8E1B-67BB44D6F27D}"/>
              </c:ext>
            </c:extLst>
          </c:dPt>
          <c:dPt>
            <c:idx val="2"/>
            <c:invertIfNegative val="0"/>
            <c:bubble3D val="0"/>
            <c:extLst xmlns:c16r2="http://schemas.microsoft.com/office/drawing/2015/06/chart">
              <c:ext xmlns:c16="http://schemas.microsoft.com/office/drawing/2014/chart" uri="{C3380CC4-5D6E-409C-BE32-E72D297353CC}">
                <c16:uniqueId val="{00000002-D2F6-43A0-8E1B-67BB44D6F27D}"/>
              </c:ext>
            </c:extLst>
          </c:dPt>
          <c:dLbls>
            <c:spPr>
              <a:noFill/>
              <a:ln>
                <a:noFill/>
              </a:ln>
              <a:effectLst/>
            </c:spPr>
            <c:txPr>
              <a:bodyPr/>
              <a:lstStyle/>
              <a:p>
                <a:pPr>
                  <a:defRPr sz="1050" b="1">
                    <a:solidFill>
                      <a:srgbClr val="404040"/>
                    </a:solidFill>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Sheet1!$A$2:$A$4</c:f>
              <c:strCache>
                <c:ptCount val="3"/>
                <c:pt idx="0">
                  <c:v>Exteriér + první dojem zákazníka</c:v>
                </c:pt>
                <c:pt idx="1">
                  <c:v>Pracovník TIC</c:v>
                </c:pt>
                <c:pt idx="2">
                  <c:v>Interiér a vybavenost TIC</c:v>
                </c:pt>
              </c:strCache>
            </c:strRef>
          </c:cat>
          <c:val>
            <c:numRef>
              <c:f>Sheet1!$B$2:$B$4</c:f>
              <c:numCache>
                <c:formatCode>0%</c:formatCode>
                <c:ptCount val="3"/>
                <c:pt idx="0">
                  <c:v>0.93</c:v>
                </c:pt>
                <c:pt idx="1">
                  <c:v>0.85</c:v>
                </c:pt>
                <c:pt idx="2">
                  <c:v>0.88</c:v>
                </c:pt>
              </c:numCache>
            </c:numRef>
          </c:val>
          <c:extLst xmlns:c16r2="http://schemas.microsoft.com/office/drawing/2015/06/chart">
            <c:ext xmlns:c16="http://schemas.microsoft.com/office/drawing/2014/chart" uri="{C3380CC4-5D6E-409C-BE32-E72D297353CC}">
              <c16:uniqueId val="{00000003-D2F6-43A0-8E1B-67BB44D6F27D}"/>
            </c:ext>
          </c:extLst>
        </c:ser>
        <c:dLbls>
          <c:showLegendKey val="0"/>
          <c:showVal val="0"/>
          <c:showCatName val="0"/>
          <c:showSerName val="0"/>
          <c:showPercent val="0"/>
          <c:showBubbleSize val="0"/>
        </c:dLbls>
        <c:gapWidth val="80"/>
        <c:axId val="213669376"/>
        <c:axId val="213670912"/>
      </c:barChart>
      <c:catAx>
        <c:axId val="213669376"/>
        <c:scaling>
          <c:orientation val="minMax"/>
        </c:scaling>
        <c:delete val="0"/>
        <c:axPos val="b"/>
        <c:numFmt formatCode="General" sourceLinked="0"/>
        <c:majorTickMark val="out"/>
        <c:minorTickMark val="none"/>
        <c:tickLblPos val="nextTo"/>
        <c:spPr>
          <a:ln>
            <a:noFill/>
          </a:ln>
        </c:spPr>
        <c:txPr>
          <a:bodyPr rot="0" vert="horz"/>
          <a:lstStyle/>
          <a:p>
            <a:pPr>
              <a:defRPr sz="1000" b="1">
                <a:solidFill>
                  <a:srgbClr val="404040"/>
                </a:solidFill>
              </a:defRPr>
            </a:pPr>
            <a:endParaRPr lang="cs-CZ"/>
          </a:p>
        </c:txPr>
        <c:crossAx val="213670912"/>
        <c:crosses val="autoZero"/>
        <c:auto val="1"/>
        <c:lblAlgn val="ctr"/>
        <c:lblOffset val="100"/>
        <c:noMultiLvlLbl val="0"/>
      </c:catAx>
      <c:valAx>
        <c:axId val="213670912"/>
        <c:scaling>
          <c:orientation val="minMax"/>
          <c:max val="1.2"/>
          <c:min val="0"/>
        </c:scaling>
        <c:delete val="1"/>
        <c:axPos val="l"/>
        <c:numFmt formatCode="0%" sourceLinked="1"/>
        <c:majorTickMark val="out"/>
        <c:minorTickMark val="none"/>
        <c:tickLblPos val="none"/>
        <c:crossAx val="213669376"/>
        <c:crosses val="autoZero"/>
        <c:crossBetween val="between"/>
        <c:majorUnit val="0.2"/>
      </c:valAx>
    </c:plotArea>
    <c:plotVisOnly val="1"/>
    <c:dispBlanksAs val="gap"/>
    <c:showDLblsOverMax val="0"/>
  </c:chart>
  <c:txPr>
    <a:bodyPr/>
    <a:lstStyle/>
    <a:p>
      <a:pPr>
        <a:defRPr sz="1200">
          <a:latin typeface="Calibri" panose="020F0502020204030204" pitchFamily="34" charset="0"/>
        </a:defRPr>
      </a:pPr>
      <a:endParaRPr lang="cs-CZ"/>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nchor="b" anchorCtr="0"/>
          <a:lstStyle/>
          <a:p>
            <a:pPr>
              <a:defRPr lang="cs-CZ" sz="1050" b="1" noProof="0">
                <a:solidFill>
                  <a:srgbClr val="404040"/>
                </a:solidFill>
              </a:defRPr>
            </a:pPr>
            <a:r>
              <a:rPr lang="cs-CZ" noProof="0" dirty="0"/>
              <a:t>Souhrnné výsledky za region v jednotlivých bodovaných oblastech</a:t>
            </a:r>
          </a:p>
        </c:rich>
      </c:tx>
      <c:layout>
        <c:manualLayout>
          <c:xMode val="edge"/>
          <c:yMode val="edge"/>
          <c:x val="0.1783797109978289"/>
          <c:y val="5.4405578092678972E-2"/>
        </c:manualLayout>
      </c:layout>
      <c:overlay val="0"/>
    </c:title>
    <c:autoTitleDeleted val="0"/>
    <c:plotArea>
      <c:layout>
        <c:manualLayout>
          <c:layoutTarget val="inner"/>
          <c:xMode val="edge"/>
          <c:yMode val="edge"/>
          <c:x val="0.21261813281099587"/>
          <c:y val="0.23969887835334575"/>
          <c:w val="0.57543528796741761"/>
          <c:h val="0.50316302760355658"/>
        </c:manualLayout>
      </c:layout>
      <c:barChart>
        <c:barDir val="col"/>
        <c:grouping val="clustered"/>
        <c:varyColors val="0"/>
        <c:ser>
          <c:idx val="0"/>
          <c:order val="0"/>
          <c:tx>
            <c:strRef>
              <c:f>Sheet1!$B$1</c:f>
              <c:strCache>
                <c:ptCount val="1"/>
                <c:pt idx="0">
                  <c:v>Souhrnné výsledky za region v jednotlivých bodovaných oblastech</c:v>
                </c:pt>
              </c:strCache>
            </c:strRef>
          </c:tx>
          <c:spPr>
            <a:solidFill>
              <a:srgbClr val="00B050"/>
            </a:solidFill>
          </c:spPr>
          <c:invertIfNegative val="0"/>
          <c:dPt>
            <c:idx val="1"/>
            <c:invertIfNegative val="0"/>
            <c:bubble3D val="0"/>
            <c:extLst xmlns:c16r2="http://schemas.microsoft.com/office/drawing/2015/06/chart">
              <c:ext xmlns:c16="http://schemas.microsoft.com/office/drawing/2014/chart" uri="{C3380CC4-5D6E-409C-BE32-E72D297353CC}">
                <c16:uniqueId val="{00000001-D2F6-43A0-8E1B-67BB44D6F27D}"/>
              </c:ext>
            </c:extLst>
          </c:dPt>
          <c:dPt>
            <c:idx val="2"/>
            <c:invertIfNegative val="0"/>
            <c:bubble3D val="0"/>
            <c:extLst xmlns:c16r2="http://schemas.microsoft.com/office/drawing/2015/06/chart">
              <c:ext xmlns:c16="http://schemas.microsoft.com/office/drawing/2014/chart" uri="{C3380CC4-5D6E-409C-BE32-E72D297353CC}">
                <c16:uniqueId val="{00000002-D2F6-43A0-8E1B-67BB44D6F27D}"/>
              </c:ext>
            </c:extLst>
          </c:dPt>
          <c:dLbls>
            <c:spPr>
              <a:noFill/>
              <a:ln>
                <a:noFill/>
              </a:ln>
              <a:effectLst/>
            </c:spPr>
            <c:txPr>
              <a:bodyPr/>
              <a:lstStyle/>
              <a:p>
                <a:pPr>
                  <a:defRPr sz="1050" b="1">
                    <a:solidFill>
                      <a:srgbClr val="404040"/>
                    </a:solidFill>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Sheet1!$A$2:$A$4</c:f>
              <c:strCache>
                <c:ptCount val="3"/>
                <c:pt idx="0">
                  <c:v>Exteriér + první dojem zákazníka</c:v>
                </c:pt>
                <c:pt idx="1">
                  <c:v>Pracovník TIC</c:v>
                </c:pt>
                <c:pt idx="2">
                  <c:v>Interiér a vybavenost TIC</c:v>
                </c:pt>
              </c:strCache>
            </c:strRef>
          </c:cat>
          <c:val>
            <c:numRef>
              <c:f>Sheet1!$B$2:$B$4</c:f>
              <c:numCache>
                <c:formatCode>0%</c:formatCode>
                <c:ptCount val="3"/>
                <c:pt idx="0">
                  <c:v>0.97</c:v>
                </c:pt>
                <c:pt idx="1">
                  <c:v>0.89</c:v>
                </c:pt>
                <c:pt idx="2">
                  <c:v>0.96</c:v>
                </c:pt>
              </c:numCache>
            </c:numRef>
          </c:val>
          <c:extLst xmlns:c16r2="http://schemas.microsoft.com/office/drawing/2015/06/chart">
            <c:ext xmlns:c16="http://schemas.microsoft.com/office/drawing/2014/chart" uri="{C3380CC4-5D6E-409C-BE32-E72D297353CC}">
              <c16:uniqueId val="{00000003-D2F6-43A0-8E1B-67BB44D6F27D}"/>
            </c:ext>
          </c:extLst>
        </c:ser>
        <c:dLbls>
          <c:showLegendKey val="0"/>
          <c:showVal val="0"/>
          <c:showCatName val="0"/>
          <c:showSerName val="0"/>
          <c:showPercent val="0"/>
          <c:showBubbleSize val="0"/>
        </c:dLbls>
        <c:gapWidth val="80"/>
        <c:axId val="214153472"/>
        <c:axId val="214155264"/>
      </c:barChart>
      <c:catAx>
        <c:axId val="214153472"/>
        <c:scaling>
          <c:orientation val="minMax"/>
        </c:scaling>
        <c:delete val="0"/>
        <c:axPos val="b"/>
        <c:numFmt formatCode="General" sourceLinked="0"/>
        <c:majorTickMark val="out"/>
        <c:minorTickMark val="none"/>
        <c:tickLblPos val="nextTo"/>
        <c:spPr>
          <a:ln>
            <a:noFill/>
          </a:ln>
        </c:spPr>
        <c:txPr>
          <a:bodyPr rot="0" vert="horz"/>
          <a:lstStyle/>
          <a:p>
            <a:pPr>
              <a:defRPr sz="1000" b="1">
                <a:solidFill>
                  <a:srgbClr val="404040"/>
                </a:solidFill>
              </a:defRPr>
            </a:pPr>
            <a:endParaRPr lang="cs-CZ"/>
          </a:p>
        </c:txPr>
        <c:crossAx val="214155264"/>
        <c:crosses val="autoZero"/>
        <c:auto val="1"/>
        <c:lblAlgn val="ctr"/>
        <c:lblOffset val="100"/>
        <c:noMultiLvlLbl val="0"/>
      </c:catAx>
      <c:valAx>
        <c:axId val="214155264"/>
        <c:scaling>
          <c:orientation val="minMax"/>
          <c:max val="1.2"/>
          <c:min val="0"/>
        </c:scaling>
        <c:delete val="1"/>
        <c:axPos val="l"/>
        <c:numFmt formatCode="0%" sourceLinked="1"/>
        <c:majorTickMark val="out"/>
        <c:minorTickMark val="none"/>
        <c:tickLblPos val="none"/>
        <c:crossAx val="214153472"/>
        <c:crosses val="autoZero"/>
        <c:crossBetween val="between"/>
        <c:majorUnit val="0.2"/>
      </c:valAx>
    </c:plotArea>
    <c:plotVisOnly val="1"/>
    <c:dispBlanksAs val="gap"/>
    <c:showDLblsOverMax val="0"/>
  </c:chart>
  <c:txPr>
    <a:bodyPr/>
    <a:lstStyle/>
    <a:p>
      <a:pPr>
        <a:defRPr sz="1200">
          <a:latin typeface="Calibri" panose="020F0502020204030204" pitchFamily="34" charset="0"/>
        </a:defRPr>
      </a:pPr>
      <a:endParaRPr lang="cs-CZ"/>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nchor="b" anchorCtr="0"/>
          <a:lstStyle/>
          <a:p>
            <a:pPr>
              <a:defRPr lang="cs-CZ" sz="1050" b="1" noProof="0">
                <a:solidFill>
                  <a:srgbClr val="404040"/>
                </a:solidFill>
              </a:defRPr>
            </a:pPr>
            <a:r>
              <a:rPr lang="cs-CZ" noProof="0" dirty="0"/>
              <a:t>Souhrnné výsledky za region v jednotlivých bodovaných oblastech</a:t>
            </a:r>
          </a:p>
        </c:rich>
      </c:tx>
      <c:layout>
        <c:manualLayout>
          <c:xMode val="edge"/>
          <c:yMode val="edge"/>
          <c:x val="0.1783797109978289"/>
          <c:y val="5.4405578092678972E-2"/>
        </c:manualLayout>
      </c:layout>
      <c:overlay val="0"/>
    </c:title>
    <c:autoTitleDeleted val="0"/>
    <c:plotArea>
      <c:layout>
        <c:manualLayout>
          <c:layoutTarget val="inner"/>
          <c:xMode val="edge"/>
          <c:yMode val="edge"/>
          <c:x val="0.21261813281099587"/>
          <c:y val="0.23969887835334575"/>
          <c:w val="0.57543528796741761"/>
          <c:h val="0.50316302760355658"/>
        </c:manualLayout>
      </c:layout>
      <c:barChart>
        <c:barDir val="col"/>
        <c:grouping val="clustered"/>
        <c:varyColors val="0"/>
        <c:ser>
          <c:idx val="0"/>
          <c:order val="0"/>
          <c:tx>
            <c:strRef>
              <c:f>Sheet1!$B$1</c:f>
              <c:strCache>
                <c:ptCount val="1"/>
                <c:pt idx="0">
                  <c:v>Souhrnné výsledky za region v jednotlivých bodovaných oblastech</c:v>
                </c:pt>
              </c:strCache>
            </c:strRef>
          </c:tx>
          <c:spPr>
            <a:solidFill>
              <a:srgbClr val="00B050"/>
            </a:solidFill>
          </c:spPr>
          <c:invertIfNegative val="0"/>
          <c:dPt>
            <c:idx val="1"/>
            <c:invertIfNegative val="0"/>
            <c:bubble3D val="0"/>
            <c:extLst xmlns:c16r2="http://schemas.microsoft.com/office/drawing/2015/06/chart">
              <c:ext xmlns:c16="http://schemas.microsoft.com/office/drawing/2014/chart" uri="{C3380CC4-5D6E-409C-BE32-E72D297353CC}">
                <c16:uniqueId val="{00000001-D2F6-43A0-8E1B-67BB44D6F27D}"/>
              </c:ext>
            </c:extLst>
          </c:dPt>
          <c:dPt>
            <c:idx val="2"/>
            <c:invertIfNegative val="0"/>
            <c:bubble3D val="0"/>
            <c:extLst xmlns:c16r2="http://schemas.microsoft.com/office/drawing/2015/06/chart">
              <c:ext xmlns:c16="http://schemas.microsoft.com/office/drawing/2014/chart" uri="{C3380CC4-5D6E-409C-BE32-E72D297353CC}">
                <c16:uniqueId val="{00000002-D2F6-43A0-8E1B-67BB44D6F27D}"/>
              </c:ext>
            </c:extLst>
          </c:dPt>
          <c:dLbls>
            <c:spPr>
              <a:noFill/>
              <a:ln>
                <a:noFill/>
              </a:ln>
              <a:effectLst/>
            </c:spPr>
            <c:txPr>
              <a:bodyPr/>
              <a:lstStyle/>
              <a:p>
                <a:pPr>
                  <a:defRPr sz="1050" b="1">
                    <a:solidFill>
                      <a:srgbClr val="404040"/>
                    </a:solidFill>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Sheet1!$A$2:$A$4</c:f>
              <c:strCache>
                <c:ptCount val="3"/>
                <c:pt idx="0">
                  <c:v>Exteriér + první dojem zákazníka</c:v>
                </c:pt>
                <c:pt idx="1">
                  <c:v>Pracovník TIC</c:v>
                </c:pt>
                <c:pt idx="2">
                  <c:v>Interiér a vybavenost TIC</c:v>
                </c:pt>
              </c:strCache>
            </c:strRef>
          </c:cat>
          <c:val>
            <c:numRef>
              <c:f>Sheet1!$B$2:$B$4</c:f>
              <c:numCache>
                <c:formatCode>0%</c:formatCode>
                <c:ptCount val="3"/>
                <c:pt idx="0">
                  <c:v>0.93</c:v>
                </c:pt>
                <c:pt idx="1">
                  <c:v>0.9</c:v>
                </c:pt>
                <c:pt idx="2">
                  <c:v>0.99</c:v>
                </c:pt>
              </c:numCache>
            </c:numRef>
          </c:val>
          <c:extLst xmlns:c16r2="http://schemas.microsoft.com/office/drawing/2015/06/chart">
            <c:ext xmlns:c16="http://schemas.microsoft.com/office/drawing/2014/chart" uri="{C3380CC4-5D6E-409C-BE32-E72D297353CC}">
              <c16:uniqueId val="{00000003-D2F6-43A0-8E1B-67BB44D6F27D}"/>
            </c:ext>
          </c:extLst>
        </c:ser>
        <c:dLbls>
          <c:showLegendKey val="0"/>
          <c:showVal val="0"/>
          <c:showCatName val="0"/>
          <c:showSerName val="0"/>
          <c:showPercent val="0"/>
          <c:showBubbleSize val="0"/>
        </c:dLbls>
        <c:gapWidth val="80"/>
        <c:axId val="213826560"/>
        <c:axId val="213877504"/>
      </c:barChart>
      <c:catAx>
        <c:axId val="213826560"/>
        <c:scaling>
          <c:orientation val="minMax"/>
        </c:scaling>
        <c:delete val="0"/>
        <c:axPos val="b"/>
        <c:numFmt formatCode="General" sourceLinked="0"/>
        <c:majorTickMark val="out"/>
        <c:minorTickMark val="none"/>
        <c:tickLblPos val="nextTo"/>
        <c:spPr>
          <a:ln>
            <a:noFill/>
          </a:ln>
        </c:spPr>
        <c:txPr>
          <a:bodyPr rot="0" vert="horz"/>
          <a:lstStyle/>
          <a:p>
            <a:pPr>
              <a:defRPr sz="1000" b="1">
                <a:solidFill>
                  <a:srgbClr val="404040"/>
                </a:solidFill>
              </a:defRPr>
            </a:pPr>
            <a:endParaRPr lang="cs-CZ"/>
          </a:p>
        </c:txPr>
        <c:crossAx val="213877504"/>
        <c:crosses val="autoZero"/>
        <c:auto val="1"/>
        <c:lblAlgn val="ctr"/>
        <c:lblOffset val="100"/>
        <c:noMultiLvlLbl val="0"/>
      </c:catAx>
      <c:valAx>
        <c:axId val="213877504"/>
        <c:scaling>
          <c:orientation val="minMax"/>
          <c:max val="1.2"/>
          <c:min val="0"/>
        </c:scaling>
        <c:delete val="1"/>
        <c:axPos val="l"/>
        <c:numFmt formatCode="0%" sourceLinked="1"/>
        <c:majorTickMark val="out"/>
        <c:minorTickMark val="none"/>
        <c:tickLblPos val="none"/>
        <c:crossAx val="213826560"/>
        <c:crosses val="autoZero"/>
        <c:crossBetween val="between"/>
        <c:majorUnit val="0.2"/>
      </c:valAx>
    </c:plotArea>
    <c:plotVisOnly val="1"/>
    <c:dispBlanksAs val="gap"/>
    <c:showDLblsOverMax val="0"/>
  </c:chart>
  <c:txPr>
    <a:bodyPr/>
    <a:lstStyle/>
    <a:p>
      <a:pPr>
        <a:defRPr sz="1200">
          <a:latin typeface="Calibri" panose="020F0502020204030204" pitchFamily="34" charset="0"/>
        </a:defRPr>
      </a:pPr>
      <a:endParaRPr lang="cs-CZ"/>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nchor="b" anchorCtr="0"/>
          <a:lstStyle/>
          <a:p>
            <a:pPr>
              <a:defRPr lang="cs-CZ" sz="1050" b="1" noProof="0">
                <a:solidFill>
                  <a:srgbClr val="404040"/>
                </a:solidFill>
              </a:defRPr>
            </a:pPr>
            <a:r>
              <a:rPr lang="cs-CZ" noProof="0" dirty="0"/>
              <a:t>Souhrnné výsledky za region v jednotlivých bodovaných oblastech</a:t>
            </a:r>
          </a:p>
        </c:rich>
      </c:tx>
      <c:layout>
        <c:manualLayout>
          <c:xMode val="edge"/>
          <c:yMode val="edge"/>
          <c:x val="0.1783797109978289"/>
          <c:y val="5.4405578092678972E-2"/>
        </c:manualLayout>
      </c:layout>
      <c:overlay val="0"/>
    </c:title>
    <c:autoTitleDeleted val="0"/>
    <c:plotArea>
      <c:layout>
        <c:manualLayout>
          <c:layoutTarget val="inner"/>
          <c:xMode val="edge"/>
          <c:yMode val="edge"/>
          <c:x val="0.21261813281099587"/>
          <c:y val="0.23969887835334575"/>
          <c:w val="0.57543528796741761"/>
          <c:h val="0.50316302760355658"/>
        </c:manualLayout>
      </c:layout>
      <c:barChart>
        <c:barDir val="col"/>
        <c:grouping val="clustered"/>
        <c:varyColors val="0"/>
        <c:ser>
          <c:idx val="0"/>
          <c:order val="0"/>
          <c:tx>
            <c:strRef>
              <c:f>Sheet1!$B$1</c:f>
              <c:strCache>
                <c:ptCount val="1"/>
                <c:pt idx="0">
                  <c:v>Souhrnné výsledky za region v jednotlivých bodovaných oblastech</c:v>
                </c:pt>
              </c:strCache>
            </c:strRef>
          </c:tx>
          <c:spPr>
            <a:solidFill>
              <a:srgbClr val="00B050"/>
            </a:solidFill>
          </c:spPr>
          <c:invertIfNegative val="0"/>
          <c:dPt>
            <c:idx val="1"/>
            <c:invertIfNegative val="0"/>
            <c:bubble3D val="0"/>
            <c:extLst xmlns:c16r2="http://schemas.microsoft.com/office/drawing/2015/06/chart">
              <c:ext xmlns:c16="http://schemas.microsoft.com/office/drawing/2014/chart" uri="{C3380CC4-5D6E-409C-BE32-E72D297353CC}">
                <c16:uniqueId val="{00000001-D2F6-43A0-8E1B-67BB44D6F27D}"/>
              </c:ext>
            </c:extLst>
          </c:dPt>
          <c:dPt>
            <c:idx val="2"/>
            <c:invertIfNegative val="0"/>
            <c:bubble3D val="0"/>
            <c:extLst xmlns:c16r2="http://schemas.microsoft.com/office/drawing/2015/06/chart">
              <c:ext xmlns:c16="http://schemas.microsoft.com/office/drawing/2014/chart" uri="{C3380CC4-5D6E-409C-BE32-E72D297353CC}">
                <c16:uniqueId val="{00000002-D2F6-43A0-8E1B-67BB44D6F27D}"/>
              </c:ext>
            </c:extLst>
          </c:dPt>
          <c:dLbls>
            <c:spPr>
              <a:noFill/>
              <a:ln>
                <a:noFill/>
              </a:ln>
              <a:effectLst/>
            </c:spPr>
            <c:txPr>
              <a:bodyPr/>
              <a:lstStyle/>
              <a:p>
                <a:pPr>
                  <a:defRPr sz="1050" b="1">
                    <a:solidFill>
                      <a:srgbClr val="404040"/>
                    </a:solidFill>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Sheet1!$A$2:$A$4</c:f>
              <c:strCache>
                <c:ptCount val="3"/>
                <c:pt idx="0">
                  <c:v>Exteriér + první dojem zákazníka</c:v>
                </c:pt>
                <c:pt idx="1">
                  <c:v>Pracovník TIC</c:v>
                </c:pt>
                <c:pt idx="2">
                  <c:v>Interiér a vybavenost TIC</c:v>
                </c:pt>
              </c:strCache>
            </c:strRef>
          </c:cat>
          <c:val>
            <c:numRef>
              <c:f>Sheet1!$B$2:$B$4</c:f>
              <c:numCache>
                <c:formatCode>0%</c:formatCode>
                <c:ptCount val="3"/>
                <c:pt idx="0">
                  <c:v>0.97</c:v>
                </c:pt>
                <c:pt idx="1">
                  <c:v>0.93</c:v>
                </c:pt>
                <c:pt idx="2">
                  <c:v>0.97</c:v>
                </c:pt>
              </c:numCache>
            </c:numRef>
          </c:val>
          <c:extLst xmlns:c16r2="http://schemas.microsoft.com/office/drawing/2015/06/chart">
            <c:ext xmlns:c16="http://schemas.microsoft.com/office/drawing/2014/chart" uri="{C3380CC4-5D6E-409C-BE32-E72D297353CC}">
              <c16:uniqueId val="{00000003-D2F6-43A0-8E1B-67BB44D6F27D}"/>
            </c:ext>
          </c:extLst>
        </c:ser>
        <c:dLbls>
          <c:showLegendKey val="0"/>
          <c:showVal val="0"/>
          <c:showCatName val="0"/>
          <c:showSerName val="0"/>
          <c:showPercent val="0"/>
          <c:showBubbleSize val="0"/>
        </c:dLbls>
        <c:gapWidth val="80"/>
        <c:axId val="214028288"/>
        <c:axId val="214029824"/>
      </c:barChart>
      <c:catAx>
        <c:axId val="214028288"/>
        <c:scaling>
          <c:orientation val="minMax"/>
        </c:scaling>
        <c:delete val="0"/>
        <c:axPos val="b"/>
        <c:numFmt formatCode="General" sourceLinked="0"/>
        <c:majorTickMark val="out"/>
        <c:minorTickMark val="none"/>
        <c:tickLblPos val="nextTo"/>
        <c:spPr>
          <a:ln>
            <a:noFill/>
          </a:ln>
        </c:spPr>
        <c:txPr>
          <a:bodyPr rot="0" vert="horz"/>
          <a:lstStyle/>
          <a:p>
            <a:pPr>
              <a:defRPr sz="1000" b="1">
                <a:solidFill>
                  <a:srgbClr val="404040"/>
                </a:solidFill>
              </a:defRPr>
            </a:pPr>
            <a:endParaRPr lang="cs-CZ"/>
          </a:p>
        </c:txPr>
        <c:crossAx val="214029824"/>
        <c:crosses val="autoZero"/>
        <c:auto val="1"/>
        <c:lblAlgn val="ctr"/>
        <c:lblOffset val="100"/>
        <c:noMultiLvlLbl val="0"/>
      </c:catAx>
      <c:valAx>
        <c:axId val="214029824"/>
        <c:scaling>
          <c:orientation val="minMax"/>
          <c:max val="1.2"/>
          <c:min val="0"/>
        </c:scaling>
        <c:delete val="1"/>
        <c:axPos val="l"/>
        <c:numFmt formatCode="0%" sourceLinked="1"/>
        <c:majorTickMark val="out"/>
        <c:minorTickMark val="none"/>
        <c:tickLblPos val="none"/>
        <c:crossAx val="214028288"/>
        <c:crosses val="autoZero"/>
        <c:crossBetween val="between"/>
        <c:majorUnit val="0.2"/>
      </c:valAx>
    </c:plotArea>
    <c:plotVisOnly val="1"/>
    <c:dispBlanksAs val="gap"/>
    <c:showDLblsOverMax val="0"/>
  </c:chart>
  <c:txPr>
    <a:bodyPr/>
    <a:lstStyle/>
    <a:p>
      <a:pPr>
        <a:defRPr sz="1200">
          <a:latin typeface="Calibri" panose="020F0502020204030204" pitchFamily="34" charset="0"/>
        </a:defRPr>
      </a:pPr>
      <a:endParaRPr lang="cs-CZ"/>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Sheet1!$B$1</c:f>
              <c:strCache>
                <c:ptCount val="1"/>
                <c:pt idx="0">
                  <c:v>Total</c:v>
                </c:pt>
              </c:strCache>
            </c:strRef>
          </c:tx>
          <c:spPr>
            <a:ln>
              <a:noFill/>
            </a:ln>
            <a:effectLst/>
          </c:spPr>
          <c:dPt>
            <c:idx val="0"/>
            <c:bubble3D val="0"/>
            <c:spPr>
              <a:solidFill>
                <a:srgbClr val="A1C46B"/>
              </a:solidFill>
              <a:ln w="29524">
                <a:noFill/>
              </a:ln>
            </c:spPr>
            <c:extLst xmlns:c16r2="http://schemas.microsoft.com/office/drawing/2015/06/chart">
              <c:ext xmlns:c16="http://schemas.microsoft.com/office/drawing/2014/chart" uri="{C3380CC4-5D6E-409C-BE32-E72D297353CC}">
                <c16:uniqueId val="{00000001-3F89-4B39-B9BE-19AE321C4792}"/>
              </c:ext>
            </c:extLst>
          </c:dPt>
          <c:dPt>
            <c:idx val="1"/>
            <c:bubble3D val="0"/>
            <c:spPr>
              <a:solidFill>
                <a:srgbClr val="008BCA"/>
              </a:solidFill>
              <a:ln w="29524">
                <a:noFill/>
              </a:ln>
            </c:spPr>
            <c:extLst xmlns:c16r2="http://schemas.microsoft.com/office/drawing/2015/06/chart">
              <c:ext xmlns:c16="http://schemas.microsoft.com/office/drawing/2014/chart" uri="{C3380CC4-5D6E-409C-BE32-E72D297353CC}">
                <c16:uniqueId val="{00000003-3F89-4B39-B9BE-19AE321C4792}"/>
              </c:ext>
            </c:extLst>
          </c:dPt>
          <c:dPt>
            <c:idx val="2"/>
            <c:bubble3D val="0"/>
            <c:spPr>
              <a:solidFill>
                <a:srgbClr val="FF0000"/>
              </a:solidFill>
              <a:ln w="29524">
                <a:noFill/>
              </a:ln>
            </c:spPr>
            <c:extLst xmlns:c16r2="http://schemas.microsoft.com/office/drawing/2015/06/chart">
              <c:ext xmlns:c16="http://schemas.microsoft.com/office/drawing/2014/chart" uri="{C3380CC4-5D6E-409C-BE32-E72D297353CC}">
                <c16:uniqueId val="{00000005-3F89-4B39-B9BE-19AE321C4792}"/>
              </c:ext>
            </c:extLst>
          </c:dPt>
          <c:dPt>
            <c:idx val="3"/>
            <c:bubble3D val="0"/>
            <c:spPr>
              <a:solidFill>
                <a:srgbClr val="FBB040"/>
              </a:solidFill>
              <a:ln w="29524">
                <a:noFill/>
              </a:ln>
            </c:spPr>
            <c:extLst xmlns:c16r2="http://schemas.microsoft.com/office/drawing/2015/06/chart">
              <c:ext xmlns:c16="http://schemas.microsoft.com/office/drawing/2014/chart" uri="{C3380CC4-5D6E-409C-BE32-E72D297353CC}">
                <c16:uniqueId val="{00000007-3F89-4B39-B9BE-19AE321C4792}"/>
              </c:ext>
            </c:extLst>
          </c:dPt>
          <c:dLbls>
            <c:dLbl>
              <c:idx val="0"/>
              <c:layout>
                <c:manualLayout>
                  <c:x val="-0.15628786993678145"/>
                  <c:y val="-0.10834978951875826"/>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3F89-4B39-B9BE-19AE321C4792}"/>
                </c:ext>
              </c:extLst>
            </c:dLbl>
            <c:dLbl>
              <c:idx val="1"/>
              <c:layout>
                <c:manualLayout>
                  <c:x val="0.17484579127220815"/>
                  <c:y val="2.266170939911159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3F89-4B39-B9BE-19AE321C4792}"/>
                </c:ext>
              </c:extLst>
            </c:dLbl>
            <c:dLbl>
              <c:idx val="2"/>
              <c:layout>
                <c:manualLayout>
                  <c:x val="0.11029857606905685"/>
                  <c:y val="0.12150788421877891"/>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3F89-4B39-B9BE-19AE321C4792}"/>
                </c:ext>
              </c:extLst>
            </c:dLbl>
            <c:dLbl>
              <c:idx val="3"/>
              <c:layout>
                <c:manualLayout>
                  <c:x val="0.12554974036307381"/>
                  <c:y val="0.16791834990573265"/>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3F89-4B39-B9BE-19AE321C4792}"/>
                </c:ext>
              </c:extLst>
            </c:dLbl>
            <c:spPr>
              <a:noFill/>
              <a:ln>
                <a:noFill/>
              </a:ln>
              <a:effectLst/>
            </c:spPr>
            <c:txPr>
              <a:bodyPr wrap="square" lIns="38100" tIns="19050" rIns="38100" bIns="19050" anchor="ctr">
                <a:spAutoFit/>
              </a:bodyPr>
              <a:lstStyle/>
              <a:p>
                <a:pPr>
                  <a:defRPr sz="1000" b="1">
                    <a:solidFill>
                      <a:schemeClr val="bg1"/>
                    </a:solidFill>
                  </a:defRPr>
                </a:pPr>
                <a:endParaRPr lang="cs-CZ"/>
              </a:p>
            </c:txPr>
            <c:showLegendKey val="0"/>
            <c:showVal val="1"/>
            <c:showCatName val="0"/>
            <c:showSerName val="0"/>
            <c:showPercent val="0"/>
            <c:showBubbleSize val="0"/>
            <c:showLeaderLines val="1"/>
            <c:extLst xmlns:c16r2="http://schemas.microsoft.com/office/drawing/2015/06/chart">
              <c:ext xmlns:c15="http://schemas.microsoft.com/office/drawing/2012/chart" uri="{CE6537A1-D6FC-4f65-9D91-7224C49458BB}"/>
            </c:extLst>
          </c:dLbls>
          <c:cat>
            <c:strRef>
              <c:f>Sheet1!$A$2:$A$5</c:f>
              <c:strCache>
                <c:ptCount val="4"/>
                <c:pt idx="0">
                  <c:v>PozitivníP</c:v>
                </c:pt>
                <c:pt idx="1">
                  <c:v>PozitivníA</c:v>
                </c:pt>
                <c:pt idx="2">
                  <c:v>NegativníA</c:v>
                </c:pt>
                <c:pt idx="3">
                  <c:v>NegativníP</c:v>
                </c:pt>
              </c:strCache>
            </c:strRef>
          </c:cat>
          <c:val>
            <c:numRef>
              <c:f>Sheet1!$B$2:$B$5</c:f>
              <c:numCache>
                <c:formatCode>General</c:formatCode>
                <c:ptCount val="4"/>
                <c:pt idx="0">
                  <c:v>74</c:v>
                </c:pt>
                <c:pt idx="1">
                  <c:v>14</c:v>
                </c:pt>
                <c:pt idx="2">
                  <c:v>3</c:v>
                </c:pt>
                <c:pt idx="3">
                  <c:v>9</c:v>
                </c:pt>
              </c:numCache>
            </c:numRef>
          </c:val>
          <c:extLst xmlns:c16r2="http://schemas.microsoft.com/office/drawing/2015/06/chart">
            <c:ext xmlns:c16="http://schemas.microsoft.com/office/drawing/2014/chart" uri="{C3380CC4-5D6E-409C-BE32-E72D297353CC}">
              <c16:uniqueId val="{00000008-3F89-4B39-B9BE-19AE321C4792}"/>
            </c:ext>
          </c:extLst>
        </c:ser>
        <c:dLbls>
          <c:showLegendKey val="0"/>
          <c:showVal val="0"/>
          <c:showCatName val="0"/>
          <c:showSerName val="0"/>
          <c:showPercent val="0"/>
          <c:showBubbleSize val="0"/>
          <c:showLeaderLines val="1"/>
        </c:dLbls>
        <c:firstSliceAng val="0"/>
      </c:pieChart>
      <c:spPr>
        <a:noFill/>
        <a:ln w="29524">
          <a:noFill/>
        </a:ln>
      </c:spPr>
    </c:plotArea>
    <c:plotVisOnly val="1"/>
    <c:dispBlanksAs val="zero"/>
    <c:showDLblsOverMax val="0"/>
  </c:chart>
  <c:spPr>
    <a:noFill/>
    <a:ln>
      <a:noFill/>
    </a:ln>
  </c:spPr>
  <c:txPr>
    <a:bodyPr/>
    <a:lstStyle/>
    <a:p>
      <a:pPr>
        <a:defRPr sz="1395" b="0" i="0" u="none" strike="noStrike" baseline="0">
          <a:solidFill>
            <a:srgbClr val="333333"/>
          </a:solidFill>
          <a:latin typeface="Calibri"/>
          <a:ea typeface="Calibri"/>
          <a:cs typeface="Calibri"/>
        </a:defRPr>
      </a:pPr>
      <a:endParaRPr lang="cs-CZ"/>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List1!$B$1</c:f>
              <c:strCache>
                <c:ptCount val="1"/>
                <c:pt idx="0">
                  <c:v>20</c:v>
                </c:pt>
              </c:strCache>
            </c:strRef>
          </c:tx>
          <c:spPr>
            <a:solidFill>
              <a:srgbClr val="008BCA"/>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rgbClr val="404040"/>
                    </a:solidFill>
                    <a:latin typeface="Calibri" panose="020F0502020204030204" pitchFamily="34" charset="0"/>
                    <a:ea typeface="+mn-ea"/>
                    <a:cs typeface="+mn-cs"/>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List1!$A$2</c:f>
              <c:strCache>
                <c:ptCount val="1"/>
                <c:pt idx="0">
                  <c:v>Kategorie 1</c:v>
                </c:pt>
              </c:strCache>
            </c:strRef>
          </c:cat>
          <c:val>
            <c:numRef>
              <c:f>List1!$B$2</c:f>
              <c:numCache>
                <c:formatCode>0%</c:formatCode>
                <c:ptCount val="1"/>
                <c:pt idx="0">
                  <c:v>0.95</c:v>
                </c:pt>
              </c:numCache>
            </c:numRef>
          </c:val>
          <c:extLst xmlns:c16r2="http://schemas.microsoft.com/office/drawing/2015/06/chart">
            <c:ext xmlns:c16="http://schemas.microsoft.com/office/drawing/2014/chart" uri="{C3380CC4-5D6E-409C-BE32-E72D297353CC}">
              <c16:uniqueId val="{00000000-C288-40C3-A70A-2F4240D25F92}"/>
            </c:ext>
          </c:extLst>
        </c:ser>
        <c:ser>
          <c:idx val="1"/>
          <c:order val="1"/>
          <c:tx>
            <c:strRef>
              <c:f>List1!$C$1</c:f>
              <c:strCache>
                <c:ptCount val="1"/>
                <c:pt idx="0">
                  <c:v>18</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rgbClr val="404040"/>
                    </a:solidFill>
                    <a:latin typeface="Calibri" panose="020F0502020204030204" pitchFamily="34" charset="0"/>
                    <a:ea typeface="+mn-ea"/>
                    <a:cs typeface="+mn-cs"/>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List1!$A$2</c:f>
              <c:strCache>
                <c:ptCount val="1"/>
                <c:pt idx="0">
                  <c:v>Kategorie 1</c:v>
                </c:pt>
              </c:strCache>
            </c:strRef>
          </c:cat>
          <c:val>
            <c:numRef>
              <c:f>List1!$C$2</c:f>
              <c:numCache>
                <c:formatCode>0%</c:formatCode>
                <c:ptCount val="1"/>
                <c:pt idx="0">
                  <c:v>0.96</c:v>
                </c:pt>
              </c:numCache>
            </c:numRef>
          </c:val>
          <c:extLst xmlns:c16r2="http://schemas.microsoft.com/office/drawing/2015/06/chart">
            <c:ext xmlns:c16="http://schemas.microsoft.com/office/drawing/2014/chart" uri="{C3380CC4-5D6E-409C-BE32-E72D297353CC}">
              <c16:uniqueId val="{00000001-C288-40C3-A70A-2F4240D25F92}"/>
            </c:ext>
          </c:extLst>
        </c:ser>
        <c:ser>
          <c:idx val="2"/>
          <c:order val="2"/>
          <c:tx>
            <c:strRef>
              <c:f>List1!$D$1</c:f>
              <c:strCache>
                <c:ptCount val="1"/>
                <c:pt idx="0">
                  <c:v>16</c:v>
                </c:pt>
              </c:strCache>
            </c:strRef>
          </c:tx>
          <c:spPr>
            <a:solidFill>
              <a:schemeClr val="bg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rgbClr val="404040"/>
                    </a:solidFill>
                    <a:latin typeface="Calibri" panose="020F0502020204030204" pitchFamily="34" charset="0"/>
                    <a:ea typeface="+mn-ea"/>
                    <a:cs typeface="+mn-cs"/>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List1!$A$2</c:f>
              <c:strCache>
                <c:ptCount val="1"/>
                <c:pt idx="0">
                  <c:v>Kategorie 1</c:v>
                </c:pt>
              </c:strCache>
            </c:strRef>
          </c:cat>
          <c:val>
            <c:numRef>
              <c:f>List1!$D$2</c:f>
              <c:numCache>
                <c:formatCode>0%</c:formatCode>
                <c:ptCount val="1"/>
                <c:pt idx="0">
                  <c:v>0.97</c:v>
                </c:pt>
              </c:numCache>
            </c:numRef>
          </c:val>
          <c:extLst xmlns:c16r2="http://schemas.microsoft.com/office/drawing/2015/06/chart">
            <c:ext xmlns:c16="http://schemas.microsoft.com/office/drawing/2014/chart" uri="{C3380CC4-5D6E-409C-BE32-E72D297353CC}">
              <c16:uniqueId val="{00000002-C288-40C3-A70A-2F4240D25F92}"/>
            </c:ext>
          </c:extLst>
        </c:ser>
        <c:ser>
          <c:idx val="3"/>
          <c:order val="3"/>
          <c:tx>
            <c:strRef>
              <c:f>List1!$E$1</c:f>
              <c:strCache>
                <c:ptCount val="1"/>
                <c:pt idx="0">
                  <c:v>15</c:v>
                </c:pt>
              </c:strCache>
            </c:strRef>
          </c:tx>
          <c:spPr>
            <a:solidFill>
              <a:schemeClr val="bg1">
                <a:lumMod val="85000"/>
              </a:schemeClr>
            </a:solidFill>
            <a:ln>
              <a:noFill/>
            </a:ln>
            <a:effectLst/>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rgbClr val="404040"/>
                      </a:solidFill>
                      <a:latin typeface="Calibri" panose="020F0502020204030204" pitchFamily="34" charset="0"/>
                      <a:ea typeface="+mn-ea"/>
                      <a:cs typeface="Calibri" panose="020F0502020204030204" pitchFamily="34" charset="0"/>
                    </a:defRPr>
                  </a:pPr>
                  <a:endParaRPr lang="cs-CZ"/>
                </a:p>
              </c:txP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rgbClr val="6C6C6C"/>
                    </a:solidFill>
                    <a:latin typeface="Calibri" panose="020F0502020204030204" pitchFamily="34" charset="0"/>
                    <a:ea typeface="+mn-ea"/>
                    <a:cs typeface="Calibri" panose="020F0502020204030204" pitchFamily="34" charset="0"/>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List1!$A$2</c:f>
              <c:strCache>
                <c:ptCount val="1"/>
                <c:pt idx="0">
                  <c:v>Kategorie 1</c:v>
                </c:pt>
              </c:strCache>
            </c:strRef>
          </c:cat>
          <c:val>
            <c:numRef>
              <c:f>List1!$E$2</c:f>
              <c:numCache>
                <c:formatCode>0%</c:formatCode>
                <c:ptCount val="1"/>
                <c:pt idx="0">
                  <c:v>0.97</c:v>
                </c:pt>
              </c:numCache>
            </c:numRef>
          </c:val>
          <c:extLst xmlns:c16r2="http://schemas.microsoft.com/office/drawing/2015/06/chart">
            <c:ext xmlns:c16="http://schemas.microsoft.com/office/drawing/2014/chart" uri="{C3380CC4-5D6E-409C-BE32-E72D297353CC}">
              <c16:uniqueId val="{00000004-C288-40C3-A70A-2F4240D25F92}"/>
            </c:ext>
          </c:extLst>
        </c:ser>
        <c:ser>
          <c:idx val="4"/>
          <c:order val="4"/>
          <c:tx>
            <c:strRef>
              <c:f>List1!$F$1</c:f>
              <c:strCache>
                <c:ptCount val="1"/>
                <c:pt idx="0">
                  <c:v>14</c:v>
                </c:pt>
              </c:strCache>
            </c:strRef>
          </c:tx>
          <c:spPr>
            <a:solidFill>
              <a:schemeClr val="bg1">
                <a:lumMod val="9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rgbClr val="262626"/>
                    </a:solidFill>
                    <a:latin typeface="Calibri" panose="020F0502020204030204" pitchFamily="34" charset="0"/>
                    <a:ea typeface="+mn-ea"/>
                    <a:cs typeface="Calibri" panose="020F0502020204030204" pitchFamily="34" charset="0"/>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List1!$A$2</c:f>
              <c:strCache>
                <c:ptCount val="1"/>
                <c:pt idx="0">
                  <c:v>Kategorie 1</c:v>
                </c:pt>
              </c:strCache>
            </c:strRef>
          </c:cat>
          <c:val>
            <c:numRef>
              <c:f>List1!$F$2</c:f>
              <c:numCache>
                <c:formatCode>0%</c:formatCode>
                <c:ptCount val="1"/>
                <c:pt idx="0">
                  <c:v>0.95</c:v>
                </c:pt>
              </c:numCache>
            </c:numRef>
          </c:val>
          <c:extLst xmlns:c16r2="http://schemas.microsoft.com/office/drawing/2015/06/chart">
            <c:ext xmlns:c16="http://schemas.microsoft.com/office/drawing/2014/chart" uri="{C3380CC4-5D6E-409C-BE32-E72D297353CC}">
              <c16:uniqueId val="{00000000-6E63-42BB-8CB8-E15F1B822FD7}"/>
            </c:ext>
          </c:extLst>
        </c:ser>
        <c:ser>
          <c:idx val="5"/>
          <c:order val="5"/>
          <c:tx>
            <c:strRef>
              <c:f>List1!$G$1</c:f>
              <c:strCache>
                <c:ptCount val="1"/>
                <c:pt idx="0">
                  <c:v>13</c:v>
                </c:pt>
              </c:strCache>
            </c:strRef>
          </c:tx>
          <c:spPr>
            <a:solidFill>
              <a:schemeClr val="bg1">
                <a:lumMod val="9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rgbClr val="404040"/>
                    </a:solidFill>
                    <a:latin typeface="Calibri" panose="020F0502020204030204" pitchFamily="34" charset="0"/>
                    <a:ea typeface="+mn-ea"/>
                    <a:cs typeface="Calibri" panose="020F0502020204030204" pitchFamily="34" charset="0"/>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List1!$A$2</c:f>
              <c:strCache>
                <c:ptCount val="1"/>
                <c:pt idx="0">
                  <c:v>Kategorie 1</c:v>
                </c:pt>
              </c:strCache>
            </c:strRef>
          </c:cat>
          <c:val>
            <c:numRef>
              <c:f>List1!$G$2</c:f>
              <c:numCache>
                <c:formatCode>0%</c:formatCode>
                <c:ptCount val="1"/>
                <c:pt idx="0">
                  <c:v>0.94</c:v>
                </c:pt>
              </c:numCache>
            </c:numRef>
          </c:val>
          <c:extLst xmlns:c16r2="http://schemas.microsoft.com/office/drawing/2015/06/chart">
            <c:ext xmlns:c16="http://schemas.microsoft.com/office/drawing/2014/chart" uri="{C3380CC4-5D6E-409C-BE32-E72D297353CC}">
              <c16:uniqueId val="{00000000-347F-463D-98E4-5123015DAC7D}"/>
            </c:ext>
          </c:extLst>
        </c:ser>
        <c:dLbls>
          <c:showLegendKey val="0"/>
          <c:showVal val="0"/>
          <c:showCatName val="0"/>
          <c:showSerName val="0"/>
          <c:showPercent val="0"/>
          <c:showBubbleSize val="0"/>
        </c:dLbls>
        <c:gapWidth val="219"/>
        <c:overlap val="-27"/>
        <c:axId val="205458048"/>
        <c:axId val="205480320"/>
      </c:barChart>
      <c:catAx>
        <c:axId val="205458048"/>
        <c:scaling>
          <c:orientation val="minMax"/>
        </c:scaling>
        <c:delete val="1"/>
        <c:axPos val="b"/>
        <c:numFmt formatCode="General" sourceLinked="1"/>
        <c:majorTickMark val="none"/>
        <c:minorTickMark val="none"/>
        <c:tickLblPos val="nextTo"/>
        <c:crossAx val="205480320"/>
        <c:crosses val="autoZero"/>
        <c:auto val="1"/>
        <c:lblAlgn val="ctr"/>
        <c:lblOffset val="100"/>
        <c:noMultiLvlLbl val="0"/>
      </c:catAx>
      <c:valAx>
        <c:axId val="205480320"/>
        <c:scaling>
          <c:orientation val="minMax"/>
          <c:max val="1"/>
          <c:min val="0.60000000000000009"/>
        </c:scaling>
        <c:delete val="0"/>
        <c:axPos val="l"/>
        <c:majorGridlines>
          <c:spPr>
            <a:ln w="9525" cap="flat" cmpd="sng" algn="ctr">
              <a:solidFill>
                <a:schemeClr val="bg1">
                  <a:lumMod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rgbClr val="404040"/>
                </a:solidFill>
                <a:latin typeface="Calibri" panose="020F0502020204030204" pitchFamily="34" charset="0"/>
                <a:ea typeface="+mn-ea"/>
                <a:cs typeface="+mn-cs"/>
              </a:defRPr>
            </a:pPr>
            <a:endParaRPr lang="cs-CZ"/>
          </a:p>
        </c:txPr>
        <c:crossAx val="205458048"/>
        <c:crosses val="autoZero"/>
        <c:crossBetween val="between"/>
        <c:majorUnit val="0.1"/>
      </c:valAx>
      <c:spPr>
        <a:noFill/>
        <a:ln>
          <a:noFill/>
        </a:ln>
        <a:effectLst/>
      </c:spPr>
    </c:plotArea>
    <c:plotVisOnly val="1"/>
    <c:dispBlanksAs val="gap"/>
    <c:showDLblsOverMax val="0"/>
  </c:chart>
  <c:spPr>
    <a:noFill/>
    <a:ln>
      <a:noFill/>
    </a:ln>
    <a:effectLst/>
  </c:spPr>
  <c:txPr>
    <a:bodyPr/>
    <a:lstStyle/>
    <a:p>
      <a:pPr>
        <a:defRPr/>
      </a:pPr>
      <a:endParaRPr lang="cs-CZ"/>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List1!$B$1</c:f>
              <c:strCache>
                <c:ptCount val="1"/>
                <c:pt idx="0">
                  <c:v>2020</c:v>
                </c:pt>
              </c:strCache>
            </c:strRef>
          </c:tx>
          <c:spPr>
            <a:solidFill>
              <a:srgbClr val="ED6737"/>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rgbClr val="404040"/>
                    </a:solidFill>
                    <a:latin typeface="Calibri" panose="020F0502020204030204" pitchFamily="34" charset="0"/>
                    <a:ea typeface="+mn-ea"/>
                    <a:cs typeface="+mn-cs"/>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List1!$A$2</c:f>
              <c:strCache>
                <c:ptCount val="1"/>
                <c:pt idx="0">
                  <c:v>Kategorie 1</c:v>
                </c:pt>
              </c:strCache>
            </c:strRef>
          </c:cat>
          <c:val>
            <c:numRef>
              <c:f>List1!$B$2</c:f>
              <c:numCache>
                <c:formatCode>0%</c:formatCode>
                <c:ptCount val="1"/>
                <c:pt idx="0">
                  <c:v>0.89</c:v>
                </c:pt>
              </c:numCache>
            </c:numRef>
          </c:val>
          <c:extLst xmlns:c16r2="http://schemas.microsoft.com/office/drawing/2015/06/chart">
            <c:ext xmlns:c16="http://schemas.microsoft.com/office/drawing/2014/chart" uri="{C3380CC4-5D6E-409C-BE32-E72D297353CC}">
              <c16:uniqueId val="{00000000-28DD-4DE8-967A-13C4A177C5B0}"/>
            </c:ext>
          </c:extLst>
        </c:ser>
        <c:ser>
          <c:idx val="1"/>
          <c:order val="1"/>
          <c:tx>
            <c:strRef>
              <c:f>List1!$C$1</c:f>
              <c:strCache>
                <c:ptCount val="1"/>
                <c:pt idx="0">
                  <c:v>2018</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rgbClr val="404040"/>
                    </a:solidFill>
                    <a:latin typeface="Calibri" panose="020F0502020204030204" pitchFamily="34" charset="0"/>
                    <a:ea typeface="+mn-ea"/>
                    <a:cs typeface="+mn-cs"/>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List1!$A$2</c:f>
              <c:strCache>
                <c:ptCount val="1"/>
                <c:pt idx="0">
                  <c:v>Kategorie 1</c:v>
                </c:pt>
              </c:strCache>
            </c:strRef>
          </c:cat>
          <c:val>
            <c:numRef>
              <c:f>List1!$C$2</c:f>
              <c:numCache>
                <c:formatCode>0%</c:formatCode>
                <c:ptCount val="1"/>
                <c:pt idx="0">
                  <c:v>0.87</c:v>
                </c:pt>
              </c:numCache>
            </c:numRef>
          </c:val>
          <c:extLst xmlns:c16r2="http://schemas.microsoft.com/office/drawing/2015/06/chart">
            <c:ext xmlns:c16="http://schemas.microsoft.com/office/drawing/2014/chart" uri="{C3380CC4-5D6E-409C-BE32-E72D297353CC}">
              <c16:uniqueId val="{00000001-28DD-4DE8-967A-13C4A177C5B0}"/>
            </c:ext>
          </c:extLst>
        </c:ser>
        <c:ser>
          <c:idx val="2"/>
          <c:order val="2"/>
          <c:tx>
            <c:strRef>
              <c:f>List1!$D$1</c:f>
              <c:strCache>
                <c:ptCount val="1"/>
                <c:pt idx="0">
                  <c:v>2016</c:v>
                </c:pt>
              </c:strCache>
            </c:strRef>
          </c:tx>
          <c:spPr>
            <a:solidFill>
              <a:schemeClr val="bg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rgbClr val="404040"/>
                    </a:solidFill>
                    <a:latin typeface="Calibri" panose="020F0502020204030204" pitchFamily="34" charset="0"/>
                    <a:ea typeface="+mn-ea"/>
                    <a:cs typeface="+mn-cs"/>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List1!$A$2</c:f>
              <c:strCache>
                <c:ptCount val="1"/>
                <c:pt idx="0">
                  <c:v>Kategorie 1</c:v>
                </c:pt>
              </c:strCache>
            </c:strRef>
          </c:cat>
          <c:val>
            <c:numRef>
              <c:f>List1!$D$2</c:f>
              <c:numCache>
                <c:formatCode>0%</c:formatCode>
                <c:ptCount val="1"/>
                <c:pt idx="0">
                  <c:v>0.89</c:v>
                </c:pt>
              </c:numCache>
            </c:numRef>
          </c:val>
          <c:extLst xmlns:c16r2="http://schemas.microsoft.com/office/drawing/2015/06/chart">
            <c:ext xmlns:c16="http://schemas.microsoft.com/office/drawing/2014/chart" uri="{C3380CC4-5D6E-409C-BE32-E72D297353CC}">
              <c16:uniqueId val="{00000002-28DD-4DE8-967A-13C4A177C5B0}"/>
            </c:ext>
          </c:extLst>
        </c:ser>
        <c:ser>
          <c:idx val="3"/>
          <c:order val="3"/>
          <c:tx>
            <c:strRef>
              <c:f>List1!$E$1</c:f>
              <c:strCache>
                <c:ptCount val="1"/>
                <c:pt idx="0">
                  <c:v>2015</c:v>
                </c:pt>
              </c:strCache>
            </c:strRef>
          </c:tx>
          <c:spPr>
            <a:solidFill>
              <a:schemeClr val="bg1">
                <a:lumMod val="85000"/>
              </a:schemeClr>
            </a:solidFill>
            <a:ln>
              <a:noFill/>
            </a:ln>
            <a:effectLst/>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rgbClr val="404040"/>
                      </a:solidFill>
                      <a:latin typeface="Calibri" panose="020F0502020204030204" pitchFamily="34" charset="0"/>
                      <a:ea typeface="+mn-ea"/>
                      <a:cs typeface="Calibri" panose="020F0502020204030204" pitchFamily="34" charset="0"/>
                    </a:defRPr>
                  </a:pPr>
                  <a:endParaRPr lang="cs-CZ"/>
                </a:p>
              </c:txP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rgbClr val="6C6C6C"/>
                    </a:solidFill>
                    <a:latin typeface="Calibri" panose="020F0502020204030204" pitchFamily="34" charset="0"/>
                    <a:ea typeface="+mn-ea"/>
                    <a:cs typeface="Calibri" panose="020F0502020204030204" pitchFamily="34" charset="0"/>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List1!$A$2</c:f>
              <c:strCache>
                <c:ptCount val="1"/>
                <c:pt idx="0">
                  <c:v>Kategorie 1</c:v>
                </c:pt>
              </c:strCache>
            </c:strRef>
          </c:cat>
          <c:val>
            <c:numRef>
              <c:f>List1!$E$2</c:f>
              <c:numCache>
                <c:formatCode>0%</c:formatCode>
                <c:ptCount val="1"/>
                <c:pt idx="0">
                  <c:v>0.93</c:v>
                </c:pt>
              </c:numCache>
            </c:numRef>
          </c:val>
          <c:extLst xmlns:c16r2="http://schemas.microsoft.com/office/drawing/2015/06/chart">
            <c:ext xmlns:c16="http://schemas.microsoft.com/office/drawing/2014/chart" uri="{C3380CC4-5D6E-409C-BE32-E72D297353CC}">
              <c16:uniqueId val="{00000004-28DD-4DE8-967A-13C4A177C5B0}"/>
            </c:ext>
          </c:extLst>
        </c:ser>
        <c:ser>
          <c:idx val="4"/>
          <c:order val="4"/>
          <c:tx>
            <c:strRef>
              <c:f>List1!$F$1</c:f>
              <c:strCache>
                <c:ptCount val="1"/>
                <c:pt idx="0">
                  <c:v>2014</c:v>
                </c:pt>
              </c:strCache>
            </c:strRef>
          </c:tx>
          <c:spPr>
            <a:solidFill>
              <a:schemeClr val="bg1">
                <a:lumMod val="9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rgbClr val="262626"/>
                    </a:solidFill>
                    <a:latin typeface="Calibri" panose="020F0502020204030204" pitchFamily="34" charset="0"/>
                    <a:ea typeface="+mn-ea"/>
                    <a:cs typeface="Calibri" panose="020F0502020204030204" pitchFamily="34" charset="0"/>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List1!$A$2</c:f>
              <c:strCache>
                <c:ptCount val="1"/>
                <c:pt idx="0">
                  <c:v>Kategorie 1</c:v>
                </c:pt>
              </c:strCache>
            </c:strRef>
          </c:cat>
          <c:val>
            <c:numRef>
              <c:f>List1!$F$2</c:f>
              <c:numCache>
                <c:formatCode>0%</c:formatCode>
                <c:ptCount val="1"/>
                <c:pt idx="0">
                  <c:v>0.88</c:v>
                </c:pt>
              </c:numCache>
            </c:numRef>
          </c:val>
          <c:extLst xmlns:c16r2="http://schemas.microsoft.com/office/drawing/2015/06/chart">
            <c:ext xmlns:c16="http://schemas.microsoft.com/office/drawing/2014/chart" uri="{C3380CC4-5D6E-409C-BE32-E72D297353CC}">
              <c16:uniqueId val="{00000005-28DD-4DE8-967A-13C4A177C5B0}"/>
            </c:ext>
          </c:extLst>
        </c:ser>
        <c:ser>
          <c:idx val="5"/>
          <c:order val="5"/>
          <c:tx>
            <c:strRef>
              <c:f>List1!$G$1</c:f>
              <c:strCache>
                <c:ptCount val="1"/>
                <c:pt idx="0">
                  <c:v>2013</c:v>
                </c:pt>
              </c:strCache>
            </c:strRef>
          </c:tx>
          <c:spPr>
            <a:solidFill>
              <a:schemeClr val="bg1">
                <a:lumMod val="9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rgbClr val="404040"/>
                    </a:solidFill>
                    <a:latin typeface="Calibri" panose="020F0502020204030204" pitchFamily="34" charset="0"/>
                    <a:ea typeface="+mn-ea"/>
                    <a:cs typeface="Calibri" panose="020F0502020204030204" pitchFamily="34" charset="0"/>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List1!$A$2</c:f>
              <c:strCache>
                <c:ptCount val="1"/>
                <c:pt idx="0">
                  <c:v>Kategorie 1</c:v>
                </c:pt>
              </c:strCache>
            </c:strRef>
          </c:cat>
          <c:val>
            <c:numRef>
              <c:f>List1!$G$2</c:f>
              <c:numCache>
                <c:formatCode>0%</c:formatCode>
                <c:ptCount val="1"/>
                <c:pt idx="0">
                  <c:v>0.86</c:v>
                </c:pt>
              </c:numCache>
            </c:numRef>
          </c:val>
          <c:extLst xmlns:c16r2="http://schemas.microsoft.com/office/drawing/2015/06/chart">
            <c:ext xmlns:c16="http://schemas.microsoft.com/office/drawing/2014/chart" uri="{C3380CC4-5D6E-409C-BE32-E72D297353CC}">
              <c16:uniqueId val="{00000000-D98F-44BE-B2B8-22A25E0B8FC8}"/>
            </c:ext>
          </c:extLst>
        </c:ser>
        <c:dLbls>
          <c:showLegendKey val="0"/>
          <c:showVal val="0"/>
          <c:showCatName val="0"/>
          <c:showSerName val="0"/>
          <c:showPercent val="0"/>
          <c:showBubbleSize val="0"/>
        </c:dLbls>
        <c:gapWidth val="219"/>
        <c:overlap val="-27"/>
        <c:axId val="204239616"/>
        <c:axId val="204241152"/>
      </c:barChart>
      <c:catAx>
        <c:axId val="204239616"/>
        <c:scaling>
          <c:orientation val="minMax"/>
        </c:scaling>
        <c:delete val="1"/>
        <c:axPos val="b"/>
        <c:numFmt formatCode="General" sourceLinked="1"/>
        <c:majorTickMark val="none"/>
        <c:minorTickMark val="none"/>
        <c:tickLblPos val="nextTo"/>
        <c:crossAx val="204241152"/>
        <c:crosses val="autoZero"/>
        <c:auto val="1"/>
        <c:lblAlgn val="ctr"/>
        <c:lblOffset val="100"/>
        <c:noMultiLvlLbl val="0"/>
      </c:catAx>
      <c:valAx>
        <c:axId val="204241152"/>
        <c:scaling>
          <c:orientation val="minMax"/>
          <c:max val="1"/>
          <c:min val="0.60000000000000009"/>
        </c:scaling>
        <c:delete val="0"/>
        <c:axPos val="l"/>
        <c:majorGridlines>
          <c:spPr>
            <a:ln w="9525" cap="flat" cmpd="sng" algn="ctr">
              <a:solidFill>
                <a:schemeClr val="bg1">
                  <a:lumMod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rgbClr val="404040"/>
                </a:solidFill>
                <a:latin typeface="Calibri" panose="020F0502020204030204" pitchFamily="34" charset="0"/>
                <a:ea typeface="+mn-ea"/>
                <a:cs typeface="+mn-cs"/>
              </a:defRPr>
            </a:pPr>
            <a:endParaRPr lang="cs-CZ"/>
          </a:p>
        </c:txPr>
        <c:crossAx val="204239616"/>
        <c:crosses val="autoZero"/>
        <c:crossBetween val="between"/>
        <c:majorUnit val="0.1"/>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700" b="0" i="0" u="none" strike="noStrike" kern="1200" baseline="0">
              <a:solidFill>
                <a:srgbClr val="262626"/>
              </a:solidFill>
              <a:latin typeface="+mn-lt"/>
              <a:ea typeface="+mn-ea"/>
              <a:cs typeface="+mn-cs"/>
            </a:defRPr>
          </a:pPr>
          <a:endParaRPr lang="cs-CZ"/>
        </a:p>
      </c:txPr>
    </c:legend>
    <c:plotVisOnly val="1"/>
    <c:dispBlanksAs val="gap"/>
    <c:showDLblsOverMax val="0"/>
  </c:chart>
  <c:spPr>
    <a:noFill/>
    <a:ln>
      <a:noFill/>
    </a:ln>
    <a:effectLst/>
  </c:spPr>
  <c:txPr>
    <a:bodyPr/>
    <a:lstStyle/>
    <a:p>
      <a:pPr>
        <a:defRPr/>
      </a:pPr>
      <a:endParaRPr lang="cs-CZ"/>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List1!$B$1</c:f>
              <c:strCache>
                <c:ptCount val="1"/>
                <c:pt idx="0">
                  <c:v>20</c:v>
                </c:pt>
              </c:strCache>
            </c:strRef>
          </c:tx>
          <c:spPr>
            <a:solidFill>
              <a:srgbClr val="00B050"/>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rgbClr val="404040"/>
                    </a:solidFill>
                    <a:latin typeface="Calibri" panose="020F0502020204030204" pitchFamily="34" charset="0"/>
                    <a:ea typeface="+mn-ea"/>
                    <a:cs typeface="+mn-cs"/>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List1!$A$2</c:f>
              <c:strCache>
                <c:ptCount val="1"/>
                <c:pt idx="0">
                  <c:v>Kategorie 1</c:v>
                </c:pt>
              </c:strCache>
            </c:strRef>
          </c:cat>
          <c:val>
            <c:numRef>
              <c:f>List1!$B$2</c:f>
              <c:numCache>
                <c:formatCode>0%</c:formatCode>
                <c:ptCount val="1"/>
                <c:pt idx="0">
                  <c:v>0.95</c:v>
                </c:pt>
              </c:numCache>
            </c:numRef>
          </c:val>
          <c:extLst xmlns:c16r2="http://schemas.microsoft.com/office/drawing/2015/06/chart">
            <c:ext xmlns:c16="http://schemas.microsoft.com/office/drawing/2014/chart" uri="{C3380CC4-5D6E-409C-BE32-E72D297353CC}">
              <c16:uniqueId val="{00000000-D4A3-40FE-BFA6-7503952B627F}"/>
            </c:ext>
          </c:extLst>
        </c:ser>
        <c:ser>
          <c:idx val="1"/>
          <c:order val="1"/>
          <c:tx>
            <c:strRef>
              <c:f>List1!$C$1</c:f>
              <c:strCache>
                <c:ptCount val="1"/>
                <c:pt idx="0">
                  <c:v>2018</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rgbClr val="404040"/>
                    </a:solidFill>
                    <a:latin typeface="Calibri" panose="020F0502020204030204" pitchFamily="34" charset="0"/>
                    <a:ea typeface="+mn-ea"/>
                    <a:cs typeface="+mn-cs"/>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List1!$A$2</c:f>
              <c:strCache>
                <c:ptCount val="1"/>
                <c:pt idx="0">
                  <c:v>Kategorie 1</c:v>
                </c:pt>
              </c:strCache>
            </c:strRef>
          </c:cat>
          <c:val>
            <c:numRef>
              <c:f>List1!$C$2</c:f>
              <c:numCache>
                <c:formatCode>0%</c:formatCode>
                <c:ptCount val="1"/>
                <c:pt idx="0">
                  <c:v>0.95</c:v>
                </c:pt>
              </c:numCache>
            </c:numRef>
          </c:val>
          <c:extLst xmlns:c16r2="http://schemas.microsoft.com/office/drawing/2015/06/chart">
            <c:ext xmlns:c16="http://schemas.microsoft.com/office/drawing/2014/chart" uri="{C3380CC4-5D6E-409C-BE32-E72D297353CC}">
              <c16:uniqueId val="{00000001-D4A3-40FE-BFA6-7503952B627F}"/>
            </c:ext>
          </c:extLst>
        </c:ser>
        <c:ser>
          <c:idx val="2"/>
          <c:order val="2"/>
          <c:tx>
            <c:strRef>
              <c:f>List1!$D$1</c:f>
              <c:strCache>
                <c:ptCount val="1"/>
                <c:pt idx="0">
                  <c:v>16</c:v>
                </c:pt>
              </c:strCache>
            </c:strRef>
          </c:tx>
          <c:spPr>
            <a:solidFill>
              <a:schemeClr val="bg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rgbClr val="404040"/>
                    </a:solidFill>
                    <a:latin typeface="Calibri" panose="020F0502020204030204" pitchFamily="34" charset="0"/>
                    <a:ea typeface="+mn-ea"/>
                    <a:cs typeface="+mn-cs"/>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List1!$A$2</c:f>
              <c:strCache>
                <c:ptCount val="1"/>
                <c:pt idx="0">
                  <c:v>Kategorie 1</c:v>
                </c:pt>
              </c:strCache>
            </c:strRef>
          </c:cat>
          <c:val>
            <c:numRef>
              <c:f>List1!$D$2</c:f>
              <c:numCache>
                <c:formatCode>0%</c:formatCode>
                <c:ptCount val="1"/>
                <c:pt idx="0">
                  <c:v>0.92</c:v>
                </c:pt>
              </c:numCache>
            </c:numRef>
          </c:val>
          <c:extLst xmlns:c16r2="http://schemas.microsoft.com/office/drawing/2015/06/chart">
            <c:ext xmlns:c16="http://schemas.microsoft.com/office/drawing/2014/chart" uri="{C3380CC4-5D6E-409C-BE32-E72D297353CC}">
              <c16:uniqueId val="{00000002-D4A3-40FE-BFA6-7503952B627F}"/>
            </c:ext>
          </c:extLst>
        </c:ser>
        <c:ser>
          <c:idx val="3"/>
          <c:order val="3"/>
          <c:tx>
            <c:strRef>
              <c:f>List1!$E$1</c:f>
              <c:strCache>
                <c:ptCount val="1"/>
                <c:pt idx="0">
                  <c:v>15</c:v>
                </c:pt>
              </c:strCache>
            </c:strRef>
          </c:tx>
          <c:spPr>
            <a:solidFill>
              <a:schemeClr val="bg1">
                <a:lumMod val="85000"/>
              </a:schemeClr>
            </a:solidFill>
            <a:ln>
              <a:noFill/>
            </a:ln>
            <a:effectLst/>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rgbClr val="404040"/>
                      </a:solidFill>
                      <a:latin typeface="Calibri" panose="020F0502020204030204" pitchFamily="34" charset="0"/>
                      <a:ea typeface="+mn-ea"/>
                      <a:cs typeface="Calibri" panose="020F0502020204030204" pitchFamily="34" charset="0"/>
                    </a:defRPr>
                  </a:pPr>
                  <a:endParaRPr lang="cs-CZ"/>
                </a:p>
              </c:txP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rgbClr val="6C6C6C"/>
                    </a:solidFill>
                    <a:latin typeface="Calibri" panose="020F0502020204030204" pitchFamily="34" charset="0"/>
                    <a:ea typeface="+mn-ea"/>
                    <a:cs typeface="Calibri" panose="020F0502020204030204" pitchFamily="34" charset="0"/>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List1!$A$2</c:f>
              <c:strCache>
                <c:ptCount val="1"/>
                <c:pt idx="0">
                  <c:v>Kategorie 1</c:v>
                </c:pt>
              </c:strCache>
            </c:strRef>
          </c:cat>
          <c:val>
            <c:numRef>
              <c:f>List1!$E$2</c:f>
              <c:numCache>
                <c:formatCode>0%</c:formatCode>
                <c:ptCount val="1"/>
                <c:pt idx="0">
                  <c:v>0.99</c:v>
                </c:pt>
              </c:numCache>
            </c:numRef>
          </c:val>
          <c:extLst xmlns:c16r2="http://schemas.microsoft.com/office/drawing/2015/06/chart">
            <c:ext xmlns:c16="http://schemas.microsoft.com/office/drawing/2014/chart" uri="{C3380CC4-5D6E-409C-BE32-E72D297353CC}">
              <c16:uniqueId val="{00000004-D4A3-40FE-BFA6-7503952B627F}"/>
            </c:ext>
          </c:extLst>
        </c:ser>
        <c:ser>
          <c:idx val="4"/>
          <c:order val="4"/>
          <c:tx>
            <c:strRef>
              <c:f>List1!$F$1</c:f>
              <c:strCache>
                <c:ptCount val="1"/>
                <c:pt idx="0">
                  <c:v>14</c:v>
                </c:pt>
              </c:strCache>
            </c:strRef>
          </c:tx>
          <c:spPr>
            <a:solidFill>
              <a:schemeClr val="bg1">
                <a:lumMod val="9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rgbClr val="262626"/>
                    </a:solidFill>
                    <a:latin typeface="Calibri" panose="020F0502020204030204" pitchFamily="34" charset="0"/>
                    <a:ea typeface="+mn-ea"/>
                    <a:cs typeface="Calibri" panose="020F0502020204030204" pitchFamily="34" charset="0"/>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List1!$A$2</c:f>
              <c:strCache>
                <c:ptCount val="1"/>
                <c:pt idx="0">
                  <c:v>Kategorie 1</c:v>
                </c:pt>
              </c:strCache>
            </c:strRef>
          </c:cat>
          <c:val>
            <c:numRef>
              <c:f>List1!$F$2</c:f>
              <c:numCache>
                <c:formatCode>0%</c:formatCode>
                <c:ptCount val="1"/>
                <c:pt idx="0">
                  <c:v>0.93</c:v>
                </c:pt>
              </c:numCache>
            </c:numRef>
          </c:val>
          <c:extLst xmlns:c16r2="http://schemas.microsoft.com/office/drawing/2015/06/chart">
            <c:ext xmlns:c16="http://schemas.microsoft.com/office/drawing/2014/chart" uri="{C3380CC4-5D6E-409C-BE32-E72D297353CC}">
              <c16:uniqueId val="{00000005-D4A3-40FE-BFA6-7503952B627F}"/>
            </c:ext>
          </c:extLst>
        </c:ser>
        <c:ser>
          <c:idx val="5"/>
          <c:order val="5"/>
          <c:tx>
            <c:strRef>
              <c:f>List1!$G$1</c:f>
              <c:strCache>
                <c:ptCount val="1"/>
                <c:pt idx="0">
                  <c:v>13</c:v>
                </c:pt>
              </c:strCache>
            </c:strRef>
          </c:tx>
          <c:spPr>
            <a:solidFill>
              <a:schemeClr val="bg1">
                <a:lumMod val="9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rgbClr val="404040"/>
                    </a:solidFill>
                    <a:latin typeface="Calibri" panose="020F0502020204030204" pitchFamily="34" charset="0"/>
                    <a:ea typeface="+mn-ea"/>
                    <a:cs typeface="Calibri" panose="020F0502020204030204" pitchFamily="34" charset="0"/>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List1!$A$2</c:f>
              <c:strCache>
                <c:ptCount val="1"/>
                <c:pt idx="0">
                  <c:v>Kategorie 1</c:v>
                </c:pt>
              </c:strCache>
            </c:strRef>
          </c:cat>
          <c:val>
            <c:numRef>
              <c:f>List1!$G$2</c:f>
              <c:numCache>
                <c:formatCode>0%</c:formatCode>
                <c:ptCount val="1"/>
                <c:pt idx="0">
                  <c:v>0.89</c:v>
                </c:pt>
              </c:numCache>
            </c:numRef>
          </c:val>
          <c:extLst xmlns:c16r2="http://schemas.microsoft.com/office/drawing/2015/06/chart">
            <c:ext xmlns:c16="http://schemas.microsoft.com/office/drawing/2014/chart" uri="{C3380CC4-5D6E-409C-BE32-E72D297353CC}">
              <c16:uniqueId val="{00000000-EEB3-4504-88DE-9DD675CD0F0F}"/>
            </c:ext>
          </c:extLst>
        </c:ser>
        <c:dLbls>
          <c:showLegendKey val="0"/>
          <c:showVal val="0"/>
          <c:showCatName val="0"/>
          <c:showSerName val="0"/>
          <c:showPercent val="0"/>
          <c:showBubbleSize val="0"/>
        </c:dLbls>
        <c:gapWidth val="219"/>
        <c:overlap val="-27"/>
        <c:axId val="206128640"/>
        <c:axId val="206130176"/>
      </c:barChart>
      <c:catAx>
        <c:axId val="206128640"/>
        <c:scaling>
          <c:orientation val="minMax"/>
        </c:scaling>
        <c:delete val="1"/>
        <c:axPos val="b"/>
        <c:numFmt formatCode="General" sourceLinked="1"/>
        <c:majorTickMark val="none"/>
        <c:minorTickMark val="none"/>
        <c:tickLblPos val="nextTo"/>
        <c:crossAx val="206130176"/>
        <c:crosses val="autoZero"/>
        <c:auto val="1"/>
        <c:lblAlgn val="ctr"/>
        <c:lblOffset val="100"/>
        <c:noMultiLvlLbl val="0"/>
      </c:catAx>
      <c:valAx>
        <c:axId val="206130176"/>
        <c:scaling>
          <c:orientation val="minMax"/>
          <c:max val="1"/>
          <c:min val="0.60000000000000009"/>
        </c:scaling>
        <c:delete val="0"/>
        <c:axPos val="l"/>
        <c:majorGridlines>
          <c:spPr>
            <a:ln w="9525" cap="flat" cmpd="sng" algn="ctr">
              <a:solidFill>
                <a:schemeClr val="bg1">
                  <a:lumMod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rgbClr val="404040"/>
                </a:solidFill>
                <a:latin typeface="Calibri" panose="020F0502020204030204" pitchFamily="34" charset="0"/>
                <a:ea typeface="+mn-ea"/>
                <a:cs typeface="+mn-cs"/>
              </a:defRPr>
            </a:pPr>
            <a:endParaRPr lang="cs-CZ"/>
          </a:p>
        </c:txPr>
        <c:crossAx val="206128640"/>
        <c:crosses val="autoZero"/>
        <c:crossBetween val="between"/>
        <c:majorUnit val="0.1"/>
      </c:valAx>
      <c:spPr>
        <a:noFill/>
        <a:ln>
          <a:noFill/>
        </a:ln>
        <a:effectLst/>
      </c:spPr>
    </c:plotArea>
    <c:plotVisOnly val="1"/>
    <c:dispBlanksAs val="gap"/>
    <c:showDLblsOverMax val="0"/>
  </c:chart>
  <c:spPr>
    <a:noFill/>
    <a:ln>
      <a:noFill/>
    </a:ln>
    <a:effectLst/>
  </c:spPr>
  <c:txPr>
    <a:bodyPr/>
    <a:lstStyle/>
    <a:p>
      <a:pPr>
        <a:defRPr/>
      </a:pPr>
      <a:endParaRPr lang="cs-CZ"/>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List1!$B$1</c:f>
              <c:strCache>
                <c:ptCount val="1"/>
                <c:pt idx="0">
                  <c:v>20</c:v>
                </c:pt>
              </c:strCache>
            </c:strRef>
          </c:tx>
          <c:spPr>
            <a:solidFill>
              <a:srgbClr val="ED6737"/>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rgbClr val="404040"/>
                    </a:solidFill>
                    <a:latin typeface="Calibri" panose="020F0502020204030204" pitchFamily="34" charset="0"/>
                    <a:ea typeface="+mn-ea"/>
                    <a:cs typeface="+mn-cs"/>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List1!$A$2</c:f>
              <c:strCache>
                <c:ptCount val="1"/>
                <c:pt idx="0">
                  <c:v>Kategorie 1</c:v>
                </c:pt>
              </c:strCache>
            </c:strRef>
          </c:cat>
          <c:val>
            <c:numRef>
              <c:f>List1!$B$2</c:f>
              <c:numCache>
                <c:formatCode>0%</c:formatCode>
                <c:ptCount val="1"/>
                <c:pt idx="0">
                  <c:v>0.95</c:v>
                </c:pt>
              </c:numCache>
            </c:numRef>
          </c:val>
          <c:extLst xmlns:c16r2="http://schemas.microsoft.com/office/drawing/2015/06/chart">
            <c:ext xmlns:c16="http://schemas.microsoft.com/office/drawing/2014/chart" uri="{C3380CC4-5D6E-409C-BE32-E72D297353CC}">
              <c16:uniqueId val="{00000000-6408-4878-9484-D7341BC7633E}"/>
            </c:ext>
          </c:extLst>
        </c:ser>
        <c:ser>
          <c:idx val="1"/>
          <c:order val="1"/>
          <c:tx>
            <c:strRef>
              <c:f>List1!$C$1</c:f>
              <c:strCache>
                <c:ptCount val="1"/>
                <c:pt idx="0">
                  <c:v>18</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rgbClr val="404040"/>
                    </a:solidFill>
                    <a:latin typeface="Calibri" panose="020F0502020204030204" pitchFamily="34" charset="0"/>
                    <a:ea typeface="+mn-ea"/>
                    <a:cs typeface="+mn-cs"/>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List1!$A$2</c:f>
              <c:strCache>
                <c:ptCount val="1"/>
                <c:pt idx="0">
                  <c:v>Kategorie 1</c:v>
                </c:pt>
              </c:strCache>
            </c:strRef>
          </c:cat>
          <c:val>
            <c:numRef>
              <c:f>List1!$C$2</c:f>
              <c:numCache>
                <c:formatCode>0%</c:formatCode>
                <c:ptCount val="1"/>
                <c:pt idx="0">
                  <c:v>0.96</c:v>
                </c:pt>
              </c:numCache>
            </c:numRef>
          </c:val>
          <c:extLst xmlns:c16r2="http://schemas.microsoft.com/office/drawing/2015/06/chart">
            <c:ext xmlns:c16="http://schemas.microsoft.com/office/drawing/2014/chart" uri="{C3380CC4-5D6E-409C-BE32-E72D297353CC}">
              <c16:uniqueId val="{00000001-6408-4878-9484-D7341BC7633E}"/>
            </c:ext>
          </c:extLst>
        </c:ser>
        <c:ser>
          <c:idx val="2"/>
          <c:order val="2"/>
          <c:tx>
            <c:strRef>
              <c:f>List1!$D$1</c:f>
              <c:strCache>
                <c:ptCount val="1"/>
                <c:pt idx="0">
                  <c:v>16</c:v>
                </c:pt>
              </c:strCache>
            </c:strRef>
          </c:tx>
          <c:spPr>
            <a:solidFill>
              <a:schemeClr val="bg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rgbClr val="404040"/>
                    </a:solidFill>
                    <a:latin typeface="Calibri" panose="020F0502020204030204" pitchFamily="34" charset="0"/>
                    <a:ea typeface="+mn-ea"/>
                    <a:cs typeface="+mn-cs"/>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List1!$A$2</c:f>
              <c:strCache>
                <c:ptCount val="1"/>
                <c:pt idx="0">
                  <c:v>Kategorie 1</c:v>
                </c:pt>
              </c:strCache>
            </c:strRef>
          </c:cat>
          <c:val>
            <c:numRef>
              <c:f>List1!$D$2</c:f>
              <c:numCache>
                <c:formatCode>0%</c:formatCode>
                <c:ptCount val="1"/>
                <c:pt idx="0">
                  <c:v>0.97</c:v>
                </c:pt>
              </c:numCache>
            </c:numRef>
          </c:val>
          <c:extLst xmlns:c16r2="http://schemas.microsoft.com/office/drawing/2015/06/chart">
            <c:ext xmlns:c16="http://schemas.microsoft.com/office/drawing/2014/chart" uri="{C3380CC4-5D6E-409C-BE32-E72D297353CC}">
              <c16:uniqueId val="{00000002-6408-4878-9484-D7341BC7633E}"/>
            </c:ext>
          </c:extLst>
        </c:ser>
        <c:ser>
          <c:idx val="3"/>
          <c:order val="3"/>
          <c:tx>
            <c:strRef>
              <c:f>List1!$E$1</c:f>
              <c:strCache>
                <c:ptCount val="1"/>
                <c:pt idx="0">
                  <c:v>15</c:v>
                </c:pt>
              </c:strCache>
            </c:strRef>
          </c:tx>
          <c:spPr>
            <a:solidFill>
              <a:schemeClr val="bg1">
                <a:lumMod val="85000"/>
              </a:schemeClr>
            </a:solidFill>
            <a:ln>
              <a:noFill/>
            </a:ln>
            <a:effectLst/>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rgbClr val="404040"/>
                      </a:solidFill>
                      <a:latin typeface="Calibri" panose="020F0502020204030204" pitchFamily="34" charset="0"/>
                      <a:ea typeface="+mn-ea"/>
                      <a:cs typeface="Calibri" panose="020F0502020204030204" pitchFamily="34" charset="0"/>
                    </a:defRPr>
                  </a:pPr>
                  <a:endParaRPr lang="cs-CZ"/>
                </a:p>
              </c:txP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rgbClr val="6C6C6C"/>
                    </a:solidFill>
                    <a:latin typeface="Calibri" panose="020F0502020204030204" pitchFamily="34" charset="0"/>
                    <a:ea typeface="+mn-ea"/>
                    <a:cs typeface="Calibri" panose="020F0502020204030204" pitchFamily="34" charset="0"/>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List1!$A$2</c:f>
              <c:strCache>
                <c:ptCount val="1"/>
                <c:pt idx="0">
                  <c:v>Kategorie 1</c:v>
                </c:pt>
              </c:strCache>
            </c:strRef>
          </c:cat>
          <c:val>
            <c:numRef>
              <c:f>List1!$E$2</c:f>
              <c:numCache>
                <c:formatCode>0%</c:formatCode>
                <c:ptCount val="1"/>
                <c:pt idx="0">
                  <c:v>0.97</c:v>
                </c:pt>
              </c:numCache>
            </c:numRef>
          </c:val>
          <c:extLst xmlns:c16r2="http://schemas.microsoft.com/office/drawing/2015/06/chart">
            <c:ext xmlns:c16="http://schemas.microsoft.com/office/drawing/2014/chart" uri="{C3380CC4-5D6E-409C-BE32-E72D297353CC}">
              <c16:uniqueId val="{00000004-6408-4878-9484-D7341BC7633E}"/>
            </c:ext>
          </c:extLst>
        </c:ser>
        <c:ser>
          <c:idx val="4"/>
          <c:order val="4"/>
          <c:tx>
            <c:strRef>
              <c:f>List1!$F$1</c:f>
              <c:strCache>
                <c:ptCount val="1"/>
                <c:pt idx="0">
                  <c:v>14</c:v>
                </c:pt>
              </c:strCache>
            </c:strRef>
          </c:tx>
          <c:spPr>
            <a:solidFill>
              <a:schemeClr val="bg1">
                <a:lumMod val="9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rgbClr val="262626"/>
                    </a:solidFill>
                    <a:latin typeface="Calibri" panose="020F0502020204030204" pitchFamily="34" charset="0"/>
                    <a:ea typeface="+mn-ea"/>
                    <a:cs typeface="Calibri" panose="020F0502020204030204" pitchFamily="34" charset="0"/>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List1!$A$2</c:f>
              <c:strCache>
                <c:ptCount val="1"/>
                <c:pt idx="0">
                  <c:v>Kategorie 1</c:v>
                </c:pt>
              </c:strCache>
            </c:strRef>
          </c:cat>
          <c:val>
            <c:numRef>
              <c:f>List1!$F$2</c:f>
              <c:numCache>
                <c:formatCode>0%</c:formatCode>
                <c:ptCount val="1"/>
                <c:pt idx="0">
                  <c:v>0.95</c:v>
                </c:pt>
              </c:numCache>
            </c:numRef>
          </c:val>
          <c:extLst xmlns:c16r2="http://schemas.microsoft.com/office/drawing/2015/06/chart">
            <c:ext xmlns:c16="http://schemas.microsoft.com/office/drawing/2014/chart" uri="{C3380CC4-5D6E-409C-BE32-E72D297353CC}">
              <c16:uniqueId val="{00000005-6408-4878-9484-D7341BC7633E}"/>
            </c:ext>
          </c:extLst>
        </c:ser>
        <c:ser>
          <c:idx val="5"/>
          <c:order val="5"/>
          <c:tx>
            <c:strRef>
              <c:f>List1!$G$1</c:f>
              <c:strCache>
                <c:ptCount val="1"/>
                <c:pt idx="0">
                  <c:v>13</c:v>
                </c:pt>
              </c:strCache>
            </c:strRef>
          </c:tx>
          <c:spPr>
            <a:solidFill>
              <a:schemeClr val="bg1">
                <a:lumMod val="9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rgbClr val="404040"/>
                    </a:solidFill>
                    <a:latin typeface="Calibri" panose="020F0502020204030204" pitchFamily="34" charset="0"/>
                    <a:ea typeface="+mn-ea"/>
                    <a:cs typeface="Calibri" panose="020F0502020204030204" pitchFamily="34" charset="0"/>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List1!$A$2</c:f>
              <c:strCache>
                <c:ptCount val="1"/>
                <c:pt idx="0">
                  <c:v>Kategorie 1</c:v>
                </c:pt>
              </c:strCache>
            </c:strRef>
          </c:cat>
          <c:val>
            <c:numRef>
              <c:f>List1!$G$2</c:f>
              <c:numCache>
                <c:formatCode>0%</c:formatCode>
                <c:ptCount val="1"/>
                <c:pt idx="0">
                  <c:v>0.94</c:v>
                </c:pt>
              </c:numCache>
            </c:numRef>
          </c:val>
          <c:extLst xmlns:c16r2="http://schemas.microsoft.com/office/drawing/2015/06/chart">
            <c:ext xmlns:c16="http://schemas.microsoft.com/office/drawing/2014/chart" uri="{C3380CC4-5D6E-409C-BE32-E72D297353CC}">
              <c16:uniqueId val="{00000000-C21D-47CE-8CCD-0EAB343DFDB8}"/>
            </c:ext>
          </c:extLst>
        </c:ser>
        <c:dLbls>
          <c:showLegendKey val="0"/>
          <c:showVal val="0"/>
          <c:showCatName val="0"/>
          <c:showSerName val="0"/>
          <c:showPercent val="0"/>
          <c:showBubbleSize val="0"/>
        </c:dLbls>
        <c:gapWidth val="219"/>
        <c:overlap val="-27"/>
        <c:axId val="206213120"/>
        <c:axId val="206214656"/>
      </c:barChart>
      <c:catAx>
        <c:axId val="206213120"/>
        <c:scaling>
          <c:orientation val="minMax"/>
        </c:scaling>
        <c:delete val="1"/>
        <c:axPos val="b"/>
        <c:numFmt formatCode="General" sourceLinked="1"/>
        <c:majorTickMark val="none"/>
        <c:minorTickMark val="none"/>
        <c:tickLblPos val="nextTo"/>
        <c:crossAx val="206214656"/>
        <c:crosses val="autoZero"/>
        <c:auto val="1"/>
        <c:lblAlgn val="ctr"/>
        <c:lblOffset val="100"/>
        <c:noMultiLvlLbl val="0"/>
      </c:catAx>
      <c:valAx>
        <c:axId val="206214656"/>
        <c:scaling>
          <c:orientation val="minMax"/>
          <c:max val="1"/>
          <c:min val="0.60000000000000009"/>
        </c:scaling>
        <c:delete val="0"/>
        <c:axPos val="l"/>
        <c:majorGridlines>
          <c:spPr>
            <a:ln w="9525" cap="flat" cmpd="sng" algn="ctr">
              <a:solidFill>
                <a:schemeClr val="bg1">
                  <a:lumMod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rgbClr val="404040"/>
                </a:solidFill>
                <a:latin typeface="Calibri" panose="020F0502020204030204" pitchFamily="34" charset="0"/>
                <a:ea typeface="+mn-ea"/>
                <a:cs typeface="+mn-cs"/>
              </a:defRPr>
            </a:pPr>
            <a:endParaRPr lang="cs-CZ"/>
          </a:p>
        </c:txPr>
        <c:crossAx val="206213120"/>
        <c:crosses val="autoZero"/>
        <c:crossBetween val="between"/>
        <c:majorUnit val="0.1"/>
      </c:valAx>
      <c:spPr>
        <a:noFill/>
        <a:ln>
          <a:noFill/>
        </a:ln>
        <a:effectLst/>
      </c:spPr>
    </c:plotArea>
    <c:plotVisOnly val="1"/>
    <c:dispBlanksAs val="gap"/>
    <c:showDLblsOverMax val="0"/>
  </c:chart>
  <c:spPr>
    <a:noFill/>
    <a:ln>
      <a:noFill/>
    </a:ln>
    <a:effectLst/>
  </c:spPr>
  <c:txPr>
    <a:bodyPr/>
    <a:lstStyle/>
    <a:p>
      <a:pPr>
        <a:defRPr/>
      </a:pPr>
      <a:endParaRPr lang="cs-CZ"/>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
          <c:y val="9.8580473242371416E-2"/>
          <c:w val="0.97851514214548363"/>
          <c:h val="0.65901447879783903"/>
        </c:manualLayout>
      </c:layout>
      <c:barChart>
        <c:barDir val="col"/>
        <c:grouping val="clustered"/>
        <c:varyColors val="0"/>
        <c:ser>
          <c:idx val="0"/>
          <c:order val="0"/>
          <c:tx>
            <c:strRef>
              <c:f>Sheet1!$B$1</c:f>
              <c:strCache>
                <c:ptCount val="1"/>
                <c:pt idx="0">
                  <c:v>2020 (N=494)</c:v>
                </c:pt>
              </c:strCache>
            </c:strRef>
          </c:tx>
          <c:spPr>
            <a:solidFill>
              <a:srgbClr val="00B050"/>
            </a:solidFill>
          </c:spPr>
          <c:invertIfNegative val="0"/>
          <c:dPt>
            <c:idx val="2"/>
            <c:invertIfNegative val="0"/>
            <c:bubble3D val="0"/>
            <c:extLst xmlns:c16r2="http://schemas.microsoft.com/office/drawing/2015/06/chart">
              <c:ext xmlns:c16="http://schemas.microsoft.com/office/drawing/2014/chart" uri="{C3380CC4-5D6E-409C-BE32-E72D297353CC}">
                <c16:uniqueId val="{00000001-23CD-4A5B-89E8-856834C43036}"/>
              </c:ext>
            </c:extLst>
          </c:dPt>
          <c:dLbls>
            <c:spPr>
              <a:noFill/>
              <a:ln>
                <a:noFill/>
              </a:ln>
              <a:effectLst/>
            </c:spPr>
            <c:txPr>
              <a:bodyPr/>
              <a:lstStyle/>
              <a:p>
                <a:pPr>
                  <a:defRPr sz="800" b="1">
                    <a:solidFill>
                      <a:srgbClr val="404040"/>
                    </a:solidFill>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Sheet1!$A$2:$A$9</c:f>
              <c:strCache>
                <c:ptCount val="8"/>
                <c:pt idx="0">
                  <c:v>Bylo možné na TIC provést kontrolní návštěvu ve stanovených otevíracích hodinách?</c:v>
                </c:pt>
                <c:pt idx="1">
                  <c:v>Byly výlohy/vstupní prostory a bezprostřední okolí TIC čisté a upravené?</c:v>
                </c:pt>
                <c:pt idx="2">
                  <c:v>Cítil/a jste se na TIC vítán/a?</c:v>
                </c:pt>
                <c:pt idx="3">
                  <c:v>Orientoval/a jste se v TIC dobře?</c:v>
                </c:pt>
                <c:pt idx="4">
                  <c:v>Jak dlouho jste čekal/a na obsloužení?</c:v>
                </c:pt>
                <c:pt idx="5">
                  <c:v>Dodržel pracovník pořadí všech zákazníků?</c:v>
                </c:pt>
                <c:pt idx="6">
                  <c:v>Věnoval se pracovník během Vaší návštěvy pouze zákazníkům?</c:v>
                </c:pt>
                <c:pt idx="7">
                  <c:v>Pracovník NEvedl soukromý hovor/telefonát v přítomnosti zákazníka?</c:v>
                </c:pt>
              </c:strCache>
            </c:strRef>
          </c:cat>
          <c:val>
            <c:numRef>
              <c:f>Sheet1!$B$2:$B$9</c:f>
              <c:numCache>
                <c:formatCode>0%</c:formatCode>
                <c:ptCount val="8"/>
                <c:pt idx="0">
                  <c:v>0.94</c:v>
                </c:pt>
                <c:pt idx="1">
                  <c:v>0.96</c:v>
                </c:pt>
                <c:pt idx="2">
                  <c:v>0.84</c:v>
                </c:pt>
                <c:pt idx="3">
                  <c:v>0.94</c:v>
                </c:pt>
                <c:pt idx="4">
                  <c:v>0.96</c:v>
                </c:pt>
                <c:pt idx="5">
                  <c:v>1</c:v>
                </c:pt>
                <c:pt idx="6">
                  <c:v>0.93</c:v>
                </c:pt>
                <c:pt idx="7">
                  <c:v>0.99</c:v>
                </c:pt>
              </c:numCache>
            </c:numRef>
          </c:val>
          <c:extLst xmlns:c16r2="http://schemas.microsoft.com/office/drawing/2015/06/chart">
            <c:ext xmlns:c16="http://schemas.microsoft.com/office/drawing/2014/chart" uri="{C3380CC4-5D6E-409C-BE32-E72D297353CC}">
              <c16:uniqueId val="{00000002-23CD-4A5B-89E8-856834C43036}"/>
            </c:ext>
          </c:extLst>
        </c:ser>
        <c:ser>
          <c:idx val="1"/>
          <c:order val="1"/>
          <c:tx>
            <c:strRef>
              <c:f>Sheet1!$C$1</c:f>
              <c:strCache>
                <c:ptCount val="1"/>
                <c:pt idx="0">
                  <c:v>2018 (N=500)</c:v>
                </c:pt>
              </c:strCache>
            </c:strRef>
          </c:tx>
          <c:spPr>
            <a:solidFill>
              <a:schemeClr val="bg1">
                <a:lumMod val="65000"/>
              </a:schemeClr>
            </a:solidFill>
            <a:ln>
              <a:noFill/>
            </a:ln>
          </c:spPr>
          <c:invertIfNegative val="0"/>
          <c:dLbls>
            <c:spPr>
              <a:noFill/>
              <a:ln>
                <a:noFill/>
              </a:ln>
              <a:effectLst/>
            </c:spPr>
            <c:txPr>
              <a:bodyPr/>
              <a:lstStyle/>
              <a:p>
                <a:pPr>
                  <a:defRPr sz="800">
                    <a:solidFill>
                      <a:srgbClr val="404040"/>
                    </a:solidFill>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Sheet1!$A$2:$A$9</c:f>
              <c:strCache>
                <c:ptCount val="8"/>
                <c:pt idx="0">
                  <c:v>Bylo možné na TIC provést kontrolní návštěvu ve stanovených otevíracích hodinách?</c:v>
                </c:pt>
                <c:pt idx="1">
                  <c:v>Byly výlohy/vstupní prostory a bezprostřední okolí TIC čisté a upravené?</c:v>
                </c:pt>
                <c:pt idx="2">
                  <c:v>Cítil/a jste se na TIC vítán/a?</c:v>
                </c:pt>
                <c:pt idx="3">
                  <c:v>Orientoval/a jste se v TIC dobře?</c:v>
                </c:pt>
                <c:pt idx="4">
                  <c:v>Jak dlouho jste čekal/a na obsloužení?</c:v>
                </c:pt>
                <c:pt idx="5">
                  <c:v>Dodržel pracovník pořadí všech zákazníků?</c:v>
                </c:pt>
                <c:pt idx="6">
                  <c:v>Věnoval se pracovník během Vaší návštěvy pouze zákazníkům?</c:v>
                </c:pt>
                <c:pt idx="7">
                  <c:v>Pracovník NEvedl soukromý hovor/telefonát v přítomnosti zákazníka?</c:v>
                </c:pt>
              </c:strCache>
            </c:strRef>
          </c:cat>
          <c:val>
            <c:numRef>
              <c:f>Sheet1!$C$2:$C$9</c:f>
              <c:numCache>
                <c:formatCode>0%</c:formatCode>
                <c:ptCount val="8"/>
                <c:pt idx="0">
                  <c:v>0.96</c:v>
                </c:pt>
                <c:pt idx="1">
                  <c:v>0.97594142259414229</c:v>
                </c:pt>
                <c:pt idx="2">
                  <c:v>0.85983263598326365</c:v>
                </c:pt>
                <c:pt idx="3">
                  <c:v>0.97280334728033468</c:v>
                </c:pt>
                <c:pt idx="4">
                  <c:v>0.95188284518828459</c:v>
                </c:pt>
                <c:pt idx="5">
                  <c:v>0.99159663865546221</c:v>
                </c:pt>
                <c:pt idx="6">
                  <c:v>0.93670886075949367</c:v>
                </c:pt>
                <c:pt idx="7">
                  <c:v>0.96234309623430958</c:v>
                </c:pt>
              </c:numCache>
            </c:numRef>
          </c:val>
          <c:extLst xmlns:c16r2="http://schemas.microsoft.com/office/drawing/2015/06/chart">
            <c:ext xmlns:c16="http://schemas.microsoft.com/office/drawing/2014/chart" uri="{C3380CC4-5D6E-409C-BE32-E72D297353CC}">
              <c16:uniqueId val="{00000003-23CD-4A5B-89E8-856834C43036}"/>
            </c:ext>
          </c:extLst>
        </c:ser>
        <c:ser>
          <c:idx val="2"/>
          <c:order val="2"/>
          <c:tx>
            <c:strRef>
              <c:f>Sheet1!$D$1</c:f>
              <c:strCache>
                <c:ptCount val="1"/>
                <c:pt idx="0">
                  <c:v>2016 (N=438)</c:v>
                </c:pt>
              </c:strCache>
            </c:strRef>
          </c:tx>
          <c:spPr>
            <a:solidFill>
              <a:schemeClr val="bg1">
                <a:lumMod val="75000"/>
              </a:schemeClr>
            </a:solidFill>
          </c:spPr>
          <c:invertIfNegative val="0"/>
          <c:dLbls>
            <c:spPr>
              <a:noFill/>
              <a:ln>
                <a:noFill/>
              </a:ln>
              <a:effectLst/>
            </c:spPr>
            <c:txPr>
              <a:bodyPr wrap="square" lIns="38100" tIns="19050" rIns="38100" bIns="19050" anchor="ctr">
                <a:spAutoFit/>
              </a:bodyPr>
              <a:lstStyle/>
              <a:p>
                <a:pPr>
                  <a:defRPr sz="800">
                    <a:solidFill>
                      <a:srgbClr val="404040"/>
                    </a:solidFill>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Sheet1!$A$2:$A$9</c:f>
              <c:strCache>
                <c:ptCount val="8"/>
                <c:pt idx="0">
                  <c:v>Bylo možné na TIC provést kontrolní návštěvu ve stanovených otevíracích hodinách?</c:v>
                </c:pt>
                <c:pt idx="1">
                  <c:v>Byly výlohy/vstupní prostory a bezprostřední okolí TIC čisté a upravené?</c:v>
                </c:pt>
                <c:pt idx="2">
                  <c:v>Cítil/a jste se na TIC vítán/a?</c:v>
                </c:pt>
                <c:pt idx="3">
                  <c:v>Orientoval/a jste se v TIC dobře?</c:v>
                </c:pt>
                <c:pt idx="4">
                  <c:v>Jak dlouho jste čekal/a na obsloužení?</c:v>
                </c:pt>
                <c:pt idx="5">
                  <c:v>Dodržel pracovník pořadí všech zákazníků?</c:v>
                </c:pt>
                <c:pt idx="6">
                  <c:v>Věnoval se pracovník během Vaší návštěvy pouze zákazníkům?</c:v>
                </c:pt>
                <c:pt idx="7">
                  <c:v>Pracovník NEvedl soukromý hovor/telefonát v přítomnosti zákazníka?</c:v>
                </c:pt>
              </c:strCache>
            </c:strRef>
          </c:cat>
          <c:val>
            <c:numRef>
              <c:f>Sheet1!$D$2:$D$9</c:f>
              <c:numCache>
                <c:formatCode>0%</c:formatCode>
                <c:ptCount val="8"/>
                <c:pt idx="0">
                  <c:v>0.98</c:v>
                </c:pt>
                <c:pt idx="1">
                  <c:v>0.93161434977578483</c:v>
                </c:pt>
                <c:pt idx="2">
                  <c:v>0.82399103139013452</c:v>
                </c:pt>
                <c:pt idx="3">
                  <c:v>0.93161434977578483</c:v>
                </c:pt>
                <c:pt idx="4">
                  <c:v>0.95515695067264572</c:v>
                </c:pt>
                <c:pt idx="5">
                  <c:v>0.97309417040358737</c:v>
                </c:pt>
                <c:pt idx="6">
                  <c:v>0.91031390134529144</c:v>
                </c:pt>
                <c:pt idx="7">
                  <c:v>0.94618834080717495</c:v>
                </c:pt>
              </c:numCache>
            </c:numRef>
          </c:val>
          <c:extLst xmlns:c16r2="http://schemas.microsoft.com/office/drawing/2015/06/chart">
            <c:ext xmlns:c16="http://schemas.microsoft.com/office/drawing/2014/chart" uri="{C3380CC4-5D6E-409C-BE32-E72D297353CC}">
              <c16:uniqueId val="{00000004-23CD-4A5B-89E8-856834C43036}"/>
            </c:ext>
          </c:extLst>
        </c:ser>
        <c:ser>
          <c:idx val="3"/>
          <c:order val="3"/>
          <c:tx>
            <c:strRef>
              <c:f>Sheet1!$E$1</c:f>
              <c:strCache>
                <c:ptCount val="1"/>
                <c:pt idx="0">
                  <c:v>2015 (N=188)</c:v>
                </c:pt>
              </c:strCache>
            </c:strRef>
          </c:tx>
          <c:spPr>
            <a:solidFill>
              <a:schemeClr val="bg1">
                <a:lumMod val="85000"/>
              </a:schemeClr>
            </a:solidFill>
          </c:spPr>
          <c:invertIfNegative val="0"/>
          <c:dLbls>
            <c:spPr>
              <a:noFill/>
              <a:ln>
                <a:noFill/>
              </a:ln>
              <a:effectLst/>
            </c:spPr>
            <c:txPr>
              <a:bodyPr wrap="square" lIns="38100" tIns="19050" rIns="38100" bIns="19050" anchor="ctr">
                <a:spAutoFit/>
              </a:bodyPr>
              <a:lstStyle/>
              <a:p>
                <a:pPr>
                  <a:defRPr sz="800">
                    <a:solidFill>
                      <a:srgbClr val="262626"/>
                    </a:solidFill>
                    <a:latin typeface="Calibri" panose="020F0502020204030204" pitchFamily="34" charset="0"/>
                    <a:cs typeface="Calibri" panose="020F0502020204030204" pitchFamily="34" charset="0"/>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Sheet1!$A$2:$A$9</c:f>
              <c:strCache>
                <c:ptCount val="8"/>
                <c:pt idx="0">
                  <c:v>Bylo možné na TIC provést kontrolní návštěvu ve stanovených otevíracích hodinách?</c:v>
                </c:pt>
                <c:pt idx="1">
                  <c:v>Byly výlohy/vstupní prostory a bezprostřední okolí TIC čisté a upravené?</c:v>
                </c:pt>
                <c:pt idx="2">
                  <c:v>Cítil/a jste se na TIC vítán/a?</c:v>
                </c:pt>
                <c:pt idx="3">
                  <c:v>Orientoval/a jste se v TIC dobře?</c:v>
                </c:pt>
                <c:pt idx="4">
                  <c:v>Jak dlouho jste čekal/a na obsloužení?</c:v>
                </c:pt>
                <c:pt idx="5">
                  <c:v>Dodržel pracovník pořadí všech zákazníků?</c:v>
                </c:pt>
                <c:pt idx="6">
                  <c:v>Věnoval se pracovník během Vaší návštěvy pouze zákazníkům?</c:v>
                </c:pt>
                <c:pt idx="7">
                  <c:v>Pracovník NEvedl soukromý hovor/telefonát v přítomnosti zákazníka?</c:v>
                </c:pt>
              </c:strCache>
            </c:strRef>
          </c:cat>
          <c:val>
            <c:numRef>
              <c:f>Sheet1!$E$2:$E$9</c:f>
              <c:numCache>
                <c:formatCode>0%</c:formatCode>
                <c:ptCount val="8"/>
                <c:pt idx="0">
                  <c:v>1</c:v>
                </c:pt>
                <c:pt idx="1">
                  <c:v>0.98404255319148892</c:v>
                </c:pt>
                <c:pt idx="2">
                  <c:v>0.95744680851063846</c:v>
                </c:pt>
                <c:pt idx="3">
                  <c:v>1</c:v>
                </c:pt>
                <c:pt idx="4">
                  <c:v>0.98670212765957421</c:v>
                </c:pt>
                <c:pt idx="5">
                  <c:v>1</c:v>
                </c:pt>
                <c:pt idx="6">
                  <c:v>0.97872340425531923</c:v>
                </c:pt>
                <c:pt idx="7">
                  <c:v>0.99468085106382953</c:v>
                </c:pt>
              </c:numCache>
            </c:numRef>
          </c:val>
          <c:extLst xmlns:c16r2="http://schemas.microsoft.com/office/drawing/2015/06/chart">
            <c:ext xmlns:c16="http://schemas.microsoft.com/office/drawing/2014/chart" uri="{C3380CC4-5D6E-409C-BE32-E72D297353CC}">
              <c16:uniqueId val="{00000005-23CD-4A5B-89E8-856834C43036}"/>
            </c:ext>
          </c:extLst>
        </c:ser>
        <c:dLbls>
          <c:showLegendKey val="0"/>
          <c:showVal val="0"/>
          <c:showCatName val="0"/>
          <c:showSerName val="0"/>
          <c:showPercent val="0"/>
          <c:showBubbleSize val="0"/>
        </c:dLbls>
        <c:gapWidth val="80"/>
        <c:axId val="205767808"/>
        <c:axId val="205769344"/>
      </c:barChart>
      <c:catAx>
        <c:axId val="205767808"/>
        <c:scaling>
          <c:orientation val="minMax"/>
        </c:scaling>
        <c:delete val="0"/>
        <c:axPos val="b"/>
        <c:numFmt formatCode="General" sourceLinked="0"/>
        <c:majorTickMark val="out"/>
        <c:minorTickMark val="none"/>
        <c:tickLblPos val="nextTo"/>
        <c:spPr>
          <a:ln>
            <a:noFill/>
          </a:ln>
        </c:spPr>
        <c:txPr>
          <a:bodyPr rot="0" vert="horz"/>
          <a:lstStyle/>
          <a:p>
            <a:pPr>
              <a:defRPr sz="800" b="1">
                <a:solidFill>
                  <a:srgbClr val="404040"/>
                </a:solidFill>
              </a:defRPr>
            </a:pPr>
            <a:endParaRPr lang="cs-CZ"/>
          </a:p>
        </c:txPr>
        <c:crossAx val="205769344"/>
        <c:crosses val="autoZero"/>
        <c:auto val="1"/>
        <c:lblAlgn val="ctr"/>
        <c:lblOffset val="100"/>
        <c:noMultiLvlLbl val="0"/>
      </c:catAx>
      <c:valAx>
        <c:axId val="205769344"/>
        <c:scaling>
          <c:orientation val="minMax"/>
          <c:max val="1.2"/>
          <c:min val="0"/>
        </c:scaling>
        <c:delete val="1"/>
        <c:axPos val="l"/>
        <c:numFmt formatCode="0%" sourceLinked="1"/>
        <c:majorTickMark val="out"/>
        <c:minorTickMark val="none"/>
        <c:tickLblPos val="none"/>
        <c:crossAx val="205767808"/>
        <c:crosses val="autoZero"/>
        <c:crossBetween val="between"/>
        <c:majorUnit val="0.2"/>
      </c:valAx>
    </c:plotArea>
    <c:legend>
      <c:legendPos val="t"/>
      <c:legendEntry>
        <c:idx val="1"/>
        <c:txPr>
          <a:bodyPr/>
          <a:lstStyle/>
          <a:p>
            <a:pPr>
              <a:defRPr sz="1100">
                <a:solidFill>
                  <a:srgbClr val="404040"/>
                </a:solidFill>
                <a:latin typeface="Calibri" panose="020F0502020204030204" pitchFamily="34" charset="0"/>
              </a:defRPr>
            </a:pPr>
            <a:endParaRPr lang="cs-CZ"/>
          </a:p>
        </c:txPr>
      </c:legendEntry>
      <c:layout>
        <c:manualLayout>
          <c:xMode val="edge"/>
          <c:yMode val="edge"/>
          <c:x val="0.36613196119655211"/>
          <c:y val="3.6325109732102318E-2"/>
          <c:w val="0.63386803880344789"/>
          <c:h val="9.3019980762471172E-2"/>
        </c:manualLayout>
      </c:layout>
      <c:overlay val="0"/>
      <c:txPr>
        <a:bodyPr/>
        <a:lstStyle/>
        <a:p>
          <a:pPr>
            <a:defRPr sz="1100">
              <a:solidFill>
                <a:srgbClr val="404040"/>
              </a:solidFill>
              <a:latin typeface="Calibri" panose="020F0502020204030204" pitchFamily="34" charset="0"/>
            </a:defRPr>
          </a:pPr>
          <a:endParaRPr lang="cs-CZ"/>
        </a:p>
      </c:txPr>
    </c:legend>
    <c:plotVisOnly val="1"/>
    <c:dispBlanksAs val="gap"/>
    <c:showDLblsOverMax val="0"/>
  </c:chart>
  <c:txPr>
    <a:bodyPr/>
    <a:lstStyle/>
    <a:p>
      <a:pPr>
        <a:defRPr sz="1200">
          <a:latin typeface="Calibri" panose="020F0502020204030204" pitchFamily="34" charset="0"/>
        </a:defRPr>
      </a:pPr>
      <a:endParaRPr lang="cs-CZ"/>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9908482131072397E-2"/>
          <c:y val="9.8580473242371416E-2"/>
          <c:w val="0.79357589046227672"/>
          <c:h val="0.65901447879783903"/>
        </c:manualLayout>
      </c:layout>
      <c:barChart>
        <c:barDir val="col"/>
        <c:grouping val="clustered"/>
        <c:varyColors val="0"/>
        <c:ser>
          <c:idx val="0"/>
          <c:order val="0"/>
          <c:tx>
            <c:strRef>
              <c:f>Sheet1!$B$1</c:f>
              <c:strCache>
                <c:ptCount val="1"/>
                <c:pt idx="0">
                  <c:v>2020 (N=494)</c:v>
                </c:pt>
              </c:strCache>
            </c:strRef>
          </c:tx>
          <c:spPr>
            <a:solidFill>
              <a:srgbClr val="00B050"/>
            </a:solidFill>
          </c:spPr>
          <c:invertIfNegative val="0"/>
          <c:dPt>
            <c:idx val="2"/>
            <c:invertIfNegative val="0"/>
            <c:bubble3D val="0"/>
            <c:extLst xmlns:c16r2="http://schemas.microsoft.com/office/drawing/2015/06/chart">
              <c:ext xmlns:c16="http://schemas.microsoft.com/office/drawing/2014/chart" uri="{C3380CC4-5D6E-409C-BE32-E72D297353CC}">
                <c16:uniqueId val="{00000000-7311-4065-A7D9-D74C4C7F5968}"/>
              </c:ext>
            </c:extLst>
          </c:dPt>
          <c:dPt>
            <c:idx val="6"/>
            <c:invertIfNegative val="0"/>
            <c:bubble3D val="0"/>
            <c:spPr>
              <a:solidFill>
                <a:srgbClr val="FFC000"/>
              </a:solidFill>
            </c:spPr>
            <c:extLst xmlns:c16r2="http://schemas.microsoft.com/office/drawing/2015/06/chart">
              <c:ext xmlns:c16="http://schemas.microsoft.com/office/drawing/2014/chart" uri="{C3380CC4-5D6E-409C-BE32-E72D297353CC}">
                <c16:uniqueId val="{00000002-7311-4065-A7D9-D74C4C7F5968}"/>
              </c:ext>
            </c:extLst>
          </c:dPt>
          <c:dPt>
            <c:idx val="8"/>
            <c:invertIfNegative val="0"/>
            <c:bubble3D val="0"/>
            <c:spPr>
              <a:solidFill>
                <a:srgbClr val="ED6737"/>
              </a:solidFill>
            </c:spPr>
            <c:extLst xmlns:c16r2="http://schemas.microsoft.com/office/drawing/2015/06/chart">
              <c:ext xmlns:c16="http://schemas.microsoft.com/office/drawing/2014/chart" uri="{C3380CC4-5D6E-409C-BE32-E72D297353CC}">
                <c16:uniqueId val="{00000004-7311-4065-A7D9-D74C4C7F5968}"/>
              </c:ext>
            </c:extLst>
          </c:dPt>
          <c:dLbls>
            <c:spPr>
              <a:noFill/>
              <a:ln>
                <a:noFill/>
              </a:ln>
              <a:effectLst/>
            </c:spPr>
            <c:txPr>
              <a:bodyPr/>
              <a:lstStyle/>
              <a:p>
                <a:pPr>
                  <a:defRPr sz="700" b="1">
                    <a:solidFill>
                      <a:srgbClr val="262626"/>
                    </a:solidFill>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Sheet1!$A$2:$A$11</c:f>
              <c:strCache>
                <c:ptCount val="10"/>
                <c:pt idx="0">
                  <c:v>Byl pracovník vhodně oblečen a upraven?</c:v>
                </c:pt>
                <c:pt idx="1">
                  <c:v>Konzumoval pracovník TIC v přítomnosti zákazníků jídlo?</c:v>
                </c:pt>
                <c:pt idx="2">
                  <c:v>Přístup pracovníka k zákazníkovi: Byl k Vám pracovník zdvořilý (pozdravil a rozloučil se)?</c:v>
                </c:pt>
                <c:pt idx="3">
                  <c:v>Odpovídalo pracovníkovo navržené řešení Vašim požadavkům, byl/a jste s navrženým
řešením spokojen/a?</c:v>
                </c:pt>
                <c:pt idx="4">
                  <c:v>Zodpověděl pracovník Váš dotaz jasně a srozumitelně?</c:v>
                </c:pt>
                <c:pt idx="5">
                  <c:v>Působil na Vás pracovník jako odborník, měl přehled o regionu, o možnostech pro turisty?</c:v>
                </c:pt>
                <c:pt idx="6">
                  <c:v>Dokázal pracovník atraktivně představit navržený cíl, dokázal by turistu k návštěvě nalákat?</c:v>
                </c:pt>
                <c:pt idx="7">
                  <c:v>Udržoval s Vámi pracovník během jednání oční kontakt?</c:v>
                </c:pt>
                <c:pt idx="8">
                  <c:v>Byl pracovník aktivní v komunikaci (sám se ptal, jestli ještě něco nepotřebujete, nečekal na Váš další dotaz)?</c:v>
                </c:pt>
                <c:pt idx="9">
                  <c:v>Pracovník NEPOUŽÍVAL při jednání se zákazníky negativní formulace?</c:v>
                </c:pt>
              </c:strCache>
            </c:strRef>
          </c:cat>
          <c:val>
            <c:numRef>
              <c:f>Sheet1!$B$2:$B$11</c:f>
              <c:numCache>
                <c:formatCode>0%</c:formatCode>
                <c:ptCount val="10"/>
                <c:pt idx="0">
                  <c:v>0.99</c:v>
                </c:pt>
                <c:pt idx="1">
                  <c:v>1</c:v>
                </c:pt>
                <c:pt idx="2">
                  <c:v>0.92</c:v>
                </c:pt>
                <c:pt idx="3">
                  <c:v>0.9</c:v>
                </c:pt>
                <c:pt idx="4">
                  <c:v>0.94</c:v>
                </c:pt>
                <c:pt idx="5">
                  <c:v>0.86</c:v>
                </c:pt>
                <c:pt idx="6">
                  <c:v>0.74</c:v>
                </c:pt>
                <c:pt idx="7">
                  <c:v>0.98</c:v>
                </c:pt>
                <c:pt idx="8">
                  <c:v>0.6</c:v>
                </c:pt>
                <c:pt idx="9">
                  <c:v>1</c:v>
                </c:pt>
              </c:numCache>
            </c:numRef>
          </c:val>
          <c:extLst xmlns:c16r2="http://schemas.microsoft.com/office/drawing/2015/06/chart">
            <c:ext xmlns:c16="http://schemas.microsoft.com/office/drawing/2014/chart" uri="{C3380CC4-5D6E-409C-BE32-E72D297353CC}">
              <c16:uniqueId val="{00000005-7311-4065-A7D9-D74C4C7F5968}"/>
            </c:ext>
          </c:extLst>
        </c:ser>
        <c:ser>
          <c:idx val="1"/>
          <c:order val="1"/>
          <c:tx>
            <c:strRef>
              <c:f>Sheet1!$C$1</c:f>
              <c:strCache>
                <c:ptCount val="1"/>
                <c:pt idx="0">
                  <c:v>2018 (N=500)</c:v>
                </c:pt>
              </c:strCache>
            </c:strRef>
          </c:tx>
          <c:spPr>
            <a:solidFill>
              <a:schemeClr val="bg1">
                <a:lumMod val="65000"/>
              </a:schemeClr>
            </a:solidFill>
          </c:spPr>
          <c:invertIfNegative val="0"/>
          <c:dLbls>
            <c:dLbl>
              <c:idx val="0"/>
              <c:layout>
                <c:manualLayout>
                  <c:x val="1.4576198743141372E-3"/>
                  <c:y val="-3.1806615776081423E-3"/>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6-7311-4065-A7D9-D74C4C7F5968}"/>
                </c:ext>
              </c:extLst>
            </c:dLbl>
            <c:dLbl>
              <c:idx val="1"/>
              <c:layout>
                <c:manualLayout>
                  <c:x val="1.4281429196695027E-3"/>
                  <c:y val="-1.9048443080947652E-17"/>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7311-4065-A7D9-D74C4C7F5968}"/>
                </c:ext>
              </c:extLst>
            </c:dLbl>
            <c:dLbl>
              <c:idx val="2"/>
              <c:layout>
                <c:manualLayout>
                  <c:x val="2.9053926953955755E-3"/>
                  <c:y val="4.1560719556772733E-3"/>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8-7311-4065-A7D9-D74C4C7F5968}"/>
                </c:ext>
              </c:extLst>
            </c:dLbl>
            <c:spPr>
              <a:noFill/>
              <a:ln>
                <a:noFill/>
              </a:ln>
              <a:effectLst/>
            </c:spPr>
            <c:txPr>
              <a:bodyPr wrap="square" lIns="38100" tIns="19050" rIns="38100" bIns="19050" anchor="ctr">
                <a:spAutoFit/>
              </a:bodyPr>
              <a:lstStyle/>
              <a:p>
                <a:pPr>
                  <a:defRPr sz="700">
                    <a:solidFill>
                      <a:srgbClr val="262626"/>
                    </a:solidFill>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Sheet1!$A$2:$A$11</c:f>
              <c:strCache>
                <c:ptCount val="10"/>
                <c:pt idx="0">
                  <c:v>Byl pracovník vhodně oblečen a upraven?</c:v>
                </c:pt>
                <c:pt idx="1">
                  <c:v>Konzumoval pracovník TIC v přítomnosti zákazníků jídlo?</c:v>
                </c:pt>
                <c:pt idx="2">
                  <c:v>Přístup pracovníka k zákazníkovi: Byl k Vám pracovník zdvořilý (pozdravil a rozloučil se)?</c:v>
                </c:pt>
                <c:pt idx="3">
                  <c:v>Odpovídalo pracovníkovo navržené řešení Vašim požadavkům, byl/a jste s navrženým
řešením spokojen/a?</c:v>
                </c:pt>
                <c:pt idx="4">
                  <c:v>Zodpověděl pracovník Váš dotaz jasně a srozumitelně?</c:v>
                </c:pt>
                <c:pt idx="5">
                  <c:v>Působil na Vás pracovník jako odborník, měl přehled o regionu, o možnostech pro turisty?</c:v>
                </c:pt>
                <c:pt idx="6">
                  <c:v>Dokázal pracovník atraktivně představit navržený cíl, dokázal by turistu k návštěvě nalákat?</c:v>
                </c:pt>
                <c:pt idx="7">
                  <c:v>Udržoval s Vámi pracovník během jednání oční kontakt?</c:v>
                </c:pt>
                <c:pt idx="8">
                  <c:v>Byl pracovník aktivní v komunikaci (sám se ptal, jestli ještě něco nepotřebujete, nečekal na Váš další dotaz)?</c:v>
                </c:pt>
                <c:pt idx="9">
                  <c:v>Pracovník NEPOUŽÍVAL při jednání se zákazníky negativní formulace?</c:v>
                </c:pt>
              </c:strCache>
            </c:strRef>
          </c:cat>
          <c:val>
            <c:numRef>
              <c:f>Sheet1!$C$2:$C$11</c:f>
              <c:numCache>
                <c:formatCode>0%</c:formatCode>
                <c:ptCount val="10"/>
                <c:pt idx="0">
                  <c:v>0.9874476987447699</c:v>
                </c:pt>
                <c:pt idx="1">
                  <c:v>0.98117154811715479</c:v>
                </c:pt>
                <c:pt idx="2">
                  <c:v>0.93514644351464438</c:v>
                </c:pt>
                <c:pt idx="3">
                  <c:v>0.86401673640167365</c:v>
                </c:pt>
                <c:pt idx="4">
                  <c:v>0.93828451882845187</c:v>
                </c:pt>
                <c:pt idx="5">
                  <c:v>0.84205020920502094</c:v>
                </c:pt>
                <c:pt idx="6">
                  <c:v>0.71025104602510469</c:v>
                </c:pt>
                <c:pt idx="7">
                  <c:v>0.96861924686192469</c:v>
                </c:pt>
                <c:pt idx="8">
                  <c:v>0.54497907949790791</c:v>
                </c:pt>
                <c:pt idx="9">
                  <c:v>0.94129979035639411</c:v>
                </c:pt>
              </c:numCache>
            </c:numRef>
          </c:val>
          <c:extLst xmlns:c16r2="http://schemas.microsoft.com/office/drawing/2015/06/chart">
            <c:ext xmlns:c16="http://schemas.microsoft.com/office/drawing/2014/chart" uri="{C3380CC4-5D6E-409C-BE32-E72D297353CC}">
              <c16:uniqueId val="{00000009-7311-4065-A7D9-D74C4C7F5968}"/>
            </c:ext>
          </c:extLst>
        </c:ser>
        <c:ser>
          <c:idx val="2"/>
          <c:order val="2"/>
          <c:tx>
            <c:strRef>
              <c:f>Sheet1!$D$1</c:f>
              <c:strCache>
                <c:ptCount val="1"/>
                <c:pt idx="0">
                  <c:v>2016 (N=438)</c:v>
                </c:pt>
              </c:strCache>
            </c:strRef>
          </c:tx>
          <c:spPr>
            <a:solidFill>
              <a:schemeClr val="bg1">
                <a:lumMod val="75000"/>
              </a:schemeClr>
            </a:solidFill>
          </c:spPr>
          <c:invertIfNegative val="0"/>
          <c:dLbls>
            <c:dLbl>
              <c:idx val="0"/>
              <c:layout>
                <c:manualLayout>
                  <c:x val="-3.9285484845277581E-5"/>
                  <c:y val="-3.1805404202541613E-3"/>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A-7311-4065-A7D9-D74C4C7F5968}"/>
                </c:ext>
              </c:extLst>
            </c:dLbl>
            <c:dLbl>
              <c:idx val="1"/>
              <c:layout>
                <c:manualLayout>
                  <c:x val="1.4184370940018461E-3"/>
                  <c:y val="-3.1805404202541613E-3"/>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B-7311-4065-A7D9-D74C4C7F5968}"/>
                </c:ext>
              </c:extLst>
            </c:dLbl>
            <c:spPr>
              <a:noFill/>
              <a:ln>
                <a:noFill/>
              </a:ln>
              <a:effectLst/>
            </c:spPr>
            <c:txPr>
              <a:bodyPr wrap="square" lIns="38100" tIns="19050" rIns="38100" bIns="19050" anchor="ctr">
                <a:spAutoFit/>
              </a:bodyPr>
              <a:lstStyle/>
              <a:p>
                <a:pPr>
                  <a:defRPr sz="700">
                    <a:solidFill>
                      <a:srgbClr val="262626"/>
                    </a:solidFill>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Sheet1!$A$2:$A$11</c:f>
              <c:strCache>
                <c:ptCount val="10"/>
                <c:pt idx="0">
                  <c:v>Byl pracovník vhodně oblečen a upraven?</c:v>
                </c:pt>
                <c:pt idx="1">
                  <c:v>Konzumoval pracovník TIC v přítomnosti zákazníků jídlo?</c:v>
                </c:pt>
                <c:pt idx="2">
                  <c:v>Přístup pracovníka k zákazníkovi: Byl k Vám pracovník zdvořilý (pozdravil a rozloučil se)?</c:v>
                </c:pt>
                <c:pt idx="3">
                  <c:v>Odpovídalo pracovníkovo navržené řešení Vašim požadavkům, byl/a jste s navrženým
řešením spokojen/a?</c:v>
                </c:pt>
                <c:pt idx="4">
                  <c:v>Zodpověděl pracovník Váš dotaz jasně a srozumitelně?</c:v>
                </c:pt>
                <c:pt idx="5">
                  <c:v>Působil na Vás pracovník jako odborník, měl přehled o regionu, o možnostech pro turisty?</c:v>
                </c:pt>
                <c:pt idx="6">
                  <c:v>Dokázal pracovník atraktivně představit navržený cíl, dokázal by turistu k návštěvě nalákat?</c:v>
                </c:pt>
                <c:pt idx="7">
                  <c:v>Udržoval s Vámi pracovník během jednání oční kontakt?</c:v>
                </c:pt>
                <c:pt idx="8">
                  <c:v>Byl pracovník aktivní v komunikaci (sám se ptal, jestli ještě něco nepotřebujete, nečekal na Váš další dotaz)?</c:v>
                </c:pt>
                <c:pt idx="9">
                  <c:v>Pracovník NEPOUŽÍVAL při jednání se zákazníky negativní formulace?</c:v>
                </c:pt>
              </c:strCache>
            </c:strRef>
          </c:cat>
          <c:val>
            <c:numRef>
              <c:f>Sheet1!$D$2:$D$11</c:f>
              <c:numCache>
                <c:formatCode>0%</c:formatCode>
                <c:ptCount val="10"/>
                <c:pt idx="0">
                  <c:v>0.96636771300448432</c:v>
                </c:pt>
                <c:pt idx="1">
                  <c:v>0.97757847533632292</c:v>
                </c:pt>
                <c:pt idx="2">
                  <c:v>0.90134529147982068</c:v>
                </c:pt>
                <c:pt idx="3">
                  <c:v>0.87107623318385652</c:v>
                </c:pt>
                <c:pt idx="4">
                  <c:v>0.9417040358744394</c:v>
                </c:pt>
                <c:pt idx="5">
                  <c:v>0.85313901345291487</c:v>
                </c:pt>
                <c:pt idx="6">
                  <c:v>0.73094170403587444</c:v>
                </c:pt>
                <c:pt idx="7">
                  <c:v>0.95964125560538127</c:v>
                </c:pt>
                <c:pt idx="8">
                  <c:v>0.5840807174887892</c:v>
                </c:pt>
                <c:pt idx="9">
                  <c:v>0.96636771300448432</c:v>
                </c:pt>
              </c:numCache>
            </c:numRef>
          </c:val>
          <c:extLst xmlns:c16r2="http://schemas.microsoft.com/office/drawing/2015/06/chart">
            <c:ext xmlns:c16="http://schemas.microsoft.com/office/drawing/2014/chart" uri="{C3380CC4-5D6E-409C-BE32-E72D297353CC}">
              <c16:uniqueId val="{0000000C-7311-4065-A7D9-D74C4C7F5968}"/>
            </c:ext>
          </c:extLst>
        </c:ser>
        <c:ser>
          <c:idx val="3"/>
          <c:order val="3"/>
          <c:tx>
            <c:strRef>
              <c:f>Sheet1!$E$1</c:f>
              <c:strCache>
                <c:ptCount val="1"/>
                <c:pt idx="0">
                  <c:v>2015 (N=188)</c:v>
                </c:pt>
              </c:strCache>
            </c:strRef>
          </c:tx>
          <c:spPr>
            <a:solidFill>
              <a:schemeClr val="bg1">
                <a:lumMod val="85000"/>
              </a:schemeClr>
            </a:solidFill>
          </c:spPr>
          <c:invertIfNegative val="0"/>
          <c:dLbls>
            <c:spPr>
              <a:noFill/>
              <a:ln>
                <a:noFill/>
              </a:ln>
              <a:effectLst/>
            </c:spPr>
            <c:txPr>
              <a:bodyPr wrap="square" lIns="38100" tIns="19050" rIns="38100" bIns="19050" anchor="ctr">
                <a:spAutoFit/>
              </a:bodyPr>
              <a:lstStyle/>
              <a:p>
                <a:pPr>
                  <a:defRPr sz="700">
                    <a:solidFill>
                      <a:srgbClr val="262626"/>
                    </a:solidFill>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Sheet1!$A$2:$A$11</c:f>
              <c:strCache>
                <c:ptCount val="10"/>
                <c:pt idx="0">
                  <c:v>Byl pracovník vhodně oblečen a upraven?</c:v>
                </c:pt>
                <c:pt idx="1">
                  <c:v>Konzumoval pracovník TIC v přítomnosti zákazníků jídlo?</c:v>
                </c:pt>
                <c:pt idx="2">
                  <c:v>Přístup pracovníka k zákazníkovi: Byl k Vám pracovník zdvořilý (pozdravil a rozloučil se)?</c:v>
                </c:pt>
                <c:pt idx="3">
                  <c:v>Odpovídalo pracovníkovo navržené řešení Vašim požadavkům, byl/a jste s navrženým
řešením spokojen/a?</c:v>
                </c:pt>
                <c:pt idx="4">
                  <c:v>Zodpověděl pracovník Váš dotaz jasně a srozumitelně?</c:v>
                </c:pt>
                <c:pt idx="5">
                  <c:v>Působil na Vás pracovník jako odborník, měl přehled o regionu, o možnostech pro turisty?</c:v>
                </c:pt>
                <c:pt idx="6">
                  <c:v>Dokázal pracovník atraktivně představit navržený cíl, dokázal by turistu k návštěvě nalákat?</c:v>
                </c:pt>
                <c:pt idx="7">
                  <c:v>Udržoval s Vámi pracovník během jednání oční kontakt?</c:v>
                </c:pt>
                <c:pt idx="8">
                  <c:v>Byl pracovník aktivní v komunikaci (sám se ptal, jestli ještě něco nepotřebujete, nečekal na Váš další dotaz)?</c:v>
                </c:pt>
                <c:pt idx="9">
                  <c:v>Pracovník NEPOUŽÍVAL při jednání se zákazníky negativní formulace?</c:v>
                </c:pt>
              </c:strCache>
            </c:strRef>
          </c:cat>
          <c:val>
            <c:numRef>
              <c:f>Sheet1!$E$2:$E$11</c:f>
              <c:numCache>
                <c:formatCode>0%</c:formatCode>
                <c:ptCount val="10"/>
                <c:pt idx="0">
                  <c:v>1</c:v>
                </c:pt>
                <c:pt idx="1">
                  <c:v>1</c:v>
                </c:pt>
                <c:pt idx="2">
                  <c:v>0.95478723404255306</c:v>
                </c:pt>
                <c:pt idx="3">
                  <c:v>0.89893617021276551</c:v>
                </c:pt>
                <c:pt idx="4">
                  <c:v>0.93617021276595724</c:v>
                </c:pt>
                <c:pt idx="5">
                  <c:v>0.88563829787234027</c:v>
                </c:pt>
                <c:pt idx="6">
                  <c:v>0.87765957446808496</c:v>
                </c:pt>
                <c:pt idx="7">
                  <c:v>0.9787234042553189</c:v>
                </c:pt>
                <c:pt idx="8">
                  <c:v>0.81914893617021256</c:v>
                </c:pt>
                <c:pt idx="9">
                  <c:v>0.97340425531914931</c:v>
                </c:pt>
              </c:numCache>
            </c:numRef>
          </c:val>
          <c:extLst xmlns:c16r2="http://schemas.microsoft.com/office/drawing/2015/06/chart">
            <c:ext xmlns:c16="http://schemas.microsoft.com/office/drawing/2014/chart" uri="{C3380CC4-5D6E-409C-BE32-E72D297353CC}">
              <c16:uniqueId val="{0000000D-7311-4065-A7D9-D74C4C7F5968}"/>
            </c:ext>
          </c:extLst>
        </c:ser>
        <c:dLbls>
          <c:showLegendKey val="0"/>
          <c:showVal val="0"/>
          <c:showCatName val="0"/>
          <c:showSerName val="0"/>
          <c:showPercent val="0"/>
          <c:showBubbleSize val="0"/>
        </c:dLbls>
        <c:gapWidth val="80"/>
        <c:axId val="207834112"/>
        <c:axId val="207848192"/>
      </c:barChart>
      <c:catAx>
        <c:axId val="207834112"/>
        <c:scaling>
          <c:orientation val="minMax"/>
        </c:scaling>
        <c:delete val="0"/>
        <c:axPos val="b"/>
        <c:numFmt formatCode="General" sourceLinked="0"/>
        <c:majorTickMark val="out"/>
        <c:minorTickMark val="none"/>
        <c:tickLblPos val="nextTo"/>
        <c:spPr>
          <a:ln>
            <a:noFill/>
          </a:ln>
        </c:spPr>
        <c:txPr>
          <a:bodyPr rot="0" vert="horz"/>
          <a:lstStyle/>
          <a:p>
            <a:pPr>
              <a:defRPr sz="800" b="1" baseline="0">
                <a:solidFill>
                  <a:srgbClr val="404040"/>
                </a:solidFill>
              </a:defRPr>
            </a:pPr>
            <a:endParaRPr lang="cs-CZ"/>
          </a:p>
        </c:txPr>
        <c:crossAx val="207848192"/>
        <c:crosses val="autoZero"/>
        <c:auto val="1"/>
        <c:lblAlgn val="ctr"/>
        <c:lblOffset val="100"/>
        <c:noMultiLvlLbl val="0"/>
      </c:catAx>
      <c:valAx>
        <c:axId val="207848192"/>
        <c:scaling>
          <c:orientation val="minMax"/>
          <c:max val="1.2"/>
          <c:min val="0"/>
        </c:scaling>
        <c:delete val="1"/>
        <c:axPos val="l"/>
        <c:numFmt formatCode="0%" sourceLinked="1"/>
        <c:majorTickMark val="out"/>
        <c:minorTickMark val="none"/>
        <c:tickLblPos val="none"/>
        <c:crossAx val="207834112"/>
        <c:crosses val="autoZero"/>
        <c:crossBetween val="between"/>
        <c:majorUnit val="0.2"/>
      </c:valAx>
    </c:plotArea>
    <c:legend>
      <c:legendPos val="t"/>
      <c:layout>
        <c:manualLayout>
          <c:xMode val="edge"/>
          <c:yMode val="edge"/>
          <c:x val="0.36521935859282167"/>
          <c:y val="4.4722601700060718E-2"/>
          <c:w val="0.63478064140717838"/>
          <c:h val="8.0194190007755808E-2"/>
        </c:manualLayout>
      </c:layout>
      <c:overlay val="0"/>
      <c:txPr>
        <a:bodyPr/>
        <a:lstStyle/>
        <a:p>
          <a:pPr>
            <a:defRPr sz="1100">
              <a:solidFill>
                <a:srgbClr val="404040"/>
              </a:solidFill>
              <a:latin typeface="Calibri" panose="020F0502020204030204" pitchFamily="34" charset="0"/>
            </a:defRPr>
          </a:pPr>
          <a:endParaRPr lang="cs-CZ"/>
        </a:p>
      </c:txPr>
    </c:legend>
    <c:plotVisOnly val="1"/>
    <c:dispBlanksAs val="gap"/>
    <c:showDLblsOverMax val="0"/>
  </c:chart>
  <c:txPr>
    <a:bodyPr/>
    <a:lstStyle/>
    <a:p>
      <a:pPr>
        <a:defRPr sz="1200">
          <a:latin typeface="Calibri" panose="020F0502020204030204" pitchFamily="34" charset="0"/>
        </a:defRPr>
      </a:pPr>
      <a:endParaRPr lang="cs-CZ"/>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
          <c:y val="9.8580473242371416E-2"/>
          <c:w val="0.51918101504057124"/>
          <c:h val="0.65901447879783903"/>
        </c:manualLayout>
      </c:layout>
      <c:barChart>
        <c:barDir val="col"/>
        <c:grouping val="clustered"/>
        <c:varyColors val="0"/>
        <c:ser>
          <c:idx val="0"/>
          <c:order val="0"/>
          <c:tx>
            <c:strRef>
              <c:f>Sheet1!$B$1</c:f>
              <c:strCache>
                <c:ptCount val="1"/>
                <c:pt idx="0">
                  <c:v>2020 (N=494)</c:v>
                </c:pt>
              </c:strCache>
            </c:strRef>
          </c:tx>
          <c:spPr>
            <a:solidFill>
              <a:srgbClr val="00B050"/>
            </a:solidFill>
          </c:spPr>
          <c:invertIfNegative val="0"/>
          <c:dPt>
            <c:idx val="2"/>
            <c:invertIfNegative val="0"/>
            <c:bubble3D val="0"/>
            <c:extLst xmlns:c16r2="http://schemas.microsoft.com/office/drawing/2015/06/chart">
              <c:ext xmlns:c16="http://schemas.microsoft.com/office/drawing/2014/chart" uri="{C3380CC4-5D6E-409C-BE32-E72D297353CC}">
                <c16:uniqueId val="{00000000-7541-4A96-82EA-81632D6182A1}"/>
              </c:ext>
            </c:extLst>
          </c:dPt>
          <c:dPt>
            <c:idx val="6"/>
            <c:invertIfNegative val="0"/>
            <c:bubble3D val="0"/>
            <c:spPr>
              <a:solidFill>
                <a:srgbClr val="ED6737"/>
              </a:solidFill>
            </c:spPr>
            <c:extLst xmlns:c16r2="http://schemas.microsoft.com/office/drawing/2015/06/chart">
              <c:ext xmlns:c16="http://schemas.microsoft.com/office/drawing/2014/chart" uri="{C3380CC4-5D6E-409C-BE32-E72D297353CC}">
                <c16:uniqueId val="{00000002-7541-4A96-82EA-81632D6182A1}"/>
              </c:ext>
            </c:extLst>
          </c:dPt>
          <c:dPt>
            <c:idx val="8"/>
            <c:invertIfNegative val="0"/>
            <c:bubble3D val="0"/>
            <c:spPr>
              <a:solidFill>
                <a:srgbClr val="ED6737"/>
              </a:solidFill>
            </c:spPr>
            <c:extLst xmlns:c16r2="http://schemas.microsoft.com/office/drawing/2015/06/chart">
              <c:ext xmlns:c16="http://schemas.microsoft.com/office/drawing/2014/chart" uri="{C3380CC4-5D6E-409C-BE32-E72D297353CC}">
                <c16:uniqueId val="{00000004-7541-4A96-82EA-81632D6182A1}"/>
              </c:ext>
            </c:extLst>
          </c:dPt>
          <c:dLbls>
            <c:spPr>
              <a:noFill/>
              <a:ln>
                <a:noFill/>
              </a:ln>
              <a:effectLst/>
            </c:spPr>
            <c:txPr>
              <a:bodyPr/>
              <a:lstStyle/>
              <a:p>
                <a:pPr>
                  <a:defRPr sz="800" b="1">
                    <a:solidFill>
                      <a:srgbClr val="404040"/>
                    </a:solidFill>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Sheet1!$A$2:$A$5</c:f>
              <c:strCache>
                <c:ptCount val="4"/>
                <c:pt idx="0">
                  <c:v>Bylo prostředí na TIC čisté a upravené?</c:v>
                </c:pt>
                <c:pt idx="1">
                  <c:v>Bylo TIC vybaveno dostatečným množstvím letáků, propagačních materiálů pro zákazníky (zdarma nebo k zakoupení)? </c:v>
                </c:pt>
                <c:pt idx="2">
                  <c:v>Byla v TIC k dispozici k nahlédnutí (případně k prodeji) mapa ČR a příslušného
definovaného regionu, či oblasti působení TIC? </c:v>
                </c:pt>
                <c:pt idx="3">
                  <c:v>Vyskytovaly se na TIC materiály (plakáty, letáky) na akce, které již proběhly?</c:v>
                </c:pt>
              </c:strCache>
            </c:strRef>
          </c:cat>
          <c:val>
            <c:numRef>
              <c:f>Sheet1!$B$2:$B$5</c:f>
              <c:numCache>
                <c:formatCode>0%</c:formatCode>
                <c:ptCount val="4"/>
                <c:pt idx="0">
                  <c:v>1</c:v>
                </c:pt>
                <c:pt idx="1">
                  <c:v>0.97</c:v>
                </c:pt>
                <c:pt idx="2">
                  <c:v>0.87</c:v>
                </c:pt>
                <c:pt idx="3">
                  <c:v>0.98</c:v>
                </c:pt>
              </c:numCache>
            </c:numRef>
          </c:val>
          <c:extLst xmlns:c16r2="http://schemas.microsoft.com/office/drawing/2015/06/chart">
            <c:ext xmlns:c16="http://schemas.microsoft.com/office/drawing/2014/chart" uri="{C3380CC4-5D6E-409C-BE32-E72D297353CC}">
              <c16:uniqueId val="{00000005-7541-4A96-82EA-81632D6182A1}"/>
            </c:ext>
          </c:extLst>
        </c:ser>
        <c:ser>
          <c:idx val="1"/>
          <c:order val="1"/>
          <c:tx>
            <c:strRef>
              <c:f>Sheet1!$C$1</c:f>
              <c:strCache>
                <c:ptCount val="1"/>
                <c:pt idx="0">
                  <c:v>2018 (N=500)</c:v>
                </c:pt>
              </c:strCache>
            </c:strRef>
          </c:tx>
          <c:spPr>
            <a:solidFill>
              <a:schemeClr val="bg1">
                <a:lumMod val="65000"/>
              </a:schemeClr>
            </a:solidFill>
          </c:spPr>
          <c:invertIfNegative val="0"/>
          <c:dLbls>
            <c:spPr>
              <a:noFill/>
              <a:ln>
                <a:noFill/>
              </a:ln>
              <a:effectLst/>
            </c:spPr>
            <c:txPr>
              <a:bodyPr wrap="square" lIns="38100" tIns="19050" rIns="38100" bIns="19050" anchor="ctr">
                <a:spAutoFit/>
              </a:bodyPr>
              <a:lstStyle/>
              <a:p>
                <a:pPr>
                  <a:defRPr sz="600">
                    <a:solidFill>
                      <a:srgbClr val="404040"/>
                    </a:solidFill>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Sheet1!$A$2:$A$5</c:f>
              <c:strCache>
                <c:ptCount val="4"/>
                <c:pt idx="0">
                  <c:v>Bylo prostředí na TIC čisté a upravené?</c:v>
                </c:pt>
                <c:pt idx="1">
                  <c:v>Bylo TIC vybaveno dostatečným množstvím letáků, propagačních materiálů pro zákazníky (zdarma nebo k zakoupení)? </c:v>
                </c:pt>
                <c:pt idx="2">
                  <c:v>Byla v TIC k dispozici k nahlédnutí (případně k prodeji) mapa ČR a příslušného
definovaného regionu, či oblasti působení TIC? </c:v>
                </c:pt>
                <c:pt idx="3">
                  <c:v>Vyskytovaly se na TIC materiály (plakáty, letáky) na akce, které již proběhly?</c:v>
                </c:pt>
              </c:strCache>
            </c:strRef>
          </c:cat>
          <c:val>
            <c:numRef>
              <c:f>Sheet1!$C$2:$C$5</c:f>
              <c:numCache>
                <c:formatCode>0%</c:formatCode>
                <c:ptCount val="4"/>
                <c:pt idx="0">
                  <c:v>0.9895397489539749</c:v>
                </c:pt>
                <c:pt idx="1">
                  <c:v>0.97280334728033468</c:v>
                </c:pt>
                <c:pt idx="2">
                  <c:v>0.89539748953974896</c:v>
                </c:pt>
                <c:pt idx="3">
                  <c:v>0.97071129707112969</c:v>
                </c:pt>
              </c:numCache>
            </c:numRef>
          </c:val>
          <c:extLst xmlns:c16r2="http://schemas.microsoft.com/office/drawing/2015/06/chart">
            <c:ext xmlns:c16="http://schemas.microsoft.com/office/drawing/2014/chart" uri="{C3380CC4-5D6E-409C-BE32-E72D297353CC}">
              <c16:uniqueId val="{00000006-7541-4A96-82EA-81632D6182A1}"/>
            </c:ext>
          </c:extLst>
        </c:ser>
        <c:ser>
          <c:idx val="2"/>
          <c:order val="2"/>
          <c:tx>
            <c:strRef>
              <c:f>Sheet1!$D$1</c:f>
              <c:strCache>
                <c:ptCount val="1"/>
                <c:pt idx="0">
                  <c:v>2016 (N=438)</c:v>
                </c:pt>
              </c:strCache>
            </c:strRef>
          </c:tx>
          <c:spPr>
            <a:solidFill>
              <a:schemeClr val="bg1">
                <a:lumMod val="75000"/>
              </a:schemeClr>
            </a:solidFill>
          </c:spPr>
          <c:invertIfNegative val="0"/>
          <c:dLbls>
            <c:spPr>
              <a:noFill/>
              <a:ln>
                <a:noFill/>
              </a:ln>
              <a:effectLst/>
            </c:spPr>
            <c:txPr>
              <a:bodyPr wrap="square" lIns="38100" tIns="19050" rIns="38100" bIns="19050" anchor="ctr">
                <a:spAutoFit/>
              </a:bodyPr>
              <a:lstStyle/>
              <a:p>
                <a:pPr>
                  <a:defRPr sz="600">
                    <a:solidFill>
                      <a:srgbClr val="404040"/>
                    </a:solidFill>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Sheet1!$A$2:$A$5</c:f>
              <c:strCache>
                <c:ptCount val="4"/>
                <c:pt idx="0">
                  <c:v>Bylo prostředí na TIC čisté a upravené?</c:v>
                </c:pt>
                <c:pt idx="1">
                  <c:v>Bylo TIC vybaveno dostatečným množstvím letáků, propagačních materiálů pro zákazníky (zdarma nebo k zakoupení)? </c:v>
                </c:pt>
                <c:pt idx="2">
                  <c:v>Byla v TIC k dispozici k nahlédnutí (případně k prodeji) mapa ČR a příslušného
definovaného regionu, či oblasti působení TIC? </c:v>
                </c:pt>
                <c:pt idx="3">
                  <c:v>Vyskytovaly se na TIC materiály (plakáty, letáky) na akce, které již proběhly?</c:v>
                </c:pt>
              </c:strCache>
            </c:strRef>
          </c:cat>
          <c:val>
            <c:numRef>
              <c:f>Sheet1!$D$2:$D$5</c:f>
              <c:numCache>
                <c:formatCode>0%</c:formatCode>
                <c:ptCount val="4"/>
                <c:pt idx="0">
                  <c:v>0.96636771300448432</c:v>
                </c:pt>
                <c:pt idx="1">
                  <c:v>0.94394618834080712</c:v>
                </c:pt>
                <c:pt idx="2">
                  <c:v>0.95067264573991028</c:v>
                </c:pt>
                <c:pt idx="3">
                  <c:v>0.94394618834080712</c:v>
                </c:pt>
              </c:numCache>
            </c:numRef>
          </c:val>
          <c:extLst xmlns:c16r2="http://schemas.microsoft.com/office/drawing/2015/06/chart">
            <c:ext xmlns:c16="http://schemas.microsoft.com/office/drawing/2014/chart" uri="{C3380CC4-5D6E-409C-BE32-E72D297353CC}">
              <c16:uniqueId val="{00000007-7541-4A96-82EA-81632D6182A1}"/>
            </c:ext>
          </c:extLst>
        </c:ser>
        <c:ser>
          <c:idx val="3"/>
          <c:order val="3"/>
          <c:tx>
            <c:strRef>
              <c:f>Sheet1!$E$1</c:f>
              <c:strCache>
                <c:ptCount val="1"/>
                <c:pt idx="0">
                  <c:v>2015 (N=188)</c:v>
                </c:pt>
              </c:strCache>
            </c:strRef>
          </c:tx>
          <c:spPr>
            <a:solidFill>
              <a:schemeClr val="bg1">
                <a:lumMod val="85000"/>
              </a:schemeClr>
            </a:solidFill>
          </c:spPr>
          <c:invertIfNegative val="0"/>
          <c:dLbls>
            <c:spPr>
              <a:noFill/>
              <a:ln>
                <a:noFill/>
              </a:ln>
              <a:effectLst/>
            </c:spPr>
            <c:txPr>
              <a:bodyPr wrap="square" lIns="38100" tIns="19050" rIns="38100" bIns="19050" anchor="ctr">
                <a:spAutoFit/>
              </a:bodyPr>
              <a:lstStyle/>
              <a:p>
                <a:pPr>
                  <a:defRPr sz="600">
                    <a:solidFill>
                      <a:srgbClr val="262626"/>
                    </a:solidFill>
                  </a:defRPr>
                </a:pPr>
                <a:endParaRPr lang="cs-CZ"/>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Sheet1!$A$2:$A$5</c:f>
              <c:strCache>
                <c:ptCount val="4"/>
                <c:pt idx="0">
                  <c:v>Bylo prostředí na TIC čisté a upravené?</c:v>
                </c:pt>
                <c:pt idx="1">
                  <c:v>Bylo TIC vybaveno dostatečným množstvím letáků, propagačních materiálů pro zákazníky (zdarma nebo k zakoupení)? </c:v>
                </c:pt>
                <c:pt idx="2">
                  <c:v>Byla v TIC k dispozici k nahlédnutí (případně k prodeji) mapa ČR a příslušného
definovaného regionu, či oblasti působení TIC? </c:v>
                </c:pt>
                <c:pt idx="3">
                  <c:v>Vyskytovaly se na TIC materiály (plakáty, letáky) na akce, které již proběhly?</c:v>
                </c:pt>
              </c:strCache>
            </c:strRef>
          </c:cat>
          <c:val>
            <c:numRef>
              <c:f>Sheet1!$E$2:$E$5</c:f>
              <c:numCache>
                <c:formatCode>0%</c:formatCode>
                <c:ptCount val="4"/>
                <c:pt idx="0">
                  <c:v>0.99</c:v>
                </c:pt>
                <c:pt idx="1">
                  <c:v>0.98</c:v>
                </c:pt>
                <c:pt idx="2">
                  <c:v>0.92</c:v>
                </c:pt>
                <c:pt idx="3">
                  <c:v>0.98</c:v>
                </c:pt>
              </c:numCache>
            </c:numRef>
          </c:val>
          <c:extLst xmlns:c16r2="http://schemas.microsoft.com/office/drawing/2015/06/chart">
            <c:ext xmlns:c16="http://schemas.microsoft.com/office/drawing/2014/chart" uri="{C3380CC4-5D6E-409C-BE32-E72D297353CC}">
              <c16:uniqueId val="{00000008-7541-4A96-82EA-81632D6182A1}"/>
            </c:ext>
          </c:extLst>
        </c:ser>
        <c:dLbls>
          <c:showLegendKey val="0"/>
          <c:showVal val="0"/>
          <c:showCatName val="0"/>
          <c:showSerName val="0"/>
          <c:showPercent val="0"/>
          <c:showBubbleSize val="0"/>
        </c:dLbls>
        <c:gapWidth val="80"/>
        <c:axId val="209206272"/>
        <c:axId val="209224448"/>
      </c:barChart>
      <c:catAx>
        <c:axId val="209206272"/>
        <c:scaling>
          <c:orientation val="minMax"/>
        </c:scaling>
        <c:delete val="0"/>
        <c:axPos val="b"/>
        <c:numFmt formatCode="General" sourceLinked="0"/>
        <c:majorTickMark val="out"/>
        <c:minorTickMark val="none"/>
        <c:tickLblPos val="nextTo"/>
        <c:spPr>
          <a:ln>
            <a:noFill/>
          </a:ln>
        </c:spPr>
        <c:txPr>
          <a:bodyPr rot="0" vert="horz"/>
          <a:lstStyle/>
          <a:p>
            <a:pPr>
              <a:defRPr sz="800" b="1">
                <a:solidFill>
                  <a:srgbClr val="404040"/>
                </a:solidFill>
              </a:defRPr>
            </a:pPr>
            <a:endParaRPr lang="cs-CZ"/>
          </a:p>
        </c:txPr>
        <c:crossAx val="209224448"/>
        <c:crosses val="autoZero"/>
        <c:auto val="1"/>
        <c:lblAlgn val="ctr"/>
        <c:lblOffset val="100"/>
        <c:noMultiLvlLbl val="0"/>
      </c:catAx>
      <c:valAx>
        <c:axId val="209224448"/>
        <c:scaling>
          <c:orientation val="minMax"/>
          <c:max val="1.2"/>
          <c:min val="0"/>
        </c:scaling>
        <c:delete val="1"/>
        <c:axPos val="l"/>
        <c:numFmt formatCode="0%" sourceLinked="1"/>
        <c:majorTickMark val="out"/>
        <c:minorTickMark val="none"/>
        <c:tickLblPos val="none"/>
        <c:crossAx val="209206272"/>
        <c:crosses val="autoZero"/>
        <c:crossBetween val="between"/>
        <c:majorUnit val="0.2"/>
      </c:valAx>
    </c:plotArea>
    <c:legend>
      <c:legendPos val="t"/>
      <c:layout/>
      <c:overlay val="0"/>
      <c:txPr>
        <a:bodyPr/>
        <a:lstStyle/>
        <a:p>
          <a:pPr>
            <a:defRPr sz="700">
              <a:solidFill>
                <a:srgbClr val="262626"/>
              </a:solidFill>
            </a:defRPr>
          </a:pPr>
          <a:endParaRPr lang="cs-CZ"/>
        </a:p>
      </c:txPr>
    </c:legend>
    <c:plotVisOnly val="1"/>
    <c:dispBlanksAs val="gap"/>
    <c:showDLblsOverMax val="0"/>
  </c:chart>
  <c:txPr>
    <a:bodyPr/>
    <a:lstStyle/>
    <a:p>
      <a:pPr>
        <a:defRPr sz="1200">
          <a:latin typeface="Calibri" panose="020F0502020204030204" pitchFamily="34" charset="0"/>
        </a:defRPr>
      </a:pPr>
      <a:endParaRPr lang="cs-CZ"/>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A192D534-B974-4760-86F4-F05073FAA40C}" type="datetimeFigureOut">
              <a:rPr lang="cs-CZ" smtClean="0"/>
              <a:pPr/>
              <a:t>12.10.2020</a:t>
            </a:fld>
            <a:endParaRPr lang="cs-CZ"/>
          </a:p>
        </p:txBody>
      </p:sp>
      <p:sp>
        <p:nvSpPr>
          <p:cNvPr id="4" name="Zástupný symbol pro zápatí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941254B1-55D3-406F-BCAA-9CD0B79F27E7}" type="slidenum">
              <a:rPr lang="cs-CZ" smtClean="0"/>
              <a:pPr/>
              <a:t>‹#›</a:t>
            </a:fld>
            <a:endParaRPr lang="cs-CZ"/>
          </a:p>
        </p:txBody>
      </p:sp>
    </p:spTree>
    <p:extLst>
      <p:ext uri="{BB962C8B-B14F-4D97-AF65-F5344CB8AC3E}">
        <p14:creationId xmlns:p14="http://schemas.microsoft.com/office/powerpoint/2010/main" val="198570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A0E51E23-EB4A-440C-969E-EE9D6D626A15}" type="datetimeFigureOut">
              <a:rPr lang="cs-CZ" smtClean="0"/>
              <a:pPr/>
              <a:t>12.10.2020</a:t>
            </a:fld>
            <a:endParaRPr lang="cs-CZ"/>
          </a:p>
        </p:txBody>
      </p:sp>
      <p:sp>
        <p:nvSpPr>
          <p:cNvPr id="4" name="Zástupný symbol pro obrázek snímku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FFD91549-E5CD-497E-ABAA-6CECD864B536}" type="slidenum">
              <a:rPr lang="cs-CZ" smtClean="0"/>
              <a:pPr/>
              <a:t>‹#›</a:t>
            </a:fld>
            <a:endParaRPr lang="cs-CZ"/>
          </a:p>
        </p:txBody>
      </p:sp>
    </p:spTree>
    <p:extLst>
      <p:ext uri="{BB962C8B-B14F-4D97-AF65-F5344CB8AC3E}">
        <p14:creationId xmlns:p14="http://schemas.microsoft.com/office/powerpoint/2010/main" val="9198694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FFD91549-E5CD-497E-ABAA-6CECD864B536}" type="slidenum">
              <a:rPr lang="cs-CZ" smtClean="0"/>
              <a:pPr/>
              <a:t>15</a:t>
            </a:fld>
            <a:endParaRPr lang="cs-CZ"/>
          </a:p>
        </p:txBody>
      </p:sp>
    </p:spTree>
    <p:extLst>
      <p:ext uri="{BB962C8B-B14F-4D97-AF65-F5344CB8AC3E}">
        <p14:creationId xmlns:p14="http://schemas.microsoft.com/office/powerpoint/2010/main" val="32290260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Úvodní snímek">
    <p:spTree>
      <p:nvGrpSpPr>
        <p:cNvPr id="1" name=""/>
        <p:cNvGrpSpPr/>
        <p:nvPr/>
      </p:nvGrpSpPr>
      <p:grpSpPr>
        <a:xfrm>
          <a:off x="0" y="0"/>
          <a:ext cx="0" cy="0"/>
          <a:chOff x="0" y="0"/>
          <a:chExt cx="0" cy="0"/>
        </a:xfrm>
      </p:grpSpPr>
      <p:pic>
        <p:nvPicPr>
          <p:cNvPr id="4" name="Picture 4" descr="CzT - ppt pozadi - 01 titul.jp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6"/>
          <p:cNvSpPr txBox="1">
            <a:spLocks noChangeArrowheads="1"/>
          </p:cNvSpPr>
          <p:nvPr userDrawn="1"/>
        </p:nvSpPr>
        <p:spPr bwMode="auto">
          <a:xfrm>
            <a:off x="539751" y="4299348"/>
            <a:ext cx="1368425" cy="163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cs-CZ" sz="1200" b="0" i="0" u="none" strike="noStrike" kern="1200" cap="none" spc="0" normalizeH="0" baseline="0" noProof="0" dirty="0">
              <a:ln>
                <a:noFill/>
              </a:ln>
              <a:solidFill>
                <a:srgbClr val="E6001E"/>
              </a:solidFill>
              <a:effectLst/>
              <a:uLnTx/>
              <a:uFillTx/>
              <a:latin typeface="Arial" charset="0"/>
              <a:ea typeface="+mn-ea"/>
              <a:cs typeface="+mn-cs"/>
            </a:endParaRPr>
          </a:p>
        </p:txBody>
      </p:sp>
      <p:sp>
        <p:nvSpPr>
          <p:cNvPr id="2" name="Title 1"/>
          <p:cNvSpPr>
            <a:spLocks noGrp="1"/>
          </p:cNvSpPr>
          <p:nvPr>
            <p:ph type="ctrTitle"/>
          </p:nvPr>
        </p:nvSpPr>
        <p:spPr>
          <a:xfrm>
            <a:off x="1224000" y="2335500"/>
            <a:ext cx="7380000" cy="1102519"/>
          </a:xfrm>
        </p:spPr>
        <p:txBody>
          <a:bodyPr>
            <a:noAutofit/>
          </a:bodyPr>
          <a:lstStyle>
            <a:lvl1pPr algn="r">
              <a:lnSpc>
                <a:spcPts val="4050"/>
              </a:lnSpc>
              <a:defRPr sz="3750" b="1" u="sng">
                <a:solidFill>
                  <a:schemeClr val="bg1"/>
                </a:solidFill>
              </a:defRPr>
            </a:lvl1pPr>
          </a:lstStyle>
          <a:p>
            <a:r>
              <a:rPr lang="cs-CZ"/>
              <a:t>Kliknutím lze upravit styl.</a:t>
            </a:r>
            <a:endParaRPr lang="cs-CZ" dirty="0"/>
          </a:p>
        </p:txBody>
      </p:sp>
      <p:sp>
        <p:nvSpPr>
          <p:cNvPr id="6" name="Text Placeholder 9"/>
          <p:cNvSpPr>
            <a:spLocks noGrp="1"/>
          </p:cNvSpPr>
          <p:nvPr>
            <p:ph type="body" sz="quarter" idx="13"/>
          </p:nvPr>
        </p:nvSpPr>
        <p:spPr>
          <a:xfrm>
            <a:off x="539999" y="4212000"/>
            <a:ext cx="3168000" cy="108000"/>
          </a:xfrm>
        </p:spPr>
        <p:txBody>
          <a:bodyPr anchor="b"/>
          <a:lstStyle>
            <a:lvl1pPr>
              <a:lnSpc>
                <a:spcPct val="100000"/>
              </a:lnSpc>
              <a:defRPr sz="825" b="0" baseline="0">
                <a:solidFill>
                  <a:schemeClr val="bg1"/>
                </a:solidFill>
              </a:defRPr>
            </a:lvl1pPr>
            <a:lvl2pPr marL="0" indent="0">
              <a:lnSpc>
                <a:spcPct val="100000"/>
              </a:lnSpc>
              <a:buFontTx/>
              <a:buNone/>
              <a:defRPr sz="825" b="0" u="none">
                <a:solidFill>
                  <a:schemeClr val="bg1"/>
                </a:solidFill>
              </a:defRPr>
            </a:lvl2pPr>
            <a:lvl3pPr marL="135000" indent="-135000">
              <a:lnSpc>
                <a:spcPct val="100000"/>
              </a:lnSpc>
              <a:spcBef>
                <a:spcPts val="75"/>
              </a:spcBef>
              <a:buFont typeface="Arial" pitchFamily="34" charset="0"/>
              <a:buChar char="–"/>
              <a:defRPr sz="825" b="0">
                <a:solidFill>
                  <a:schemeClr val="bg1"/>
                </a:solidFill>
              </a:defRPr>
            </a:lvl3pPr>
            <a:lvl4pPr marL="270000" indent="-135000">
              <a:lnSpc>
                <a:spcPct val="100000"/>
              </a:lnSpc>
              <a:spcBef>
                <a:spcPts val="75"/>
              </a:spcBef>
              <a:defRPr sz="825" b="0">
                <a:solidFill>
                  <a:schemeClr val="bg1"/>
                </a:solidFill>
              </a:defRPr>
            </a:lvl4pPr>
            <a:lvl5pPr marL="405000" indent="-135000">
              <a:lnSpc>
                <a:spcPct val="100000"/>
              </a:lnSpc>
              <a:spcBef>
                <a:spcPts val="75"/>
              </a:spcBef>
              <a:defRPr sz="825" b="0">
                <a:solidFill>
                  <a:schemeClr val="bg1"/>
                </a:solidFill>
              </a:defRPr>
            </a:lvl5pPr>
            <a:lvl6pPr marL="540000" indent="-135000">
              <a:lnSpc>
                <a:spcPct val="100000"/>
              </a:lnSpc>
              <a:defRPr sz="825" b="0">
                <a:solidFill>
                  <a:schemeClr val="bg1"/>
                </a:solidFill>
              </a:defRPr>
            </a:lvl6pPr>
            <a:lvl7pPr marL="675000" indent="-135000">
              <a:lnSpc>
                <a:spcPct val="100000"/>
              </a:lnSpc>
              <a:defRPr sz="825" b="0">
                <a:solidFill>
                  <a:schemeClr val="bg1"/>
                </a:solidFill>
              </a:defRPr>
            </a:lvl7pPr>
            <a:lvl8pPr marL="810000" indent="-135000">
              <a:lnSpc>
                <a:spcPct val="100000"/>
              </a:lnSpc>
              <a:defRPr sz="825" b="0">
                <a:solidFill>
                  <a:schemeClr val="bg1"/>
                </a:solidFill>
              </a:defRPr>
            </a:lvl8pPr>
            <a:lvl9pPr marL="945000" indent="-135000">
              <a:lnSpc>
                <a:spcPct val="100000"/>
              </a:lnSpc>
              <a:defRPr sz="825" b="0">
                <a:solidFill>
                  <a:schemeClr val="bg1"/>
                </a:solidFill>
              </a:defRPr>
            </a:lvl9pPr>
          </a:lstStyle>
          <a:p>
            <a:pPr lvl="0"/>
            <a:r>
              <a:rPr lang="cs-CZ"/>
              <a:t>Kliknutím lze upravit styly předlohy textu.</a:t>
            </a:r>
          </a:p>
        </p:txBody>
      </p:sp>
      <p:pic>
        <p:nvPicPr>
          <p:cNvPr id="8" name="Picture 7" descr="Czech Tourism - logo pro ppt - bila - PNG24.png"/>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539750" y="536575"/>
            <a:ext cx="2160588"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55840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End (Web)">
    <p:spTree>
      <p:nvGrpSpPr>
        <p:cNvPr id="1" name=""/>
        <p:cNvGrpSpPr/>
        <p:nvPr/>
      </p:nvGrpSpPr>
      <p:grpSpPr>
        <a:xfrm>
          <a:off x="0" y="0"/>
          <a:ext cx="0" cy="0"/>
          <a:chOff x="0" y="0"/>
          <a:chExt cx="0" cy="0"/>
        </a:xfrm>
      </p:grpSpPr>
      <p:pic>
        <p:nvPicPr>
          <p:cNvPr id="3" name="Picture 4" descr="CzT - ppt pozadi - 09 zaver_web.jp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Placeholder 9"/>
          <p:cNvSpPr>
            <a:spLocks noGrp="1"/>
          </p:cNvSpPr>
          <p:nvPr>
            <p:ph type="body" sz="quarter" idx="13"/>
          </p:nvPr>
        </p:nvSpPr>
        <p:spPr>
          <a:xfrm>
            <a:off x="3348000" y="405000"/>
            <a:ext cx="5256000" cy="4333500"/>
          </a:xfrm>
        </p:spPr>
        <p:txBody>
          <a:bodyPr anchor="b"/>
          <a:lstStyle>
            <a:lvl1pPr algn="r">
              <a:defRPr sz="1875" b="1" baseline="0">
                <a:solidFill>
                  <a:schemeClr val="bg1"/>
                </a:solidFill>
              </a:defRPr>
            </a:lvl1pPr>
            <a:lvl2pPr marL="0" indent="0" algn="r">
              <a:lnSpc>
                <a:spcPts val="1350"/>
              </a:lnSpc>
              <a:buFontTx/>
              <a:buNone/>
              <a:defRPr sz="1200" b="0" u="none">
                <a:solidFill>
                  <a:schemeClr val="bg1"/>
                </a:solidFill>
              </a:defRPr>
            </a:lvl2pPr>
            <a:lvl3pPr marL="0" indent="0" algn="r">
              <a:lnSpc>
                <a:spcPct val="100000"/>
              </a:lnSpc>
              <a:buFontTx/>
              <a:buNone/>
              <a:defRPr sz="825" b="0">
                <a:solidFill>
                  <a:schemeClr val="bg1"/>
                </a:solidFill>
              </a:defRPr>
            </a:lvl3pPr>
            <a:lvl4pPr marL="270000" indent="-135000" algn="r">
              <a:lnSpc>
                <a:spcPct val="100000"/>
              </a:lnSpc>
              <a:spcBef>
                <a:spcPts val="75"/>
              </a:spcBef>
              <a:buFontTx/>
              <a:buNone/>
              <a:defRPr sz="825" b="0">
                <a:solidFill>
                  <a:schemeClr val="bg1"/>
                </a:solidFill>
              </a:defRPr>
            </a:lvl4pPr>
            <a:lvl5pPr marL="405000" indent="-135000" algn="r">
              <a:lnSpc>
                <a:spcPct val="100000"/>
              </a:lnSpc>
              <a:spcBef>
                <a:spcPts val="75"/>
              </a:spcBef>
              <a:buFontTx/>
              <a:buNone/>
              <a:defRPr sz="825" b="0">
                <a:solidFill>
                  <a:schemeClr val="bg1"/>
                </a:solidFill>
              </a:defRPr>
            </a:lvl5pPr>
            <a:lvl6pPr marL="540000" indent="-135000" algn="r">
              <a:lnSpc>
                <a:spcPct val="100000"/>
              </a:lnSpc>
              <a:buFontTx/>
              <a:buNone/>
              <a:defRPr sz="825" b="0">
                <a:solidFill>
                  <a:schemeClr val="bg1"/>
                </a:solidFill>
              </a:defRPr>
            </a:lvl6pPr>
            <a:lvl7pPr marL="675000" indent="-135000" algn="r">
              <a:lnSpc>
                <a:spcPct val="100000"/>
              </a:lnSpc>
              <a:buFontTx/>
              <a:buNone/>
              <a:defRPr sz="825" b="0">
                <a:solidFill>
                  <a:schemeClr val="bg1"/>
                </a:solidFill>
              </a:defRPr>
            </a:lvl7pPr>
            <a:lvl8pPr marL="810000" indent="-135000" algn="r">
              <a:lnSpc>
                <a:spcPct val="100000"/>
              </a:lnSpc>
              <a:buFontTx/>
              <a:buNone/>
              <a:defRPr sz="825" b="0">
                <a:solidFill>
                  <a:schemeClr val="bg1"/>
                </a:solidFill>
              </a:defRPr>
            </a:lvl8pPr>
            <a:lvl9pPr marL="945000" indent="-135000" algn="r">
              <a:lnSpc>
                <a:spcPct val="100000"/>
              </a:lnSpc>
              <a:buFontTx/>
              <a:buNone/>
              <a:defRPr sz="825" b="0">
                <a:solidFill>
                  <a:schemeClr val="bg1"/>
                </a:solidFill>
              </a:defRPr>
            </a:lvl9pPr>
          </a:lstStyle>
          <a:p>
            <a:pPr lvl="0"/>
            <a:r>
              <a:rPr lang="cs-CZ"/>
              <a:t>Kliknutím lze upravit styly předlohy textu.</a:t>
            </a:r>
          </a:p>
        </p:txBody>
      </p:sp>
    </p:spTree>
    <p:extLst>
      <p:ext uri="{BB962C8B-B14F-4D97-AF65-F5344CB8AC3E}">
        <p14:creationId xmlns:p14="http://schemas.microsoft.com/office/powerpoint/2010/main" val="13770827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adpis nahoře">
    <p:spTree>
      <p:nvGrpSpPr>
        <p:cNvPr id="1" name=""/>
        <p:cNvGrpSpPr/>
        <p:nvPr/>
      </p:nvGrpSpPr>
      <p:grpSpPr>
        <a:xfrm>
          <a:off x="0" y="0"/>
          <a:ext cx="0" cy="0"/>
          <a:chOff x="0" y="0"/>
          <a:chExt cx="0" cy="0"/>
        </a:xfrm>
      </p:grpSpPr>
      <p:sp>
        <p:nvSpPr>
          <p:cNvPr id="2" name="Nadpis 1"/>
          <p:cNvSpPr>
            <a:spLocks noGrp="1"/>
          </p:cNvSpPr>
          <p:nvPr>
            <p:ph type="ctrTitle"/>
          </p:nvPr>
        </p:nvSpPr>
        <p:spPr>
          <a:xfrm>
            <a:off x="611505" y="276457"/>
            <a:ext cx="7920990" cy="1080135"/>
          </a:xfrm>
          <a:prstGeom prst="rect">
            <a:avLst/>
          </a:prstGeom>
        </p:spPr>
        <p:txBody>
          <a:bodyPr wrap="square" lIns="90000" tIns="46800" rIns="90000" bIns="46800">
            <a:noAutofit/>
          </a:bodyPr>
          <a:lstStyle>
            <a:lvl1pPr algn="l">
              <a:defRPr sz="3000">
                <a:solidFill>
                  <a:srgbClr val="009FE3"/>
                </a:solidFill>
              </a:defRPr>
            </a:lvl1pPr>
          </a:lstStyle>
          <a:p>
            <a:r>
              <a:rPr lang="cs-CZ" dirty="0"/>
              <a:t>Klepnutím lze upravit styl předlohy nadpisů.</a:t>
            </a:r>
          </a:p>
        </p:txBody>
      </p:sp>
      <p:sp>
        <p:nvSpPr>
          <p:cNvPr id="5" name="Zástupný symbol pro číslo snímku 2"/>
          <p:cNvSpPr>
            <a:spLocks noGrp="1"/>
          </p:cNvSpPr>
          <p:nvPr>
            <p:ph type="sldNum" sz="quarter" idx="4"/>
          </p:nvPr>
        </p:nvSpPr>
        <p:spPr>
          <a:xfrm>
            <a:off x="8388668" y="4655981"/>
            <a:ext cx="611494" cy="273844"/>
          </a:xfrm>
          <a:prstGeom prst="rect">
            <a:avLst/>
          </a:prstGeom>
        </p:spPr>
        <p:txBody>
          <a:bodyPr vert="horz" lIns="91440" tIns="45720" rIns="91440" bIns="45720" rtlCol="0" anchor="ctr"/>
          <a:lstStyle>
            <a:lvl1pPr algn="ctr">
              <a:defRPr sz="1050" b="0">
                <a:solidFill>
                  <a:schemeClr val="bg1">
                    <a:lumMod val="65000"/>
                  </a:schemeClr>
                </a:solidFill>
                <a:latin typeface="+mj-lt"/>
              </a:defRPr>
            </a:lvl1pPr>
          </a:lstStyle>
          <a:p>
            <a:pPr defTabSz="685800" fontAlgn="base">
              <a:spcBef>
                <a:spcPct val="0"/>
              </a:spcBef>
              <a:spcAft>
                <a:spcPct val="0"/>
              </a:spcAft>
            </a:pPr>
            <a:fld id="{D6262B2E-B0CB-4DBB-8C61-F612C05A0A37}" type="slidenum">
              <a:rPr lang="cs-CZ" smtClean="0">
                <a:solidFill>
                  <a:prstClr val="white">
                    <a:lumMod val="65000"/>
                  </a:prstClr>
                </a:solidFill>
                <a:cs typeface="Arial" charset="0"/>
              </a:rPr>
              <a:pPr defTabSz="685800" fontAlgn="base">
                <a:spcBef>
                  <a:spcPct val="0"/>
                </a:spcBef>
                <a:spcAft>
                  <a:spcPct val="0"/>
                </a:spcAft>
              </a:pPr>
              <a:t>‹#›</a:t>
            </a:fld>
            <a:endParaRPr lang="cs-CZ" dirty="0">
              <a:solidFill>
                <a:prstClr val="white">
                  <a:lumMod val="65000"/>
                </a:prstClr>
              </a:solidFill>
              <a:cs typeface="Arial" charset="0"/>
            </a:endParaRPr>
          </a:p>
        </p:txBody>
      </p:sp>
    </p:spTree>
    <p:extLst>
      <p:ext uri="{BB962C8B-B14F-4D97-AF65-F5344CB8AC3E}">
        <p14:creationId xmlns:p14="http://schemas.microsoft.com/office/powerpoint/2010/main" val="20472822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Úvodní snímek">
    <p:spTree>
      <p:nvGrpSpPr>
        <p:cNvPr id="1" name=""/>
        <p:cNvGrpSpPr/>
        <p:nvPr/>
      </p:nvGrpSpPr>
      <p:grpSpPr>
        <a:xfrm>
          <a:off x="0" y="0"/>
          <a:ext cx="0" cy="0"/>
          <a:chOff x="0" y="0"/>
          <a:chExt cx="0" cy="0"/>
        </a:xfrm>
      </p:grpSpPr>
      <p:pic>
        <p:nvPicPr>
          <p:cNvPr id="4" name="Picture 4" descr="CzT - ppt pozadi - 01 titul.jp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6"/>
          <p:cNvSpPr txBox="1">
            <a:spLocks noChangeArrowheads="1"/>
          </p:cNvSpPr>
          <p:nvPr userDrawn="1"/>
        </p:nvSpPr>
        <p:spPr bwMode="auto">
          <a:xfrm>
            <a:off x="539751" y="4299348"/>
            <a:ext cx="1368425" cy="163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defRPr/>
            </a:pPr>
            <a:r>
              <a:rPr lang="cs-CZ" sz="1200" dirty="0">
                <a:solidFill>
                  <a:schemeClr val="tx2"/>
                </a:solidFill>
              </a:rPr>
              <a:t>_</a:t>
            </a:r>
          </a:p>
        </p:txBody>
      </p:sp>
      <p:pic>
        <p:nvPicPr>
          <p:cNvPr id="7" name="Picture 7" descr="Czech Tourism - logo pro ppt - bila - PNG24.png"/>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539750" y="402432"/>
            <a:ext cx="2160588" cy="251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224000" y="2335500"/>
            <a:ext cx="7380000" cy="1102519"/>
          </a:xfrm>
        </p:spPr>
        <p:txBody>
          <a:bodyPr>
            <a:noAutofit/>
          </a:bodyPr>
          <a:lstStyle>
            <a:lvl1pPr algn="r">
              <a:lnSpc>
                <a:spcPts val="4050"/>
              </a:lnSpc>
              <a:defRPr sz="3750" b="1" u="sng">
                <a:solidFill>
                  <a:schemeClr val="bg1"/>
                </a:solidFill>
              </a:defRPr>
            </a:lvl1pPr>
          </a:lstStyle>
          <a:p>
            <a:r>
              <a:rPr lang="cs-CZ"/>
              <a:t>Kliknutím lze upravit styl.</a:t>
            </a:r>
            <a:endParaRPr lang="cs-CZ" dirty="0"/>
          </a:p>
        </p:txBody>
      </p:sp>
      <p:sp>
        <p:nvSpPr>
          <p:cNvPr id="6" name="Text Placeholder 9"/>
          <p:cNvSpPr>
            <a:spLocks noGrp="1"/>
          </p:cNvSpPr>
          <p:nvPr>
            <p:ph type="body" sz="quarter" idx="13"/>
          </p:nvPr>
        </p:nvSpPr>
        <p:spPr>
          <a:xfrm>
            <a:off x="539999" y="4212000"/>
            <a:ext cx="3168000" cy="108000"/>
          </a:xfrm>
        </p:spPr>
        <p:txBody>
          <a:bodyPr anchor="b"/>
          <a:lstStyle>
            <a:lvl1pPr>
              <a:lnSpc>
                <a:spcPct val="100000"/>
              </a:lnSpc>
              <a:defRPr sz="825" b="0" baseline="0">
                <a:solidFill>
                  <a:schemeClr val="bg1"/>
                </a:solidFill>
              </a:defRPr>
            </a:lvl1pPr>
            <a:lvl2pPr marL="0" indent="0">
              <a:lnSpc>
                <a:spcPct val="100000"/>
              </a:lnSpc>
              <a:buFontTx/>
              <a:buNone/>
              <a:defRPr sz="825" b="0" u="none">
                <a:solidFill>
                  <a:schemeClr val="bg1"/>
                </a:solidFill>
              </a:defRPr>
            </a:lvl2pPr>
            <a:lvl3pPr marL="135000" indent="-135000">
              <a:lnSpc>
                <a:spcPct val="100000"/>
              </a:lnSpc>
              <a:spcBef>
                <a:spcPts val="75"/>
              </a:spcBef>
              <a:buFont typeface="Arial" pitchFamily="34" charset="0"/>
              <a:buChar char="–"/>
              <a:defRPr sz="825" b="0">
                <a:solidFill>
                  <a:schemeClr val="bg1"/>
                </a:solidFill>
              </a:defRPr>
            </a:lvl3pPr>
            <a:lvl4pPr marL="270000" indent="-135000">
              <a:lnSpc>
                <a:spcPct val="100000"/>
              </a:lnSpc>
              <a:spcBef>
                <a:spcPts val="75"/>
              </a:spcBef>
              <a:defRPr sz="825" b="0">
                <a:solidFill>
                  <a:schemeClr val="bg1"/>
                </a:solidFill>
              </a:defRPr>
            </a:lvl4pPr>
            <a:lvl5pPr marL="405000" indent="-135000">
              <a:lnSpc>
                <a:spcPct val="100000"/>
              </a:lnSpc>
              <a:spcBef>
                <a:spcPts val="75"/>
              </a:spcBef>
              <a:defRPr sz="825" b="0">
                <a:solidFill>
                  <a:schemeClr val="bg1"/>
                </a:solidFill>
              </a:defRPr>
            </a:lvl5pPr>
            <a:lvl6pPr marL="540000" indent="-135000">
              <a:lnSpc>
                <a:spcPct val="100000"/>
              </a:lnSpc>
              <a:defRPr sz="825" b="0">
                <a:solidFill>
                  <a:schemeClr val="bg1"/>
                </a:solidFill>
              </a:defRPr>
            </a:lvl6pPr>
            <a:lvl7pPr marL="675000" indent="-135000">
              <a:lnSpc>
                <a:spcPct val="100000"/>
              </a:lnSpc>
              <a:defRPr sz="825" b="0">
                <a:solidFill>
                  <a:schemeClr val="bg1"/>
                </a:solidFill>
              </a:defRPr>
            </a:lvl7pPr>
            <a:lvl8pPr marL="810000" indent="-135000">
              <a:lnSpc>
                <a:spcPct val="100000"/>
              </a:lnSpc>
              <a:defRPr sz="825" b="0">
                <a:solidFill>
                  <a:schemeClr val="bg1"/>
                </a:solidFill>
              </a:defRPr>
            </a:lvl8pPr>
            <a:lvl9pPr marL="945000" indent="-135000">
              <a:lnSpc>
                <a:spcPct val="100000"/>
              </a:lnSpc>
              <a:defRPr sz="825" b="0">
                <a:solidFill>
                  <a:schemeClr val="bg1"/>
                </a:solidFill>
              </a:defRPr>
            </a:lvl9pPr>
          </a:lstStyle>
          <a:p>
            <a:pPr lvl="0"/>
            <a:r>
              <a:rPr lang="cs-CZ"/>
              <a:t>Kliknutím lze upravit styly předlohy textu.</a:t>
            </a:r>
          </a:p>
        </p:txBody>
      </p:sp>
    </p:spTree>
    <p:extLst>
      <p:ext uri="{BB962C8B-B14F-4D97-AF65-F5344CB8AC3E}">
        <p14:creationId xmlns:p14="http://schemas.microsoft.com/office/powerpoint/2010/main" val="23514218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Table of Contents">
    <p:spTree>
      <p:nvGrpSpPr>
        <p:cNvPr id="1" name=""/>
        <p:cNvGrpSpPr/>
        <p:nvPr/>
      </p:nvGrpSpPr>
      <p:grpSpPr>
        <a:xfrm>
          <a:off x="0" y="0"/>
          <a:ext cx="0" cy="0"/>
          <a:chOff x="0" y="0"/>
          <a:chExt cx="0" cy="0"/>
        </a:xfrm>
      </p:grpSpPr>
      <p:pic>
        <p:nvPicPr>
          <p:cNvPr id="4" name="Picture 6" descr="CzT - ppt pozadi - 02 obsah.jp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descr="Czech Tourism - logo pro ppt - bila - PNG24.png"/>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539750" y="4617244"/>
            <a:ext cx="1385888"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a:solidFill>
                  <a:schemeClr val="bg1"/>
                </a:solidFill>
              </a:defRPr>
            </a:lvl1pPr>
          </a:lstStyle>
          <a:p>
            <a:r>
              <a:rPr lang="cs-CZ"/>
              <a:t>Kliknutím lze upravit styl.</a:t>
            </a:r>
            <a:endParaRPr lang="cs-CZ" dirty="0"/>
          </a:p>
        </p:txBody>
      </p:sp>
      <p:sp>
        <p:nvSpPr>
          <p:cNvPr id="10" name="Text Placeholder 9"/>
          <p:cNvSpPr>
            <a:spLocks noGrp="1"/>
          </p:cNvSpPr>
          <p:nvPr>
            <p:ph type="body" sz="quarter" idx="13"/>
          </p:nvPr>
        </p:nvSpPr>
        <p:spPr>
          <a:xfrm>
            <a:off x="539999" y="1079999"/>
            <a:ext cx="7380000" cy="3078000"/>
          </a:xfrm>
        </p:spPr>
        <p:txBody>
          <a:bodyPr/>
          <a:lstStyle>
            <a:lvl1pPr>
              <a:defRPr baseline="0">
                <a:solidFill>
                  <a:schemeClr val="bg1"/>
                </a:solidFill>
              </a:defRPr>
            </a:lvl1pPr>
            <a:lvl2pPr marL="0" indent="0">
              <a:buFontTx/>
              <a:buNone/>
              <a:defRPr b="1" u="sng">
                <a:solidFill>
                  <a:schemeClr val="tx2"/>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cs-CZ"/>
              <a:t>Kliknutím lze upravit styly předlohy textu.</a:t>
            </a:r>
          </a:p>
        </p:txBody>
      </p:sp>
      <p:sp>
        <p:nvSpPr>
          <p:cNvPr id="7" name="Slide Number Placeholder 5"/>
          <p:cNvSpPr>
            <a:spLocks noGrp="1"/>
          </p:cNvSpPr>
          <p:nvPr>
            <p:ph type="sldNum" sz="quarter" idx="15"/>
          </p:nvPr>
        </p:nvSpPr>
        <p:spPr/>
        <p:txBody>
          <a:bodyPr/>
          <a:lstStyle>
            <a:lvl1pPr>
              <a:defRPr>
                <a:solidFill>
                  <a:schemeClr val="bg1"/>
                </a:solidFill>
              </a:defRPr>
            </a:lvl1pPr>
          </a:lstStyle>
          <a:p>
            <a:pPr>
              <a:defRPr/>
            </a:pPr>
            <a:fld id="{B3041A04-1F55-4B51-A036-2DB62733068B}" type="slidenum">
              <a:rPr lang="cs-CZ"/>
              <a:pPr>
                <a:defRPr/>
              </a:pPr>
              <a:t>‹#›</a:t>
            </a:fld>
            <a:endParaRPr lang="cs-CZ" dirty="0"/>
          </a:p>
        </p:txBody>
      </p:sp>
    </p:spTree>
    <p:extLst>
      <p:ext uri="{BB962C8B-B14F-4D97-AF65-F5344CB8AC3E}">
        <p14:creationId xmlns:p14="http://schemas.microsoft.com/office/powerpoint/2010/main" val="26036151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Záhlaví části">
    <p:spTree>
      <p:nvGrpSpPr>
        <p:cNvPr id="1" name=""/>
        <p:cNvGrpSpPr/>
        <p:nvPr/>
      </p:nvGrpSpPr>
      <p:grpSpPr>
        <a:xfrm>
          <a:off x="0" y="0"/>
          <a:ext cx="0" cy="0"/>
          <a:chOff x="0" y="0"/>
          <a:chExt cx="0" cy="0"/>
        </a:xfrm>
      </p:grpSpPr>
      <p:pic>
        <p:nvPicPr>
          <p:cNvPr id="3" name="Picture 6" descr="CzT - ppt pozadi - 03 predel.jp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descr="Czech Tourism - logo pro ppt - bila - PNG24.png"/>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539750" y="4617244"/>
            <a:ext cx="1385888"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40000" y="1296001"/>
            <a:ext cx="8028000" cy="1021556"/>
          </a:xfrm>
        </p:spPr>
        <p:txBody>
          <a:bodyPr/>
          <a:lstStyle>
            <a:lvl1pPr algn="l">
              <a:lnSpc>
                <a:spcPts val="4050"/>
              </a:lnSpc>
              <a:defRPr sz="3750" b="1" u="sng" cap="none" baseline="0">
                <a:solidFill>
                  <a:schemeClr val="bg1"/>
                </a:solidFill>
              </a:defRPr>
            </a:lvl1pPr>
          </a:lstStyle>
          <a:p>
            <a:r>
              <a:rPr lang="cs-CZ"/>
              <a:t>Kliknutím lze upravit styl.</a:t>
            </a:r>
            <a:endParaRPr lang="cs-CZ" dirty="0"/>
          </a:p>
        </p:txBody>
      </p:sp>
      <p:sp>
        <p:nvSpPr>
          <p:cNvPr id="6" name="Slide Number Placeholder 5"/>
          <p:cNvSpPr>
            <a:spLocks noGrp="1"/>
          </p:cNvSpPr>
          <p:nvPr>
            <p:ph type="sldNum" sz="quarter" idx="11"/>
          </p:nvPr>
        </p:nvSpPr>
        <p:spPr/>
        <p:txBody>
          <a:bodyPr/>
          <a:lstStyle>
            <a:lvl1pPr>
              <a:defRPr>
                <a:solidFill>
                  <a:schemeClr val="bg1"/>
                </a:solidFill>
              </a:defRPr>
            </a:lvl1pPr>
          </a:lstStyle>
          <a:p>
            <a:pPr>
              <a:defRPr/>
            </a:pPr>
            <a:fld id="{A02E8F63-2B24-4E17-9462-1C7FA620A629}" type="slidenum">
              <a:rPr lang="cs-CZ"/>
              <a:pPr>
                <a:defRPr/>
              </a:pPr>
              <a:t>‹#›</a:t>
            </a:fld>
            <a:endParaRPr lang="cs-CZ" dirty="0"/>
          </a:p>
        </p:txBody>
      </p:sp>
    </p:spTree>
    <p:extLst>
      <p:ext uri="{BB962C8B-B14F-4D97-AF65-F5344CB8AC3E}">
        <p14:creationId xmlns:p14="http://schemas.microsoft.com/office/powerpoint/2010/main" val="2188305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Dva obsahy">
    <p:spTree>
      <p:nvGrpSpPr>
        <p:cNvPr id="1" name=""/>
        <p:cNvGrpSpPr/>
        <p:nvPr/>
      </p:nvGrpSpPr>
      <p:grpSpPr>
        <a:xfrm>
          <a:off x="0" y="0"/>
          <a:ext cx="0" cy="0"/>
          <a:chOff x="0" y="0"/>
          <a:chExt cx="0" cy="0"/>
        </a:xfrm>
      </p:grpSpPr>
      <p:sp>
        <p:nvSpPr>
          <p:cNvPr id="2" name="Title 1"/>
          <p:cNvSpPr>
            <a:spLocks noGrp="1"/>
          </p:cNvSpPr>
          <p:nvPr>
            <p:ph type="title"/>
          </p:nvPr>
        </p:nvSpPr>
        <p:spPr>
          <a:xfrm>
            <a:off x="540000" y="405000"/>
            <a:ext cx="7380000" cy="540000"/>
          </a:xfrm>
        </p:spPr>
        <p:txBody>
          <a:bodyPr/>
          <a:lstStyle/>
          <a:p>
            <a:r>
              <a:rPr lang="cs-CZ"/>
              <a:t>Kliknutím lze upravit styl.</a:t>
            </a:r>
            <a:endParaRPr lang="cs-CZ" dirty="0"/>
          </a:p>
        </p:txBody>
      </p:sp>
      <p:sp>
        <p:nvSpPr>
          <p:cNvPr id="9" name="Content Placeholder 2"/>
          <p:cNvSpPr>
            <a:spLocks noGrp="1"/>
          </p:cNvSpPr>
          <p:nvPr>
            <p:ph idx="13"/>
          </p:nvPr>
        </p:nvSpPr>
        <p:spPr>
          <a:xfrm>
            <a:off x="540000" y="1079999"/>
            <a:ext cx="3600000" cy="3078000"/>
          </a:xfrm>
        </p:spPr>
        <p:txBody>
          <a:bodyPr/>
          <a:lstStyle>
            <a:lvl5pP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10" name="Content Placeholder 2"/>
          <p:cNvSpPr>
            <a:spLocks noGrp="1"/>
          </p:cNvSpPr>
          <p:nvPr>
            <p:ph idx="14"/>
          </p:nvPr>
        </p:nvSpPr>
        <p:spPr>
          <a:xfrm>
            <a:off x="4320000" y="1079999"/>
            <a:ext cx="3600000" cy="307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6" name="Footer Placeholder 4"/>
          <p:cNvSpPr>
            <a:spLocks noGrp="1"/>
          </p:cNvSpPr>
          <p:nvPr>
            <p:ph type="ftr" sz="quarter" idx="16"/>
          </p:nvPr>
        </p:nvSpPr>
        <p:spPr/>
        <p:txBody>
          <a:bodyPr/>
          <a:lstStyle>
            <a:lvl1pPr>
              <a:defRPr/>
            </a:lvl1pPr>
          </a:lstStyle>
          <a:p>
            <a:pPr>
              <a:defRPr/>
            </a:pPr>
            <a:endParaRPr lang="cs-CZ" dirty="0"/>
          </a:p>
        </p:txBody>
      </p:sp>
      <p:sp>
        <p:nvSpPr>
          <p:cNvPr id="7" name="Slide Number Placeholder 5"/>
          <p:cNvSpPr>
            <a:spLocks noGrp="1"/>
          </p:cNvSpPr>
          <p:nvPr>
            <p:ph type="sldNum" sz="quarter" idx="17"/>
          </p:nvPr>
        </p:nvSpPr>
        <p:spPr/>
        <p:txBody>
          <a:bodyPr/>
          <a:lstStyle>
            <a:lvl1pPr>
              <a:defRPr/>
            </a:lvl1pPr>
          </a:lstStyle>
          <a:p>
            <a:pPr>
              <a:defRPr/>
            </a:pPr>
            <a:fld id="{E5CD0D62-461D-4EE9-8F75-6B30B31E634E}" type="slidenum">
              <a:rPr lang="cs-CZ"/>
              <a:pPr>
                <a:defRPr/>
              </a:pPr>
              <a:t>‹#›</a:t>
            </a:fld>
            <a:endParaRPr lang="cs-CZ" dirty="0"/>
          </a:p>
        </p:txBody>
      </p:sp>
    </p:spTree>
    <p:extLst>
      <p:ext uri="{BB962C8B-B14F-4D97-AF65-F5344CB8AC3E}">
        <p14:creationId xmlns:p14="http://schemas.microsoft.com/office/powerpoint/2010/main" val="40018412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Objec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0000" y="405000"/>
            <a:ext cx="7380000" cy="540000"/>
          </a:xfrm>
        </p:spPr>
        <p:txBody>
          <a:bodyPr/>
          <a:lstStyle>
            <a:lvl1pPr algn="l">
              <a:defRPr sz="1875" b="1"/>
            </a:lvl1pPr>
          </a:lstStyle>
          <a:p>
            <a:r>
              <a:rPr lang="cs-CZ"/>
              <a:t>Kliknutím lze upravit styl.</a:t>
            </a:r>
            <a:endParaRPr lang="cs-CZ" dirty="0"/>
          </a:p>
        </p:txBody>
      </p:sp>
      <p:sp>
        <p:nvSpPr>
          <p:cNvPr id="4" name="Text Placeholder 3"/>
          <p:cNvSpPr>
            <a:spLocks noGrp="1"/>
          </p:cNvSpPr>
          <p:nvPr>
            <p:ph type="body" sz="half" idx="2"/>
          </p:nvPr>
        </p:nvSpPr>
        <p:spPr>
          <a:xfrm>
            <a:off x="540000" y="4212000"/>
            <a:ext cx="7380000" cy="108000"/>
          </a:xfrm>
        </p:spPr>
        <p:txBody>
          <a:bodyPr/>
          <a:lstStyle>
            <a:lvl1pPr marL="0" indent="0" algn="r">
              <a:lnSpc>
                <a:spcPct val="100000"/>
              </a:lnSpc>
              <a:buNone/>
              <a:defRPr sz="82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cs-CZ"/>
              <a:t>Kliknutím lze upravit styly předlohy textu.</a:t>
            </a:r>
          </a:p>
        </p:txBody>
      </p:sp>
      <p:sp>
        <p:nvSpPr>
          <p:cNvPr id="12" name="Content Placeholder 11"/>
          <p:cNvSpPr>
            <a:spLocks noGrp="1"/>
          </p:cNvSpPr>
          <p:nvPr>
            <p:ph sz="quarter" idx="13"/>
          </p:nvPr>
        </p:nvSpPr>
        <p:spPr>
          <a:xfrm>
            <a:off x="539999" y="1079999"/>
            <a:ext cx="7380000" cy="3078000"/>
          </a:xfrm>
        </p:spPr>
        <p:txBody>
          <a:bodyPr/>
          <a:lstStyle/>
          <a:p>
            <a:pPr lvl="0"/>
            <a:r>
              <a:rPr lang="cs-CZ"/>
              <a:t>Kliknutím lze upravit styly předlohy textu.</a:t>
            </a:r>
          </a:p>
        </p:txBody>
      </p:sp>
      <p:sp>
        <p:nvSpPr>
          <p:cNvPr id="6" name="Footer Placeholder 4"/>
          <p:cNvSpPr>
            <a:spLocks noGrp="1"/>
          </p:cNvSpPr>
          <p:nvPr>
            <p:ph type="ftr" sz="quarter" idx="15"/>
          </p:nvPr>
        </p:nvSpPr>
        <p:spPr/>
        <p:txBody>
          <a:bodyPr/>
          <a:lstStyle>
            <a:lvl1pPr>
              <a:defRPr/>
            </a:lvl1pPr>
          </a:lstStyle>
          <a:p>
            <a:pPr>
              <a:defRPr/>
            </a:pPr>
            <a:endParaRPr lang="cs-CZ" dirty="0"/>
          </a:p>
        </p:txBody>
      </p:sp>
      <p:sp>
        <p:nvSpPr>
          <p:cNvPr id="7" name="Slide Number Placeholder 5"/>
          <p:cNvSpPr>
            <a:spLocks noGrp="1"/>
          </p:cNvSpPr>
          <p:nvPr>
            <p:ph type="sldNum" sz="quarter" idx="16"/>
          </p:nvPr>
        </p:nvSpPr>
        <p:spPr/>
        <p:txBody>
          <a:bodyPr/>
          <a:lstStyle>
            <a:lvl1pPr>
              <a:defRPr/>
            </a:lvl1pPr>
          </a:lstStyle>
          <a:p>
            <a:pPr>
              <a:defRPr/>
            </a:pPr>
            <a:fld id="{08D996B0-F029-4BFF-99C1-B9B4D1775686}" type="slidenum">
              <a:rPr lang="cs-CZ"/>
              <a:pPr>
                <a:defRPr/>
              </a:pPr>
              <a:t>‹#›</a:t>
            </a:fld>
            <a:endParaRPr lang="cs-CZ" dirty="0"/>
          </a:p>
        </p:txBody>
      </p:sp>
    </p:spTree>
    <p:extLst>
      <p:ext uri="{BB962C8B-B14F-4D97-AF65-F5344CB8AC3E}">
        <p14:creationId xmlns:p14="http://schemas.microsoft.com/office/powerpoint/2010/main" val="42094626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End (Contacts)">
    <p:spTree>
      <p:nvGrpSpPr>
        <p:cNvPr id="1" name=""/>
        <p:cNvGrpSpPr/>
        <p:nvPr/>
      </p:nvGrpSpPr>
      <p:grpSpPr>
        <a:xfrm>
          <a:off x="0" y="0"/>
          <a:ext cx="0" cy="0"/>
          <a:chOff x="0" y="0"/>
          <a:chExt cx="0" cy="0"/>
        </a:xfrm>
      </p:grpSpPr>
      <p:pic>
        <p:nvPicPr>
          <p:cNvPr id="4" name="Picture 12" descr="CzT - ppt pozadi - 08 zaver_kontakty.jp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Czech Tourism - logo pro ppt - bila - PNG24.png"/>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539750" y="3523060"/>
            <a:ext cx="1385888"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a:spLocks noChangeArrowheads="1"/>
          </p:cNvSpPr>
          <p:nvPr userDrawn="1"/>
        </p:nvSpPr>
        <p:spPr bwMode="auto">
          <a:xfrm>
            <a:off x="539751" y="3658791"/>
            <a:ext cx="1368425"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defRPr/>
            </a:pPr>
            <a:r>
              <a:rPr lang="cs-CZ" sz="1200" dirty="0">
                <a:solidFill>
                  <a:schemeClr val="tx2"/>
                </a:solidFill>
              </a:rPr>
              <a:t>_</a:t>
            </a:r>
          </a:p>
        </p:txBody>
      </p:sp>
      <p:sp>
        <p:nvSpPr>
          <p:cNvPr id="8" name="TextBox 7"/>
          <p:cNvSpPr txBox="1">
            <a:spLocks noChangeArrowheads="1"/>
          </p:cNvSpPr>
          <p:nvPr userDrawn="1"/>
        </p:nvSpPr>
        <p:spPr bwMode="auto">
          <a:xfrm>
            <a:off x="539751" y="3239691"/>
            <a:ext cx="1368425"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defRPr/>
            </a:pPr>
            <a:r>
              <a:rPr lang="cs-CZ" sz="1200" dirty="0">
                <a:solidFill>
                  <a:schemeClr val="tx2"/>
                </a:solidFill>
              </a:rPr>
              <a:t>_</a:t>
            </a:r>
          </a:p>
        </p:txBody>
      </p:sp>
      <p:sp>
        <p:nvSpPr>
          <p:cNvPr id="10" name="Text Placeholder 9"/>
          <p:cNvSpPr>
            <a:spLocks noGrp="1"/>
          </p:cNvSpPr>
          <p:nvPr>
            <p:ph type="body" sz="quarter" idx="13"/>
          </p:nvPr>
        </p:nvSpPr>
        <p:spPr>
          <a:xfrm>
            <a:off x="539999" y="4031100"/>
            <a:ext cx="3168000" cy="707400"/>
          </a:xfrm>
        </p:spPr>
        <p:txBody>
          <a:bodyPr anchor="b"/>
          <a:lstStyle>
            <a:lvl1pPr>
              <a:lnSpc>
                <a:spcPct val="100000"/>
              </a:lnSpc>
              <a:defRPr sz="825" b="0" baseline="0">
                <a:solidFill>
                  <a:schemeClr val="bg1"/>
                </a:solidFill>
              </a:defRPr>
            </a:lvl1pPr>
            <a:lvl2pPr marL="0" indent="0">
              <a:lnSpc>
                <a:spcPct val="100000"/>
              </a:lnSpc>
              <a:buFontTx/>
              <a:buNone/>
              <a:defRPr sz="825" b="0" u="none">
                <a:solidFill>
                  <a:schemeClr val="bg1"/>
                </a:solidFill>
              </a:defRPr>
            </a:lvl2pPr>
            <a:lvl3pPr marL="135000" indent="-135000">
              <a:lnSpc>
                <a:spcPct val="100000"/>
              </a:lnSpc>
              <a:spcBef>
                <a:spcPts val="75"/>
              </a:spcBef>
              <a:buFont typeface="Arial" pitchFamily="34" charset="0"/>
              <a:buChar char="–"/>
              <a:defRPr sz="825" b="0">
                <a:solidFill>
                  <a:schemeClr val="bg1"/>
                </a:solidFill>
              </a:defRPr>
            </a:lvl3pPr>
            <a:lvl4pPr marL="270000" indent="-135000">
              <a:lnSpc>
                <a:spcPct val="100000"/>
              </a:lnSpc>
              <a:spcBef>
                <a:spcPts val="75"/>
              </a:spcBef>
              <a:defRPr sz="825" b="0">
                <a:solidFill>
                  <a:schemeClr val="bg1"/>
                </a:solidFill>
              </a:defRPr>
            </a:lvl4pPr>
            <a:lvl5pPr marL="405000" indent="-135000">
              <a:lnSpc>
                <a:spcPct val="100000"/>
              </a:lnSpc>
              <a:spcBef>
                <a:spcPts val="75"/>
              </a:spcBef>
              <a:defRPr sz="825" b="0">
                <a:solidFill>
                  <a:schemeClr val="bg1"/>
                </a:solidFill>
              </a:defRPr>
            </a:lvl5pPr>
            <a:lvl6pPr marL="540000" indent="-135000">
              <a:lnSpc>
                <a:spcPct val="100000"/>
              </a:lnSpc>
              <a:defRPr sz="825" b="0">
                <a:solidFill>
                  <a:schemeClr val="bg1"/>
                </a:solidFill>
              </a:defRPr>
            </a:lvl6pPr>
            <a:lvl7pPr marL="675000" indent="-135000">
              <a:lnSpc>
                <a:spcPct val="100000"/>
              </a:lnSpc>
              <a:defRPr sz="825" b="0">
                <a:solidFill>
                  <a:schemeClr val="bg1"/>
                </a:solidFill>
              </a:defRPr>
            </a:lvl7pPr>
            <a:lvl8pPr marL="810000" indent="-135000">
              <a:lnSpc>
                <a:spcPct val="100000"/>
              </a:lnSpc>
              <a:defRPr sz="825" b="0">
                <a:solidFill>
                  <a:schemeClr val="bg1"/>
                </a:solidFill>
              </a:defRPr>
            </a:lvl8pPr>
            <a:lvl9pPr marL="945000" indent="-135000">
              <a:lnSpc>
                <a:spcPct val="100000"/>
              </a:lnSpc>
              <a:defRPr sz="825" b="0">
                <a:solidFill>
                  <a:schemeClr val="bg1"/>
                </a:solidFill>
              </a:defRPr>
            </a:lvl9pPr>
          </a:lstStyle>
          <a:p>
            <a:pPr lvl="0"/>
            <a:r>
              <a:rPr lang="cs-CZ"/>
              <a:t>Kliknutím lze upravit styly předlohy textu.</a:t>
            </a:r>
          </a:p>
        </p:txBody>
      </p:sp>
      <p:sp>
        <p:nvSpPr>
          <p:cNvPr id="5" name="Text Placeholder 9"/>
          <p:cNvSpPr>
            <a:spLocks noGrp="1"/>
          </p:cNvSpPr>
          <p:nvPr>
            <p:ph type="body" sz="quarter" idx="15"/>
          </p:nvPr>
        </p:nvSpPr>
        <p:spPr>
          <a:xfrm>
            <a:off x="539999" y="3024000"/>
            <a:ext cx="3168000" cy="283500"/>
          </a:xfrm>
        </p:spPr>
        <p:txBody>
          <a:bodyPr anchor="b"/>
          <a:lstStyle>
            <a:lvl1pPr>
              <a:lnSpc>
                <a:spcPts val="1350"/>
              </a:lnSpc>
              <a:defRPr sz="1200" b="0" baseline="0">
                <a:solidFill>
                  <a:schemeClr val="bg1"/>
                </a:solidFill>
              </a:defRPr>
            </a:lvl1pPr>
            <a:lvl2pPr marL="0" indent="0">
              <a:lnSpc>
                <a:spcPct val="100000"/>
              </a:lnSpc>
              <a:buFontTx/>
              <a:buNone/>
              <a:defRPr sz="825" b="0" u="none">
                <a:solidFill>
                  <a:schemeClr val="bg1"/>
                </a:solidFill>
              </a:defRPr>
            </a:lvl2pPr>
            <a:lvl3pPr marL="135000" indent="-135000">
              <a:lnSpc>
                <a:spcPct val="100000"/>
              </a:lnSpc>
              <a:spcBef>
                <a:spcPts val="75"/>
              </a:spcBef>
              <a:buFont typeface="Arial" pitchFamily="34" charset="0"/>
              <a:buChar char="–"/>
              <a:defRPr sz="825" b="0">
                <a:solidFill>
                  <a:schemeClr val="bg1"/>
                </a:solidFill>
              </a:defRPr>
            </a:lvl3pPr>
            <a:lvl4pPr marL="270000" indent="-135000">
              <a:lnSpc>
                <a:spcPct val="100000"/>
              </a:lnSpc>
              <a:spcBef>
                <a:spcPts val="75"/>
              </a:spcBef>
              <a:defRPr sz="825" b="0">
                <a:solidFill>
                  <a:schemeClr val="bg1"/>
                </a:solidFill>
              </a:defRPr>
            </a:lvl4pPr>
            <a:lvl5pPr marL="405000" indent="-135000">
              <a:lnSpc>
                <a:spcPct val="100000"/>
              </a:lnSpc>
              <a:spcBef>
                <a:spcPts val="75"/>
              </a:spcBef>
              <a:defRPr sz="825" b="0">
                <a:solidFill>
                  <a:schemeClr val="bg1"/>
                </a:solidFill>
              </a:defRPr>
            </a:lvl5pPr>
            <a:lvl6pPr marL="540000" indent="-135000">
              <a:lnSpc>
                <a:spcPct val="100000"/>
              </a:lnSpc>
              <a:defRPr sz="825" b="0">
                <a:solidFill>
                  <a:schemeClr val="bg1"/>
                </a:solidFill>
              </a:defRPr>
            </a:lvl6pPr>
            <a:lvl7pPr marL="675000" indent="-135000">
              <a:lnSpc>
                <a:spcPct val="100000"/>
              </a:lnSpc>
              <a:defRPr sz="825" b="0">
                <a:solidFill>
                  <a:schemeClr val="bg1"/>
                </a:solidFill>
              </a:defRPr>
            </a:lvl7pPr>
            <a:lvl8pPr marL="810000" indent="-135000">
              <a:lnSpc>
                <a:spcPct val="100000"/>
              </a:lnSpc>
              <a:defRPr sz="825" b="0">
                <a:solidFill>
                  <a:schemeClr val="bg1"/>
                </a:solidFill>
              </a:defRPr>
            </a:lvl8pPr>
            <a:lvl9pPr marL="945000" indent="-135000">
              <a:lnSpc>
                <a:spcPct val="100000"/>
              </a:lnSpc>
              <a:defRPr sz="825" b="0">
                <a:solidFill>
                  <a:schemeClr val="bg1"/>
                </a:solidFill>
              </a:defRPr>
            </a:lvl9pPr>
          </a:lstStyle>
          <a:p>
            <a:pPr lvl="0"/>
            <a:r>
              <a:rPr lang="cs-CZ"/>
              <a:t>Kliknutím lze upravit styly předlohy textu.</a:t>
            </a:r>
          </a:p>
        </p:txBody>
      </p:sp>
    </p:spTree>
    <p:extLst>
      <p:ext uri="{BB962C8B-B14F-4D97-AF65-F5344CB8AC3E}">
        <p14:creationId xmlns:p14="http://schemas.microsoft.com/office/powerpoint/2010/main" val="23060001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End (Web)">
    <p:spTree>
      <p:nvGrpSpPr>
        <p:cNvPr id="1" name=""/>
        <p:cNvGrpSpPr/>
        <p:nvPr/>
      </p:nvGrpSpPr>
      <p:grpSpPr>
        <a:xfrm>
          <a:off x="0" y="0"/>
          <a:ext cx="0" cy="0"/>
          <a:chOff x="0" y="0"/>
          <a:chExt cx="0" cy="0"/>
        </a:xfrm>
      </p:grpSpPr>
      <p:pic>
        <p:nvPicPr>
          <p:cNvPr id="3" name="Picture 4" descr="CzT - ppt pozadi - 09 zaver_web.jp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Placeholder 9"/>
          <p:cNvSpPr>
            <a:spLocks noGrp="1"/>
          </p:cNvSpPr>
          <p:nvPr>
            <p:ph type="body" sz="quarter" idx="13"/>
          </p:nvPr>
        </p:nvSpPr>
        <p:spPr>
          <a:xfrm>
            <a:off x="3348000" y="405000"/>
            <a:ext cx="5256000" cy="4333500"/>
          </a:xfrm>
        </p:spPr>
        <p:txBody>
          <a:bodyPr anchor="b"/>
          <a:lstStyle>
            <a:lvl1pPr algn="r">
              <a:defRPr sz="1875" b="1" baseline="0">
                <a:solidFill>
                  <a:schemeClr val="bg1"/>
                </a:solidFill>
              </a:defRPr>
            </a:lvl1pPr>
            <a:lvl2pPr marL="0" indent="0" algn="r">
              <a:lnSpc>
                <a:spcPts val="1350"/>
              </a:lnSpc>
              <a:buFontTx/>
              <a:buNone/>
              <a:defRPr sz="1200" b="0" u="none">
                <a:solidFill>
                  <a:schemeClr val="bg1"/>
                </a:solidFill>
              </a:defRPr>
            </a:lvl2pPr>
            <a:lvl3pPr marL="0" indent="0" algn="r">
              <a:lnSpc>
                <a:spcPct val="100000"/>
              </a:lnSpc>
              <a:buFontTx/>
              <a:buNone/>
              <a:defRPr sz="825" b="0">
                <a:solidFill>
                  <a:schemeClr val="bg1"/>
                </a:solidFill>
              </a:defRPr>
            </a:lvl3pPr>
            <a:lvl4pPr marL="270000" indent="-135000" algn="r">
              <a:lnSpc>
                <a:spcPct val="100000"/>
              </a:lnSpc>
              <a:spcBef>
                <a:spcPts val="75"/>
              </a:spcBef>
              <a:buFontTx/>
              <a:buNone/>
              <a:defRPr sz="825" b="0">
                <a:solidFill>
                  <a:schemeClr val="bg1"/>
                </a:solidFill>
              </a:defRPr>
            </a:lvl4pPr>
            <a:lvl5pPr marL="405000" indent="-135000" algn="r">
              <a:lnSpc>
                <a:spcPct val="100000"/>
              </a:lnSpc>
              <a:spcBef>
                <a:spcPts val="75"/>
              </a:spcBef>
              <a:buFontTx/>
              <a:buNone/>
              <a:defRPr sz="825" b="0">
                <a:solidFill>
                  <a:schemeClr val="bg1"/>
                </a:solidFill>
              </a:defRPr>
            </a:lvl5pPr>
            <a:lvl6pPr marL="540000" indent="-135000" algn="r">
              <a:lnSpc>
                <a:spcPct val="100000"/>
              </a:lnSpc>
              <a:buFontTx/>
              <a:buNone/>
              <a:defRPr sz="825" b="0">
                <a:solidFill>
                  <a:schemeClr val="bg1"/>
                </a:solidFill>
              </a:defRPr>
            </a:lvl6pPr>
            <a:lvl7pPr marL="675000" indent="-135000" algn="r">
              <a:lnSpc>
                <a:spcPct val="100000"/>
              </a:lnSpc>
              <a:buFontTx/>
              <a:buNone/>
              <a:defRPr sz="825" b="0">
                <a:solidFill>
                  <a:schemeClr val="bg1"/>
                </a:solidFill>
              </a:defRPr>
            </a:lvl7pPr>
            <a:lvl8pPr marL="810000" indent="-135000" algn="r">
              <a:lnSpc>
                <a:spcPct val="100000"/>
              </a:lnSpc>
              <a:buFontTx/>
              <a:buNone/>
              <a:defRPr sz="825" b="0">
                <a:solidFill>
                  <a:schemeClr val="bg1"/>
                </a:solidFill>
              </a:defRPr>
            </a:lvl8pPr>
            <a:lvl9pPr marL="945000" indent="-135000" algn="r">
              <a:lnSpc>
                <a:spcPct val="100000"/>
              </a:lnSpc>
              <a:buFontTx/>
              <a:buNone/>
              <a:defRPr sz="825" b="0">
                <a:solidFill>
                  <a:schemeClr val="bg1"/>
                </a:solidFill>
              </a:defRPr>
            </a:lvl9pPr>
          </a:lstStyle>
          <a:p>
            <a:pPr lvl="0"/>
            <a:r>
              <a:rPr lang="cs-CZ"/>
              <a:t>Kliknutím lze upravit styly předlohy textu.</a:t>
            </a:r>
          </a:p>
        </p:txBody>
      </p:sp>
    </p:spTree>
    <p:extLst>
      <p:ext uri="{BB962C8B-B14F-4D97-AF65-F5344CB8AC3E}">
        <p14:creationId xmlns:p14="http://schemas.microsoft.com/office/powerpoint/2010/main" val="6806615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Nadpis nahoře">
    <p:spTree>
      <p:nvGrpSpPr>
        <p:cNvPr id="1" name=""/>
        <p:cNvGrpSpPr/>
        <p:nvPr/>
      </p:nvGrpSpPr>
      <p:grpSpPr>
        <a:xfrm>
          <a:off x="0" y="0"/>
          <a:ext cx="0" cy="0"/>
          <a:chOff x="0" y="0"/>
          <a:chExt cx="0" cy="0"/>
        </a:xfrm>
      </p:grpSpPr>
      <p:sp>
        <p:nvSpPr>
          <p:cNvPr id="2" name="Nadpis 1"/>
          <p:cNvSpPr>
            <a:spLocks noGrp="1"/>
          </p:cNvSpPr>
          <p:nvPr>
            <p:ph type="ctrTitle"/>
          </p:nvPr>
        </p:nvSpPr>
        <p:spPr>
          <a:xfrm>
            <a:off x="611505" y="276457"/>
            <a:ext cx="7920990" cy="1080135"/>
          </a:xfrm>
          <a:prstGeom prst="rect">
            <a:avLst/>
          </a:prstGeom>
        </p:spPr>
        <p:txBody>
          <a:bodyPr wrap="square" lIns="90000" tIns="46800" rIns="90000" bIns="46800">
            <a:noAutofit/>
          </a:bodyPr>
          <a:lstStyle>
            <a:lvl1pPr algn="l">
              <a:defRPr sz="3000">
                <a:solidFill>
                  <a:srgbClr val="009FE3"/>
                </a:solidFill>
              </a:defRPr>
            </a:lvl1pPr>
          </a:lstStyle>
          <a:p>
            <a:r>
              <a:rPr lang="cs-CZ" dirty="0"/>
              <a:t>Klepnutím lze upravit styl předlohy nadpisů.</a:t>
            </a:r>
          </a:p>
        </p:txBody>
      </p:sp>
      <p:sp>
        <p:nvSpPr>
          <p:cNvPr id="5" name="Zástupný symbol pro číslo snímku 2"/>
          <p:cNvSpPr>
            <a:spLocks noGrp="1"/>
          </p:cNvSpPr>
          <p:nvPr>
            <p:ph type="sldNum" sz="quarter" idx="4"/>
          </p:nvPr>
        </p:nvSpPr>
        <p:spPr>
          <a:xfrm>
            <a:off x="8388668" y="4655981"/>
            <a:ext cx="611494" cy="273844"/>
          </a:xfrm>
          <a:prstGeom prst="rect">
            <a:avLst/>
          </a:prstGeom>
        </p:spPr>
        <p:txBody>
          <a:bodyPr vert="horz" lIns="91440" tIns="45720" rIns="91440" bIns="45720" rtlCol="0" anchor="ctr"/>
          <a:lstStyle>
            <a:lvl1pPr algn="ctr">
              <a:defRPr sz="1050" b="0">
                <a:solidFill>
                  <a:schemeClr val="bg1">
                    <a:lumMod val="65000"/>
                  </a:schemeClr>
                </a:solidFill>
                <a:latin typeface="+mj-lt"/>
              </a:defRPr>
            </a:lvl1pPr>
          </a:lstStyle>
          <a:p>
            <a:pPr fontAlgn="base">
              <a:spcBef>
                <a:spcPct val="0"/>
              </a:spcBef>
              <a:spcAft>
                <a:spcPct val="0"/>
              </a:spcAft>
            </a:pPr>
            <a:fld id="{D6262B2E-B0CB-4DBB-8C61-F612C05A0A37}" type="slidenum">
              <a:rPr lang="cs-CZ" smtClean="0">
                <a:solidFill>
                  <a:prstClr val="white">
                    <a:lumMod val="65000"/>
                  </a:prstClr>
                </a:solidFill>
                <a:cs typeface="Arial" charset="0"/>
              </a:rPr>
              <a:pPr fontAlgn="base">
                <a:spcBef>
                  <a:spcPct val="0"/>
                </a:spcBef>
                <a:spcAft>
                  <a:spcPct val="0"/>
                </a:spcAft>
              </a:pPr>
              <a:t>‹#›</a:t>
            </a:fld>
            <a:endParaRPr lang="cs-CZ" dirty="0">
              <a:solidFill>
                <a:prstClr val="white">
                  <a:lumMod val="65000"/>
                </a:prstClr>
              </a:solidFill>
              <a:cs typeface="Arial" charset="0"/>
            </a:endParaRPr>
          </a:p>
        </p:txBody>
      </p:sp>
      <p:sp>
        <p:nvSpPr>
          <p:cNvPr id="4" name="Slide Number Placeholder 5"/>
          <p:cNvSpPr txBox="1">
            <a:spLocks/>
          </p:cNvSpPr>
          <p:nvPr userDrawn="1"/>
        </p:nvSpPr>
        <p:spPr>
          <a:xfrm>
            <a:off x="8280400" y="4643438"/>
            <a:ext cx="323850" cy="108347"/>
          </a:xfrm>
          <a:prstGeom prst="rect">
            <a:avLst/>
          </a:prstGeom>
        </p:spPr>
        <p:txBody>
          <a:bodyPr vert="horz" lIns="0" tIns="0" rIns="0" bIns="0" rtlCol="0" anchor="b" anchorCtr="0"/>
          <a:lstStyle>
            <a:defPPr>
              <a:defRPr lang="cs-CZ"/>
            </a:defPPr>
            <a:lvl1pPr marL="0" algn="r" defTabSz="914400" rtl="0" eaLnBrk="1" fontAlgn="auto" latinLnBrk="0" hangingPunct="1">
              <a:spcBef>
                <a:spcPts val="0"/>
              </a:spcBef>
              <a:spcAft>
                <a:spcPts val="0"/>
              </a:spcAft>
              <a:defRPr sz="825"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E5CD0D62-461D-4EE9-8F75-6B30B31E634E}" type="slidenum">
              <a:rPr lang="cs-CZ" smtClean="0"/>
              <a:pPr>
                <a:defRPr/>
              </a:pPr>
              <a:t>‹#›</a:t>
            </a:fld>
            <a:endParaRPr lang="cs-CZ" dirty="0"/>
          </a:p>
        </p:txBody>
      </p:sp>
    </p:spTree>
    <p:extLst>
      <p:ext uri="{BB962C8B-B14F-4D97-AF65-F5344CB8AC3E}">
        <p14:creationId xmlns:p14="http://schemas.microsoft.com/office/powerpoint/2010/main" val="9924075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able of Contents">
    <p:spTree>
      <p:nvGrpSpPr>
        <p:cNvPr id="1" name=""/>
        <p:cNvGrpSpPr/>
        <p:nvPr/>
      </p:nvGrpSpPr>
      <p:grpSpPr>
        <a:xfrm>
          <a:off x="0" y="0"/>
          <a:ext cx="0" cy="0"/>
          <a:chOff x="0" y="0"/>
          <a:chExt cx="0" cy="0"/>
        </a:xfrm>
      </p:grpSpPr>
      <p:pic>
        <p:nvPicPr>
          <p:cNvPr id="4" name="Picture 6" descr="CzT - ppt pozadi - 02 obsah.jp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a:solidFill>
                  <a:schemeClr val="bg1"/>
                </a:solidFill>
              </a:defRPr>
            </a:lvl1pPr>
          </a:lstStyle>
          <a:p>
            <a:r>
              <a:rPr lang="cs-CZ"/>
              <a:t>Kliknutím lze upravit styl.</a:t>
            </a:r>
            <a:endParaRPr lang="cs-CZ" dirty="0"/>
          </a:p>
        </p:txBody>
      </p:sp>
      <p:sp>
        <p:nvSpPr>
          <p:cNvPr id="10" name="Text Placeholder 9"/>
          <p:cNvSpPr>
            <a:spLocks noGrp="1"/>
          </p:cNvSpPr>
          <p:nvPr>
            <p:ph type="body" sz="quarter" idx="13"/>
          </p:nvPr>
        </p:nvSpPr>
        <p:spPr>
          <a:xfrm>
            <a:off x="539999" y="1079999"/>
            <a:ext cx="7380000" cy="3078000"/>
          </a:xfrm>
        </p:spPr>
        <p:txBody>
          <a:bodyPr/>
          <a:lstStyle>
            <a:lvl1pPr>
              <a:defRPr baseline="0">
                <a:solidFill>
                  <a:schemeClr val="bg1"/>
                </a:solidFill>
              </a:defRPr>
            </a:lvl1pPr>
            <a:lvl2pPr marL="0" indent="0">
              <a:buFontTx/>
              <a:buNone/>
              <a:defRPr b="1" u="sng">
                <a:solidFill>
                  <a:schemeClr val="tx2"/>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cs-CZ"/>
              <a:t>Kliknutím lze upravit styly předlohy textu.</a:t>
            </a:r>
          </a:p>
        </p:txBody>
      </p:sp>
      <p:sp>
        <p:nvSpPr>
          <p:cNvPr id="7" name="Slide Number Placeholder 5"/>
          <p:cNvSpPr>
            <a:spLocks noGrp="1"/>
          </p:cNvSpPr>
          <p:nvPr>
            <p:ph type="sldNum" sz="quarter" idx="15"/>
          </p:nvPr>
        </p:nvSpPr>
        <p:spPr/>
        <p:txBody>
          <a:bodyPr/>
          <a:lstStyle>
            <a:lvl1pPr>
              <a:defRPr>
                <a:solidFill>
                  <a:schemeClr val="bg1"/>
                </a:solidFill>
              </a:defRPr>
            </a:lvl1pPr>
          </a:lstStyle>
          <a:p>
            <a:pPr defTabSz="685800">
              <a:defRPr/>
            </a:pPr>
            <a:fld id="{B3041A04-1F55-4B51-A036-2DB62733068B}" type="slidenum">
              <a:rPr lang="cs-CZ" smtClean="0">
                <a:solidFill>
                  <a:prstClr val="white"/>
                </a:solidFill>
              </a:rPr>
              <a:pPr defTabSz="685800">
                <a:defRPr/>
              </a:pPr>
              <a:t>‹#›</a:t>
            </a:fld>
            <a:endParaRPr lang="cs-CZ" dirty="0">
              <a:solidFill>
                <a:prstClr val="white"/>
              </a:solidFill>
            </a:endParaRPr>
          </a:p>
        </p:txBody>
      </p:sp>
      <p:pic>
        <p:nvPicPr>
          <p:cNvPr id="8" name="Picture 10" descr="Czech Tourism - logo pro ppt - bila - PNG24.png"/>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323528" y="4589661"/>
            <a:ext cx="138588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126543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cs-CZ" dirty="0"/>
          </a:p>
        </p:txBody>
      </p:sp>
      <p:sp>
        <p:nvSpPr>
          <p:cNvPr id="3" name="Content Placeholder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5" name="Footer Placeholder 4"/>
          <p:cNvSpPr>
            <a:spLocks noGrp="1"/>
          </p:cNvSpPr>
          <p:nvPr>
            <p:ph type="ftr" sz="quarter" idx="11"/>
          </p:nvPr>
        </p:nvSpPr>
        <p:spPr/>
        <p:txBody>
          <a:bodyPr/>
          <a:lstStyle>
            <a:lvl1pPr>
              <a:defRPr/>
            </a:lvl1pPr>
          </a:lstStyle>
          <a:p>
            <a:pPr defTabSz="685800">
              <a:defRPr/>
            </a:pPr>
            <a:endParaRPr lang="cs-CZ" dirty="0">
              <a:solidFill>
                <a:srgbClr val="003C78"/>
              </a:solidFill>
            </a:endParaRPr>
          </a:p>
        </p:txBody>
      </p:sp>
      <p:sp>
        <p:nvSpPr>
          <p:cNvPr id="6" name="Slide Number Placeholder 5"/>
          <p:cNvSpPr>
            <a:spLocks noGrp="1"/>
          </p:cNvSpPr>
          <p:nvPr>
            <p:ph type="sldNum" sz="quarter" idx="12"/>
          </p:nvPr>
        </p:nvSpPr>
        <p:spPr>
          <a:xfrm>
            <a:off x="8354780" y="4643437"/>
            <a:ext cx="323850" cy="108347"/>
          </a:xfrm>
        </p:spPr>
        <p:txBody>
          <a:bodyPr/>
          <a:lstStyle>
            <a:lvl1pPr>
              <a:defRPr/>
            </a:lvl1pPr>
          </a:lstStyle>
          <a:p>
            <a:pPr defTabSz="685800">
              <a:defRPr/>
            </a:pPr>
            <a:fld id="{1A78E38B-E807-4EB8-9918-3157845C47C7}" type="slidenum">
              <a:rPr lang="cs-CZ" smtClean="0">
                <a:solidFill>
                  <a:srgbClr val="003C78"/>
                </a:solidFill>
              </a:rPr>
              <a:pPr defTabSz="685800">
                <a:defRPr/>
              </a:pPr>
              <a:t>‹#›</a:t>
            </a:fld>
            <a:endParaRPr lang="cs-CZ" dirty="0">
              <a:solidFill>
                <a:srgbClr val="003C78"/>
              </a:solidFill>
            </a:endParaRPr>
          </a:p>
        </p:txBody>
      </p:sp>
      <p:pic>
        <p:nvPicPr>
          <p:cNvPr id="7" name="Picture 6" descr="CzT - ppt pozadi - 03 predel.jp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txBox="1">
            <a:spLocks/>
          </p:cNvSpPr>
          <p:nvPr userDrawn="1"/>
        </p:nvSpPr>
        <p:spPr bwMode="auto">
          <a:xfrm>
            <a:off x="540000" y="1296001"/>
            <a:ext cx="8028000" cy="1021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ts val="4050"/>
              </a:lnSpc>
              <a:spcBef>
                <a:spcPct val="0"/>
              </a:spcBef>
              <a:spcAft>
                <a:spcPct val="0"/>
              </a:spcAft>
              <a:defRPr sz="3750" b="1" u="sng" kern="1200" cap="none" baseline="0">
                <a:solidFill>
                  <a:schemeClr val="bg1"/>
                </a:solidFill>
                <a:latin typeface="+mj-lt"/>
                <a:ea typeface="+mj-ea"/>
                <a:cs typeface="+mj-cs"/>
              </a:defRPr>
            </a:lvl1pPr>
            <a:lvl2pPr algn="l" rtl="0" eaLnBrk="0" fontAlgn="base" hangingPunct="0">
              <a:lnSpc>
                <a:spcPts val="2025"/>
              </a:lnSpc>
              <a:spcBef>
                <a:spcPct val="0"/>
              </a:spcBef>
              <a:spcAft>
                <a:spcPct val="0"/>
              </a:spcAft>
              <a:defRPr sz="1875" b="1">
                <a:solidFill>
                  <a:schemeClr val="tx2"/>
                </a:solidFill>
                <a:latin typeface="Arial" charset="0"/>
              </a:defRPr>
            </a:lvl2pPr>
            <a:lvl3pPr algn="l" rtl="0" eaLnBrk="0" fontAlgn="base" hangingPunct="0">
              <a:lnSpc>
                <a:spcPts val="2025"/>
              </a:lnSpc>
              <a:spcBef>
                <a:spcPct val="0"/>
              </a:spcBef>
              <a:spcAft>
                <a:spcPct val="0"/>
              </a:spcAft>
              <a:defRPr sz="1875" b="1">
                <a:solidFill>
                  <a:schemeClr val="tx2"/>
                </a:solidFill>
                <a:latin typeface="Arial" charset="0"/>
              </a:defRPr>
            </a:lvl3pPr>
            <a:lvl4pPr algn="l" rtl="0" eaLnBrk="0" fontAlgn="base" hangingPunct="0">
              <a:lnSpc>
                <a:spcPts val="2025"/>
              </a:lnSpc>
              <a:spcBef>
                <a:spcPct val="0"/>
              </a:spcBef>
              <a:spcAft>
                <a:spcPct val="0"/>
              </a:spcAft>
              <a:defRPr sz="1875" b="1">
                <a:solidFill>
                  <a:schemeClr val="tx2"/>
                </a:solidFill>
                <a:latin typeface="Arial" charset="0"/>
              </a:defRPr>
            </a:lvl4pPr>
            <a:lvl5pPr algn="l" rtl="0" eaLnBrk="0" fontAlgn="base" hangingPunct="0">
              <a:lnSpc>
                <a:spcPts val="2025"/>
              </a:lnSpc>
              <a:spcBef>
                <a:spcPct val="0"/>
              </a:spcBef>
              <a:spcAft>
                <a:spcPct val="0"/>
              </a:spcAft>
              <a:defRPr sz="1875" b="1">
                <a:solidFill>
                  <a:schemeClr val="tx2"/>
                </a:solidFill>
                <a:latin typeface="Arial" charset="0"/>
              </a:defRPr>
            </a:lvl5pPr>
            <a:lvl6pPr marL="342900" algn="l" rtl="0" fontAlgn="base">
              <a:lnSpc>
                <a:spcPts val="2025"/>
              </a:lnSpc>
              <a:spcBef>
                <a:spcPct val="0"/>
              </a:spcBef>
              <a:spcAft>
                <a:spcPct val="0"/>
              </a:spcAft>
              <a:defRPr sz="1875" b="1">
                <a:solidFill>
                  <a:schemeClr val="tx2"/>
                </a:solidFill>
                <a:latin typeface="Arial" charset="0"/>
              </a:defRPr>
            </a:lvl6pPr>
            <a:lvl7pPr marL="685800" algn="l" rtl="0" fontAlgn="base">
              <a:lnSpc>
                <a:spcPts val="2025"/>
              </a:lnSpc>
              <a:spcBef>
                <a:spcPct val="0"/>
              </a:spcBef>
              <a:spcAft>
                <a:spcPct val="0"/>
              </a:spcAft>
              <a:defRPr sz="1875" b="1">
                <a:solidFill>
                  <a:schemeClr val="tx2"/>
                </a:solidFill>
                <a:latin typeface="Arial" charset="0"/>
              </a:defRPr>
            </a:lvl7pPr>
            <a:lvl8pPr marL="1028700" algn="l" rtl="0" fontAlgn="base">
              <a:lnSpc>
                <a:spcPts val="2025"/>
              </a:lnSpc>
              <a:spcBef>
                <a:spcPct val="0"/>
              </a:spcBef>
              <a:spcAft>
                <a:spcPct val="0"/>
              </a:spcAft>
              <a:defRPr sz="1875" b="1">
                <a:solidFill>
                  <a:schemeClr val="tx2"/>
                </a:solidFill>
                <a:latin typeface="Arial" charset="0"/>
              </a:defRPr>
            </a:lvl8pPr>
            <a:lvl9pPr marL="1371600" algn="l" rtl="0" fontAlgn="base">
              <a:lnSpc>
                <a:spcPts val="2025"/>
              </a:lnSpc>
              <a:spcBef>
                <a:spcPct val="0"/>
              </a:spcBef>
              <a:spcAft>
                <a:spcPct val="0"/>
              </a:spcAft>
              <a:defRPr sz="1875" b="1">
                <a:solidFill>
                  <a:schemeClr val="tx2"/>
                </a:solidFill>
                <a:latin typeface="Arial" charset="0"/>
              </a:defRPr>
            </a:lvl9pPr>
          </a:lstStyle>
          <a:p>
            <a:r>
              <a:rPr lang="cs-CZ"/>
              <a:t>Kliknutím lze upravit styl.</a:t>
            </a:r>
            <a:endParaRPr lang="cs-CZ" dirty="0"/>
          </a:p>
        </p:txBody>
      </p:sp>
      <p:sp>
        <p:nvSpPr>
          <p:cNvPr id="9" name="Slide Number Placeholder 5"/>
          <p:cNvSpPr txBox="1">
            <a:spLocks/>
          </p:cNvSpPr>
          <p:nvPr userDrawn="1"/>
        </p:nvSpPr>
        <p:spPr>
          <a:xfrm>
            <a:off x="8280400" y="4643438"/>
            <a:ext cx="323850" cy="108347"/>
          </a:xfrm>
          <a:prstGeom prst="rect">
            <a:avLst/>
          </a:prstGeom>
        </p:spPr>
        <p:txBody>
          <a:bodyPr vert="horz" lIns="0" tIns="0" rIns="0" bIns="0" rtlCol="0" anchor="b" anchorCtr="0"/>
          <a:lstStyle>
            <a:defPPr>
              <a:defRPr lang="cs-CZ"/>
            </a:defPPr>
            <a:lvl1pPr marL="0" algn="r" defTabSz="914400" rtl="0" eaLnBrk="1" fontAlgn="auto" latinLnBrk="0" hangingPunct="1">
              <a:spcBef>
                <a:spcPts val="0"/>
              </a:spcBef>
              <a:spcAft>
                <a:spcPts val="0"/>
              </a:spcAft>
              <a:defRPr sz="82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defRPr/>
            </a:pPr>
            <a:fld id="{A02E8F63-2B24-4E17-9462-1C7FA620A629}" type="slidenum">
              <a:rPr lang="cs-CZ" smtClean="0">
                <a:solidFill>
                  <a:prstClr val="white"/>
                </a:solidFill>
              </a:rPr>
              <a:pPr defTabSz="685800">
                <a:defRPr/>
              </a:pPr>
              <a:t>‹#›</a:t>
            </a:fld>
            <a:endParaRPr lang="cs-CZ" dirty="0">
              <a:solidFill>
                <a:prstClr val="white"/>
              </a:solidFill>
            </a:endParaRPr>
          </a:p>
        </p:txBody>
      </p:sp>
      <p:pic>
        <p:nvPicPr>
          <p:cNvPr id="10" name="Picture 10" descr="Czech Tourism - logo pro ppt - bila - PNG24.png"/>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323528" y="4589661"/>
            <a:ext cx="138588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091899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2" name="Title 1"/>
          <p:cNvSpPr>
            <a:spLocks noGrp="1"/>
          </p:cNvSpPr>
          <p:nvPr>
            <p:ph type="title"/>
          </p:nvPr>
        </p:nvSpPr>
        <p:spPr>
          <a:xfrm>
            <a:off x="540000" y="405000"/>
            <a:ext cx="7380000" cy="540000"/>
          </a:xfrm>
        </p:spPr>
        <p:txBody>
          <a:bodyPr/>
          <a:lstStyle/>
          <a:p>
            <a:r>
              <a:rPr lang="cs-CZ"/>
              <a:t>Kliknutím lze upravit styl.</a:t>
            </a:r>
            <a:endParaRPr lang="cs-CZ" dirty="0"/>
          </a:p>
        </p:txBody>
      </p:sp>
      <p:sp>
        <p:nvSpPr>
          <p:cNvPr id="9" name="Content Placeholder 2"/>
          <p:cNvSpPr>
            <a:spLocks noGrp="1"/>
          </p:cNvSpPr>
          <p:nvPr>
            <p:ph idx="13"/>
          </p:nvPr>
        </p:nvSpPr>
        <p:spPr>
          <a:xfrm>
            <a:off x="540000" y="1079999"/>
            <a:ext cx="3600000" cy="3078000"/>
          </a:xfrm>
        </p:spPr>
        <p:txBody>
          <a:bodyPr/>
          <a:lstStyle>
            <a:lvl5pP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10" name="Content Placeholder 2"/>
          <p:cNvSpPr>
            <a:spLocks noGrp="1"/>
          </p:cNvSpPr>
          <p:nvPr>
            <p:ph idx="14"/>
          </p:nvPr>
        </p:nvSpPr>
        <p:spPr>
          <a:xfrm>
            <a:off x="4320000" y="1079999"/>
            <a:ext cx="3600000" cy="307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6" name="Footer Placeholder 4"/>
          <p:cNvSpPr>
            <a:spLocks noGrp="1"/>
          </p:cNvSpPr>
          <p:nvPr>
            <p:ph type="ftr" sz="quarter" idx="16"/>
          </p:nvPr>
        </p:nvSpPr>
        <p:spPr/>
        <p:txBody>
          <a:bodyPr/>
          <a:lstStyle>
            <a:lvl1pPr>
              <a:defRPr/>
            </a:lvl1pPr>
          </a:lstStyle>
          <a:p>
            <a:pPr defTabSz="685800">
              <a:defRPr/>
            </a:pPr>
            <a:endParaRPr lang="cs-CZ" dirty="0">
              <a:solidFill>
                <a:srgbClr val="003C78"/>
              </a:solidFill>
            </a:endParaRPr>
          </a:p>
        </p:txBody>
      </p:sp>
      <p:sp>
        <p:nvSpPr>
          <p:cNvPr id="7" name="Slide Number Placeholder 5"/>
          <p:cNvSpPr>
            <a:spLocks noGrp="1"/>
          </p:cNvSpPr>
          <p:nvPr>
            <p:ph type="sldNum" sz="quarter" idx="17"/>
          </p:nvPr>
        </p:nvSpPr>
        <p:spPr/>
        <p:txBody>
          <a:bodyPr/>
          <a:lstStyle>
            <a:lvl1pPr>
              <a:defRPr/>
            </a:lvl1pPr>
          </a:lstStyle>
          <a:p>
            <a:pPr defTabSz="685800">
              <a:defRPr/>
            </a:pPr>
            <a:fld id="{E5CD0D62-461D-4EE9-8F75-6B30B31E634E}" type="slidenum">
              <a:rPr lang="cs-CZ" smtClean="0">
                <a:solidFill>
                  <a:srgbClr val="003C78"/>
                </a:solidFill>
              </a:rPr>
              <a:pPr defTabSz="685800">
                <a:defRPr/>
              </a:pPr>
              <a:t>‹#›</a:t>
            </a:fld>
            <a:endParaRPr lang="cs-CZ" dirty="0">
              <a:solidFill>
                <a:srgbClr val="003C78"/>
              </a:solidFill>
            </a:endParaRPr>
          </a:p>
        </p:txBody>
      </p:sp>
    </p:spTree>
    <p:extLst>
      <p:ext uri="{BB962C8B-B14F-4D97-AF65-F5344CB8AC3E}">
        <p14:creationId xmlns:p14="http://schemas.microsoft.com/office/powerpoint/2010/main" val="2115616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Záhlaví části">
    <p:spTree>
      <p:nvGrpSpPr>
        <p:cNvPr id="1" name=""/>
        <p:cNvGrpSpPr/>
        <p:nvPr/>
      </p:nvGrpSpPr>
      <p:grpSpPr>
        <a:xfrm>
          <a:off x="0" y="0"/>
          <a:ext cx="0" cy="0"/>
          <a:chOff x="0" y="0"/>
          <a:chExt cx="0" cy="0"/>
        </a:xfrm>
      </p:grpSpPr>
      <p:pic>
        <p:nvPicPr>
          <p:cNvPr id="3" name="Picture 6" descr="CzT - ppt pozadi - 03 predel.jp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40000" y="1296001"/>
            <a:ext cx="8028000" cy="1021556"/>
          </a:xfrm>
        </p:spPr>
        <p:txBody>
          <a:bodyPr/>
          <a:lstStyle>
            <a:lvl1pPr algn="l">
              <a:lnSpc>
                <a:spcPts val="4050"/>
              </a:lnSpc>
              <a:defRPr sz="3750" b="1" u="sng" cap="none" baseline="0">
                <a:solidFill>
                  <a:schemeClr val="bg1"/>
                </a:solidFill>
              </a:defRPr>
            </a:lvl1pPr>
          </a:lstStyle>
          <a:p>
            <a:r>
              <a:rPr lang="cs-CZ"/>
              <a:t>Kliknutím lze upravit styl.</a:t>
            </a:r>
            <a:endParaRPr lang="cs-CZ" dirty="0"/>
          </a:p>
        </p:txBody>
      </p:sp>
      <p:sp>
        <p:nvSpPr>
          <p:cNvPr id="6" name="Slide Number Placeholder 5"/>
          <p:cNvSpPr>
            <a:spLocks noGrp="1"/>
          </p:cNvSpPr>
          <p:nvPr>
            <p:ph type="sldNum" sz="quarter" idx="11"/>
          </p:nvPr>
        </p:nvSpPr>
        <p:spPr/>
        <p:txBody>
          <a:bodyPr/>
          <a:lstStyle>
            <a:lvl1pPr>
              <a:defRPr>
                <a:solidFill>
                  <a:schemeClr val="bg1"/>
                </a:solidFill>
              </a:defRPr>
            </a:lvl1pPr>
          </a:lstStyle>
          <a:p>
            <a:pPr defTabSz="685800">
              <a:defRPr/>
            </a:pPr>
            <a:fld id="{A02E8F63-2B24-4E17-9462-1C7FA620A629}" type="slidenum">
              <a:rPr lang="cs-CZ" smtClean="0">
                <a:solidFill>
                  <a:prstClr val="white"/>
                </a:solidFill>
              </a:rPr>
              <a:pPr defTabSz="685800">
                <a:defRPr/>
              </a:pPr>
              <a:t>‹#›</a:t>
            </a:fld>
            <a:endParaRPr lang="cs-CZ" dirty="0">
              <a:solidFill>
                <a:prstClr val="white"/>
              </a:solidFill>
            </a:endParaRPr>
          </a:p>
        </p:txBody>
      </p:sp>
      <p:pic>
        <p:nvPicPr>
          <p:cNvPr id="7" name="Picture 10" descr="Czech Tourism - logo pro ppt - bila - PNG24.png"/>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323528" y="4589661"/>
            <a:ext cx="138588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46750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cs-CZ" dirty="0"/>
          </a:p>
        </p:txBody>
      </p:sp>
      <p:sp>
        <p:nvSpPr>
          <p:cNvPr id="4" name="Footer Placeholder 4"/>
          <p:cNvSpPr>
            <a:spLocks noGrp="1"/>
          </p:cNvSpPr>
          <p:nvPr>
            <p:ph type="ftr" sz="quarter" idx="11"/>
          </p:nvPr>
        </p:nvSpPr>
        <p:spPr/>
        <p:txBody>
          <a:bodyPr/>
          <a:lstStyle>
            <a:lvl1pPr>
              <a:defRPr/>
            </a:lvl1pPr>
          </a:lstStyle>
          <a:p>
            <a:pPr defTabSz="685800">
              <a:defRPr/>
            </a:pPr>
            <a:endParaRPr lang="cs-CZ" dirty="0">
              <a:solidFill>
                <a:srgbClr val="003C78"/>
              </a:solidFill>
            </a:endParaRPr>
          </a:p>
        </p:txBody>
      </p:sp>
      <p:sp>
        <p:nvSpPr>
          <p:cNvPr id="5" name="Slide Number Placeholder 5"/>
          <p:cNvSpPr>
            <a:spLocks noGrp="1"/>
          </p:cNvSpPr>
          <p:nvPr>
            <p:ph type="sldNum" sz="quarter" idx="12"/>
          </p:nvPr>
        </p:nvSpPr>
        <p:spPr/>
        <p:txBody>
          <a:bodyPr/>
          <a:lstStyle>
            <a:lvl1pPr>
              <a:defRPr/>
            </a:lvl1pPr>
          </a:lstStyle>
          <a:p>
            <a:pPr defTabSz="685800">
              <a:defRPr/>
            </a:pPr>
            <a:fld id="{56B83B37-4F5A-4FFD-8D2B-83351BEC9DF6}" type="slidenum">
              <a:rPr lang="cs-CZ" smtClean="0">
                <a:solidFill>
                  <a:srgbClr val="003C78"/>
                </a:solidFill>
              </a:rPr>
              <a:pPr defTabSz="685800">
                <a:defRPr/>
              </a:pPr>
              <a:t>‹#›</a:t>
            </a:fld>
            <a:endParaRPr lang="cs-CZ" dirty="0">
              <a:solidFill>
                <a:srgbClr val="003C78"/>
              </a:solidFill>
            </a:endParaRPr>
          </a:p>
        </p:txBody>
      </p:sp>
    </p:spTree>
    <p:extLst>
      <p:ext uri="{BB962C8B-B14F-4D97-AF65-F5344CB8AC3E}">
        <p14:creationId xmlns:p14="http://schemas.microsoft.com/office/powerpoint/2010/main" val="38179057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3" name="Footer Placeholder 4"/>
          <p:cNvSpPr>
            <a:spLocks noGrp="1"/>
          </p:cNvSpPr>
          <p:nvPr>
            <p:ph type="ftr" sz="quarter" idx="11"/>
          </p:nvPr>
        </p:nvSpPr>
        <p:spPr/>
        <p:txBody>
          <a:bodyPr/>
          <a:lstStyle>
            <a:lvl1pPr>
              <a:defRPr/>
            </a:lvl1pPr>
          </a:lstStyle>
          <a:p>
            <a:pPr defTabSz="685800">
              <a:defRPr/>
            </a:pPr>
            <a:endParaRPr lang="cs-CZ" dirty="0">
              <a:solidFill>
                <a:srgbClr val="003C78"/>
              </a:solidFill>
            </a:endParaRPr>
          </a:p>
        </p:txBody>
      </p:sp>
      <p:sp>
        <p:nvSpPr>
          <p:cNvPr id="4" name="Slide Number Placeholder 5"/>
          <p:cNvSpPr>
            <a:spLocks noGrp="1"/>
          </p:cNvSpPr>
          <p:nvPr>
            <p:ph type="sldNum" sz="quarter" idx="12"/>
          </p:nvPr>
        </p:nvSpPr>
        <p:spPr/>
        <p:txBody>
          <a:bodyPr/>
          <a:lstStyle>
            <a:lvl1pPr>
              <a:defRPr/>
            </a:lvl1pPr>
          </a:lstStyle>
          <a:p>
            <a:pPr defTabSz="685800">
              <a:defRPr/>
            </a:pPr>
            <a:fld id="{EFA7B33C-2957-4FED-A986-F7D0C74A1F7C}" type="slidenum">
              <a:rPr lang="cs-CZ" smtClean="0">
                <a:solidFill>
                  <a:srgbClr val="003C78"/>
                </a:solidFill>
              </a:rPr>
              <a:pPr defTabSz="685800">
                <a:defRPr/>
              </a:pPr>
              <a:t>‹#›</a:t>
            </a:fld>
            <a:endParaRPr lang="cs-CZ" dirty="0">
              <a:solidFill>
                <a:srgbClr val="003C78"/>
              </a:solidFill>
            </a:endParaRPr>
          </a:p>
        </p:txBody>
      </p:sp>
    </p:spTree>
    <p:extLst>
      <p:ext uri="{BB962C8B-B14F-4D97-AF65-F5344CB8AC3E}">
        <p14:creationId xmlns:p14="http://schemas.microsoft.com/office/powerpoint/2010/main" val="31700250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bjec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0000" y="405000"/>
            <a:ext cx="7380000" cy="540000"/>
          </a:xfrm>
        </p:spPr>
        <p:txBody>
          <a:bodyPr/>
          <a:lstStyle>
            <a:lvl1pPr algn="l">
              <a:defRPr sz="1875" b="1"/>
            </a:lvl1pPr>
          </a:lstStyle>
          <a:p>
            <a:r>
              <a:rPr lang="cs-CZ"/>
              <a:t>Kliknutím lze upravit styl.</a:t>
            </a:r>
            <a:endParaRPr lang="cs-CZ" dirty="0"/>
          </a:p>
        </p:txBody>
      </p:sp>
      <p:sp>
        <p:nvSpPr>
          <p:cNvPr id="12" name="Content Placeholder 11"/>
          <p:cNvSpPr>
            <a:spLocks noGrp="1"/>
          </p:cNvSpPr>
          <p:nvPr>
            <p:ph sz="quarter" idx="13"/>
          </p:nvPr>
        </p:nvSpPr>
        <p:spPr>
          <a:xfrm>
            <a:off x="539999" y="1079999"/>
            <a:ext cx="7380000" cy="3078000"/>
          </a:xfrm>
        </p:spPr>
        <p:txBody>
          <a:bodyPr/>
          <a:lstStyle/>
          <a:p>
            <a:pPr lvl="0"/>
            <a:r>
              <a:rPr lang="cs-CZ"/>
              <a:t>Kliknutím lze upravit styly předlohy textu.</a:t>
            </a:r>
          </a:p>
        </p:txBody>
      </p:sp>
      <p:sp>
        <p:nvSpPr>
          <p:cNvPr id="6" name="Footer Placeholder 4"/>
          <p:cNvSpPr>
            <a:spLocks noGrp="1"/>
          </p:cNvSpPr>
          <p:nvPr>
            <p:ph type="ftr" sz="quarter" idx="15"/>
          </p:nvPr>
        </p:nvSpPr>
        <p:spPr/>
        <p:txBody>
          <a:bodyPr/>
          <a:lstStyle>
            <a:lvl1pPr>
              <a:defRPr/>
            </a:lvl1pPr>
          </a:lstStyle>
          <a:p>
            <a:pPr defTabSz="685800">
              <a:defRPr/>
            </a:pPr>
            <a:endParaRPr lang="cs-CZ" dirty="0">
              <a:solidFill>
                <a:srgbClr val="003C78"/>
              </a:solidFill>
            </a:endParaRPr>
          </a:p>
        </p:txBody>
      </p:sp>
      <p:sp>
        <p:nvSpPr>
          <p:cNvPr id="7" name="Slide Number Placeholder 5"/>
          <p:cNvSpPr>
            <a:spLocks noGrp="1"/>
          </p:cNvSpPr>
          <p:nvPr>
            <p:ph type="sldNum" sz="quarter" idx="16"/>
          </p:nvPr>
        </p:nvSpPr>
        <p:spPr/>
        <p:txBody>
          <a:bodyPr/>
          <a:lstStyle>
            <a:lvl1pPr>
              <a:defRPr/>
            </a:lvl1pPr>
          </a:lstStyle>
          <a:p>
            <a:pPr defTabSz="685800">
              <a:defRPr/>
            </a:pPr>
            <a:fld id="{08D996B0-F029-4BFF-99C1-B9B4D1775686}" type="slidenum">
              <a:rPr lang="cs-CZ" smtClean="0">
                <a:solidFill>
                  <a:srgbClr val="003C78"/>
                </a:solidFill>
              </a:rPr>
              <a:pPr defTabSz="685800">
                <a:defRPr/>
              </a:pPr>
              <a:t>‹#›</a:t>
            </a:fld>
            <a:endParaRPr lang="cs-CZ" dirty="0">
              <a:solidFill>
                <a:srgbClr val="003C78"/>
              </a:solidFill>
            </a:endParaRPr>
          </a:p>
        </p:txBody>
      </p:sp>
    </p:spTree>
    <p:extLst>
      <p:ext uri="{BB962C8B-B14F-4D97-AF65-F5344CB8AC3E}">
        <p14:creationId xmlns:p14="http://schemas.microsoft.com/office/powerpoint/2010/main" val="23777599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End (Contacts)">
    <p:spTree>
      <p:nvGrpSpPr>
        <p:cNvPr id="1" name=""/>
        <p:cNvGrpSpPr/>
        <p:nvPr/>
      </p:nvGrpSpPr>
      <p:grpSpPr>
        <a:xfrm>
          <a:off x="0" y="0"/>
          <a:ext cx="0" cy="0"/>
          <a:chOff x="0" y="0"/>
          <a:chExt cx="0" cy="0"/>
        </a:xfrm>
      </p:grpSpPr>
      <p:pic>
        <p:nvPicPr>
          <p:cNvPr id="4" name="Picture 12" descr="CzT - ppt pozadi - 08 zaver_kontakty.jp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a:spLocks noChangeArrowheads="1"/>
          </p:cNvSpPr>
          <p:nvPr userDrawn="1"/>
        </p:nvSpPr>
        <p:spPr bwMode="auto">
          <a:xfrm>
            <a:off x="539751" y="3658791"/>
            <a:ext cx="1368425"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cs-CZ" sz="1200" b="0" i="0" u="none" strike="noStrike" kern="1200" cap="none" spc="0" normalizeH="0" baseline="0" noProof="0" dirty="0">
                <a:ln>
                  <a:noFill/>
                </a:ln>
                <a:solidFill>
                  <a:srgbClr val="E6001E"/>
                </a:solidFill>
                <a:effectLst/>
                <a:uLnTx/>
                <a:uFillTx/>
                <a:latin typeface="Arial" charset="0"/>
                <a:ea typeface="+mn-ea"/>
                <a:cs typeface="+mn-cs"/>
              </a:rPr>
              <a:t>_</a:t>
            </a:r>
          </a:p>
        </p:txBody>
      </p:sp>
      <p:sp>
        <p:nvSpPr>
          <p:cNvPr id="8" name="TextBox 7"/>
          <p:cNvSpPr txBox="1">
            <a:spLocks noChangeArrowheads="1"/>
          </p:cNvSpPr>
          <p:nvPr userDrawn="1"/>
        </p:nvSpPr>
        <p:spPr bwMode="auto">
          <a:xfrm>
            <a:off x="539751" y="3239691"/>
            <a:ext cx="1368425"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cs-CZ" sz="1200" b="0" i="0" u="none" strike="noStrike" kern="1200" cap="none" spc="0" normalizeH="0" baseline="0" noProof="0" dirty="0">
                <a:ln>
                  <a:noFill/>
                </a:ln>
                <a:solidFill>
                  <a:srgbClr val="E6001E"/>
                </a:solidFill>
                <a:effectLst/>
                <a:uLnTx/>
                <a:uFillTx/>
                <a:latin typeface="Arial" charset="0"/>
                <a:ea typeface="+mn-ea"/>
                <a:cs typeface="+mn-cs"/>
              </a:rPr>
              <a:t>_</a:t>
            </a:r>
          </a:p>
        </p:txBody>
      </p:sp>
      <p:sp>
        <p:nvSpPr>
          <p:cNvPr id="10" name="Text Placeholder 9"/>
          <p:cNvSpPr>
            <a:spLocks noGrp="1"/>
          </p:cNvSpPr>
          <p:nvPr>
            <p:ph type="body" sz="quarter" idx="13"/>
          </p:nvPr>
        </p:nvSpPr>
        <p:spPr>
          <a:xfrm>
            <a:off x="539999" y="4031100"/>
            <a:ext cx="3168000" cy="707400"/>
          </a:xfrm>
        </p:spPr>
        <p:txBody>
          <a:bodyPr anchor="b"/>
          <a:lstStyle>
            <a:lvl1pPr>
              <a:lnSpc>
                <a:spcPct val="100000"/>
              </a:lnSpc>
              <a:defRPr sz="825" b="0" baseline="0">
                <a:solidFill>
                  <a:schemeClr val="bg1"/>
                </a:solidFill>
              </a:defRPr>
            </a:lvl1pPr>
            <a:lvl2pPr marL="0" indent="0">
              <a:lnSpc>
                <a:spcPct val="100000"/>
              </a:lnSpc>
              <a:buFontTx/>
              <a:buNone/>
              <a:defRPr sz="825" b="0" u="none">
                <a:solidFill>
                  <a:schemeClr val="bg1"/>
                </a:solidFill>
              </a:defRPr>
            </a:lvl2pPr>
            <a:lvl3pPr marL="135000" indent="-135000">
              <a:lnSpc>
                <a:spcPct val="100000"/>
              </a:lnSpc>
              <a:spcBef>
                <a:spcPts val="75"/>
              </a:spcBef>
              <a:buFont typeface="Arial" pitchFamily="34" charset="0"/>
              <a:buChar char="–"/>
              <a:defRPr sz="825" b="0">
                <a:solidFill>
                  <a:schemeClr val="bg1"/>
                </a:solidFill>
              </a:defRPr>
            </a:lvl3pPr>
            <a:lvl4pPr marL="270000" indent="-135000">
              <a:lnSpc>
                <a:spcPct val="100000"/>
              </a:lnSpc>
              <a:spcBef>
                <a:spcPts val="75"/>
              </a:spcBef>
              <a:defRPr sz="825" b="0">
                <a:solidFill>
                  <a:schemeClr val="bg1"/>
                </a:solidFill>
              </a:defRPr>
            </a:lvl4pPr>
            <a:lvl5pPr marL="405000" indent="-135000">
              <a:lnSpc>
                <a:spcPct val="100000"/>
              </a:lnSpc>
              <a:spcBef>
                <a:spcPts val="75"/>
              </a:spcBef>
              <a:defRPr sz="825" b="0">
                <a:solidFill>
                  <a:schemeClr val="bg1"/>
                </a:solidFill>
              </a:defRPr>
            </a:lvl5pPr>
            <a:lvl6pPr marL="540000" indent="-135000">
              <a:lnSpc>
                <a:spcPct val="100000"/>
              </a:lnSpc>
              <a:defRPr sz="825" b="0">
                <a:solidFill>
                  <a:schemeClr val="bg1"/>
                </a:solidFill>
              </a:defRPr>
            </a:lvl6pPr>
            <a:lvl7pPr marL="675000" indent="-135000">
              <a:lnSpc>
                <a:spcPct val="100000"/>
              </a:lnSpc>
              <a:defRPr sz="825" b="0">
                <a:solidFill>
                  <a:schemeClr val="bg1"/>
                </a:solidFill>
              </a:defRPr>
            </a:lvl7pPr>
            <a:lvl8pPr marL="810000" indent="-135000">
              <a:lnSpc>
                <a:spcPct val="100000"/>
              </a:lnSpc>
              <a:defRPr sz="825" b="0">
                <a:solidFill>
                  <a:schemeClr val="bg1"/>
                </a:solidFill>
              </a:defRPr>
            </a:lvl8pPr>
            <a:lvl9pPr marL="945000" indent="-135000">
              <a:lnSpc>
                <a:spcPct val="100000"/>
              </a:lnSpc>
              <a:defRPr sz="825" b="0">
                <a:solidFill>
                  <a:schemeClr val="bg1"/>
                </a:solidFill>
              </a:defRPr>
            </a:lvl9pPr>
          </a:lstStyle>
          <a:p>
            <a:pPr lvl="0"/>
            <a:r>
              <a:rPr lang="cs-CZ"/>
              <a:t>Kliknutím lze upravit styly předlohy textu.</a:t>
            </a:r>
          </a:p>
        </p:txBody>
      </p:sp>
      <p:sp>
        <p:nvSpPr>
          <p:cNvPr id="5" name="Text Placeholder 9"/>
          <p:cNvSpPr>
            <a:spLocks noGrp="1"/>
          </p:cNvSpPr>
          <p:nvPr>
            <p:ph type="body" sz="quarter" idx="15"/>
          </p:nvPr>
        </p:nvSpPr>
        <p:spPr>
          <a:xfrm>
            <a:off x="539999" y="3024000"/>
            <a:ext cx="3168000" cy="283500"/>
          </a:xfrm>
        </p:spPr>
        <p:txBody>
          <a:bodyPr anchor="b"/>
          <a:lstStyle>
            <a:lvl1pPr>
              <a:lnSpc>
                <a:spcPts val="1350"/>
              </a:lnSpc>
              <a:defRPr sz="1200" b="0" baseline="0">
                <a:solidFill>
                  <a:schemeClr val="bg1"/>
                </a:solidFill>
              </a:defRPr>
            </a:lvl1pPr>
            <a:lvl2pPr marL="0" indent="0">
              <a:lnSpc>
                <a:spcPct val="100000"/>
              </a:lnSpc>
              <a:buFontTx/>
              <a:buNone/>
              <a:defRPr sz="825" b="0" u="none">
                <a:solidFill>
                  <a:schemeClr val="bg1"/>
                </a:solidFill>
              </a:defRPr>
            </a:lvl2pPr>
            <a:lvl3pPr marL="135000" indent="-135000">
              <a:lnSpc>
                <a:spcPct val="100000"/>
              </a:lnSpc>
              <a:spcBef>
                <a:spcPts val="75"/>
              </a:spcBef>
              <a:buFont typeface="Arial" pitchFamily="34" charset="0"/>
              <a:buChar char="–"/>
              <a:defRPr sz="825" b="0">
                <a:solidFill>
                  <a:schemeClr val="bg1"/>
                </a:solidFill>
              </a:defRPr>
            </a:lvl3pPr>
            <a:lvl4pPr marL="270000" indent="-135000">
              <a:lnSpc>
                <a:spcPct val="100000"/>
              </a:lnSpc>
              <a:spcBef>
                <a:spcPts val="75"/>
              </a:spcBef>
              <a:defRPr sz="825" b="0">
                <a:solidFill>
                  <a:schemeClr val="bg1"/>
                </a:solidFill>
              </a:defRPr>
            </a:lvl4pPr>
            <a:lvl5pPr marL="405000" indent="-135000">
              <a:lnSpc>
                <a:spcPct val="100000"/>
              </a:lnSpc>
              <a:spcBef>
                <a:spcPts val="75"/>
              </a:spcBef>
              <a:defRPr sz="825" b="0">
                <a:solidFill>
                  <a:schemeClr val="bg1"/>
                </a:solidFill>
              </a:defRPr>
            </a:lvl5pPr>
            <a:lvl6pPr marL="540000" indent="-135000">
              <a:lnSpc>
                <a:spcPct val="100000"/>
              </a:lnSpc>
              <a:defRPr sz="825" b="0">
                <a:solidFill>
                  <a:schemeClr val="bg1"/>
                </a:solidFill>
              </a:defRPr>
            </a:lvl6pPr>
            <a:lvl7pPr marL="675000" indent="-135000">
              <a:lnSpc>
                <a:spcPct val="100000"/>
              </a:lnSpc>
              <a:defRPr sz="825" b="0">
                <a:solidFill>
                  <a:schemeClr val="bg1"/>
                </a:solidFill>
              </a:defRPr>
            </a:lvl7pPr>
            <a:lvl8pPr marL="810000" indent="-135000">
              <a:lnSpc>
                <a:spcPct val="100000"/>
              </a:lnSpc>
              <a:defRPr sz="825" b="0">
                <a:solidFill>
                  <a:schemeClr val="bg1"/>
                </a:solidFill>
              </a:defRPr>
            </a:lvl8pPr>
            <a:lvl9pPr marL="945000" indent="-135000">
              <a:lnSpc>
                <a:spcPct val="100000"/>
              </a:lnSpc>
              <a:defRPr sz="825" b="0">
                <a:solidFill>
                  <a:schemeClr val="bg1"/>
                </a:solidFill>
              </a:defRPr>
            </a:lvl9pPr>
          </a:lstStyle>
          <a:p>
            <a:pPr lvl="0"/>
            <a:r>
              <a:rPr lang="cs-CZ"/>
              <a:t>Kliknutím lze upravit styly předlohy textu.</a:t>
            </a:r>
          </a:p>
        </p:txBody>
      </p:sp>
      <p:pic>
        <p:nvPicPr>
          <p:cNvPr id="9" name="Picture 10" descr="Czech Tourism - logo pro ppt - bila - PNG24.png"/>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467544" y="3496166"/>
            <a:ext cx="138588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80146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539750" y="404813"/>
            <a:ext cx="7380288" cy="540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cs-CZ" altLang="cs-CZ"/>
              <a:t>Kliknutím lze upravit styl.</a:t>
            </a:r>
          </a:p>
        </p:txBody>
      </p:sp>
      <p:sp>
        <p:nvSpPr>
          <p:cNvPr id="1027" name="Text Placeholder 2"/>
          <p:cNvSpPr>
            <a:spLocks noGrp="1"/>
          </p:cNvSpPr>
          <p:nvPr>
            <p:ph type="body" idx="1"/>
          </p:nvPr>
        </p:nvSpPr>
        <p:spPr bwMode="auto">
          <a:xfrm>
            <a:off x="539750" y="1079898"/>
            <a:ext cx="7380288" cy="3077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cs-CZ" altLang="cs-CZ"/>
              <a:t>Kliknutím lze upravit styly předlohy textu.</a:t>
            </a:r>
          </a:p>
          <a:p>
            <a:pPr lvl="1"/>
            <a:r>
              <a:rPr lang="cs-CZ" altLang="cs-CZ"/>
              <a:t>Druhá úroveň</a:t>
            </a:r>
          </a:p>
          <a:p>
            <a:pPr lvl="2"/>
            <a:r>
              <a:rPr lang="cs-CZ" altLang="cs-CZ"/>
              <a:t>Třetí úroveň</a:t>
            </a:r>
          </a:p>
          <a:p>
            <a:pPr lvl="3"/>
            <a:r>
              <a:rPr lang="cs-CZ" altLang="cs-CZ"/>
              <a:t>Čtvrtá úroveň</a:t>
            </a:r>
          </a:p>
          <a:p>
            <a:pPr lvl="4"/>
            <a:r>
              <a:rPr lang="cs-CZ" altLang="cs-CZ"/>
              <a:t>Pátá úroveň</a:t>
            </a:r>
          </a:p>
        </p:txBody>
      </p:sp>
      <p:sp>
        <p:nvSpPr>
          <p:cNvPr id="5" name="Footer Placeholder 4"/>
          <p:cNvSpPr>
            <a:spLocks noGrp="1"/>
          </p:cNvSpPr>
          <p:nvPr>
            <p:ph type="ftr" sz="quarter" idx="3"/>
          </p:nvPr>
        </p:nvSpPr>
        <p:spPr>
          <a:xfrm>
            <a:off x="3348038" y="4643438"/>
            <a:ext cx="3708400" cy="108347"/>
          </a:xfrm>
          <a:prstGeom prst="rect">
            <a:avLst/>
          </a:prstGeom>
        </p:spPr>
        <p:txBody>
          <a:bodyPr vert="horz" lIns="0" tIns="0" rIns="0" bIns="0" rtlCol="0" anchor="b" anchorCtr="0"/>
          <a:lstStyle>
            <a:lvl1pPr algn="r" fontAlgn="auto">
              <a:spcBef>
                <a:spcPts val="0"/>
              </a:spcBef>
              <a:spcAft>
                <a:spcPts val="0"/>
              </a:spcAft>
              <a:defRPr sz="825">
                <a:solidFill>
                  <a:schemeClr val="tx1"/>
                </a:solidFill>
                <a:latin typeface="+mn-lt"/>
              </a:defRPr>
            </a:lvl1pPr>
          </a:lstStyle>
          <a:p>
            <a:pPr defTabSz="685800">
              <a:defRPr/>
            </a:pPr>
            <a:endParaRPr lang="cs-CZ" dirty="0">
              <a:solidFill>
                <a:srgbClr val="003C78"/>
              </a:solidFill>
            </a:endParaRPr>
          </a:p>
        </p:txBody>
      </p:sp>
      <p:sp>
        <p:nvSpPr>
          <p:cNvPr id="6" name="Slide Number Placeholder 5"/>
          <p:cNvSpPr>
            <a:spLocks noGrp="1"/>
          </p:cNvSpPr>
          <p:nvPr>
            <p:ph type="sldNum" sz="quarter" idx="4"/>
          </p:nvPr>
        </p:nvSpPr>
        <p:spPr>
          <a:xfrm>
            <a:off x="8280400" y="4643438"/>
            <a:ext cx="323850" cy="108347"/>
          </a:xfrm>
          <a:prstGeom prst="rect">
            <a:avLst/>
          </a:prstGeom>
        </p:spPr>
        <p:txBody>
          <a:bodyPr vert="horz" lIns="0" tIns="0" rIns="0" bIns="0" rtlCol="0" anchor="b" anchorCtr="0"/>
          <a:lstStyle>
            <a:lvl1pPr algn="r" fontAlgn="auto">
              <a:spcBef>
                <a:spcPts val="0"/>
              </a:spcBef>
              <a:spcAft>
                <a:spcPts val="0"/>
              </a:spcAft>
              <a:defRPr sz="825" b="1">
                <a:solidFill>
                  <a:schemeClr val="tx1"/>
                </a:solidFill>
                <a:latin typeface="+mn-lt"/>
              </a:defRPr>
            </a:lvl1pPr>
          </a:lstStyle>
          <a:p>
            <a:pPr defTabSz="685800">
              <a:defRPr/>
            </a:pPr>
            <a:fld id="{0FBDEDE8-24C8-4F8B-8EBD-D77EB77ADEBA}" type="slidenum">
              <a:rPr lang="cs-CZ" smtClean="0">
                <a:solidFill>
                  <a:srgbClr val="003C78"/>
                </a:solidFill>
              </a:rPr>
              <a:pPr defTabSz="685800">
                <a:defRPr/>
              </a:pPr>
              <a:t>‹#›</a:t>
            </a:fld>
            <a:endParaRPr lang="cs-CZ" dirty="0">
              <a:solidFill>
                <a:srgbClr val="003C78"/>
              </a:solidFill>
            </a:endParaRPr>
          </a:p>
        </p:txBody>
      </p:sp>
      <p:pic>
        <p:nvPicPr>
          <p:cNvPr id="1031" name="Picture 6" descr="CzT - ppt pozadi - 00 pata.jpg"/>
          <p:cNvPicPr>
            <a:picLocks noChangeAspect="1"/>
          </p:cNvPicPr>
          <p:nvPr/>
        </p:nvPicPr>
        <p:blipFill>
          <a:blip r:embed="rId21" cstate="email">
            <a:extLst>
              <a:ext uri="{28A0092B-C50C-407E-A947-70E740481C1C}">
                <a14:useLocalDpi xmlns:a14="http://schemas.microsoft.com/office/drawing/2010/main"/>
              </a:ext>
            </a:extLst>
          </a:blip>
          <a:srcRect/>
          <a:stretch>
            <a:fillRect/>
          </a:stretch>
        </p:blipFill>
        <p:spPr bwMode="auto">
          <a:xfrm>
            <a:off x="0" y="4957762"/>
            <a:ext cx="9144000" cy="186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Czech Tourism - logo pro ppt - barva - PNG24.png"/>
          <p:cNvPicPr>
            <a:picLocks noChangeAspect="1"/>
          </p:cNvPicPr>
          <p:nvPr userDrawn="1"/>
        </p:nvPicPr>
        <p:blipFill>
          <a:blip r:embed="rId22" cstate="email">
            <a:extLst>
              <a:ext uri="{28A0092B-C50C-407E-A947-70E740481C1C}">
                <a14:useLocalDpi xmlns:a14="http://schemas.microsoft.com/office/drawing/2010/main"/>
              </a:ext>
            </a:extLst>
          </a:blip>
          <a:srcRect/>
          <a:stretch>
            <a:fillRect/>
          </a:stretch>
        </p:blipFill>
        <p:spPr bwMode="auto">
          <a:xfrm>
            <a:off x="467544" y="4641169"/>
            <a:ext cx="138588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4513810"/>
      </p:ext>
    </p:extLst>
  </p:cSld>
  <p:clrMap bg1="lt1" tx1="dk1" bg2="lt2" tx2="dk2" accent1="accent1" accent2="accent2" accent3="accent3" accent4="accent4" accent5="accent5" accent6="accent6" hlink="hlink" folHlink="folHlink"/>
  <p:sldLayoutIdLst>
    <p:sldLayoutId id="2147484209" r:id="rId1"/>
    <p:sldLayoutId id="2147484210" r:id="rId2"/>
    <p:sldLayoutId id="2147484211" r:id="rId3"/>
    <p:sldLayoutId id="2147484213" r:id="rId4"/>
    <p:sldLayoutId id="2147484212" r:id="rId5"/>
    <p:sldLayoutId id="2147484214" r:id="rId6"/>
    <p:sldLayoutId id="2147484215" r:id="rId7"/>
    <p:sldLayoutId id="2147484216" r:id="rId8"/>
    <p:sldLayoutId id="2147484217" r:id="rId9"/>
    <p:sldLayoutId id="2147484218" r:id="rId10"/>
    <p:sldLayoutId id="2147484219" r:id="rId11"/>
    <p:sldLayoutId id="2147484226" r:id="rId12"/>
    <p:sldLayoutId id="2147484227" r:id="rId13"/>
    <p:sldLayoutId id="2147484229" r:id="rId14"/>
    <p:sldLayoutId id="2147484230" r:id="rId15"/>
    <p:sldLayoutId id="2147484233" r:id="rId16"/>
    <p:sldLayoutId id="2147484234" r:id="rId17"/>
    <p:sldLayoutId id="2147484235" r:id="rId18"/>
    <p:sldLayoutId id="2147484236" r:id="rId19"/>
  </p:sldLayoutIdLst>
  <p:hf hdr="0" ftr="0" dt="0"/>
  <p:txStyles>
    <p:titleStyle>
      <a:lvl1pPr algn="l" rtl="0" eaLnBrk="0" fontAlgn="base" hangingPunct="0">
        <a:lnSpc>
          <a:spcPts val="2025"/>
        </a:lnSpc>
        <a:spcBef>
          <a:spcPct val="0"/>
        </a:spcBef>
        <a:spcAft>
          <a:spcPct val="0"/>
        </a:spcAft>
        <a:defRPr sz="1875" b="1" kern="1200">
          <a:solidFill>
            <a:schemeClr val="tx2"/>
          </a:solidFill>
          <a:latin typeface="+mj-lt"/>
          <a:ea typeface="+mj-ea"/>
          <a:cs typeface="+mj-cs"/>
        </a:defRPr>
      </a:lvl1pPr>
      <a:lvl2pPr algn="l" rtl="0" eaLnBrk="0" fontAlgn="base" hangingPunct="0">
        <a:lnSpc>
          <a:spcPts val="2025"/>
        </a:lnSpc>
        <a:spcBef>
          <a:spcPct val="0"/>
        </a:spcBef>
        <a:spcAft>
          <a:spcPct val="0"/>
        </a:spcAft>
        <a:defRPr sz="1875" b="1">
          <a:solidFill>
            <a:schemeClr val="tx2"/>
          </a:solidFill>
          <a:latin typeface="Arial" charset="0"/>
        </a:defRPr>
      </a:lvl2pPr>
      <a:lvl3pPr algn="l" rtl="0" eaLnBrk="0" fontAlgn="base" hangingPunct="0">
        <a:lnSpc>
          <a:spcPts val="2025"/>
        </a:lnSpc>
        <a:spcBef>
          <a:spcPct val="0"/>
        </a:spcBef>
        <a:spcAft>
          <a:spcPct val="0"/>
        </a:spcAft>
        <a:defRPr sz="1875" b="1">
          <a:solidFill>
            <a:schemeClr val="tx2"/>
          </a:solidFill>
          <a:latin typeface="Arial" charset="0"/>
        </a:defRPr>
      </a:lvl3pPr>
      <a:lvl4pPr algn="l" rtl="0" eaLnBrk="0" fontAlgn="base" hangingPunct="0">
        <a:lnSpc>
          <a:spcPts val="2025"/>
        </a:lnSpc>
        <a:spcBef>
          <a:spcPct val="0"/>
        </a:spcBef>
        <a:spcAft>
          <a:spcPct val="0"/>
        </a:spcAft>
        <a:defRPr sz="1875" b="1">
          <a:solidFill>
            <a:schemeClr val="tx2"/>
          </a:solidFill>
          <a:latin typeface="Arial" charset="0"/>
        </a:defRPr>
      </a:lvl4pPr>
      <a:lvl5pPr algn="l" rtl="0" eaLnBrk="0" fontAlgn="base" hangingPunct="0">
        <a:lnSpc>
          <a:spcPts val="2025"/>
        </a:lnSpc>
        <a:spcBef>
          <a:spcPct val="0"/>
        </a:spcBef>
        <a:spcAft>
          <a:spcPct val="0"/>
        </a:spcAft>
        <a:defRPr sz="1875" b="1">
          <a:solidFill>
            <a:schemeClr val="tx2"/>
          </a:solidFill>
          <a:latin typeface="Arial" charset="0"/>
        </a:defRPr>
      </a:lvl5pPr>
      <a:lvl6pPr marL="342900" algn="l" rtl="0" fontAlgn="base">
        <a:lnSpc>
          <a:spcPts val="2025"/>
        </a:lnSpc>
        <a:spcBef>
          <a:spcPct val="0"/>
        </a:spcBef>
        <a:spcAft>
          <a:spcPct val="0"/>
        </a:spcAft>
        <a:defRPr sz="1875" b="1">
          <a:solidFill>
            <a:schemeClr val="tx2"/>
          </a:solidFill>
          <a:latin typeface="Arial" charset="0"/>
        </a:defRPr>
      </a:lvl6pPr>
      <a:lvl7pPr marL="685800" algn="l" rtl="0" fontAlgn="base">
        <a:lnSpc>
          <a:spcPts val="2025"/>
        </a:lnSpc>
        <a:spcBef>
          <a:spcPct val="0"/>
        </a:spcBef>
        <a:spcAft>
          <a:spcPct val="0"/>
        </a:spcAft>
        <a:defRPr sz="1875" b="1">
          <a:solidFill>
            <a:schemeClr val="tx2"/>
          </a:solidFill>
          <a:latin typeface="Arial" charset="0"/>
        </a:defRPr>
      </a:lvl7pPr>
      <a:lvl8pPr marL="1028700" algn="l" rtl="0" fontAlgn="base">
        <a:lnSpc>
          <a:spcPts val="2025"/>
        </a:lnSpc>
        <a:spcBef>
          <a:spcPct val="0"/>
        </a:spcBef>
        <a:spcAft>
          <a:spcPct val="0"/>
        </a:spcAft>
        <a:defRPr sz="1875" b="1">
          <a:solidFill>
            <a:schemeClr val="tx2"/>
          </a:solidFill>
          <a:latin typeface="Arial" charset="0"/>
        </a:defRPr>
      </a:lvl8pPr>
      <a:lvl9pPr marL="1371600" algn="l" rtl="0" fontAlgn="base">
        <a:lnSpc>
          <a:spcPts val="2025"/>
        </a:lnSpc>
        <a:spcBef>
          <a:spcPct val="0"/>
        </a:spcBef>
        <a:spcAft>
          <a:spcPct val="0"/>
        </a:spcAft>
        <a:defRPr sz="1875" b="1">
          <a:solidFill>
            <a:schemeClr val="tx2"/>
          </a:solidFill>
          <a:latin typeface="Arial" charset="0"/>
        </a:defRPr>
      </a:lvl9pPr>
    </p:titleStyle>
    <p:bodyStyle>
      <a:lvl1pPr marL="257175" indent="-257175" algn="l" rtl="0" eaLnBrk="0" fontAlgn="base" hangingPunct="0">
        <a:lnSpc>
          <a:spcPts val="2025"/>
        </a:lnSpc>
        <a:spcBef>
          <a:spcPct val="0"/>
        </a:spcBef>
        <a:spcAft>
          <a:spcPct val="0"/>
        </a:spcAft>
        <a:defRPr sz="1875" kern="1200">
          <a:solidFill>
            <a:schemeClr val="tx1"/>
          </a:solidFill>
          <a:latin typeface="+mn-lt"/>
          <a:ea typeface="+mn-ea"/>
          <a:cs typeface="+mn-cs"/>
        </a:defRPr>
      </a:lvl1pPr>
      <a:lvl2pPr marL="228600" indent="-228600" algn="l" rtl="0" eaLnBrk="0" fontAlgn="base" hangingPunct="0">
        <a:lnSpc>
          <a:spcPts val="2025"/>
        </a:lnSpc>
        <a:spcBef>
          <a:spcPct val="0"/>
        </a:spcBef>
        <a:spcAft>
          <a:spcPct val="0"/>
        </a:spcAft>
        <a:buFont typeface="Arial" charset="0"/>
        <a:buChar char="–"/>
        <a:defRPr sz="1875" kern="1200">
          <a:solidFill>
            <a:schemeClr val="tx1"/>
          </a:solidFill>
          <a:latin typeface="+mn-lt"/>
          <a:ea typeface="+mn-ea"/>
          <a:cs typeface="+mn-cs"/>
        </a:defRPr>
      </a:lvl2pPr>
      <a:lvl3pPr marL="404813" indent="-161925" algn="l" rtl="0" eaLnBrk="0" fontAlgn="base" hangingPunct="0">
        <a:lnSpc>
          <a:spcPts val="1350"/>
        </a:lnSpc>
        <a:spcBef>
          <a:spcPct val="0"/>
        </a:spcBef>
        <a:spcAft>
          <a:spcPct val="0"/>
        </a:spcAft>
        <a:buFont typeface="Arial" charset="0"/>
        <a:buChar char="–"/>
        <a:defRPr sz="1200" b="1" kern="1200">
          <a:solidFill>
            <a:schemeClr val="tx1"/>
          </a:solidFill>
          <a:latin typeface="+mn-lt"/>
          <a:ea typeface="+mn-ea"/>
          <a:cs typeface="+mn-cs"/>
        </a:defRPr>
      </a:lvl3pPr>
      <a:lvl4pPr marL="566738" indent="-161925" algn="l" rtl="0" eaLnBrk="0" fontAlgn="base" hangingPunct="0">
        <a:lnSpc>
          <a:spcPts val="1350"/>
        </a:lnSpc>
        <a:spcBef>
          <a:spcPct val="0"/>
        </a:spcBef>
        <a:spcAft>
          <a:spcPct val="0"/>
        </a:spcAft>
        <a:buFont typeface="Arial" charset="0"/>
        <a:buChar char="–"/>
        <a:defRPr sz="1200" kern="1200">
          <a:solidFill>
            <a:schemeClr val="tx1"/>
          </a:solidFill>
          <a:latin typeface="+mn-lt"/>
          <a:ea typeface="+mn-ea"/>
          <a:cs typeface="+mn-cs"/>
        </a:defRPr>
      </a:lvl4pPr>
      <a:lvl5pPr marL="728663" indent="-134541" algn="l" rtl="0" eaLnBrk="0" fontAlgn="base" hangingPunct="0">
        <a:spcBef>
          <a:spcPts val="75"/>
        </a:spcBef>
        <a:spcAft>
          <a:spcPct val="0"/>
        </a:spcAft>
        <a:buFont typeface="Arial" charset="0"/>
        <a:buChar char="–"/>
        <a:defRPr sz="825" b="1" kern="1200">
          <a:solidFill>
            <a:schemeClr val="tx1"/>
          </a:solidFill>
          <a:latin typeface="+mn-lt"/>
          <a:ea typeface="+mn-ea"/>
          <a:cs typeface="+mn-cs"/>
        </a:defRPr>
      </a:lvl5pPr>
      <a:lvl6pPr marL="864000" indent="-134541" algn="l" defTabSz="685800" rtl="0" eaLnBrk="1" latinLnBrk="0" hangingPunct="1">
        <a:spcBef>
          <a:spcPts val="75"/>
        </a:spcBef>
        <a:buFont typeface="Arial" pitchFamily="34" charset="0"/>
        <a:buChar char="–"/>
        <a:defRPr sz="825" kern="1200">
          <a:solidFill>
            <a:schemeClr val="tx1"/>
          </a:solidFill>
          <a:latin typeface="+mn-lt"/>
          <a:ea typeface="+mn-ea"/>
          <a:cs typeface="+mn-cs"/>
        </a:defRPr>
      </a:lvl6pPr>
      <a:lvl7pPr marL="999000" indent="-135000" algn="l" defTabSz="685800" rtl="0" eaLnBrk="1" latinLnBrk="0" hangingPunct="1">
        <a:spcBef>
          <a:spcPts val="75"/>
        </a:spcBef>
        <a:buFont typeface="Arial" pitchFamily="34" charset="0"/>
        <a:buChar char="–"/>
        <a:defRPr sz="825" kern="1200">
          <a:solidFill>
            <a:schemeClr val="tx1"/>
          </a:solidFill>
          <a:latin typeface="+mn-lt"/>
          <a:ea typeface="+mn-ea"/>
          <a:cs typeface="+mn-cs"/>
        </a:defRPr>
      </a:lvl7pPr>
      <a:lvl8pPr marL="1134000" marR="0" indent="-135000" algn="l" defTabSz="685800" rtl="0" eaLnBrk="1" fontAlgn="auto" latinLnBrk="0" hangingPunct="1">
        <a:lnSpc>
          <a:spcPct val="100000"/>
        </a:lnSpc>
        <a:spcBef>
          <a:spcPts val="75"/>
        </a:spcBef>
        <a:spcAft>
          <a:spcPts val="0"/>
        </a:spcAft>
        <a:buClrTx/>
        <a:buSzTx/>
        <a:buFont typeface="Arial" pitchFamily="34" charset="0"/>
        <a:buChar char="–"/>
        <a:tabLst/>
        <a:defRPr sz="825" kern="1200">
          <a:solidFill>
            <a:schemeClr val="tx1"/>
          </a:solidFill>
          <a:latin typeface="+mn-lt"/>
          <a:ea typeface="+mn-ea"/>
          <a:cs typeface="+mn-cs"/>
        </a:defRPr>
      </a:lvl8pPr>
      <a:lvl9pPr marL="1269000" indent="-135000" algn="l" defTabSz="685800" rtl="0" eaLnBrk="1" latinLnBrk="0" hangingPunct="1">
        <a:spcBef>
          <a:spcPts val="75"/>
        </a:spcBef>
        <a:buFont typeface="Arial" pitchFamily="34" charset="0"/>
        <a:buChar char="–"/>
        <a:defRPr sz="825" kern="1200">
          <a:solidFill>
            <a:schemeClr val="tx1"/>
          </a:solidFill>
          <a:latin typeface="+mn-lt"/>
          <a:ea typeface="+mn-ea"/>
          <a:cs typeface="+mn-cs"/>
        </a:defRPr>
      </a:lvl9pPr>
    </p:bodyStyle>
    <p:otherStyle>
      <a:defPPr>
        <a:defRPr lang="cs-CZ"/>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7.xml"/><Relationship Id="rId4" Type="http://schemas.openxmlformats.org/officeDocument/2006/relationships/chart" Target="../charts/chart3.xml"/></Relationships>
</file>

<file path=ppt/slides/_rels/slide1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7.xml"/><Relationship Id="rId4" Type="http://schemas.openxmlformats.org/officeDocument/2006/relationships/chart" Target="../charts/char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chart" Target="../charts/chart12.xml"/></Relationships>
</file>

<file path=ppt/slides/_rels/slide2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chart" Target="../charts/chart13.xml"/></Relationships>
</file>

<file path=ppt/slides/_rels/slide2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chart" Target="../charts/chart14.xml"/></Relationships>
</file>

<file path=ppt/slides/_rels/slide2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chart" Target="../charts/char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chart" Target="../charts/chart16.xml"/></Relationships>
</file>

<file path=ppt/slides/_rels/slide3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chart" Target="../charts/chart17.xml"/></Relationships>
</file>

<file path=ppt/slides/_rels/slide3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chart" Target="../charts/chart18.xml"/></Relationships>
</file>

<file path=ppt/slides/_rels/slide3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chart" Target="../charts/chart19.xml"/></Relationships>
</file>

<file path=ppt/slides/_rels/slide3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chart" Target="../charts/chart20.xml"/></Relationships>
</file>

<file path=ppt/slides/_rels/slide3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chart" Target="../charts/chart21.xml"/></Relationships>
</file>

<file path=ppt/slides/_rels/slide3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chart" Target="../charts/chart22.xml"/></Relationships>
</file>

<file path=ppt/slides/_rels/slide3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chart" Target="../charts/chart23.xml"/></Relationships>
</file>

<file path=ppt/slides/_rels/slide3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chart" Target="../charts/chart24.xml"/></Relationships>
</file>

<file path=ppt/slides/_rels/slide3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chart" Target="../charts/chart2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8" Type="http://schemas.openxmlformats.org/officeDocument/2006/relationships/image" Target="../media/image21.jpeg"/><Relationship Id="rId13" Type="http://schemas.openxmlformats.org/officeDocument/2006/relationships/image" Target="../media/image26.jpeg"/><Relationship Id="rId18" Type="http://schemas.openxmlformats.org/officeDocument/2006/relationships/image" Target="../media/image31.jpeg"/><Relationship Id="rId3" Type="http://schemas.openxmlformats.org/officeDocument/2006/relationships/image" Target="../media/image17.jpeg"/><Relationship Id="rId21" Type="http://schemas.openxmlformats.org/officeDocument/2006/relationships/image" Target="../media/image34.jpeg"/><Relationship Id="rId7" Type="http://schemas.openxmlformats.org/officeDocument/2006/relationships/image" Target="../media/image20.jpeg"/><Relationship Id="rId12" Type="http://schemas.openxmlformats.org/officeDocument/2006/relationships/image" Target="../media/image25.jpeg"/><Relationship Id="rId17" Type="http://schemas.openxmlformats.org/officeDocument/2006/relationships/image" Target="../media/image30.jpeg"/><Relationship Id="rId2" Type="http://schemas.openxmlformats.org/officeDocument/2006/relationships/image" Target="../media/image16.jpeg"/><Relationship Id="rId16" Type="http://schemas.openxmlformats.org/officeDocument/2006/relationships/image" Target="../media/image29.jpeg"/><Relationship Id="rId20" Type="http://schemas.openxmlformats.org/officeDocument/2006/relationships/image" Target="../media/image33.jpeg"/><Relationship Id="rId1" Type="http://schemas.openxmlformats.org/officeDocument/2006/relationships/slideLayout" Target="../slideLayouts/slideLayout7.xml"/><Relationship Id="rId6" Type="http://schemas.openxmlformats.org/officeDocument/2006/relationships/image" Target="../media/image19.jpeg"/><Relationship Id="rId11" Type="http://schemas.openxmlformats.org/officeDocument/2006/relationships/image" Target="../media/image24.jpeg"/><Relationship Id="rId5" Type="http://schemas.openxmlformats.org/officeDocument/2006/relationships/chart" Target="../charts/chart26.xml"/><Relationship Id="rId15" Type="http://schemas.openxmlformats.org/officeDocument/2006/relationships/image" Target="../media/image28.png"/><Relationship Id="rId10" Type="http://schemas.openxmlformats.org/officeDocument/2006/relationships/image" Target="../media/image23.jpeg"/><Relationship Id="rId19" Type="http://schemas.openxmlformats.org/officeDocument/2006/relationships/image" Target="../media/image32.jpeg"/><Relationship Id="rId4" Type="http://schemas.openxmlformats.org/officeDocument/2006/relationships/image" Target="../media/image18.jpeg"/><Relationship Id="rId9" Type="http://schemas.openxmlformats.org/officeDocument/2006/relationships/image" Target="../media/image22.jpeg"/><Relationship Id="rId14" Type="http://schemas.openxmlformats.org/officeDocument/2006/relationships/image" Target="../media/image27.jpeg"/></Relationships>
</file>

<file path=ppt/slides/_rels/slide43.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22.jpeg"/><Relationship Id="rId7" Type="http://schemas.openxmlformats.org/officeDocument/2006/relationships/image" Target="../media/image35.jpeg"/><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33.jpeg"/><Relationship Id="rId4" Type="http://schemas.openxmlformats.org/officeDocument/2006/relationships/image" Target="../media/image27.jpeg"/><Relationship Id="rId9" Type="http://schemas.openxmlformats.org/officeDocument/2006/relationships/image" Target="../media/image37.jpeg"/></Relationships>
</file>

<file path=ppt/slides/_rels/slide44.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2483768" y="1923678"/>
            <a:ext cx="5603859" cy="1102519"/>
          </a:xfrm>
        </p:spPr>
        <p:txBody>
          <a:bodyPr/>
          <a:lstStyle/>
          <a:p>
            <a:r>
              <a:rPr lang="cs-CZ" sz="3600" u="none" dirty="0" err="1">
                <a:latin typeface="Calibri" panose="020F0502020204030204" pitchFamily="34" charset="0"/>
              </a:rPr>
              <a:t>Mystery</a:t>
            </a:r>
            <a:r>
              <a:rPr lang="cs-CZ" sz="3600" u="none" dirty="0">
                <a:latin typeface="Calibri" panose="020F0502020204030204" pitchFamily="34" charset="0"/>
              </a:rPr>
              <a:t> Shopping</a:t>
            </a:r>
            <a:br>
              <a:rPr lang="cs-CZ" sz="3600" u="none" dirty="0">
                <a:latin typeface="Calibri" panose="020F0502020204030204" pitchFamily="34" charset="0"/>
              </a:rPr>
            </a:br>
            <a:r>
              <a:rPr lang="cs-CZ" sz="3600" u="none" dirty="0">
                <a:latin typeface="Calibri" panose="020F0502020204030204" pitchFamily="34" charset="0"/>
              </a:rPr>
              <a:t>TIC 2020</a:t>
            </a:r>
            <a:endParaRPr lang="en-GB" sz="3300" u="none" dirty="0"/>
          </a:p>
        </p:txBody>
      </p:sp>
      <p:sp>
        <p:nvSpPr>
          <p:cNvPr id="3" name="Zástupný symbol pro text 2"/>
          <p:cNvSpPr>
            <a:spLocks noGrp="1"/>
          </p:cNvSpPr>
          <p:nvPr>
            <p:ph type="body" sz="quarter" idx="13"/>
          </p:nvPr>
        </p:nvSpPr>
        <p:spPr>
          <a:xfrm>
            <a:off x="539999" y="3939902"/>
            <a:ext cx="3168000" cy="380098"/>
          </a:xfrm>
        </p:spPr>
        <p:txBody>
          <a:bodyPr/>
          <a:lstStyle/>
          <a:p>
            <a:r>
              <a:rPr lang="cs-CZ" dirty="0"/>
              <a:t>Pro agenturu CzechTourism zpracovala agentura </a:t>
            </a:r>
            <a:r>
              <a:rPr lang="cs-CZ" b="1" dirty="0"/>
              <a:t>Ipsos</a:t>
            </a:r>
          </a:p>
          <a:p>
            <a:r>
              <a:rPr lang="cs-CZ" dirty="0"/>
              <a:t>Říjen 2020</a:t>
            </a:r>
            <a:endParaRPr lang="en-GB" dirty="0"/>
          </a:p>
        </p:txBody>
      </p:sp>
    </p:spTree>
    <p:extLst>
      <p:ext uri="{BB962C8B-B14F-4D97-AF65-F5344CB8AC3E}">
        <p14:creationId xmlns:p14="http://schemas.microsoft.com/office/powerpoint/2010/main" val="18702732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pPr lvl="0"/>
            <a:r>
              <a:rPr lang="cs-CZ" sz="4000" u="none" cap="all" dirty="0">
                <a:solidFill>
                  <a:srgbClr val="FFFFFF"/>
                </a:solidFill>
                <a:latin typeface="Calibri"/>
              </a:rPr>
              <a:t>CELKOVÉ </a:t>
            </a:r>
            <a:r>
              <a:rPr lang="cs-CZ" sz="4000" u="none" cap="all" dirty="0" err="1">
                <a:solidFill>
                  <a:srgbClr val="FFFFFF"/>
                </a:solidFill>
                <a:latin typeface="Calibri"/>
              </a:rPr>
              <a:t>VÝSLEDKy</a:t>
            </a:r>
            <a:r>
              <a:rPr lang="en-US" sz="4000" u="none" cap="all" dirty="0">
                <a:solidFill>
                  <a:srgbClr val="FFFFFF"/>
                </a:solidFill>
                <a:latin typeface="Calibri"/>
              </a:rPr>
              <a:t/>
            </a:r>
            <a:br>
              <a:rPr lang="en-US" sz="4000" u="none" cap="all" dirty="0">
                <a:solidFill>
                  <a:srgbClr val="FFFFFF"/>
                </a:solidFill>
                <a:latin typeface="Calibri"/>
              </a:rPr>
            </a:br>
            <a:endParaRPr lang="cs-CZ" dirty="0"/>
          </a:p>
        </p:txBody>
      </p:sp>
      <p:sp>
        <p:nvSpPr>
          <p:cNvPr id="2" name="Zástupný symbol pro číslo snímku 1"/>
          <p:cNvSpPr>
            <a:spLocks noGrp="1"/>
          </p:cNvSpPr>
          <p:nvPr>
            <p:ph type="sldNum" sz="quarter" idx="11"/>
          </p:nvPr>
        </p:nvSpPr>
        <p:spPr/>
        <p:txBody>
          <a:bodyPr/>
          <a:lstStyle/>
          <a:p>
            <a:pPr defTabSz="685800">
              <a:defRPr/>
            </a:pPr>
            <a:fld id="{EFA7B33C-2957-4FED-A986-F7D0C74A1F7C}" type="slidenum">
              <a:rPr lang="cs-CZ" smtClean="0"/>
              <a:pPr defTabSz="685800">
                <a:defRPr/>
              </a:pPr>
              <a:t>10</a:t>
            </a:fld>
            <a:endParaRPr lang="cs-CZ" dirty="0"/>
          </a:p>
        </p:txBody>
      </p:sp>
    </p:spTree>
    <p:extLst>
      <p:ext uri="{BB962C8B-B14F-4D97-AF65-F5344CB8AC3E}">
        <p14:creationId xmlns:p14="http://schemas.microsoft.com/office/powerpoint/2010/main" val="6925884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txBox="1">
            <a:spLocks/>
          </p:cNvSpPr>
          <p:nvPr/>
        </p:nvSpPr>
        <p:spPr>
          <a:xfrm>
            <a:off x="220553" y="454018"/>
            <a:ext cx="8654595" cy="461548"/>
          </a:xfrm>
          <a:prstGeom prst="rect">
            <a:avLst/>
          </a:prstGeom>
        </p:spPr>
        <p:txBody>
          <a:bodyPr vert="horz" lIns="36000" tIns="45720" rIns="36000" bIns="45720" rtlCol="0" anchor="t">
            <a:noAutofit/>
          </a:bodyPr>
          <a:lstStyle>
            <a:lvl1pPr algn="l" defTabSz="914400" rtl="0" eaLnBrk="1" latinLnBrk="0" hangingPunct="1">
              <a:spcBef>
                <a:spcPct val="0"/>
              </a:spcBef>
              <a:buNone/>
              <a:defRPr sz="2800" b="1" kern="1200">
                <a:solidFill>
                  <a:srgbClr val="404040"/>
                </a:solidFill>
                <a:latin typeface="Calibri" pitchFamily="34" charset="0"/>
                <a:ea typeface="+mj-ea"/>
                <a:cs typeface="Arial" pitchFamily="34" charset="0"/>
              </a:defRPr>
            </a:lvl1pPr>
          </a:lstStyle>
          <a:p>
            <a:pPr lvl="0" fontAlgn="auto">
              <a:spcAft>
                <a:spcPts val="0"/>
              </a:spcAft>
              <a:defRPr/>
            </a:pPr>
            <a:r>
              <a:rPr lang="cs-CZ" sz="2400" dirty="0"/>
              <a:t>Co nám ukazují celková čísla?</a:t>
            </a:r>
          </a:p>
        </p:txBody>
      </p:sp>
      <p:sp>
        <p:nvSpPr>
          <p:cNvPr id="5" name="Zástupný symbol pro text 4"/>
          <p:cNvSpPr txBox="1">
            <a:spLocks/>
          </p:cNvSpPr>
          <p:nvPr/>
        </p:nvSpPr>
        <p:spPr>
          <a:xfrm>
            <a:off x="166765" y="188107"/>
            <a:ext cx="6710396" cy="442661"/>
          </a:xfrm>
          <a:prstGeom prst="rect">
            <a:avLst/>
          </a:prstGeom>
        </p:spPr>
        <p:txBody>
          <a:bodyPr/>
          <a:lstStyle>
            <a:lvl1pPr marL="174625" indent="-174625" algn="l" defTabSz="914400" rtl="0" eaLnBrk="1" latinLnBrk="0" hangingPunct="1">
              <a:spcBef>
                <a:spcPct val="20000"/>
              </a:spcBef>
              <a:buFont typeface="Wingdings" pitchFamily="2" charset="2"/>
              <a:buChar char="§"/>
              <a:defRPr sz="2000" kern="1200">
                <a:solidFill>
                  <a:srgbClr val="404040"/>
                </a:solidFill>
                <a:latin typeface="Calibri" pitchFamily="34" charset="0"/>
                <a:ea typeface="+mn-ea"/>
                <a:cs typeface="Arial" pitchFamily="34" charset="0"/>
              </a:defRPr>
            </a:lvl1pPr>
            <a:lvl2pPr marL="444500" indent="-203200" algn="l" defTabSz="914400" rtl="0" eaLnBrk="1" latinLnBrk="0" hangingPunct="1">
              <a:spcBef>
                <a:spcPct val="20000"/>
              </a:spcBef>
              <a:buSzPct val="100000"/>
              <a:buFont typeface="Wingdings" panose="05000000000000000000" pitchFamily="2" charset="2"/>
              <a:buChar char="§"/>
              <a:defRPr sz="1800" kern="1200">
                <a:solidFill>
                  <a:srgbClr val="404040"/>
                </a:solidFill>
                <a:latin typeface="Calibri" pitchFamily="34" charset="0"/>
                <a:ea typeface="+mn-ea"/>
                <a:cs typeface="Arial" pitchFamily="34" charset="0"/>
              </a:defRPr>
            </a:lvl2pPr>
            <a:lvl3pPr marL="622300" indent="-127000" algn="l" defTabSz="914400" rtl="0" eaLnBrk="1" latinLnBrk="0" hangingPunct="1">
              <a:spcBef>
                <a:spcPct val="20000"/>
              </a:spcBef>
              <a:buSzPct val="100000"/>
              <a:buFont typeface="Arial" pitchFamily="34" charset="0"/>
              <a:buNone/>
              <a:defRPr sz="1800" kern="1200">
                <a:solidFill>
                  <a:srgbClr val="404040"/>
                </a:solidFill>
                <a:latin typeface="Calibri" pitchFamily="34" charset="0"/>
                <a:ea typeface="+mn-ea"/>
                <a:cs typeface="Arial" pitchFamily="34" charset="0"/>
              </a:defRPr>
            </a:lvl3pPr>
            <a:lvl4pPr marL="901700" indent="-139700" algn="l" defTabSz="914400" rtl="0" eaLnBrk="1" latinLnBrk="0" hangingPunct="1">
              <a:spcBef>
                <a:spcPct val="20000"/>
              </a:spcBef>
              <a:buFont typeface="Arial" pitchFamily="34" charset="0"/>
              <a:buNone/>
              <a:defRPr sz="1600" kern="1200">
                <a:solidFill>
                  <a:srgbClr val="404040"/>
                </a:solidFill>
                <a:latin typeface="Calibri" pitchFamily="34" charset="0"/>
                <a:ea typeface="+mn-ea"/>
                <a:cs typeface="Arial" pitchFamily="34" charset="0"/>
              </a:defRPr>
            </a:lvl4pPr>
            <a:lvl5pPr marL="1257300" indent="-139700" algn="l" defTabSz="914400" rtl="0" eaLnBrk="1" latinLnBrk="0" hangingPunct="1">
              <a:spcBef>
                <a:spcPct val="20000"/>
              </a:spcBef>
              <a:buFont typeface="Arial" pitchFamily="34" charset="0"/>
              <a:buNone/>
              <a:defRPr sz="1400" kern="1200">
                <a:solidFill>
                  <a:srgbClr val="404040"/>
                </a:solidFill>
                <a:latin typeface="Calibri"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Wingdings" pitchFamily="2" charset="2"/>
              <a:buNone/>
              <a:tabLst/>
              <a:defRPr/>
            </a:pPr>
            <a:r>
              <a:rPr kumimoji="0" lang="pl-PL" sz="1800" b="0" i="0" u="none" strike="noStrike" kern="1200" cap="none" spc="0" normalizeH="0" baseline="0" noProof="0" dirty="0">
                <a:ln>
                  <a:noFill/>
                </a:ln>
                <a:solidFill>
                  <a:srgbClr val="404040"/>
                </a:solidFill>
                <a:effectLst/>
                <a:uLnTx/>
                <a:uFillTx/>
                <a:latin typeface="Calibri" pitchFamily="34" charset="0"/>
                <a:ea typeface="+mn-ea"/>
                <a:cs typeface="Arial" pitchFamily="34" charset="0"/>
              </a:rPr>
              <a:t>CELKOVÉ VÝSLEDKY</a:t>
            </a:r>
          </a:p>
        </p:txBody>
      </p:sp>
      <p:grpSp>
        <p:nvGrpSpPr>
          <p:cNvPr id="85" name="Skupina 84"/>
          <p:cNvGrpSpPr/>
          <p:nvPr/>
        </p:nvGrpSpPr>
        <p:grpSpPr>
          <a:xfrm>
            <a:off x="276643" y="2094180"/>
            <a:ext cx="8589775" cy="762392"/>
            <a:chOff x="276643" y="2094180"/>
            <a:chExt cx="8589775" cy="762392"/>
          </a:xfrm>
        </p:grpSpPr>
        <p:grpSp>
          <p:nvGrpSpPr>
            <p:cNvPr id="77" name="Skupina 76"/>
            <p:cNvGrpSpPr/>
            <p:nvPr/>
          </p:nvGrpSpPr>
          <p:grpSpPr>
            <a:xfrm>
              <a:off x="276643" y="2635435"/>
              <a:ext cx="1947600" cy="221137"/>
              <a:chOff x="297260" y="2995711"/>
              <a:chExt cx="1947600" cy="221137"/>
            </a:xfrm>
          </p:grpSpPr>
          <p:sp>
            <p:nvSpPr>
              <p:cNvPr id="9" name="Obdélník 38"/>
              <p:cNvSpPr/>
              <p:nvPr/>
            </p:nvSpPr>
            <p:spPr>
              <a:xfrm>
                <a:off x="297260" y="2995711"/>
                <a:ext cx="1947600" cy="221137"/>
              </a:xfrm>
              <a:prstGeom prst="rect">
                <a:avLst/>
              </a:prstGeom>
              <a:solidFill>
                <a:srgbClr val="262626"/>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050" b="0" i="0" u="none" strike="noStrike" kern="0" cap="none" spc="0" normalizeH="0" baseline="0" noProof="0" dirty="0">
                  <a:ln>
                    <a:noFill/>
                  </a:ln>
                  <a:solidFill>
                    <a:srgbClr val="A8CCDD"/>
                  </a:solidFill>
                  <a:effectLst/>
                  <a:uLnTx/>
                  <a:uFillTx/>
                  <a:latin typeface="Calibri"/>
                  <a:ea typeface="+mn-ea"/>
                  <a:cs typeface="+mn-cs"/>
                </a:endParaRPr>
              </a:p>
            </p:txBody>
          </p:sp>
          <p:sp>
            <p:nvSpPr>
              <p:cNvPr id="10" name="Nadpis 3"/>
              <p:cNvSpPr txBox="1">
                <a:spLocks/>
              </p:cNvSpPr>
              <p:nvPr/>
            </p:nvSpPr>
            <p:spPr>
              <a:xfrm>
                <a:off x="343045" y="3040802"/>
                <a:ext cx="1817686" cy="102586"/>
              </a:xfrm>
              <a:prstGeom prst="rect">
                <a:avLst/>
              </a:prstGeom>
              <a:solidFill>
                <a:srgbClr val="262626"/>
              </a:solidFill>
            </p:spPr>
            <p:txBody>
              <a:bodyPr vert="horz" wrap="square" lIns="0" tIns="0" rIns="0" bIns="0" rtlCol="0" anchor="t">
                <a:spAutoFit/>
              </a:bodyPr>
              <a:lstStyle>
                <a:defPPr>
                  <a:defRPr lang="en-US"/>
                </a:defPPr>
                <a:lvl1pPr marL="0" algn="l" defTabSz="1358696" rtl="0" eaLnBrk="1" latinLnBrk="0" hangingPunct="1">
                  <a:defRPr sz="2600" kern="1200">
                    <a:solidFill>
                      <a:schemeClr val="tx1"/>
                    </a:solidFill>
                    <a:latin typeface="+mn-lt"/>
                    <a:ea typeface="+mn-ea"/>
                    <a:cs typeface="+mn-cs"/>
                  </a:defRPr>
                </a:lvl1pPr>
                <a:lvl2pPr marL="679348" algn="l" defTabSz="1358696" rtl="0" eaLnBrk="1" latinLnBrk="0" hangingPunct="1">
                  <a:defRPr sz="2600" kern="1200">
                    <a:solidFill>
                      <a:schemeClr val="tx1"/>
                    </a:solidFill>
                    <a:latin typeface="+mn-lt"/>
                    <a:ea typeface="+mn-ea"/>
                    <a:cs typeface="+mn-cs"/>
                  </a:defRPr>
                </a:lvl2pPr>
                <a:lvl3pPr marL="1358696" algn="l" defTabSz="1358696" rtl="0" eaLnBrk="1" latinLnBrk="0" hangingPunct="1">
                  <a:defRPr sz="2600" kern="1200">
                    <a:solidFill>
                      <a:schemeClr val="tx1"/>
                    </a:solidFill>
                    <a:latin typeface="+mn-lt"/>
                    <a:ea typeface="+mn-ea"/>
                    <a:cs typeface="+mn-cs"/>
                  </a:defRPr>
                </a:lvl3pPr>
                <a:lvl4pPr marL="2038044" algn="l" defTabSz="1358696" rtl="0" eaLnBrk="1" latinLnBrk="0" hangingPunct="1">
                  <a:defRPr sz="2600" kern="1200">
                    <a:solidFill>
                      <a:schemeClr val="tx1"/>
                    </a:solidFill>
                    <a:latin typeface="+mn-lt"/>
                    <a:ea typeface="+mn-ea"/>
                    <a:cs typeface="+mn-cs"/>
                  </a:defRPr>
                </a:lvl4pPr>
                <a:lvl5pPr marL="2717392" algn="l" defTabSz="1358696" rtl="0" eaLnBrk="1" latinLnBrk="0" hangingPunct="1">
                  <a:defRPr sz="2600" kern="1200">
                    <a:solidFill>
                      <a:schemeClr val="tx1"/>
                    </a:solidFill>
                    <a:latin typeface="+mn-lt"/>
                    <a:ea typeface="+mn-ea"/>
                    <a:cs typeface="+mn-cs"/>
                  </a:defRPr>
                </a:lvl5pPr>
                <a:lvl6pPr marL="3396740" algn="l" defTabSz="1358696" rtl="0" eaLnBrk="1" latinLnBrk="0" hangingPunct="1">
                  <a:defRPr sz="2600" kern="1200">
                    <a:solidFill>
                      <a:schemeClr val="tx1"/>
                    </a:solidFill>
                    <a:latin typeface="+mn-lt"/>
                    <a:ea typeface="+mn-ea"/>
                    <a:cs typeface="+mn-cs"/>
                  </a:defRPr>
                </a:lvl6pPr>
                <a:lvl7pPr marL="4076088" algn="l" defTabSz="1358696" rtl="0" eaLnBrk="1" latinLnBrk="0" hangingPunct="1">
                  <a:defRPr sz="2600" kern="1200">
                    <a:solidFill>
                      <a:schemeClr val="tx1"/>
                    </a:solidFill>
                    <a:latin typeface="+mn-lt"/>
                    <a:ea typeface="+mn-ea"/>
                    <a:cs typeface="+mn-cs"/>
                  </a:defRPr>
                </a:lvl7pPr>
                <a:lvl8pPr marL="4755435" algn="l" defTabSz="1358696" rtl="0" eaLnBrk="1" latinLnBrk="0" hangingPunct="1">
                  <a:defRPr sz="2600" kern="1200">
                    <a:solidFill>
                      <a:schemeClr val="tx1"/>
                    </a:solidFill>
                    <a:latin typeface="+mn-lt"/>
                    <a:ea typeface="+mn-ea"/>
                    <a:cs typeface="+mn-cs"/>
                  </a:defRPr>
                </a:lvl8pPr>
                <a:lvl9pPr marL="5434783" algn="l" defTabSz="1358696" rtl="0" eaLnBrk="1" latinLnBrk="0" hangingPunct="1">
                  <a:defRPr sz="2600" kern="1200">
                    <a:solidFill>
                      <a:schemeClr val="tx1"/>
                    </a:solidFill>
                    <a:latin typeface="+mn-lt"/>
                    <a:ea typeface="+mn-ea"/>
                    <a:cs typeface="+mn-cs"/>
                  </a:defRPr>
                </a:lvl9pPr>
              </a:lstStyle>
              <a:p>
                <a:pPr algn="ctr" fontAlgn="auto">
                  <a:spcBef>
                    <a:spcPts val="0"/>
                  </a:spcBef>
                  <a:spcAft>
                    <a:spcPts val="600"/>
                  </a:spcAft>
                  <a:defRPr/>
                </a:pPr>
                <a:r>
                  <a:rPr lang="cs-CZ" sz="900" b="1" dirty="0">
                    <a:solidFill>
                      <a:srgbClr val="A8CCDD"/>
                    </a:solidFill>
                    <a:latin typeface="Calibri"/>
                  </a:rPr>
                  <a:t>EXTERIÉR TIC A PRVNÍ DOJEM</a:t>
                </a:r>
              </a:p>
            </p:txBody>
          </p:sp>
        </p:grpSp>
        <p:grpSp>
          <p:nvGrpSpPr>
            <p:cNvPr id="70" name="Skupina 69"/>
            <p:cNvGrpSpPr/>
            <p:nvPr/>
          </p:nvGrpSpPr>
          <p:grpSpPr>
            <a:xfrm>
              <a:off x="2502497" y="2632569"/>
              <a:ext cx="1947600" cy="221137"/>
              <a:chOff x="2501754" y="3456483"/>
              <a:chExt cx="1947600" cy="298552"/>
            </a:xfrm>
          </p:grpSpPr>
          <p:sp>
            <p:nvSpPr>
              <p:cNvPr id="12" name="Obdélník 38"/>
              <p:cNvSpPr/>
              <p:nvPr/>
            </p:nvSpPr>
            <p:spPr>
              <a:xfrm>
                <a:off x="2501754" y="3456483"/>
                <a:ext cx="1947600" cy="298552"/>
              </a:xfrm>
              <a:prstGeom prst="rect">
                <a:avLst/>
              </a:prstGeom>
              <a:solidFill>
                <a:srgbClr val="262626"/>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000" b="0" i="0" u="none" strike="noStrike" kern="0" cap="none" spc="0" normalizeH="0" baseline="0" noProof="0" dirty="0">
                  <a:ln>
                    <a:noFill/>
                  </a:ln>
                  <a:solidFill>
                    <a:srgbClr val="404040"/>
                  </a:solidFill>
                  <a:effectLst/>
                  <a:uLnTx/>
                  <a:uFillTx/>
                  <a:latin typeface="Calibri"/>
                  <a:ea typeface="+mn-ea"/>
                  <a:cs typeface="+mn-cs"/>
                </a:endParaRPr>
              </a:p>
            </p:txBody>
          </p:sp>
          <p:sp>
            <p:nvSpPr>
              <p:cNvPr id="13" name="Nadpis 3"/>
              <p:cNvSpPr txBox="1">
                <a:spLocks/>
              </p:cNvSpPr>
              <p:nvPr/>
            </p:nvSpPr>
            <p:spPr>
              <a:xfrm>
                <a:off x="2762271" y="3504547"/>
                <a:ext cx="1446960" cy="138499"/>
              </a:xfrm>
              <a:prstGeom prst="rect">
                <a:avLst/>
              </a:prstGeom>
            </p:spPr>
            <p:txBody>
              <a:bodyPr vert="horz" wrap="square" lIns="0" tIns="0" rIns="0" bIns="0" rtlCol="0" anchor="t">
                <a:spAutoFit/>
              </a:bodyPr>
              <a:lstStyle>
                <a:defPPr>
                  <a:defRPr lang="en-US"/>
                </a:defPPr>
                <a:lvl1pPr marL="0" algn="l" defTabSz="1358696" rtl="0" eaLnBrk="1" latinLnBrk="0" hangingPunct="1">
                  <a:defRPr sz="2600" kern="1200">
                    <a:solidFill>
                      <a:schemeClr val="tx1"/>
                    </a:solidFill>
                    <a:latin typeface="+mn-lt"/>
                    <a:ea typeface="+mn-ea"/>
                    <a:cs typeface="+mn-cs"/>
                  </a:defRPr>
                </a:lvl1pPr>
                <a:lvl2pPr marL="679348" algn="l" defTabSz="1358696" rtl="0" eaLnBrk="1" latinLnBrk="0" hangingPunct="1">
                  <a:defRPr sz="2600" kern="1200">
                    <a:solidFill>
                      <a:schemeClr val="tx1"/>
                    </a:solidFill>
                    <a:latin typeface="+mn-lt"/>
                    <a:ea typeface="+mn-ea"/>
                    <a:cs typeface="+mn-cs"/>
                  </a:defRPr>
                </a:lvl2pPr>
                <a:lvl3pPr marL="1358696" algn="l" defTabSz="1358696" rtl="0" eaLnBrk="1" latinLnBrk="0" hangingPunct="1">
                  <a:defRPr sz="2600" kern="1200">
                    <a:solidFill>
                      <a:schemeClr val="tx1"/>
                    </a:solidFill>
                    <a:latin typeface="+mn-lt"/>
                    <a:ea typeface="+mn-ea"/>
                    <a:cs typeface="+mn-cs"/>
                  </a:defRPr>
                </a:lvl3pPr>
                <a:lvl4pPr marL="2038044" algn="l" defTabSz="1358696" rtl="0" eaLnBrk="1" latinLnBrk="0" hangingPunct="1">
                  <a:defRPr sz="2600" kern="1200">
                    <a:solidFill>
                      <a:schemeClr val="tx1"/>
                    </a:solidFill>
                    <a:latin typeface="+mn-lt"/>
                    <a:ea typeface="+mn-ea"/>
                    <a:cs typeface="+mn-cs"/>
                  </a:defRPr>
                </a:lvl4pPr>
                <a:lvl5pPr marL="2717392" algn="l" defTabSz="1358696" rtl="0" eaLnBrk="1" latinLnBrk="0" hangingPunct="1">
                  <a:defRPr sz="2600" kern="1200">
                    <a:solidFill>
                      <a:schemeClr val="tx1"/>
                    </a:solidFill>
                    <a:latin typeface="+mn-lt"/>
                    <a:ea typeface="+mn-ea"/>
                    <a:cs typeface="+mn-cs"/>
                  </a:defRPr>
                </a:lvl5pPr>
                <a:lvl6pPr marL="3396740" algn="l" defTabSz="1358696" rtl="0" eaLnBrk="1" latinLnBrk="0" hangingPunct="1">
                  <a:defRPr sz="2600" kern="1200">
                    <a:solidFill>
                      <a:schemeClr val="tx1"/>
                    </a:solidFill>
                    <a:latin typeface="+mn-lt"/>
                    <a:ea typeface="+mn-ea"/>
                    <a:cs typeface="+mn-cs"/>
                  </a:defRPr>
                </a:lvl6pPr>
                <a:lvl7pPr marL="4076088" algn="l" defTabSz="1358696" rtl="0" eaLnBrk="1" latinLnBrk="0" hangingPunct="1">
                  <a:defRPr sz="2600" kern="1200">
                    <a:solidFill>
                      <a:schemeClr val="tx1"/>
                    </a:solidFill>
                    <a:latin typeface="+mn-lt"/>
                    <a:ea typeface="+mn-ea"/>
                    <a:cs typeface="+mn-cs"/>
                  </a:defRPr>
                </a:lvl7pPr>
                <a:lvl8pPr marL="4755435" algn="l" defTabSz="1358696" rtl="0" eaLnBrk="1" latinLnBrk="0" hangingPunct="1">
                  <a:defRPr sz="2600" kern="1200">
                    <a:solidFill>
                      <a:schemeClr val="tx1"/>
                    </a:solidFill>
                    <a:latin typeface="+mn-lt"/>
                    <a:ea typeface="+mn-ea"/>
                    <a:cs typeface="+mn-cs"/>
                  </a:defRPr>
                </a:lvl8pPr>
                <a:lvl9pPr marL="5434783" algn="l" defTabSz="1358696" rtl="0" eaLnBrk="1" latinLnBrk="0" hangingPunct="1">
                  <a:defRPr sz="2600" kern="1200">
                    <a:solidFill>
                      <a:schemeClr val="tx1"/>
                    </a:solidFill>
                    <a:latin typeface="+mn-lt"/>
                    <a:ea typeface="+mn-ea"/>
                    <a:cs typeface="+mn-cs"/>
                  </a:defRPr>
                </a:lvl9pPr>
              </a:lstStyle>
              <a:p>
                <a:pPr algn="ctr" fontAlgn="auto">
                  <a:spcBef>
                    <a:spcPts val="0"/>
                  </a:spcBef>
                  <a:spcAft>
                    <a:spcPts val="600"/>
                  </a:spcAft>
                  <a:defRPr/>
                </a:pPr>
                <a:r>
                  <a:rPr lang="cs-CZ" sz="900" b="1" dirty="0">
                    <a:solidFill>
                      <a:srgbClr val="A8CCDD"/>
                    </a:solidFill>
                    <a:latin typeface="Calibri"/>
                  </a:rPr>
                  <a:t>PRACOVNÍK TIC</a:t>
                </a:r>
              </a:p>
            </p:txBody>
          </p:sp>
        </p:grpSp>
        <p:grpSp>
          <p:nvGrpSpPr>
            <p:cNvPr id="71" name="Skupina 70"/>
            <p:cNvGrpSpPr/>
            <p:nvPr/>
          </p:nvGrpSpPr>
          <p:grpSpPr>
            <a:xfrm>
              <a:off x="4675325" y="2631894"/>
              <a:ext cx="1947600" cy="221137"/>
              <a:chOff x="4651885" y="3458190"/>
              <a:chExt cx="1947600" cy="298552"/>
            </a:xfrm>
          </p:grpSpPr>
          <p:sp>
            <p:nvSpPr>
              <p:cNvPr id="14" name="Obdélník 38"/>
              <p:cNvSpPr/>
              <p:nvPr/>
            </p:nvSpPr>
            <p:spPr>
              <a:xfrm>
                <a:off x="4651885" y="3458190"/>
                <a:ext cx="1947600" cy="298552"/>
              </a:xfrm>
              <a:prstGeom prst="rect">
                <a:avLst/>
              </a:prstGeom>
              <a:solidFill>
                <a:srgbClr val="262626"/>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000" b="0" i="0" u="none" strike="noStrike" kern="0" cap="none" spc="0" normalizeH="0" baseline="0" noProof="0" dirty="0">
                  <a:ln>
                    <a:noFill/>
                  </a:ln>
                  <a:solidFill>
                    <a:srgbClr val="404040"/>
                  </a:solidFill>
                  <a:effectLst/>
                  <a:uLnTx/>
                  <a:uFillTx/>
                  <a:latin typeface="Calibri"/>
                  <a:ea typeface="+mn-ea"/>
                  <a:cs typeface="+mn-cs"/>
                </a:endParaRPr>
              </a:p>
            </p:txBody>
          </p:sp>
          <p:sp>
            <p:nvSpPr>
              <p:cNvPr id="15" name="Nadpis 3"/>
              <p:cNvSpPr txBox="1">
                <a:spLocks/>
              </p:cNvSpPr>
              <p:nvPr/>
            </p:nvSpPr>
            <p:spPr>
              <a:xfrm>
                <a:off x="4889238" y="3512374"/>
                <a:ext cx="1464946" cy="138499"/>
              </a:xfrm>
              <a:prstGeom prst="rect">
                <a:avLst/>
              </a:prstGeom>
            </p:spPr>
            <p:txBody>
              <a:bodyPr vert="horz" wrap="square" lIns="0" tIns="0" rIns="0" bIns="0" rtlCol="0" anchor="t">
                <a:spAutoFit/>
              </a:bodyPr>
              <a:lstStyle>
                <a:defPPr>
                  <a:defRPr lang="en-US"/>
                </a:defPPr>
                <a:lvl1pPr marL="0" algn="l" defTabSz="1358696" rtl="0" eaLnBrk="1" latinLnBrk="0" hangingPunct="1">
                  <a:defRPr sz="2600" kern="1200">
                    <a:solidFill>
                      <a:schemeClr val="tx1"/>
                    </a:solidFill>
                    <a:latin typeface="+mn-lt"/>
                    <a:ea typeface="+mn-ea"/>
                    <a:cs typeface="+mn-cs"/>
                  </a:defRPr>
                </a:lvl1pPr>
                <a:lvl2pPr marL="679348" algn="l" defTabSz="1358696" rtl="0" eaLnBrk="1" latinLnBrk="0" hangingPunct="1">
                  <a:defRPr sz="2600" kern="1200">
                    <a:solidFill>
                      <a:schemeClr val="tx1"/>
                    </a:solidFill>
                    <a:latin typeface="+mn-lt"/>
                    <a:ea typeface="+mn-ea"/>
                    <a:cs typeface="+mn-cs"/>
                  </a:defRPr>
                </a:lvl2pPr>
                <a:lvl3pPr marL="1358696" algn="l" defTabSz="1358696" rtl="0" eaLnBrk="1" latinLnBrk="0" hangingPunct="1">
                  <a:defRPr sz="2600" kern="1200">
                    <a:solidFill>
                      <a:schemeClr val="tx1"/>
                    </a:solidFill>
                    <a:latin typeface="+mn-lt"/>
                    <a:ea typeface="+mn-ea"/>
                    <a:cs typeface="+mn-cs"/>
                  </a:defRPr>
                </a:lvl3pPr>
                <a:lvl4pPr marL="2038044" algn="l" defTabSz="1358696" rtl="0" eaLnBrk="1" latinLnBrk="0" hangingPunct="1">
                  <a:defRPr sz="2600" kern="1200">
                    <a:solidFill>
                      <a:schemeClr val="tx1"/>
                    </a:solidFill>
                    <a:latin typeface="+mn-lt"/>
                    <a:ea typeface="+mn-ea"/>
                    <a:cs typeface="+mn-cs"/>
                  </a:defRPr>
                </a:lvl4pPr>
                <a:lvl5pPr marL="2717392" algn="l" defTabSz="1358696" rtl="0" eaLnBrk="1" latinLnBrk="0" hangingPunct="1">
                  <a:defRPr sz="2600" kern="1200">
                    <a:solidFill>
                      <a:schemeClr val="tx1"/>
                    </a:solidFill>
                    <a:latin typeface="+mn-lt"/>
                    <a:ea typeface="+mn-ea"/>
                    <a:cs typeface="+mn-cs"/>
                  </a:defRPr>
                </a:lvl5pPr>
                <a:lvl6pPr marL="3396740" algn="l" defTabSz="1358696" rtl="0" eaLnBrk="1" latinLnBrk="0" hangingPunct="1">
                  <a:defRPr sz="2600" kern="1200">
                    <a:solidFill>
                      <a:schemeClr val="tx1"/>
                    </a:solidFill>
                    <a:latin typeface="+mn-lt"/>
                    <a:ea typeface="+mn-ea"/>
                    <a:cs typeface="+mn-cs"/>
                  </a:defRPr>
                </a:lvl6pPr>
                <a:lvl7pPr marL="4076088" algn="l" defTabSz="1358696" rtl="0" eaLnBrk="1" latinLnBrk="0" hangingPunct="1">
                  <a:defRPr sz="2600" kern="1200">
                    <a:solidFill>
                      <a:schemeClr val="tx1"/>
                    </a:solidFill>
                    <a:latin typeface="+mn-lt"/>
                    <a:ea typeface="+mn-ea"/>
                    <a:cs typeface="+mn-cs"/>
                  </a:defRPr>
                </a:lvl7pPr>
                <a:lvl8pPr marL="4755435" algn="l" defTabSz="1358696" rtl="0" eaLnBrk="1" latinLnBrk="0" hangingPunct="1">
                  <a:defRPr sz="2600" kern="1200">
                    <a:solidFill>
                      <a:schemeClr val="tx1"/>
                    </a:solidFill>
                    <a:latin typeface="+mn-lt"/>
                    <a:ea typeface="+mn-ea"/>
                    <a:cs typeface="+mn-cs"/>
                  </a:defRPr>
                </a:lvl8pPr>
                <a:lvl9pPr marL="5434783" algn="l" defTabSz="1358696" rtl="0" eaLnBrk="1" latinLnBrk="0" hangingPunct="1">
                  <a:defRPr sz="2600" kern="1200">
                    <a:solidFill>
                      <a:schemeClr val="tx1"/>
                    </a:solidFill>
                    <a:latin typeface="+mn-lt"/>
                    <a:ea typeface="+mn-ea"/>
                    <a:cs typeface="+mn-cs"/>
                  </a:defRPr>
                </a:lvl9pPr>
              </a:lstStyle>
              <a:p>
                <a:pPr algn="ctr" fontAlgn="auto">
                  <a:spcBef>
                    <a:spcPts val="0"/>
                  </a:spcBef>
                  <a:spcAft>
                    <a:spcPts val="600"/>
                  </a:spcAft>
                  <a:defRPr/>
                </a:pPr>
                <a:r>
                  <a:rPr lang="cs-CZ" sz="900" b="1" dirty="0">
                    <a:solidFill>
                      <a:srgbClr val="A8CCDD"/>
                    </a:solidFill>
                    <a:latin typeface="Calibri"/>
                  </a:rPr>
                  <a:t>INTERIÉR A VYBAVENOST TIC</a:t>
                </a:r>
              </a:p>
            </p:txBody>
          </p:sp>
        </p:grpSp>
        <p:grpSp>
          <p:nvGrpSpPr>
            <p:cNvPr id="72" name="Skupina 71"/>
            <p:cNvGrpSpPr/>
            <p:nvPr/>
          </p:nvGrpSpPr>
          <p:grpSpPr>
            <a:xfrm>
              <a:off x="6918818" y="2629288"/>
              <a:ext cx="1947600" cy="221137"/>
              <a:chOff x="6884153" y="3455216"/>
              <a:chExt cx="1947600" cy="298552"/>
            </a:xfrm>
          </p:grpSpPr>
          <p:sp>
            <p:nvSpPr>
              <p:cNvPr id="16" name="Obdélník 38"/>
              <p:cNvSpPr/>
              <p:nvPr/>
            </p:nvSpPr>
            <p:spPr>
              <a:xfrm>
                <a:off x="6884153" y="3455216"/>
                <a:ext cx="1947600" cy="298552"/>
              </a:xfrm>
              <a:prstGeom prst="rect">
                <a:avLst/>
              </a:prstGeom>
              <a:solidFill>
                <a:srgbClr val="262626"/>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000" b="0" i="0" u="none" strike="noStrike" kern="0" cap="none" spc="0" normalizeH="0" baseline="0" noProof="0" dirty="0">
                  <a:ln>
                    <a:noFill/>
                  </a:ln>
                  <a:solidFill>
                    <a:srgbClr val="404040"/>
                  </a:solidFill>
                  <a:effectLst/>
                  <a:uLnTx/>
                  <a:uFillTx/>
                  <a:latin typeface="Calibri"/>
                  <a:ea typeface="+mn-ea"/>
                  <a:cs typeface="+mn-cs"/>
                </a:endParaRPr>
              </a:p>
            </p:txBody>
          </p:sp>
          <p:sp>
            <p:nvSpPr>
              <p:cNvPr id="17" name="Nadpis 3"/>
              <p:cNvSpPr txBox="1">
                <a:spLocks/>
              </p:cNvSpPr>
              <p:nvPr/>
            </p:nvSpPr>
            <p:spPr>
              <a:xfrm>
                <a:off x="6979663" y="3499407"/>
                <a:ext cx="1748591" cy="138499"/>
              </a:xfrm>
              <a:prstGeom prst="rect">
                <a:avLst/>
              </a:prstGeom>
            </p:spPr>
            <p:txBody>
              <a:bodyPr vert="horz" wrap="square" lIns="0" tIns="0" rIns="0" bIns="0" rtlCol="0" anchor="t">
                <a:spAutoFit/>
              </a:bodyPr>
              <a:lstStyle>
                <a:defPPr>
                  <a:defRPr lang="en-US"/>
                </a:defPPr>
                <a:lvl1pPr marL="0" algn="l" defTabSz="1358696" rtl="0" eaLnBrk="1" latinLnBrk="0" hangingPunct="1">
                  <a:defRPr sz="2600" kern="1200">
                    <a:solidFill>
                      <a:schemeClr val="tx1"/>
                    </a:solidFill>
                    <a:latin typeface="+mn-lt"/>
                    <a:ea typeface="+mn-ea"/>
                    <a:cs typeface="+mn-cs"/>
                  </a:defRPr>
                </a:lvl1pPr>
                <a:lvl2pPr marL="679348" algn="l" defTabSz="1358696" rtl="0" eaLnBrk="1" latinLnBrk="0" hangingPunct="1">
                  <a:defRPr sz="2600" kern="1200">
                    <a:solidFill>
                      <a:schemeClr val="tx1"/>
                    </a:solidFill>
                    <a:latin typeface="+mn-lt"/>
                    <a:ea typeface="+mn-ea"/>
                    <a:cs typeface="+mn-cs"/>
                  </a:defRPr>
                </a:lvl2pPr>
                <a:lvl3pPr marL="1358696" algn="l" defTabSz="1358696" rtl="0" eaLnBrk="1" latinLnBrk="0" hangingPunct="1">
                  <a:defRPr sz="2600" kern="1200">
                    <a:solidFill>
                      <a:schemeClr val="tx1"/>
                    </a:solidFill>
                    <a:latin typeface="+mn-lt"/>
                    <a:ea typeface="+mn-ea"/>
                    <a:cs typeface="+mn-cs"/>
                  </a:defRPr>
                </a:lvl3pPr>
                <a:lvl4pPr marL="2038044" algn="l" defTabSz="1358696" rtl="0" eaLnBrk="1" latinLnBrk="0" hangingPunct="1">
                  <a:defRPr sz="2600" kern="1200">
                    <a:solidFill>
                      <a:schemeClr val="tx1"/>
                    </a:solidFill>
                    <a:latin typeface="+mn-lt"/>
                    <a:ea typeface="+mn-ea"/>
                    <a:cs typeface="+mn-cs"/>
                  </a:defRPr>
                </a:lvl4pPr>
                <a:lvl5pPr marL="2717392" algn="l" defTabSz="1358696" rtl="0" eaLnBrk="1" latinLnBrk="0" hangingPunct="1">
                  <a:defRPr sz="2600" kern="1200">
                    <a:solidFill>
                      <a:schemeClr val="tx1"/>
                    </a:solidFill>
                    <a:latin typeface="+mn-lt"/>
                    <a:ea typeface="+mn-ea"/>
                    <a:cs typeface="+mn-cs"/>
                  </a:defRPr>
                </a:lvl5pPr>
                <a:lvl6pPr marL="3396740" algn="l" defTabSz="1358696" rtl="0" eaLnBrk="1" latinLnBrk="0" hangingPunct="1">
                  <a:defRPr sz="2600" kern="1200">
                    <a:solidFill>
                      <a:schemeClr val="tx1"/>
                    </a:solidFill>
                    <a:latin typeface="+mn-lt"/>
                    <a:ea typeface="+mn-ea"/>
                    <a:cs typeface="+mn-cs"/>
                  </a:defRPr>
                </a:lvl6pPr>
                <a:lvl7pPr marL="4076088" algn="l" defTabSz="1358696" rtl="0" eaLnBrk="1" latinLnBrk="0" hangingPunct="1">
                  <a:defRPr sz="2600" kern="1200">
                    <a:solidFill>
                      <a:schemeClr val="tx1"/>
                    </a:solidFill>
                    <a:latin typeface="+mn-lt"/>
                    <a:ea typeface="+mn-ea"/>
                    <a:cs typeface="+mn-cs"/>
                  </a:defRPr>
                </a:lvl7pPr>
                <a:lvl8pPr marL="4755435" algn="l" defTabSz="1358696" rtl="0" eaLnBrk="1" latinLnBrk="0" hangingPunct="1">
                  <a:defRPr sz="2600" kern="1200">
                    <a:solidFill>
                      <a:schemeClr val="tx1"/>
                    </a:solidFill>
                    <a:latin typeface="+mn-lt"/>
                    <a:ea typeface="+mn-ea"/>
                    <a:cs typeface="+mn-cs"/>
                  </a:defRPr>
                </a:lvl8pPr>
                <a:lvl9pPr marL="5434783" algn="l" defTabSz="1358696" rtl="0" eaLnBrk="1" latinLnBrk="0" hangingPunct="1">
                  <a:defRPr sz="2600" kern="1200">
                    <a:solidFill>
                      <a:schemeClr val="tx1"/>
                    </a:solidFill>
                    <a:latin typeface="+mn-lt"/>
                    <a:ea typeface="+mn-ea"/>
                    <a:cs typeface="+mn-cs"/>
                  </a:defRPr>
                </a:lvl9pPr>
              </a:lstStyle>
              <a:p>
                <a:pPr algn="ctr" fontAlgn="auto">
                  <a:spcBef>
                    <a:spcPts val="0"/>
                  </a:spcBef>
                  <a:spcAft>
                    <a:spcPts val="600"/>
                  </a:spcAft>
                  <a:defRPr/>
                </a:pPr>
                <a:r>
                  <a:rPr lang="cs-CZ" sz="900" b="1" dirty="0">
                    <a:solidFill>
                      <a:srgbClr val="A8CCDD"/>
                    </a:solidFill>
                    <a:latin typeface="Calibri"/>
                  </a:rPr>
                  <a:t>ZNAČENÍ TIC A OTVÍRACÍ DOBA</a:t>
                </a:r>
              </a:p>
            </p:txBody>
          </p:sp>
        </p:grpSp>
        <p:grpSp>
          <p:nvGrpSpPr>
            <p:cNvPr id="76" name="Skupina 75"/>
            <p:cNvGrpSpPr/>
            <p:nvPr/>
          </p:nvGrpSpPr>
          <p:grpSpPr>
            <a:xfrm>
              <a:off x="297260" y="2094180"/>
              <a:ext cx="8494242" cy="431879"/>
              <a:chOff x="297260" y="2094180"/>
              <a:chExt cx="8494242" cy="431879"/>
            </a:xfrm>
          </p:grpSpPr>
          <p:sp>
            <p:nvSpPr>
              <p:cNvPr id="6" name="object 7"/>
              <p:cNvSpPr/>
              <p:nvPr/>
            </p:nvSpPr>
            <p:spPr>
              <a:xfrm flipV="1">
                <a:off x="297260" y="2094180"/>
                <a:ext cx="8494242" cy="248284"/>
              </a:xfrm>
              <a:custGeom>
                <a:avLst/>
                <a:gdLst/>
                <a:ahLst/>
                <a:cxnLst/>
                <a:rect l="l" t="t" r="r" b="b"/>
                <a:pathLst>
                  <a:path w="9561830">
                    <a:moveTo>
                      <a:pt x="0" y="0"/>
                    </a:moveTo>
                    <a:lnTo>
                      <a:pt x="9561766" y="0"/>
                    </a:lnTo>
                  </a:path>
                </a:pathLst>
              </a:custGeom>
              <a:ln w="25400">
                <a:solidFill>
                  <a:srgbClr val="1C1C1C">
                    <a:lumMod val="90000"/>
                    <a:lumOff val="10000"/>
                  </a:srgbClr>
                </a:solidFill>
              </a:ln>
            </p:spPr>
            <p:txBody>
              <a:bodyPr wrap="square" lIns="0" tIns="0" rIns="0" bIns="0" rtlCol="0"/>
              <a:lstStyle>
                <a:defPPr>
                  <a:defRPr lang="en-US"/>
                </a:defPPr>
                <a:lvl1pPr marL="0" algn="l" defTabSz="1358696" rtl="0" eaLnBrk="1" latinLnBrk="0" hangingPunct="1">
                  <a:defRPr sz="2600" kern="1200">
                    <a:solidFill>
                      <a:schemeClr val="tx1"/>
                    </a:solidFill>
                    <a:latin typeface="+mn-lt"/>
                    <a:ea typeface="+mn-ea"/>
                    <a:cs typeface="+mn-cs"/>
                  </a:defRPr>
                </a:lvl1pPr>
                <a:lvl2pPr marL="679348" algn="l" defTabSz="1358696" rtl="0" eaLnBrk="1" latinLnBrk="0" hangingPunct="1">
                  <a:defRPr sz="2600" kern="1200">
                    <a:solidFill>
                      <a:schemeClr val="tx1"/>
                    </a:solidFill>
                    <a:latin typeface="+mn-lt"/>
                    <a:ea typeface="+mn-ea"/>
                    <a:cs typeface="+mn-cs"/>
                  </a:defRPr>
                </a:lvl2pPr>
                <a:lvl3pPr marL="1358696" algn="l" defTabSz="1358696" rtl="0" eaLnBrk="1" latinLnBrk="0" hangingPunct="1">
                  <a:defRPr sz="2600" kern="1200">
                    <a:solidFill>
                      <a:schemeClr val="tx1"/>
                    </a:solidFill>
                    <a:latin typeface="+mn-lt"/>
                    <a:ea typeface="+mn-ea"/>
                    <a:cs typeface="+mn-cs"/>
                  </a:defRPr>
                </a:lvl3pPr>
                <a:lvl4pPr marL="2038044" algn="l" defTabSz="1358696" rtl="0" eaLnBrk="1" latinLnBrk="0" hangingPunct="1">
                  <a:defRPr sz="2600" kern="1200">
                    <a:solidFill>
                      <a:schemeClr val="tx1"/>
                    </a:solidFill>
                    <a:latin typeface="+mn-lt"/>
                    <a:ea typeface="+mn-ea"/>
                    <a:cs typeface="+mn-cs"/>
                  </a:defRPr>
                </a:lvl4pPr>
                <a:lvl5pPr marL="2717392" algn="l" defTabSz="1358696" rtl="0" eaLnBrk="1" latinLnBrk="0" hangingPunct="1">
                  <a:defRPr sz="2600" kern="1200">
                    <a:solidFill>
                      <a:schemeClr val="tx1"/>
                    </a:solidFill>
                    <a:latin typeface="+mn-lt"/>
                    <a:ea typeface="+mn-ea"/>
                    <a:cs typeface="+mn-cs"/>
                  </a:defRPr>
                </a:lvl5pPr>
                <a:lvl6pPr marL="3396740" algn="l" defTabSz="1358696" rtl="0" eaLnBrk="1" latinLnBrk="0" hangingPunct="1">
                  <a:defRPr sz="2600" kern="1200">
                    <a:solidFill>
                      <a:schemeClr val="tx1"/>
                    </a:solidFill>
                    <a:latin typeface="+mn-lt"/>
                    <a:ea typeface="+mn-ea"/>
                    <a:cs typeface="+mn-cs"/>
                  </a:defRPr>
                </a:lvl6pPr>
                <a:lvl7pPr marL="4076088" algn="l" defTabSz="1358696" rtl="0" eaLnBrk="1" latinLnBrk="0" hangingPunct="1">
                  <a:defRPr sz="2600" kern="1200">
                    <a:solidFill>
                      <a:schemeClr val="tx1"/>
                    </a:solidFill>
                    <a:latin typeface="+mn-lt"/>
                    <a:ea typeface="+mn-ea"/>
                    <a:cs typeface="+mn-cs"/>
                  </a:defRPr>
                </a:lvl7pPr>
                <a:lvl8pPr marL="4755435" algn="l" defTabSz="1358696" rtl="0" eaLnBrk="1" latinLnBrk="0" hangingPunct="1">
                  <a:defRPr sz="2600" kern="1200">
                    <a:solidFill>
                      <a:schemeClr val="tx1"/>
                    </a:solidFill>
                    <a:latin typeface="+mn-lt"/>
                    <a:ea typeface="+mn-ea"/>
                    <a:cs typeface="+mn-cs"/>
                  </a:defRPr>
                </a:lvl8pPr>
                <a:lvl9pPr marL="5434783" algn="l" defTabSz="1358696" rtl="0" eaLnBrk="1" latinLnBrk="0" hangingPunct="1">
                  <a:defRPr sz="2600" kern="1200">
                    <a:solidFill>
                      <a:schemeClr val="tx1"/>
                    </a:solidFill>
                    <a:latin typeface="+mn-lt"/>
                    <a:ea typeface="+mn-ea"/>
                    <a:cs typeface="+mn-cs"/>
                  </a:defRPr>
                </a:lvl9pPr>
              </a:lstStyle>
              <a:p>
                <a:pPr defTabSz="1358890" fontAlgn="auto">
                  <a:spcBef>
                    <a:spcPts val="0"/>
                  </a:spcBef>
                  <a:spcAft>
                    <a:spcPts val="0"/>
                  </a:spcAft>
                  <a:defRPr/>
                </a:pPr>
                <a:endParaRPr sz="2700">
                  <a:solidFill>
                    <a:srgbClr val="404040"/>
                  </a:solidFill>
                  <a:latin typeface="Calibri"/>
                </a:endParaRPr>
              </a:p>
            </p:txBody>
          </p:sp>
          <p:sp>
            <p:nvSpPr>
              <p:cNvPr id="7" name="Hexagon 222"/>
              <p:cNvSpPr/>
              <p:nvPr/>
            </p:nvSpPr>
            <p:spPr>
              <a:xfrm>
                <a:off x="1034344" y="2132793"/>
                <a:ext cx="431666" cy="393266"/>
              </a:xfrm>
              <a:prstGeom prst="hexagon">
                <a:avLst/>
              </a:prstGeom>
              <a:solidFill>
                <a:srgbClr val="008BCA"/>
              </a:solidFill>
              <a:ln w="35560" cap="flat" cmpd="sng" algn="ctr">
                <a:solidFill>
                  <a:srgbClr val="1C1C1C">
                    <a:lumMod val="90000"/>
                    <a:lumOff val="10000"/>
                  </a:srgbClr>
                </a:solidFill>
                <a:prstDash val="solid"/>
              </a:ln>
              <a:effectLst/>
            </p:spPr>
            <p:txBody>
              <a:bodyPr rtlCol="0" anchor="ctr"/>
              <a:lstStyle>
                <a:defPPr>
                  <a:defRPr lang="en-US"/>
                </a:defPPr>
                <a:lvl1pPr marL="0" algn="l" defTabSz="1358696" rtl="0" eaLnBrk="1" latinLnBrk="0" hangingPunct="1">
                  <a:defRPr sz="2600" kern="1200">
                    <a:solidFill>
                      <a:schemeClr val="lt1"/>
                    </a:solidFill>
                    <a:latin typeface="+mn-lt"/>
                    <a:ea typeface="+mn-ea"/>
                    <a:cs typeface="+mn-cs"/>
                  </a:defRPr>
                </a:lvl1pPr>
                <a:lvl2pPr marL="679348" algn="l" defTabSz="1358696" rtl="0" eaLnBrk="1" latinLnBrk="0" hangingPunct="1">
                  <a:defRPr sz="2600" kern="1200">
                    <a:solidFill>
                      <a:schemeClr val="lt1"/>
                    </a:solidFill>
                    <a:latin typeface="+mn-lt"/>
                    <a:ea typeface="+mn-ea"/>
                    <a:cs typeface="+mn-cs"/>
                  </a:defRPr>
                </a:lvl2pPr>
                <a:lvl3pPr marL="1358696" algn="l" defTabSz="1358696" rtl="0" eaLnBrk="1" latinLnBrk="0" hangingPunct="1">
                  <a:defRPr sz="2600" kern="1200">
                    <a:solidFill>
                      <a:schemeClr val="lt1"/>
                    </a:solidFill>
                    <a:latin typeface="+mn-lt"/>
                    <a:ea typeface="+mn-ea"/>
                    <a:cs typeface="+mn-cs"/>
                  </a:defRPr>
                </a:lvl3pPr>
                <a:lvl4pPr marL="2038044" algn="l" defTabSz="1358696" rtl="0" eaLnBrk="1" latinLnBrk="0" hangingPunct="1">
                  <a:defRPr sz="2600" kern="1200">
                    <a:solidFill>
                      <a:schemeClr val="lt1"/>
                    </a:solidFill>
                    <a:latin typeface="+mn-lt"/>
                    <a:ea typeface="+mn-ea"/>
                    <a:cs typeface="+mn-cs"/>
                  </a:defRPr>
                </a:lvl4pPr>
                <a:lvl5pPr marL="2717392" algn="l" defTabSz="1358696" rtl="0" eaLnBrk="1" latinLnBrk="0" hangingPunct="1">
                  <a:defRPr sz="2600" kern="1200">
                    <a:solidFill>
                      <a:schemeClr val="lt1"/>
                    </a:solidFill>
                    <a:latin typeface="+mn-lt"/>
                    <a:ea typeface="+mn-ea"/>
                    <a:cs typeface="+mn-cs"/>
                  </a:defRPr>
                </a:lvl5pPr>
                <a:lvl6pPr marL="3396740" algn="l" defTabSz="1358696" rtl="0" eaLnBrk="1" latinLnBrk="0" hangingPunct="1">
                  <a:defRPr sz="2600" kern="1200">
                    <a:solidFill>
                      <a:schemeClr val="lt1"/>
                    </a:solidFill>
                    <a:latin typeface="+mn-lt"/>
                    <a:ea typeface="+mn-ea"/>
                    <a:cs typeface="+mn-cs"/>
                  </a:defRPr>
                </a:lvl6pPr>
                <a:lvl7pPr marL="4076088" algn="l" defTabSz="1358696" rtl="0" eaLnBrk="1" latinLnBrk="0" hangingPunct="1">
                  <a:defRPr sz="2600" kern="1200">
                    <a:solidFill>
                      <a:schemeClr val="lt1"/>
                    </a:solidFill>
                    <a:latin typeface="+mn-lt"/>
                    <a:ea typeface="+mn-ea"/>
                    <a:cs typeface="+mn-cs"/>
                  </a:defRPr>
                </a:lvl7pPr>
                <a:lvl8pPr marL="4755435" algn="l" defTabSz="1358696" rtl="0" eaLnBrk="1" latinLnBrk="0" hangingPunct="1">
                  <a:defRPr sz="2600" kern="1200">
                    <a:solidFill>
                      <a:schemeClr val="lt1"/>
                    </a:solidFill>
                    <a:latin typeface="+mn-lt"/>
                    <a:ea typeface="+mn-ea"/>
                    <a:cs typeface="+mn-cs"/>
                  </a:defRPr>
                </a:lvl8pPr>
                <a:lvl9pPr marL="5434783" algn="l" defTabSz="1358696" rtl="0" eaLnBrk="1" latinLnBrk="0" hangingPunct="1">
                  <a:defRPr sz="2600" kern="1200">
                    <a:solidFill>
                      <a:schemeClr val="lt1"/>
                    </a:solidFill>
                    <a:latin typeface="+mn-lt"/>
                    <a:ea typeface="+mn-ea"/>
                    <a:cs typeface="+mn-cs"/>
                  </a:defRPr>
                </a:lvl9pPr>
              </a:lstStyle>
              <a:p>
                <a:pPr algn="ctr" defTabSz="1358890" fontAlgn="auto">
                  <a:spcBef>
                    <a:spcPts val="0"/>
                  </a:spcBef>
                  <a:spcAft>
                    <a:spcPts val="0"/>
                  </a:spcAft>
                  <a:defRPr/>
                </a:pPr>
                <a:endParaRPr lang="en-GB" sz="5000" b="1" dirty="0">
                  <a:solidFill>
                    <a:srgbClr val="FFFFFF"/>
                  </a:solidFill>
                  <a:latin typeface="Calibri"/>
                </a:endParaRPr>
              </a:p>
            </p:txBody>
          </p:sp>
          <p:sp>
            <p:nvSpPr>
              <p:cNvPr id="8" name="Hexagon 224"/>
              <p:cNvSpPr/>
              <p:nvPr/>
            </p:nvSpPr>
            <p:spPr>
              <a:xfrm>
                <a:off x="7659080" y="2132793"/>
                <a:ext cx="431666" cy="393266"/>
              </a:xfrm>
              <a:prstGeom prst="hexagon">
                <a:avLst/>
              </a:prstGeom>
              <a:solidFill>
                <a:srgbClr val="008BCA"/>
              </a:solidFill>
              <a:ln w="35560" cap="flat" cmpd="sng" algn="ctr">
                <a:solidFill>
                  <a:srgbClr val="1C1C1C">
                    <a:lumMod val="90000"/>
                    <a:lumOff val="10000"/>
                  </a:srgbClr>
                </a:solidFill>
                <a:prstDash val="solid"/>
              </a:ln>
              <a:effectLst/>
            </p:spPr>
            <p:txBody>
              <a:bodyPr rtlCol="0" anchor="ctr"/>
              <a:lstStyle>
                <a:defPPr>
                  <a:defRPr lang="en-US"/>
                </a:defPPr>
                <a:lvl1pPr marL="0" algn="l" defTabSz="1358696" rtl="0" eaLnBrk="1" latinLnBrk="0" hangingPunct="1">
                  <a:defRPr sz="2600" kern="1200">
                    <a:solidFill>
                      <a:schemeClr val="lt1"/>
                    </a:solidFill>
                    <a:latin typeface="+mn-lt"/>
                    <a:ea typeface="+mn-ea"/>
                    <a:cs typeface="+mn-cs"/>
                  </a:defRPr>
                </a:lvl1pPr>
                <a:lvl2pPr marL="679348" algn="l" defTabSz="1358696" rtl="0" eaLnBrk="1" latinLnBrk="0" hangingPunct="1">
                  <a:defRPr sz="2600" kern="1200">
                    <a:solidFill>
                      <a:schemeClr val="lt1"/>
                    </a:solidFill>
                    <a:latin typeface="+mn-lt"/>
                    <a:ea typeface="+mn-ea"/>
                    <a:cs typeface="+mn-cs"/>
                  </a:defRPr>
                </a:lvl2pPr>
                <a:lvl3pPr marL="1358696" algn="l" defTabSz="1358696" rtl="0" eaLnBrk="1" latinLnBrk="0" hangingPunct="1">
                  <a:defRPr sz="2600" kern="1200">
                    <a:solidFill>
                      <a:schemeClr val="lt1"/>
                    </a:solidFill>
                    <a:latin typeface="+mn-lt"/>
                    <a:ea typeface="+mn-ea"/>
                    <a:cs typeface="+mn-cs"/>
                  </a:defRPr>
                </a:lvl3pPr>
                <a:lvl4pPr marL="2038044" algn="l" defTabSz="1358696" rtl="0" eaLnBrk="1" latinLnBrk="0" hangingPunct="1">
                  <a:defRPr sz="2600" kern="1200">
                    <a:solidFill>
                      <a:schemeClr val="lt1"/>
                    </a:solidFill>
                    <a:latin typeface="+mn-lt"/>
                    <a:ea typeface="+mn-ea"/>
                    <a:cs typeface="+mn-cs"/>
                  </a:defRPr>
                </a:lvl4pPr>
                <a:lvl5pPr marL="2717392" algn="l" defTabSz="1358696" rtl="0" eaLnBrk="1" latinLnBrk="0" hangingPunct="1">
                  <a:defRPr sz="2600" kern="1200">
                    <a:solidFill>
                      <a:schemeClr val="lt1"/>
                    </a:solidFill>
                    <a:latin typeface="+mn-lt"/>
                    <a:ea typeface="+mn-ea"/>
                    <a:cs typeface="+mn-cs"/>
                  </a:defRPr>
                </a:lvl5pPr>
                <a:lvl6pPr marL="3396740" algn="l" defTabSz="1358696" rtl="0" eaLnBrk="1" latinLnBrk="0" hangingPunct="1">
                  <a:defRPr sz="2600" kern="1200">
                    <a:solidFill>
                      <a:schemeClr val="lt1"/>
                    </a:solidFill>
                    <a:latin typeface="+mn-lt"/>
                    <a:ea typeface="+mn-ea"/>
                    <a:cs typeface="+mn-cs"/>
                  </a:defRPr>
                </a:lvl6pPr>
                <a:lvl7pPr marL="4076088" algn="l" defTabSz="1358696" rtl="0" eaLnBrk="1" latinLnBrk="0" hangingPunct="1">
                  <a:defRPr sz="2600" kern="1200">
                    <a:solidFill>
                      <a:schemeClr val="lt1"/>
                    </a:solidFill>
                    <a:latin typeface="+mn-lt"/>
                    <a:ea typeface="+mn-ea"/>
                    <a:cs typeface="+mn-cs"/>
                  </a:defRPr>
                </a:lvl7pPr>
                <a:lvl8pPr marL="4755435" algn="l" defTabSz="1358696" rtl="0" eaLnBrk="1" latinLnBrk="0" hangingPunct="1">
                  <a:defRPr sz="2600" kern="1200">
                    <a:solidFill>
                      <a:schemeClr val="lt1"/>
                    </a:solidFill>
                    <a:latin typeface="+mn-lt"/>
                    <a:ea typeface="+mn-ea"/>
                    <a:cs typeface="+mn-cs"/>
                  </a:defRPr>
                </a:lvl8pPr>
                <a:lvl9pPr marL="5434783" algn="l" defTabSz="1358696" rtl="0" eaLnBrk="1" latinLnBrk="0" hangingPunct="1">
                  <a:defRPr sz="2600" kern="1200">
                    <a:solidFill>
                      <a:schemeClr val="lt1"/>
                    </a:solidFill>
                    <a:latin typeface="+mn-lt"/>
                    <a:ea typeface="+mn-ea"/>
                    <a:cs typeface="+mn-cs"/>
                  </a:defRPr>
                </a:lvl9pPr>
              </a:lstStyle>
              <a:p>
                <a:pPr algn="ctr" defTabSz="1358890" fontAlgn="auto">
                  <a:spcBef>
                    <a:spcPts val="0"/>
                  </a:spcBef>
                  <a:spcAft>
                    <a:spcPts val="0"/>
                  </a:spcAft>
                  <a:defRPr/>
                </a:pPr>
                <a:endParaRPr lang="en-GB" sz="2700">
                  <a:solidFill>
                    <a:srgbClr val="404040"/>
                  </a:solidFill>
                  <a:latin typeface="Calibri"/>
                </a:endParaRPr>
              </a:p>
            </p:txBody>
          </p:sp>
          <p:sp>
            <p:nvSpPr>
              <p:cNvPr id="11" name="Hexagon 223"/>
              <p:cNvSpPr/>
              <p:nvPr/>
            </p:nvSpPr>
            <p:spPr>
              <a:xfrm>
                <a:off x="3266592" y="2128349"/>
                <a:ext cx="431666" cy="393266"/>
              </a:xfrm>
              <a:prstGeom prst="hexagon">
                <a:avLst/>
              </a:prstGeom>
              <a:solidFill>
                <a:srgbClr val="008BCA"/>
              </a:solidFill>
              <a:ln w="35560" cap="flat" cmpd="sng" algn="ctr">
                <a:solidFill>
                  <a:srgbClr val="1C1C1C">
                    <a:lumMod val="90000"/>
                    <a:lumOff val="10000"/>
                  </a:srgbClr>
                </a:solidFill>
                <a:prstDash val="solid"/>
              </a:ln>
              <a:effectLst/>
            </p:spPr>
            <p:txBody>
              <a:bodyPr rtlCol="0" anchor="ctr"/>
              <a:lstStyle>
                <a:defPPr>
                  <a:defRPr lang="en-US"/>
                </a:defPPr>
                <a:lvl1pPr marL="0" algn="l" defTabSz="1358696" rtl="0" eaLnBrk="1" latinLnBrk="0" hangingPunct="1">
                  <a:defRPr sz="2600" kern="1200">
                    <a:solidFill>
                      <a:schemeClr val="lt1"/>
                    </a:solidFill>
                    <a:latin typeface="+mn-lt"/>
                    <a:ea typeface="+mn-ea"/>
                    <a:cs typeface="+mn-cs"/>
                  </a:defRPr>
                </a:lvl1pPr>
                <a:lvl2pPr marL="679348" algn="l" defTabSz="1358696" rtl="0" eaLnBrk="1" latinLnBrk="0" hangingPunct="1">
                  <a:defRPr sz="2600" kern="1200">
                    <a:solidFill>
                      <a:schemeClr val="lt1"/>
                    </a:solidFill>
                    <a:latin typeface="+mn-lt"/>
                    <a:ea typeface="+mn-ea"/>
                    <a:cs typeface="+mn-cs"/>
                  </a:defRPr>
                </a:lvl2pPr>
                <a:lvl3pPr marL="1358696" algn="l" defTabSz="1358696" rtl="0" eaLnBrk="1" latinLnBrk="0" hangingPunct="1">
                  <a:defRPr sz="2600" kern="1200">
                    <a:solidFill>
                      <a:schemeClr val="lt1"/>
                    </a:solidFill>
                    <a:latin typeface="+mn-lt"/>
                    <a:ea typeface="+mn-ea"/>
                    <a:cs typeface="+mn-cs"/>
                  </a:defRPr>
                </a:lvl3pPr>
                <a:lvl4pPr marL="2038044" algn="l" defTabSz="1358696" rtl="0" eaLnBrk="1" latinLnBrk="0" hangingPunct="1">
                  <a:defRPr sz="2600" kern="1200">
                    <a:solidFill>
                      <a:schemeClr val="lt1"/>
                    </a:solidFill>
                    <a:latin typeface="+mn-lt"/>
                    <a:ea typeface="+mn-ea"/>
                    <a:cs typeface="+mn-cs"/>
                  </a:defRPr>
                </a:lvl4pPr>
                <a:lvl5pPr marL="2717392" algn="l" defTabSz="1358696" rtl="0" eaLnBrk="1" latinLnBrk="0" hangingPunct="1">
                  <a:defRPr sz="2600" kern="1200">
                    <a:solidFill>
                      <a:schemeClr val="lt1"/>
                    </a:solidFill>
                    <a:latin typeface="+mn-lt"/>
                    <a:ea typeface="+mn-ea"/>
                    <a:cs typeface="+mn-cs"/>
                  </a:defRPr>
                </a:lvl5pPr>
                <a:lvl6pPr marL="3396740" algn="l" defTabSz="1358696" rtl="0" eaLnBrk="1" latinLnBrk="0" hangingPunct="1">
                  <a:defRPr sz="2600" kern="1200">
                    <a:solidFill>
                      <a:schemeClr val="lt1"/>
                    </a:solidFill>
                    <a:latin typeface="+mn-lt"/>
                    <a:ea typeface="+mn-ea"/>
                    <a:cs typeface="+mn-cs"/>
                  </a:defRPr>
                </a:lvl6pPr>
                <a:lvl7pPr marL="4076088" algn="l" defTabSz="1358696" rtl="0" eaLnBrk="1" latinLnBrk="0" hangingPunct="1">
                  <a:defRPr sz="2600" kern="1200">
                    <a:solidFill>
                      <a:schemeClr val="lt1"/>
                    </a:solidFill>
                    <a:latin typeface="+mn-lt"/>
                    <a:ea typeface="+mn-ea"/>
                    <a:cs typeface="+mn-cs"/>
                  </a:defRPr>
                </a:lvl7pPr>
                <a:lvl8pPr marL="4755435" algn="l" defTabSz="1358696" rtl="0" eaLnBrk="1" latinLnBrk="0" hangingPunct="1">
                  <a:defRPr sz="2600" kern="1200">
                    <a:solidFill>
                      <a:schemeClr val="lt1"/>
                    </a:solidFill>
                    <a:latin typeface="+mn-lt"/>
                    <a:ea typeface="+mn-ea"/>
                    <a:cs typeface="+mn-cs"/>
                  </a:defRPr>
                </a:lvl8pPr>
                <a:lvl9pPr marL="5434783" algn="l" defTabSz="1358696" rtl="0" eaLnBrk="1" latinLnBrk="0" hangingPunct="1">
                  <a:defRPr sz="2600" kern="1200">
                    <a:solidFill>
                      <a:schemeClr val="lt1"/>
                    </a:solidFill>
                    <a:latin typeface="+mn-lt"/>
                    <a:ea typeface="+mn-ea"/>
                    <a:cs typeface="+mn-cs"/>
                  </a:defRPr>
                </a:lvl9pPr>
              </a:lstStyle>
              <a:p>
                <a:pPr algn="ctr" defTabSz="1358890" fontAlgn="auto">
                  <a:spcBef>
                    <a:spcPts val="0"/>
                  </a:spcBef>
                  <a:spcAft>
                    <a:spcPts val="0"/>
                  </a:spcAft>
                  <a:defRPr/>
                </a:pPr>
                <a:endParaRPr lang="en-GB" sz="2700">
                  <a:solidFill>
                    <a:srgbClr val="404040"/>
                  </a:solidFill>
                  <a:latin typeface="Calibri"/>
                </a:endParaRPr>
              </a:p>
            </p:txBody>
          </p:sp>
          <p:sp>
            <p:nvSpPr>
              <p:cNvPr id="18" name="Hexagon 224"/>
              <p:cNvSpPr/>
              <p:nvPr/>
            </p:nvSpPr>
            <p:spPr>
              <a:xfrm>
                <a:off x="5426832" y="2128349"/>
                <a:ext cx="431666" cy="393266"/>
              </a:xfrm>
              <a:prstGeom prst="hexagon">
                <a:avLst/>
              </a:prstGeom>
              <a:solidFill>
                <a:srgbClr val="008BCA"/>
              </a:solidFill>
              <a:ln w="35560" cap="flat" cmpd="sng" algn="ctr">
                <a:solidFill>
                  <a:srgbClr val="1C1C1C">
                    <a:lumMod val="90000"/>
                    <a:lumOff val="10000"/>
                  </a:srgbClr>
                </a:solidFill>
                <a:prstDash val="solid"/>
              </a:ln>
              <a:effectLst/>
            </p:spPr>
            <p:txBody>
              <a:bodyPr rtlCol="0" anchor="ctr"/>
              <a:lstStyle>
                <a:defPPr>
                  <a:defRPr lang="en-US"/>
                </a:defPPr>
                <a:lvl1pPr marL="0" algn="l" defTabSz="1358696" rtl="0" eaLnBrk="1" latinLnBrk="0" hangingPunct="1">
                  <a:defRPr sz="2600" kern="1200">
                    <a:solidFill>
                      <a:schemeClr val="lt1"/>
                    </a:solidFill>
                    <a:latin typeface="+mn-lt"/>
                    <a:ea typeface="+mn-ea"/>
                    <a:cs typeface="+mn-cs"/>
                  </a:defRPr>
                </a:lvl1pPr>
                <a:lvl2pPr marL="679348" algn="l" defTabSz="1358696" rtl="0" eaLnBrk="1" latinLnBrk="0" hangingPunct="1">
                  <a:defRPr sz="2600" kern="1200">
                    <a:solidFill>
                      <a:schemeClr val="lt1"/>
                    </a:solidFill>
                    <a:latin typeface="+mn-lt"/>
                    <a:ea typeface="+mn-ea"/>
                    <a:cs typeface="+mn-cs"/>
                  </a:defRPr>
                </a:lvl2pPr>
                <a:lvl3pPr marL="1358696" algn="l" defTabSz="1358696" rtl="0" eaLnBrk="1" latinLnBrk="0" hangingPunct="1">
                  <a:defRPr sz="2600" kern="1200">
                    <a:solidFill>
                      <a:schemeClr val="lt1"/>
                    </a:solidFill>
                    <a:latin typeface="+mn-lt"/>
                    <a:ea typeface="+mn-ea"/>
                    <a:cs typeface="+mn-cs"/>
                  </a:defRPr>
                </a:lvl3pPr>
                <a:lvl4pPr marL="2038044" algn="l" defTabSz="1358696" rtl="0" eaLnBrk="1" latinLnBrk="0" hangingPunct="1">
                  <a:defRPr sz="2600" kern="1200">
                    <a:solidFill>
                      <a:schemeClr val="lt1"/>
                    </a:solidFill>
                    <a:latin typeface="+mn-lt"/>
                    <a:ea typeface="+mn-ea"/>
                    <a:cs typeface="+mn-cs"/>
                  </a:defRPr>
                </a:lvl4pPr>
                <a:lvl5pPr marL="2717392" algn="l" defTabSz="1358696" rtl="0" eaLnBrk="1" latinLnBrk="0" hangingPunct="1">
                  <a:defRPr sz="2600" kern="1200">
                    <a:solidFill>
                      <a:schemeClr val="lt1"/>
                    </a:solidFill>
                    <a:latin typeface="+mn-lt"/>
                    <a:ea typeface="+mn-ea"/>
                    <a:cs typeface="+mn-cs"/>
                  </a:defRPr>
                </a:lvl5pPr>
                <a:lvl6pPr marL="3396740" algn="l" defTabSz="1358696" rtl="0" eaLnBrk="1" latinLnBrk="0" hangingPunct="1">
                  <a:defRPr sz="2600" kern="1200">
                    <a:solidFill>
                      <a:schemeClr val="lt1"/>
                    </a:solidFill>
                    <a:latin typeface="+mn-lt"/>
                    <a:ea typeface="+mn-ea"/>
                    <a:cs typeface="+mn-cs"/>
                  </a:defRPr>
                </a:lvl6pPr>
                <a:lvl7pPr marL="4076088" algn="l" defTabSz="1358696" rtl="0" eaLnBrk="1" latinLnBrk="0" hangingPunct="1">
                  <a:defRPr sz="2600" kern="1200">
                    <a:solidFill>
                      <a:schemeClr val="lt1"/>
                    </a:solidFill>
                    <a:latin typeface="+mn-lt"/>
                    <a:ea typeface="+mn-ea"/>
                    <a:cs typeface="+mn-cs"/>
                  </a:defRPr>
                </a:lvl7pPr>
                <a:lvl8pPr marL="4755435" algn="l" defTabSz="1358696" rtl="0" eaLnBrk="1" latinLnBrk="0" hangingPunct="1">
                  <a:defRPr sz="2600" kern="1200">
                    <a:solidFill>
                      <a:schemeClr val="lt1"/>
                    </a:solidFill>
                    <a:latin typeface="+mn-lt"/>
                    <a:ea typeface="+mn-ea"/>
                    <a:cs typeface="+mn-cs"/>
                  </a:defRPr>
                </a:lvl8pPr>
                <a:lvl9pPr marL="5434783" algn="l" defTabSz="1358696" rtl="0" eaLnBrk="1" latinLnBrk="0" hangingPunct="1">
                  <a:defRPr sz="2600" kern="1200">
                    <a:solidFill>
                      <a:schemeClr val="lt1"/>
                    </a:solidFill>
                    <a:latin typeface="+mn-lt"/>
                    <a:ea typeface="+mn-ea"/>
                    <a:cs typeface="+mn-cs"/>
                  </a:defRPr>
                </a:lvl9pPr>
              </a:lstStyle>
              <a:p>
                <a:pPr algn="ctr" defTabSz="1358890" fontAlgn="auto">
                  <a:spcBef>
                    <a:spcPts val="0"/>
                  </a:spcBef>
                  <a:spcAft>
                    <a:spcPts val="0"/>
                  </a:spcAft>
                  <a:defRPr/>
                </a:pPr>
                <a:endParaRPr lang="en-GB" sz="2700">
                  <a:solidFill>
                    <a:srgbClr val="404040"/>
                  </a:solidFill>
                  <a:latin typeface="Calibri"/>
                </a:endParaRPr>
              </a:p>
            </p:txBody>
          </p:sp>
          <p:sp>
            <p:nvSpPr>
              <p:cNvPr id="19" name="Freeform 20"/>
              <p:cNvSpPr>
                <a:spLocks noChangeAspect="1" noEditPoints="1"/>
              </p:cNvSpPr>
              <p:nvPr/>
            </p:nvSpPr>
            <p:spPr bwMode="auto">
              <a:xfrm>
                <a:off x="7753292" y="2216617"/>
                <a:ext cx="243242" cy="212945"/>
              </a:xfrm>
              <a:custGeom>
                <a:avLst/>
                <a:gdLst>
                  <a:gd name="T0" fmla="*/ 341 w 341"/>
                  <a:gd name="T1" fmla="*/ 74 h 298"/>
                  <a:gd name="T2" fmla="*/ 312 w 341"/>
                  <a:gd name="T3" fmla="*/ 45 h 298"/>
                  <a:gd name="T4" fmla="*/ 197 w 341"/>
                  <a:gd name="T5" fmla="*/ 45 h 298"/>
                  <a:gd name="T6" fmla="*/ 197 w 341"/>
                  <a:gd name="T7" fmla="*/ 110 h 298"/>
                  <a:gd name="T8" fmla="*/ 312 w 341"/>
                  <a:gd name="T9" fmla="*/ 110 h 298"/>
                  <a:gd name="T10" fmla="*/ 341 w 341"/>
                  <a:gd name="T11" fmla="*/ 74 h 298"/>
                  <a:gd name="T12" fmla="*/ 0 w 341"/>
                  <a:gd name="T13" fmla="*/ 74 h 298"/>
                  <a:gd name="T14" fmla="*/ 30 w 341"/>
                  <a:gd name="T15" fmla="*/ 110 h 298"/>
                  <a:gd name="T16" fmla="*/ 145 w 341"/>
                  <a:gd name="T17" fmla="*/ 110 h 298"/>
                  <a:gd name="T18" fmla="*/ 145 w 341"/>
                  <a:gd name="T19" fmla="*/ 45 h 298"/>
                  <a:gd name="T20" fmla="*/ 30 w 341"/>
                  <a:gd name="T21" fmla="*/ 45 h 298"/>
                  <a:gd name="T22" fmla="*/ 0 w 341"/>
                  <a:gd name="T23" fmla="*/ 74 h 298"/>
                  <a:gd name="T24" fmla="*/ 197 w 341"/>
                  <a:gd name="T25" fmla="*/ 123 h 298"/>
                  <a:gd name="T26" fmla="*/ 197 w 341"/>
                  <a:gd name="T27" fmla="*/ 188 h 298"/>
                  <a:gd name="T28" fmla="*/ 312 w 341"/>
                  <a:gd name="T29" fmla="*/ 188 h 298"/>
                  <a:gd name="T30" fmla="*/ 341 w 341"/>
                  <a:gd name="T31" fmla="*/ 152 h 298"/>
                  <a:gd name="T32" fmla="*/ 312 w 341"/>
                  <a:gd name="T33" fmla="*/ 123 h 298"/>
                  <a:gd name="T34" fmla="*/ 197 w 341"/>
                  <a:gd name="T35" fmla="*/ 123 h 298"/>
                  <a:gd name="T36" fmla="*/ 171 w 341"/>
                  <a:gd name="T37" fmla="*/ 0 h 298"/>
                  <a:gd name="T38" fmla="*/ 159 w 341"/>
                  <a:gd name="T39" fmla="*/ 12 h 298"/>
                  <a:gd name="T40" fmla="*/ 159 w 341"/>
                  <a:gd name="T41" fmla="*/ 298 h 298"/>
                  <a:gd name="T42" fmla="*/ 183 w 341"/>
                  <a:gd name="T43" fmla="*/ 298 h 298"/>
                  <a:gd name="T44" fmla="*/ 183 w 341"/>
                  <a:gd name="T45" fmla="*/ 12 h 298"/>
                  <a:gd name="T46" fmla="*/ 171 w 341"/>
                  <a:gd name="T47" fmla="*/ 0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1" h="298">
                    <a:moveTo>
                      <a:pt x="341" y="74"/>
                    </a:moveTo>
                    <a:cubicBezTo>
                      <a:pt x="312" y="45"/>
                      <a:pt x="312" y="45"/>
                      <a:pt x="312" y="45"/>
                    </a:cubicBezTo>
                    <a:cubicBezTo>
                      <a:pt x="197" y="45"/>
                      <a:pt x="197" y="45"/>
                      <a:pt x="197" y="45"/>
                    </a:cubicBezTo>
                    <a:cubicBezTo>
                      <a:pt x="197" y="110"/>
                      <a:pt x="197" y="110"/>
                      <a:pt x="197" y="110"/>
                    </a:cubicBezTo>
                    <a:cubicBezTo>
                      <a:pt x="312" y="110"/>
                      <a:pt x="312" y="110"/>
                      <a:pt x="312" y="110"/>
                    </a:cubicBezTo>
                    <a:lnTo>
                      <a:pt x="341" y="74"/>
                    </a:lnTo>
                    <a:close/>
                    <a:moveTo>
                      <a:pt x="0" y="74"/>
                    </a:moveTo>
                    <a:cubicBezTo>
                      <a:pt x="30" y="110"/>
                      <a:pt x="30" y="110"/>
                      <a:pt x="30" y="110"/>
                    </a:cubicBezTo>
                    <a:cubicBezTo>
                      <a:pt x="145" y="110"/>
                      <a:pt x="145" y="110"/>
                      <a:pt x="145" y="110"/>
                    </a:cubicBezTo>
                    <a:cubicBezTo>
                      <a:pt x="145" y="45"/>
                      <a:pt x="145" y="45"/>
                      <a:pt x="145" y="45"/>
                    </a:cubicBezTo>
                    <a:cubicBezTo>
                      <a:pt x="30" y="45"/>
                      <a:pt x="30" y="45"/>
                      <a:pt x="30" y="45"/>
                    </a:cubicBezTo>
                    <a:lnTo>
                      <a:pt x="0" y="74"/>
                    </a:lnTo>
                    <a:close/>
                    <a:moveTo>
                      <a:pt x="197" y="123"/>
                    </a:moveTo>
                    <a:cubicBezTo>
                      <a:pt x="197" y="188"/>
                      <a:pt x="197" y="188"/>
                      <a:pt x="197" y="188"/>
                    </a:cubicBezTo>
                    <a:cubicBezTo>
                      <a:pt x="312" y="188"/>
                      <a:pt x="312" y="188"/>
                      <a:pt x="312" y="188"/>
                    </a:cubicBezTo>
                    <a:cubicBezTo>
                      <a:pt x="341" y="152"/>
                      <a:pt x="341" y="152"/>
                      <a:pt x="341" y="152"/>
                    </a:cubicBezTo>
                    <a:cubicBezTo>
                      <a:pt x="312" y="123"/>
                      <a:pt x="312" y="123"/>
                      <a:pt x="312" y="123"/>
                    </a:cubicBezTo>
                    <a:lnTo>
                      <a:pt x="197" y="123"/>
                    </a:lnTo>
                    <a:close/>
                    <a:moveTo>
                      <a:pt x="171" y="0"/>
                    </a:moveTo>
                    <a:cubicBezTo>
                      <a:pt x="165" y="0"/>
                      <a:pt x="159" y="6"/>
                      <a:pt x="159" y="12"/>
                    </a:cubicBezTo>
                    <a:cubicBezTo>
                      <a:pt x="159" y="298"/>
                      <a:pt x="159" y="298"/>
                      <a:pt x="159" y="298"/>
                    </a:cubicBezTo>
                    <a:cubicBezTo>
                      <a:pt x="183" y="298"/>
                      <a:pt x="183" y="298"/>
                      <a:pt x="183" y="298"/>
                    </a:cubicBezTo>
                    <a:cubicBezTo>
                      <a:pt x="183" y="12"/>
                      <a:pt x="183" y="12"/>
                      <a:pt x="183" y="12"/>
                    </a:cubicBezTo>
                    <a:cubicBezTo>
                      <a:pt x="183" y="6"/>
                      <a:pt x="177" y="0"/>
                      <a:pt x="171" y="0"/>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Calibri"/>
                </a:endParaRPr>
              </a:p>
            </p:txBody>
          </p:sp>
          <p:sp>
            <p:nvSpPr>
              <p:cNvPr id="20" name="Freeform 66"/>
              <p:cNvSpPr>
                <a:spLocks noChangeAspect="1" noEditPoints="1"/>
              </p:cNvSpPr>
              <p:nvPr/>
            </p:nvSpPr>
            <p:spPr bwMode="auto">
              <a:xfrm>
                <a:off x="1147888" y="2229450"/>
                <a:ext cx="203638" cy="187280"/>
              </a:xfrm>
              <a:custGeom>
                <a:avLst/>
                <a:gdLst/>
                <a:ahLst/>
                <a:cxnLst>
                  <a:cxn ang="0">
                    <a:pos x="0" y="159"/>
                  </a:cxn>
                  <a:cxn ang="0">
                    <a:pos x="159" y="0"/>
                  </a:cxn>
                  <a:cxn ang="0">
                    <a:pos x="318" y="159"/>
                  </a:cxn>
                  <a:cxn ang="0">
                    <a:pos x="0" y="159"/>
                  </a:cxn>
                  <a:cxn ang="0">
                    <a:pos x="285" y="173"/>
                  </a:cxn>
                  <a:cxn ang="0">
                    <a:pos x="285" y="292"/>
                  </a:cxn>
                  <a:cxn ang="0">
                    <a:pos x="34" y="292"/>
                  </a:cxn>
                  <a:cxn ang="0">
                    <a:pos x="34" y="173"/>
                  </a:cxn>
                  <a:cxn ang="0">
                    <a:pos x="60" y="173"/>
                  </a:cxn>
                  <a:cxn ang="0">
                    <a:pos x="60" y="267"/>
                  </a:cxn>
                  <a:cxn ang="0">
                    <a:pos x="259" y="267"/>
                  </a:cxn>
                  <a:cxn ang="0">
                    <a:pos x="259" y="173"/>
                  </a:cxn>
                  <a:cxn ang="0">
                    <a:pos x="285" y="173"/>
                  </a:cxn>
                  <a:cxn ang="0">
                    <a:pos x="109" y="9"/>
                  </a:cxn>
                  <a:cxn ang="0">
                    <a:pos x="109" y="33"/>
                  </a:cxn>
                  <a:cxn ang="0">
                    <a:pos x="60" y="82"/>
                  </a:cxn>
                  <a:cxn ang="0">
                    <a:pos x="60" y="9"/>
                  </a:cxn>
                  <a:cxn ang="0">
                    <a:pos x="109" y="9"/>
                  </a:cxn>
                  <a:cxn ang="0">
                    <a:pos x="115" y="173"/>
                  </a:cxn>
                  <a:cxn ang="0">
                    <a:pos x="204" y="173"/>
                  </a:cxn>
                  <a:cxn ang="0">
                    <a:pos x="204" y="239"/>
                  </a:cxn>
                  <a:cxn ang="0">
                    <a:pos x="115" y="239"/>
                  </a:cxn>
                  <a:cxn ang="0">
                    <a:pos x="115" y="173"/>
                  </a:cxn>
                </a:cxnLst>
                <a:rect l="0" t="0" r="r" b="b"/>
                <a:pathLst>
                  <a:path w="318" h="292">
                    <a:moveTo>
                      <a:pt x="0" y="159"/>
                    </a:moveTo>
                    <a:cubicBezTo>
                      <a:pt x="159" y="0"/>
                      <a:pt x="159" y="0"/>
                      <a:pt x="159" y="0"/>
                    </a:cubicBezTo>
                    <a:cubicBezTo>
                      <a:pt x="318" y="159"/>
                      <a:pt x="318" y="159"/>
                      <a:pt x="318" y="159"/>
                    </a:cubicBezTo>
                    <a:cubicBezTo>
                      <a:pt x="212" y="159"/>
                      <a:pt x="106" y="159"/>
                      <a:pt x="0" y="159"/>
                    </a:cubicBezTo>
                    <a:close/>
                    <a:moveTo>
                      <a:pt x="285" y="173"/>
                    </a:moveTo>
                    <a:cubicBezTo>
                      <a:pt x="285" y="292"/>
                      <a:pt x="285" y="292"/>
                      <a:pt x="285" y="292"/>
                    </a:cubicBezTo>
                    <a:cubicBezTo>
                      <a:pt x="34" y="292"/>
                      <a:pt x="34" y="292"/>
                      <a:pt x="34" y="292"/>
                    </a:cubicBezTo>
                    <a:cubicBezTo>
                      <a:pt x="34" y="173"/>
                      <a:pt x="34" y="173"/>
                      <a:pt x="34" y="173"/>
                    </a:cubicBezTo>
                    <a:cubicBezTo>
                      <a:pt x="60" y="173"/>
                      <a:pt x="60" y="173"/>
                      <a:pt x="60" y="173"/>
                    </a:cubicBezTo>
                    <a:cubicBezTo>
                      <a:pt x="60" y="267"/>
                      <a:pt x="60" y="267"/>
                      <a:pt x="60" y="267"/>
                    </a:cubicBezTo>
                    <a:cubicBezTo>
                      <a:pt x="259" y="267"/>
                      <a:pt x="259" y="267"/>
                      <a:pt x="259" y="267"/>
                    </a:cubicBezTo>
                    <a:cubicBezTo>
                      <a:pt x="259" y="173"/>
                      <a:pt x="259" y="173"/>
                      <a:pt x="259" y="173"/>
                    </a:cubicBezTo>
                    <a:cubicBezTo>
                      <a:pt x="285" y="173"/>
                      <a:pt x="285" y="173"/>
                      <a:pt x="285" y="173"/>
                    </a:cubicBezTo>
                    <a:close/>
                    <a:moveTo>
                      <a:pt x="109" y="9"/>
                    </a:moveTo>
                    <a:cubicBezTo>
                      <a:pt x="109" y="33"/>
                      <a:pt x="109" y="33"/>
                      <a:pt x="109" y="33"/>
                    </a:cubicBezTo>
                    <a:cubicBezTo>
                      <a:pt x="60" y="82"/>
                      <a:pt x="60" y="82"/>
                      <a:pt x="60" y="82"/>
                    </a:cubicBezTo>
                    <a:cubicBezTo>
                      <a:pt x="60" y="9"/>
                      <a:pt x="60" y="9"/>
                      <a:pt x="60" y="9"/>
                    </a:cubicBezTo>
                    <a:cubicBezTo>
                      <a:pt x="109" y="9"/>
                      <a:pt x="109" y="9"/>
                      <a:pt x="109" y="9"/>
                    </a:cubicBezTo>
                    <a:close/>
                    <a:moveTo>
                      <a:pt x="115" y="173"/>
                    </a:moveTo>
                    <a:cubicBezTo>
                      <a:pt x="204" y="173"/>
                      <a:pt x="204" y="173"/>
                      <a:pt x="204" y="173"/>
                    </a:cubicBezTo>
                    <a:cubicBezTo>
                      <a:pt x="204" y="239"/>
                      <a:pt x="204" y="239"/>
                      <a:pt x="204" y="239"/>
                    </a:cubicBezTo>
                    <a:cubicBezTo>
                      <a:pt x="115" y="239"/>
                      <a:pt x="115" y="239"/>
                      <a:pt x="115" y="239"/>
                    </a:cubicBezTo>
                    <a:cubicBezTo>
                      <a:pt x="115" y="173"/>
                      <a:pt x="115" y="173"/>
                      <a:pt x="115" y="173"/>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Calibri"/>
                </a:endParaRPr>
              </a:p>
            </p:txBody>
          </p:sp>
          <p:sp>
            <p:nvSpPr>
              <p:cNvPr id="21" name="Freeform 143"/>
              <p:cNvSpPr>
                <a:spLocks noChangeAspect="1" noEditPoints="1"/>
              </p:cNvSpPr>
              <p:nvPr/>
            </p:nvSpPr>
            <p:spPr bwMode="auto">
              <a:xfrm>
                <a:off x="3412442" y="2201018"/>
                <a:ext cx="127710" cy="249526"/>
              </a:xfrm>
              <a:custGeom>
                <a:avLst/>
                <a:gdLst/>
                <a:ahLst/>
                <a:cxnLst>
                  <a:cxn ang="0">
                    <a:pos x="119" y="58"/>
                  </a:cxn>
                  <a:cxn ang="0">
                    <a:pos x="112" y="41"/>
                  </a:cxn>
                  <a:cxn ang="0">
                    <a:pos x="95" y="33"/>
                  </a:cxn>
                  <a:cxn ang="0">
                    <a:pos x="89" y="24"/>
                  </a:cxn>
                  <a:cxn ang="0">
                    <a:pos x="89" y="19"/>
                  </a:cxn>
                  <a:cxn ang="0">
                    <a:pos x="90" y="10"/>
                  </a:cxn>
                  <a:cxn ang="0">
                    <a:pos x="85" y="2"/>
                  </a:cxn>
                  <a:cxn ang="0">
                    <a:pos x="75" y="0"/>
                  </a:cxn>
                  <a:cxn ang="0">
                    <a:pos x="67" y="2"/>
                  </a:cxn>
                  <a:cxn ang="0">
                    <a:pos x="66" y="3"/>
                  </a:cxn>
                  <a:cxn ang="0">
                    <a:pos x="64" y="5"/>
                  </a:cxn>
                  <a:cxn ang="0">
                    <a:pos x="64" y="8"/>
                  </a:cxn>
                  <a:cxn ang="0">
                    <a:pos x="64" y="10"/>
                  </a:cxn>
                  <a:cxn ang="0">
                    <a:pos x="65" y="12"/>
                  </a:cxn>
                  <a:cxn ang="0">
                    <a:pos x="73" y="29"/>
                  </a:cxn>
                  <a:cxn ang="0">
                    <a:pos x="62" y="41"/>
                  </a:cxn>
                  <a:cxn ang="0">
                    <a:pos x="55" y="45"/>
                  </a:cxn>
                  <a:cxn ang="0">
                    <a:pos x="50" y="46"/>
                  </a:cxn>
                  <a:cxn ang="0">
                    <a:pos x="35" y="43"/>
                  </a:cxn>
                  <a:cxn ang="0">
                    <a:pos x="21" y="29"/>
                  </a:cxn>
                  <a:cxn ang="0">
                    <a:pos x="14" y="14"/>
                  </a:cxn>
                  <a:cxn ang="0">
                    <a:pos x="14" y="22"/>
                  </a:cxn>
                  <a:cxn ang="0">
                    <a:pos x="2" y="19"/>
                  </a:cxn>
                  <a:cxn ang="0">
                    <a:pos x="4" y="24"/>
                  </a:cxn>
                  <a:cxn ang="0">
                    <a:pos x="11" y="33"/>
                  </a:cxn>
                  <a:cxn ang="0">
                    <a:pos x="14" y="43"/>
                  </a:cxn>
                  <a:cxn ang="0">
                    <a:pos x="16" y="51"/>
                  </a:cxn>
                  <a:cxn ang="0">
                    <a:pos x="50" y="64"/>
                  </a:cxn>
                  <a:cxn ang="0">
                    <a:pos x="56" y="98"/>
                  </a:cxn>
                  <a:cxn ang="0">
                    <a:pos x="51" y="133"/>
                  </a:cxn>
                  <a:cxn ang="0">
                    <a:pos x="49" y="151"/>
                  </a:cxn>
                  <a:cxn ang="0">
                    <a:pos x="47" y="173"/>
                  </a:cxn>
                  <a:cxn ang="0">
                    <a:pos x="43" y="195"/>
                  </a:cxn>
                  <a:cxn ang="0">
                    <a:pos x="37" y="220"/>
                  </a:cxn>
                  <a:cxn ang="0">
                    <a:pos x="35" y="233"/>
                  </a:cxn>
                  <a:cxn ang="0">
                    <a:pos x="27" y="240"/>
                  </a:cxn>
                  <a:cxn ang="0">
                    <a:pos x="19" y="245"/>
                  </a:cxn>
                  <a:cxn ang="0">
                    <a:pos x="12" y="247"/>
                  </a:cxn>
                  <a:cxn ang="0">
                    <a:pos x="32" y="252"/>
                  </a:cxn>
                  <a:cxn ang="0">
                    <a:pos x="48" y="250"/>
                  </a:cxn>
                  <a:cxn ang="0">
                    <a:pos x="56" y="233"/>
                  </a:cxn>
                  <a:cxn ang="0">
                    <a:pos x="76" y="166"/>
                  </a:cxn>
                  <a:cxn ang="0">
                    <a:pos x="86" y="210"/>
                  </a:cxn>
                  <a:cxn ang="0">
                    <a:pos x="82" y="243"/>
                  </a:cxn>
                  <a:cxn ang="0">
                    <a:pos x="76" y="250"/>
                  </a:cxn>
                  <a:cxn ang="0">
                    <a:pos x="86" y="254"/>
                  </a:cxn>
                  <a:cxn ang="0">
                    <a:pos x="100" y="250"/>
                  </a:cxn>
                  <a:cxn ang="0">
                    <a:pos x="104" y="233"/>
                  </a:cxn>
                  <a:cxn ang="0">
                    <a:pos x="102" y="172"/>
                  </a:cxn>
                  <a:cxn ang="0">
                    <a:pos x="99" y="138"/>
                  </a:cxn>
                  <a:cxn ang="0">
                    <a:pos x="101" y="120"/>
                  </a:cxn>
                  <a:cxn ang="0">
                    <a:pos x="112" y="121"/>
                  </a:cxn>
                  <a:cxn ang="0">
                    <a:pos x="125" y="98"/>
                  </a:cxn>
                  <a:cxn ang="0">
                    <a:pos x="64" y="10"/>
                  </a:cxn>
                  <a:cxn ang="0">
                    <a:pos x="108" y="97"/>
                  </a:cxn>
                  <a:cxn ang="0">
                    <a:pos x="105" y="103"/>
                  </a:cxn>
                  <a:cxn ang="0">
                    <a:pos x="99" y="101"/>
                  </a:cxn>
                  <a:cxn ang="0">
                    <a:pos x="105" y="75"/>
                  </a:cxn>
                  <a:cxn ang="0">
                    <a:pos x="111" y="83"/>
                  </a:cxn>
                </a:cxnLst>
                <a:rect l="0" t="0" r="r" b="b"/>
                <a:pathLst>
                  <a:path w="130" h="254">
                    <a:moveTo>
                      <a:pt x="130" y="80"/>
                    </a:moveTo>
                    <a:lnTo>
                      <a:pt x="130" y="79"/>
                    </a:lnTo>
                    <a:lnTo>
                      <a:pt x="130" y="76"/>
                    </a:lnTo>
                    <a:lnTo>
                      <a:pt x="130" y="76"/>
                    </a:lnTo>
                    <a:lnTo>
                      <a:pt x="130" y="75"/>
                    </a:lnTo>
                    <a:lnTo>
                      <a:pt x="129" y="74"/>
                    </a:lnTo>
                    <a:lnTo>
                      <a:pt x="128" y="71"/>
                    </a:lnTo>
                    <a:lnTo>
                      <a:pt x="127" y="71"/>
                    </a:lnTo>
                    <a:lnTo>
                      <a:pt x="127" y="70"/>
                    </a:lnTo>
                    <a:lnTo>
                      <a:pt x="126" y="68"/>
                    </a:lnTo>
                    <a:lnTo>
                      <a:pt x="124" y="65"/>
                    </a:lnTo>
                    <a:lnTo>
                      <a:pt x="120" y="60"/>
                    </a:lnTo>
                    <a:lnTo>
                      <a:pt x="119" y="58"/>
                    </a:lnTo>
                    <a:lnTo>
                      <a:pt x="118" y="57"/>
                    </a:lnTo>
                    <a:lnTo>
                      <a:pt x="118" y="57"/>
                    </a:lnTo>
                    <a:lnTo>
                      <a:pt x="118" y="56"/>
                    </a:lnTo>
                    <a:lnTo>
                      <a:pt x="117" y="53"/>
                    </a:lnTo>
                    <a:lnTo>
                      <a:pt x="115" y="52"/>
                    </a:lnTo>
                    <a:lnTo>
                      <a:pt x="115" y="52"/>
                    </a:lnTo>
                    <a:lnTo>
                      <a:pt x="114" y="51"/>
                    </a:lnTo>
                    <a:lnTo>
                      <a:pt x="114" y="50"/>
                    </a:lnTo>
                    <a:lnTo>
                      <a:pt x="114" y="49"/>
                    </a:lnTo>
                    <a:lnTo>
                      <a:pt x="114" y="45"/>
                    </a:lnTo>
                    <a:lnTo>
                      <a:pt x="113" y="43"/>
                    </a:lnTo>
                    <a:lnTo>
                      <a:pt x="113" y="42"/>
                    </a:lnTo>
                    <a:lnTo>
                      <a:pt x="112" y="41"/>
                    </a:lnTo>
                    <a:lnTo>
                      <a:pt x="112" y="40"/>
                    </a:lnTo>
                    <a:lnTo>
                      <a:pt x="111" y="39"/>
                    </a:lnTo>
                    <a:lnTo>
                      <a:pt x="110" y="39"/>
                    </a:lnTo>
                    <a:lnTo>
                      <a:pt x="109" y="39"/>
                    </a:lnTo>
                    <a:lnTo>
                      <a:pt x="108" y="38"/>
                    </a:lnTo>
                    <a:lnTo>
                      <a:pt x="107" y="38"/>
                    </a:lnTo>
                    <a:lnTo>
                      <a:pt x="104" y="38"/>
                    </a:lnTo>
                    <a:lnTo>
                      <a:pt x="102" y="37"/>
                    </a:lnTo>
                    <a:lnTo>
                      <a:pt x="98" y="36"/>
                    </a:lnTo>
                    <a:lnTo>
                      <a:pt x="97" y="36"/>
                    </a:lnTo>
                    <a:lnTo>
                      <a:pt x="96" y="35"/>
                    </a:lnTo>
                    <a:lnTo>
                      <a:pt x="95" y="35"/>
                    </a:lnTo>
                    <a:lnTo>
                      <a:pt x="95" y="33"/>
                    </a:lnTo>
                    <a:lnTo>
                      <a:pt x="94" y="33"/>
                    </a:lnTo>
                    <a:lnTo>
                      <a:pt x="94" y="32"/>
                    </a:lnTo>
                    <a:lnTo>
                      <a:pt x="94" y="31"/>
                    </a:lnTo>
                    <a:lnTo>
                      <a:pt x="93" y="31"/>
                    </a:lnTo>
                    <a:lnTo>
                      <a:pt x="93" y="30"/>
                    </a:lnTo>
                    <a:lnTo>
                      <a:pt x="93" y="30"/>
                    </a:lnTo>
                    <a:lnTo>
                      <a:pt x="92" y="29"/>
                    </a:lnTo>
                    <a:lnTo>
                      <a:pt x="92" y="29"/>
                    </a:lnTo>
                    <a:lnTo>
                      <a:pt x="91" y="29"/>
                    </a:lnTo>
                    <a:lnTo>
                      <a:pt x="90" y="29"/>
                    </a:lnTo>
                    <a:lnTo>
                      <a:pt x="90" y="28"/>
                    </a:lnTo>
                    <a:lnTo>
                      <a:pt x="90" y="27"/>
                    </a:lnTo>
                    <a:lnTo>
                      <a:pt x="89" y="24"/>
                    </a:lnTo>
                    <a:lnTo>
                      <a:pt x="89" y="22"/>
                    </a:lnTo>
                    <a:lnTo>
                      <a:pt x="89" y="21"/>
                    </a:lnTo>
                    <a:lnTo>
                      <a:pt x="89" y="21"/>
                    </a:lnTo>
                    <a:lnTo>
                      <a:pt x="89" y="20"/>
                    </a:lnTo>
                    <a:lnTo>
                      <a:pt x="89" y="20"/>
                    </a:lnTo>
                    <a:lnTo>
                      <a:pt x="89" y="20"/>
                    </a:lnTo>
                    <a:lnTo>
                      <a:pt x="89" y="20"/>
                    </a:lnTo>
                    <a:lnTo>
                      <a:pt x="89" y="20"/>
                    </a:lnTo>
                    <a:lnTo>
                      <a:pt x="89" y="19"/>
                    </a:lnTo>
                    <a:lnTo>
                      <a:pt x="89" y="19"/>
                    </a:lnTo>
                    <a:lnTo>
                      <a:pt x="89" y="19"/>
                    </a:lnTo>
                    <a:lnTo>
                      <a:pt x="89" y="19"/>
                    </a:lnTo>
                    <a:lnTo>
                      <a:pt x="89" y="19"/>
                    </a:lnTo>
                    <a:lnTo>
                      <a:pt x="89" y="18"/>
                    </a:lnTo>
                    <a:lnTo>
                      <a:pt x="89" y="18"/>
                    </a:lnTo>
                    <a:lnTo>
                      <a:pt x="89" y="18"/>
                    </a:lnTo>
                    <a:lnTo>
                      <a:pt x="89" y="18"/>
                    </a:lnTo>
                    <a:lnTo>
                      <a:pt x="89" y="18"/>
                    </a:lnTo>
                    <a:lnTo>
                      <a:pt x="89" y="17"/>
                    </a:lnTo>
                    <a:lnTo>
                      <a:pt x="90" y="17"/>
                    </a:lnTo>
                    <a:lnTo>
                      <a:pt x="90" y="16"/>
                    </a:lnTo>
                    <a:lnTo>
                      <a:pt x="90" y="14"/>
                    </a:lnTo>
                    <a:lnTo>
                      <a:pt x="91" y="13"/>
                    </a:lnTo>
                    <a:lnTo>
                      <a:pt x="91" y="12"/>
                    </a:lnTo>
                    <a:lnTo>
                      <a:pt x="90" y="10"/>
                    </a:lnTo>
                    <a:lnTo>
                      <a:pt x="90" y="10"/>
                    </a:lnTo>
                    <a:lnTo>
                      <a:pt x="90" y="9"/>
                    </a:lnTo>
                    <a:lnTo>
                      <a:pt x="89" y="9"/>
                    </a:lnTo>
                    <a:lnTo>
                      <a:pt x="89" y="9"/>
                    </a:lnTo>
                    <a:lnTo>
                      <a:pt x="88" y="8"/>
                    </a:lnTo>
                    <a:lnTo>
                      <a:pt x="88" y="7"/>
                    </a:lnTo>
                    <a:lnTo>
                      <a:pt x="88" y="7"/>
                    </a:lnTo>
                    <a:lnTo>
                      <a:pt x="88" y="6"/>
                    </a:lnTo>
                    <a:lnTo>
                      <a:pt x="88" y="6"/>
                    </a:lnTo>
                    <a:lnTo>
                      <a:pt x="88" y="5"/>
                    </a:lnTo>
                    <a:lnTo>
                      <a:pt x="87" y="5"/>
                    </a:lnTo>
                    <a:lnTo>
                      <a:pt x="87" y="4"/>
                    </a:lnTo>
                    <a:lnTo>
                      <a:pt x="86" y="3"/>
                    </a:lnTo>
                    <a:lnTo>
                      <a:pt x="85" y="2"/>
                    </a:lnTo>
                    <a:lnTo>
                      <a:pt x="83" y="1"/>
                    </a:lnTo>
                    <a:lnTo>
                      <a:pt x="83" y="1"/>
                    </a:lnTo>
                    <a:lnTo>
                      <a:pt x="81" y="0"/>
                    </a:lnTo>
                    <a:lnTo>
                      <a:pt x="81" y="0"/>
                    </a:lnTo>
                    <a:lnTo>
                      <a:pt x="80" y="0"/>
                    </a:lnTo>
                    <a:lnTo>
                      <a:pt x="79" y="0"/>
                    </a:lnTo>
                    <a:lnTo>
                      <a:pt x="79" y="0"/>
                    </a:lnTo>
                    <a:lnTo>
                      <a:pt x="78" y="0"/>
                    </a:lnTo>
                    <a:lnTo>
                      <a:pt x="77" y="0"/>
                    </a:lnTo>
                    <a:lnTo>
                      <a:pt x="76" y="0"/>
                    </a:lnTo>
                    <a:lnTo>
                      <a:pt x="76" y="0"/>
                    </a:lnTo>
                    <a:lnTo>
                      <a:pt x="75" y="0"/>
                    </a:lnTo>
                    <a:lnTo>
                      <a:pt x="75" y="0"/>
                    </a:lnTo>
                    <a:lnTo>
                      <a:pt x="74" y="0"/>
                    </a:lnTo>
                    <a:lnTo>
                      <a:pt x="72" y="0"/>
                    </a:lnTo>
                    <a:lnTo>
                      <a:pt x="71" y="0"/>
                    </a:lnTo>
                    <a:lnTo>
                      <a:pt x="70" y="0"/>
                    </a:lnTo>
                    <a:lnTo>
                      <a:pt x="70" y="0"/>
                    </a:lnTo>
                    <a:lnTo>
                      <a:pt x="69" y="1"/>
                    </a:lnTo>
                    <a:lnTo>
                      <a:pt x="69" y="1"/>
                    </a:lnTo>
                    <a:lnTo>
                      <a:pt x="69" y="1"/>
                    </a:lnTo>
                    <a:lnTo>
                      <a:pt x="67" y="1"/>
                    </a:lnTo>
                    <a:lnTo>
                      <a:pt x="67" y="1"/>
                    </a:lnTo>
                    <a:lnTo>
                      <a:pt x="67" y="1"/>
                    </a:lnTo>
                    <a:lnTo>
                      <a:pt x="67" y="1"/>
                    </a:lnTo>
                    <a:lnTo>
                      <a:pt x="67" y="2"/>
                    </a:lnTo>
                    <a:lnTo>
                      <a:pt x="67" y="2"/>
                    </a:lnTo>
                    <a:lnTo>
                      <a:pt x="67" y="2"/>
                    </a:lnTo>
                    <a:lnTo>
                      <a:pt x="67" y="2"/>
                    </a:lnTo>
                    <a:lnTo>
                      <a:pt x="66" y="2"/>
                    </a:lnTo>
                    <a:lnTo>
                      <a:pt x="66" y="2"/>
                    </a:lnTo>
                    <a:lnTo>
                      <a:pt x="66" y="2"/>
                    </a:lnTo>
                    <a:lnTo>
                      <a:pt x="66" y="3"/>
                    </a:lnTo>
                    <a:lnTo>
                      <a:pt x="67" y="3"/>
                    </a:lnTo>
                    <a:lnTo>
                      <a:pt x="67" y="3"/>
                    </a:lnTo>
                    <a:lnTo>
                      <a:pt x="67" y="3"/>
                    </a:lnTo>
                    <a:lnTo>
                      <a:pt x="66" y="3"/>
                    </a:lnTo>
                    <a:lnTo>
                      <a:pt x="66" y="3"/>
                    </a:lnTo>
                    <a:lnTo>
                      <a:pt x="66" y="3"/>
                    </a:lnTo>
                    <a:lnTo>
                      <a:pt x="66" y="3"/>
                    </a:lnTo>
                    <a:lnTo>
                      <a:pt x="66" y="3"/>
                    </a:lnTo>
                    <a:lnTo>
                      <a:pt x="65" y="4"/>
                    </a:lnTo>
                    <a:lnTo>
                      <a:pt x="65" y="4"/>
                    </a:lnTo>
                    <a:lnTo>
                      <a:pt x="65" y="4"/>
                    </a:lnTo>
                    <a:lnTo>
                      <a:pt x="65" y="4"/>
                    </a:lnTo>
                    <a:lnTo>
                      <a:pt x="65" y="4"/>
                    </a:lnTo>
                    <a:lnTo>
                      <a:pt x="65" y="4"/>
                    </a:lnTo>
                    <a:lnTo>
                      <a:pt x="65" y="4"/>
                    </a:lnTo>
                    <a:lnTo>
                      <a:pt x="65" y="4"/>
                    </a:lnTo>
                    <a:lnTo>
                      <a:pt x="65" y="5"/>
                    </a:lnTo>
                    <a:lnTo>
                      <a:pt x="64" y="5"/>
                    </a:lnTo>
                    <a:lnTo>
                      <a:pt x="64" y="5"/>
                    </a:lnTo>
                    <a:lnTo>
                      <a:pt x="65" y="5"/>
                    </a:lnTo>
                    <a:lnTo>
                      <a:pt x="65" y="5"/>
                    </a:lnTo>
                    <a:lnTo>
                      <a:pt x="65" y="5"/>
                    </a:lnTo>
                    <a:lnTo>
                      <a:pt x="65" y="5"/>
                    </a:lnTo>
                    <a:lnTo>
                      <a:pt x="65" y="5"/>
                    </a:lnTo>
                    <a:lnTo>
                      <a:pt x="65" y="5"/>
                    </a:lnTo>
                    <a:lnTo>
                      <a:pt x="65" y="5"/>
                    </a:lnTo>
                    <a:lnTo>
                      <a:pt x="65" y="6"/>
                    </a:lnTo>
                    <a:lnTo>
                      <a:pt x="64" y="7"/>
                    </a:lnTo>
                    <a:lnTo>
                      <a:pt x="64" y="7"/>
                    </a:lnTo>
                    <a:lnTo>
                      <a:pt x="64" y="7"/>
                    </a:lnTo>
                    <a:lnTo>
                      <a:pt x="64" y="7"/>
                    </a:lnTo>
                    <a:lnTo>
                      <a:pt x="64" y="8"/>
                    </a:lnTo>
                    <a:lnTo>
                      <a:pt x="64" y="8"/>
                    </a:lnTo>
                    <a:lnTo>
                      <a:pt x="64" y="8"/>
                    </a:lnTo>
                    <a:lnTo>
                      <a:pt x="64" y="8"/>
                    </a:lnTo>
                    <a:lnTo>
                      <a:pt x="64" y="8"/>
                    </a:lnTo>
                    <a:lnTo>
                      <a:pt x="64" y="8"/>
                    </a:lnTo>
                    <a:lnTo>
                      <a:pt x="64" y="9"/>
                    </a:lnTo>
                    <a:lnTo>
                      <a:pt x="64" y="9"/>
                    </a:lnTo>
                    <a:lnTo>
                      <a:pt x="64" y="9"/>
                    </a:lnTo>
                    <a:lnTo>
                      <a:pt x="64" y="9"/>
                    </a:lnTo>
                    <a:lnTo>
                      <a:pt x="64" y="9"/>
                    </a:lnTo>
                    <a:lnTo>
                      <a:pt x="64" y="9"/>
                    </a:lnTo>
                    <a:lnTo>
                      <a:pt x="64" y="9"/>
                    </a:lnTo>
                    <a:lnTo>
                      <a:pt x="64" y="10"/>
                    </a:lnTo>
                    <a:lnTo>
                      <a:pt x="64" y="10"/>
                    </a:lnTo>
                    <a:lnTo>
                      <a:pt x="64" y="10"/>
                    </a:lnTo>
                    <a:lnTo>
                      <a:pt x="64" y="10"/>
                    </a:lnTo>
                    <a:lnTo>
                      <a:pt x="64" y="10"/>
                    </a:lnTo>
                    <a:lnTo>
                      <a:pt x="64" y="11"/>
                    </a:lnTo>
                    <a:lnTo>
                      <a:pt x="64" y="11"/>
                    </a:lnTo>
                    <a:lnTo>
                      <a:pt x="64" y="11"/>
                    </a:lnTo>
                    <a:lnTo>
                      <a:pt x="64" y="11"/>
                    </a:lnTo>
                    <a:lnTo>
                      <a:pt x="64" y="11"/>
                    </a:lnTo>
                    <a:lnTo>
                      <a:pt x="64" y="11"/>
                    </a:lnTo>
                    <a:lnTo>
                      <a:pt x="64" y="11"/>
                    </a:lnTo>
                    <a:lnTo>
                      <a:pt x="64" y="11"/>
                    </a:lnTo>
                    <a:lnTo>
                      <a:pt x="65" y="12"/>
                    </a:lnTo>
                    <a:lnTo>
                      <a:pt x="65" y="12"/>
                    </a:lnTo>
                    <a:lnTo>
                      <a:pt x="65" y="13"/>
                    </a:lnTo>
                    <a:lnTo>
                      <a:pt x="65" y="14"/>
                    </a:lnTo>
                    <a:lnTo>
                      <a:pt x="65" y="15"/>
                    </a:lnTo>
                    <a:lnTo>
                      <a:pt x="66" y="16"/>
                    </a:lnTo>
                    <a:lnTo>
                      <a:pt x="66" y="16"/>
                    </a:lnTo>
                    <a:lnTo>
                      <a:pt x="66" y="17"/>
                    </a:lnTo>
                    <a:lnTo>
                      <a:pt x="67" y="22"/>
                    </a:lnTo>
                    <a:lnTo>
                      <a:pt x="68" y="23"/>
                    </a:lnTo>
                    <a:lnTo>
                      <a:pt x="69" y="25"/>
                    </a:lnTo>
                    <a:lnTo>
                      <a:pt x="71" y="27"/>
                    </a:lnTo>
                    <a:lnTo>
                      <a:pt x="72" y="28"/>
                    </a:lnTo>
                    <a:lnTo>
                      <a:pt x="73" y="29"/>
                    </a:lnTo>
                    <a:lnTo>
                      <a:pt x="75" y="32"/>
                    </a:lnTo>
                    <a:lnTo>
                      <a:pt x="75" y="32"/>
                    </a:lnTo>
                    <a:lnTo>
                      <a:pt x="76" y="33"/>
                    </a:lnTo>
                    <a:lnTo>
                      <a:pt x="76" y="34"/>
                    </a:lnTo>
                    <a:lnTo>
                      <a:pt x="76" y="34"/>
                    </a:lnTo>
                    <a:lnTo>
                      <a:pt x="76" y="35"/>
                    </a:lnTo>
                    <a:lnTo>
                      <a:pt x="75" y="37"/>
                    </a:lnTo>
                    <a:lnTo>
                      <a:pt x="73" y="39"/>
                    </a:lnTo>
                    <a:lnTo>
                      <a:pt x="73" y="39"/>
                    </a:lnTo>
                    <a:lnTo>
                      <a:pt x="70" y="39"/>
                    </a:lnTo>
                    <a:lnTo>
                      <a:pt x="66" y="40"/>
                    </a:lnTo>
                    <a:lnTo>
                      <a:pt x="63" y="40"/>
                    </a:lnTo>
                    <a:lnTo>
                      <a:pt x="62" y="41"/>
                    </a:lnTo>
                    <a:lnTo>
                      <a:pt x="61" y="41"/>
                    </a:lnTo>
                    <a:lnTo>
                      <a:pt x="60" y="41"/>
                    </a:lnTo>
                    <a:lnTo>
                      <a:pt x="60" y="41"/>
                    </a:lnTo>
                    <a:lnTo>
                      <a:pt x="59" y="41"/>
                    </a:lnTo>
                    <a:lnTo>
                      <a:pt x="59" y="41"/>
                    </a:lnTo>
                    <a:lnTo>
                      <a:pt x="58" y="41"/>
                    </a:lnTo>
                    <a:lnTo>
                      <a:pt x="57" y="42"/>
                    </a:lnTo>
                    <a:lnTo>
                      <a:pt x="56" y="42"/>
                    </a:lnTo>
                    <a:lnTo>
                      <a:pt x="56" y="42"/>
                    </a:lnTo>
                    <a:lnTo>
                      <a:pt x="55" y="43"/>
                    </a:lnTo>
                    <a:lnTo>
                      <a:pt x="55" y="44"/>
                    </a:lnTo>
                    <a:lnTo>
                      <a:pt x="55" y="45"/>
                    </a:lnTo>
                    <a:lnTo>
                      <a:pt x="55" y="45"/>
                    </a:lnTo>
                    <a:lnTo>
                      <a:pt x="55" y="45"/>
                    </a:lnTo>
                    <a:lnTo>
                      <a:pt x="54" y="46"/>
                    </a:lnTo>
                    <a:lnTo>
                      <a:pt x="54" y="45"/>
                    </a:lnTo>
                    <a:lnTo>
                      <a:pt x="53" y="45"/>
                    </a:lnTo>
                    <a:lnTo>
                      <a:pt x="53" y="46"/>
                    </a:lnTo>
                    <a:lnTo>
                      <a:pt x="53" y="46"/>
                    </a:lnTo>
                    <a:lnTo>
                      <a:pt x="52" y="46"/>
                    </a:lnTo>
                    <a:lnTo>
                      <a:pt x="52" y="46"/>
                    </a:lnTo>
                    <a:lnTo>
                      <a:pt x="52" y="46"/>
                    </a:lnTo>
                    <a:lnTo>
                      <a:pt x="51" y="46"/>
                    </a:lnTo>
                    <a:lnTo>
                      <a:pt x="51" y="46"/>
                    </a:lnTo>
                    <a:lnTo>
                      <a:pt x="50" y="46"/>
                    </a:lnTo>
                    <a:lnTo>
                      <a:pt x="50" y="46"/>
                    </a:lnTo>
                    <a:lnTo>
                      <a:pt x="49" y="46"/>
                    </a:lnTo>
                    <a:lnTo>
                      <a:pt x="48" y="46"/>
                    </a:lnTo>
                    <a:lnTo>
                      <a:pt x="47" y="46"/>
                    </a:lnTo>
                    <a:lnTo>
                      <a:pt x="47" y="46"/>
                    </a:lnTo>
                    <a:lnTo>
                      <a:pt x="46" y="46"/>
                    </a:lnTo>
                    <a:lnTo>
                      <a:pt x="45" y="46"/>
                    </a:lnTo>
                    <a:lnTo>
                      <a:pt x="43" y="45"/>
                    </a:lnTo>
                    <a:lnTo>
                      <a:pt x="42" y="45"/>
                    </a:lnTo>
                    <a:lnTo>
                      <a:pt x="41" y="46"/>
                    </a:lnTo>
                    <a:lnTo>
                      <a:pt x="40" y="46"/>
                    </a:lnTo>
                    <a:lnTo>
                      <a:pt x="38" y="45"/>
                    </a:lnTo>
                    <a:lnTo>
                      <a:pt x="36" y="43"/>
                    </a:lnTo>
                    <a:lnTo>
                      <a:pt x="35" y="43"/>
                    </a:lnTo>
                    <a:lnTo>
                      <a:pt x="34" y="42"/>
                    </a:lnTo>
                    <a:lnTo>
                      <a:pt x="32" y="41"/>
                    </a:lnTo>
                    <a:lnTo>
                      <a:pt x="31" y="39"/>
                    </a:lnTo>
                    <a:lnTo>
                      <a:pt x="29" y="38"/>
                    </a:lnTo>
                    <a:lnTo>
                      <a:pt x="29" y="38"/>
                    </a:lnTo>
                    <a:lnTo>
                      <a:pt x="28" y="38"/>
                    </a:lnTo>
                    <a:lnTo>
                      <a:pt x="26" y="35"/>
                    </a:lnTo>
                    <a:lnTo>
                      <a:pt x="24" y="34"/>
                    </a:lnTo>
                    <a:lnTo>
                      <a:pt x="23" y="33"/>
                    </a:lnTo>
                    <a:lnTo>
                      <a:pt x="22" y="33"/>
                    </a:lnTo>
                    <a:lnTo>
                      <a:pt x="22" y="33"/>
                    </a:lnTo>
                    <a:lnTo>
                      <a:pt x="21" y="31"/>
                    </a:lnTo>
                    <a:lnTo>
                      <a:pt x="21" y="29"/>
                    </a:lnTo>
                    <a:lnTo>
                      <a:pt x="21" y="29"/>
                    </a:lnTo>
                    <a:lnTo>
                      <a:pt x="21" y="28"/>
                    </a:lnTo>
                    <a:lnTo>
                      <a:pt x="21" y="27"/>
                    </a:lnTo>
                    <a:lnTo>
                      <a:pt x="21" y="26"/>
                    </a:lnTo>
                    <a:lnTo>
                      <a:pt x="20" y="24"/>
                    </a:lnTo>
                    <a:lnTo>
                      <a:pt x="18" y="20"/>
                    </a:lnTo>
                    <a:lnTo>
                      <a:pt x="17" y="18"/>
                    </a:lnTo>
                    <a:lnTo>
                      <a:pt x="17" y="17"/>
                    </a:lnTo>
                    <a:lnTo>
                      <a:pt x="16" y="15"/>
                    </a:lnTo>
                    <a:lnTo>
                      <a:pt x="16" y="14"/>
                    </a:lnTo>
                    <a:lnTo>
                      <a:pt x="15" y="14"/>
                    </a:lnTo>
                    <a:lnTo>
                      <a:pt x="14" y="14"/>
                    </a:lnTo>
                    <a:lnTo>
                      <a:pt x="14" y="14"/>
                    </a:lnTo>
                    <a:lnTo>
                      <a:pt x="14" y="14"/>
                    </a:lnTo>
                    <a:lnTo>
                      <a:pt x="13" y="14"/>
                    </a:lnTo>
                    <a:lnTo>
                      <a:pt x="13" y="15"/>
                    </a:lnTo>
                    <a:lnTo>
                      <a:pt x="13" y="15"/>
                    </a:lnTo>
                    <a:lnTo>
                      <a:pt x="13" y="17"/>
                    </a:lnTo>
                    <a:lnTo>
                      <a:pt x="13" y="18"/>
                    </a:lnTo>
                    <a:lnTo>
                      <a:pt x="15" y="20"/>
                    </a:lnTo>
                    <a:lnTo>
                      <a:pt x="15" y="22"/>
                    </a:lnTo>
                    <a:lnTo>
                      <a:pt x="15" y="22"/>
                    </a:lnTo>
                    <a:lnTo>
                      <a:pt x="15" y="22"/>
                    </a:lnTo>
                    <a:lnTo>
                      <a:pt x="15" y="22"/>
                    </a:lnTo>
                    <a:lnTo>
                      <a:pt x="14" y="22"/>
                    </a:lnTo>
                    <a:lnTo>
                      <a:pt x="14" y="22"/>
                    </a:lnTo>
                    <a:lnTo>
                      <a:pt x="12" y="22"/>
                    </a:lnTo>
                    <a:lnTo>
                      <a:pt x="10" y="21"/>
                    </a:lnTo>
                    <a:lnTo>
                      <a:pt x="10" y="21"/>
                    </a:lnTo>
                    <a:lnTo>
                      <a:pt x="9" y="20"/>
                    </a:lnTo>
                    <a:lnTo>
                      <a:pt x="8" y="20"/>
                    </a:lnTo>
                    <a:lnTo>
                      <a:pt x="8" y="20"/>
                    </a:lnTo>
                    <a:lnTo>
                      <a:pt x="7" y="20"/>
                    </a:lnTo>
                    <a:lnTo>
                      <a:pt x="6" y="19"/>
                    </a:lnTo>
                    <a:lnTo>
                      <a:pt x="5" y="19"/>
                    </a:lnTo>
                    <a:lnTo>
                      <a:pt x="4" y="19"/>
                    </a:lnTo>
                    <a:lnTo>
                      <a:pt x="3" y="19"/>
                    </a:lnTo>
                    <a:lnTo>
                      <a:pt x="3" y="19"/>
                    </a:lnTo>
                    <a:lnTo>
                      <a:pt x="2" y="19"/>
                    </a:lnTo>
                    <a:lnTo>
                      <a:pt x="2" y="19"/>
                    </a:lnTo>
                    <a:lnTo>
                      <a:pt x="2" y="20"/>
                    </a:lnTo>
                    <a:lnTo>
                      <a:pt x="2" y="20"/>
                    </a:lnTo>
                    <a:lnTo>
                      <a:pt x="2" y="20"/>
                    </a:lnTo>
                    <a:lnTo>
                      <a:pt x="1" y="21"/>
                    </a:lnTo>
                    <a:lnTo>
                      <a:pt x="1" y="22"/>
                    </a:lnTo>
                    <a:lnTo>
                      <a:pt x="0" y="22"/>
                    </a:lnTo>
                    <a:lnTo>
                      <a:pt x="1" y="22"/>
                    </a:lnTo>
                    <a:lnTo>
                      <a:pt x="2" y="23"/>
                    </a:lnTo>
                    <a:lnTo>
                      <a:pt x="2" y="23"/>
                    </a:lnTo>
                    <a:lnTo>
                      <a:pt x="3" y="23"/>
                    </a:lnTo>
                    <a:lnTo>
                      <a:pt x="4" y="24"/>
                    </a:lnTo>
                    <a:lnTo>
                      <a:pt x="4" y="24"/>
                    </a:lnTo>
                    <a:lnTo>
                      <a:pt x="5" y="25"/>
                    </a:lnTo>
                    <a:lnTo>
                      <a:pt x="5" y="25"/>
                    </a:lnTo>
                    <a:lnTo>
                      <a:pt x="7" y="26"/>
                    </a:lnTo>
                    <a:lnTo>
                      <a:pt x="7" y="26"/>
                    </a:lnTo>
                    <a:lnTo>
                      <a:pt x="8" y="27"/>
                    </a:lnTo>
                    <a:lnTo>
                      <a:pt x="8" y="28"/>
                    </a:lnTo>
                    <a:lnTo>
                      <a:pt x="8" y="29"/>
                    </a:lnTo>
                    <a:lnTo>
                      <a:pt x="8" y="30"/>
                    </a:lnTo>
                    <a:lnTo>
                      <a:pt x="9" y="31"/>
                    </a:lnTo>
                    <a:lnTo>
                      <a:pt x="9" y="32"/>
                    </a:lnTo>
                    <a:lnTo>
                      <a:pt x="10" y="32"/>
                    </a:lnTo>
                    <a:lnTo>
                      <a:pt x="10" y="33"/>
                    </a:lnTo>
                    <a:lnTo>
                      <a:pt x="11" y="33"/>
                    </a:lnTo>
                    <a:lnTo>
                      <a:pt x="12" y="34"/>
                    </a:lnTo>
                    <a:lnTo>
                      <a:pt x="13" y="34"/>
                    </a:lnTo>
                    <a:lnTo>
                      <a:pt x="14" y="36"/>
                    </a:lnTo>
                    <a:lnTo>
                      <a:pt x="16" y="36"/>
                    </a:lnTo>
                    <a:lnTo>
                      <a:pt x="16" y="37"/>
                    </a:lnTo>
                    <a:lnTo>
                      <a:pt x="16" y="37"/>
                    </a:lnTo>
                    <a:lnTo>
                      <a:pt x="17" y="38"/>
                    </a:lnTo>
                    <a:lnTo>
                      <a:pt x="17" y="38"/>
                    </a:lnTo>
                    <a:lnTo>
                      <a:pt x="16" y="38"/>
                    </a:lnTo>
                    <a:lnTo>
                      <a:pt x="16" y="39"/>
                    </a:lnTo>
                    <a:lnTo>
                      <a:pt x="14" y="42"/>
                    </a:lnTo>
                    <a:lnTo>
                      <a:pt x="14" y="42"/>
                    </a:lnTo>
                    <a:lnTo>
                      <a:pt x="14" y="43"/>
                    </a:lnTo>
                    <a:lnTo>
                      <a:pt x="13" y="46"/>
                    </a:lnTo>
                    <a:lnTo>
                      <a:pt x="13" y="47"/>
                    </a:lnTo>
                    <a:lnTo>
                      <a:pt x="13" y="49"/>
                    </a:lnTo>
                    <a:lnTo>
                      <a:pt x="13" y="49"/>
                    </a:lnTo>
                    <a:lnTo>
                      <a:pt x="13" y="50"/>
                    </a:lnTo>
                    <a:lnTo>
                      <a:pt x="13" y="50"/>
                    </a:lnTo>
                    <a:lnTo>
                      <a:pt x="13" y="50"/>
                    </a:lnTo>
                    <a:lnTo>
                      <a:pt x="13" y="50"/>
                    </a:lnTo>
                    <a:lnTo>
                      <a:pt x="13" y="50"/>
                    </a:lnTo>
                    <a:lnTo>
                      <a:pt x="14" y="50"/>
                    </a:lnTo>
                    <a:lnTo>
                      <a:pt x="14" y="51"/>
                    </a:lnTo>
                    <a:lnTo>
                      <a:pt x="15" y="51"/>
                    </a:lnTo>
                    <a:lnTo>
                      <a:pt x="16" y="51"/>
                    </a:lnTo>
                    <a:lnTo>
                      <a:pt x="17" y="52"/>
                    </a:lnTo>
                    <a:lnTo>
                      <a:pt x="19" y="53"/>
                    </a:lnTo>
                    <a:lnTo>
                      <a:pt x="22" y="54"/>
                    </a:lnTo>
                    <a:lnTo>
                      <a:pt x="24" y="55"/>
                    </a:lnTo>
                    <a:lnTo>
                      <a:pt x="27" y="56"/>
                    </a:lnTo>
                    <a:lnTo>
                      <a:pt x="29" y="57"/>
                    </a:lnTo>
                    <a:lnTo>
                      <a:pt x="33" y="58"/>
                    </a:lnTo>
                    <a:lnTo>
                      <a:pt x="36" y="60"/>
                    </a:lnTo>
                    <a:lnTo>
                      <a:pt x="39" y="61"/>
                    </a:lnTo>
                    <a:lnTo>
                      <a:pt x="42" y="62"/>
                    </a:lnTo>
                    <a:lnTo>
                      <a:pt x="45" y="62"/>
                    </a:lnTo>
                    <a:lnTo>
                      <a:pt x="50" y="64"/>
                    </a:lnTo>
                    <a:lnTo>
                      <a:pt x="50" y="64"/>
                    </a:lnTo>
                    <a:lnTo>
                      <a:pt x="51" y="64"/>
                    </a:lnTo>
                    <a:lnTo>
                      <a:pt x="54" y="65"/>
                    </a:lnTo>
                    <a:lnTo>
                      <a:pt x="55" y="65"/>
                    </a:lnTo>
                    <a:lnTo>
                      <a:pt x="55" y="65"/>
                    </a:lnTo>
                    <a:lnTo>
                      <a:pt x="56" y="66"/>
                    </a:lnTo>
                    <a:lnTo>
                      <a:pt x="56" y="74"/>
                    </a:lnTo>
                    <a:lnTo>
                      <a:pt x="56" y="79"/>
                    </a:lnTo>
                    <a:lnTo>
                      <a:pt x="56" y="84"/>
                    </a:lnTo>
                    <a:lnTo>
                      <a:pt x="56" y="88"/>
                    </a:lnTo>
                    <a:lnTo>
                      <a:pt x="56" y="91"/>
                    </a:lnTo>
                    <a:lnTo>
                      <a:pt x="56" y="93"/>
                    </a:lnTo>
                    <a:lnTo>
                      <a:pt x="56" y="95"/>
                    </a:lnTo>
                    <a:lnTo>
                      <a:pt x="56" y="98"/>
                    </a:lnTo>
                    <a:lnTo>
                      <a:pt x="56" y="99"/>
                    </a:lnTo>
                    <a:lnTo>
                      <a:pt x="56" y="100"/>
                    </a:lnTo>
                    <a:lnTo>
                      <a:pt x="55" y="107"/>
                    </a:lnTo>
                    <a:lnTo>
                      <a:pt x="55" y="109"/>
                    </a:lnTo>
                    <a:lnTo>
                      <a:pt x="54" y="112"/>
                    </a:lnTo>
                    <a:lnTo>
                      <a:pt x="53" y="117"/>
                    </a:lnTo>
                    <a:lnTo>
                      <a:pt x="52" y="121"/>
                    </a:lnTo>
                    <a:lnTo>
                      <a:pt x="51" y="125"/>
                    </a:lnTo>
                    <a:lnTo>
                      <a:pt x="51" y="129"/>
                    </a:lnTo>
                    <a:lnTo>
                      <a:pt x="50" y="131"/>
                    </a:lnTo>
                    <a:lnTo>
                      <a:pt x="50" y="132"/>
                    </a:lnTo>
                    <a:lnTo>
                      <a:pt x="51" y="132"/>
                    </a:lnTo>
                    <a:lnTo>
                      <a:pt x="51" y="133"/>
                    </a:lnTo>
                    <a:lnTo>
                      <a:pt x="51" y="137"/>
                    </a:lnTo>
                    <a:lnTo>
                      <a:pt x="50" y="138"/>
                    </a:lnTo>
                    <a:lnTo>
                      <a:pt x="50" y="140"/>
                    </a:lnTo>
                    <a:lnTo>
                      <a:pt x="50" y="141"/>
                    </a:lnTo>
                    <a:lnTo>
                      <a:pt x="50" y="142"/>
                    </a:lnTo>
                    <a:lnTo>
                      <a:pt x="50" y="143"/>
                    </a:lnTo>
                    <a:lnTo>
                      <a:pt x="50" y="145"/>
                    </a:lnTo>
                    <a:lnTo>
                      <a:pt x="50" y="145"/>
                    </a:lnTo>
                    <a:lnTo>
                      <a:pt x="50" y="145"/>
                    </a:lnTo>
                    <a:lnTo>
                      <a:pt x="50" y="146"/>
                    </a:lnTo>
                    <a:lnTo>
                      <a:pt x="50" y="147"/>
                    </a:lnTo>
                    <a:lnTo>
                      <a:pt x="49" y="150"/>
                    </a:lnTo>
                    <a:lnTo>
                      <a:pt x="49" y="151"/>
                    </a:lnTo>
                    <a:lnTo>
                      <a:pt x="48" y="153"/>
                    </a:lnTo>
                    <a:lnTo>
                      <a:pt x="49" y="155"/>
                    </a:lnTo>
                    <a:lnTo>
                      <a:pt x="49" y="156"/>
                    </a:lnTo>
                    <a:lnTo>
                      <a:pt x="49" y="157"/>
                    </a:lnTo>
                    <a:lnTo>
                      <a:pt x="49" y="161"/>
                    </a:lnTo>
                    <a:lnTo>
                      <a:pt x="48" y="163"/>
                    </a:lnTo>
                    <a:lnTo>
                      <a:pt x="48" y="166"/>
                    </a:lnTo>
                    <a:lnTo>
                      <a:pt x="48" y="167"/>
                    </a:lnTo>
                    <a:lnTo>
                      <a:pt x="48" y="169"/>
                    </a:lnTo>
                    <a:lnTo>
                      <a:pt x="48" y="170"/>
                    </a:lnTo>
                    <a:lnTo>
                      <a:pt x="48" y="170"/>
                    </a:lnTo>
                    <a:lnTo>
                      <a:pt x="47" y="172"/>
                    </a:lnTo>
                    <a:lnTo>
                      <a:pt x="47" y="173"/>
                    </a:lnTo>
                    <a:lnTo>
                      <a:pt x="46" y="176"/>
                    </a:lnTo>
                    <a:lnTo>
                      <a:pt x="46" y="179"/>
                    </a:lnTo>
                    <a:lnTo>
                      <a:pt x="46" y="182"/>
                    </a:lnTo>
                    <a:lnTo>
                      <a:pt x="45" y="184"/>
                    </a:lnTo>
                    <a:lnTo>
                      <a:pt x="43" y="186"/>
                    </a:lnTo>
                    <a:lnTo>
                      <a:pt x="43" y="186"/>
                    </a:lnTo>
                    <a:lnTo>
                      <a:pt x="42" y="188"/>
                    </a:lnTo>
                    <a:lnTo>
                      <a:pt x="42" y="190"/>
                    </a:lnTo>
                    <a:lnTo>
                      <a:pt x="42" y="191"/>
                    </a:lnTo>
                    <a:lnTo>
                      <a:pt x="43" y="193"/>
                    </a:lnTo>
                    <a:lnTo>
                      <a:pt x="43" y="194"/>
                    </a:lnTo>
                    <a:lnTo>
                      <a:pt x="43" y="195"/>
                    </a:lnTo>
                    <a:lnTo>
                      <a:pt x="43" y="195"/>
                    </a:lnTo>
                    <a:lnTo>
                      <a:pt x="43" y="196"/>
                    </a:lnTo>
                    <a:lnTo>
                      <a:pt x="41" y="204"/>
                    </a:lnTo>
                    <a:lnTo>
                      <a:pt x="41" y="208"/>
                    </a:lnTo>
                    <a:lnTo>
                      <a:pt x="41" y="209"/>
                    </a:lnTo>
                    <a:lnTo>
                      <a:pt x="41" y="210"/>
                    </a:lnTo>
                    <a:lnTo>
                      <a:pt x="40" y="212"/>
                    </a:lnTo>
                    <a:lnTo>
                      <a:pt x="40" y="213"/>
                    </a:lnTo>
                    <a:lnTo>
                      <a:pt x="39" y="214"/>
                    </a:lnTo>
                    <a:lnTo>
                      <a:pt x="39" y="214"/>
                    </a:lnTo>
                    <a:lnTo>
                      <a:pt x="39" y="215"/>
                    </a:lnTo>
                    <a:lnTo>
                      <a:pt x="39" y="217"/>
                    </a:lnTo>
                    <a:lnTo>
                      <a:pt x="38" y="218"/>
                    </a:lnTo>
                    <a:lnTo>
                      <a:pt x="37" y="220"/>
                    </a:lnTo>
                    <a:lnTo>
                      <a:pt x="37" y="221"/>
                    </a:lnTo>
                    <a:lnTo>
                      <a:pt x="37" y="222"/>
                    </a:lnTo>
                    <a:lnTo>
                      <a:pt x="37" y="223"/>
                    </a:lnTo>
                    <a:lnTo>
                      <a:pt x="37" y="224"/>
                    </a:lnTo>
                    <a:lnTo>
                      <a:pt x="37" y="226"/>
                    </a:lnTo>
                    <a:lnTo>
                      <a:pt x="37" y="226"/>
                    </a:lnTo>
                    <a:lnTo>
                      <a:pt x="37" y="227"/>
                    </a:lnTo>
                    <a:lnTo>
                      <a:pt x="36" y="228"/>
                    </a:lnTo>
                    <a:lnTo>
                      <a:pt x="36" y="229"/>
                    </a:lnTo>
                    <a:lnTo>
                      <a:pt x="36" y="231"/>
                    </a:lnTo>
                    <a:lnTo>
                      <a:pt x="36" y="232"/>
                    </a:lnTo>
                    <a:lnTo>
                      <a:pt x="36" y="232"/>
                    </a:lnTo>
                    <a:lnTo>
                      <a:pt x="35" y="233"/>
                    </a:lnTo>
                    <a:lnTo>
                      <a:pt x="35" y="234"/>
                    </a:lnTo>
                    <a:lnTo>
                      <a:pt x="34" y="234"/>
                    </a:lnTo>
                    <a:lnTo>
                      <a:pt x="33" y="234"/>
                    </a:lnTo>
                    <a:lnTo>
                      <a:pt x="33" y="235"/>
                    </a:lnTo>
                    <a:lnTo>
                      <a:pt x="33" y="236"/>
                    </a:lnTo>
                    <a:lnTo>
                      <a:pt x="32" y="237"/>
                    </a:lnTo>
                    <a:lnTo>
                      <a:pt x="31" y="238"/>
                    </a:lnTo>
                    <a:lnTo>
                      <a:pt x="31" y="238"/>
                    </a:lnTo>
                    <a:lnTo>
                      <a:pt x="30" y="238"/>
                    </a:lnTo>
                    <a:lnTo>
                      <a:pt x="29" y="238"/>
                    </a:lnTo>
                    <a:lnTo>
                      <a:pt x="29" y="238"/>
                    </a:lnTo>
                    <a:lnTo>
                      <a:pt x="28" y="239"/>
                    </a:lnTo>
                    <a:lnTo>
                      <a:pt x="27" y="240"/>
                    </a:lnTo>
                    <a:lnTo>
                      <a:pt x="26" y="240"/>
                    </a:lnTo>
                    <a:lnTo>
                      <a:pt x="26" y="241"/>
                    </a:lnTo>
                    <a:lnTo>
                      <a:pt x="26" y="241"/>
                    </a:lnTo>
                    <a:lnTo>
                      <a:pt x="25" y="241"/>
                    </a:lnTo>
                    <a:lnTo>
                      <a:pt x="24" y="242"/>
                    </a:lnTo>
                    <a:lnTo>
                      <a:pt x="24" y="242"/>
                    </a:lnTo>
                    <a:lnTo>
                      <a:pt x="23" y="242"/>
                    </a:lnTo>
                    <a:lnTo>
                      <a:pt x="23" y="243"/>
                    </a:lnTo>
                    <a:lnTo>
                      <a:pt x="23" y="243"/>
                    </a:lnTo>
                    <a:lnTo>
                      <a:pt x="22" y="244"/>
                    </a:lnTo>
                    <a:lnTo>
                      <a:pt x="21" y="244"/>
                    </a:lnTo>
                    <a:lnTo>
                      <a:pt x="20" y="245"/>
                    </a:lnTo>
                    <a:lnTo>
                      <a:pt x="19" y="245"/>
                    </a:lnTo>
                    <a:lnTo>
                      <a:pt x="18" y="245"/>
                    </a:lnTo>
                    <a:lnTo>
                      <a:pt x="17" y="245"/>
                    </a:lnTo>
                    <a:lnTo>
                      <a:pt x="17" y="245"/>
                    </a:lnTo>
                    <a:lnTo>
                      <a:pt x="14" y="244"/>
                    </a:lnTo>
                    <a:lnTo>
                      <a:pt x="13" y="244"/>
                    </a:lnTo>
                    <a:lnTo>
                      <a:pt x="13" y="245"/>
                    </a:lnTo>
                    <a:lnTo>
                      <a:pt x="13" y="245"/>
                    </a:lnTo>
                    <a:lnTo>
                      <a:pt x="12" y="245"/>
                    </a:lnTo>
                    <a:lnTo>
                      <a:pt x="12" y="246"/>
                    </a:lnTo>
                    <a:lnTo>
                      <a:pt x="12" y="246"/>
                    </a:lnTo>
                    <a:lnTo>
                      <a:pt x="12" y="247"/>
                    </a:lnTo>
                    <a:lnTo>
                      <a:pt x="12" y="247"/>
                    </a:lnTo>
                    <a:lnTo>
                      <a:pt x="12" y="247"/>
                    </a:lnTo>
                    <a:lnTo>
                      <a:pt x="11" y="248"/>
                    </a:lnTo>
                    <a:lnTo>
                      <a:pt x="11" y="249"/>
                    </a:lnTo>
                    <a:lnTo>
                      <a:pt x="12" y="249"/>
                    </a:lnTo>
                    <a:lnTo>
                      <a:pt x="12" y="250"/>
                    </a:lnTo>
                    <a:lnTo>
                      <a:pt x="13" y="250"/>
                    </a:lnTo>
                    <a:lnTo>
                      <a:pt x="14" y="251"/>
                    </a:lnTo>
                    <a:lnTo>
                      <a:pt x="16" y="251"/>
                    </a:lnTo>
                    <a:lnTo>
                      <a:pt x="20" y="252"/>
                    </a:lnTo>
                    <a:lnTo>
                      <a:pt x="23" y="252"/>
                    </a:lnTo>
                    <a:lnTo>
                      <a:pt x="24" y="252"/>
                    </a:lnTo>
                    <a:lnTo>
                      <a:pt x="28" y="252"/>
                    </a:lnTo>
                    <a:lnTo>
                      <a:pt x="31" y="252"/>
                    </a:lnTo>
                    <a:lnTo>
                      <a:pt x="32" y="252"/>
                    </a:lnTo>
                    <a:lnTo>
                      <a:pt x="36" y="252"/>
                    </a:lnTo>
                    <a:lnTo>
                      <a:pt x="36" y="252"/>
                    </a:lnTo>
                    <a:lnTo>
                      <a:pt x="36" y="252"/>
                    </a:lnTo>
                    <a:lnTo>
                      <a:pt x="36" y="252"/>
                    </a:lnTo>
                    <a:lnTo>
                      <a:pt x="38" y="253"/>
                    </a:lnTo>
                    <a:lnTo>
                      <a:pt x="39" y="253"/>
                    </a:lnTo>
                    <a:lnTo>
                      <a:pt x="44" y="253"/>
                    </a:lnTo>
                    <a:lnTo>
                      <a:pt x="45" y="253"/>
                    </a:lnTo>
                    <a:lnTo>
                      <a:pt x="47" y="253"/>
                    </a:lnTo>
                    <a:lnTo>
                      <a:pt x="48" y="253"/>
                    </a:lnTo>
                    <a:lnTo>
                      <a:pt x="48" y="253"/>
                    </a:lnTo>
                    <a:lnTo>
                      <a:pt x="48" y="252"/>
                    </a:lnTo>
                    <a:lnTo>
                      <a:pt x="48" y="250"/>
                    </a:lnTo>
                    <a:lnTo>
                      <a:pt x="48" y="250"/>
                    </a:lnTo>
                    <a:lnTo>
                      <a:pt x="48" y="250"/>
                    </a:lnTo>
                    <a:lnTo>
                      <a:pt x="48" y="248"/>
                    </a:lnTo>
                    <a:lnTo>
                      <a:pt x="48" y="248"/>
                    </a:lnTo>
                    <a:lnTo>
                      <a:pt x="48" y="248"/>
                    </a:lnTo>
                    <a:lnTo>
                      <a:pt x="50" y="248"/>
                    </a:lnTo>
                    <a:lnTo>
                      <a:pt x="50" y="248"/>
                    </a:lnTo>
                    <a:lnTo>
                      <a:pt x="50" y="248"/>
                    </a:lnTo>
                    <a:lnTo>
                      <a:pt x="50" y="248"/>
                    </a:lnTo>
                    <a:lnTo>
                      <a:pt x="53" y="241"/>
                    </a:lnTo>
                    <a:lnTo>
                      <a:pt x="55" y="237"/>
                    </a:lnTo>
                    <a:lnTo>
                      <a:pt x="55" y="235"/>
                    </a:lnTo>
                    <a:lnTo>
                      <a:pt x="56" y="233"/>
                    </a:lnTo>
                    <a:lnTo>
                      <a:pt x="57" y="229"/>
                    </a:lnTo>
                    <a:lnTo>
                      <a:pt x="59" y="224"/>
                    </a:lnTo>
                    <a:lnTo>
                      <a:pt x="61" y="221"/>
                    </a:lnTo>
                    <a:lnTo>
                      <a:pt x="62" y="215"/>
                    </a:lnTo>
                    <a:lnTo>
                      <a:pt x="65" y="209"/>
                    </a:lnTo>
                    <a:lnTo>
                      <a:pt x="66" y="204"/>
                    </a:lnTo>
                    <a:lnTo>
                      <a:pt x="68" y="196"/>
                    </a:lnTo>
                    <a:lnTo>
                      <a:pt x="70" y="188"/>
                    </a:lnTo>
                    <a:lnTo>
                      <a:pt x="74" y="175"/>
                    </a:lnTo>
                    <a:lnTo>
                      <a:pt x="75" y="168"/>
                    </a:lnTo>
                    <a:lnTo>
                      <a:pt x="76" y="166"/>
                    </a:lnTo>
                    <a:lnTo>
                      <a:pt x="76" y="166"/>
                    </a:lnTo>
                    <a:lnTo>
                      <a:pt x="76" y="166"/>
                    </a:lnTo>
                    <a:lnTo>
                      <a:pt x="77" y="167"/>
                    </a:lnTo>
                    <a:lnTo>
                      <a:pt x="78" y="169"/>
                    </a:lnTo>
                    <a:lnTo>
                      <a:pt x="79" y="175"/>
                    </a:lnTo>
                    <a:lnTo>
                      <a:pt x="80" y="178"/>
                    </a:lnTo>
                    <a:lnTo>
                      <a:pt x="80" y="181"/>
                    </a:lnTo>
                    <a:lnTo>
                      <a:pt x="82" y="186"/>
                    </a:lnTo>
                    <a:lnTo>
                      <a:pt x="83" y="189"/>
                    </a:lnTo>
                    <a:lnTo>
                      <a:pt x="84" y="194"/>
                    </a:lnTo>
                    <a:lnTo>
                      <a:pt x="84" y="197"/>
                    </a:lnTo>
                    <a:lnTo>
                      <a:pt x="84" y="199"/>
                    </a:lnTo>
                    <a:lnTo>
                      <a:pt x="85" y="201"/>
                    </a:lnTo>
                    <a:lnTo>
                      <a:pt x="86" y="206"/>
                    </a:lnTo>
                    <a:lnTo>
                      <a:pt x="86" y="210"/>
                    </a:lnTo>
                    <a:lnTo>
                      <a:pt x="86" y="212"/>
                    </a:lnTo>
                    <a:lnTo>
                      <a:pt x="86" y="212"/>
                    </a:lnTo>
                    <a:lnTo>
                      <a:pt x="85" y="218"/>
                    </a:lnTo>
                    <a:lnTo>
                      <a:pt x="84" y="222"/>
                    </a:lnTo>
                    <a:lnTo>
                      <a:pt x="84" y="226"/>
                    </a:lnTo>
                    <a:lnTo>
                      <a:pt x="83" y="230"/>
                    </a:lnTo>
                    <a:lnTo>
                      <a:pt x="83" y="232"/>
                    </a:lnTo>
                    <a:lnTo>
                      <a:pt x="83" y="234"/>
                    </a:lnTo>
                    <a:lnTo>
                      <a:pt x="83" y="237"/>
                    </a:lnTo>
                    <a:lnTo>
                      <a:pt x="83" y="239"/>
                    </a:lnTo>
                    <a:lnTo>
                      <a:pt x="83" y="241"/>
                    </a:lnTo>
                    <a:lnTo>
                      <a:pt x="83" y="241"/>
                    </a:lnTo>
                    <a:lnTo>
                      <a:pt x="82" y="243"/>
                    </a:lnTo>
                    <a:lnTo>
                      <a:pt x="81" y="245"/>
                    </a:lnTo>
                    <a:lnTo>
                      <a:pt x="81" y="245"/>
                    </a:lnTo>
                    <a:lnTo>
                      <a:pt x="81" y="245"/>
                    </a:lnTo>
                    <a:lnTo>
                      <a:pt x="81" y="245"/>
                    </a:lnTo>
                    <a:lnTo>
                      <a:pt x="81" y="245"/>
                    </a:lnTo>
                    <a:lnTo>
                      <a:pt x="81" y="245"/>
                    </a:lnTo>
                    <a:lnTo>
                      <a:pt x="80" y="245"/>
                    </a:lnTo>
                    <a:lnTo>
                      <a:pt x="80" y="246"/>
                    </a:lnTo>
                    <a:lnTo>
                      <a:pt x="80" y="247"/>
                    </a:lnTo>
                    <a:lnTo>
                      <a:pt x="79" y="248"/>
                    </a:lnTo>
                    <a:lnTo>
                      <a:pt x="77" y="249"/>
                    </a:lnTo>
                    <a:lnTo>
                      <a:pt x="76" y="249"/>
                    </a:lnTo>
                    <a:lnTo>
                      <a:pt x="76" y="250"/>
                    </a:lnTo>
                    <a:lnTo>
                      <a:pt x="76" y="250"/>
                    </a:lnTo>
                    <a:lnTo>
                      <a:pt x="76" y="251"/>
                    </a:lnTo>
                    <a:lnTo>
                      <a:pt x="76" y="251"/>
                    </a:lnTo>
                    <a:lnTo>
                      <a:pt x="76" y="252"/>
                    </a:lnTo>
                    <a:lnTo>
                      <a:pt x="76" y="252"/>
                    </a:lnTo>
                    <a:lnTo>
                      <a:pt x="76" y="253"/>
                    </a:lnTo>
                    <a:lnTo>
                      <a:pt x="76" y="253"/>
                    </a:lnTo>
                    <a:lnTo>
                      <a:pt x="76" y="253"/>
                    </a:lnTo>
                    <a:lnTo>
                      <a:pt x="76" y="253"/>
                    </a:lnTo>
                    <a:lnTo>
                      <a:pt x="76" y="254"/>
                    </a:lnTo>
                    <a:lnTo>
                      <a:pt x="77" y="254"/>
                    </a:lnTo>
                    <a:lnTo>
                      <a:pt x="78" y="254"/>
                    </a:lnTo>
                    <a:lnTo>
                      <a:pt x="86" y="254"/>
                    </a:lnTo>
                    <a:lnTo>
                      <a:pt x="88" y="254"/>
                    </a:lnTo>
                    <a:lnTo>
                      <a:pt x="89" y="254"/>
                    </a:lnTo>
                    <a:lnTo>
                      <a:pt x="93" y="253"/>
                    </a:lnTo>
                    <a:lnTo>
                      <a:pt x="94" y="253"/>
                    </a:lnTo>
                    <a:lnTo>
                      <a:pt x="94" y="252"/>
                    </a:lnTo>
                    <a:lnTo>
                      <a:pt x="96" y="251"/>
                    </a:lnTo>
                    <a:lnTo>
                      <a:pt x="96" y="251"/>
                    </a:lnTo>
                    <a:lnTo>
                      <a:pt x="97" y="251"/>
                    </a:lnTo>
                    <a:lnTo>
                      <a:pt x="98" y="251"/>
                    </a:lnTo>
                    <a:lnTo>
                      <a:pt x="99" y="251"/>
                    </a:lnTo>
                    <a:lnTo>
                      <a:pt x="100" y="250"/>
                    </a:lnTo>
                    <a:lnTo>
                      <a:pt x="100" y="250"/>
                    </a:lnTo>
                    <a:lnTo>
                      <a:pt x="100" y="250"/>
                    </a:lnTo>
                    <a:lnTo>
                      <a:pt x="100" y="249"/>
                    </a:lnTo>
                    <a:lnTo>
                      <a:pt x="100" y="247"/>
                    </a:lnTo>
                    <a:lnTo>
                      <a:pt x="100" y="247"/>
                    </a:lnTo>
                    <a:lnTo>
                      <a:pt x="100" y="245"/>
                    </a:lnTo>
                    <a:lnTo>
                      <a:pt x="100" y="245"/>
                    </a:lnTo>
                    <a:lnTo>
                      <a:pt x="101" y="243"/>
                    </a:lnTo>
                    <a:lnTo>
                      <a:pt x="101" y="242"/>
                    </a:lnTo>
                    <a:lnTo>
                      <a:pt x="101" y="241"/>
                    </a:lnTo>
                    <a:lnTo>
                      <a:pt x="102" y="240"/>
                    </a:lnTo>
                    <a:lnTo>
                      <a:pt x="103" y="237"/>
                    </a:lnTo>
                    <a:lnTo>
                      <a:pt x="103" y="236"/>
                    </a:lnTo>
                    <a:lnTo>
                      <a:pt x="103" y="234"/>
                    </a:lnTo>
                    <a:lnTo>
                      <a:pt x="104" y="233"/>
                    </a:lnTo>
                    <a:lnTo>
                      <a:pt x="103" y="226"/>
                    </a:lnTo>
                    <a:lnTo>
                      <a:pt x="103" y="222"/>
                    </a:lnTo>
                    <a:lnTo>
                      <a:pt x="103" y="219"/>
                    </a:lnTo>
                    <a:lnTo>
                      <a:pt x="103" y="216"/>
                    </a:lnTo>
                    <a:lnTo>
                      <a:pt x="103" y="212"/>
                    </a:lnTo>
                    <a:lnTo>
                      <a:pt x="104" y="209"/>
                    </a:lnTo>
                    <a:lnTo>
                      <a:pt x="104" y="205"/>
                    </a:lnTo>
                    <a:lnTo>
                      <a:pt x="104" y="199"/>
                    </a:lnTo>
                    <a:lnTo>
                      <a:pt x="104" y="195"/>
                    </a:lnTo>
                    <a:lnTo>
                      <a:pt x="104" y="191"/>
                    </a:lnTo>
                    <a:lnTo>
                      <a:pt x="103" y="180"/>
                    </a:lnTo>
                    <a:lnTo>
                      <a:pt x="103" y="177"/>
                    </a:lnTo>
                    <a:lnTo>
                      <a:pt x="102" y="172"/>
                    </a:lnTo>
                    <a:lnTo>
                      <a:pt x="102" y="167"/>
                    </a:lnTo>
                    <a:lnTo>
                      <a:pt x="101" y="164"/>
                    </a:lnTo>
                    <a:lnTo>
                      <a:pt x="100" y="157"/>
                    </a:lnTo>
                    <a:lnTo>
                      <a:pt x="100" y="157"/>
                    </a:lnTo>
                    <a:lnTo>
                      <a:pt x="100" y="153"/>
                    </a:lnTo>
                    <a:lnTo>
                      <a:pt x="100" y="149"/>
                    </a:lnTo>
                    <a:lnTo>
                      <a:pt x="100" y="146"/>
                    </a:lnTo>
                    <a:lnTo>
                      <a:pt x="100" y="144"/>
                    </a:lnTo>
                    <a:lnTo>
                      <a:pt x="99" y="143"/>
                    </a:lnTo>
                    <a:lnTo>
                      <a:pt x="99" y="141"/>
                    </a:lnTo>
                    <a:lnTo>
                      <a:pt x="99" y="141"/>
                    </a:lnTo>
                    <a:lnTo>
                      <a:pt x="99" y="140"/>
                    </a:lnTo>
                    <a:lnTo>
                      <a:pt x="99" y="138"/>
                    </a:lnTo>
                    <a:lnTo>
                      <a:pt x="99" y="136"/>
                    </a:lnTo>
                    <a:lnTo>
                      <a:pt x="99" y="136"/>
                    </a:lnTo>
                    <a:lnTo>
                      <a:pt x="99" y="136"/>
                    </a:lnTo>
                    <a:lnTo>
                      <a:pt x="100" y="136"/>
                    </a:lnTo>
                    <a:lnTo>
                      <a:pt x="100" y="136"/>
                    </a:lnTo>
                    <a:lnTo>
                      <a:pt x="100" y="133"/>
                    </a:lnTo>
                    <a:lnTo>
                      <a:pt x="100" y="132"/>
                    </a:lnTo>
                    <a:lnTo>
                      <a:pt x="100" y="128"/>
                    </a:lnTo>
                    <a:lnTo>
                      <a:pt x="100" y="124"/>
                    </a:lnTo>
                    <a:lnTo>
                      <a:pt x="100" y="121"/>
                    </a:lnTo>
                    <a:lnTo>
                      <a:pt x="100" y="120"/>
                    </a:lnTo>
                    <a:lnTo>
                      <a:pt x="100" y="120"/>
                    </a:lnTo>
                    <a:lnTo>
                      <a:pt x="101" y="120"/>
                    </a:lnTo>
                    <a:lnTo>
                      <a:pt x="102" y="119"/>
                    </a:lnTo>
                    <a:lnTo>
                      <a:pt x="102" y="119"/>
                    </a:lnTo>
                    <a:lnTo>
                      <a:pt x="102" y="119"/>
                    </a:lnTo>
                    <a:lnTo>
                      <a:pt x="102" y="119"/>
                    </a:lnTo>
                    <a:lnTo>
                      <a:pt x="103" y="119"/>
                    </a:lnTo>
                    <a:lnTo>
                      <a:pt x="104" y="118"/>
                    </a:lnTo>
                    <a:lnTo>
                      <a:pt x="105" y="118"/>
                    </a:lnTo>
                    <a:lnTo>
                      <a:pt x="106" y="118"/>
                    </a:lnTo>
                    <a:lnTo>
                      <a:pt x="107" y="119"/>
                    </a:lnTo>
                    <a:lnTo>
                      <a:pt x="111" y="121"/>
                    </a:lnTo>
                    <a:lnTo>
                      <a:pt x="111" y="121"/>
                    </a:lnTo>
                    <a:lnTo>
                      <a:pt x="112" y="121"/>
                    </a:lnTo>
                    <a:lnTo>
                      <a:pt x="112" y="121"/>
                    </a:lnTo>
                    <a:lnTo>
                      <a:pt x="112" y="120"/>
                    </a:lnTo>
                    <a:lnTo>
                      <a:pt x="113" y="118"/>
                    </a:lnTo>
                    <a:lnTo>
                      <a:pt x="115" y="115"/>
                    </a:lnTo>
                    <a:lnTo>
                      <a:pt x="117" y="112"/>
                    </a:lnTo>
                    <a:lnTo>
                      <a:pt x="118" y="110"/>
                    </a:lnTo>
                    <a:lnTo>
                      <a:pt x="119" y="109"/>
                    </a:lnTo>
                    <a:lnTo>
                      <a:pt x="120" y="108"/>
                    </a:lnTo>
                    <a:lnTo>
                      <a:pt x="121" y="107"/>
                    </a:lnTo>
                    <a:lnTo>
                      <a:pt x="122" y="104"/>
                    </a:lnTo>
                    <a:lnTo>
                      <a:pt x="122" y="103"/>
                    </a:lnTo>
                    <a:lnTo>
                      <a:pt x="123" y="101"/>
                    </a:lnTo>
                    <a:lnTo>
                      <a:pt x="124" y="99"/>
                    </a:lnTo>
                    <a:lnTo>
                      <a:pt x="125" y="98"/>
                    </a:lnTo>
                    <a:lnTo>
                      <a:pt x="126" y="96"/>
                    </a:lnTo>
                    <a:lnTo>
                      <a:pt x="128" y="90"/>
                    </a:lnTo>
                    <a:lnTo>
                      <a:pt x="129" y="88"/>
                    </a:lnTo>
                    <a:lnTo>
                      <a:pt x="129" y="86"/>
                    </a:lnTo>
                    <a:lnTo>
                      <a:pt x="130" y="86"/>
                    </a:lnTo>
                    <a:lnTo>
                      <a:pt x="130" y="85"/>
                    </a:lnTo>
                    <a:lnTo>
                      <a:pt x="130" y="84"/>
                    </a:lnTo>
                    <a:lnTo>
                      <a:pt x="130" y="83"/>
                    </a:lnTo>
                    <a:lnTo>
                      <a:pt x="130" y="80"/>
                    </a:lnTo>
                    <a:close/>
                    <a:moveTo>
                      <a:pt x="64" y="10"/>
                    </a:moveTo>
                    <a:lnTo>
                      <a:pt x="64" y="10"/>
                    </a:lnTo>
                    <a:lnTo>
                      <a:pt x="64" y="10"/>
                    </a:lnTo>
                    <a:lnTo>
                      <a:pt x="64" y="10"/>
                    </a:lnTo>
                    <a:close/>
                    <a:moveTo>
                      <a:pt x="64" y="11"/>
                    </a:moveTo>
                    <a:lnTo>
                      <a:pt x="64" y="10"/>
                    </a:lnTo>
                    <a:lnTo>
                      <a:pt x="64" y="10"/>
                    </a:lnTo>
                    <a:lnTo>
                      <a:pt x="64" y="10"/>
                    </a:lnTo>
                    <a:lnTo>
                      <a:pt x="64" y="11"/>
                    </a:lnTo>
                    <a:close/>
                    <a:moveTo>
                      <a:pt x="112" y="90"/>
                    </a:moveTo>
                    <a:lnTo>
                      <a:pt x="110" y="91"/>
                    </a:lnTo>
                    <a:lnTo>
                      <a:pt x="109" y="91"/>
                    </a:lnTo>
                    <a:lnTo>
                      <a:pt x="109" y="92"/>
                    </a:lnTo>
                    <a:lnTo>
                      <a:pt x="108" y="93"/>
                    </a:lnTo>
                    <a:lnTo>
                      <a:pt x="108" y="94"/>
                    </a:lnTo>
                    <a:lnTo>
                      <a:pt x="108" y="95"/>
                    </a:lnTo>
                    <a:lnTo>
                      <a:pt x="108" y="97"/>
                    </a:lnTo>
                    <a:lnTo>
                      <a:pt x="108" y="97"/>
                    </a:lnTo>
                    <a:lnTo>
                      <a:pt x="108" y="99"/>
                    </a:lnTo>
                    <a:lnTo>
                      <a:pt x="108" y="99"/>
                    </a:lnTo>
                    <a:lnTo>
                      <a:pt x="108" y="100"/>
                    </a:lnTo>
                    <a:lnTo>
                      <a:pt x="108" y="100"/>
                    </a:lnTo>
                    <a:lnTo>
                      <a:pt x="108" y="101"/>
                    </a:lnTo>
                    <a:lnTo>
                      <a:pt x="108" y="102"/>
                    </a:lnTo>
                    <a:lnTo>
                      <a:pt x="108" y="102"/>
                    </a:lnTo>
                    <a:lnTo>
                      <a:pt x="107" y="102"/>
                    </a:lnTo>
                    <a:lnTo>
                      <a:pt x="106" y="102"/>
                    </a:lnTo>
                    <a:lnTo>
                      <a:pt x="105" y="102"/>
                    </a:lnTo>
                    <a:lnTo>
                      <a:pt x="105" y="103"/>
                    </a:lnTo>
                    <a:lnTo>
                      <a:pt x="105" y="103"/>
                    </a:lnTo>
                    <a:lnTo>
                      <a:pt x="104" y="103"/>
                    </a:lnTo>
                    <a:lnTo>
                      <a:pt x="104" y="105"/>
                    </a:lnTo>
                    <a:lnTo>
                      <a:pt x="104" y="105"/>
                    </a:lnTo>
                    <a:lnTo>
                      <a:pt x="104" y="106"/>
                    </a:lnTo>
                    <a:lnTo>
                      <a:pt x="102" y="107"/>
                    </a:lnTo>
                    <a:lnTo>
                      <a:pt x="100" y="109"/>
                    </a:lnTo>
                    <a:lnTo>
                      <a:pt x="99" y="108"/>
                    </a:lnTo>
                    <a:lnTo>
                      <a:pt x="99" y="108"/>
                    </a:lnTo>
                    <a:lnTo>
                      <a:pt x="99" y="106"/>
                    </a:lnTo>
                    <a:lnTo>
                      <a:pt x="98" y="104"/>
                    </a:lnTo>
                    <a:lnTo>
                      <a:pt x="99" y="104"/>
                    </a:lnTo>
                    <a:lnTo>
                      <a:pt x="99" y="103"/>
                    </a:lnTo>
                    <a:lnTo>
                      <a:pt x="99" y="101"/>
                    </a:lnTo>
                    <a:lnTo>
                      <a:pt x="99" y="99"/>
                    </a:lnTo>
                    <a:lnTo>
                      <a:pt x="99" y="98"/>
                    </a:lnTo>
                    <a:lnTo>
                      <a:pt x="100" y="95"/>
                    </a:lnTo>
                    <a:lnTo>
                      <a:pt x="100" y="91"/>
                    </a:lnTo>
                    <a:lnTo>
                      <a:pt x="102" y="86"/>
                    </a:lnTo>
                    <a:lnTo>
                      <a:pt x="102" y="85"/>
                    </a:lnTo>
                    <a:lnTo>
                      <a:pt x="103" y="84"/>
                    </a:lnTo>
                    <a:lnTo>
                      <a:pt x="103" y="83"/>
                    </a:lnTo>
                    <a:lnTo>
                      <a:pt x="103" y="80"/>
                    </a:lnTo>
                    <a:lnTo>
                      <a:pt x="104" y="79"/>
                    </a:lnTo>
                    <a:lnTo>
                      <a:pt x="104" y="77"/>
                    </a:lnTo>
                    <a:lnTo>
                      <a:pt x="105" y="76"/>
                    </a:lnTo>
                    <a:lnTo>
                      <a:pt x="105" y="75"/>
                    </a:lnTo>
                    <a:lnTo>
                      <a:pt x="107" y="74"/>
                    </a:lnTo>
                    <a:lnTo>
                      <a:pt x="107" y="73"/>
                    </a:lnTo>
                    <a:lnTo>
                      <a:pt x="107" y="72"/>
                    </a:lnTo>
                    <a:lnTo>
                      <a:pt x="107" y="72"/>
                    </a:lnTo>
                    <a:lnTo>
                      <a:pt x="108" y="73"/>
                    </a:lnTo>
                    <a:lnTo>
                      <a:pt x="108" y="73"/>
                    </a:lnTo>
                    <a:lnTo>
                      <a:pt x="108" y="74"/>
                    </a:lnTo>
                    <a:lnTo>
                      <a:pt x="108" y="75"/>
                    </a:lnTo>
                    <a:lnTo>
                      <a:pt x="109" y="76"/>
                    </a:lnTo>
                    <a:lnTo>
                      <a:pt x="109" y="77"/>
                    </a:lnTo>
                    <a:lnTo>
                      <a:pt x="110" y="79"/>
                    </a:lnTo>
                    <a:lnTo>
                      <a:pt x="111" y="81"/>
                    </a:lnTo>
                    <a:lnTo>
                      <a:pt x="111" y="83"/>
                    </a:lnTo>
                    <a:lnTo>
                      <a:pt x="111" y="85"/>
                    </a:lnTo>
                    <a:lnTo>
                      <a:pt x="111" y="88"/>
                    </a:lnTo>
                    <a:lnTo>
                      <a:pt x="112" y="88"/>
                    </a:lnTo>
                    <a:lnTo>
                      <a:pt x="112" y="89"/>
                    </a:lnTo>
                    <a:lnTo>
                      <a:pt x="112"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Calibri"/>
                </a:endParaRPr>
              </a:p>
            </p:txBody>
          </p:sp>
          <p:sp>
            <p:nvSpPr>
              <p:cNvPr id="22" name="Freeform 47"/>
              <p:cNvSpPr>
                <a:spLocks noChangeAspect="1" noEditPoints="1"/>
              </p:cNvSpPr>
              <p:nvPr/>
            </p:nvSpPr>
            <p:spPr bwMode="auto">
              <a:xfrm>
                <a:off x="5501214" y="2213022"/>
                <a:ext cx="263086" cy="165548"/>
              </a:xfrm>
              <a:custGeom>
                <a:avLst/>
                <a:gdLst/>
                <a:ahLst/>
                <a:cxnLst>
                  <a:cxn ang="0">
                    <a:pos x="377" y="1001"/>
                  </a:cxn>
                  <a:cxn ang="0">
                    <a:pos x="151" y="1080"/>
                  </a:cxn>
                  <a:cxn ang="0">
                    <a:pos x="289" y="1248"/>
                  </a:cxn>
                  <a:cxn ang="0">
                    <a:pos x="524" y="1145"/>
                  </a:cxn>
                  <a:cxn ang="0">
                    <a:pos x="340" y="1137"/>
                  </a:cxn>
                  <a:cxn ang="0">
                    <a:pos x="249" y="1147"/>
                  </a:cxn>
                  <a:cxn ang="0">
                    <a:pos x="306" y="1100"/>
                  </a:cxn>
                  <a:cxn ang="0">
                    <a:pos x="335" y="1089"/>
                  </a:cxn>
                  <a:cxn ang="0">
                    <a:pos x="419" y="1080"/>
                  </a:cxn>
                  <a:cxn ang="0">
                    <a:pos x="369" y="1125"/>
                  </a:cxn>
                  <a:cxn ang="0">
                    <a:pos x="312" y="1108"/>
                  </a:cxn>
                  <a:cxn ang="0">
                    <a:pos x="351" y="1115"/>
                  </a:cxn>
                  <a:cxn ang="0">
                    <a:pos x="351" y="1115"/>
                  </a:cxn>
                  <a:cxn ang="0">
                    <a:pos x="1264" y="538"/>
                  </a:cxn>
                  <a:cxn ang="0">
                    <a:pos x="1239" y="684"/>
                  </a:cxn>
                  <a:cxn ang="0">
                    <a:pos x="1343" y="736"/>
                  </a:cxn>
                  <a:cxn ang="0">
                    <a:pos x="1381" y="925"/>
                  </a:cxn>
                  <a:cxn ang="0">
                    <a:pos x="1136" y="753"/>
                  </a:cxn>
                  <a:cxn ang="0">
                    <a:pos x="1182" y="724"/>
                  </a:cxn>
                  <a:cxn ang="0">
                    <a:pos x="1237" y="222"/>
                  </a:cxn>
                  <a:cxn ang="0">
                    <a:pos x="1475" y="102"/>
                  </a:cxn>
                  <a:cxn ang="0">
                    <a:pos x="1178" y="11"/>
                  </a:cxn>
                  <a:cxn ang="0">
                    <a:pos x="1204" y="0"/>
                  </a:cxn>
                  <a:cxn ang="0">
                    <a:pos x="344" y="552"/>
                  </a:cxn>
                  <a:cxn ang="0">
                    <a:pos x="2186" y="1340"/>
                  </a:cxn>
                  <a:cxn ang="0">
                    <a:pos x="1085" y="606"/>
                  </a:cxn>
                  <a:cxn ang="0">
                    <a:pos x="1783" y="634"/>
                  </a:cxn>
                  <a:cxn ang="0">
                    <a:pos x="1346" y="759"/>
                  </a:cxn>
                  <a:cxn ang="0">
                    <a:pos x="1356" y="739"/>
                  </a:cxn>
                  <a:cxn ang="0">
                    <a:pos x="1356" y="739"/>
                  </a:cxn>
                  <a:cxn ang="0">
                    <a:pos x="820" y="794"/>
                  </a:cxn>
                  <a:cxn ang="0">
                    <a:pos x="936" y="639"/>
                  </a:cxn>
                  <a:cxn ang="0">
                    <a:pos x="821" y="787"/>
                  </a:cxn>
                  <a:cxn ang="0">
                    <a:pos x="778" y="792"/>
                  </a:cxn>
                  <a:cxn ang="0">
                    <a:pos x="826" y="660"/>
                  </a:cxn>
                  <a:cxn ang="0">
                    <a:pos x="807" y="796"/>
                  </a:cxn>
                  <a:cxn ang="0">
                    <a:pos x="291" y="728"/>
                  </a:cxn>
                  <a:cxn ang="0">
                    <a:pos x="254" y="803"/>
                  </a:cxn>
                  <a:cxn ang="0">
                    <a:pos x="779" y="1002"/>
                  </a:cxn>
                  <a:cxn ang="0">
                    <a:pos x="495" y="1280"/>
                  </a:cxn>
                  <a:cxn ang="0">
                    <a:pos x="446" y="1305"/>
                  </a:cxn>
                  <a:cxn ang="0">
                    <a:pos x="768" y="1084"/>
                  </a:cxn>
                  <a:cxn ang="0">
                    <a:pos x="1043" y="1180"/>
                  </a:cxn>
                  <a:cxn ang="0">
                    <a:pos x="802" y="1334"/>
                  </a:cxn>
                  <a:cxn ang="0">
                    <a:pos x="745" y="1346"/>
                  </a:cxn>
                  <a:cxn ang="0">
                    <a:pos x="1410" y="1211"/>
                  </a:cxn>
                  <a:cxn ang="0">
                    <a:pos x="783" y="1068"/>
                  </a:cxn>
                  <a:cxn ang="0">
                    <a:pos x="1387" y="958"/>
                  </a:cxn>
                  <a:cxn ang="0">
                    <a:pos x="1404" y="980"/>
                  </a:cxn>
                  <a:cxn ang="0">
                    <a:pos x="1399" y="938"/>
                  </a:cxn>
                  <a:cxn ang="0">
                    <a:pos x="1621" y="1230"/>
                  </a:cxn>
                  <a:cxn ang="0">
                    <a:pos x="2136" y="1305"/>
                  </a:cxn>
                </a:cxnLst>
                <a:rect l="0" t="0" r="r" b="b"/>
                <a:pathLst>
                  <a:path w="2186" h="1376">
                    <a:moveTo>
                      <a:pt x="405" y="1100"/>
                    </a:moveTo>
                    <a:cubicBezTo>
                      <a:pt x="448" y="1069"/>
                      <a:pt x="448" y="1069"/>
                      <a:pt x="448" y="1069"/>
                    </a:cubicBezTo>
                    <a:cubicBezTo>
                      <a:pt x="385" y="1080"/>
                      <a:pt x="385" y="1080"/>
                      <a:pt x="385" y="1080"/>
                    </a:cubicBezTo>
                    <a:cubicBezTo>
                      <a:pt x="377" y="1001"/>
                      <a:pt x="377" y="1001"/>
                      <a:pt x="377" y="1001"/>
                    </a:cubicBezTo>
                    <a:cubicBezTo>
                      <a:pt x="317" y="1068"/>
                      <a:pt x="317" y="1068"/>
                      <a:pt x="317" y="1068"/>
                    </a:cubicBezTo>
                    <a:cubicBezTo>
                      <a:pt x="269" y="1038"/>
                      <a:pt x="269" y="1038"/>
                      <a:pt x="269" y="1038"/>
                    </a:cubicBezTo>
                    <a:cubicBezTo>
                      <a:pt x="286" y="1080"/>
                      <a:pt x="286" y="1080"/>
                      <a:pt x="286" y="1080"/>
                    </a:cubicBezTo>
                    <a:cubicBezTo>
                      <a:pt x="151" y="1080"/>
                      <a:pt x="151" y="1080"/>
                      <a:pt x="151" y="1080"/>
                    </a:cubicBezTo>
                    <a:cubicBezTo>
                      <a:pt x="268" y="1125"/>
                      <a:pt x="268" y="1125"/>
                      <a:pt x="268" y="1125"/>
                    </a:cubicBezTo>
                    <a:cubicBezTo>
                      <a:pt x="216" y="1160"/>
                      <a:pt x="216" y="1160"/>
                      <a:pt x="216" y="1160"/>
                    </a:cubicBezTo>
                    <a:cubicBezTo>
                      <a:pt x="287" y="1147"/>
                      <a:pt x="287" y="1147"/>
                      <a:pt x="287" y="1147"/>
                    </a:cubicBezTo>
                    <a:cubicBezTo>
                      <a:pt x="289" y="1248"/>
                      <a:pt x="289" y="1248"/>
                      <a:pt x="289" y="1248"/>
                    </a:cubicBezTo>
                    <a:cubicBezTo>
                      <a:pt x="359" y="1160"/>
                      <a:pt x="359" y="1160"/>
                      <a:pt x="359" y="1160"/>
                    </a:cubicBezTo>
                    <a:cubicBezTo>
                      <a:pt x="413" y="1194"/>
                      <a:pt x="413" y="1194"/>
                      <a:pt x="413" y="1194"/>
                    </a:cubicBezTo>
                    <a:cubicBezTo>
                      <a:pt x="391" y="1146"/>
                      <a:pt x="391" y="1146"/>
                      <a:pt x="391" y="1146"/>
                    </a:cubicBezTo>
                    <a:cubicBezTo>
                      <a:pt x="524" y="1145"/>
                      <a:pt x="524" y="1145"/>
                      <a:pt x="524" y="1145"/>
                    </a:cubicBezTo>
                    <a:lnTo>
                      <a:pt x="405" y="1100"/>
                    </a:lnTo>
                    <a:close/>
                    <a:moveTo>
                      <a:pt x="392" y="1172"/>
                    </a:moveTo>
                    <a:cubicBezTo>
                      <a:pt x="351" y="1136"/>
                      <a:pt x="351" y="1136"/>
                      <a:pt x="351" y="1136"/>
                    </a:cubicBezTo>
                    <a:cubicBezTo>
                      <a:pt x="348" y="1137"/>
                      <a:pt x="344" y="1137"/>
                      <a:pt x="340" y="1137"/>
                    </a:cubicBezTo>
                    <a:cubicBezTo>
                      <a:pt x="303" y="1209"/>
                      <a:pt x="303" y="1209"/>
                      <a:pt x="303" y="1209"/>
                    </a:cubicBezTo>
                    <a:cubicBezTo>
                      <a:pt x="319" y="1134"/>
                      <a:pt x="319" y="1134"/>
                      <a:pt x="319" y="1134"/>
                    </a:cubicBezTo>
                    <a:cubicBezTo>
                      <a:pt x="315" y="1132"/>
                      <a:pt x="312" y="1130"/>
                      <a:pt x="310" y="1128"/>
                    </a:cubicBezTo>
                    <a:cubicBezTo>
                      <a:pt x="249" y="1147"/>
                      <a:pt x="249" y="1147"/>
                      <a:pt x="249" y="1147"/>
                    </a:cubicBezTo>
                    <a:cubicBezTo>
                      <a:pt x="303" y="1121"/>
                      <a:pt x="303" y="1121"/>
                      <a:pt x="303" y="1121"/>
                    </a:cubicBezTo>
                    <a:cubicBezTo>
                      <a:pt x="302" y="1119"/>
                      <a:pt x="301" y="1116"/>
                      <a:pt x="301" y="1113"/>
                    </a:cubicBezTo>
                    <a:cubicBezTo>
                      <a:pt x="201" y="1089"/>
                      <a:pt x="201" y="1089"/>
                      <a:pt x="201" y="1089"/>
                    </a:cubicBezTo>
                    <a:cubicBezTo>
                      <a:pt x="306" y="1100"/>
                      <a:pt x="306" y="1100"/>
                      <a:pt x="306" y="1100"/>
                    </a:cubicBezTo>
                    <a:cubicBezTo>
                      <a:pt x="308" y="1098"/>
                      <a:pt x="310" y="1096"/>
                      <a:pt x="313" y="1094"/>
                    </a:cubicBezTo>
                    <a:cubicBezTo>
                      <a:pt x="287" y="1057"/>
                      <a:pt x="287" y="1057"/>
                      <a:pt x="287" y="1057"/>
                    </a:cubicBezTo>
                    <a:cubicBezTo>
                      <a:pt x="324" y="1090"/>
                      <a:pt x="324" y="1090"/>
                      <a:pt x="324" y="1090"/>
                    </a:cubicBezTo>
                    <a:cubicBezTo>
                      <a:pt x="328" y="1089"/>
                      <a:pt x="331" y="1089"/>
                      <a:pt x="335" y="1089"/>
                    </a:cubicBezTo>
                    <a:cubicBezTo>
                      <a:pt x="367" y="1029"/>
                      <a:pt x="367" y="1029"/>
                      <a:pt x="367" y="1029"/>
                    </a:cubicBezTo>
                    <a:cubicBezTo>
                      <a:pt x="355" y="1092"/>
                      <a:pt x="355" y="1092"/>
                      <a:pt x="355" y="1092"/>
                    </a:cubicBezTo>
                    <a:cubicBezTo>
                      <a:pt x="359" y="1093"/>
                      <a:pt x="362" y="1095"/>
                      <a:pt x="364" y="1097"/>
                    </a:cubicBezTo>
                    <a:cubicBezTo>
                      <a:pt x="419" y="1080"/>
                      <a:pt x="419" y="1080"/>
                      <a:pt x="419" y="1080"/>
                    </a:cubicBezTo>
                    <a:cubicBezTo>
                      <a:pt x="371" y="1104"/>
                      <a:pt x="371" y="1104"/>
                      <a:pt x="371" y="1104"/>
                    </a:cubicBezTo>
                    <a:cubicBezTo>
                      <a:pt x="373" y="1106"/>
                      <a:pt x="374" y="1109"/>
                      <a:pt x="374" y="1112"/>
                    </a:cubicBezTo>
                    <a:cubicBezTo>
                      <a:pt x="474" y="1136"/>
                      <a:pt x="474" y="1136"/>
                      <a:pt x="474" y="1136"/>
                    </a:cubicBezTo>
                    <a:cubicBezTo>
                      <a:pt x="369" y="1125"/>
                      <a:pt x="369" y="1125"/>
                      <a:pt x="369" y="1125"/>
                    </a:cubicBezTo>
                    <a:cubicBezTo>
                      <a:pt x="368" y="1127"/>
                      <a:pt x="365" y="1129"/>
                      <a:pt x="362" y="1131"/>
                    </a:cubicBezTo>
                    <a:lnTo>
                      <a:pt x="392" y="1172"/>
                    </a:lnTo>
                    <a:close/>
                    <a:moveTo>
                      <a:pt x="343" y="1096"/>
                    </a:moveTo>
                    <a:cubicBezTo>
                      <a:pt x="329" y="1094"/>
                      <a:pt x="315" y="1099"/>
                      <a:pt x="312" y="1108"/>
                    </a:cubicBezTo>
                    <a:cubicBezTo>
                      <a:pt x="308" y="1117"/>
                      <a:pt x="317" y="1127"/>
                      <a:pt x="331" y="1129"/>
                    </a:cubicBezTo>
                    <a:cubicBezTo>
                      <a:pt x="346" y="1132"/>
                      <a:pt x="360" y="1126"/>
                      <a:pt x="363" y="1117"/>
                    </a:cubicBezTo>
                    <a:cubicBezTo>
                      <a:pt x="366" y="1108"/>
                      <a:pt x="357" y="1098"/>
                      <a:pt x="343" y="1096"/>
                    </a:cubicBezTo>
                    <a:close/>
                    <a:moveTo>
                      <a:pt x="351" y="1115"/>
                    </a:moveTo>
                    <a:cubicBezTo>
                      <a:pt x="349" y="1120"/>
                      <a:pt x="342" y="1123"/>
                      <a:pt x="334" y="1122"/>
                    </a:cubicBezTo>
                    <a:cubicBezTo>
                      <a:pt x="327" y="1120"/>
                      <a:pt x="322" y="1115"/>
                      <a:pt x="324" y="1110"/>
                    </a:cubicBezTo>
                    <a:cubicBezTo>
                      <a:pt x="326" y="1105"/>
                      <a:pt x="333" y="1102"/>
                      <a:pt x="341" y="1103"/>
                    </a:cubicBezTo>
                    <a:cubicBezTo>
                      <a:pt x="348" y="1105"/>
                      <a:pt x="353" y="1110"/>
                      <a:pt x="351" y="1115"/>
                    </a:cubicBezTo>
                    <a:close/>
                    <a:moveTo>
                      <a:pt x="1801" y="609"/>
                    </a:moveTo>
                    <a:cubicBezTo>
                      <a:pt x="1794" y="608"/>
                      <a:pt x="1794" y="608"/>
                      <a:pt x="1794" y="608"/>
                    </a:cubicBezTo>
                    <a:cubicBezTo>
                      <a:pt x="1310" y="528"/>
                      <a:pt x="1310" y="528"/>
                      <a:pt x="1310" y="528"/>
                    </a:cubicBezTo>
                    <a:cubicBezTo>
                      <a:pt x="1264" y="538"/>
                      <a:pt x="1264" y="538"/>
                      <a:pt x="1264" y="538"/>
                    </a:cubicBezTo>
                    <a:cubicBezTo>
                      <a:pt x="1261" y="548"/>
                      <a:pt x="1258" y="558"/>
                      <a:pt x="1256" y="568"/>
                    </a:cubicBezTo>
                    <a:cubicBezTo>
                      <a:pt x="1307" y="557"/>
                      <a:pt x="1307" y="557"/>
                      <a:pt x="1307" y="557"/>
                    </a:cubicBezTo>
                    <a:cubicBezTo>
                      <a:pt x="1325" y="647"/>
                      <a:pt x="1325" y="647"/>
                      <a:pt x="1325" y="647"/>
                    </a:cubicBezTo>
                    <a:cubicBezTo>
                      <a:pt x="1239" y="684"/>
                      <a:pt x="1239" y="684"/>
                      <a:pt x="1239" y="684"/>
                    </a:cubicBezTo>
                    <a:cubicBezTo>
                      <a:pt x="1239" y="693"/>
                      <a:pt x="1239" y="701"/>
                      <a:pt x="1238" y="708"/>
                    </a:cubicBezTo>
                    <a:cubicBezTo>
                      <a:pt x="1328" y="670"/>
                      <a:pt x="1328" y="670"/>
                      <a:pt x="1328" y="670"/>
                    </a:cubicBezTo>
                    <a:cubicBezTo>
                      <a:pt x="1330" y="670"/>
                      <a:pt x="1330" y="670"/>
                      <a:pt x="1330" y="670"/>
                    </a:cubicBezTo>
                    <a:cubicBezTo>
                      <a:pt x="1343" y="736"/>
                      <a:pt x="1343" y="736"/>
                      <a:pt x="1343" y="736"/>
                    </a:cubicBezTo>
                    <a:cubicBezTo>
                      <a:pt x="1287" y="761"/>
                      <a:pt x="1287" y="761"/>
                      <a:pt x="1287" y="761"/>
                    </a:cubicBezTo>
                    <a:cubicBezTo>
                      <a:pt x="1347" y="799"/>
                      <a:pt x="1347" y="799"/>
                      <a:pt x="1347" y="799"/>
                    </a:cubicBezTo>
                    <a:cubicBezTo>
                      <a:pt x="1358" y="812"/>
                      <a:pt x="1358" y="812"/>
                      <a:pt x="1358" y="812"/>
                    </a:cubicBezTo>
                    <a:cubicBezTo>
                      <a:pt x="1381" y="925"/>
                      <a:pt x="1381" y="925"/>
                      <a:pt x="1381" y="925"/>
                    </a:cubicBezTo>
                    <a:cubicBezTo>
                      <a:pt x="1200" y="798"/>
                      <a:pt x="1200" y="798"/>
                      <a:pt x="1200" y="798"/>
                    </a:cubicBezTo>
                    <a:cubicBezTo>
                      <a:pt x="796" y="973"/>
                      <a:pt x="796" y="973"/>
                      <a:pt x="796" y="973"/>
                    </a:cubicBezTo>
                    <a:cubicBezTo>
                      <a:pt x="806" y="895"/>
                      <a:pt x="806" y="895"/>
                      <a:pt x="806" y="895"/>
                    </a:cubicBezTo>
                    <a:cubicBezTo>
                      <a:pt x="1136" y="753"/>
                      <a:pt x="1136" y="753"/>
                      <a:pt x="1136" y="753"/>
                    </a:cubicBezTo>
                    <a:cubicBezTo>
                      <a:pt x="964" y="633"/>
                      <a:pt x="964" y="633"/>
                      <a:pt x="964" y="633"/>
                    </a:cubicBezTo>
                    <a:cubicBezTo>
                      <a:pt x="1055" y="613"/>
                      <a:pt x="1055" y="613"/>
                      <a:pt x="1055" y="613"/>
                    </a:cubicBezTo>
                    <a:cubicBezTo>
                      <a:pt x="1181" y="693"/>
                      <a:pt x="1181" y="693"/>
                      <a:pt x="1181" y="693"/>
                    </a:cubicBezTo>
                    <a:cubicBezTo>
                      <a:pt x="1182" y="724"/>
                      <a:pt x="1182" y="724"/>
                      <a:pt x="1182" y="724"/>
                    </a:cubicBezTo>
                    <a:cubicBezTo>
                      <a:pt x="1183" y="761"/>
                      <a:pt x="1183" y="761"/>
                      <a:pt x="1183" y="761"/>
                    </a:cubicBezTo>
                    <a:cubicBezTo>
                      <a:pt x="1183" y="764"/>
                      <a:pt x="1192" y="766"/>
                      <a:pt x="1204" y="766"/>
                    </a:cubicBezTo>
                    <a:cubicBezTo>
                      <a:pt x="1216" y="766"/>
                      <a:pt x="1226" y="764"/>
                      <a:pt x="1226" y="761"/>
                    </a:cubicBezTo>
                    <a:cubicBezTo>
                      <a:pt x="1237" y="222"/>
                      <a:pt x="1237" y="222"/>
                      <a:pt x="1237" y="222"/>
                    </a:cubicBezTo>
                    <a:cubicBezTo>
                      <a:pt x="1240" y="287"/>
                      <a:pt x="1246" y="371"/>
                      <a:pt x="1259" y="416"/>
                    </a:cubicBezTo>
                    <a:cubicBezTo>
                      <a:pt x="1327" y="428"/>
                      <a:pt x="1469" y="441"/>
                      <a:pt x="1497" y="341"/>
                    </a:cubicBezTo>
                    <a:cubicBezTo>
                      <a:pt x="1534" y="209"/>
                      <a:pt x="1708" y="184"/>
                      <a:pt x="1754" y="175"/>
                    </a:cubicBezTo>
                    <a:cubicBezTo>
                      <a:pt x="1720" y="122"/>
                      <a:pt x="1588" y="56"/>
                      <a:pt x="1475" y="102"/>
                    </a:cubicBezTo>
                    <a:cubicBezTo>
                      <a:pt x="1386" y="139"/>
                      <a:pt x="1280" y="70"/>
                      <a:pt x="1240" y="40"/>
                    </a:cubicBezTo>
                    <a:cubicBezTo>
                      <a:pt x="1241" y="20"/>
                      <a:pt x="1241" y="20"/>
                      <a:pt x="1241" y="20"/>
                    </a:cubicBezTo>
                    <a:cubicBezTo>
                      <a:pt x="1236" y="18"/>
                      <a:pt x="1230" y="17"/>
                      <a:pt x="1224" y="18"/>
                    </a:cubicBezTo>
                    <a:cubicBezTo>
                      <a:pt x="1201" y="20"/>
                      <a:pt x="1178" y="11"/>
                      <a:pt x="1178" y="11"/>
                    </a:cubicBezTo>
                    <a:cubicBezTo>
                      <a:pt x="1178" y="11"/>
                      <a:pt x="1178" y="11"/>
                      <a:pt x="1178" y="11"/>
                    </a:cubicBezTo>
                    <a:cubicBezTo>
                      <a:pt x="1185" y="12"/>
                      <a:pt x="1194" y="13"/>
                      <a:pt x="1204" y="13"/>
                    </a:cubicBezTo>
                    <a:cubicBezTo>
                      <a:pt x="1225" y="13"/>
                      <a:pt x="1241" y="10"/>
                      <a:pt x="1241" y="6"/>
                    </a:cubicBezTo>
                    <a:cubicBezTo>
                      <a:pt x="1241" y="3"/>
                      <a:pt x="1225" y="0"/>
                      <a:pt x="1204" y="0"/>
                    </a:cubicBezTo>
                    <a:cubicBezTo>
                      <a:pt x="1184" y="0"/>
                      <a:pt x="1167" y="3"/>
                      <a:pt x="1167" y="6"/>
                    </a:cubicBezTo>
                    <a:cubicBezTo>
                      <a:pt x="1179" y="557"/>
                      <a:pt x="1179" y="557"/>
                      <a:pt x="1179" y="557"/>
                    </a:cubicBezTo>
                    <a:cubicBezTo>
                      <a:pt x="833" y="633"/>
                      <a:pt x="833" y="633"/>
                      <a:pt x="833" y="633"/>
                    </a:cubicBezTo>
                    <a:cubicBezTo>
                      <a:pt x="344" y="552"/>
                      <a:pt x="344" y="552"/>
                      <a:pt x="344" y="552"/>
                    </a:cubicBezTo>
                    <a:cubicBezTo>
                      <a:pt x="0" y="1268"/>
                      <a:pt x="0" y="1268"/>
                      <a:pt x="0" y="1268"/>
                    </a:cubicBezTo>
                    <a:cubicBezTo>
                      <a:pt x="737" y="1376"/>
                      <a:pt x="737" y="1376"/>
                      <a:pt x="737" y="1376"/>
                    </a:cubicBezTo>
                    <a:cubicBezTo>
                      <a:pt x="1446" y="1232"/>
                      <a:pt x="1446" y="1232"/>
                      <a:pt x="1446" y="1232"/>
                    </a:cubicBezTo>
                    <a:cubicBezTo>
                      <a:pt x="2186" y="1340"/>
                      <a:pt x="2186" y="1340"/>
                      <a:pt x="2186" y="1340"/>
                    </a:cubicBezTo>
                    <a:lnTo>
                      <a:pt x="1801" y="609"/>
                    </a:lnTo>
                    <a:close/>
                    <a:moveTo>
                      <a:pt x="1179" y="585"/>
                    </a:moveTo>
                    <a:cubicBezTo>
                      <a:pt x="1181" y="667"/>
                      <a:pt x="1181" y="667"/>
                      <a:pt x="1181" y="667"/>
                    </a:cubicBezTo>
                    <a:cubicBezTo>
                      <a:pt x="1085" y="606"/>
                      <a:pt x="1085" y="606"/>
                      <a:pt x="1085" y="606"/>
                    </a:cubicBezTo>
                    <a:lnTo>
                      <a:pt x="1179" y="585"/>
                    </a:lnTo>
                    <a:close/>
                    <a:moveTo>
                      <a:pt x="1338" y="650"/>
                    </a:moveTo>
                    <a:cubicBezTo>
                      <a:pt x="1320" y="557"/>
                      <a:pt x="1320" y="557"/>
                      <a:pt x="1320" y="557"/>
                    </a:cubicBezTo>
                    <a:cubicBezTo>
                      <a:pt x="1783" y="634"/>
                      <a:pt x="1783" y="634"/>
                      <a:pt x="1783" y="634"/>
                    </a:cubicBezTo>
                    <a:cubicBezTo>
                      <a:pt x="1862" y="785"/>
                      <a:pt x="1862" y="785"/>
                      <a:pt x="1862" y="785"/>
                    </a:cubicBezTo>
                    <a:lnTo>
                      <a:pt x="1338" y="650"/>
                    </a:lnTo>
                    <a:close/>
                    <a:moveTo>
                      <a:pt x="1333" y="764"/>
                    </a:moveTo>
                    <a:cubicBezTo>
                      <a:pt x="1346" y="759"/>
                      <a:pt x="1346" y="759"/>
                      <a:pt x="1346" y="759"/>
                    </a:cubicBezTo>
                    <a:cubicBezTo>
                      <a:pt x="1347" y="759"/>
                      <a:pt x="1347" y="759"/>
                      <a:pt x="1347" y="759"/>
                    </a:cubicBezTo>
                    <a:cubicBezTo>
                      <a:pt x="1351" y="776"/>
                      <a:pt x="1351" y="776"/>
                      <a:pt x="1351" y="776"/>
                    </a:cubicBezTo>
                    <a:lnTo>
                      <a:pt x="1333" y="764"/>
                    </a:lnTo>
                    <a:close/>
                    <a:moveTo>
                      <a:pt x="1356" y="739"/>
                    </a:moveTo>
                    <a:cubicBezTo>
                      <a:pt x="1343" y="673"/>
                      <a:pt x="1343" y="673"/>
                      <a:pt x="1343" y="673"/>
                    </a:cubicBezTo>
                    <a:cubicBezTo>
                      <a:pt x="1876" y="810"/>
                      <a:pt x="1876" y="810"/>
                      <a:pt x="1876" y="810"/>
                    </a:cubicBezTo>
                    <a:cubicBezTo>
                      <a:pt x="1914" y="883"/>
                      <a:pt x="1914" y="883"/>
                      <a:pt x="1914" y="883"/>
                    </a:cubicBezTo>
                    <a:lnTo>
                      <a:pt x="1356" y="739"/>
                    </a:lnTo>
                    <a:close/>
                    <a:moveTo>
                      <a:pt x="936" y="639"/>
                    </a:moveTo>
                    <a:cubicBezTo>
                      <a:pt x="1091" y="748"/>
                      <a:pt x="1091" y="748"/>
                      <a:pt x="1091" y="748"/>
                    </a:cubicBezTo>
                    <a:cubicBezTo>
                      <a:pt x="810" y="870"/>
                      <a:pt x="810" y="870"/>
                      <a:pt x="810" y="870"/>
                    </a:cubicBezTo>
                    <a:cubicBezTo>
                      <a:pt x="820" y="794"/>
                      <a:pt x="820" y="794"/>
                      <a:pt x="820" y="794"/>
                    </a:cubicBezTo>
                    <a:cubicBezTo>
                      <a:pt x="821" y="794"/>
                      <a:pt x="821" y="794"/>
                      <a:pt x="821" y="793"/>
                    </a:cubicBezTo>
                    <a:cubicBezTo>
                      <a:pt x="902" y="775"/>
                      <a:pt x="926" y="743"/>
                      <a:pt x="926" y="711"/>
                    </a:cubicBezTo>
                    <a:cubicBezTo>
                      <a:pt x="926" y="685"/>
                      <a:pt x="910" y="662"/>
                      <a:pt x="899" y="647"/>
                    </a:cubicBezTo>
                    <a:lnTo>
                      <a:pt x="936" y="639"/>
                    </a:lnTo>
                    <a:close/>
                    <a:moveTo>
                      <a:pt x="838" y="661"/>
                    </a:moveTo>
                    <a:cubicBezTo>
                      <a:pt x="892" y="649"/>
                      <a:pt x="892" y="649"/>
                      <a:pt x="892" y="649"/>
                    </a:cubicBezTo>
                    <a:cubicBezTo>
                      <a:pt x="903" y="662"/>
                      <a:pt x="920" y="686"/>
                      <a:pt x="920" y="711"/>
                    </a:cubicBezTo>
                    <a:cubicBezTo>
                      <a:pt x="920" y="739"/>
                      <a:pt x="900" y="769"/>
                      <a:pt x="821" y="787"/>
                    </a:cubicBezTo>
                    <a:lnTo>
                      <a:pt x="838" y="661"/>
                    </a:lnTo>
                    <a:close/>
                    <a:moveTo>
                      <a:pt x="826" y="660"/>
                    </a:moveTo>
                    <a:cubicBezTo>
                      <a:pt x="808" y="790"/>
                      <a:pt x="808" y="790"/>
                      <a:pt x="808" y="790"/>
                    </a:cubicBezTo>
                    <a:cubicBezTo>
                      <a:pt x="798" y="791"/>
                      <a:pt x="788" y="792"/>
                      <a:pt x="778" y="792"/>
                    </a:cubicBezTo>
                    <a:cubicBezTo>
                      <a:pt x="696" y="792"/>
                      <a:pt x="620" y="739"/>
                      <a:pt x="565" y="686"/>
                    </a:cubicBezTo>
                    <a:cubicBezTo>
                      <a:pt x="537" y="659"/>
                      <a:pt x="514" y="632"/>
                      <a:pt x="499" y="612"/>
                    </a:cubicBezTo>
                    <a:cubicBezTo>
                      <a:pt x="497" y="610"/>
                      <a:pt x="495" y="608"/>
                      <a:pt x="493" y="605"/>
                    </a:cubicBezTo>
                    <a:lnTo>
                      <a:pt x="826" y="660"/>
                    </a:lnTo>
                    <a:close/>
                    <a:moveTo>
                      <a:pt x="360" y="583"/>
                    </a:moveTo>
                    <a:cubicBezTo>
                      <a:pt x="484" y="604"/>
                      <a:pt x="484" y="604"/>
                      <a:pt x="484" y="604"/>
                    </a:cubicBezTo>
                    <a:cubicBezTo>
                      <a:pt x="525" y="658"/>
                      <a:pt x="642" y="798"/>
                      <a:pt x="778" y="798"/>
                    </a:cubicBezTo>
                    <a:cubicBezTo>
                      <a:pt x="788" y="798"/>
                      <a:pt x="798" y="798"/>
                      <a:pt x="807" y="796"/>
                    </a:cubicBezTo>
                    <a:cubicBezTo>
                      <a:pt x="797" y="875"/>
                      <a:pt x="797" y="875"/>
                      <a:pt x="797" y="875"/>
                    </a:cubicBezTo>
                    <a:cubicBezTo>
                      <a:pt x="300" y="708"/>
                      <a:pt x="300" y="708"/>
                      <a:pt x="300" y="708"/>
                    </a:cubicBezTo>
                    <a:lnTo>
                      <a:pt x="360" y="583"/>
                    </a:lnTo>
                    <a:close/>
                    <a:moveTo>
                      <a:pt x="291" y="728"/>
                    </a:moveTo>
                    <a:cubicBezTo>
                      <a:pt x="794" y="897"/>
                      <a:pt x="794" y="897"/>
                      <a:pt x="794" y="897"/>
                    </a:cubicBezTo>
                    <a:cubicBezTo>
                      <a:pt x="783" y="979"/>
                      <a:pt x="783" y="979"/>
                      <a:pt x="783" y="979"/>
                    </a:cubicBezTo>
                    <a:cubicBezTo>
                      <a:pt x="780" y="980"/>
                      <a:pt x="780" y="980"/>
                      <a:pt x="780" y="980"/>
                    </a:cubicBezTo>
                    <a:cubicBezTo>
                      <a:pt x="254" y="803"/>
                      <a:pt x="254" y="803"/>
                      <a:pt x="254" y="803"/>
                    </a:cubicBezTo>
                    <a:lnTo>
                      <a:pt x="291" y="728"/>
                    </a:lnTo>
                    <a:close/>
                    <a:moveTo>
                      <a:pt x="42" y="1246"/>
                    </a:moveTo>
                    <a:cubicBezTo>
                      <a:pt x="245" y="823"/>
                      <a:pt x="245" y="823"/>
                      <a:pt x="245" y="823"/>
                    </a:cubicBezTo>
                    <a:cubicBezTo>
                      <a:pt x="779" y="1002"/>
                      <a:pt x="779" y="1002"/>
                      <a:pt x="779" y="1002"/>
                    </a:cubicBezTo>
                    <a:cubicBezTo>
                      <a:pt x="769" y="1076"/>
                      <a:pt x="769" y="1076"/>
                      <a:pt x="769" y="1076"/>
                    </a:cubicBezTo>
                    <a:cubicBezTo>
                      <a:pt x="768" y="1077"/>
                      <a:pt x="768" y="1078"/>
                      <a:pt x="767" y="1078"/>
                    </a:cubicBezTo>
                    <a:cubicBezTo>
                      <a:pt x="761" y="1080"/>
                      <a:pt x="679" y="1113"/>
                      <a:pt x="627" y="1190"/>
                    </a:cubicBezTo>
                    <a:cubicBezTo>
                      <a:pt x="601" y="1228"/>
                      <a:pt x="545" y="1259"/>
                      <a:pt x="495" y="1280"/>
                    </a:cubicBezTo>
                    <a:cubicBezTo>
                      <a:pt x="471" y="1290"/>
                      <a:pt x="449" y="1298"/>
                      <a:pt x="432" y="1303"/>
                    </a:cubicBezTo>
                    <a:lnTo>
                      <a:pt x="42" y="1246"/>
                    </a:lnTo>
                    <a:close/>
                    <a:moveTo>
                      <a:pt x="732" y="1347"/>
                    </a:moveTo>
                    <a:cubicBezTo>
                      <a:pt x="446" y="1305"/>
                      <a:pt x="446" y="1305"/>
                      <a:pt x="446" y="1305"/>
                    </a:cubicBezTo>
                    <a:cubicBezTo>
                      <a:pt x="501" y="1287"/>
                      <a:pt x="594" y="1249"/>
                      <a:pt x="632" y="1193"/>
                    </a:cubicBezTo>
                    <a:cubicBezTo>
                      <a:pt x="658" y="1154"/>
                      <a:pt x="693" y="1127"/>
                      <a:pt x="721" y="1109"/>
                    </a:cubicBezTo>
                    <a:cubicBezTo>
                      <a:pt x="734" y="1100"/>
                      <a:pt x="747" y="1094"/>
                      <a:pt x="756" y="1090"/>
                    </a:cubicBezTo>
                    <a:cubicBezTo>
                      <a:pt x="762" y="1087"/>
                      <a:pt x="766" y="1085"/>
                      <a:pt x="768" y="1084"/>
                    </a:cubicBezTo>
                    <a:cubicBezTo>
                      <a:pt x="752" y="1206"/>
                      <a:pt x="752" y="1206"/>
                      <a:pt x="752" y="1206"/>
                    </a:cubicBezTo>
                    <a:lnTo>
                      <a:pt x="732" y="1347"/>
                    </a:lnTo>
                    <a:close/>
                    <a:moveTo>
                      <a:pt x="802" y="1334"/>
                    </a:moveTo>
                    <a:cubicBezTo>
                      <a:pt x="858" y="1215"/>
                      <a:pt x="951" y="1180"/>
                      <a:pt x="1043" y="1180"/>
                    </a:cubicBezTo>
                    <a:cubicBezTo>
                      <a:pt x="1106" y="1180"/>
                      <a:pt x="1169" y="1197"/>
                      <a:pt x="1215" y="1214"/>
                    </a:cubicBezTo>
                    <a:cubicBezTo>
                      <a:pt x="1238" y="1222"/>
                      <a:pt x="1257" y="1231"/>
                      <a:pt x="1270" y="1237"/>
                    </a:cubicBezTo>
                    <a:cubicBezTo>
                      <a:pt x="1272" y="1238"/>
                      <a:pt x="1273" y="1238"/>
                      <a:pt x="1274" y="1239"/>
                    </a:cubicBezTo>
                    <a:lnTo>
                      <a:pt x="802" y="1334"/>
                    </a:lnTo>
                    <a:close/>
                    <a:moveTo>
                      <a:pt x="1284" y="1237"/>
                    </a:moveTo>
                    <a:cubicBezTo>
                      <a:pt x="1251" y="1221"/>
                      <a:pt x="1149" y="1174"/>
                      <a:pt x="1043" y="1174"/>
                    </a:cubicBezTo>
                    <a:cubicBezTo>
                      <a:pt x="949" y="1174"/>
                      <a:pt x="851" y="1210"/>
                      <a:pt x="795" y="1336"/>
                    </a:cubicBezTo>
                    <a:cubicBezTo>
                      <a:pt x="745" y="1346"/>
                      <a:pt x="745" y="1346"/>
                      <a:pt x="745" y="1346"/>
                    </a:cubicBezTo>
                    <a:cubicBezTo>
                      <a:pt x="782" y="1076"/>
                      <a:pt x="782" y="1076"/>
                      <a:pt x="782" y="1076"/>
                    </a:cubicBezTo>
                    <a:cubicBezTo>
                      <a:pt x="786" y="1073"/>
                      <a:pt x="790" y="1071"/>
                      <a:pt x="796" y="1067"/>
                    </a:cubicBezTo>
                    <a:cubicBezTo>
                      <a:pt x="844" y="1039"/>
                      <a:pt x="957" y="983"/>
                      <a:pt x="1079" y="983"/>
                    </a:cubicBezTo>
                    <a:cubicBezTo>
                      <a:pt x="1196" y="983"/>
                      <a:pt x="1321" y="1034"/>
                      <a:pt x="1410" y="1211"/>
                    </a:cubicBezTo>
                    <a:lnTo>
                      <a:pt x="1284" y="1237"/>
                    </a:lnTo>
                    <a:close/>
                    <a:moveTo>
                      <a:pt x="1416" y="1210"/>
                    </a:moveTo>
                    <a:cubicBezTo>
                      <a:pt x="1327" y="1030"/>
                      <a:pt x="1198" y="977"/>
                      <a:pt x="1079" y="977"/>
                    </a:cubicBezTo>
                    <a:cubicBezTo>
                      <a:pt x="946" y="977"/>
                      <a:pt x="825" y="1042"/>
                      <a:pt x="783" y="1068"/>
                    </a:cubicBezTo>
                    <a:cubicBezTo>
                      <a:pt x="792" y="998"/>
                      <a:pt x="792" y="998"/>
                      <a:pt x="792" y="998"/>
                    </a:cubicBezTo>
                    <a:cubicBezTo>
                      <a:pt x="1198" y="823"/>
                      <a:pt x="1198" y="823"/>
                      <a:pt x="1198" y="823"/>
                    </a:cubicBezTo>
                    <a:cubicBezTo>
                      <a:pt x="1384" y="953"/>
                      <a:pt x="1384" y="953"/>
                      <a:pt x="1384" y="953"/>
                    </a:cubicBezTo>
                    <a:cubicBezTo>
                      <a:pt x="1387" y="958"/>
                      <a:pt x="1387" y="958"/>
                      <a:pt x="1387" y="958"/>
                    </a:cubicBezTo>
                    <a:cubicBezTo>
                      <a:pt x="1437" y="1206"/>
                      <a:pt x="1437" y="1206"/>
                      <a:pt x="1437" y="1206"/>
                    </a:cubicBezTo>
                    <a:lnTo>
                      <a:pt x="1416" y="1210"/>
                    </a:lnTo>
                    <a:close/>
                    <a:moveTo>
                      <a:pt x="1449" y="1205"/>
                    </a:moveTo>
                    <a:cubicBezTo>
                      <a:pt x="1404" y="980"/>
                      <a:pt x="1404" y="980"/>
                      <a:pt x="1404" y="980"/>
                    </a:cubicBezTo>
                    <a:cubicBezTo>
                      <a:pt x="1591" y="1225"/>
                      <a:pt x="1591" y="1225"/>
                      <a:pt x="1591" y="1225"/>
                    </a:cubicBezTo>
                    <a:lnTo>
                      <a:pt x="1449" y="1205"/>
                    </a:lnTo>
                    <a:close/>
                    <a:moveTo>
                      <a:pt x="1621" y="1230"/>
                    </a:moveTo>
                    <a:cubicBezTo>
                      <a:pt x="1399" y="938"/>
                      <a:pt x="1399" y="938"/>
                      <a:pt x="1399" y="938"/>
                    </a:cubicBezTo>
                    <a:cubicBezTo>
                      <a:pt x="1395" y="935"/>
                      <a:pt x="1395" y="935"/>
                      <a:pt x="1395" y="935"/>
                    </a:cubicBezTo>
                    <a:cubicBezTo>
                      <a:pt x="1374" y="831"/>
                      <a:pt x="1374" y="831"/>
                      <a:pt x="1374" y="831"/>
                    </a:cubicBezTo>
                    <a:cubicBezTo>
                      <a:pt x="1737" y="1247"/>
                      <a:pt x="1737" y="1247"/>
                      <a:pt x="1737" y="1247"/>
                    </a:cubicBezTo>
                    <a:lnTo>
                      <a:pt x="1621" y="1230"/>
                    </a:lnTo>
                    <a:close/>
                    <a:moveTo>
                      <a:pt x="1366" y="788"/>
                    </a:moveTo>
                    <a:cubicBezTo>
                      <a:pt x="1361" y="762"/>
                      <a:pt x="1361" y="762"/>
                      <a:pt x="1361" y="762"/>
                    </a:cubicBezTo>
                    <a:cubicBezTo>
                      <a:pt x="1928" y="909"/>
                      <a:pt x="1928" y="909"/>
                      <a:pt x="1928" y="909"/>
                    </a:cubicBezTo>
                    <a:cubicBezTo>
                      <a:pt x="2136" y="1305"/>
                      <a:pt x="2136" y="1305"/>
                      <a:pt x="2136" y="1305"/>
                    </a:cubicBezTo>
                    <a:cubicBezTo>
                      <a:pt x="1770" y="1252"/>
                      <a:pt x="1770" y="1252"/>
                      <a:pt x="1770" y="1252"/>
                    </a:cubicBezTo>
                    <a:lnTo>
                      <a:pt x="1366" y="788"/>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Calibri"/>
                </a:endParaRPr>
              </a:p>
            </p:txBody>
          </p:sp>
        </p:grpSp>
      </p:grpSp>
      <p:sp>
        <p:nvSpPr>
          <p:cNvPr id="23" name="TextovéPole 22"/>
          <p:cNvSpPr txBox="1"/>
          <p:nvPr/>
        </p:nvSpPr>
        <p:spPr>
          <a:xfrm>
            <a:off x="930075" y="2828873"/>
            <a:ext cx="602392" cy="461665"/>
          </a:xfrm>
          <a:prstGeom prst="rect">
            <a:avLst/>
          </a:prstGeom>
        </p:spPr>
        <p:txBody>
          <a:bodyPr wrap="square" rtlCol="0">
            <a:spAutoFit/>
          </a:bodyPr>
          <a:lstStyle/>
          <a:p>
            <a:pPr algn="ctr" defTabSz="914330" fontAlgn="auto">
              <a:lnSpc>
                <a:spcPct val="150000"/>
              </a:lnSpc>
              <a:spcBef>
                <a:spcPts val="0"/>
              </a:spcBef>
              <a:spcAft>
                <a:spcPts val="0"/>
              </a:spcAft>
            </a:pPr>
            <a:r>
              <a:rPr lang="cs-CZ" sz="1600" b="1" dirty="0">
                <a:solidFill>
                  <a:srgbClr val="00B050"/>
                </a:solidFill>
                <a:latin typeface="Calibri" pitchFamily="34" charset="0"/>
                <a:cs typeface="Arial" pitchFamily="34" charset="0"/>
              </a:rPr>
              <a:t>95 </a:t>
            </a:r>
            <a:r>
              <a:rPr lang="cs-CZ" sz="1400" b="1" dirty="0">
                <a:solidFill>
                  <a:srgbClr val="00B050"/>
                </a:solidFill>
                <a:latin typeface="Calibri" pitchFamily="34" charset="0"/>
                <a:cs typeface="Arial" pitchFamily="34" charset="0"/>
              </a:rPr>
              <a:t>%</a:t>
            </a:r>
            <a:endParaRPr lang="cs-CZ" b="1" dirty="0">
              <a:solidFill>
                <a:srgbClr val="00B050"/>
              </a:solidFill>
              <a:latin typeface="Calibri" pitchFamily="34" charset="0"/>
              <a:cs typeface="Arial" pitchFamily="34" charset="0"/>
            </a:endParaRPr>
          </a:p>
        </p:txBody>
      </p:sp>
      <p:graphicFrame>
        <p:nvGraphicFramePr>
          <p:cNvPr id="24" name="Graf 23"/>
          <p:cNvGraphicFramePr/>
          <p:nvPr/>
        </p:nvGraphicFramePr>
        <p:xfrm>
          <a:off x="166766" y="3252290"/>
          <a:ext cx="2151756" cy="1088697"/>
        </p:xfrm>
        <a:graphic>
          <a:graphicData uri="http://schemas.openxmlformats.org/drawingml/2006/chart">
            <c:chart xmlns:c="http://schemas.openxmlformats.org/drawingml/2006/chart" xmlns:r="http://schemas.openxmlformats.org/officeDocument/2006/relationships" r:id="rId2"/>
          </a:graphicData>
        </a:graphic>
      </p:graphicFrame>
      <p:sp>
        <p:nvSpPr>
          <p:cNvPr id="43" name="TextovéPole 42"/>
          <p:cNvSpPr txBox="1"/>
          <p:nvPr/>
        </p:nvSpPr>
        <p:spPr>
          <a:xfrm>
            <a:off x="7068358" y="3137249"/>
            <a:ext cx="1613109" cy="415498"/>
          </a:xfrm>
          <a:prstGeom prst="rect">
            <a:avLst/>
          </a:prstGeom>
        </p:spPr>
        <p:txBody>
          <a:bodyPr wrap="square" rtlCol="0">
            <a:spAutoFit/>
          </a:bodyPr>
          <a:lstStyle/>
          <a:p>
            <a:pPr algn="ctr" defTabSz="914330" fontAlgn="auto">
              <a:spcBef>
                <a:spcPts val="0"/>
              </a:spcBef>
              <a:spcAft>
                <a:spcPts val="0"/>
              </a:spcAft>
            </a:pPr>
            <a:r>
              <a:rPr lang="cs-CZ" sz="1050" b="1" dirty="0">
                <a:solidFill>
                  <a:srgbClr val="404040"/>
                </a:solidFill>
                <a:latin typeface="Calibri" pitchFamily="34" charset="0"/>
                <a:cs typeface="Arial" pitchFamily="34" charset="0"/>
              </a:rPr>
              <a:t>NEHODNOCENO INDEXEM</a:t>
            </a:r>
          </a:p>
        </p:txBody>
      </p:sp>
      <p:sp>
        <p:nvSpPr>
          <p:cNvPr id="44" name="Obdélník 34"/>
          <p:cNvSpPr/>
          <p:nvPr/>
        </p:nvSpPr>
        <p:spPr>
          <a:xfrm>
            <a:off x="4603159" y="1052083"/>
            <a:ext cx="4271989" cy="91070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cs-CZ" sz="1600" b="0" i="0" u="none" strike="noStrike" kern="0" cap="none" spc="0" normalizeH="0" baseline="0" noProof="0" dirty="0">
              <a:ln>
                <a:noFill/>
              </a:ln>
              <a:solidFill>
                <a:srgbClr val="FFFFFF"/>
              </a:solidFill>
              <a:effectLst/>
              <a:uLnTx/>
              <a:uFillTx/>
              <a:cs typeface="Arial" pitchFamily="34" charset="0"/>
            </a:endParaRPr>
          </a:p>
        </p:txBody>
      </p:sp>
      <p:sp>
        <p:nvSpPr>
          <p:cNvPr id="45" name="TextBox 52"/>
          <p:cNvSpPr txBox="1"/>
          <p:nvPr/>
        </p:nvSpPr>
        <p:spPr>
          <a:xfrm>
            <a:off x="5694584" y="1128168"/>
            <a:ext cx="2079693" cy="276999"/>
          </a:xfrm>
          <a:prstGeom prst="rect">
            <a:avLst/>
          </a:prstGeom>
        </p:spPr>
        <p:txBody>
          <a:bodyPr wrap="square" rtlCol="0">
            <a:spAutoFit/>
          </a:bodyPr>
          <a:lstStyle/>
          <a:p>
            <a:pPr marL="0" marR="0" lvl="0" indent="0" defTabSz="914400" eaLnBrk="1" fontAlgn="auto" latinLnBrk="0" hangingPunct="1">
              <a:lnSpc>
                <a:spcPct val="100000"/>
              </a:lnSpc>
              <a:spcBef>
                <a:spcPts val="600"/>
              </a:spcBef>
              <a:spcAft>
                <a:spcPts val="0"/>
              </a:spcAft>
              <a:buClrTx/>
              <a:buSzTx/>
              <a:buFontTx/>
              <a:buNone/>
              <a:tabLst/>
              <a:defRPr/>
            </a:pPr>
            <a:r>
              <a:rPr kumimoji="0" lang="cs-CZ" sz="1200" b="1" i="0" u="none" strike="noStrike" kern="0" cap="none" spc="0" normalizeH="0" baseline="0" noProof="0" dirty="0">
                <a:ln>
                  <a:noFill/>
                </a:ln>
                <a:solidFill>
                  <a:schemeClr val="bg1"/>
                </a:solidFill>
                <a:effectLst/>
                <a:uLnTx/>
                <a:uFillTx/>
                <a:latin typeface="Calibri" pitchFamily="34" charset="0"/>
                <a:cs typeface="Arial" pitchFamily="34" charset="0"/>
              </a:rPr>
              <a:t>VÝSLEDKY Z PŘEDEŠLÝCH LET</a:t>
            </a:r>
          </a:p>
        </p:txBody>
      </p:sp>
      <p:sp>
        <p:nvSpPr>
          <p:cNvPr id="46" name="Obdélník 34"/>
          <p:cNvSpPr/>
          <p:nvPr/>
        </p:nvSpPr>
        <p:spPr>
          <a:xfrm>
            <a:off x="259680" y="1058261"/>
            <a:ext cx="4254653" cy="905249"/>
          </a:xfrm>
          <a:prstGeom prst="rect">
            <a:avLst/>
          </a:prstGeom>
          <a:solidFill>
            <a:srgbClr val="008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cs-CZ" sz="1600" b="0" i="0" u="none" strike="noStrike" kern="0" cap="none" spc="0" normalizeH="0" baseline="0" noProof="0" dirty="0">
              <a:ln>
                <a:noFill/>
              </a:ln>
              <a:solidFill>
                <a:srgbClr val="FFFFFF"/>
              </a:solidFill>
              <a:effectLst/>
              <a:uLnTx/>
              <a:uFillTx/>
              <a:cs typeface="Arial" pitchFamily="34" charset="0"/>
            </a:endParaRPr>
          </a:p>
        </p:txBody>
      </p:sp>
      <p:sp>
        <p:nvSpPr>
          <p:cNvPr id="47" name="TextBox 49"/>
          <p:cNvSpPr txBox="1"/>
          <p:nvPr/>
        </p:nvSpPr>
        <p:spPr>
          <a:xfrm>
            <a:off x="1191891" y="1198966"/>
            <a:ext cx="1215927" cy="276999"/>
          </a:xfrm>
          <a:prstGeom prst="rect">
            <a:avLst/>
          </a:prstGeom>
        </p:spPr>
        <p:txBody>
          <a:bodyPr wrap="square" rtlCol="0">
            <a:spAutoFit/>
          </a:bodyPr>
          <a:lstStyle/>
          <a:p>
            <a:pPr marL="0" marR="0" lvl="0" indent="0" defTabSz="914400" eaLnBrk="1" fontAlgn="auto" latinLnBrk="0" hangingPunct="1">
              <a:lnSpc>
                <a:spcPct val="100000"/>
              </a:lnSpc>
              <a:spcBef>
                <a:spcPts val="600"/>
              </a:spcBef>
              <a:spcAft>
                <a:spcPts val="0"/>
              </a:spcAft>
              <a:buClrTx/>
              <a:buSzTx/>
              <a:buFontTx/>
              <a:buNone/>
              <a:tabLst/>
              <a:defRPr/>
            </a:pPr>
            <a:r>
              <a:rPr kumimoji="0" lang="cs-CZ" sz="1200" b="1" i="0" u="none" strike="noStrike" kern="0" cap="none" spc="0" normalizeH="0" baseline="0" noProof="0" dirty="0">
                <a:ln>
                  <a:noFill/>
                </a:ln>
                <a:solidFill>
                  <a:schemeClr val="bg1"/>
                </a:solidFill>
                <a:effectLst/>
                <a:uLnTx/>
                <a:uFillTx/>
                <a:latin typeface="Calibri" pitchFamily="34" charset="0"/>
                <a:cs typeface="Arial" pitchFamily="34" charset="0"/>
              </a:rPr>
              <a:t>CELKOVÝ INDEX</a:t>
            </a:r>
          </a:p>
        </p:txBody>
      </p:sp>
      <p:sp>
        <p:nvSpPr>
          <p:cNvPr id="48" name="TextBox 49"/>
          <p:cNvSpPr txBox="1"/>
          <p:nvPr/>
        </p:nvSpPr>
        <p:spPr>
          <a:xfrm>
            <a:off x="2345567" y="1011366"/>
            <a:ext cx="1202870" cy="646331"/>
          </a:xfrm>
          <a:prstGeom prst="rect">
            <a:avLst/>
          </a:prstGeom>
        </p:spPr>
        <p:txBody>
          <a:bodyPr wrap="square" rtlCol="0">
            <a:spAutoFit/>
          </a:bodyPr>
          <a:lstStyle/>
          <a:p>
            <a:pPr marL="0" marR="0" lvl="0" indent="0" defTabSz="914400" eaLnBrk="1" fontAlgn="auto" latinLnBrk="0" hangingPunct="1">
              <a:lnSpc>
                <a:spcPct val="100000"/>
              </a:lnSpc>
              <a:spcBef>
                <a:spcPts val="600"/>
              </a:spcBef>
              <a:spcAft>
                <a:spcPts val="0"/>
              </a:spcAft>
              <a:buClrTx/>
              <a:buSzTx/>
              <a:buFontTx/>
              <a:buNone/>
              <a:tabLst/>
              <a:defRPr/>
            </a:pPr>
            <a:r>
              <a:rPr kumimoji="0" lang="cs-CZ" sz="3600" b="1" i="0" u="none" strike="noStrike" kern="0" cap="none" spc="0" normalizeH="0" baseline="0" noProof="0" dirty="0">
                <a:ln>
                  <a:noFill/>
                </a:ln>
                <a:solidFill>
                  <a:schemeClr val="bg1"/>
                </a:solidFill>
                <a:effectLst/>
                <a:uLnTx/>
                <a:uFillTx/>
                <a:latin typeface="Calibri" pitchFamily="34" charset="0"/>
                <a:cs typeface="Arial" pitchFamily="34" charset="0"/>
              </a:rPr>
              <a:t>87 </a:t>
            </a:r>
            <a:r>
              <a:rPr kumimoji="0" lang="cs-CZ" sz="2800" b="1" i="0" u="none" strike="noStrike" kern="0" cap="none" spc="0" normalizeH="0" baseline="0" noProof="0" dirty="0">
                <a:ln>
                  <a:noFill/>
                </a:ln>
                <a:solidFill>
                  <a:schemeClr val="bg1"/>
                </a:solidFill>
                <a:effectLst/>
                <a:uLnTx/>
                <a:uFillTx/>
                <a:latin typeface="Calibri" pitchFamily="34" charset="0"/>
                <a:cs typeface="Arial" pitchFamily="34" charset="0"/>
              </a:rPr>
              <a:t>%</a:t>
            </a:r>
          </a:p>
        </p:txBody>
      </p:sp>
      <p:sp>
        <p:nvSpPr>
          <p:cNvPr id="49" name="TextBox 54"/>
          <p:cNvSpPr txBox="1"/>
          <p:nvPr/>
        </p:nvSpPr>
        <p:spPr>
          <a:xfrm>
            <a:off x="1087135" y="1547700"/>
            <a:ext cx="3427198" cy="338554"/>
          </a:xfrm>
          <a:prstGeom prst="rect">
            <a:avLst/>
          </a:prstGeom>
        </p:spPr>
        <p:txBody>
          <a:bodyPr wrap="square" rtlCol="0">
            <a:spAutoFit/>
          </a:bodyPr>
          <a:lstStyle/>
          <a:p>
            <a:pPr marL="0" marR="0" lvl="0" indent="0" algn="ctr" defTabSz="914400" eaLnBrk="1" fontAlgn="auto" latinLnBrk="0" hangingPunct="1">
              <a:lnSpc>
                <a:spcPct val="100000"/>
              </a:lnSpc>
              <a:spcBef>
                <a:spcPts val="600"/>
              </a:spcBef>
              <a:spcAft>
                <a:spcPts val="0"/>
              </a:spcAft>
              <a:buClrTx/>
              <a:buSzTx/>
              <a:buFontTx/>
              <a:buNone/>
              <a:tabLst/>
              <a:defRPr/>
            </a:pPr>
            <a:r>
              <a:rPr kumimoji="0" lang="cs-CZ" sz="800" b="0" i="1" kern="0" cap="none" spc="0" normalizeH="0" baseline="0" noProof="0" dirty="0">
                <a:ln>
                  <a:noFill/>
                </a:ln>
                <a:solidFill>
                  <a:schemeClr val="bg1"/>
                </a:solidFill>
                <a:effectLst/>
                <a:uLnTx/>
                <a:uFillTx/>
                <a:latin typeface="Calibri" pitchFamily="34" charset="0"/>
                <a:cs typeface="Arial" pitchFamily="34" charset="0"/>
              </a:rPr>
              <a:t>Podíl zavřených TIC (28 zavřených TIC= 6 %, 22  TIC = 4 % v 2018, 8 TIC = 2 % v 2016).</a:t>
            </a:r>
            <a:endParaRPr kumimoji="0" lang="cs-CZ" sz="800" b="1" i="1" kern="0" cap="none" spc="0" normalizeH="0" baseline="0" noProof="0" dirty="0">
              <a:ln>
                <a:noFill/>
              </a:ln>
              <a:solidFill>
                <a:schemeClr val="bg1"/>
              </a:solidFill>
              <a:effectLst/>
              <a:uLnTx/>
              <a:uFillTx/>
              <a:latin typeface="Calibri" pitchFamily="34" charset="0"/>
              <a:cs typeface="Arial" pitchFamily="34" charset="0"/>
            </a:endParaRPr>
          </a:p>
        </p:txBody>
      </p:sp>
      <p:grpSp>
        <p:nvGrpSpPr>
          <p:cNvPr id="50" name="Group 88"/>
          <p:cNvGrpSpPr>
            <a:grpSpLocks noChangeAspect="1"/>
          </p:cNvGrpSpPr>
          <p:nvPr/>
        </p:nvGrpSpPr>
        <p:grpSpPr>
          <a:xfrm>
            <a:off x="457506" y="1238924"/>
            <a:ext cx="546138" cy="532002"/>
            <a:chOff x="2501900" y="1600201"/>
            <a:chExt cx="674688" cy="657225"/>
          </a:xfrm>
          <a:solidFill>
            <a:schemeClr val="bg1"/>
          </a:solidFill>
        </p:grpSpPr>
        <p:sp>
          <p:nvSpPr>
            <p:cNvPr id="51" name="Freeform 35"/>
            <p:cNvSpPr>
              <a:spLocks/>
            </p:cNvSpPr>
            <p:nvPr/>
          </p:nvSpPr>
          <p:spPr bwMode="auto">
            <a:xfrm>
              <a:off x="2759075" y="1600201"/>
              <a:ext cx="417513" cy="307975"/>
            </a:xfrm>
            <a:custGeom>
              <a:avLst/>
              <a:gdLst/>
              <a:ahLst/>
              <a:cxnLst>
                <a:cxn ang="0">
                  <a:pos x="5" y="115"/>
                </a:cxn>
                <a:cxn ang="0">
                  <a:pos x="0" y="110"/>
                </a:cxn>
                <a:cxn ang="0">
                  <a:pos x="5" y="105"/>
                </a:cxn>
                <a:cxn ang="0">
                  <a:pos x="7" y="105"/>
                </a:cxn>
                <a:cxn ang="0">
                  <a:pos x="7" y="95"/>
                </a:cxn>
                <a:cxn ang="0">
                  <a:pos x="10" y="97"/>
                </a:cxn>
                <a:cxn ang="0">
                  <a:pos x="13" y="99"/>
                </a:cxn>
                <a:cxn ang="0">
                  <a:pos x="13" y="105"/>
                </a:cxn>
                <a:cxn ang="0">
                  <a:pos x="144" y="105"/>
                </a:cxn>
                <a:cxn ang="0">
                  <a:pos x="144" y="10"/>
                </a:cxn>
                <a:cxn ang="0">
                  <a:pos x="13" y="10"/>
                </a:cxn>
                <a:cxn ang="0">
                  <a:pos x="13" y="67"/>
                </a:cxn>
                <a:cxn ang="0">
                  <a:pos x="7" y="61"/>
                </a:cxn>
                <a:cxn ang="0">
                  <a:pos x="7" y="10"/>
                </a:cxn>
                <a:cxn ang="0">
                  <a:pos x="5" y="10"/>
                </a:cxn>
                <a:cxn ang="0">
                  <a:pos x="0" y="5"/>
                </a:cxn>
                <a:cxn ang="0">
                  <a:pos x="5" y="0"/>
                </a:cxn>
                <a:cxn ang="0">
                  <a:pos x="152" y="0"/>
                </a:cxn>
                <a:cxn ang="0">
                  <a:pos x="157" y="5"/>
                </a:cxn>
                <a:cxn ang="0">
                  <a:pos x="152" y="10"/>
                </a:cxn>
                <a:cxn ang="0">
                  <a:pos x="151" y="10"/>
                </a:cxn>
                <a:cxn ang="0">
                  <a:pos x="151" y="105"/>
                </a:cxn>
                <a:cxn ang="0">
                  <a:pos x="152" y="105"/>
                </a:cxn>
                <a:cxn ang="0">
                  <a:pos x="157" y="110"/>
                </a:cxn>
                <a:cxn ang="0">
                  <a:pos x="152" y="115"/>
                </a:cxn>
                <a:cxn ang="0">
                  <a:pos x="5" y="115"/>
                </a:cxn>
              </a:cxnLst>
              <a:rect l="0" t="0" r="r" b="b"/>
              <a:pathLst>
                <a:path w="157" h="115">
                  <a:moveTo>
                    <a:pt x="5" y="115"/>
                  </a:moveTo>
                  <a:cubicBezTo>
                    <a:pt x="2" y="115"/>
                    <a:pt x="0" y="113"/>
                    <a:pt x="0" y="110"/>
                  </a:cubicBezTo>
                  <a:cubicBezTo>
                    <a:pt x="0" y="107"/>
                    <a:pt x="2" y="105"/>
                    <a:pt x="5" y="105"/>
                  </a:cubicBezTo>
                  <a:cubicBezTo>
                    <a:pt x="7" y="105"/>
                    <a:pt x="7" y="105"/>
                    <a:pt x="7" y="105"/>
                  </a:cubicBezTo>
                  <a:cubicBezTo>
                    <a:pt x="7" y="95"/>
                    <a:pt x="7" y="95"/>
                    <a:pt x="7" y="95"/>
                  </a:cubicBezTo>
                  <a:cubicBezTo>
                    <a:pt x="8" y="95"/>
                    <a:pt x="9" y="96"/>
                    <a:pt x="10" y="97"/>
                  </a:cubicBezTo>
                  <a:cubicBezTo>
                    <a:pt x="11" y="98"/>
                    <a:pt x="12" y="99"/>
                    <a:pt x="13" y="99"/>
                  </a:cubicBezTo>
                  <a:cubicBezTo>
                    <a:pt x="13" y="105"/>
                    <a:pt x="13" y="105"/>
                    <a:pt x="13" y="105"/>
                  </a:cubicBezTo>
                  <a:cubicBezTo>
                    <a:pt x="144" y="105"/>
                    <a:pt x="144" y="105"/>
                    <a:pt x="144" y="105"/>
                  </a:cubicBezTo>
                  <a:cubicBezTo>
                    <a:pt x="144" y="10"/>
                    <a:pt x="144" y="10"/>
                    <a:pt x="144" y="10"/>
                  </a:cubicBezTo>
                  <a:cubicBezTo>
                    <a:pt x="13" y="10"/>
                    <a:pt x="13" y="10"/>
                    <a:pt x="13" y="10"/>
                  </a:cubicBezTo>
                  <a:cubicBezTo>
                    <a:pt x="13" y="67"/>
                    <a:pt x="13" y="67"/>
                    <a:pt x="13" y="67"/>
                  </a:cubicBezTo>
                  <a:cubicBezTo>
                    <a:pt x="11" y="65"/>
                    <a:pt x="9" y="63"/>
                    <a:pt x="7" y="61"/>
                  </a:cubicBezTo>
                  <a:cubicBezTo>
                    <a:pt x="7" y="10"/>
                    <a:pt x="7" y="10"/>
                    <a:pt x="7" y="10"/>
                  </a:cubicBezTo>
                  <a:cubicBezTo>
                    <a:pt x="5" y="10"/>
                    <a:pt x="5" y="10"/>
                    <a:pt x="5" y="10"/>
                  </a:cubicBezTo>
                  <a:cubicBezTo>
                    <a:pt x="2" y="10"/>
                    <a:pt x="0" y="8"/>
                    <a:pt x="0" y="5"/>
                  </a:cubicBezTo>
                  <a:cubicBezTo>
                    <a:pt x="0" y="3"/>
                    <a:pt x="2" y="0"/>
                    <a:pt x="5" y="0"/>
                  </a:cubicBezTo>
                  <a:cubicBezTo>
                    <a:pt x="74" y="0"/>
                    <a:pt x="83" y="0"/>
                    <a:pt x="152" y="0"/>
                  </a:cubicBezTo>
                  <a:cubicBezTo>
                    <a:pt x="155" y="0"/>
                    <a:pt x="157" y="3"/>
                    <a:pt x="157" y="5"/>
                  </a:cubicBezTo>
                  <a:cubicBezTo>
                    <a:pt x="157" y="8"/>
                    <a:pt x="155" y="10"/>
                    <a:pt x="152" y="10"/>
                  </a:cubicBezTo>
                  <a:cubicBezTo>
                    <a:pt x="151" y="10"/>
                    <a:pt x="151" y="10"/>
                    <a:pt x="151" y="10"/>
                  </a:cubicBezTo>
                  <a:cubicBezTo>
                    <a:pt x="151" y="105"/>
                    <a:pt x="151" y="105"/>
                    <a:pt x="151" y="105"/>
                  </a:cubicBezTo>
                  <a:cubicBezTo>
                    <a:pt x="152" y="105"/>
                    <a:pt x="152" y="105"/>
                    <a:pt x="152" y="105"/>
                  </a:cubicBezTo>
                  <a:cubicBezTo>
                    <a:pt x="155" y="105"/>
                    <a:pt x="157" y="107"/>
                    <a:pt x="157" y="110"/>
                  </a:cubicBezTo>
                  <a:cubicBezTo>
                    <a:pt x="157" y="113"/>
                    <a:pt x="155" y="115"/>
                    <a:pt x="152" y="115"/>
                  </a:cubicBezTo>
                  <a:cubicBezTo>
                    <a:pt x="12" y="115"/>
                    <a:pt x="83" y="115"/>
                    <a:pt x="5" y="11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52" name="Freeform 36"/>
            <p:cNvSpPr>
              <a:spLocks noEditPoints="1"/>
            </p:cNvSpPr>
            <p:nvPr/>
          </p:nvSpPr>
          <p:spPr bwMode="auto">
            <a:xfrm>
              <a:off x="2501900" y="1603376"/>
              <a:ext cx="419100" cy="357188"/>
            </a:xfrm>
            <a:custGeom>
              <a:avLst/>
              <a:gdLst/>
              <a:ahLst/>
              <a:cxnLst>
                <a:cxn ang="0">
                  <a:pos x="36" y="106"/>
                </a:cxn>
                <a:cxn ang="0">
                  <a:pos x="36" y="88"/>
                </a:cxn>
                <a:cxn ang="0">
                  <a:pos x="36" y="74"/>
                </a:cxn>
                <a:cxn ang="0">
                  <a:pos x="21" y="92"/>
                </a:cxn>
                <a:cxn ang="0">
                  <a:pos x="36" y="106"/>
                </a:cxn>
                <a:cxn ang="0">
                  <a:pos x="52" y="45"/>
                </a:cxn>
                <a:cxn ang="0">
                  <a:pos x="60" y="69"/>
                </a:cxn>
                <a:cxn ang="0">
                  <a:pos x="60" y="54"/>
                </a:cxn>
                <a:cxn ang="0">
                  <a:pos x="62" y="52"/>
                </a:cxn>
                <a:cxn ang="0">
                  <a:pos x="65" y="54"/>
                </a:cxn>
                <a:cxn ang="0">
                  <a:pos x="65" y="69"/>
                </a:cxn>
                <a:cxn ang="0">
                  <a:pos x="71" y="45"/>
                </a:cxn>
                <a:cxn ang="0">
                  <a:pos x="89" y="50"/>
                </a:cxn>
                <a:cxn ang="0">
                  <a:pos x="95" y="58"/>
                </a:cxn>
                <a:cxn ang="0">
                  <a:pos x="114" y="76"/>
                </a:cxn>
                <a:cxn ang="0">
                  <a:pos x="143" y="58"/>
                </a:cxn>
                <a:cxn ang="0">
                  <a:pos x="150" y="56"/>
                </a:cxn>
                <a:cxn ang="0">
                  <a:pos x="152" y="49"/>
                </a:cxn>
                <a:cxn ang="0">
                  <a:pos x="154" y="48"/>
                </a:cxn>
                <a:cxn ang="0">
                  <a:pos x="155" y="50"/>
                </a:cxn>
                <a:cxn ang="0">
                  <a:pos x="152" y="57"/>
                </a:cxn>
                <a:cxn ang="0">
                  <a:pos x="152" y="69"/>
                </a:cxn>
                <a:cxn ang="0">
                  <a:pos x="118" y="93"/>
                </a:cxn>
                <a:cxn ang="0">
                  <a:pos x="108" y="93"/>
                </a:cxn>
                <a:cxn ang="0">
                  <a:pos x="90" y="77"/>
                </a:cxn>
                <a:cxn ang="0">
                  <a:pos x="90" y="89"/>
                </a:cxn>
                <a:cxn ang="0">
                  <a:pos x="88" y="134"/>
                </a:cxn>
                <a:cxn ang="0">
                  <a:pos x="37" y="134"/>
                </a:cxn>
                <a:cxn ang="0">
                  <a:pos x="36" y="125"/>
                </a:cxn>
                <a:cxn ang="0">
                  <a:pos x="4" y="98"/>
                </a:cxn>
                <a:cxn ang="0">
                  <a:pos x="3" y="87"/>
                </a:cxn>
                <a:cxn ang="0">
                  <a:pos x="35" y="51"/>
                </a:cxn>
                <a:cxn ang="0">
                  <a:pos x="40" y="49"/>
                </a:cxn>
                <a:cxn ang="0">
                  <a:pos x="52" y="45"/>
                </a:cxn>
                <a:cxn ang="0">
                  <a:pos x="62" y="0"/>
                </a:cxn>
                <a:cxn ang="0">
                  <a:pos x="78" y="15"/>
                </a:cxn>
                <a:cxn ang="0">
                  <a:pos x="62" y="40"/>
                </a:cxn>
                <a:cxn ang="0">
                  <a:pos x="47" y="15"/>
                </a:cxn>
                <a:cxn ang="0">
                  <a:pos x="62" y="0"/>
                </a:cxn>
              </a:cxnLst>
              <a:rect l="0" t="0" r="r" b="b"/>
              <a:pathLst>
                <a:path w="157" h="134">
                  <a:moveTo>
                    <a:pt x="36" y="106"/>
                  </a:moveTo>
                  <a:cubicBezTo>
                    <a:pt x="36" y="100"/>
                    <a:pt x="36" y="95"/>
                    <a:pt x="36" y="88"/>
                  </a:cubicBezTo>
                  <a:cubicBezTo>
                    <a:pt x="36" y="74"/>
                    <a:pt x="36" y="74"/>
                    <a:pt x="36" y="74"/>
                  </a:cubicBezTo>
                  <a:cubicBezTo>
                    <a:pt x="31" y="80"/>
                    <a:pt x="26" y="86"/>
                    <a:pt x="21" y="92"/>
                  </a:cubicBezTo>
                  <a:cubicBezTo>
                    <a:pt x="26" y="97"/>
                    <a:pt x="31" y="101"/>
                    <a:pt x="36" y="106"/>
                  </a:cubicBezTo>
                  <a:close/>
                  <a:moveTo>
                    <a:pt x="52" y="45"/>
                  </a:moveTo>
                  <a:cubicBezTo>
                    <a:pt x="54" y="51"/>
                    <a:pt x="57" y="63"/>
                    <a:pt x="60" y="69"/>
                  </a:cubicBezTo>
                  <a:cubicBezTo>
                    <a:pt x="60" y="54"/>
                    <a:pt x="60" y="54"/>
                    <a:pt x="60" y="54"/>
                  </a:cubicBezTo>
                  <a:cubicBezTo>
                    <a:pt x="62" y="52"/>
                    <a:pt x="62" y="52"/>
                    <a:pt x="62" y="52"/>
                  </a:cubicBezTo>
                  <a:cubicBezTo>
                    <a:pt x="65" y="54"/>
                    <a:pt x="65" y="54"/>
                    <a:pt x="65" y="54"/>
                  </a:cubicBezTo>
                  <a:cubicBezTo>
                    <a:pt x="65" y="69"/>
                    <a:pt x="65" y="69"/>
                    <a:pt x="65" y="69"/>
                  </a:cubicBezTo>
                  <a:cubicBezTo>
                    <a:pt x="67" y="62"/>
                    <a:pt x="70" y="51"/>
                    <a:pt x="71" y="45"/>
                  </a:cubicBezTo>
                  <a:cubicBezTo>
                    <a:pt x="76" y="46"/>
                    <a:pt x="84" y="48"/>
                    <a:pt x="89" y="50"/>
                  </a:cubicBezTo>
                  <a:cubicBezTo>
                    <a:pt x="92" y="52"/>
                    <a:pt x="93" y="55"/>
                    <a:pt x="95" y="58"/>
                  </a:cubicBezTo>
                  <a:cubicBezTo>
                    <a:pt x="101" y="64"/>
                    <a:pt x="107" y="70"/>
                    <a:pt x="114" y="76"/>
                  </a:cubicBezTo>
                  <a:cubicBezTo>
                    <a:pt x="126" y="70"/>
                    <a:pt x="134" y="64"/>
                    <a:pt x="143" y="58"/>
                  </a:cubicBezTo>
                  <a:cubicBezTo>
                    <a:pt x="146" y="56"/>
                    <a:pt x="148" y="55"/>
                    <a:pt x="150" y="56"/>
                  </a:cubicBezTo>
                  <a:cubicBezTo>
                    <a:pt x="152" y="49"/>
                    <a:pt x="152" y="49"/>
                    <a:pt x="152" y="49"/>
                  </a:cubicBezTo>
                  <a:cubicBezTo>
                    <a:pt x="152" y="48"/>
                    <a:pt x="153" y="48"/>
                    <a:pt x="154" y="48"/>
                  </a:cubicBezTo>
                  <a:cubicBezTo>
                    <a:pt x="154" y="48"/>
                    <a:pt x="155" y="49"/>
                    <a:pt x="155" y="50"/>
                  </a:cubicBezTo>
                  <a:cubicBezTo>
                    <a:pt x="152" y="57"/>
                    <a:pt x="152" y="57"/>
                    <a:pt x="152" y="57"/>
                  </a:cubicBezTo>
                  <a:cubicBezTo>
                    <a:pt x="156" y="59"/>
                    <a:pt x="157" y="65"/>
                    <a:pt x="152" y="69"/>
                  </a:cubicBezTo>
                  <a:cubicBezTo>
                    <a:pt x="139" y="79"/>
                    <a:pt x="132" y="85"/>
                    <a:pt x="118" y="93"/>
                  </a:cubicBezTo>
                  <a:cubicBezTo>
                    <a:pt x="115" y="95"/>
                    <a:pt x="111" y="95"/>
                    <a:pt x="108" y="93"/>
                  </a:cubicBezTo>
                  <a:cubicBezTo>
                    <a:pt x="102" y="88"/>
                    <a:pt x="96" y="83"/>
                    <a:pt x="90" y="77"/>
                  </a:cubicBezTo>
                  <a:cubicBezTo>
                    <a:pt x="89" y="81"/>
                    <a:pt x="90" y="86"/>
                    <a:pt x="90" y="89"/>
                  </a:cubicBezTo>
                  <a:cubicBezTo>
                    <a:pt x="89" y="105"/>
                    <a:pt x="89" y="120"/>
                    <a:pt x="88" y="134"/>
                  </a:cubicBezTo>
                  <a:cubicBezTo>
                    <a:pt x="37" y="134"/>
                    <a:pt x="37" y="134"/>
                    <a:pt x="37" y="134"/>
                  </a:cubicBezTo>
                  <a:cubicBezTo>
                    <a:pt x="36" y="125"/>
                    <a:pt x="36" y="125"/>
                    <a:pt x="36" y="125"/>
                  </a:cubicBezTo>
                  <a:cubicBezTo>
                    <a:pt x="26" y="118"/>
                    <a:pt x="12" y="107"/>
                    <a:pt x="4" y="98"/>
                  </a:cubicBezTo>
                  <a:cubicBezTo>
                    <a:pt x="1" y="95"/>
                    <a:pt x="0" y="90"/>
                    <a:pt x="3" y="87"/>
                  </a:cubicBezTo>
                  <a:cubicBezTo>
                    <a:pt x="12" y="75"/>
                    <a:pt x="23" y="63"/>
                    <a:pt x="35" y="51"/>
                  </a:cubicBezTo>
                  <a:cubicBezTo>
                    <a:pt x="36" y="50"/>
                    <a:pt x="37" y="50"/>
                    <a:pt x="40" y="49"/>
                  </a:cubicBezTo>
                  <a:cubicBezTo>
                    <a:pt x="44" y="48"/>
                    <a:pt x="48" y="46"/>
                    <a:pt x="52" y="45"/>
                  </a:cubicBezTo>
                  <a:close/>
                  <a:moveTo>
                    <a:pt x="62" y="0"/>
                  </a:moveTo>
                  <a:cubicBezTo>
                    <a:pt x="71" y="0"/>
                    <a:pt x="78" y="7"/>
                    <a:pt x="78" y="15"/>
                  </a:cubicBezTo>
                  <a:cubicBezTo>
                    <a:pt x="78" y="23"/>
                    <a:pt x="72" y="40"/>
                    <a:pt x="62" y="40"/>
                  </a:cubicBezTo>
                  <a:cubicBezTo>
                    <a:pt x="53" y="40"/>
                    <a:pt x="47" y="23"/>
                    <a:pt x="47" y="15"/>
                  </a:cubicBezTo>
                  <a:cubicBezTo>
                    <a:pt x="47" y="7"/>
                    <a:pt x="54" y="0"/>
                    <a:pt x="62"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53" name="Freeform 37"/>
            <p:cNvSpPr>
              <a:spLocks noEditPoints="1"/>
            </p:cNvSpPr>
            <p:nvPr/>
          </p:nvSpPr>
          <p:spPr bwMode="auto">
            <a:xfrm>
              <a:off x="3006725" y="2000251"/>
              <a:ext cx="168275" cy="257175"/>
            </a:xfrm>
            <a:custGeom>
              <a:avLst/>
              <a:gdLst/>
              <a:ahLst/>
              <a:cxnLst>
                <a:cxn ang="0">
                  <a:pos x="25" y="38"/>
                </a:cxn>
                <a:cxn ang="0">
                  <a:pos x="32" y="38"/>
                </a:cxn>
                <a:cxn ang="0">
                  <a:pos x="39" y="38"/>
                </a:cxn>
                <a:cxn ang="0">
                  <a:pos x="48" y="17"/>
                </a:cxn>
                <a:cxn ang="0">
                  <a:pos x="32" y="0"/>
                </a:cxn>
                <a:cxn ang="0">
                  <a:pos x="15" y="17"/>
                </a:cxn>
                <a:cxn ang="0">
                  <a:pos x="25" y="38"/>
                </a:cxn>
                <a:cxn ang="0">
                  <a:pos x="46" y="44"/>
                </a:cxn>
                <a:cxn ang="0">
                  <a:pos x="58" y="51"/>
                </a:cxn>
                <a:cxn ang="0">
                  <a:pos x="63" y="96"/>
                </a:cxn>
                <a:cxn ang="0">
                  <a:pos x="0" y="96"/>
                </a:cxn>
                <a:cxn ang="0">
                  <a:pos x="5" y="51"/>
                </a:cxn>
                <a:cxn ang="0">
                  <a:pos x="18" y="44"/>
                </a:cxn>
                <a:cxn ang="0">
                  <a:pos x="32" y="41"/>
                </a:cxn>
                <a:cxn ang="0">
                  <a:pos x="46" y="44"/>
                </a:cxn>
              </a:cxnLst>
              <a:rect l="0" t="0" r="r" b="b"/>
              <a:pathLst>
                <a:path w="63" h="96">
                  <a:moveTo>
                    <a:pt x="25" y="38"/>
                  </a:moveTo>
                  <a:cubicBezTo>
                    <a:pt x="27" y="38"/>
                    <a:pt x="30" y="38"/>
                    <a:pt x="32" y="38"/>
                  </a:cubicBezTo>
                  <a:cubicBezTo>
                    <a:pt x="33" y="38"/>
                    <a:pt x="36" y="38"/>
                    <a:pt x="39" y="38"/>
                  </a:cubicBezTo>
                  <a:cubicBezTo>
                    <a:pt x="41" y="37"/>
                    <a:pt x="48" y="29"/>
                    <a:pt x="48" y="17"/>
                  </a:cubicBezTo>
                  <a:cubicBezTo>
                    <a:pt x="48" y="8"/>
                    <a:pt x="41" y="0"/>
                    <a:pt x="32" y="0"/>
                  </a:cubicBezTo>
                  <a:cubicBezTo>
                    <a:pt x="22" y="0"/>
                    <a:pt x="15" y="8"/>
                    <a:pt x="15" y="17"/>
                  </a:cubicBezTo>
                  <a:cubicBezTo>
                    <a:pt x="15" y="29"/>
                    <a:pt x="22" y="37"/>
                    <a:pt x="25" y="38"/>
                  </a:cubicBezTo>
                  <a:close/>
                  <a:moveTo>
                    <a:pt x="46" y="44"/>
                  </a:moveTo>
                  <a:cubicBezTo>
                    <a:pt x="51" y="46"/>
                    <a:pt x="57" y="48"/>
                    <a:pt x="58" y="51"/>
                  </a:cubicBezTo>
                  <a:cubicBezTo>
                    <a:pt x="61" y="60"/>
                    <a:pt x="63" y="87"/>
                    <a:pt x="63" y="96"/>
                  </a:cubicBezTo>
                  <a:cubicBezTo>
                    <a:pt x="43" y="96"/>
                    <a:pt x="20" y="96"/>
                    <a:pt x="0" y="96"/>
                  </a:cubicBezTo>
                  <a:cubicBezTo>
                    <a:pt x="0" y="87"/>
                    <a:pt x="2" y="60"/>
                    <a:pt x="5" y="51"/>
                  </a:cubicBezTo>
                  <a:cubicBezTo>
                    <a:pt x="6" y="48"/>
                    <a:pt x="13" y="46"/>
                    <a:pt x="18" y="44"/>
                  </a:cubicBezTo>
                  <a:cubicBezTo>
                    <a:pt x="17" y="43"/>
                    <a:pt x="22" y="41"/>
                    <a:pt x="32" y="41"/>
                  </a:cubicBezTo>
                  <a:cubicBezTo>
                    <a:pt x="41" y="41"/>
                    <a:pt x="46" y="43"/>
                    <a:pt x="46" y="4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54" name="Freeform 38"/>
            <p:cNvSpPr>
              <a:spLocks noEditPoints="1"/>
            </p:cNvSpPr>
            <p:nvPr/>
          </p:nvSpPr>
          <p:spPr bwMode="auto">
            <a:xfrm>
              <a:off x="2509838" y="2000251"/>
              <a:ext cx="168275" cy="257175"/>
            </a:xfrm>
            <a:custGeom>
              <a:avLst/>
              <a:gdLst/>
              <a:ahLst/>
              <a:cxnLst>
                <a:cxn ang="0">
                  <a:pos x="24" y="38"/>
                </a:cxn>
                <a:cxn ang="0">
                  <a:pos x="31" y="38"/>
                </a:cxn>
                <a:cxn ang="0">
                  <a:pos x="38" y="38"/>
                </a:cxn>
                <a:cxn ang="0">
                  <a:pos x="48" y="17"/>
                </a:cxn>
                <a:cxn ang="0">
                  <a:pos x="31" y="0"/>
                </a:cxn>
                <a:cxn ang="0">
                  <a:pos x="15" y="17"/>
                </a:cxn>
                <a:cxn ang="0">
                  <a:pos x="24" y="38"/>
                </a:cxn>
                <a:cxn ang="0">
                  <a:pos x="45" y="44"/>
                </a:cxn>
                <a:cxn ang="0">
                  <a:pos x="57" y="51"/>
                </a:cxn>
                <a:cxn ang="0">
                  <a:pos x="63" y="96"/>
                </a:cxn>
                <a:cxn ang="0">
                  <a:pos x="0" y="96"/>
                </a:cxn>
                <a:cxn ang="0">
                  <a:pos x="5" y="51"/>
                </a:cxn>
                <a:cxn ang="0">
                  <a:pos x="17" y="44"/>
                </a:cxn>
                <a:cxn ang="0">
                  <a:pos x="31" y="41"/>
                </a:cxn>
                <a:cxn ang="0">
                  <a:pos x="45" y="44"/>
                </a:cxn>
              </a:cxnLst>
              <a:rect l="0" t="0" r="r" b="b"/>
              <a:pathLst>
                <a:path w="63" h="96">
                  <a:moveTo>
                    <a:pt x="24" y="38"/>
                  </a:moveTo>
                  <a:cubicBezTo>
                    <a:pt x="27" y="38"/>
                    <a:pt x="30" y="38"/>
                    <a:pt x="31" y="38"/>
                  </a:cubicBezTo>
                  <a:cubicBezTo>
                    <a:pt x="33" y="38"/>
                    <a:pt x="35" y="38"/>
                    <a:pt x="38" y="38"/>
                  </a:cubicBezTo>
                  <a:cubicBezTo>
                    <a:pt x="41" y="37"/>
                    <a:pt x="48" y="29"/>
                    <a:pt x="48" y="17"/>
                  </a:cubicBezTo>
                  <a:cubicBezTo>
                    <a:pt x="48" y="8"/>
                    <a:pt x="40" y="0"/>
                    <a:pt x="31" y="0"/>
                  </a:cubicBezTo>
                  <a:cubicBezTo>
                    <a:pt x="22" y="0"/>
                    <a:pt x="15" y="8"/>
                    <a:pt x="15" y="17"/>
                  </a:cubicBezTo>
                  <a:cubicBezTo>
                    <a:pt x="15" y="29"/>
                    <a:pt x="22" y="37"/>
                    <a:pt x="24" y="38"/>
                  </a:cubicBezTo>
                  <a:close/>
                  <a:moveTo>
                    <a:pt x="45" y="44"/>
                  </a:moveTo>
                  <a:cubicBezTo>
                    <a:pt x="50" y="46"/>
                    <a:pt x="57" y="48"/>
                    <a:pt x="57" y="51"/>
                  </a:cubicBezTo>
                  <a:cubicBezTo>
                    <a:pt x="60" y="60"/>
                    <a:pt x="63" y="87"/>
                    <a:pt x="63" y="96"/>
                  </a:cubicBezTo>
                  <a:cubicBezTo>
                    <a:pt x="42" y="96"/>
                    <a:pt x="20" y="96"/>
                    <a:pt x="0" y="96"/>
                  </a:cubicBezTo>
                  <a:cubicBezTo>
                    <a:pt x="0" y="87"/>
                    <a:pt x="2" y="60"/>
                    <a:pt x="5" y="51"/>
                  </a:cubicBezTo>
                  <a:cubicBezTo>
                    <a:pt x="6" y="48"/>
                    <a:pt x="12" y="46"/>
                    <a:pt x="17" y="44"/>
                  </a:cubicBezTo>
                  <a:cubicBezTo>
                    <a:pt x="16" y="43"/>
                    <a:pt x="21" y="41"/>
                    <a:pt x="31" y="41"/>
                  </a:cubicBezTo>
                  <a:cubicBezTo>
                    <a:pt x="41" y="41"/>
                    <a:pt x="46" y="43"/>
                    <a:pt x="45" y="4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55" name="Freeform 39"/>
            <p:cNvSpPr>
              <a:spLocks noEditPoints="1"/>
            </p:cNvSpPr>
            <p:nvPr/>
          </p:nvSpPr>
          <p:spPr bwMode="auto">
            <a:xfrm>
              <a:off x="2674938" y="2000251"/>
              <a:ext cx="168275" cy="257175"/>
            </a:xfrm>
            <a:custGeom>
              <a:avLst/>
              <a:gdLst/>
              <a:ahLst/>
              <a:cxnLst>
                <a:cxn ang="0">
                  <a:pos x="24" y="38"/>
                </a:cxn>
                <a:cxn ang="0">
                  <a:pos x="31" y="38"/>
                </a:cxn>
                <a:cxn ang="0">
                  <a:pos x="38" y="38"/>
                </a:cxn>
                <a:cxn ang="0">
                  <a:pos x="48" y="17"/>
                </a:cxn>
                <a:cxn ang="0">
                  <a:pos x="31" y="0"/>
                </a:cxn>
                <a:cxn ang="0">
                  <a:pos x="15" y="17"/>
                </a:cxn>
                <a:cxn ang="0">
                  <a:pos x="24" y="38"/>
                </a:cxn>
                <a:cxn ang="0">
                  <a:pos x="45" y="44"/>
                </a:cxn>
                <a:cxn ang="0">
                  <a:pos x="57" y="51"/>
                </a:cxn>
                <a:cxn ang="0">
                  <a:pos x="63" y="96"/>
                </a:cxn>
                <a:cxn ang="0">
                  <a:pos x="0" y="96"/>
                </a:cxn>
                <a:cxn ang="0">
                  <a:pos x="5" y="51"/>
                </a:cxn>
                <a:cxn ang="0">
                  <a:pos x="17" y="44"/>
                </a:cxn>
                <a:cxn ang="0">
                  <a:pos x="31" y="41"/>
                </a:cxn>
                <a:cxn ang="0">
                  <a:pos x="45" y="44"/>
                </a:cxn>
              </a:cxnLst>
              <a:rect l="0" t="0" r="r" b="b"/>
              <a:pathLst>
                <a:path w="63" h="96">
                  <a:moveTo>
                    <a:pt x="24" y="38"/>
                  </a:moveTo>
                  <a:cubicBezTo>
                    <a:pt x="27" y="38"/>
                    <a:pt x="30" y="38"/>
                    <a:pt x="31" y="38"/>
                  </a:cubicBezTo>
                  <a:cubicBezTo>
                    <a:pt x="33" y="38"/>
                    <a:pt x="36" y="38"/>
                    <a:pt x="38" y="38"/>
                  </a:cubicBezTo>
                  <a:cubicBezTo>
                    <a:pt x="41" y="37"/>
                    <a:pt x="48" y="29"/>
                    <a:pt x="48" y="17"/>
                  </a:cubicBezTo>
                  <a:cubicBezTo>
                    <a:pt x="48" y="8"/>
                    <a:pt x="40" y="0"/>
                    <a:pt x="31" y="0"/>
                  </a:cubicBezTo>
                  <a:cubicBezTo>
                    <a:pt x="22" y="0"/>
                    <a:pt x="15" y="8"/>
                    <a:pt x="15" y="17"/>
                  </a:cubicBezTo>
                  <a:cubicBezTo>
                    <a:pt x="15" y="29"/>
                    <a:pt x="22" y="37"/>
                    <a:pt x="24" y="38"/>
                  </a:cubicBezTo>
                  <a:close/>
                  <a:moveTo>
                    <a:pt x="45" y="44"/>
                  </a:moveTo>
                  <a:cubicBezTo>
                    <a:pt x="50" y="46"/>
                    <a:pt x="57" y="48"/>
                    <a:pt x="57" y="51"/>
                  </a:cubicBezTo>
                  <a:cubicBezTo>
                    <a:pt x="60" y="60"/>
                    <a:pt x="63" y="87"/>
                    <a:pt x="63" y="96"/>
                  </a:cubicBezTo>
                  <a:cubicBezTo>
                    <a:pt x="43" y="96"/>
                    <a:pt x="20" y="96"/>
                    <a:pt x="0" y="96"/>
                  </a:cubicBezTo>
                  <a:cubicBezTo>
                    <a:pt x="0" y="87"/>
                    <a:pt x="2" y="60"/>
                    <a:pt x="5" y="51"/>
                  </a:cubicBezTo>
                  <a:cubicBezTo>
                    <a:pt x="6" y="48"/>
                    <a:pt x="12" y="46"/>
                    <a:pt x="17" y="44"/>
                  </a:cubicBezTo>
                  <a:cubicBezTo>
                    <a:pt x="16" y="43"/>
                    <a:pt x="21" y="41"/>
                    <a:pt x="31" y="41"/>
                  </a:cubicBezTo>
                  <a:cubicBezTo>
                    <a:pt x="41" y="41"/>
                    <a:pt x="46" y="43"/>
                    <a:pt x="45" y="4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56" name="Freeform 40"/>
            <p:cNvSpPr>
              <a:spLocks noEditPoints="1"/>
            </p:cNvSpPr>
            <p:nvPr/>
          </p:nvSpPr>
          <p:spPr bwMode="auto">
            <a:xfrm>
              <a:off x="2841625" y="2000251"/>
              <a:ext cx="166688" cy="257175"/>
            </a:xfrm>
            <a:custGeom>
              <a:avLst/>
              <a:gdLst/>
              <a:ahLst/>
              <a:cxnLst>
                <a:cxn ang="0">
                  <a:pos x="24" y="38"/>
                </a:cxn>
                <a:cxn ang="0">
                  <a:pos x="31" y="38"/>
                </a:cxn>
                <a:cxn ang="0">
                  <a:pos x="39" y="38"/>
                </a:cxn>
                <a:cxn ang="0">
                  <a:pos x="48" y="17"/>
                </a:cxn>
                <a:cxn ang="0">
                  <a:pos x="31" y="0"/>
                </a:cxn>
                <a:cxn ang="0">
                  <a:pos x="15" y="17"/>
                </a:cxn>
                <a:cxn ang="0">
                  <a:pos x="24" y="38"/>
                </a:cxn>
                <a:cxn ang="0">
                  <a:pos x="45" y="44"/>
                </a:cxn>
                <a:cxn ang="0">
                  <a:pos x="58" y="51"/>
                </a:cxn>
                <a:cxn ang="0">
                  <a:pos x="63" y="96"/>
                </a:cxn>
                <a:cxn ang="0">
                  <a:pos x="0" y="96"/>
                </a:cxn>
                <a:cxn ang="0">
                  <a:pos x="5" y="51"/>
                </a:cxn>
                <a:cxn ang="0">
                  <a:pos x="17" y="44"/>
                </a:cxn>
                <a:cxn ang="0">
                  <a:pos x="31" y="41"/>
                </a:cxn>
                <a:cxn ang="0">
                  <a:pos x="45" y="44"/>
                </a:cxn>
              </a:cxnLst>
              <a:rect l="0" t="0" r="r" b="b"/>
              <a:pathLst>
                <a:path w="63" h="96">
                  <a:moveTo>
                    <a:pt x="24" y="38"/>
                  </a:moveTo>
                  <a:cubicBezTo>
                    <a:pt x="27" y="38"/>
                    <a:pt x="30" y="38"/>
                    <a:pt x="31" y="38"/>
                  </a:cubicBezTo>
                  <a:cubicBezTo>
                    <a:pt x="33" y="38"/>
                    <a:pt x="36" y="38"/>
                    <a:pt x="39" y="38"/>
                  </a:cubicBezTo>
                  <a:cubicBezTo>
                    <a:pt x="41" y="37"/>
                    <a:pt x="48" y="29"/>
                    <a:pt x="48" y="17"/>
                  </a:cubicBezTo>
                  <a:cubicBezTo>
                    <a:pt x="48" y="8"/>
                    <a:pt x="41" y="0"/>
                    <a:pt x="31" y="0"/>
                  </a:cubicBezTo>
                  <a:cubicBezTo>
                    <a:pt x="22" y="0"/>
                    <a:pt x="15" y="8"/>
                    <a:pt x="15" y="17"/>
                  </a:cubicBezTo>
                  <a:cubicBezTo>
                    <a:pt x="15" y="29"/>
                    <a:pt x="22" y="37"/>
                    <a:pt x="24" y="38"/>
                  </a:cubicBezTo>
                  <a:close/>
                  <a:moveTo>
                    <a:pt x="45" y="44"/>
                  </a:moveTo>
                  <a:cubicBezTo>
                    <a:pt x="50" y="46"/>
                    <a:pt x="57" y="48"/>
                    <a:pt x="58" y="51"/>
                  </a:cubicBezTo>
                  <a:cubicBezTo>
                    <a:pt x="61" y="60"/>
                    <a:pt x="63" y="87"/>
                    <a:pt x="63" y="96"/>
                  </a:cubicBezTo>
                  <a:cubicBezTo>
                    <a:pt x="43" y="96"/>
                    <a:pt x="20" y="96"/>
                    <a:pt x="0" y="96"/>
                  </a:cubicBezTo>
                  <a:cubicBezTo>
                    <a:pt x="0" y="87"/>
                    <a:pt x="2" y="60"/>
                    <a:pt x="5" y="51"/>
                  </a:cubicBezTo>
                  <a:cubicBezTo>
                    <a:pt x="6" y="48"/>
                    <a:pt x="12" y="46"/>
                    <a:pt x="17" y="44"/>
                  </a:cubicBezTo>
                  <a:cubicBezTo>
                    <a:pt x="17" y="43"/>
                    <a:pt x="22" y="41"/>
                    <a:pt x="31" y="41"/>
                  </a:cubicBezTo>
                  <a:cubicBezTo>
                    <a:pt x="41" y="41"/>
                    <a:pt x="46" y="43"/>
                    <a:pt x="45" y="4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57" name="Freeform 41"/>
            <p:cNvSpPr>
              <a:spLocks noEditPoints="1"/>
            </p:cNvSpPr>
            <p:nvPr/>
          </p:nvSpPr>
          <p:spPr bwMode="auto">
            <a:xfrm>
              <a:off x="2889250" y="1677988"/>
              <a:ext cx="228600" cy="184150"/>
            </a:xfrm>
            <a:custGeom>
              <a:avLst/>
              <a:gdLst/>
              <a:ahLst/>
              <a:cxnLst>
                <a:cxn ang="0">
                  <a:pos x="59" y="39"/>
                </a:cxn>
                <a:cxn ang="0">
                  <a:pos x="60" y="38"/>
                </a:cxn>
                <a:cxn ang="0">
                  <a:pos x="59" y="36"/>
                </a:cxn>
                <a:cxn ang="0">
                  <a:pos x="56" y="36"/>
                </a:cxn>
                <a:cxn ang="0">
                  <a:pos x="55" y="38"/>
                </a:cxn>
                <a:cxn ang="0">
                  <a:pos x="58" y="40"/>
                </a:cxn>
                <a:cxn ang="0">
                  <a:pos x="85" y="9"/>
                </a:cxn>
                <a:cxn ang="0">
                  <a:pos x="85" y="9"/>
                </a:cxn>
                <a:cxn ang="0">
                  <a:pos x="85" y="9"/>
                </a:cxn>
                <a:cxn ang="0">
                  <a:pos x="85" y="9"/>
                </a:cxn>
                <a:cxn ang="0">
                  <a:pos x="86" y="9"/>
                </a:cxn>
                <a:cxn ang="0">
                  <a:pos x="86" y="9"/>
                </a:cxn>
                <a:cxn ang="0">
                  <a:pos x="86" y="9"/>
                </a:cxn>
                <a:cxn ang="0">
                  <a:pos x="86" y="9"/>
                </a:cxn>
                <a:cxn ang="0">
                  <a:pos x="86" y="9"/>
                </a:cxn>
                <a:cxn ang="0">
                  <a:pos x="86" y="9"/>
                </a:cxn>
                <a:cxn ang="0">
                  <a:pos x="86" y="9"/>
                </a:cxn>
                <a:cxn ang="0">
                  <a:pos x="86" y="8"/>
                </a:cxn>
                <a:cxn ang="0">
                  <a:pos x="86" y="8"/>
                </a:cxn>
                <a:cxn ang="0">
                  <a:pos x="86" y="8"/>
                </a:cxn>
                <a:cxn ang="0">
                  <a:pos x="86" y="8"/>
                </a:cxn>
                <a:cxn ang="0">
                  <a:pos x="86" y="8"/>
                </a:cxn>
                <a:cxn ang="0">
                  <a:pos x="71" y="8"/>
                </a:cxn>
                <a:cxn ang="0">
                  <a:pos x="60" y="31"/>
                </a:cxn>
                <a:cxn ang="0">
                  <a:pos x="53" y="33"/>
                </a:cxn>
                <a:cxn ang="0">
                  <a:pos x="53" y="33"/>
                </a:cxn>
                <a:cxn ang="0">
                  <a:pos x="40" y="31"/>
                </a:cxn>
                <a:cxn ang="0">
                  <a:pos x="38" y="27"/>
                </a:cxn>
                <a:cxn ang="0">
                  <a:pos x="28" y="27"/>
                </a:cxn>
                <a:cxn ang="0">
                  <a:pos x="26" y="32"/>
                </a:cxn>
                <a:cxn ang="0">
                  <a:pos x="9" y="55"/>
                </a:cxn>
                <a:cxn ang="0">
                  <a:pos x="2" y="57"/>
                </a:cxn>
                <a:cxn ang="0">
                  <a:pos x="2" y="57"/>
                </a:cxn>
                <a:cxn ang="0">
                  <a:pos x="2" y="67"/>
                </a:cxn>
                <a:cxn ang="0">
                  <a:pos x="7" y="69"/>
                </a:cxn>
                <a:cxn ang="0">
                  <a:pos x="12" y="67"/>
                </a:cxn>
                <a:cxn ang="0">
                  <a:pos x="13" y="58"/>
                </a:cxn>
                <a:cxn ang="0">
                  <a:pos x="33" y="39"/>
                </a:cxn>
                <a:cxn ang="0">
                  <a:pos x="38" y="37"/>
                </a:cxn>
                <a:cxn ang="0">
                  <a:pos x="39" y="35"/>
                </a:cxn>
                <a:cxn ang="0">
                  <a:pos x="53" y="42"/>
                </a:cxn>
                <a:cxn ang="0">
                  <a:pos x="62" y="42"/>
                </a:cxn>
                <a:cxn ang="0">
                  <a:pos x="65" y="38"/>
                </a:cxn>
                <a:cxn ang="0">
                  <a:pos x="77" y="14"/>
                </a:cxn>
                <a:cxn ang="0">
                  <a:pos x="33" y="34"/>
                </a:cxn>
                <a:cxn ang="0">
                  <a:pos x="35" y="34"/>
                </a:cxn>
                <a:cxn ang="0">
                  <a:pos x="35" y="30"/>
                </a:cxn>
                <a:cxn ang="0">
                  <a:pos x="31" y="30"/>
                </a:cxn>
                <a:cxn ang="0">
                  <a:pos x="31" y="30"/>
                </a:cxn>
                <a:cxn ang="0">
                  <a:pos x="31" y="34"/>
                </a:cxn>
                <a:cxn ang="0">
                  <a:pos x="33" y="34"/>
                </a:cxn>
                <a:cxn ang="0">
                  <a:pos x="9" y="63"/>
                </a:cxn>
                <a:cxn ang="0">
                  <a:pos x="9" y="62"/>
                </a:cxn>
                <a:cxn ang="0">
                  <a:pos x="7" y="59"/>
                </a:cxn>
                <a:cxn ang="0">
                  <a:pos x="5" y="60"/>
                </a:cxn>
                <a:cxn ang="0">
                  <a:pos x="5" y="63"/>
                </a:cxn>
                <a:cxn ang="0">
                  <a:pos x="7" y="64"/>
                </a:cxn>
              </a:cxnLst>
              <a:rect l="0" t="0" r="r" b="b"/>
              <a:pathLst>
                <a:path w="86" h="69">
                  <a:moveTo>
                    <a:pt x="58" y="40"/>
                  </a:moveTo>
                  <a:cubicBezTo>
                    <a:pt x="58" y="40"/>
                    <a:pt x="59" y="40"/>
                    <a:pt x="59" y="39"/>
                  </a:cubicBezTo>
                  <a:cubicBezTo>
                    <a:pt x="59" y="39"/>
                    <a:pt x="59" y="39"/>
                    <a:pt x="59" y="39"/>
                  </a:cubicBezTo>
                  <a:cubicBezTo>
                    <a:pt x="60" y="39"/>
                    <a:pt x="60" y="38"/>
                    <a:pt x="60" y="38"/>
                  </a:cubicBezTo>
                  <a:cubicBezTo>
                    <a:pt x="60" y="37"/>
                    <a:pt x="60" y="36"/>
                    <a:pt x="59" y="36"/>
                  </a:cubicBezTo>
                  <a:cubicBezTo>
                    <a:pt x="59" y="36"/>
                    <a:pt x="59" y="36"/>
                    <a:pt x="59" y="36"/>
                  </a:cubicBezTo>
                  <a:cubicBezTo>
                    <a:pt x="59" y="35"/>
                    <a:pt x="58" y="35"/>
                    <a:pt x="58" y="35"/>
                  </a:cubicBezTo>
                  <a:cubicBezTo>
                    <a:pt x="57" y="35"/>
                    <a:pt x="56" y="35"/>
                    <a:pt x="56" y="36"/>
                  </a:cubicBezTo>
                  <a:cubicBezTo>
                    <a:pt x="56" y="36"/>
                    <a:pt x="56" y="36"/>
                    <a:pt x="56" y="36"/>
                  </a:cubicBezTo>
                  <a:cubicBezTo>
                    <a:pt x="55" y="36"/>
                    <a:pt x="55" y="37"/>
                    <a:pt x="55" y="38"/>
                  </a:cubicBezTo>
                  <a:cubicBezTo>
                    <a:pt x="55" y="38"/>
                    <a:pt x="55" y="39"/>
                    <a:pt x="56" y="39"/>
                  </a:cubicBezTo>
                  <a:cubicBezTo>
                    <a:pt x="56" y="40"/>
                    <a:pt x="57" y="40"/>
                    <a:pt x="58" y="40"/>
                  </a:cubicBezTo>
                  <a:close/>
                  <a:moveTo>
                    <a:pt x="78" y="15"/>
                  </a:moveTo>
                  <a:cubicBezTo>
                    <a:pt x="82" y="15"/>
                    <a:pt x="85" y="12"/>
                    <a:pt x="85" y="9"/>
                  </a:cubicBezTo>
                  <a:cubicBezTo>
                    <a:pt x="85" y="9"/>
                    <a:pt x="85" y="9"/>
                    <a:pt x="85" y="9"/>
                  </a:cubicBezTo>
                  <a:cubicBezTo>
                    <a:pt x="85" y="9"/>
                    <a:pt x="85" y="9"/>
                    <a:pt x="85" y="9"/>
                  </a:cubicBezTo>
                  <a:cubicBezTo>
                    <a:pt x="85" y="9"/>
                    <a:pt x="85" y="9"/>
                    <a:pt x="85" y="9"/>
                  </a:cubicBezTo>
                  <a:cubicBezTo>
                    <a:pt x="85" y="9"/>
                    <a:pt x="85" y="9"/>
                    <a:pt x="85" y="9"/>
                  </a:cubicBezTo>
                  <a:cubicBezTo>
                    <a:pt x="85" y="9"/>
                    <a:pt x="85" y="9"/>
                    <a:pt x="85" y="9"/>
                  </a:cubicBezTo>
                  <a:cubicBezTo>
                    <a:pt x="85" y="9"/>
                    <a:pt x="85" y="9"/>
                    <a:pt x="85" y="9"/>
                  </a:cubicBezTo>
                  <a:cubicBezTo>
                    <a:pt x="86" y="9"/>
                    <a:pt x="86" y="9"/>
                    <a:pt x="86" y="9"/>
                  </a:cubicBezTo>
                  <a:cubicBezTo>
                    <a:pt x="86" y="9"/>
                    <a:pt x="86" y="9"/>
                    <a:pt x="86" y="9"/>
                  </a:cubicBezTo>
                  <a:cubicBezTo>
                    <a:pt x="86" y="9"/>
                    <a:pt x="86" y="9"/>
                    <a:pt x="86" y="9"/>
                  </a:cubicBezTo>
                  <a:cubicBezTo>
                    <a:pt x="86" y="9"/>
                    <a:pt x="86" y="9"/>
                    <a:pt x="86" y="9"/>
                  </a:cubicBezTo>
                  <a:cubicBezTo>
                    <a:pt x="86" y="9"/>
                    <a:pt x="86" y="9"/>
                    <a:pt x="86" y="9"/>
                  </a:cubicBezTo>
                  <a:cubicBezTo>
                    <a:pt x="86" y="9"/>
                    <a:pt x="86" y="9"/>
                    <a:pt x="86" y="9"/>
                  </a:cubicBezTo>
                  <a:cubicBezTo>
                    <a:pt x="86" y="9"/>
                    <a:pt x="86" y="9"/>
                    <a:pt x="86" y="9"/>
                  </a:cubicBezTo>
                  <a:cubicBezTo>
                    <a:pt x="86" y="9"/>
                    <a:pt x="86" y="9"/>
                    <a:pt x="86" y="9"/>
                  </a:cubicBezTo>
                  <a:cubicBezTo>
                    <a:pt x="86" y="9"/>
                    <a:pt x="86" y="9"/>
                    <a:pt x="86" y="9"/>
                  </a:cubicBezTo>
                  <a:cubicBezTo>
                    <a:pt x="86" y="9"/>
                    <a:pt x="86" y="9"/>
                    <a:pt x="86" y="9"/>
                  </a:cubicBezTo>
                  <a:cubicBezTo>
                    <a:pt x="86" y="9"/>
                    <a:pt x="86" y="9"/>
                    <a:pt x="86" y="9"/>
                  </a:cubicBezTo>
                  <a:cubicBezTo>
                    <a:pt x="86" y="9"/>
                    <a:pt x="86" y="9"/>
                    <a:pt x="86" y="9"/>
                  </a:cubicBezTo>
                  <a:cubicBezTo>
                    <a:pt x="86" y="9"/>
                    <a:pt x="86" y="9"/>
                    <a:pt x="86" y="9"/>
                  </a:cubicBezTo>
                  <a:cubicBezTo>
                    <a:pt x="86" y="9"/>
                    <a:pt x="86" y="9"/>
                    <a:pt x="86" y="9"/>
                  </a:cubicBezTo>
                  <a:cubicBezTo>
                    <a:pt x="86" y="8"/>
                    <a:pt x="86" y="8"/>
                    <a:pt x="86" y="8"/>
                  </a:cubicBezTo>
                  <a:cubicBezTo>
                    <a:pt x="86" y="8"/>
                    <a:pt x="86" y="8"/>
                    <a:pt x="86" y="8"/>
                  </a:cubicBezTo>
                  <a:cubicBezTo>
                    <a:pt x="86" y="8"/>
                    <a:pt x="86" y="8"/>
                    <a:pt x="86" y="8"/>
                  </a:cubicBezTo>
                  <a:cubicBezTo>
                    <a:pt x="86" y="8"/>
                    <a:pt x="86" y="8"/>
                    <a:pt x="86" y="8"/>
                  </a:cubicBezTo>
                  <a:cubicBezTo>
                    <a:pt x="86" y="8"/>
                    <a:pt x="86" y="8"/>
                    <a:pt x="86" y="8"/>
                  </a:cubicBezTo>
                  <a:cubicBezTo>
                    <a:pt x="86" y="8"/>
                    <a:pt x="86" y="8"/>
                    <a:pt x="86" y="8"/>
                  </a:cubicBezTo>
                  <a:cubicBezTo>
                    <a:pt x="86" y="8"/>
                    <a:pt x="86" y="8"/>
                    <a:pt x="86" y="8"/>
                  </a:cubicBezTo>
                  <a:cubicBezTo>
                    <a:pt x="86" y="8"/>
                    <a:pt x="86" y="8"/>
                    <a:pt x="86" y="8"/>
                  </a:cubicBezTo>
                  <a:cubicBezTo>
                    <a:pt x="86" y="8"/>
                    <a:pt x="86" y="8"/>
                    <a:pt x="86" y="8"/>
                  </a:cubicBezTo>
                  <a:cubicBezTo>
                    <a:pt x="86" y="8"/>
                    <a:pt x="86" y="8"/>
                    <a:pt x="86" y="8"/>
                  </a:cubicBezTo>
                  <a:cubicBezTo>
                    <a:pt x="86" y="4"/>
                    <a:pt x="82" y="0"/>
                    <a:pt x="78" y="0"/>
                  </a:cubicBezTo>
                  <a:cubicBezTo>
                    <a:pt x="75" y="0"/>
                    <a:pt x="71" y="4"/>
                    <a:pt x="71" y="8"/>
                  </a:cubicBezTo>
                  <a:cubicBezTo>
                    <a:pt x="71" y="9"/>
                    <a:pt x="72" y="11"/>
                    <a:pt x="73" y="12"/>
                  </a:cubicBezTo>
                  <a:cubicBezTo>
                    <a:pt x="60" y="31"/>
                    <a:pt x="60" y="31"/>
                    <a:pt x="60" y="31"/>
                  </a:cubicBezTo>
                  <a:cubicBezTo>
                    <a:pt x="59" y="31"/>
                    <a:pt x="58" y="31"/>
                    <a:pt x="58" y="31"/>
                  </a:cubicBezTo>
                  <a:cubicBezTo>
                    <a:pt x="56" y="31"/>
                    <a:pt x="54" y="31"/>
                    <a:pt x="53" y="33"/>
                  </a:cubicBezTo>
                  <a:cubicBezTo>
                    <a:pt x="53" y="33"/>
                    <a:pt x="53" y="33"/>
                    <a:pt x="53" y="33"/>
                  </a:cubicBezTo>
                  <a:cubicBezTo>
                    <a:pt x="53" y="33"/>
                    <a:pt x="53" y="33"/>
                    <a:pt x="53" y="33"/>
                  </a:cubicBezTo>
                  <a:cubicBezTo>
                    <a:pt x="52" y="33"/>
                    <a:pt x="52" y="33"/>
                    <a:pt x="52" y="34"/>
                  </a:cubicBezTo>
                  <a:cubicBezTo>
                    <a:pt x="40" y="31"/>
                    <a:pt x="40" y="31"/>
                    <a:pt x="40" y="31"/>
                  </a:cubicBezTo>
                  <a:cubicBezTo>
                    <a:pt x="40" y="30"/>
                    <a:pt x="39" y="28"/>
                    <a:pt x="38" y="27"/>
                  </a:cubicBezTo>
                  <a:cubicBezTo>
                    <a:pt x="38" y="27"/>
                    <a:pt x="38" y="27"/>
                    <a:pt x="38" y="27"/>
                  </a:cubicBezTo>
                  <a:cubicBezTo>
                    <a:pt x="37" y="26"/>
                    <a:pt x="35" y="25"/>
                    <a:pt x="33" y="25"/>
                  </a:cubicBezTo>
                  <a:cubicBezTo>
                    <a:pt x="31" y="25"/>
                    <a:pt x="29" y="26"/>
                    <a:pt x="28" y="27"/>
                  </a:cubicBezTo>
                  <a:cubicBezTo>
                    <a:pt x="28" y="27"/>
                    <a:pt x="28" y="27"/>
                    <a:pt x="28" y="27"/>
                  </a:cubicBezTo>
                  <a:cubicBezTo>
                    <a:pt x="27" y="28"/>
                    <a:pt x="26" y="30"/>
                    <a:pt x="26" y="32"/>
                  </a:cubicBezTo>
                  <a:cubicBezTo>
                    <a:pt x="26" y="33"/>
                    <a:pt x="26" y="34"/>
                    <a:pt x="27" y="35"/>
                  </a:cubicBezTo>
                  <a:cubicBezTo>
                    <a:pt x="9" y="55"/>
                    <a:pt x="9" y="55"/>
                    <a:pt x="9" y="55"/>
                  </a:cubicBezTo>
                  <a:cubicBezTo>
                    <a:pt x="9" y="55"/>
                    <a:pt x="8" y="55"/>
                    <a:pt x="7" y="55"/>
                  </a:cubicBezTo>
                  <a:cubicBezTo>
                    <a:pt x="5" y="55"/>
                    <a:pt x="3" y="55"/>
                    <a:pt x="2" y="57"/>
                  </a:cubicBezTo>
                  <a:cubicBezTo>
                    <a:pt x="2" y="57"/>
                    <a:pt x="2" y="57"/>
                    <a:pt x="2" y="57"/>
                  </a:cubicBezTo>
                  <a:cubicBezTo>
                    <a:pt x="2" y="57"/>
                    <a:pt x="2" y="57"/>
                    <a:pt x="2" y="57"/>
                  </a:cubicBezTo>
                  <a:cubicBezTo>
                    <a:pt x="1" y="58"/>
                    <a:pt x="0" y="60"/>
                    <a:pt x="0" y="62"/>
                  </a:cubicBezTo>
                  <a:cubicBezTo>
                    <a:pt x="0" y="64"/>
                    <a:pt x="1" y="65"/>
                    <a:pt x="2" y="67"/>
                  </a:cubicBezTo>
                  <a:cubicBezTo>
                    <a:pt x="2" y="67"/>
                    <a:pt x="2" y="67"/>
                    <a:pt x="2" y="67"/>
                  </a:cubicBezTo>
                  <a:cubicBezTo>
                    <a:pt x="3" y="68"/>
                    <a:pt x="5" y="69"/>
                    <a:pt x="7" y="69"/>
                  </a:cubicBezTo>
                  <a:cubicBezTo>
                    <a:pt x="9" y="69"/>
                    <a:pt x="10" y="68"/>
                    <a:pt x="12" y="67"/>
                  </a:cubicBezTo>
                  <a:cubicBezTo>
                    <a:pt x="12" y="67"/>
                    <a:pt x="12" y="67"/>
                    <a:pt x="12" y="67"/>
                  </a:cubicBezTo>
                  <a:cubicBezTo>
                    <a:pt x="13" y="65"/>
                    <a:pt x="14" y="64"/>
                    <a:pt x="14" y="62"/>
                  </a:cubicBezTo>
                  <a:cubicBezTo>
                    <a:pt x="14" y="60"/>
                    <a:pt x="13" y="59"/>
                    <a:pt x="13" y="58"/>
                  </a:cubicBezTo>
                  <a:cubicBezTo>
                    <a:pt x="30" y="38"/>
                    <a:pt x="30" y="38"/>
                    <a:pt x="30" y="38"/>
                  </a:cubicBezTo>
                  <a:cubicBezTo>
                    <a:pt x="31" y="38"/>
                    <a:pt x="32" y="39"/>
                    <a:pt x="33" y="39"/>
                  </a:cubicBezTo>
                  <a:cubicBezTo>
                    <a:pt x="35" y="39"/>
                    <a:pt x="37" y="38"/>
                    <a:pt x="38" y="37"/>
                  </a:cubicBezTo>
                  <a:cubicBezTo>
                    <a:pt x="38" y="37"/>
                    <a:pt x="38" y="37"/>
                    <a:pt x="38" y="37"/>
                  </a:cubicBezTo>
                  <a:cubicBezTo>
                    <a:pt x="38" y="37"/>
                    <a:pt x="38" y="37"/>
                    <a:pt x="38" y="37"/>
                  </a:cubicBezTo>
                  <a:cubicBezTo>
                    <a:pt x="38" y="36"/>
                    <a:pt x="39" y="36"/>
                    <a:pt x="39" y="35"/>
                  </a:cubicBezTo>
                  <a:cubicBezTo>
                    <a:pt x="51" y="38"/>
                    <a:pt x="51" y="38"/>
                    <a:pt x="51" y="38"/>
                  </a:cubicBezTo>
                  <a:cubicBezTo>
                    <a:pt x="51" y="40"/>
                    <a:pt x="52" y="41"/>
                    <a:pt x="53" y="42"/>
                  </a:cubicBezTo>
                  <a:cubicBezTo>
                    <a:pt x="54" y="44"/>
                    <a:pt x="56" y="44"/>
                    <a:pt x="58" y="44"/>
                  </a:cubicBezTo>
                  <a:cubicBezTo>
                    <a:pt x="59" y="44"/>
                    <a:pt x="61" y="44"/>
                    <a:pt x="62" y="42"/>
                  </a:cubicBezTo>
                  <a:cubicBezTo>
                    <a:pt x="63" y="42"/>
                    <a:pt x="63" y="42"/>
                    <a:pt x="63" y="42"/>
                  </a:cubicBezTo>
                  <a:cubicBezTo>
                    <a:pt x="64" y="41"/>
                    <a:pt x="65" y="39"/>
                    <a:pt x="65" y="38"/>
                  </a:cubicBezTo>
                  <a:cubicBezTo>
                    <a:pt x="65" y="36"/>
                    <a:pt x="64" y="35"/>
                    <a:pt x="63" y="33"/>
                  </a:cubicBezTo>
                  <a:cubicBezTo>
                    <a:pt x="77" y="14"/>
                    <a:pt x="77" y="14"/>
                    <a:pt x="77" y="14"/>
                  </a:cubicBezTo>
                  <a:cubicBezTo>
                    <a:pt x="77" y="15"/>
                    <a:pt x="78" y="15"/>
                    <a:pt x="78" y="15"/>
                  </a:cubicBezTo>
                  <a:close/>
                  <a:moveTo>
                    <a:pt x="33" y="34"/>
                  </a:moveTo>
                  <a:cubicBezTo>
                    <a:pt x="34" y="34"/>
                    <a:pt x="34" y="34"/>
                    <a:pt x="35" y="34"/>
                  </a:cubicBezTo>
                  <a:cubicBezTo>
                    <a:pt x="35" y="34"/>
                    <a:pt x="35" y="34"/>
                    <a:pt x="35" y="34"/>
                  </a:cubicBezTo>
                  <a:cubicBezTo>
                    <a:pt x="35" y="33"/>
                    <a:pt x="36" y="33"/>
                    <a:pt x="36" y="32"/>
                  </a:cubicBezTo>
                  <a:cubicBezTo>
                    <a:pt x="36" y="31"/>
                    <a:pt x="35" y="30"/>
                    <a:pt x="35" y="30"/>
                  </a:cubicBezTo>
                  <a:cubicBezTo>
                    <a:pt x="34" y="30"/>
                    <a:pt x="34" y="29"/>
                    <a:pt x="33" y="29"/>
                  </a:cubicBezTo>
                  <a:cubicBezTo>
                    <a:pt x="32" y="29"/>
                    <a:pt x="32" y="30"/>
                    <a:pt x="31" y="30"/>
                  </a:cubicBezTo>
                  <a:cubicBezTo>
                    <a:pt x="31" y="30"/>
                    <a:pt x="31" y="30"/>
                    <a:pt x="31" y="30"/>
                  </a:cubicBezTo>
                  <a:cubicBezTo>
                    <a:pt x="31" y="30"/>
                    <a:pt x="31" y="30"/>
                    <a:pt x="31" y="30"/>
                  </a:cubicBezTo>
                  <a:cubicBezTo>
                    <a:pt x="31" y="30"/>
                    <a:pt x="31" y="31"/>
                    <a:pt x="31" y="32"/>
                  </a:cubicBezTo>
                  <a:cubicBezTo>
                    <a:pt x="31" y="33"/>
                    <a:pt x="31" y="33"/>
                    <a:pt x="31" y="34"/>
                  </a:cubicBezTo>
                  <a:cubicBezTo>
                    <a:pt x="31" y="34"/>
                    <a:pt x="31" y="34"/>
                    <a:pt x="31" y="34"/>
                  </a:cubicBezTo>
                  <a:cubicBezTo>
                    <a:pt x="32" y="34"/>
                    <a:pt x="32" y="34"/>
                    <a:pt x="33" y="34"/>
                  </a:cubicBezTo>
                  <a:close/>
                  <a:moveTo>
                    <a:pt x="7" y="64"/>
                  </a:moveTo>
                  <a:cubicBezTo>
                    <a:pt x="8" y="64"/>
                    <a:pt x="8" y="64"/>
                    <a:pt x="9" y="63"/>
                  </a:cubicBezTo>
                  <a:cubicBezTo>
                    <a:pt x="9" y="63"/>
                    <a:pt x="9" y="63"/>
                    <a:pt x="9" y="63"/>
                  </a:cubicBezTo>
                  <a:cubicBezTo>
                    <a:pt x="9" y="63"/>
                    <a:pt x="9" y="62"/>
                    <a:pt x="9" y="62"/>
                  </a:cubicBezTo>
                  <a:cubicBezTo>
                    <a:pt x="9" y="61"/>
                    <a:pt x="9" y="60"/>
                    <a:pt x="9" y="60"/>
                  </a:cubicBezTo>
                  <a:cubicBezTo>
                    <a:pt x="8" y="59"/>
                    <a:pt x="8" y="59"/>
                    <a:pt x="7" y="59"/>
                  </a:cubicBezTo>
                  <a:cubicBezTo>
                    <a:pt x="6" y="59"/>
                    <a:pt x="5" y="59"/>
                    <a:pt x="5" y="60"/>
                  </a:cubicBezTo>
                  <a:cubicBezTo>
                    <a:pt x="5" y="60"/>
                    <a:pt x="5" y="60"/>
                    <a:pt x="5" y="60"/>
                  </a:cubicBezTo>
                  <a:cubicBezTo>
                    <a:pt x="5" y="60"/>
                    <a:pt x="4" y="61"/>
                    <a:pt x="4" y="62"/>
                  </a:cubicBezTo>
                  <a:cubicBezTo>
                    <a:pt x="4" y="62"/>
                    <a:pt x="5" y="63"/>
                    <a:pt x="5" y="63"/>
                  </a:cubicBezTo>
                  <a:cubicBezTo>
                    <a:pt x="5" y="64"/>
                    <a:pt x="5" y="64"/>
                    <a:pt x="5" y="64"/>
                  </a:cubicBezTo>
                  <a:cubicBezTo>
                    <a:pt x="6" y="64"/>
                    <a:pt x="6" y="64"/>
                    <a:pt x="7" y="6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grpSp>
      <p:sp>
        <p:nvSpPr>
          <p:cNvPr id="58" name="TextovéPole 57"/>
          <p:cNvSpPr txBox="1"/>
          <p:nvPr/>
        </p:nvSpPr>
        <p:spPr>
          <a:xfrm>
            <a:off x="3699577" y="1183938"/>
            <a:ext cx="648985" cy="253916"/>
          </a:xfrm>
          <a:prstGeom prst="rect">
            <a:avLst/>
          </a:prstGeom>
        </p:spPr>
        <p:txBody>
          <a:bodyPr wrap="square" rtlCol="0">
            <a:spAutoFit/>
          </a:bodyPr>
          <a:lstStyle/>
          <a:p>
            <a:pPr algn="ctr" fontAlgn="auto">
              <a:spcBef>
                <a:spcPts val="0"/>
              </a:spcBef>
              <a:spcAft>
                <a:spcPts val="0"/>
              </a:spcAft>
              <a:defRPr/>
            </a:pPr>
            <a:r>
              <a:rPr lang="cs-CZ" sz="1000" b="1" kern="0" dirty="0">
                <a:solidFill>
                  <a:schemeClr val="bg1"/>
                </a:solidFill>
                <a:latin typeface="Calibri" pitchFamily="34" charset="0"/>
                <a:cs typeface="Arial" pitchFamily="34" charset="0"/>
              </a:rPr>
              <a:t>n = 494</a:t>
            </a:r>
            <a:endParaRPr lang="cs-CZ" sz="800" b="1" kern="0" dirty="0">
              <a:solidFill>
                <a:schemeClr val="bg1"/>
              </a:solidFill>
              <a:latin typeface="Calibri" pitchFamily="34" charset="0"/>
              <a:cs typeface="Arial" pitchFamily="34" charset="0"/>
            </a:endParaRPr>
          </a:p>
        </p:txBody>
      </p:sp>
      <p:sp>
        <p:nvSpPr>
          <p:cNvPr id="59" name="TextBox 49"/>
          <p:cNvSpPr txBox="1"/>
          <p:nvPr/>
        </p:nvSpPr>
        <p:spPr>
          <a:xfrm>
            <a:off x="7916070" y="1308603"/>
            <a:ext cx="697831" cy="400110"/>
          </a:xfrm>
          <a:prstGeom prst="rect">
            <a:avLst/>
          </a:prstGeom>
        </p:spPr>
        <p:txBody>
          <a:bodyPr wrap="square" rtlCol="0">
            <a:spAutoFit/>
          </a:bodyPr>
          <a:lstStyle/>
          <a:p>
            <a:pPr marL="0" marR="0" lvl="0" indent="0" defTabSz="914400" eaLnBrk="1" fontAlgn="auto" latinLnBrk="0" hangingPunct="1">
              <a:lnSpc>
                <a:spcPct val="100000"/>
              </a:lnSpc>
              <a:spcBef>
                <a:spcPts val="600"/>
              </a:spcBef>
              <a:spcAft>
                <a:spcPts val="0"/>
              </a:spcAft>
              <a:buClrTx/>
              <a:buSzTx/>
              <a:buFontTx/>
              <a:buNone/>
              <a:tabLst/>
              <a:defRPr/>
            </a:pPr>
            <a:r>
              <a:rPr kumimoji="0" lang="cs-CZ" sz="2000" b="1" i="0" u="none" strike="noStrike" kern="0" cap="none" spc="0" normalizeH="0" baseline="0" noProof="0" dirty="0">
                <a:ln>
                  <a:noFill/>
                </a:ln>
                <a:solidFill>
                  <a:srgbClr val="FFC000"/>
                </a:solidFill>
                <a:effectLst/>
                <a:uLnTx/>
                <a:uFillTx/>
                <a:latin typeface="Calibri" pitchFamily="34" charset="0"/>
                <a:cs typeface="Arial" pitchFamily="34" charset="0"/>
              </a:rPr>
              <a:t>83 </a:t>
            </a:r>
            <a:r>
              <a:rPr kumimoji="0" lang="cs-CZ" sz="1600" b="1" i="0" u="none" strike="noStrike" kern="0" cap="none" spc="0" normalizeH="0" baseline="0" noProof="0" dirty="0">
                <a:ln>
                  <a:noFill/>
                </a:ln>
                <a:solidFill>
                  <a:srgbClr val="FFC000"/>
                </a:solidFill>
                <a:effectLst/>
                <a:uLnTx/>
                <a:uFillTx/>
                <a:latin typeface="Calibri" pitchFamily="34" charset="0"/>
                <a:cs typeface="Arial" pitchFamily="34" charset="0"/>
              </a:rPr>
              <a:t>%</a:t>
            </a:r>
          </a:p>
        </p:txBody>
      </p:sp>
      <p:sp>
        <p:nvSpPr>
          <p:cNvPr id="62" name="TextBox 49"/>
          <p:cNvSpPr txBox="1"/>
          <p:nvPr/>
        </p:nvSpPr>
        <p:spPr>
          <a:xfrm>
            <a:off x="7947758" y="1633078"/>
            <a:ext cx="630982" cy="230832"/>
          </a:xfrm>
          <a:prstGeom prst="rect">
            <a:avLst/>
          </a:prstGeom>
        </p:spPr>
        <p:txBody>
          <a:bodyPr wrap="square" rtlCol="0">
            <a:spAutoFit/>
          </a:bodyPr>
          <a:lstStyle/>
          <a:p>
            <a:pPr marL="0" marR="0" lvl="0" indent="0" algn="ctr" defTabSz="914400" eaLnBrk="1" fontAlgn="auto" latinLnBrk="0" hangingPunct="1">
              <a:lnSpc>
                <a:spcPct val="100000"/>
              </a:lnSpc>
              <a:spcBef>
                <a:spcPts val="600"/>
              </a:spcBef>
              <a:spcAft>
                <a:spcPts val="0"/>
              </a:spcAft>
              <a:buClrTx/>
              <a:buSzTx/>
              <a:buFontTx/>
              <a:buNone/>
              <a:tabLst/>
              <a:defRPr/>
            </a:pPr>
            <a:r>
              <a:rPr kumimoji="0" lang="cs-CZ" sz="900" b="1" i="0" u="none" strike="noStrike" kern="0" cap="none" spc="0" normalizeH="0" baseline="0" noProof="0" dirty="0">
                <a:ln>
                  <a:noFill/>
                </a:ln>
                <a:solidFill>
                  <a:schemeClr val="bg1"/>
                </a:solidFill>
                <a:effectLst/>
                <a:uLnTx/>
                <a:uFillTx/>
                <a:latin typeface="Calibri" pitchFamily="34" charset="0"/>
                <a:cs typeface="Arial" pitchFamily="34" charset="0"/>
              </a:rPr>
              <a:t>2013</a:t>
            </a:r>
          </a:p>
        </p:txBody>
      </p:sp>
      <p:sp>
        <p:nvSpPr>
          <p:cNvPr id="60" name="TextBox 49"/>
          <p:cNvSpPr txBox="1"/>
          <p:nvPr/>
        </p:nvSpPr>
        <p:spPr>
          <a:xfrm>
            <a:off x="7094909" y="1308603"/>
            <a:ext cx="717427" cy="400110"/>
          </a:xfrm>
          <a:prstGeom prst="rect">
            <a:avLst/>
          </a:prstGeom>
        </p:spPr>
        <p:txBody>
          <a:bodyPr wrap="square" rtlCol="0">
            <a:spAutoFit/>
          </a:bodyPr>
          <a:lstStyle/>
          <a:p>
            <a:pPr marL="0" marR="0" lvl="0" indent="0" defTabSz="914400" eaLnBrk="1" fontAlgn="auto" latinLnBrk="0" hangingPunct="1">
              <a:lnSpc>
                <a:spcPct val="100000"/>
              </a:lnSpc>
              <a:spcBef>
                <a:spcPts val="600"/>
              </a:spcBef>
              <a:spcAft>
                <a:spcPts val="0"/>
              </a:spcAft>
              <a:buClrTx/>
              <a:buSzTx/>
              <a:buFontTx/>
              <a:buNone/>
              <a:tabLst/>
              <a:defRPr/>
            </a:pPr>
            <a:r>
              <a:rPr kumimoji="0" lang="cs-CZ" sz="2000" b="1" i="0" u="none" strike="noStrike" kern="0" cap="none" spc="0" normalizeH="0" baseline="0" noProof="0" dirty="0">
                <a:ln>
                  <a:noFill/>
                </a:ln>
                <a:solidFill>
                  <a:srgbClr val="00B050"/>
                </a:solidFill>
                <a:effectLst/>
                <a:uLnTx/>
                <a:uFillTx/>
                <a:latin typeface="Calibri" pitchFamily="34" charset="0"/>
                <a:cs typeface="Arial" pitchFamily="34" charset="0"/>
              </a:rPr>
              <a:t>87 </a:t>
            </a:r>
            <a:r>
              <a:rPr kumimoji="0" lang="cs-CZ" sz="1600" b="1" i="0" u="none" strike="noStrike" kern="0" cap="none" spc="0" normalizeH="0" baseline="0" noProof="0" dirty="0">
                <a:ln>
                  <a:noFill/>
                </a:ln>
                <a:solidFill>
                  <a:srgbClr val="00B050"/>
                </a:solidFill>
                <a:effectLst/>
                <a:uLnTx/>
                <a:uFillTx/>
                <a:latin typeface="Calibri" pitchFamily="34" charset="0"/>
                <a:cs typeface="Arial" pitchFamily="34" charset="0"/>
              </a:rPr>
              <a:t>%</a:t>
            </a:r>
          </a:p>
        </p:txBody>
      </p:sp>
      <p:sp>
        <p:nvSpPr>
          <p:cNvPr id="63" name="TextBox 49"/>
          <p:cNvSpPr txBox="1"/>
          <p:nvPr/>
        </p:nvSpPr>
        <p:spPr>
          <a:xfrm>
            <a:off x="7147841" y="1633078"/>
            <a:ext cx="630982" cy="230832"/>
          </a:xfrm>
          <a:prstGeom prst="rect">
            <a:avLst/>
          </a:prstGeom>
        </p:spPr>
        <p:txBody>
          <a:bodyPr wrap="square" rtlCol="0">
            <a:spAutoFit/>
          </a:bodyPr>
          <a:lstStyle/>
          <a:p>
            <a:pPr marL="0" marR="0" lvl="0" indent="0" algn="ctr" defTabSz="914400" eaLnBrk="1" fontAlgn="auto" latinLnBrk="0" hangingPunct="1">
              <a:lnSpc>
                <a:spcPct val="100000"/>
              </a:lnSpc>
              <a:spcBef>
                <a:spcPts val="600"/>
              </a:spcBef>
              <a:spcAft>
                <a:spcPts val="0"/>
              </a:spcAft>
              <a:buClrTx/>
              <a:buSzTx/>
              <a:buFontTx/>
              <a:buNone/>
              <a:tabLst/>
              <a:defRPr/>
            </a:pPr>
            <a:r>
              <a:rPr kumimoji="0" lang="cs-CZ" sz="900" b="1" i="0" u="none" strike="noStrike" kern="0" cap="none" spc="0" normalizeH="0" baseline="0" noProof="0" dirty="0">
                <a:ln>
                  <a:noFill/>
                </a:ln>
                <a:solidFill>
                  <a:schemeClr val="bg1"/>
                </a:solidFill>
                <a:effectLst/>
                <a:uLnTx/>
                <a:uFillTx/>
                <a:latin typeface="Calibri" pitchFamily="34" charset="0"/>
                <a:cs typeface="Arial" pitchFamily="34" charset="0"/>
              </a:rPr>
              <a:t>2014</a:t>
            </a:r>
          </a:p>
        </p:txBody>
      </p:sp>
      <p:sp>
        <p:nvSpPr>
          <p:cNvPr id="61" name="TextBox 49"/>
          <p:cNvSpPr txBox="1"/>
          <p:nvPr/>
        </p:nvSpPr>
        <p:spPr>
          <a:xfrm>
            <a:off x="6291504" y="1308603"/>
            <a:ext cx="699670" cy="400110"/>
          </a:xfrm>
          <a:prstGeom prst="rect">
            <a:avLst/>
          </a:prstGeom>
        </p:spPr>
        <p:txBody>
          <a:bodyPr wrap="square" rtlCol="0">
            <a:spAutoFit/>
          </a:bodyPr>
          <a:lstStyle/>
          <a:p>
            <a:pPr marL="0" marR="0" lvl="0" indent="0" defTabSz="914400" eaLnBrk="1" fontAlgn="auto" latinLnBrk="0" hangingPunct="1">
              <a:lnSpc>
                <a:spcPct val="100000"/>
              </a:lnSpc>
              <a:spcBef>
                <a:spcPts val="600"/>
              </a:spcBef>
              <a:spcAft>
                <a:spcPts val="0"/>
              </a:spcAft>
              <a:buClrTx/>
              <a:buSzTx/>
              <a:buFontTx/>
              <a:buNone/>
              <a:tabLst/>
              <a:defRPr/>
            </a:pPr>
            <a:r>
              <a:rPr kumimoji="0" lang="cs-CZ" sz="2000" b="1" i="0" u="none" strike="noStrike" kern="0" cap="none" spc="0" normalizeH="0" baseline="0" noProof="0" dirty="0">
                <a:ln>
                  <a:noFill/>
                </a:ln>
                <a:solidFill>
                  <a:srgbClr val="00B050"/>
                </a:solidFill>
                <a:effectLst/>
                <a:uLnTx/>
                <a:uFillTx/>
                <a:latin typeface="Calibri" pitchFamily="34" charset="0"/>
                <a:cs typeface="Arial" pitchFamily="34" charset="0"/>
              </a:rPr>
              <a:t>94 </a:t>
            </a:r>
            <a:r>
              <a:rPr kumimoji="0" lang="cs-CZ" sz="1600" b="1" i="0" u="none" strike="noStrike" kern="0" cap="none" spc="0" normalizeH="0" baseline="0" noProof="0" dirty="0">
                <a:ln>
                  <a:noFill/>
                </a:ln>
                <a:solidFill>
                  <a:srgbClr val="00B050"/>
                </a:solidFill>
                <a:effectLst/>
                <a:uLnTx/>
                <a:uFillTx/>
                <a:latin typeface="Calibri" pitchFamily="34" charset="0"/>
                <a:cs typeface="Arial" pitchFamily="34" charset="0"/>
              </a:rPr>
              <a:t>%</a:t>
            </a:r>
          </a:p>
        </p:txBody>
      </p:sp>
      <p:sp>
        <p:nvSpPr>
          <p:cNvPr id="64" name="TextBox 49"/>
          <p:cNvSpPr txBox="1"/>
          <p:nvPr/>
        </p:nvSpPr>
        <p:spPr>
          <a:xfrm>
            <a:off x="6347923" y="1633078"/>
            <a:ext cx="630982" cy="230832"/>
          </a:xfrm>
          <a:prstGeom prst="rect">
            <a:avLst/>
          </a:prstGeom>
        </p:spPr>
        <p:txBody>
          <a:bodyPr wrap="square" rtlCol="0">
            <a:spAutoFit/>
          </a:bodyPr>
          <a:lstStyle/>
          <a:p>
            <a:pPr marL="0" marR="0" lvl="0" indent="0" algn="ctr" defTabSz="914400" eaLnBrk="1" fontAlgn="auto" latinLnBrk="0" hangingPunct="1">
              <a:lnSpc>
                <a:spcPct val="100000"/>
              </a:lnSpc>
              <a:spcBef>
                <a:spcPts val="600"/>
              </a:spcBef>
              <a:spcAft>
                <a:spcPts val="0"/>
              </a:spcAft>
              <a:buClrTx/>
              <a:buSzTx/>
              <a:buFontTx/>
              <a:buNone/>
              <a:tabLst/>
              <a:defRPr/>
            </a:pPr>
            <a:r>
              <a:rPr kumimoji="0" lang="cs-CZ" sz="900" b="1" i="0" u="none" strike="noStrike" kern="0" cap="none" spc="0" normalizeH="0" baseline="0" noProof="0" dirty="0">
                <a:ln>
                  <a:noFill/>
                </a:ln>
                <a:solidFill>
                  <a:schemeClr val="bg1"/>
                </a:solidFill>
                <a:effectLst/>
                <a:uLnTx/>
                <a:uFillTx/>
                <a:latin typeface="Calibri" pitchFamily="34" charset="0"/>
                <a:cs typeface="Arial" pitchFamily="34" charset="0"/>
              </a:rPr>
              <a:t>2015</a:t>
            </a:r>
          </a:p>
        </p:txBody>
      </p:sp>
      <p:sp>
        <p:nvSpPr>
          <p:cNvPr id="74" name="TextBox 49"/>
          <p:cNvSpPr txBox="1"/>
          <p:nvPr/>
        </p:nvSpPr>
        <p:spPr>
          <a:xfrm>
            <a:off x="5504500" y="1308603"/>
            <a:ext cx="683269" cy="400110"/>
          </a:xfrm>
          <a:prstGeom prst="rect">
            <a:avLst/>
          </a:prstGeom>
        </p:spPr>
        <p:txBody>
          <a:bodyPr wrap="square" rtlCol="0">
            <a:spAutoFit/>
          </a:bodyPr>
          <a:lstStyle/>
          <a:p>
            <a:pPr marL="0" marR="0" lvl="0" indent="0" defTabSz="914400" eaLnBrk="1" fontAlgn="auto" latinLnBrk="0" hangingPunct="1">
              <a:lnSpc>
                <a:spcPct val="100000"/>
              </a:lnSpc>
              <a:spcBef>
                <a:spcPts val="600"/>
              </a:spcBef>
              <a:spcAft>
                <a:spcPts val="0"/>
              </a:spcAft>
              <a:buClrTx/>
              <a:buSzTx/>
              <a:buFontTx/>
              <a:buNone/>
              <a:tabLst/>
              <a:defRPr/>
            </a:pPr>
            <a:r>
              <a:rPr kumimoji="0" lang="cs-CZ" sz="2000" b="1" i="0" u="none" strike="noStrike" kern="0" cap="none" spc="0" normalizeH="0" baseline="0" noProof="0" dirty="0">
                <a:ln>
                  <a:noFill/>
                </a:ln>
                <a:solidFill>
                  <a:srgbClr val="00B050"/>
                </a:solidFill>
                <a:effectLst/>
                <a:uLnTx/>
                <a:uFillTx/>
                <a:latin typeface="Calibri" pitchFamily="34" charset="0"/>
                <a:cs typeface="Arial" pitchFamily="34" charset="0"/>
              </a:rPr>
              <a:t>91 </a:t>
            </a:r>
            <a:r>
              <a:rPr kumimoji="0" lang="cs-CZ" sz="1600" b="1" i="0" u="none" strike="noStrike" kern="0" cap="none" spc="0" normalizeH="0" baseline="0" noProof="0" dirty="0">
                <a:ln>
                  <a:noFill/>
                </a:ln>
                <a:solidFill>
                  <a:srgbClr val="00B050"/>
                </a:solidFill>
                <a:effectLst/>
                <a:uLnTx/>
                <a:uFillTx/>
                <a:latin typeface="Calibri" pitchFamily="34" charset="0"/>
                <a:cs typeface="Arial" pitchFamily="34" charset="0"/>
              </a:rPr>
              <a:t>%</a:t>
            </a:r>
          </a:p>
        </p:txBody>
      </p:sp>
      <p:sp>
        <p:nvSpPr>
          <p:cNvPr id="75" name="TextBox 49"/>
          <p:cNvSpPr txBox="1"/>
          <p:nvPr/>
        </p:nvSpPr>
        <p:spPr>
          <a:xfrm>
            <a:off x="5548005" y="1633078"/>
            <a:ext cx="630982" cy="230832"/>
          </a:xfrm>
          <a:prstGeom prst="rect">
            <a:avLst/>
          </a:prstGeom>
        </p:spPr>
        <p:txBody>
          <a:bodyPr wrap="square" rtlCol="0">
            <a:spAutoFit/>
          </a:bodyPr>
          <a:lstStyle/>
          <a:p>
            <a:pPr marL="0" marR="0" lvl="0" indent="0" algn="ctr" defTabSz="914400" eaLnBrk="1" fontAlgn="auto" latinLnBrk="0" hangingPunct="1">
              <a:lnSpc>
                <a:spcPct val="100000"/>
              </a:lnSpc>
              <a:spcBef>
                <a:spcPts val="600"/>
              </a:spcBef>
              <a:spcAft>
                <a:spcPts val="0"/>
              </a:spcAft>
              <a:buClrTx/>
              <a:buSzTx/>
              <a:buFontTx/>
              <a:buNone/>
              <a:tabLst/>
              <a:defRPr/>
            </a:pPr>
            <a:r>
              <a:rPr kumimoji="0" lang="cs-CZ" sz="900" b="1" i="0" u="none" strike="noStrike" kern="0" cap="none" spc="0" normalizeH="0" baseline="0" noProof="0" dirty="0">
                <a:ln>
                  <a:noFill/>
                </a:ln>
                <a:solidFill>
                  <a:schemeClr val="bg1"/>
                </a:solidFill>
                <a:effectLst/>
                <a:uLnTx/>
                <a:uFillTx/>
                <a:latin typeface="Calibri" pitchFamily="34" charset="0"/>
                <a:cs typeface="Arial" pitchFamily="34" charset="0"/>
              </a:rPr>
              <a:t>2016</a:t>
            </a:r>
          </a:p>
        </p:txBody>
      </p:sp>
      <p:sp>
        <p:nvSpPr>
          <p:cNvPr id="78" name="TextovéPole 77"/>
          <p:cNvSpPr txBox="1"/>
          <p:nvPr/>
        </p:nvSpPr>
        <p:spPr>
          <a:xfrm>
            <a:off x="3185217" y="2836311"/>
            <a:ext cx="613464" cy="423449"/>
          </a:xfrm>
          <a:prstGeom prst="rect">
            <a:avLst/>
          </a:prstGeom>
        </p:spPr>
        <p:txBody>
          <a:bodyPr wrap="square" rtlCol="0">
            <a:spAutoFit/>
          </a:bodyPr>
          <a:lstStyle/>
          <a:p>
            <a:pPr algn="ctr" defTabSz="914330" fontAlgn="auto">
              <a:lnSpc>
                <a:spcPct val="150000"/>
              </a:lnSpc>
              <a:spcBef>
                <a:spcPts val="0"/>
              </a:spcBef>
              <a:spcAft>
                <a:spcPts val="0"/>
              </a:spcAft>
            </a:pPr>
            <a:r>
              <a:rPr lang="cs-CZ" sz="1600" b="1" dirty="0">
                <a:solidFill>
                  <a:srgbClr val="00B050"/>
                </a:solidFill>
                <a:latin typeface="Calibri" pitchFamily="34" charset="0"/>
                <a:cs typeface="Arial" pitchFamily="34" charset="0"/>
              </a:rPr>
              <a:t>89 </a:t>
            </a:r>
            <a:r>
              <a:rPr lang="cs-CZ" sz="1400" b="1" dirty="0">
                <a:solidFill>
                  <a:srgbClr val="00B050"/>
                </a:solidFill>
                <a:latin typeface="Calibri" pitchFamily="34" charset="0"/>
                <a:cs typeface="Arial" pitchFamily="34" charset="0"/>
              </a:rPr>
              <a:t>%</a:t>
            </a:r>
            <a:endParaRPr lang="cs-CZ" b="1" dirty="0">
              <a:solidFill>
                <a:srgbClr val="00B050"/>
              </a:solidFill>
              <a:latin typeface="Calibri" pitchFamily="34" charset="0"/>
              <a:cs typeface="Arial" pitchFamily="34" charset="0"/>
            </a:endParaRPr>
          </a:p>
        </p:txBody>
      </p:sp>
      <p:sp>
        <p:nvSpPr>
          <p:cNvPr id="79" name="TextovéPole 78"/>
          <p:cNvSpPr txBox="1"/>
          <p:nvPr/>
        </p:nvSpPr>
        <p:spPr>
          <a:xfrm>
            <a:off x="5336973" y="2826730"/>
            <a:ext cx="634536" cy="423449"/>
          </a:xfrm>
          <a:prstGeom prst="rect">
            <a:avLst/>
          </a:prstGeom>
        </p:spPr>
        <p:txBody>
          <a:bodyPr wrap="square" rtlCol="0">
            <a:spAutoFit/>
          </a:bodyPr>
          <a:lstStyle/>
          <a:p>
            <a:pPr algn="ctr" defTabSz="914330" fontAlgn="auto">
              <a:lnSpc>
                <a:spcPct val="150000"/>
              </a:lnSpc>
              <a:spcBef>
                <a:spcPts val="0"/>
              </a:spcBef>
              <a:spcAft>
                <a:spcPts val="0"/>
              </a:spcAft>
            </a:pPr>
            <a:r>
              <a:rPr lang="cs-CZ" sz="1600" b="1" dirty="0">
                <a:solidFill>
                  <a:srgbClr val="00B050"/>
                </a:solidFill>
                <a:latin typeface="Calibri" pitchFamily="34" charset="0"/>
                <a:cs typeface="Arial" pitchFamily="34" charset="0"/>
              </a:rPr>
              <a:t>95 </a:t>
            </a:r>
            <a:r>
              <a:rPr lang="cs-CZ" sz="1400" b="1" dirty="0">
                <a:solidFill>
                  <a:srgbClr val="00B050"/>
                </a:solidFill>
                <a:latin typeface="Calibri" pitchFamily="34" charset="0"/>
                <a:cs typeface="Arial" pitchFamily="34" charset="0"/>
              </a:rPr>
              <a:t>%</a:t>
            </a:r>
            <a:endParaRPr lang="cs-CZ" b="1" dirty="0">
              <a:solidFill>
                <a:srgbClr val="00B050"/>
              </a:solidFill>
              <a:latin typeface="Calibri" pitchFamily="34" charset="0"/>
              <a:cs typeface="Arial" pitchFamily="34" charset="0"/>
            </a:endParaRPr>
          </a:p>
        </p:txBody>
      </p:sp>
      <p:graphicFrame>
        <p:nvGraphicFramePr>
          <p:cNvPr id="80" name="Graf 79"/>
          <p:cNvGraphicFramePr/>
          <p:nvPr/>
        </p:nvGraphicFramePr>
        <p:xfrm>
          <a:off x="2424510" y="3252290"/>
          <a:ext cx="2151756" cy="133568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1" name="Graf 80"/>
          <p:cNvGraphicFramePr/>
          <p:nvPr/>
        </p:nvGraphicFramePr>
        <p:xfrm>
          <a:off x="4603159" y="3252289"/>
          <a:ext cx="2151756" cy="1088697"/>
        </p:xfrm>
        <a:graphic>
          <a:graphicData uri="http://schemas.openxmlformats.org/drawingml/2006/chart">
            <c:chart xmlns:c="http://schemas.openxmlformats.org/drawingml/2006/chart" xmlns:r="http://schemas.openxmlformats.org/officeDocument/2006/relationships" r:id="rId4"/>
          </a:graphicData>
        </a:graphic>
      </p:graphicFrame>
      <p:sp>
        <p:nvSpPr>
          <p:cNvPr id="84" name="Zástupný symbol pro číslo snímku 1"/>
          <p:cNvSpPr>
            <a:spLocks noGrp="1"/>
          </p:cNvSpPr>
          <p:nvPr>
            <p:ph type="sldNum" sz="quarter" idx="12"/>
          </p:nvPr>
        </p:nvSpPr>
        <p:spPr>
          <a:xfrm>
            <a:off x="8280400" y="4643438"/>
            <a:ext cx="323850" cy="108347"/>
          </a:xfrm>
        </p:spPr>
        <p:txBody>
          <a:bodyPr/>
          <a:lstStyle/>
          <a:p>
            <a:pPr defTabSz="685800">
              <a:defRPr/>
            </a:pPr>
            <a:r>
              <a:rPr lang="cs-CZ" dirty="0">
                <a:solidFill>
                  <a:srgbClr val="003C78"/>
                </a:solidFill>
              </a:rPr>
              <a:t>10</a:t>
            </a:r>
          </a:p>
        </p:txBody>
      </p:sp>
      <p:sp>
        <p:nvSpPr>
          <p:cNvPr id="67" name="TextBox 49">
            <a:extLst>
              <a:ext uri="{FF2B5EF4-FFF2-40B4-BE49-F238E27FC236}">
                <a16:creationId xmlns:a16="http://schemas.microsoft.com/office/drawing/2014/main" xmlns="" id="{F942F1C9-1F7A-4400-A903-A17CBE609307}"/>
              </a:ext>
            </a:extLst>
          </p:cNvPr>
          <p:cNvSpPr txBox="1"/>
          <p:nvPr/>
        </p:nvSpPr>
        <p:spPr>
          <a:xfrm>
            <a:off x="4717496" y="1308603"/>
            <a:ext cx="683269" cy="400110"/>
          </a:xfrm>
          <a:prstGeom prst="rect">
            <a:avLst/>
          </a:prstGeom>
        </p:spPr>
        <p:txBody>
          <a:bodyPr wrap="square" rtlCol="0">
            <a:spAutoFit/>
          </a:bodyPr>
          <a:lstStyle/>
          <a:p>
            <a:pPr marL="0" marR="0" lvl="0" indent="0" defTabSz="914400" eaLnBrk="1" fontAlgn="auto" latinLnBrk="0" hangingPunct="1">
              <a:lnSpc>
                <a:spcPct val="100000"/>
              </a:lnSpc>
              <a:spcBef>
                <a:spcPts val="600"/>
              </a:spcBef>
              <a:spcAft>
                <a:spcPts val="0"/>
              </a:spcAft>
              <a:buClrTx/>
              <a:buSzTx/>
              <a:buFontTx/>
              <a:buNone/>
              <a:tabLst/>
              <a:defRPr/>
            </a:pPr>
            <a:r>
              <a:rPr kumimoji="0" lang="cs-CZ" sz="2000" b="1" i="0" u="none" strike="noStrike" kern="0" cap="none" spc="0" normalizeH="0" baseline="0" noProof="0" dirty="0">
                <a:ln>
                  <a:noFill/>
                </a:ln>
                <a:solidFill>
                  <a:srgbClr val="00B050"/>
                </a:solidFill>
                <a:effectLst/>
                <a:uLnTx/>
                <a:uFillTx/>
                <a:latin typeface="Calibri" pitchFamily="34" charset="0"/>
                <a:cs typeface="Arial" pitchFamily="34" charset="0"/>
              </a:rPr>
              <a:t>87 </a:t>
            </a:r>
            <a:r>
              <a:rPr kumimoji="0" lang="cs-CZ" sz="1600" b="1" i="0" u="none" strike="noStrike" kern="0" cap="none" spc="0" normalizeH="0" baseline="0" noProof="0" dirty="0">
                <a:ln>
                  <a:noFill/>
                </a:ln>
                <a:solidFill>
                  <a:srgbClr val="00B050"/>
                </a:solidFill>
                <a:effectLst/>
                <a:uLnTx/>
                <a:uFillTx/>
                <a:latin typeface="Calibri" pitchFamily="34" charset="0"/>
                <a:cs typeface="Arial" pitchFamily="34" charset="0"/>
              </a:rPr>
              <a:t>%</a:t>
            </a:r>
          </a:p>
        </p:txBody>
      </p:sp>
      <p:sp>
        <p:nvSpPr>
          <p:cNvPr id="68" name="TextBox 49">
            <a:extLst>
              <a:ext uri="{FF2B5EF4-FFF2-40B4-BE49-F238E27FC236}">
                <a16:creationId xmlns:a16="http://schemas.microsoft.com/office/drawing/2014/main" xmlns="" id="{A6661A99-E50C-4640-89B3-4598AFDC33CA}"/>
              </a:ext>
            </a:extLst>
          </p:cNvPr>
          <p:cNvSpPr txBox="1"/>
          <p:nvPr/>
        </p:nvSpPr>
        <p:spPr>
          <a:xfrm>
            <a:off x="4748087" y="1633078"/>
            <a:ext cx="630982" cy="230832"/>
          </a:xfrm>
          <a:prstGeom prst="rect">
            <a:avLst/>
          </a:prstGeom>
        </p:spPr>
        <p:txBody>
          <a:bodyPr wrap="square" rtlCol="0">
            <a:spAutoFit/>
          </a:bodyPr>
          <a:lstStyle/>
          <a:p>
            <a:pPr marL="0" marR="0" lvl="0" indent="0" algn="ctr" defTabSz="914400" eaLnBrk="1" fontAlgn="auto" latinLnBrk="0" hangingPunct="1">
              <a:lnSpc>
                <a:spcPct val="100000"/>
              </a:lnSpc>
              <a:spcBef>
                <a:spcPts val="600"/>
              </a:spcBef>
              <a:spcAft>
                <a:spcPts val="0"/>
              </a:spcAft>
              <a:buClrTx/>
              <a:buSzTx/>
              <a:buFontTx/>
              <a:buNone/>
              <a:tabLst/>
              <a:defRPr/>
            </a:pPr>
            <a:r>
              <a:rPr kumimoji="0" lang="cs-CZ" sz="900" b="1" i="0" u="none" strike="noStrike" kern="0" cap="none" spc="0" normalizeH="0" baseline="0" noProof="0" dirty="0">
                <a:ln>
                  <a:noFill/>
                </a:ln>
                <a:solidFill>
                  <a:schemeClr val="bg1"/>
                </a:solidFill>
                <a:effectLst/>
                <a:uLnTx/>
                <a:uFillTx/>
                <a:latin typeface="Calibri" pitchFamily="34" charset="0"/>
                <a:cs typeface="Arial" pitchFamily="34" charset="0"/>
              </a:rPr>
              <a:t>2018</a:t>
            </a:r>
          </a:p>
        </p:txBody>
      </p:sp>
    </p:spTree>
    <p:extLst>
      <p:ext uri="{BB962C8B-B14F-4D97-AF65-F5344CB8AC3E}">
        <p14:creationId xmlns:p14="http://schemas.microsoft.com/office/powerpoint/2010/main" val="35700500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5" name="Graf 64"/>
          <p:cNvGraphicFramePr/>
          <p:nvPr/>
        </p:nvGraphicFramePr>
        <p:xfrm>
          <a:off x="2424510" y="3252290"/>
          <a:ext cx="2151756" cy="1335684"/>
        </p:xfrm>
        <a:graphic>
          <a:graphicData uri="http://schemas.openxmlformats.org/drawingml/2006/chart">
            <c:chart xmlns:c="http://schemas.openxmlformats.org/drawingml/2006/chart" xmlns:r="http://schemas.openxmlformats.org/officeDocument/2006/relationships" r:id="rId2"/>
          </a:graphicData>
        </a:graphic>
      </p:graphicFrame>
      <p:sp>
        <p:nvSpPr>
          <p:cNvPr id="2" name="Zástupný symbol pro číslo snímku 1"/>
          <p:cNvSpPr>
            <a:spLocks noGrp="1"/>
          </p:cNvSpPr>
          <p:nvPr>
            <p:ph type="sldNum" sz="quarter" idx="12"/>
          </p:nvPr>
        </p:nvSpPr>
        <p:spPr/>
        <p:txBody>
          <a:bodyPr/>
          <a:lstStyle/>
          <a:p>
            <a:pPr defTabSz="685800">
              <a:defRPr/>
            </a:pPr>
            <a:fld id="{EFA7B33C-2957-4FED-A986-F7D0C74A1F7C}" type="slidenum">
              <a:rPr lang="cs-CZ" smtClean="0">
                <a:solidFill>
                  <a:srgbClr val="003C78"/>
                </a:solidFill>
              </a:rPr>
              <a:pPr defTabSz="685800">
                <a:defRPr/>
              </a:pPr>
              <a:t>12</a:t>
            </a:fld>
            <a:endParaRPr lang="cs-CZ" dirty="0">
              <a:solidFill>
                <a:srgbClr val="003C78"/>
              </a:solidFill>
            </a:endParaRPr>
          </a:p>
        </p:txBody>
      </p:sp>
      <p:sp>
        <p:nvSpPr>
          <p:cNvPr id="131" name="Nadpis 3"/>
          <p:cNvSpPr txBox="1">
            <a:spLocks/>
          </p:cNvSpPr>
          <p:nvPr/>
        </p:nvSpPr>
        <p:spPr>
          <a:xfrm>
            <a:off x="220553" y="454018"/>
            <a:ext cx="8654595" cy="461548"/>
          </a:xfrm>
          <a:prstGeom prst="rect">
            <a:avLst/>
          </a:prstGeom>
        </p:spPr>
        <p:txBody>
          <a:bodyPr vert="horz" lIns="36000" tIns="45720" rIns="36000" bIns="45720" rtlCol="0" anchor="t">
            <a:noAutofit/>
          </a:bodyPr>
          <a:lstStyle>
            <a:lvl1pPr algn="l" defTabSz="914400" rtl="0" eaLnBrk="1" latinLnBrk="0" hangingPunct="1">
              <a:spcBef>
                <a:spcPct val="0"/>
              </a:spcBef>
              <a:buNone/>
              <a:defRPr sz="2800" b="1" kern="1200">
                <a:solidFill>
                  <a:srgbClr val="404040"/>
                </a:solidFill>
                <a:latin typeface="Calibri" pitchFamily="34" charset="0"/>
                <a:ea typeface="+mj-ea"/>
                <a:cs typeface="Arial" pitchFamily="34" charset="0"/>
              </a:defRPr>
            </a:lvl1pPr>
          </a:lstStyle>
          <a:p>
            <a:pPr>
              <a:defRPr/>
            </a:pPr>
            <a:r>
              <a:rPr lang="cs-CZ" sz="2400" dirty="0"/>
              <a:t>A jak vypadají v porovnání s předešlými lety?</a:t>
            </a:r>
            <a:endParaRPr lang="cs-CZ" sz="3600" dirty="0"/>
          </a:p>
          <a:p>
            <a:pPr lvl="0" fontAlgn="auto">
              <a:spcAft>
                <a:spcPts val="0"/>
              </a:spcAft>
              <a:defRPr/>
            </a:pPr>
            <a:endParaRPr lang="cs-CZ" sz="2400" dirty="0"/>
          </a:p>
        </p:txBody>
      </p:sp>
      <p:sp>
        <p:nvSpPr>
          <p:cNvPr id="132" name="Zástupný symbol pro text 4"/>
          <p:cNvSpPr txBox="1">
            <a:spLocks/>
          </p:cNvSpPr>
          <p:nvPr/>
        </p:nvSpPr>
        <p:spPr>
          <a:xfrm>
            <a:off x="166765" y="188107"/>
            <a:ext cx="6710396" cy="442661"/>
          </a:xfrm>
          <a:prstGeom prst="rect">
            <a:avLst/>
          </a:prstGeom>
        </p:spPr>
        <p:txBody>
          <a:bodyPr/>
          <a:lstStyle>
            <a:lvl1pPr marL="174625" indent="-174625" algn="l" defTabSz="914400" rtl="0" eaLnBrk="1" latinLnBrk="0" hangingPunct="1">
              <a:spcBef>
                <a:spcPct val="20000"/>
              </a:spcBef>
              <a:buFont typeface="Wingdings" pitchFamily="2" charset="2"/>
              <a:buChar char="§"/>
              <a:defRPr sz="2000" kern="1200">
                <a:solidFill>
                  <a:srgbClr val="404040"/>
                </a:solidFill>
                <a:latin typeface="Calibri" pitchFamily="34" charset="0"/>
                <a:ea typeface="+mn-ea"/>
                <a:cs typeface="Arial" pitchFamily="34" charset="0"/>
              </a:defRPr>
            </a:lvl1pPr>
            <a:lvl2pPr marL="444500" indent="-203200" algn="l" defTabSz="914400" rtl="0" eaLnBrk="1" latinLnBrk="0" hangingPunct="1">
              <a:spcBef>
                <a:spcPct val="20000"/>
              </a:spcBef>
              <a:buSzPct val="100000"/>
              <a:buFont typeface="Wingdings" panose="05000000000000000000" pitchFamily="2" charset="2"/>
              <a:buChar char="§"/>
              <a:defRPr sz="1800" kern="1200">
                <a:solidFill>
                  <a:srgbClr val="404040"/>
                </a:solidFill>
                <a:latin typeface="Calibri" pitchFamily="34" charset="0"/>
                <a:ea typeface="+mn-ea"/>
                <a:cs typeface="Arial" pitchFamily="34" charset="0"/>
              </a:defRPr>
            </a:lvl2pPr>
            <a:lvl3pPr marL="622300" indent="-127000" algn="l" defTabSz="914400" rtl="0" eaLnBrk="1" latinLnBrk="0" hangingPunct="1">
              <a:spcBef>
                <a:spcPct val="20000"/>
              </a:spcBef>
              <a:buSzPct val="100000"/>
              <a:buFont typeface="Arial" pitchFamily="34" charset="0"/>
              <a:buNone/>
              <a:defRPr sz="1800" kern="1200">
                <a:solidFill>
                  <a:srgbClr val="404040"/>
                </a:solidFill>
                <a:latin typeface="Calibri" pitchFamily="34" charset="0"/>
                <a:ea typeface="+mn-ea"/>
                <a:cs typeface="Arial" pitchFamily="34" charset="0"/>
              </a:defRPr>
            </a:lvl3pPr>
            <a:lvl4pPr marL="901700" indent="-139700" algn="l" defTabSz="914400" rtl="0" eaLnBrk="1" latinLnBrk="0" hangingPunct="1">
              <a:spcBef>
                <a:spcPct val="20000"/>
              </a:spcBef>
              <a:buFont typeface="Arial" pitchFamily="34" charset="0"/>
              <a:buNone/>
              <a:defRPr sz="1600" kern="1200">
                <a:solidFill>
                  <a:srgbClr val="404040"/>
                </a:solidFill>
                <a:latin typeface="Calibri" pitchFamily="34" charset="0"/>
                <a:ea typeface="+mn-ea"/>
                <a:cs typeface="Arial" pitchFamily="34" charset="0"/>
              </a:defRPr>
            </a:lvl4pPr>
            <a:lvl5pPr marL="1257300" indent="-139700" algn="l" defTabSz="914400" rtl="0" eaLnBrk="1" latinLnBrk="0" hangingPunct="1">
              <a:spcBef>
                <a:spcPct val="20000"/>
              </a:spcBef>
              <a:buFont typeface="Arial" pitchFamily="34" charset="0"/>
              <a:buNone/>
              <a:defRPr sz="1400" kern="1200">
                <a:solidFill>
                  <a:srgbClr val="404040"/>
                </a:solidFill>
                <a:latin typeface="Calibri"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Wingdings" pitchFamily="2" charset="2"/>
              <a:buNone/>
              <a:tabLst/>
              <a:defRPr/>
            </a:pPr>
            <a:r>
              <a:rPr kumimoji="0" lang="pl-PL" sz="1800" b="0" i="0" u="none" strike="noStrike" kern="1200" cap="none" spc="0" normalizeH="0" baseline="0" noProof="0" dirty="0">
                <a:ln>
                  <a:noFill/>
                </a:ln>
                <a:solidFill>
                  <a:srgbClr val="404040"/>
                </a:solidFill>
                <a:effectLst/>
                <a:uLnTx/>
                <a:uFillTx/>
                <a:latin typeface="Calibri" pitchFamily="34" charset="0"/>
                <a:ea typeface="+mn-ea"/>
                <a:cs typeface="Arial" pitchFamily="34" charset="0"/>
              </a:rPr>
              <a:t>CELKOVÉ VÝSLEDKY</a:t>
            </a:r>
          </a:p>
        </p:txBody>
      </p:sp>
      <p:grpSp>
        <p:nvGrpSpPr>
          <p:cNvPr id="133" name="Skupina 132"/>
          <p:cNvGrpSpPr/>
          <p:nvPr/>
        </p:nvGrpSpPr>
        <p:grpSpPr>
          <a:xfrm>
            <a:off x="276643" y="2635435"/>
            <a:ext cx="1947600" cy="221137"/>
            <a:chOff x="297260" y="2995711"/>
            <a:chExt cx="1947600" cy="221137"/>
          </a:xfrm>
        </p:grpSpPr>
        <p:sp>
          <p:nvSpPr>
            <p:cNvPr id="134" name="Obdélník 38"/>
            <p:cNvSpPr/>
            <p:nvPr/>
          </p:nvSpPr>
          <p:spPr>
            <a:xfrm>
              <a:off x="297260" y="2995711"/>
              <a:ext cx="1947600" cy="221137"/>
            </a:xfrm>
            <a:prstGeom prst="rect">
              <a:avLst/>
            </a:prstGeom>
            <a:solidFill>
              <a:srgbClr val="262626"/>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050" b="0" i="0" u="none" strike="noStrike" kern="0" cap="none" spc="0" normalizeH="0" baseline="0" noProof="0" dirty="0">
                <a:ln>
                  <a:noFill/>
                </a:ln>
                <a:solidFill>
                  <a:srgbClr val="A8CCDD"/>
                </a:solidFill>
                <a:effectLst/>
                <a:uLnTx/>
                <a:uFillTx/>
                <a:latin typeface="Calibri"/>
                <a:ea typeface="+mn-ea"/>
                <a:cs typeface="+mn-cs"/>
              </a:endParaRPr>
            </a:p>
          </p:txBody>
        </p:sp>
        <p:sp>
          <p:nvSpPr>
            <p:cNvPr id="135" name="Nadpis 3"/>
            <p:cNvSpPr txBox="1">
              <a:spLocks/>
            </p:cNvSpPr>
            <p:nvPr/>
          </p:nvSpPr>
          <p:spPr>
            <a:xfrm>
              <a:off x="343045" y="3040802"/>
              <a:ext cx="1817686" cy="102586"/>
            </a:xfrm>
            <a:prstGeom prst="rect">
              <a:avLst/>
            </a:prstGeom>
            <a:solidFill>
              <a:srgbClr val="262626"/>
            </a:solidFill>
          </p:spPr>
          <p:txBody>
            <a:bodyPr vert="horz" wrap="square" lIns="0" tIns="0" rIns="0" bIns="0" rtlCol="0" anchor="t">
              <a:spAutoFit/>
            </a:bodyPr>
            <a:lstStyle>
              <a:defPPr>
                <a:defRPr lang="en-US"/>
              </a:defPPr>
              <a:lvl1pPr marL="0" algn="l" defTabSz="1358696" rtl="0" eaLnBrk="1" latinLnBrk="0" hangingPunct="1">
                <a:defRPr sz="2600" kern="1200">
                  <a:solidFill>
                    <a:schemeClr val="tx1"/>
                  </a:solidFill>
                  <a:latin typeface="+mn-lt"/>
                  <a:ea typeface="+mn-ea"/>
                  <a:cs typeface="+mn-cs"/>
                </a:defRPr>
              </a:lvl1pPr>
              <a:lvl2pPr marL="679348" algn="l" defTabSz="1358696" rtl="0" eaLnBrk="1" latinLnBrk="0" hangingPunct="1">
                <a:defRPr sz="2600" kern="1200">
                  <a:solidFill>
                    <a:schemeClr val="tx1"/>
                  </a:solidFill>
                  <a:latin typeface="+mn-lt"/>
                  <a:ea typeface="+mn-ea"/>
                  <a:cs typeface="+mn-cs"/>
                </a:defRPr>
              </a:lvl2pPr>
              <a:lvl3pPr marL="1358696" algn="l" defTabSz="1358696" rtl="0" eaLnBrk="1" latinLnBrk="0" hangingPunct="1">
                <a:defRPr sz="2600" kern="1200">
                  <a:solidFill>
                    <a:schemeClr val="tx1"/>
                  </a:solidFill>
                  <a:latin typeface="+mn-lt"/>
                  <a:ea typeface="+mn-ea"/>
                  <a:cs typeface="+mn-cs"/>
                </a:defRPr>
              </a:lvl3pPr>
              <a:lvl4pPr marL="2038044" algn="l" defTabSz="1358696" rtl="0" eaLnBrk="1" latinLnBrk="0" hangingPunct="1">
                <a:defRPr sz="2600" kern="1200">
                  <a:solidFill>
                    <a:schemeClr val="tx1"/>
                  </a:solidFill>
                  <a:latin typeface="+mn-lt"/>
                  <a:ea typeface="+mn-ea"/>
                  <a:cs typeface="+mn-cs"/>
                </a:defRPr>
              </a:lvl4pPr>
              <a:lvl5pPr marL="2717392" algn="l" defTabSz="1358696" rtl="0" eaLnBrk="1" latinLnBrk="0" hangingPunct="1">
                <a:defRPr sz="2600" kern="1200">
                  <a:solidFill>
                    <a:schemeClr val="tx1"/>
                  </a:solidFill>
                  <a:latin typeface="+mn-lt"/>
                  <a:ea typeface="+mn-ea"/>
                  <a:cs typeface="+mn-cs"/>
                </a:defRPr>
              </a:lvl5pPr>
              <a:lvl6pPr marL="3396740" algn="l" defTabSz="1358696" rtl="0" eaLnBrk="1" latinLnBrk="0" hangingPunct="1">
                <a:defRPr sz="2600" kern="1200">
                  <a:solidFill>
                    <a:schemeClr val="tx1"/>
                  </a:solidFill>
                  <a:latin typeface="+mn-lt"/>
                  <a:ea typeface="+mn-ea"/>
                  <a:cs typeface="+mn-cs"/>
                </a:defRPr>
              </a:lvl6pPr>
              <a:lvl7pPr marL="4076088" algn="l" defTabSz="1358696" rtl="0" eaLnBrk="1" latinLnBrk="0" hangingPunct="1">
                <a:defRPr sz="2600" kern="1200">
                  <a:solidFill>
                    <a:schemeClr val="tx1"/>
                  </a:solidFill>
                  <a:latin typeface="+mn-lt"/>
                  <a:ea typeface="+mn-ea"/>
                  <a:cs typeface="+mn-cs"/>
                </a:defRPr>
              </a:lvl7pPr>
              <a:lvl8pPr marL="4755435" algn="l" defTabSz="1358696" rtl="0" eaLnBrk="1" latinLnBrk="0" hangingPunct="1">
                <a:defRPr sz="2600" kern="1200">
                  <a:solidFill>
                    <a:schemeClr val="tx1"/>
                  </a:solidFill>
                  <a:latin typeface="+mn-lt"/>
                  <a:ea typeface="+mn-ea"/>
                  <a:cs typeface="+mn-cs"/>
                </a:defRPr>
              </a:lvl8pPr>
              <a:lvl9pPr marL="5434783" algn="l" defTabSz="1358696" rtl="0" eaLnBrk="1" latinLnBrk="0" hangingPunct="1">
                <a:defRPr sz="2600" kern="1200">
                  <a:solidFill>
                    <a:schemeClr val="tx1"/>
                  </a:solidFill>
                  <a:latin typeface="+mn-lt"/>
                  <a:ea typeface="+mn-ea"/>
                  <a:cs typeface="+mn-cs"/>
                </a:defRPr>
              </a:lvl9pPr>
            </a:lstStyle>
            <a:p>
              <a:pPr algn="ctr" fontAlgn="auto">
                <a:spcBef>
                  <a:spcPts val="0"/>
                </a:spcBef>
                <a:spcAft>
                  <a:spcPts val="600"/>
                </a:spcAft>
                <a:defRPr/>
              </a:pPr>
              <a:r>
                <a:rPr lang="cs-CZ" sz="900" b="1" dirty="0">
                  <a:solidFill>
                    <a:srgbClr val="A8CCDD"/>
                  </a:solidFill>
                  <a:latin typeface="Calibri"/>
                </a:rPr>
                <a:t>EXTERIÉR TIC A PRVNÍ DOJEM</a:t>
              </a:r>
            </a:p>
          </p:txBody>
        </p:sp>
      </p:grpSp>
      <p:grpSp>
        <p:nvGrpSpPr>
          <p:cNvPr id="136" name="Skupina 135"/>
          <p:cNvGrpSpPr/>
          <p:nvPr/>
        </p:nvGrpSpPr>
        <p:grpSpPr>
          <a:xfrm>
            <a:off x="2502497" y="2632569"/>
            <a:ext cx="1947600" cy="221137"/>
            <a:chOff x="2501754" y="3456483"/>
            <a:chExt cx="1947600" cy="298552"/>
          </a:xfrm>
        </p:grpSpPr>
        <p:sp>
          <p:nvSpPr>
            <p:cNvPr id="137" name="Obdélník 38"/>
            <p:cNvSpPr/>
            <p:nvPr/>
          </p:nvSpPr>
          <p:spPr>
            <a:xfrm>
              <a:off x="2501754" y="3456483"/>
              <a:ext cx="1947600" cy="298552"/>
            </a:xfrm>
            <a:prstGeom prst="rect">
              <a:avLst/>
            </a:prstGeom>
            <a:solidFill>
              <a:srgbClr val="262626"/>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000" b="0" i="0" u="none" strike="noStrike" kern="0" cap="none" spc="0" normalizeH="0" baseline="0" noProof="0" dirty="0">
                <a:ln>
                  <a:noFill/>
                </a:ln>
                <a:solidFill>
                  <a:srgbClr val="404040"/>
                </a:solidFill>
                <a:effectLst/>
                <a:uLnTx/>
                <a:uFillTx/>
                <a:latin typeface="Calibri"/>
                <a:ea typeface="+mn-ea"/>
                <a:cs typeface="+mn-cs"/>
              </a:endParaRPr>
            </a:p>
          </p:txBody>
        </p:sp>
        <p:sp>
          <p:nvSpPr>
            <p:cNvPr id="138" name="Nadpis 3"/>
            <p:cNvSpPr txBox="1">
              <a:spLocks/>
            </p:cNvSpPr>
            <p:nvPr/>
          </p:nvSpPr>
          <p:spPr>
            <a:xfrm>
              <a:off x="2762271" y="3504547"/>
              <a:ext cx="1446960" cy="138499"/>
            </a:xfrm>
            <a:prstGeom prst="rect">
              <a:avLst/>
            </a:prstGeom>
          </p:spPr>
          <p:txBody>
            <a:bodyPr vert="horz" wrap="square" lIns="0" tIns="0" rIns="0" bIns="0" rtlCol="0" anchor="t">
              <a:spAutoFit/>
            </a:bodyPr>
            <a:lstStyle>
              <a:defPPr>
                <a:defRPr lang="en-US"/>
              </a:defPPr>
              <a:lvl1pPr marL="0" algn="l" defTabSz="1358696" rtl="0" eaLnBrk="1" latinLnBrk="0" hangingPunct="1">
                <a:defRPr sz="2600" kern="1200">
                  <a:solidFill>
                    <a:schemeClr val="tx1"/>
                  </a:solidFill>
                  <a:latin typeface="+mn-lt"/>
                  <a:ea typeface="+mn-ea"/>
                  <a:cs typeface="+mn-cs"/>
                </a:defRPr>
              </a:lvl1pPr>
              <a:lvl2pPr marL="679348" algn="l" defTabSz="1358696" rtl="0" eaLnBrk="1" latinLnBrk="0" hangingPunct="1">
                <a:defRPr sz="2600" kern="1200">
                  <a:solidFill>
                    <a:schemeClr val="tx1"/>
                  </a:solidFill>
                  <a:latin typeface="+mn-lt"/>
                  <a:ea typeface="+mn-ea"/>
                  <a:cs typeface="+mn-cs"/>
                </a:defRPr>
              </a:lvl2pPr>
              <a:lvl3pPr marL="1358696" algn="l" defTabSz="1358696" rtl="0" eaLnBrk="1" latinLnBrk="0" hangingPunct="1">
                <a:defRPr sz="2600" kern="1200">
                  <a:solidFill>
                    <a:schemeClr val="tx1"/>
                  </a:solidFill>
                  <a:latin typeface="+mn-lt"/>
                  <a:ea typeface="+mn-ea"/>
                  <a:cs typeface="+mn-cs"/>
                </a:defRPr>
              </a:lvl3pPr>
              <a:lvl4pPr marL="2038044" algn="l" defTabSz="1358696" rtl="0" eaLnBrk="1" latinLnBrk="0" hangingPunct="1">
                <a:defRPr sz="2600" kern="1200">
                  <a:solidFill>
                    <a:schemeClr val="tx1"/>
                  </a:solidFill>
                  <a:latin typeface="+mn-lt"/>
                  <a:ea typeface="+mn-ea"/>
                  <a:cs typeface="+mn-cs"/>
                </a:defRPr>
              </a:lvl4pPr>
              <a:lvl5pPr marL="2717392" algn="l" defTabSz="1358696" rtl="0" eaLnBrk="1" latinLnBrk="0" hangingPunct="1">
                <a:defRPr sz="2600" kern="1200">
                  <a:solidFill>
                    <a:schemeClr val="tx1"/>
                  </a:solidFill>
                  <a:latin typeface="+mn-lt"/>
                  <a:ea typeface="+mn-ea"/>
                  <a:cs typeface="+mn-cs"/>
                </a:defRPr>
              </a:lvl5pPr>
              <a:lvl6pPr marL="3396740" algn="l" defTabSz="1358696" rtl="0" eaLnBrk="1" latinLnBrk="0" hangingPunct="1">
                <a:defRPr sz="2600" kern="1200">
                  <a:solidFill>
                    <a:schemeClr val="tx1"/>
                  </a:solidFill>
                  <a:latin typeface="+mn-lt"/>
                  <a:ea typeface="+mn-ea"/>
                  <a:cs typeface="+mn-cs"/>
                </a:defRPr>
              </a:lvl6pPr>
              <a:lvl7pPr marL="4076088" algn="l" defTabSz="1358696" rtl="0" eaLnBrk="1" latinLnBrk="0" hangingPunct="1">
                <a:defRPr sz="2600" kern="1200">
                  <a:solidFill>
                    <a:schemeClr val="tx1"/>
                  </a:solidFill>
                  <a:latin typeface="+mn-lt"/>
                  <a:ea typeface="+mn-ea"/>
                  <a:cs typeface="+mn-cs"/>
                </a:defRPr>
              </a:lvl7pPr>
              <a:lvl8pPr marL="4755435" algn="l" defTabSz="1358696" rtl="0" eaLnBrk="1" latinLnBrk="0" hangingPunct="1">
                <a:defRPr sz="2600" kern="1200">
                  <a:solidFill>
                    <a:schemeClr val="tx1"/>
                  </a:solidFill>
                  <a:latin typeface="+mn-lt"/>
                  <a:ea typeface="+mn-ea"/>
                  <a:cs typeface="+mn-cs"/>
                </a:defRPr>
              </a:lvl8pPr>
              <a:lvl9pPr marL="5434783" algn="l" defTabSz="1358696" rtl="0" eaLnBrk="1" latinLnBrk="0" hangingPunct="1">
                <a:defRPr sz="2600" kern="1200">
                  <a:solidFill>
                    <a:schemeClr val="tx1"/>
                  </a:solidFill>
                  <a:latin typeface="+mn-lt"/>
                  <a:ea typeface="+mn-ea"/>
                  <a:cs typeface="+mn-cs"/>
                </a:defRPr>
              </a:lvl9pPr>
            </a:lstStyle>
            <a:p>
              <a:pPr algn="ctr" fontAlgn="auto">
                <a:spcBef>
                  <a:spcPts val="0"/>
                </a:spcBef>
                <a:spcAft>
                  <a:spcPts val="600"/>
                </a:spcAft>
                <a:defRPr/>
              </a:pPr>
              <a:r>
                <a:rPr lang="cs-CZ" sz="900" b="1" dirty="0">
                  <a:solidFill>
                    <a:srgbClr val="A8CCDD"/>
                  </a:solidFill>
                  <a:latin typeface="Calibri"/>
                </a:rPr>
                <a:t>PRACOVNÍK TIC</a:t>
              </a:r>
            </a:p>
          </p:txBody>
        </p:sp>
      </p:grpSp>
      <p:grpSp>
        <p:nvGrpSpPr>
          <p:cNvPr id="139" name="Skupina 138"/>
          <p:cNvGrpSpPr/>
          <p:nvPr/>
        </p:nvGrpSpPr>
        <p:grpSpPr>
          <a:xfrm>
            <a:off x="4675325" y="2631894"/>
            <a:ext cx="1947600" cy="221137"/>
            <a:chOff x="4651885" y="3458190"/>
            <a:chExt cx="1947600" cy="298552"/>
          </a:xfrm>
        </p:grpSpPr>
        <p:sp>
          <p:nvSpPr>
            <p:cNvPr id="140" name="Obdélník 38"/>
            <p:cNvSpPr/>
            <p:nvPr/>
          </p:nvSpPr>
          <p:spPr>
            <a:xfrm>
              <a:off x="4651885" y="3458190"/>
              <a:ext cx="1947600" cy="298552"/>
            </a:xfrm>
            <a:prstGeom prst="rect">
              <a:avLst/>
            </a:prstGeom>
            <a:solidFill>
              <a:srgbClr val="262626"/>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000" b="0" i="0" u="none" strike="noStrike" kern="0" cap="none" spc="0" normalizeH="0" baseline="0" noProof="0" dirty="0">
                <a:ln>
                  <a:noFill/>
                </a:ln>
                <a:solidFill>
                  <a:srgbClr val="404040"/>
                </a:solidFill>
                <a:effectLst/>
                <a:uLnTx/>
                <a:uFillTx/>
                <a:latin typeface="Calibri"/>
                <a:ea typeface="+mn-ea"/>
                <a:cs typeface="+mn-cs"/>
              </a:endParaRPr>
            </a:p>
          </p:txBody>
        </p:sp>
        <p:sp>
          <p:nvSpPr>
            <p:cNvPr id="141" name="Nadpis 3"/>
            <p:cNvSpPr txBox="1">
              <a:spLocks/>
            </p:cNvSpPr>
            <p:nvPr/>
          </p:nvSpPr>
          <p:spPr>
            <a:xfrm>
              <a:off x="4889238" y="3512374"/>
              <a:ext cx="1464946" cy="138499"/>
            </a:xfrm>
            <a:prstGeom prst="rect">
              <a:avLst/>
            </a:prstGeom>
          </p:spPr>
          <p:txBody>
            <a:bodyPr vert="horz" wrap="square" lIns="0" tIns="0" rIns="0" bIns="0" rtlCol="0" anchor="t">
              <a:spAutoFit/>
            </a:bodyPr>
            <a:lstStyle>
              <a:defPPr>
                <a:defRPr lang="en-US"/>
              </a:defPPr>
              <a:lvl1pPr marL="0" algn="l" defTabSz="1358696" rtl="0" eaLnBrk="1" latinLnBrk="0" hangingPunct="1">
                <a:defRPr sz="2600" kern="1200">
                  <a:solidFill>
                    <a:schemeClr val="tx1"/>
                  </a:solidFill>
                  <a:latin typeface="+mn-lt"/>
                  <a:ea typeface="+mn-ea"/>
                  <a:cs typeface="+mn-cs"/>
                </a:defRPr>
              </a:lvl1pPr>
              <a:lvl2pPr marL="679348" algn="l" defTabSz="1358696" rtl="0" eaLnBrk="1" latinLnBrk="0" hangingPunct="1">
                <a:defRPr sz="2600" kern="1200">
                  <a:solidFill>
                    <a:schemeClr val="tx1"/>
                  </a:solidFill>
                  <a:latin typeface="+mn-lt"/>
                  <a:ea typeface="+mn-ea"/>
                  <a:cs typeface="+mn-cs"/>
                </a:defRPr>
              </a:lvl2pPr>
              <a:lvl3pPr marL="1358696" algn="l" defTabSz="1358696" rtl="0" eaLnBrk="1" latinLnBrk="0" hangingPunct="1">
                <a:defRPr sz="2600" kern="1200">
                  <a:solidFill>
                    <a:schemeClr val="tx1"/>
                  </a:solidFill>
                  <a:latin typeface="+mn-lt"/>
                  <a:ea typeface="+mn-ea"/>
                  <a:cs typeface="+mn-cs"/>
                </a:defRPr>
              </a:lvl3pPr>
              <a:lvl4pPr marL="2038044" algn="l" defTabSz="1358696" rtl="0" eaLnBrk="1" latinLnBrk="0" hangingPunct="1">
                <a:defRPr sz="2600" kern="1200">
                  <a:solidFill>
                    <a:schemeClr val="tx1"/>
                  </a:solidFill>
                  <a:latin typeface="+mn-lt"/>
                  <a:ea typeface="+mn-ea"/>
                  <a:cs typeface="+mn-cs"/>
                </a:defRPr>
              </a:lvl4pPr>
              <a:lvl5pPr marL="2717392" algn="l" defTabSz="1358696" rtl="0" eaLnBrk="1" latinLnBrk="0" hangingPunct="1">
                <a:defRPr sz="2600" kern="1200">
                  <a:solidFill>
                    <a:schemeClr val="tx1"/>
                  </a:solidFill>
                  <a:latin typeface="+mn-lt"/>
                  <a:ea typeface="+mn-ea"/>
                  <a:cs typeface="+mn-cs"/>
                </a:defRPr>
              </a:lvl5pPr>
              <a:lvl6pPr marL="3396740" algn="l" defTabSz="1358696" rtl="0" eaLnBrk="1" latinLnBrk="0" hangingPunct="1">
                <a:defRPr sz="2600" kern="1200">
                  <a:solidFill>
                    <a:schemeClr val="tx1"/>
                  </a:solidFill>
                  <a:latin typeface="+mn-lt"/>
                  <a:ea typeface="+mn-ea"/>
                  <a:cs typeface="+mn-cs"/>
                </a:defRPr>
              </a:lvl6pPr>
              <a:lvl7pPr marL="4076088" algn="l" defTabSz="1358696" rtl="0" eaLnBrk="1" latinLnBrk="0" hangingPunct="1">
                <a:defRPr sz="2600" kern="1200">
                  <a:solidFill>
                    <a:schemeClr val="tx1"/>
                  </a:solidFill>
                  <a:latin typeface="+mn-lt"/>
                  <a:ea typeface="+mn-ea"/>
                  <a:cs typeface="+mn-cs"/>
                </a:defRPr>
              </a:lvl7pPr>
              <a:lvl8pPr marL="4755435" algn="l" defTabSz="1358696" rtl="0" eaLnBrk="1" latinLnBrk="0" hangingPunct="1">
                <a:defRPr sz="2600" kern="1200">
                  <a:solidFill>
                    <a:schemeClr val="tx1"/>
                  </a:solidFill>
                  <a:latin typeface="+mn-lt"/>
                  <a:ea typeface="+mn-ea"/>
                  <a:cs typeface="+mn-cs"/>
                </a:defRPr>
              </a:lvl8pPr>
              <a:lvl9pPr marL="5434783" algn="l" defTabSz="1358696" rtl="0" eaLnBrk="1" latinLnBrk="0" hangingPunct="1">
                <a:defRPr sz="2600" kern="1200">
                  <a:solidFill>
                    <a:schemeClr val="tx1"/>
                  </a:solidFill>
                  <a:latin typeface="+mn-lt"/>
                  <a:ea typeface="+mn-ea"/>
                  <a:cs typeface="+mn-cs"/>
                </a:defRPr>
              </a:lvl9pPr>
            </a:lstStyle>
            <a:p>
              <a:pPr algn="ctr" fontAlgn="auto">
                <a:spcBef>
                  <a:spcPts val="0"/>
                </a:spcBef>
                <a:spcAft>
                  <a:spcPts val="600"/>
                </a:spcAft>
                <a:defRPr/>
              </a:pPr>
              <a:r>
                <a:rPr lang="cs-CZ" sz="900" b="1" dirty="0">
                  <a:solidFill>
                    <a:srgbClr val="A8CCDD"/>
                  </a:solidFill>
                  <a:latin typeface="Calibri"/>
                </a:rPr>
                <a:t>INTERIÉR A VYBAVENOST TIC</a:t>
              </a:r>
            </a:p>
          </p:txBody>
        </p:sp>
      </p:grpSp>
      <p:grpSp>
        <p:nvGrpSpPr>
          <p:cNvPr id="142" name="Skupina 141"/>
          <p:cNvGrpSpPr/>
          <p:nvPr/>
        </p:nvGrpSpPr>
        <p:grpSpPr>
          <a:xfrm>
            <a:off x="6918818" y="2629288"/>
            <a:ext cx="1947600" cy="221137"/>
            <a:chOff x="6884153" y="3455216"/>
            <a:chExt cx="1947600" cy="298552"/>
          </a:xfrm>
        </p:grpSpPr>
        <p:sp>
          <p:nvSpPr>
            <p:cNvPr id="143" name="Obdélník 38"/>
            <p:cNvSpPr/>
            <p:nvPr/>
          </p:nvSpPr>
          <p:spPr>
            <a:xfrm>
              <a:off x="6884153" y="3455216"/>
              <a:ext cx="1947600" cy="298552"/>
            </a:xfrm>
            <a:prstGeom prst="rect">
              <a:avLst/>
            </a:prstGeom>
            <a:solidFill>
              <a:srgbClr val="262626"/>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000" b="0" i="0" u="none" strike="noStrike" kern="0" cap="none" spc="0" normalizeH="0" baseline="0" noProof="0" dirty="0">
                <a:ln>
                  <a:noFill/>
                </a:ln>
                <a:solidFill>
                  <a:srgbClr val="404040"/>
                </a:solidFill>
                <a:effectLst/>
                <a:uLnTx/>
                <a:uFillTx/>
                <a:latin typeface="Calibri"/>
                <a:ea typeface="+mn-ea"/>
                <a:cs typeface="+mn-cs"/>
              </a:endParaRPr>
            </a:p>
          </p:txBody>
        </p:sp>
        <p:sp>
          <p:nvSpPr>
            <p:cNvPr id="144" name="Nadpis 3"/>
            <p:cNvSpPr txBox="1">
              <a:spLocks/>
            </p:cNvSpPr>
            <p:nvPr/>
          </p:nvSpPr>
          <p:spPr>
            <a:xfrm>
              <a:off x="6979663" y="3499407"/>
              <a:ext cx="1748591" cy="138499"/>
            </a:xfrm>
            <a:prstGeom prst="rect">
              <a:avLst/>
            </a:prstGeom>
          </p:spPr>
          <p:txBody>
            <a:bodyPr vert="horz" wrap="square" lIns="0" tIns="0" rIns="0" bIns="0" rtlCol="0" anchor="t">
              <a:spAutoFit/>
            </a:bodyPr>
            <a:lstStyle>
              <a:defPPr>
                <a:defRPr lang="en-US"/>
              </a:defPPr>
              <a:lvl1pPr marL="0" algn="l" defTabSz="1358696" rtl="0" eaLnBrk="1" latinLnBrk="0" hangingPunct="1">
                <a:defRPr sz="2600" kern="1200">
                  <a:solidFill>
                    <a:schemeClr val="tx1"/>
                  </a:solidFill>
                  <a:latin typeface="+mn-lt"/>
                  <a:ea typeface="+mn-ea"/>
                  <a:cs typeface="+mn-cs"/>
                </a:defRPr>
              </a:lvl1pPr>
              <a:lvl2pPr marL="679348" algn="l" defTabSz="1358696" rtl="0" eaLnBrk="1" latinLnBrk="0" hangingPunct="1">
                <a:defRPr sz="2600" kern="1200">
                  <a:solidFill>
                    <a:schemeClr val="tx1"/>
                  </a:solidFill>
                  <a:latin typeface="+mn-lt"/>
                  <a:ea typeface="+mn-ea"/>
                  <a:cs typeface="+mn-cs"/>
                </a:defRPr>
              </a:lvl2pPr>
              <a:lvl3pPr marL="1358696" algn="l" defTabSz="1358696" rtl="0" eaLnBrk="1" latinLnBrk="0" hangingPunct="1">
                <a:defRPr sz="2600" kern="1200">
                  <a:solidFill>
                    <a:schemeClr val="tx1"/>
                  </a:solidFill>
                  <a:latin typeface="+mn-lt"/>
                  <a:ea typeface="+mn-ea"/>
                  <a:cs typeface="+mn-cs"/>
                </a:defRPr>
              </a:lvl3pPr>
              <a:lvl4pPr marL="2038044" algn="l" defTabSz="1358696" rtl="0" eaLnBrk="1" latinLnBrk="0" hangingPunct="1">
                <a:defRPr sz="2600" kern="1200">
                  <a:solidFill>
                    <a:schemeClr val="tx1"/>
                  </a:solidFill>
                  <a:latin typeface="+mn-lt"/>
                  <a:ea typeface="+mn-ea"/>
                  <a:cs typeface="+mn-cs"/>
                </a:defRPr>
              </a:lvl4pPr>
              <a:lvl5pPr marL="2717392" algn="l" defTabSz="1358696" rtl="0" eaLnBrk="1" latinLnBrk="0" hangingPunct="1">
                <a:defRPr sz="2600" kern="1200">
                  <a:solidFill>
                    <a:schemeClr val="tx1"/>
                  </a:solidFill>
                  <a:latin typeface="+mn-lt"/>
                  <a:ea typeface="+mn-ea"/>
                  <a:cs typeface="+mn-cs"/>
                </a:defRPr>
              </a:lvl5pPr>
              <a:lvl6pPr marL="3396740" algn="l" defTabSz="1358696" rtl="0" eaLnBrk="1" latinLnBrk="0" hangingPunct="1">
                <a:defRPr sz="2600" kern="1200">
                  <a:solidFill>
                    <a:schemeClr val="tx1"/>
                  </a:solidFill>
                  <a:latin typeface="+mn-lt"/>
                  <a:ea typeface="+mn-ea"/>
                  <a:cs typeface="+mn-cs"/>
                </a:defRPr>
              </a:lvl6pPr>
              <a:lvl7pPr marL="4076088" algn="l" defTabSz="1358696" rtl="0" eaLnBrk="1" latinLnBrk="0" hangingPunct="1">
                <a:defRPr sz="2600" kern="1200">
                  <a:solidFill>
                    <a:schemeClr val="tx1"/>
                  </a:solidFill>
                  <a:latin typeface="+mn-lt"/>
                  <a:ea typeface="+mn-ea"/>
                  <a:cs typeface="+mn-cs"/>
                </a:defRPr>
              </a:lvl7pPr>
              <a:lvl8pPr marL="4755435" algn="l" defTabSz="1358696" rtl="0" eaLnBrk="1" latinLnBrk="0" hangingPunct="1">
                <a:defRPr sz="2600" kern="1200">
                  <a:solidFill>
                    <a:schemeClr val="tx1"/>
                  </a:solidFill>
                  <a:latin typeface="+mn-lt"/>
                  <a:ea typeface="+mn-ea"/>
                  <a:cs typeface="+mn-cs"/>
                </a:defRPr>
              </a:lvl8pPr>
              <a:lvl9pPr marL="5434783" algn="l" defTabSz="1358696" rtl="0" eaLnBrk="1" latinLnBrk="0" hangingPunct="1">
                <a:defRPr sz="2600" kern="1200">
                  <a:solidFill>
                    <a:schemeClr val="tx1"/>
                  </a:solidFill>
                  <a:latin typeface="+mn-lt"/>
                  <a:ea typeface="+mn-ea"/>
                  <a:cs typeface="+mn-cs"/>
                </a:defRPr>
              </a:lvl9pPr>
            </a:lstStyle>
            <a:p>
              <a:pPr algn="ctr" fontAlgn="auto">
                <a:spcBef>
                  <a:spcPts val="0"/>
                </a:spcBef>
                <a:spcAft>
                  <a:spcPts val="600"/>
                </a:spcAft>
                <a:defRPr/>
              </a:pPr>
              <a:r>
                <a:rPr lang="cs-CZ" sz="900" b="1" dirty="0">
                  <a:solidFill>
                    <a:srgbClr val="A8CCDD"/>
                  </a:solidFill>
                  <a:latin typeface="Calibri"/>
                </a:rPr>
                <a:t>ZNAČENÍ TIC A OTVÍRACÍ DOBA</a:t>
              </a:r>
            </a:p>
          </p:txBody>
        </p:sp>
      </p:grpSp>
      <p:grpSp>
        <p:nvGrpSpPr>
          <p:cNvPr id="145" name="Skupina 144"/>
          <p:cNvGrpSpPr/>
          <p:nvPr/>
        </p:nvGrpSpPr>
        <p:grpSpPr>
          <a:xfrm>
            <a:off x="297260" y="2094180"/>
            <a:ext cx="8494242" cy="431879"/>
            <a:chOff x="297260" y="2094180"/>
            <a:chExt cx="8494242" cy="431879"/>
          </a:xfrm>
        </p:grpSpPr>
        <p:sp>
          <p:nvSpPr>
            <p:cNvPr id="146" name="object 7"/>
            <p:cNvSpPr/>
            <p:nvPr/>
          </p:nvSpPr>
          <p:spPr>
            <a:xfrm flipV="1">
              <a:off x="297260" y="2094180"/>
              <a:ext cx="8494242" cy="248284"/>
            </a:xfrm>
            <a:custGeom>
              <a:avLst/>
              <a:gdLst/>
              <a:ahLst/>
              <a:cxnLst/>
              <a:rect l="l" t="t" r="r" b="b"/>
              <a:pathLst>
                <a:path w="9561830">
                  <a:moveTo>
                    <a:pt x="0" y="0"/>
                  </a:moveTo>
                  <a:lnTo>
                    <a:pt x="9561766" y="0"/>
                  </a:lnTo>
                </a:path>
              </a:pathLst>
            </a:custGeom>
            <a:ln w="25400">
              <a:solidFill>
                <a:srgbClr val="1C1C1C">
                  <a:lumMod val="90000"/>
                  <a:lumOff val="10000"/>
                </a:srgbClr>
              </a:solidFill>
            </a:ln>
          </p:spPr>
          <p:txBody>
            <a:bodyPr wrap="square" lIns="0" tIns="0" rIns="0" bIns="0" rtlCol="0"/>
            <a:lstStyle>
              <a:defPPr>
                <a:defRPr lang="en-US"/>
              </a:defPPr>
              <a:lvl1pPr marL="0" algn="l" defTabSz="1358696" rtl="0" eaLnBrk="1" latinLnBrk="0" hangingPunct="1">
                <a:defRPr sz="2600" kern="1200">
                  <a:solidFill>
                    <a:schemeClr val="tx1"/>
                  </a:solidFill>
                  <a:latin typeface="+mn-lt"/>
                  <a:ea typeface="+mn-ea"/>
                  <a:cs typeface="+mn-cs"/>
                </a:defRPr>
              </a:lvl1pPr>
              <a:lvl2pPr marL="679348" algn="l" defTabSz="1358696" rtl="0" eaLnBrk="1" latinLnBrk="0" hangingPunct="1">
                <a:defRPr sz="2600" kern="1200">
                  <a:solidFill>
                    <a:schemeClr val="tx1"/>
                  </a:solidFill>
                  <a:latin typeface="+mn-lt"/>
                  <a:ea typeface="+mn-ea"/>
                  <a:cs typeface="+mn-cs"/>
                </a:defRPr>
              </a:lvl2pPr>
              <a:lvl3pPr marL="1358696" algn="l" defTabSz="1358696" rtl="0" eaLnBrk="1" latinLnBrk="0" hangingPunct="1">
                <a:defRPr sz="2600" kern="1200">
                  <a:solidFill>
                    <a:schemeClr val="tx1"/>
                  </a:solidFill>
                  <a:latin typeface="+mn-lt"/>
                  <a:ea typeface="+mn-ea"/>
                  <a:cs typeface="+mn-cs"/>
                </a:defRPr>
              </a:lvl3pPr>
              <a:lvl4pPr marL="2038044" algn="l" defTabSz="1358696" rtl="0" eaLnBrk="1" latinLnBrk="0" hangingPunct="1">
                <a:defRPr sz="2600" kern="1200">
                  <a:solidFill>
                    <a:schemeClr val="tx1"/>
                  </a:solidFill>
                  <a:latin typeface="+mn-lt"/>
                  <a:ea typeface="+mn-ea"/>
                  <a:cs typeface="+mn-cs"/>
                </a:defRPr>
              </a:lvl4pPr>
              <a:lvl5pPr marL="2717392" algn="l" defTabSz="1358696" rtl="0" eaLnBrk="1" latinLnBrk="0" hangingPunct="1">
                <a:defRPr sz="2600" kern="1200">
                  <a:solidFill>
                    <a:schemeClr val="tx1"/>
                  </a:solidFill>
                  <a:latin typeface="+mn-lt"/>
                  <a:ea typeface="+mn-ea"/>
                  <a:cs typeface="+mn-cs"/>
                </a:defRPr>
              </a:lvl5pPr>
              <a:lvl6pPr marL="3396740" algn="l" defTabSz="1358696" rtl="0" eaLnBrk="1" latinLnBrk="0" hangingPunct="1">
                <a:defRPr sz="2600" kern="1200">
                  <a:solidFill>
                    <a:schemeClr val="tx1"/>
                  </a:solidFill>
                  <a:latin typeface="+mn-lt"/>
                  <a:ea typeface="+mn-ea"/>
                  <a:cs typeface="+mn-cs"/>
                </a:defRPr>
              </a:lvl6pPr>
              <a:lvl7pPr marL="4076088" algn="l" defTabSz="1358696" rtl="0" eaLnBrk="1" latinLnBrk="0" hangingPunct="1">
                <a:defRPr sz="2600" kern="1200">
                  <a:solidFill>
                    <a:schemeClr val="tx1"/>
                  </a:solidFill>
                  <a:latin typeface="+mn-lt"/>
                  <a:ea typeface="+mn-ea"/>
                  <a:cs typeface="+mn-cs"/>
                </a:defRPr>
              </a:lvl7pPr>
              <a:lvl8pPr marL="4755435" algn="l" defTabSz="1358696" rtl="0" eaLnBrk="1" latinLnBrk="0" hangingPunct="1">
                <a:defRPr sz="2600" kern="1200">
                  <a:solidFill>
                    <a:schemeClr val="tx1"/>
                  </a:solidFill>
                  <a:latin typeface="+mn-lt"/>
                  <a:ea typeface="+mn-ea"/>
                  <a:cs typeface="+mn-cs"/>
                </a:defRPr>
              </a:lvl8pPr>
              <a:lvl9pPr marL="5434783" algn="l" defTabSz="1358696" rtl="0" eaLnBrk="1" latinLnBrk="0" hangingPunct="1">
                <a:defRPr sz="2600" kern="1200">
                  <a:solidFill>
                    <a:schemeClr val="tx1"/>
                  </a:solidFill>
                  <a:latin typeface="+mn-lt"/>
                  <a:ea typeface="+mn-ea"/>
                  <a:cs typeface="+mn-cs"/>
                </a:defRPr>
              </a:lvl9pPr>
            </a:lstStyle>
            <a:p>
              <a:pPr defTabSz="1358890" fontAlgn="auto">
                <a:spcBef>
                  <a:spcPts val="0"/>
                </a:spcBef>
                <a:spcAft>
                  <a:spcPts val="0"/>
                </a:spcAft>
                <a:defRPr/>
              </a:pPr>
              <a:endParaRPr sz="2700">
                <a:solidFill>
                  <a:srgbClr val="404040"/>
                </a:solidFill>
                <a:latin typeface="Calibri"/>
              </a:endParaRPr>
            </a:p>
          </p:txBody>
        </p:sp>
        <p:sp>
          <p:nvSpPr>
            <p:cNvPr id="147" name="Hexagon 222"/>
            <p:cNvSpPr/>
            <p:nvPr/>
          </p:nvSpPr>
          <p:spPr>
            <a:xfrm>
              <a:off x="1034344" y="2132793"/>
              <a:ext cx="431666" cy="393266"/>
            </a:xfrm>
            <a:prstGeom prst="hexagon">
              <a:avLst/>
            </a:prstGeom>
            <a:solidFill>
              <a:srgbClr val="008BCA"/>
            </a:solidFill>
            <a:ln w="35560" cap="flat" cmpd="sng" algn="ctr">
              <a:solidFill>
                <a:srgbClr val="1C1C1C">
                  <a:lumMod val="90000"/>
                  <a:lumOff val="10000"/>
                </a:srgbClr>
              </a:solidFill>
              <a:prstDash val="solid"/>
            </a:ln>
            <a:effectLst/>
          </p:spPr>
          <p:txBody>
            <a:bodyPr rtlCol="0" anchor="ctr"/>
            <a:lstStyle>
              <a:defPPr>
                <a:defRPr lang="en-US"/>
              </a:defPPr>
              <a:lvl1pPr marL="0" algn="l" defTabSz="1358696" rtl="0" eaLnBrk="1" latinLnBrk="0" hangingPunct="1">
                <a:defRPr sz="2600" kern="1200">
                  <a:solidFill>
                    <a:schemeClr val="lt1"/>
                  </a:solidFill>
                  <a:latin typeface="+mn-lt"/>
                  <a:ea typeface="+mn-ea"/>
                  <a:cs typeface="+mn-cs"/>
                </a:defRPr>
              </a:lvl1pPr>
              <a:lvl2pPr marL="679348" algn="l" defTabSz="1358696" rtl="0" eaLnBrk="1" latinLnBrk="0" hangingPunct="1">
                <a:defRPr sz="2600" kern="1200">
                  <a:solidFill>
                    <a:schemeClr val="lt1"/>
                  </a:solidFill>
                  <a:latin typeface="+mn-lt"/>
                  <a:ea typeface="+mn-ea"/>
                  <a:cs typeface="+mn-cs"/>
                </a:defRPr>
              </a:lvl2pPr>
              <a:lvl3pPr marL="1358696" algn="l" defTabSz="1358696" rtl="0" eaLnBrk="1" latinLnBrk="0" hangingPunct="1">
                <a:defRPr sz="2600" kern="1200">
                  <a:solidFill>
                    <a:schemeClr val="lt1"/>
                  </a:solidFill>
                  <a:latin typeface="+mn-lt"/>
                  <a:ea typeface="+mn-ea"/>
                  <a:cs typeface="+mn-cs"/>
                </a:defRPr>
              </a:lvl3pPr>
              <a:lvl4pPr marL="2038044" algn="l" defTabSz="1358696" rtl="0" eaLnBrk="1" latinLnBrk="0" hangingPunct="1">
                <a:defRPr sz="2600" kern="1200">
                  <a:solidFill>
                    <a:schemeClr val="lt1"/>
                  </a:solidFill>
                  <a:latin typeface="+mn-lt"/>
                  <a:ea typeface="+mn-ea"/>
                  <a:cs typeface="+mn-cs"/>
                </a:defRPr>
              </a:lvl4pPr>
              <a:lvl5pPr marL="2717392" algn="l" defTabSz="1358696" rtl="0" eaLnBrk="1" latinLnBrk="0" hangingPunct="1">
                <a:defRPr sz="2600" kern="1200">
                  <a:solidFill>
                    <a:schemeClr val="lt1"/>
                  </a:solidFill>
                  <a:latin typeface="+mn-lt"/>
                  <a:ea typeface="+mn-ea"/>
                  <a:cs typeface="+mn-cs"/>
                </a:defRPr>
              </a:lvl5pPr>
              <a:lvl6pPr marL="3396740" algn="l" defTabSz="1358696" rtl="0" eaLnBrk="1" latinLnBrk="0" hangingPunct="1">
                <a:defRPr sz="2600" kern="1200">
                  <a:solidFill>
                    <a:schemeClr val="lt1"/>
                  </a:solidFill>
                  <a:latin typeface="+mn-lt"/>
                  <a:ea typeface="+mn-ea"/>
                  <a:cs typeface="+mn-cs"/>
                </a:defRPr>
              </a:lvl6pPr>
              <a:lvl7pPr marL="4076088" algn="l" defTabSz="1358696" rtl="0" eaLnBrk="1" latinLnBrk="0" hangingPunct="1">
                <a:defRPr sz="2600" kern="1200">
                  <a:solidFill>
                    <a:schemeClr val="lt1"/>
                  </a:solidFill>
                  <a:latin typeface="+mn-lt"/>
                  <a:ea typeface="+mn-ea"/>
                  <a:cs typeface="+mn-cs"/>
                </a:defRPr>
              </a:lvl7pPr>
              <a:lvl8pPr marL="4755435" algn="l" defTabSz="1358696" rtl="0" eaLnBrk="1" latinLnBrk="0" hangingPunct="1">
                <a:defRPr sz="2600" kern="1200">
                  <a:solidFill>
                    <a:schemeClr val="lt1"/>
                  </a:solidFill>
                  <a:latin typeface="+mn-lt"/>
                  <a:ea typeface="+mn-ea"/>
                  <a:cs typeface="+mn-cs"/>
                </a:defRPr>
              </a:lvl8pPr>
              <a:lvl9pPr marL="5434783" algn="l" defTabSz="1358696" rtl="0" eaLnBrk="1" latinLnBrk="0" hangingPunct="1">
                <a:defRPr sz="2600" kern="1200">
                  <a:solidFill>
                    <a:schemeClr val="lt1"/>
                  </a:solidFill>
                  <a:latin typeface="+mn-lt"/>
                  <a:ea typeface="+mn-ea"/>
                  <a:cs typeface="+mn-cs"/>
                </a:defRPr>
              </a:lvl9pPr>
            </a:lstStyle>
            <a:p>
              <a:pPr algn="ctr" defTabSz="1358890" fontAlgn="auto">
                <a:spcBef>
                  <a:spcPts val="0"/>
                </a:spcBef>
                <a:spcAft>
                  <a:spcPts val="0"/>
                </a:spcAft>
                <a:defRPr/>
              </a:pPr>
              <a:endParaRPr lang="en-GB" sz="5000" b="1" dirty="0">
                <a:solidFill>
                  <a:srgbClr val="FFFFFF"/>
                </a:solidFill>
                <a:latin typeface="Calibri"/>
              </a:endParaRPr>
            </a:p>
          </p:txBody>
        </p:sp>
        <p:sp>
          <p:nvSpPr>
            <p:cNvPr id="148" name="Hexagon 224"/>
            <p:cNvSpPr/>
            <p:nvPr/>
          </p:nvSpPr>
          <p:spPr>
            <a:xfrm>
              <a:off x="7659080" y="2132793"/>
              <a:ext cx="431666" cy="393266"/>
            </a:xfrm>
            <a:prstGeom prst="hexagon">
              <a:avLst/>
            </a:prstGeom>
            <a:solidFill>
              <a:srgbClr val="008BCA"/>
            </a:solidFill>
            <a:ln w="35560" cap="flat" cmpd="sng" algn="ctr">
              <a:solidFill>
                <a:srgbClr val="1C1C1C">
                  <a:lumMod val="90000"/>
                  <a:lumOff val="10000"/>
                </a:srgbClr>
              </a:solidFill>
              <a:prstDash val="solid"/>
            </a:ln>
            <a:effectLst/>
          </p:spPr>
          <p:txBody>
            <a:bodyPr rtlCol="0" anchor="ctr"/>
            <a:lstStyle>
              <a:defPPr>
                <a:defRPr lang="en-US"/>
              </a:defPPr>
              <a:lvl1pPr marL="0" algn="l" defTabSz="1358696" rtl="0" eaLnBrk="1" latinLnBrk="0" hangingPunct="1">
                <a:defRPr sz="2600" kern="1200">
                  <a:solidFill>
                    <a:schemeClr val="lt1"/>
                  </a:solidFill>
                  <a:latin typeface="+mn-lt"/>
                  <a:ea typeface="+mn-ea"/>
                  <a:cs typeface="+mn-cs"/>
                </a:defRPr>
              </a:lvl1pPr>
              <a:lvl2pPr marL="679348" algn="l" defTabSz="1358696" rtl="0" eaLnBrk="1" latinLnBrk="0" hangingPunct="1">
                <a:defRPr sz="2600" kern="1200">
                  <a:solidFill>
                    <a:schemeClr val="lt1"/>
                  </a:solidFill>
                  <a:latin typeface="+mn-lt"/>
                  <a:ea typeface="+mn-ea"/>
                  <a:cs typeface="+mn-cs"/>
                </a:defRPr>
              </a:lvl2pPr>
              <a:lvl3pPr marL="1358696" algn="l" defTabSz="1358696" rtl="0" eaLnBrk="1" latinLnBrk="0" hangingPunct="1">
                <a:defRPr sz="2600" kern="1200">
                  <a:solidFill>
                    <a:schemeClr val="lt1"/>
                  </a:solidFill>
                  <a:latin typeface="+mn-lt"/>
                  <a:ea typeface="+mn-ea"/>
                  <a:cs typeface="+mn-cs"/>
                </a:defRPr>
              </a:lvl3pPr>
              <a:lvl4pPr marL="2038044" algn="l" defTabSz="1358696" rtl="0" eaLnBrk="1" latinLnBrk="0" hangingPunct="1">
                <a:defRPr sz="2600" kern="1200">
                  <a:solidFill>
                    <a:schemeClr val="lt1"/>
                  </a:solidFill>
                  <a:latin typeface="+mn-lt"/>
                  <a:ea typeface="+mn-ea"/>
                  <a:cs typeface="+mn-cs"/>
                </a:defRPr>
              </a:lvl4pPr>
              <a:lvl5pPr marL="2717392" algn="l" defTabSz="1358696" rtl="0" eaLnBrk="1" latinLnBrk="0" hangingPunct="1">
                <a:defRPr sz="2600" kern="1200">
                  <a:solidFill>
                    <a:schemeClr val="lt1"/>
                  </a:solidFill>
                  <a:latin typeface="+mn-lt"/>
                  <a:ea typeface="+mn-ea"/>
                  <a:cs typeface="+mn-cs"/>
                </a:defRPr>
              </a:lvl5pPr>
              <a:lvl6pPr marL="3396740" algn="l" defTabSz="1358696" rtl="0" eaLnBrk="1" latinLnBrk="0" hangingPunct="1">
                <a:defRPr sz="2600" kern="1200">
                  <a:solidFill>
                    <a:schemeClr val="lt1"/>
                  </a:solidFill>
                  <a:latin typeface="+mn-lt"/>
                  <a:ea typeface="+mn-ea"/>
                  <a:cs typeface="+mn-cs"/>
                </a:defRPr>
              </a:lvl6pPr>
              <a:lvl7pPr marL="4076088" algn="l" defTabSz="1358696" rtl="0" eaLnBrk="1" latinLnBrk="0" hangingPunct="1">
                <a:defRPr sz="2600" kern="1200">
                  <a:solidFill>
                    <a:schemeClr val="lt1"/>
                  </a:solidFill>
                  <a:latin typeface="+mn-lt"/>
                  <a:ea typeface="+mn-ea"/>
                  <a:cs typeface="+mn-cs"/>
                </a:defRPr>
              </a:lvl7pPr>
              <a:lvl8pPr marL="4755435" algn="l" defTabSz="1358696" rtl="0" eaLnBrk="1" latinLnBrk="0" hangingPunct="1">
                <a:defRPr sz="2600" kern="1200">
                  <a:solidFill>
                    <a:schemeClr val="lt1"/>
                  </a:solidFill>
                  <a:latin typeface="+mn-lt"/>
                  <a:ea typeface="+mn-ea"/>
                  <a:cs typeface="+mn-cs"/>
                </a:defRPr>
              </a:lvl8pPr>
              <a:lvl9pPr marL="5434783" algn="l" defTabSz="1358696" rtl="0" eaLnBrk="1" latinLnBrk="0" hangingPunct="1">
                <a:defRPr sz="2600" kern="1200">
                  <a:solidFill>
                    <a:schemeClr val="lt1"/>
                  </a:solidFill>
                  <a:latin typeface="+mn-lt"/>
                  <a:ea typeface="+mn-ea"/>
                  <a:cs typeface="+mn-cs"/>
                </a:defRPr>
              </a:lvl9pPr>
            </a:lstStyle>
            <a:p>
              <a:pPr algn="ctr" defTabSz="1358890" fontAlgn="auto">
                <a:spcBef>
                  <a:spcPts val="0"/>
                </a:spcBef>
                <a:spcAft>
                  <a:spcPts val="0"/>
                </a:spcAft>
                <a:defRPr/>
              </a:pPr>
              <a:endParaRPr lang="en-GB" sz="2700">
                <a:solidFill>
                  <a:srgbClr val="404040"/>
                </a:solidFill>
                <a:latin typeface="Calibri"/>
              </a:endParaRPr>
            </a:p>
          </p:txBody>
        </p:sp>
        <p:sp>
          <p:nvSpPr>
            <p:cNvPr id="149" name="Hexagon 223"/>
            <p:cNvSpPr/>
            <p:nvPr/>
          </p:nvSpPr>
          <p:spPr>
            <a:xfrm>
              <a:off x="3266592" y="2128349"/>
              <a:ext cx="431666" cy="393266"/>
            </a:xfrm>
            <a:prstGeom prst="hexagon">
              <a:avLst/>
            </a:prstGeom>
            <a:solidFill>
              <a:srgbClr val="008BCA"/>
            </a:solidFill>
            <a:ln w="35560" cap="flat" cmpd="sng" algn="ctr">
              <a:solidFill>
                <a:srgbClr val="1C1C1C">
                  <a:lumMod val="90000"/>
                  <a:lumOff val="10000"/>
                </a:srgbClr>
              </a:solidFill>
              <a:prstDash val="solid"/>
            </a:ln>
            <a:effectLst/>
          </p:spPr>
          <p:txBody>
            <a:bodyPr rtlCol="0" anchor="ctr"/>
            <a:lstStyle>
              <a:defPPr>
                <a:defRPr lang="en-US"/>
              </a:defPPr>
              <a:lvl1pPr marL="0" algn="l" defTabSz="1358696" rtl="0" eaLnBrk="1" latinLnBrk="0" hangingPunct="1">
                <a:defRPr sz="2600" kern="1200">
                  <a:solidFill>
                    <a:schemeClr val="lt1"/>
                  </a:solidFill>
                  <a:latin typeface="+mn-lt"/>
                  <a:ea typeface="+mn-ea"/>
                  <a:cs typeface="+mn-cs"/>
                </a:defRPr>
              </a:lvl1pPr>
              <a:lvl2pPr marL="679348" algn="l" defTabSz="1358696" rtl="0" eaLnBrk="1" latinLnBrk="0" hangingPunct="1">
                <a:defRPr sz="2600" kern="1200">
                  <a:solidFill>
                    <a:schemeClr val="lt1"/>
                  </a:solidFill>
                  <a:latin typeface="+mn-lt"/>
                  <a:ea typeface="+mn-ea"/>
                  <a:cs typeface="+mn-cs"/>
                </a:defRPr>
              </a:lvl2pPr>
              <a:lvl3pPr marL="1358696" algn="l" defTabSz="1358696" rtl="0" eaLnBrk="1" latinLnBrk="0" hangingPunct="1">
                <a:defRPr sz="2600" kern="1200">
                  <a:solidFill>
                    <a:schemeClr val="lt1"/>
                  </a:solidFill>
                  <a:latin typeface="+mn-lt"/>
                  <a:ea typeface="+mn-ea"/>
                  <a:cs typeface="+mn-cs"/>
                </a:defRPr>
              </a:lvl3pPr>
              <a:lvl4pPr marL="2038044" algn="l" defTabSz="1358696" rtl="0" eaLnBrk="1" latinLnBrk="0" hangingPunct="1">
                <a:defRPr sz="2600" kern="1200">
                  <a:solidFill>
                    <a:schemeClr val="lt1"/>
                  </a:solidFill>
                  <a:latin typeface="+mn-lt"/>
                  <a:ea typeface="+mn-ea"/>
                  <a:cs typeface="+mn-cs"/>
                </a:defRPr>
              </a:lvl4pPr>
              <a:lvl5pPr marL="2717392" algn="l" defTabSz="1358696" rtl="0" eaLnBrk="1" latinLnBrk="0" hangingPunct="1">
                <a:defRPr sz="2600" kern="1200">
                  <a:solidFill>
                    <a:schemeClr val="lt1"/>
                  </a:solidFill>
                  <a:latin typeface="+mn-lt"/>
                  <a:ea typeface="+mn-ea"/>
                  <a:cs typeface="+mn-cs"/>
                </a:defRPr>
              </a:lvl5pPr>
              <a:lvl6pPr marL="3396740" algn="l" defTabSz="1358696" rtl="0" eaLnBrk="1" latinLnBrk="0" hangingPunct="1">
                <a:defRPr sz="2600" kern="1200">
                  <a:solidFill>
                    <a:schemeClr val="lt1"/>
                  </a:solidFill>
                  <a:latin typeface="+mn-lt"/>
                  <a:ea typeface="+mn-ea"/>
                  <a:cs typeface="+mn-cs"/>
                </a:defRPr>
              </a:lvl6pPr>
              <a:lvl7pPr marL="4076088" algn="l" defTabSz="1358696" rtl="0" eaLnBrk="1" latinLnBrk="0" hangingPunct="1">
                <a:defRPr sz="2600" kern="1200">
                  <a:solidFill>
                    <a:schemeClr val="lt1"/>
                  </a:solidFill>
                  <a:latin typeface="+mn-lt"/>
                  <a:ea typeface="+mn-ea"/>
                  <a:cs typeface="+mn-cs"/>
                </a:defRPr>
              </a:lvl7pPr>
              <a:lvl8pPr marL="4755435" algn="l" defTabSz="1358696" rtl="0" eaLnBrk="1" latinLnBrk="0" hangingPunct="1">
                <a:defRPr sz="2600" kern="1200">
                  <a:solidFill>
                    <a:schemeClr val="lt1"/>
                  </a:solidFill>
                  <a:latin typeface="+mn-lt"/>
                  <a:ea typeface="+mn-ea"/>
                  <a:cs typeface="+mn-cs"/>
                </a:defRPr>
              </a:lvl8pPr>
              <a:lvl9pPr marL="5434783" algn="l" defTabSz="1358696" rtl="0" eaLnBrk="1" latinLnBrk="0" hangingPunct="1">
                <a:defRPr sz="2600" kern="1200">
                  <a:solidFill>
                    <a:schemeClr val="lt1"/>
                  </a:solidFill>
                  <a:latin typeface="+mn-lt"/>
                  <a:ea typeface="+mn-ea"/>
                  <a:cs typeface="+mn-cs"/>
                </a:defRPr>
              </a:lvl9pPr>
            </a:lstStyle>
            <a:p>
              <a:pPr algn="ctr" defTabSz="1358890" fontAlgn="auto">
                <a:spcBef>
                  <a:spcPts val="0"/>
                </a:spcBef>
                <a:spcAft>
                  <a:spcPts val="0"/>
                </a:spcAft>
                <a:defRPr/>
              </a:pPr>
              <a:endParaRPr lang="en-GB" sz="2700">
                <a:solidFill>
                  <a:srgbClr val="404040"/>
                </a:solidFill>
                <a:latin typeface="Calibri"/>
              </a:endParaRPr>
            </a:p>
          </p:txBody>
        </p:sp>
        <p:sp>
          <p:nvSpPr>
            <p:cNvPr id="150" name="Hexagon 224"/>
            <p:cNvSpPr/>
            <p:nvPr/>
          </p:nvSpPr>
          <p:spPr>
            <a:xfrm>
              <a:off x="5426832" y="2128349"/>
              <a:ext cx="431666" cy="393266"/>
            </a:xfrm>
            <a:prstGeom prst="hexagon">
              <a:avLst/>
            </a:prstGeom>
            <a:solidFill>
              <a:srgbClr val="008BCA"/>
            </a:solidFill>
            <a:ln w="35560" cap="flat" cmpd="sng" algn="ctr">
              <a:solidFill>
                <a:srgbClr val="1C1C1C">
                  <a:lumMod val="90000"/>
                  <a:lumOff val="10000"/>
                </a:srgbClr>
              </a:solidFill>
              <a:prstDash val="solid"/>
            </a:ln>
            <a:effectLst/>
          </p:spPr>
          <p:txBody>
            <a:bodyPr rtlCol="0" anchor="ctr"/>
            <a:lstStyle>
              <a:defPPr>
                <a:defRPr lang="en-US"/>
              </a:defPPr>
              <a:lvl1pPr marL="0" algn="l" defTabSz="1358696" rtl="0" eaLnBrk="1" latinLnBrk="0" hangingPunct="1">
                <a:defRPr sz="2600" kern="1200">
                  <a:solidFill>
                    <a:schemeClr val="lt1"/>
                  </a:solidFill>
                  <a:latin typeface="+mn-lt"/>
                  <a:ea typeface="+mn-ea"/>
                  <a:cs typeface="+mn-cs"/>
                </a:defRPr>
              </a:lvl1pPr>
              <a:lvl2pPr marL="679348" algn="l" defTabSz="1358696" rtl="0" eaLnBrk="1" latinLnBrk="0" hangingPunct="1">
                <a:defRPr sz="2600" kern="1200">
                  <a:solidFill>
                    <a:schemeClr val="lt1"/>
                  </a:solidFill>
                  <a:latin typeface="+mn-lt"/>
                  <a:ea typeface="+mn-ea"/>
                  <a:cs typeface="+mn-cs"/>
                </a:defRPr>
              </a:lvl2pPr>
              <a:lvl3pPr marL="1358696" algn="l" defTabSz="1358696" rtl="0" eaLnBrk="1" latinLnBrk="0" hangingPunct="1">
                <a:defRPr sz="2600" kern="1200">
                  <a:solidFill>
                    <a:schemeClr val="lt1"/>
                  </a:solidFill>
                  <a:latin typeface="+mn-lt"/>
                  <a:ea typeface="+mn-ea"/>
                  <a:cs typeface="+mn-cs"/>
                </a:defRPr>
              </a:lvl3pPr>
              <a:lvl4pPr marL="2038044" algn="l" defTabSz="1358696" rtl="0" eaLnBrk="1" latinLnBrk="0" hangingPunct="1">
                <a:defRPr sz="2600" kern="1200">
                  <a:solidFill>
                    <a:schemeClr val="lt1"/>
                  </a:solidFill>
                  <a:latin typeface="+mn-lt"/>
                  <a:ea typeface="+mn-ea"/>
                  <a:cs typeface="+mn-cs"/>
                </a:defRPr>
              </a:lvl4pPr>
              <a:lvl5pPr marL="2717392" algn="l" defTabSz="1358696" rtl="0" eaLnBrk="1" latinLnBrk="0" hangingPunct="1">
                <a:defRPr sz="2600" kern="1200">
                  <a:solidFill>
                    <a:schemeClr val="lt1"/>
                  </a:solidFill>
                  <a:latin typeface="+mn-lt"/>
                  <a:ea typeface="+mn-ea"/>
                  <a:cs typeface="+mn-cs"/>
                </a:defRPr>
              </a:lvl5pPr>
              <a:lvl6pPr marL="3396740" algn="l" defTabSz="1358696" rtl="0" eaLnBrk="1" latinLnBrk="0" hangingPunct="1">
                <a:defRPr sz="2600" kern="1200">
                  <a:solidFill>
                    <a:schemeClr val="lt1"/>
                  </a:solidFill>
                  <a:latin typeface="+mn-lt"/>
                  <a:ea typeface="+mn-ea"/>
                  <a:cs typeface="+mn-cs"/>
                </a:defRPr>
              </a:lvl6pPr>
              <a:lvl7pPr marL="4076088" algn="l" defTabSz="1358696" rtl="0" eaLnBrk="1" latinLnBrk="0" hangingPunct="1">
                <a:defRPr sz="2600" kern="1200">
                  <a:solidFill>
                    <a:schemeClr val="lt1"/>
                  </a:solidFill>
                  <a:latin typeface="+mn-lt"/>
                  <a:ea typeface="+mn-ea"/>
                  <a:cs typeface="+mn-cs"/>
                </a:defRPr>
              </a:lvl7pPr>
              <a:lvl8pPr marL="4755435" algn="l" defTabSz="1358696" rtl="0" eaLnBrk="1" latinLnBrk="0" hangingPunct="1">
                <a:defRPr sz="2600" kern="1200">
                  <a:solidFill>
                    <a:schemeClr val="lt1"/>
                  </a:solidFill>
                  <a:latin typeface="+mn-lt"/>
                  <a:ea typeface="+mn-ea"/>
                  <a:cs typeface="+mn-cs"/>
                </a:defRPr>
              </a:lvl8pPr>
              <a:lvl9pPr marL="5434783" algn="l" defTabSz="1358696" rtl="0" eaLnBrk="1" latinLnBrk="0" hangingPunct="1">
                <a:defRPr sz="2600" kern="1200">
                  <a:solidFill>
                    <a:schemeClr val="lt1"/>
                  </a:solidFill>
                  <a:latin typeface="+mn-lt"/>
                  <a:ea typeface="+mn-ea"/>
                  <a:cs typeface="+mn-cs"/>
                </a:defRPr>
              </a:lvl9pPr>
            </a:lstStyle>
            <a:p>
              <a:pPr algn="ctr" defTabSz="1358890" fontAlgn="auto">
                <a:spcBef>
                  <a:spcPts val="0"/>
                </a:spcBef>
                <a:spcAft>
                  <a:spcPts val="0"/>
                </a:spcAft>
                <a:defRPr/>
              </a:pPr>
              <a:endParaRPr lang="en-GB" sz="2700">
                <a:solidFill>
                  <a:srgbClr val="404040"/>
                </a:solidFill>
                <a:latin typeface="Calibri"/>
              </a:endParaRPr>
            </a:p>
          </p:txBody>
        </p:sp>
        <p:sp>
          <p:nvSpPr>
            <p:cNvPr id="151" name="Freeform 20"/>
            <p:cNvSpPr>
              <a:spLocks noChangeAspect="1" noEditPoints="1"/>
            </p:cNvSpPr>
            <p:nvPr/>
          </p:nvSpPr>
          <p:spPr bwMode="auto">
            <a:xfrm>
              <a:off x="7753292" y="2216617"/>
              <a:ext cx="243242" cy="212945"/>
            </a:xfrm>
            <a:custGeom>
              <a:avLst/>
              <a:gdLst>
                <a:gd name="T0" fmla="*/ 341 w 341"/>
                <a:gd name="T1" fmla="*/ 74 h 298"/>
                <a:gd name="T2" fmla="*/ 312 w 341"/>
                <a:gd name="T3" fmla="*/ 45 h 298"/>
                <a:gd name="T4" fmla="*/ 197 w 341"/>
                <a:gd name="T5" fmla="*/ 45 h 298"/>
                <a:gd name="T6" fmla="*/ 197 w 341"/>
                <a:gd name="T7" fmla="*/ 110 h 298"/>
                <a:gd name="T8" fmla="*/ 312 w 341"/>
                <a:gd name="T9" fmla="*/ 110 h 298"/>
                <a:gd name="T10" fmla="*/ 341 w 341"/>
                <a:gd name="T11" fmla="*/ 74 h 298"/>
                <a:gd name="T12" fmla="*/ 0 w 341"/>
                <a:gd name="T13" fmla="*/ 74 h 298"/>
                <a:gd name="T14" fmla="*/ 30 w 341"/>
                <a:gd name="T15" fmla="*/ 110 h 298"/>
                <a:gd name="T16" fmla="*/ 145 w 341"/>
                <a:gd name="T17" fmla="*/ 110 h 298"/>
                <a:gd name="T18" fmla="*/ 145 w 341"/>
                <a:gd name="T19" fmla="*/ 45 h 298"/>
                <a:gd name="T20" fmla="*/ 30 w 341"/>
                <a:gd name="T21" fmla="*/ 45 h 298"/>
                <a:gd name="T22" fmla="*/ 0 w 341"/>
                <a:gd name="T23" fmla="*/ 74 h 298"/>
                <a:gd name="T24" fmla="*/ 197 w 341"/>
                <a:gd name="T25" fmla="*/ 123 h 298"/>
                <a:gd name="T26" fmla="*/ 197 w 341"/>
                <a:gd name="T27" fmla="*/ 188 h 298"/>
                <a:gd name="T28" fmla="*/ 312 w 341"/>
                <a:gd name="T29" fmla="*/ 188 h 298"/>
                <a:gd name="T30" fmla="*/ 341 w 341"/>
                <a:gd name="T31" fmla="*/ 152 h 298"/>
                <a:gd name="T32" fmla="*/ 312 w 341"/>
                <a:gd name="T33" fmla="*/ 123 h 298"/>
                <a:gd name="T34" fmla="*/ 197 w 341"/>
                <a:gd name="T35" fmla="*/ 123 h 298"/>
                <a:gd name="T36" fmla="*/ 171 w 341"/>
                <a:gd name="T37" fmla="*/ 0 h 298"/>
                <a:gd name="T38" fmla="*/ 159 w 341"/>
                <a:gd name="T39" fmla="*/ 12 h 298"/>
                <a:gd name="T40" fmla="*/ 159 w 341"/>
                <a:gd name="T41" fmla="*/ 298 h 298"/>
                <a:gd name="T42" fmla="*/ 183 w 341"/>
                <a:gd name="T43" fmla="*/ 298 h 298"/>
                <a:gd name="T44" fmla="*/ 183 w 341"/>
                <a:gd name="T45" fmla="*/ 12 h 298"/>
                <a:gd name="T46" fmla="*/ 171 w 341"/>
                <a:gd name="T47" fmla="*/ 0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1" h="298">
                  <a:moveTo>
                    <a:pt x="341" y="74"/>
                  </a:moveTo>
                  <a:cubicBezTo>
                    <a:pt x="312" y="45"/>
                    <a:pt x="312" y="45"/>
                    <a:pt x="312" y="45"/>
                  </a:cubicBezTo>
                  <a:cubicBezTo>
                    <a:pt x="197" y="45"/>
                    <a:pt x="197" y="45"/>
                    <a:pt x="197" y="45"/>
                  </a:cubicBezTo>
                  <a:cubicBezTo>
                    <a:pt x="197" y="110"/>
                    <a:pt x="197" y="110"/>
                    <a:pt x="197" y="110"/>
                  </a:cubicBezTo>
                  <a:cubicBezTo>
                    <a:pt x="312" y="110"/>
                    <a:pt x="312" y="110"/>
                    <a:pt x="312" y="110"/>
                  </a:cubicBezTo>
                  <a:lnTo>
                    <a:pt x="341" y="74"/>
                  </a:lnTo>
                  <a:close/>
                  <a:moveTo>
                    <a:pt x="0" y="74"/>
                  </a:moveTo>
                  <a:cubicBezTo>
                    <a:pt x="30" y="110"/>
                    <a:pt x="30" y="110"/>
                    <a:pt x="30" y="110"/>
                  </a:cubicBezTo>
                  <a:cubicBezTo>
                    <a:pt x="145" y="110"/>
                    <a:pt x="145" y="110"/>
                    <a:pt x="145" y="110"/>
                  </a:cubicBezTo>
                  <a:cubicBezTo>
                    <a:pt x="145" y="45"/>
                    <a:pt x="145" y="45"/>
                    <a:pt x="145" y="45"/>
                  </a:cubicBezTo>
                  <a:cubicBezTo>
                    <a:pt x="30" y="45"/>
                    <a:pt x="30" y="45"/>
                    <a:pt x="30" y="45"/>
                  </a:cubicBezTo>
                  <a:lnTo>
                    <a:pt x="0" y="74"/>
                  </a:lnTo>
                  <a:close/>
                  <a:moveTo>
                    <a:pt x="197" y="123"/>
                  </a:moveTo>
                  <a:cubicBezTo>
                    <a:pt x="197" y="188"/>
                    <a:pt x="197" y="188"/>
                    <a:pt x="197" y="188"/>
                  </a:cubicBezTo>
                  <a:cubicBezTo>
                    <a:pt x="312" y="188"/>
                    <a:pt x="312" y="188"/>
                    <a:pt x="312" y="188"/>
                  </a:cubicBezTo>
                  <a:cubicBezTo>
                    <a:pt x="341" y="152"/>
                    <a:pt x="341" y="152"/>
                    <a:pt x="341" y="152"/>
                  </a:cubicBezTo>
                  <a:cubicBezTo>
                    <a:pt x="312" y="123"/>
                    <a:pt x="312" y="123"/>
                    <a:pt x="312" y="123"/>
                  </a:cubicBezTo>
                  <a:lnTo>
                    <a:pt x="197" y="123"/>
                  </a:lnTo>
                  <a:close/>
                  <a:moveTo>
                    <a:pt x="171" y="0"/>
                  </a:moveTo>
                  <a:cubicBezTo>
                    <a:pt x="165" y="0"/>
                    <a:pt x="159" y="6"/>
                    <a:pt x="159" y="12"/>
                  </a:cubicBezTo>
                  <a:cubicBezTo>
                    <a:pt x="159" y="298"/>
                    <a:pt x="159" y="298"/>
                    <a:pt x="159" y="298"/>
                  </a:cubicBezTo>
                  <a:cubicBezTo>
                    <a:pt x="183" y="298"/>
                    <a:pt x="183" y="298"/>
                    <a:pt x="183" y="298"/>
                  </a:cubicBezTo>
                  <a:cubicBezTo>
                    <a:pt x="183" y="12"/>
                    <a:pt x="183" y="12"/>
                    <a:pt x="183" y="12"/>
                  </a:cubicBezTo>
                  <a:cubicBezTo>
                    <a:pt x="183" y="6"/>
                    <a:pt x="177" y="0"/>
                    <a:pt x="171" y="0"/>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Calibri"/>
              </a:endParaRPr>
            </a:p>
          </p:txBody>
        </p:sp>
        <p:sp>
          <p:nvSpPr>
            <p:cNvPr id="152" name="Freeform 66"/>
            <p:cNvSpPr>
              <a:spLocks noChangeAspect="1" noEditPoints="1"/>
            </p:cNvSpPr>
            <p:nvPr/>
          </p:nvSpPr>
          <p:spPr bwMode="auto">
            <a:xfrm>
              <a:off x="1147888" y="2229450"/>
              <a:ext cx="203638" cy="187280"/>
            </a:xfrm>
            <a:custGeom>
              <a:avLst/>
              <a:gdLst/>
              <a:ahLst/>
              <a:cxnLst>
                <a:cxn ang="0">
                  <a:pos x="0" y="159"/>
                </a:cxn>
                <a:cxn ang="0">
                  <a:pos x="159" y="0"/>
                </a:cxn>
                <a:cxn ang="0">
                  <a:pos x="318" y="159"/>
                </a:cxn>
                <a:cxn ang="0">
                  <a:pos x="0" y="159"/>
                </a:cxn>
                <a:cxn ang="0">
                  <a:pos x="285" y="173"/>
                </a:cxn>
                <a:cxn ang="0">
                  <a:pos x="285" y="292"/>
                </a:cxn>
                <a:cxn ang="0">
                  <a:pos x="34" y="292"/>
                </a:cxn>
                <a:cxn ang="0">
                  <a:pos x="34" y="173"/>
                </a:cxn>
                <a:cxn ang="0">
                  <a:pos x="60" y="173"/>
                </a:cxn>
                <a:cxn ang="0">
                  <a:pos x="60" y="267"/>
                </a:cxn>
                <a:cxn ang="0">
                  <a:pos x="259" y="267"/>
                </a:cxn>
                <a:cxn ang="0">
                  <a:pos x="259" y="173"/>
                </a:cxn>
                <a:cxn ang="0">
                  <a:pos x="285" y="173"/>
                </a:cxn>
                <a:cxn ang="0">
                  <a:pos x="109" y="9"/>
                </a:cxn>
                <a:cxn ang="0">
                  <a:pos x="109" y="33"/>
                </a:cxn>
                <a:cxn ang="0">
                  <a:pos x="60" y="82"/>
                </a:cxn>
                <a:cxn ang="0">
                  <a:pos x="60" y="9"/>
                </a:cxn>
                <a:cxn ang="0">
                  <a:pos x="109" y="9"/>
                </a:cxn>
                <a:cxn ang="0">
                  <a:pos x="115" y="173"/>
                </a:cxn>
                <a:cxn ang="0">
                  <a:pos x="204" y="173"/>
                </a:cxn>
                <a:cxn ang="0">
                  <a:pos x="204" y="239"/>
                </a:cxn>
                <a:cxn ang="0">
                  <a:pos x="115" y="239"/>
                </a:cxn>
                <a:cxn ang="0">
                  <a:pos x="115" y="173"/>
                </a:cxn>
              </a:cxnLst>
              <a:rect l="0" t="0" r="r" b="b"/>
              <a:pathLst>
                <a:path w="318" h="292">
                  <a:moveTo>
                    <a:pt x="0" y="159"/>
                  </a:moveTo>
                  <a:cubicBezTo>
                    <a:pt x="159" y="0"/>
                    <a:pt x="159" y="0"/>
                    <a:pt x="159" y="0"/>
                  </a:cubicBezTo>
                  <a:cubicBezTo>
                    <a:pt x="318" y="159"/>
                    <a:pt x="318" y="159"/>
                    <a:pt x="318" y="159"/>
                  </a:cubicBezTo>
                  <a:cubicBezTo>
                    <a:pt x="212" y="159"/>
                    <a:pt x="106" y="159"/>
                    <a:pt x="0" y="159"/>
                  </a:cubicBezTo>
                  <a:close/>
                  <a:moveTo>
                    <a:pt x="285" y="173"/>
                  </a:moveTo>
                  <a:cubicBezTo>
                    <a:pt x="285" y="292"/>
                    <a:pt x="285" y="292"/>
                    <a:pt x="285" y="292"/>
                  </a:cubicBezTo>
                  <a:cubicBezTo>
                    <a:pt x="34" y="292"/>
                    <a:pt x="34" y="292"/>
                    <a:pt x="34" y="292"/>
                  </a:cubicBezTo>
                  <a:cubicBezTo>
                    <a:pt x="34" y="173"/>
                    <a:pt x="34" y="173"/>
                    <a:pt x="34" y="173"/>
                  </a:cubicBezTo>
                  <a:cubicBezTo>
                    <a:pt x="60" y="173"/>
                    <a:pt x="60" y="173"/>
                    <a:pt x="60" y="173"/>
                  </a:cubicBezTo>
                  <a:cubicBezTo>
                    <a:pt x="60" y="267"/>
                    <a:pt x="60" y="267"/>
                    <a:pt x="60" y="267"/>
                  </a:cubicBezTo>
                  <a:cubicBezTo>
                    <a:pt x="259" y="267"/>
                    <a:pt x="259" y="267"/>
                    <a:pt x="259" y="267"/>
                  </a:cubicBezTo>
                  <a:cubicBezTo>
                    <a:pt x="259" y="173"/>
                    <a:pt x="259" y="173"/>
                    <a:pt x="259" y="173"/>
                  </a:cubicBezTo>
                  <a:cubicBezTo>
                    <a:pt x="285" y="173"/>
                    <a:pt x="285" y="173"/>
                    <a:pt x="285" y="173"/>
                  </a:cubicBezTo>
                  <a:close/>
                  <a:moveTo>
                    <a:pt x="109" y="9"/>
                  </a:moveTo>
                  <a:cubicBezTo>
                    <a:pt x="109" y="33"/>
                    <a:pt x="109" y="33"/>
                    <a:pt x="109" y="33"/>
                  </a:cubicBezTo>
                  <a:cubicBezTo>
                    <a:pt x="60" y="82"/>
                    <a:pt x="60" y="82"/>
                    <a:pt x="60" y="82"/>
                  </a:cubicBezTo>
                  <a:cubicBezTo>
                    <a:pt x="60" y="9"/>
                    <a:pt x="60" y="9"/>
                    <a:pt x="60" y="9"/>
                  </a:cubicBezTo>
                  <a:cubicBezTo>
                    <a:pt x="109" y="9"/>
                    <a:pt x="109" y="9"/>
                    <a:pt x="109" y="9"/>
                  </a:cubicBezTo>
                  <a:close/>
                  <a:moveTo>
                    <a:pt x="115" y="173"/>
                  </a:moveTo>
                  <a:cubicBezTo>
                    <a:pt x="204" y="173"/>
                    <a:pt x="204" y="173"/>
                    <a:pt x="204" y="173"/>
                  </a:cubicBezTo>
                  <a:cubicBezTo>
                    <a:pt x="204" y="239"/>
                    <a:pt x="204" y="239"/>
                    <a:pt x="204" y="239"/>
                  </a:cubicBezTo>
                  <a:cubicBezTo>
                    <a:pt x="115" y="239"/>
                    <a:pt x="115" y="239"/>
                    <a:pt x="115" y="239"/>
                  </a:cubicBezTo>
                  <a:cubicBezTo>
                    <a:pt x="115" y="173"/>
                    <a:pt x="115" y="173"/>
                    <a:pt x="115" y="173"/>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Calibri"/>
              </a:endParaRPr>
            </a:p>
          </p:txBody>
        </p:sp>
        <p:sp>
          <p:nvSpPr>
            <p:cNvPr id="153" name="Freeform 143"/>
            <p:cNvSpPr>
              <a:spLocks noChangeAspect="1" noEditPoints="1"/>
            </p:cNvSpPr>
            <p:nvPr/>
          </p:nvSpPr>
          <p:spPr bwMode="auto">
            <a:xfrm>
              <a:off x="3412442" y="2201018"/>
              <a:ext cx="127710" cy="249526"/>
            </a:xfrm>
            <a:custGeom>
              <a:avLst/>
              <a:gdLst/>
              <a:ahLst/>
              <a:cxnLst>
                <a:cxn ang="0">
                  <a:pos x="119" y="58"/>
                </a:cxn>
                <a:cxn ang="0">
                  <a:pos x="112" y="41"/>
                </a:cxn>
                <a:cxn ang="0">
                  <a:pos x="95" y="33"/>
                </a:cxn>
                <a:cxn ang="0">
                  <a:pos x="89" y="24"/>
                </a:cxn>
                <a:cxn ang="0">
                  <a:pos x="89" y="19"/>
                </a:cxn>
                <a:cxn ang="0">
                  <a:pos x="90" y="10"/>
                </a:cxn>
                <a:cxn ang="0">
                  <a:pos x="85" y="2"/>
                </a:cxn>
                <a:cxn ang="0">
                  <a:pos x="75" y="0"/>
                </a:cxn>
                <a:cxn ang="0">
                  <a:pos x="67" y="2"/>
                </a:cxn>
                <a:cxn ang="0">
                  <a:pos x="66" y="3"/>
                </a:cxn>
                <a:cxn ang="0">
                  <a:pos x="64" y="5"/>
                </a:cxn>
                <a:cxn ang="0">
                  <a:pos x="64" y="8"/>
                </a:cxn>
                <a:cxn ang="0">
                  <a:pos x="64" y="10"/>
                </a:cxn>
                <a:cxn ang="0">
                  <a:pos x="65" y="12"/>
                </a:cxn>
                <a:cxn ang="0">
                  <a:pos x="73" y="29"/>
                </a:cxn>
                <a:cxn ang="0">
                  <a:pos x="62" y="41"/>
                </a:cxn>
                <a:cxn ang="0">
                  <a:pos x="55" y="45"/>
                </a:cxn>
                <a:cxn ang="0">
                  <a:pos x="50" y="46"/>
                </a:cxn>
                <a:cxn ang="0">
                  <a:pos x="35" y="43"/>
                </a:cxn>
                <a:cxn ang="0">
                  <a:pos x="21" y="29"/>
                </a:cxn>
                <a:cxn ang="0">
                  <a:pos x="14" y="14"/>
                </a:cxn>
                <a:cxn ang="0">
                  <a:pos x="14" y="22"/>
                </a:cxn>
                <a:cxn ang="0">
                  <a:pos x="2" y="19"/>
                </a:cxn>
                <a:cxn ang="0">
                  <a:pos x="4" y="24"/>
                </a:cxn>
                <a:cxn ang="0">
                  <a:pos x="11" y="33"/>
                </a:cxn>
                <a:cxn ang="0">
                  <a:pos x="14" y="43"/>
                </a:cxn>
                <a:cxn ang="0">
                  <a:pos x="16" y="51"/>
                </a:cxn>
                <a:cxn ang="0">
                  <a:pos x="50" y="64"/>
                </a:cxn>
                <a:cxn ang="0">
                  <a:pos x="56" y="98"/>
                </a:cxn>
                <a:cxn ang="0">
                  <a:pos x="51" y="133"/>
                </a:cxn>
                <a:cxn ang="0">
                  <a:pos x="49" y="151"/>
                </a:cxn>
                <a:cxn ang="0">
                  <a:pos x="47" y="173"/>
                </a:cxn>
                <a:cxn ang="0">
                  <a:pos x="43" y="195"/>
                </a:cxn>
                <a:cxn ang="0">
                  <a:pos x="37" y="220"/>
                </a:cxn>
                <a:cxn ang="0">
                  <a:pos x="35" y="233"/>
                </a:cxn>
                <a:cxn ang="0">
                  <a:pos x="27" y="240"/>
                </a:cxn>
                <a:cxn ang="0">
                  <a:pos x="19" y="245"/>
                </a:cxn>
                <a:cxn ang="0">
                  <a:pos x="12" y="247"/>
                </a:cxn>
                <a:cxn ang="0">
                  <a:pos x="32" y="252"/>
                </a:cxn>
                <a:cxn ang="0">
                  <a:pos x="48" y="250"/>
                </a:cxn>
                <a:cxn ang="0">
                  <a:pos x="56" y="233"/>
                </a:cxn>
                <a:cxn ang="0">
                  <a:pos x="76" y="166"/>
                </a:cxn>
                <a:cxn ang="0">
                  <a:pos x="86" y="210"/>
                </a:cxn>
                <a:cxn ang="0">
                  <a:pos x="82" y="243"/>
                </a:cxn>
                <a:cxn ang="0">
                  <a:pos x="76" y="250"/>
                </a:cxn>
                <a:cxn ang="0">
                  <a:pos x="86" y="254"/>
                </a:cxn>
                <a:cxn ang="0">
                  <a:pos x="100" y="250"/>
                </a:cxn>
                <a:cxn ang="0">
                  <a:pos x="104" y="233"/>
                </a:cxn>
                <a:cxn ang="0">
                  <a:pos x="102" y="172"/>
                </a:cxn>
                <a:cxn ang="0">
                  <a:pos x="99" y="138"/>
                </a:cxn>
                <a:cxn ang="0">
                  <a:pos x="101" y="120"/>
                </a:cxn>
                <a:cxn ang="0">
                  <a:pos x="112" y="121"/>
                </a:cxn>
                <a:cxn ang="0">
                  <a:pos x="125" y="98"/>
                </a:cxn>
                <a:cxn ang="0">
                  <a:pos x="64" y="10"/>
                </a:cxn>
                <a:cxn ang="0">
                  <a:pos x="108" y="97"/>
                </a:cxn>
                <a:cxn ang="0">
                  <a:pos x="105" y="103"/>
                </a:cxn>
                <a:cxn ang="0">
                  <a:pos x="99" y="101"/>
                </a:cxn>
                <a:cxn ang="0">
                  <a:pos x="105" y="75"/>
                </a:cxn>
                <a:cxn ang="0">
                  <a:pos x="111" y="83"/>
                </a:cxn>
              </a:cxnLst>
              <a:rect l="0" t="0" r="r" b="b"/>
              <a:pathLst>
                <a:path w="130" h="254">
                  <a:moveTo>
                    <a:pt x="130" y="80"/>
                  </a:moveTo>
                  <a:lnTo>
                    <a:pt x="130" y="79"/>
                  </a:lnTo>
                  <a:lnTo>
                    <a:pt x="130" y="76"/>
                  </a:lnTo>
                  <a:lnTo>
                    <a:pt x="130" y="76"/>
                  </a:lnTo>
                  <a:lnTo>
                    <a:pt x="130" y="75"/>
                  </a:lnTo>
                  <a:lnTo>
                    <a:pt x="129" y="74"/>
                  </a:lnTo>
                  <a:lnTo>
                    <a:pt x="128" y="71"/>
                  </a:lnTo>
                  <a:lnTo>
                    <a:pt x="127" y="71"/>
                  </a:lnTo>
                  <a:lnTo>
                    <a:pt x="127" y="70"/>
                  </a:lnTo>
                  <a:lnTo>
                    <a:pt x="126" y="68"/>
                  </a:lnTo>
                  <a:lnTo>
                    <a:pt x="124" y="65"/>
                  </a:lnTo>
                  <a:lnTo>
                    <a:pt x="120" y="60"/>
                  </a:lnTo>
                  <a:lnTo>
                    <a:pt x="119" y="58"/>
                  </a:lnTo>
                  <a:lnTo>
                    <a:pt x="118" y="57"/>
                  </a:lnTo>
                  <a:lnTo>
                    <a:pt x="118" y="57"/>
                  </a:lnTo>
                  <a:lnTo>
                    <a:pt x="118" y="56"/>
                  </a:lnTo>
                  <a:lnTo>
                    <a:pt x="117" y="53"/>
                  </a:lnTo>
                  <a:lnTo>
                    <a:pt x="115" y="52"/>
                  </a:lnTo>
                  <a:lnTo>
                    <a:pt x="115" y="52"/>
                  </a:lnTo>
                  <a:lnTo>
                    <a:pt x="114" y="51"/>
                  </a:lnTo>
                  <a:lnTo>
                    <a:pt x="114" y="50"/>
                  </a:lnTo>
                  <a:lnTo>
                    <a:pt x="114" y="49"/>
                  </a:lnTo>
                  <a:lnTo>
                    <a:pt x="114" y="45"/>
                  </a:lnTo>
                  <a:lnTo>
                    <a:pt x="113" y="43"/>
                  </a:lnTo>
                  <a:lnTo>
                    <a:pt x="113" y="42"/>
                  </a:lnTo>
                  <a:lnTo>
                    <a:pt x="112" y="41"/>
                  </a:lnTo>
                  <a:lnTo>
                    <a:pt x="112" y="40"/>
                  </a:lnTo>
                  <a:lnTo>
                    <a:pt x="111" y="39"/>
                  </a:lnTo>
                  <a:lnTo>
                    <a:pt x="110" y="39"/>
                  </a:lnTo>
                  <a:lnTo>
                    <a:pt x="109" y="39"/>
                  </a:lnTo>
                  <a:lnTo>
                    <a:pt x="108" y="38"/>
                  </a:lnTo>
                  <a:lnTo>
                    <a:pt x="107" y="38"/>
                  </a:lnTo>
                  <a:lnTo>
                    <a:pt x="104" y="38"/>
                  </a:lnTo>
                  <a:lnTo>
                    <a:pt x="102" y="37"/>
                  </a:lnTo>
                  <a:lnTo>
                    <a:pt x="98" y="36"/>
                  </a:lnTo>
                  <a:lnTo>
                    <a:pt x="97" y="36"/>
                  </a:lnTo>
                  <a:lnTo>
                    <a:pt x="96" y="35"/>
                  </a:lnTo>
                  <a:lnTo>
                    <a:pt x="95" y="35"/>
                  </a:lnTo>
                  <a:lnTo>
                    <a:pt x="95" y="33"/>
                  </a:lnTo>
                  <a:lnTo>
                    <a:pt x="94" y="33"/>
                  </a:lnTo>
                  <a:lnTo>
                    <a:pt x="94" y="32"/>
                  </a:lnTo>
                  <a:lnTo>
                    <a:pt x="94" y="31"/>
                  </a:lnTo>
                  <a:lnTo>
                    <a:pt x="93" y="31"/>
                  </a:lnTo>
                  <a:lnTo>
                    <a:pt x="93" y="30"/>
                  </a:lnTo>
                  <a:lnTo>
                    <a:pt x="93" y="30"/>
                  </a:lnTo>
                  <a:lnTo>
                    <a:pt x="92" y="29"/>
                  </a:lnTo>
                  <a:lnTo>
                    <a:pt x="92" y="29"/>
                  </a:lnTo>
                  <a:lnTo>
                    <a:pt x="91" y="29"/>
                  </a:lnTo>
                  <a:lnTo>
                    <a:pt x="90" y="29"/>
                  </a:lnTo>
                  <a:lnTo>
                    <a:pt x="90" y="28"/>
                  </a:lnTo>
                  <a:lnTo>
                    <a:pt x="90" y="27"/>
                  </a:lnTo>
                  <a:lnTo>
                    <a:pt x="89" y="24"/>
                  </a:lnTo>
                  <a:lnTo>
                    <a:pt x="89" y="22"/>
                  </a:lnTo>
                  <a:lnTo>
                    <a:pt x="89" y="21"/>
                  </a:lnTo>
                  <a:lnTo>
                    <a:pt x="89" y="21"/>
                  </a:lnTo>
                  <a:lnTo>
                    <a:pt x="89" y="20"/>
                  </a:lnTo>
                  <a:lnTo>
                    <a:pt x="89" y="20"/>
                  </a:lnTo>
                  <a:lnTo>
                    <a:pt x="89" y="20"/>
                  </a:lnTo>
                  <a:lnTo>
                    <a:pt x="89" y="20"/>
                  </a:lnTo>
                  <a:lnTo>
                    <a:pt x="89" y="20"/>
                  </a:lnTo>
                  <a:lnTo>
                    <a:pt x="89" y="19"/>
                  </a:lnTo>
                  <a:lnTo>
                    <a:pt x="89" y="19"/>
                  </a:lnTo>
                  <a:lnTo>
                    <a:pt x="89" y="19"/>
                  </a:lnTo>
                  <a:lnTo>
                    <a:pt x="89" y="19"/>
                  </a:lnTo>
                  <a:lnTo>
                    <a:pt x="89" y="19"/>
                  </a:lnTo>
                  <a:lnTo>
                    <a:pt x="89" y="18"/>
                  </a:lnTo>
                  <a:lnTo>
                    <a:pt x="89" y="18"/>
                  </a:lnTo>
                  <a:lnTo>
                    <a:pt x="89" y="18"/>
                  </a:lnTo>
                  <a:lnTo>
                    <a:pt x="89" y="18"/>
                  </a:lnTo>
                  <a:lnTo>
                    <a:pt x="89" y="18"/>
                  </a:lnTo>
                  <a:lnTo>
                    <a:pt x="89" y="17"/>
                  </a:lnTo>
                  <a:lnTo>
                    <a:pt x="90" y="17"/>
                  </a:lnTo>
                  <a:lnTo>
                    <a:pt x="90" y="16"/>
                  </a:lnTo>
                  <a:lnTo>
                    <a:pt x="90" y="14"/>
                  </a:lnTo>
                  <a:lnTo>
                    <a:pt x="91" y="13"/>
                  </a:lnTo>
                  <a:lnTo>
                    <a:pt x="91" y="12"/>
                  </a:lnTo>
                  <a:lnTo>
                    <a:pt x="90" y="10"/>
                  </a:lnTo>
                  <a:lnTo>
                    <a:pt x="90" y="10"/>
                  </a:lnTo>
                  <a:lnTo>
                    <a:pt x="90" y="9"/>
                  </a:lnTo>
                  <a:lnTo>
                    <a:pt x="89" y="9"/>
                  </a:lnTo>
                  <a:lnTo>
                    <a:pt x="89" y="9"/>
                  </a:lnTo>
                  <a:lnTo>
                    <a:pt x="88" y="8"/>
                  </a:lnTo>
                  <a:lnTo>
                    <a:pt x="88" y="7"/>
                  </a:lnTo>
                  <a:lnTo>
                    <a:pt x="88" y="7"/>
                  </a:lnTo>
                  <a:lnTo>
                    <a:pt x="88" y="6"/>
                  </a:lnTo>
                  <a:lnTo>
                    <a:pt x="88" y="6"/>
                  </a:lnTo>
                  <a:lnTo>
                    <a:pt x="88" y="5"/>
                  </a:lnTo>
                  <a:lnTo>
                    <a:pt x="87" y="5"/>
                  </a:lnTo>
                  <a:lnTo>
                    <a:pt x="87" y="4"/>
                  </a:lnTo>
                  <a:lnTo>
                    <a:pt x="86" y="3"/>
                  </a:lnTo>
                  <a:lnTo>
                    <a:pt x="85" y="2"/>
                  </a:lnTo>
                  <a:lnTo>
                    <a:pt x="83" y="1"/>
                  </a:lnTo>
                  <a:lnTo>
                    <a:pt x="83" y="1"/>
                  </a:lnTo>
                  <a:lnTo>
                    <a:pt x="81" y="0"/>
                  </a:lnTo>
                  <a:lnTo>
                    <a:pt x="81" y="0"/>
                  </a:lnTo>
                  <a:lnTo>
                    <a:pt x="80" y="0"/>
                  </a:lnTo>
                  <a:lnTo>
                    <a:pt x="79" y="0"/>
                  </a:lnTo>
                  <a:lnTo>
                    <a:pt x="79" y="0"/>
                  </a:lnTo>
                  <a:lnTo>
                    <a:pt x="78" y="0"/>
                  </a:lnTo>
                  <a:lnTo>
                    <a:pt x="77" y="0"/>
                  </a:lnTo>
                  <a:lnTo>
                    <a:pt x="76" y="0"/>
                  </a:lnTo>
                  <a:lnTo>
                    <a:pt x="76" y="0"/>
                  </a:lnTo>
                  <a:lnTo>
                    <a:pt x="75" y="0"/>
                  </a:lnTo>
                  <a:lnTo>
                    <a:pt x="75" y="0"/>
                  </a:lnTo>
                  <a:lnTo>
                    <a:pt x="74" y="0"/>
                  </a:lnTo>
                  <a:lnTo>
                    <a:pt x="72" y="0"/>
                  </a:lnTo>
                  <a:lnTo>
                    <a:pt x="71" y="0"/>
                  </a:lnTo>
                  <a:lnTo>
                    <a:pt x="70" y="0"/>
                  </a:lnTo>
                  <a:lnTo>
                    <a:pt x="70" y="0"/>
                  </a:lnTo>
                  <a:lnTo>
                    <a:pt x="69" y="1"/>
                  </a:lnTo>
                  <a:lnTo>
                    <a:pt x="69" y="1"/>
                  </a:lnTo>
                  <a:lnTo>
                    <a:pt x="69" y="1"/>
                  </a:lnTo>
                  <a:lnTo>
                    <a:pt x="67" y="1"/>
                  </a:lnTo>
                  <a:lnTo>
                    <a:pt x="67" y="1"/>
                  </a:lnTo>
                  <a:lnTo>
                    <a:pt x="67" y="1"/>
                  </a:lnTo>
                  <a:lnTo>
                    <a:pt x="67" y="1"/>
                  </a:lnTo>
                  <a:lnTo>
                    <a:pt x="67" y="2"/>
                  </a:lnTo>
                  <a:lnTo>
                    <a:pt x="67" y="2"/>
                  </a:lnTo>
                  <a:lnTo>
                    <a:pt x="67" y="2"/>
                  </a:lnTo>
                  <a:lnTo>
                    <a:pt x="67" y="2"/>
                  </a:lnTo>
                  <a:lnTo>
                    <a:pt x="66" y="2"/>
                  </a:lnTo>
                  <a:lnTo>
                    <a:pt x="66" y="2"/>
                  </a:lnTo>
                  <a:lnTo>
                    <a:pt x="66" y="2"/>
                  </a:lnTo>
                  <a:lnTo>
                    <a:pt x="66" y="3"/>
                  </a:lnTo>
                  <a:lnTo>
                    <a:pt x="67" y="3"/>
                  </a:lnTo>
                  <a:lnTo>
                    <a:pt x="67" y="3"/>
                  </a:lnTo>
                  <a:lnTo>
                    <a:pt x="67" y="3"/>
                  </a:lnTo>
                  <a:lnTo>
                    <a:pt x="66" y="3"/>
                  </a:lnTo>
                  <a:lnTo>
                    <a:pt x="66" y="3"/>
                  </a:lnTo>
                  <a:lnTo>
                    <a:pt x="66" y="3"/>
                  </a:lnTo>
                  <a:lnTo>
                    <a:pt x="66" y="3"/>
                  </a:lnTo>
                  <a:lnTo>
                    <a:pt x="66" y="3"/>
                  </a:lnTo>
                  <a:lnTo>
                    <a:pt x="65" y="4"/>
                  </a:lnTo>
                  <a:lnTo>
                    <a:pt x="65" y="4"/>
                  </a:lnTo>
                  <a:lnTo>
                    <a:pt x="65" y="4"/>
                  </a:lnTo>
                  <a:lnTo>
                    <a:pt x="65" y="4"/>
                  </a:lnTo>
                  <a:lnTo>
                    <a:pt x="65" y="4"/>
                  </a:lnTo>
                  <a:lnTo>
                    <a:pt x="65" y="4"/>
                  </a:lnTo>
                  <a:lnTo>
                    <a:pt x="65" y="4"/>
                  </a:lnTo>
                  <a:lnTo>
                    <a:pt x="65" y="4"/>
                  </a:lnTo>
                  <a:lnTo>
                    <a:pt x="65" y="5"/>
                  </a:lnTo>
                  <a:lnTo>
                    <a:pt x="64" y="5"/>
                  </a:lnTo>
                  <a:lnTo>
                    <a:pt x="64" y="5"/>
                  </a:lnTo>
                  <a:lnTo>
                    <a:pt x="65" y="5"/>
                  </a:lnTo>
                  <a:lnTo>
                    <a:pt x="65" y="5"/>
                  </a:lnTo>
                  <a:lnTo>
                    <a:pt x="65" y="5"/>
                  </a:lnTo>
                  <a:lnTo>
                    <a:pt x="65" y="5"/>
                  </a:lnTo>
                  <a:lnTo>
                    <a:pt x="65" y="5"/>
                  </a:lnTo>
                  <a:lnTo>
                    <a:pt x="65" y="5"/>
                  </a:lnTo>
                  <a:lnTo>
                    <a:pt x="65" y="5"/>
                  </a:lnTo>
                  <a:lnTo>
                    <a:pt x="65" y="6"/>
                  </a:lnTo>
                  <a:lnTo>
                    <a:pt x="64" y="7"/>
                  </a:lnTo>
                  <a:lnTo>
                    <a:pt x="64" y="7"/>
                  </a:lnTo>
                  <a:lnTo>
                    <a:pt x="64" y="7"/>
                  </a:lnTo>
                  <a:lnTo>
                    <a:pt x="64" y="7"/>
                  </a:lnTo>
                  <a:lnTo>
                    <a:pt x="64" y="8"/>
                  </a:lnTo>
                  <a:lnTo>
                    <a:pt x="64" y="8"/>
                  </a:lnTo>
                  <a:lnTo>
                    <a:pt x="64" y="8"/>
                  </a:lnTo>
                  <a:lnTo>
                    <a:pt x="64" y="8"/>
                  </a:lnTo>
                  <a:lnTo>
                    <a:pt x="64" y="8"/>
                  </a:lnTo>
                  <a:lnTo>
                    <a:pt x="64" y="8"/>
                  </a:lnTo>
                  <a:lnTo>
                    <a:pt x="64" y="9"/>
                  </a:lnTo>
                  <a:lnTo>
                    <a:pt x="64" y="9"/>
                  </a:lnTo>
                  <a:lnTo>
                    <a:pt x="64" y="9"/>
                  </a:lnTo>
                  <a:lnTo>
                    <a:pt x="64" y="9"/>
                  </a:lnTo>
                  <a:lnTo>
                    <a:pt x="64" y="9"/>
                  </a:lnTo>
                  <a:lnTo>
                    <a:pt x="64" y="9"/>
                  </a:lnTo>
                  <a:lnTo>
                    <a:pt x="64" y="9"/>
                  </a:lnTo>
                  <a:lnTo>
                    <a:pt x="64" y="10"/>
                  </a:lnTo>
                  <a:lnTo>
                    <a:pt x="64" y="10"/>
                  </a:lnTo>
                  <a:lnTo>
                    <a:pt x="64" y="10"/>
                  </a:lnTo>
                  <a:lnTo>
                    <a:pt x="64" y="10"/>
                  </a:lnTo>
                  <a:lnTo>
                    <a:pt x="64" y="10"/>
                  </a:lnTo>
                  <a:lnTo>
                    <a:pt x="64" y="11"/>
                  </a:lnTo>
                  <a:lnTo>
                    <a:pt x="64" y="11"/>
                  </a:lnTo>
                  <a:lnTo>
                    <a:pt x="64" y="11"/>
                  </a:lnTo>
                  <a:lnTo>
                    <a:pt x="64" y="11"/>
                  </a:lnTo>
                  <a:lnTo>
                    <a:pt x="64" y="11"/>
                  </a:lnTo>
                  <a:lnTo>
                    <a:pt x="64" y="11"/>
                  </a:lnTo>
                  <a:lnTo>
                    <a:pt x="64" y="11"/>
                  </a:lnTo>
                  <a:lnTo>
                    <a:pt x="64" y="11"/>
                  </a:lnTo>
                  <a:lnTo>
                    <a:pt x="65" y="12"/>
                  </a:lnTo>
                  <a:lnTo>
                    <a:pt x="65" y="12"/>
                  </a:lnTo>
                  <a:lnTo>
                    <a:pt x="65" y="13"/>
                  </a:lnTo>
                  <a:lnTo>
                    <a:pt x="65" y="14"/>
                  </a:lnTo>
                  <a:lnTo>
                    <a:pt x="65" y="15"/>
                  </a:lnTo>
                  <a:lnTo>
                    <a:pt x="66" y="16"/>
                  </a:lnTo>
                  <a:lnTo>
                    <a:pt x="66" y="16"/>
                  </a:lnTo>
                  <a:lnTo>
                    <a:pt x="66" y="17"/>
                  </a:lnTo>
                  <a:lnTo>
                    <a:pt x="67" y="22"/>
                  </a:lnTo>
                  <a:lnTo>
                    <a:pt x="68" y="23"/>
                  </a:lnTo>
                  <a:lnTo>
                    <a:pt x="69" y="25"/>
                  </a:lnTo>
                  <a:lnTo>
                    <a:pt x="71" y="27"/>
                  </a:lnTo>
                  <a:lnTo>
                    <a:pt x="72" y="28"/>
                  </a:lnTo>
                  <a:lnTo>
                    <a:pt x="73" y="29"/>
                  </a:lnTo>
                  <a:lnTo>
                    <a:pt x="75" y="32"/>
                  </a:lnTo>
                  <a:lnTo>
                    <a:pt x="75" y="32"/>
                  </a:lnTo>
                  <a:lnTo>
                    <a:pt x="76" y="33"/>
                  </a:lnTo>
                  <a:lnTo>
                    <a:pt x="76" y="34"/>
                  </a:lnTo>
                  <a:lnTo>
                    <a:pt x="76" y="34"/>
                  </a:lnTo>
                  <a:lnTo>
                    <a:pt x="76" y="35"/>
                  </a:lnTo>
                  <a:lnTo>
                    <a:pt x="75" y="37"/>
                  </a:lnTo>
                  <a:lnTo>
                    <a:pt x="73" y="39"/>
                  </a:lnTo>
                  <a:lnTo>
                    <a:pt x="73" y="39"/>
                  </a:lnTo>
                  <a:lnTo>
                    <a:pt x="70" y="39"/>
                  </a:lnTo>
                  <a:lnTo>
                    <a:pt x="66" y="40"/>
                  </a:lnTo>
                  <a:lnTo>
                    <a:pt x="63" y="40"/>
                  </a:lnTo>
                  <a:lnTo>
                    <a:pt x="62" y="41"/>
                  </a:lnTo>
                  <a:lnTo>
                    <a:pt x="61" y="41"/>
                  </a:lnTo>
                  <a:lnTo>
                    <a:pt x="60" y="41"/>
                  </a:lnTo>
                  <a:lnTo>
                    <a:pt x="60" y="41"/>
                  </a:lnTo>
                  <a:lnTo>
                    <a:pt x="59" y="41"/>
                  </a:lnTo>
                  <a:lnTo>
                    <a:pt x="59" y="41"/>
                  </a:lnTo>
                  <a:lnTo>
                    <a:pt x="58" y="41"/>
                  </a:lnTo>
                  <a:lnTo>
                    <a:pt x="57" y="42"/>
                  </a:lnTo>
                  <a:lnTo>
                    <a:pt x="56" y="42"/>
                  </a:lnTo>
                  <a:lnTo>
                    <a:pt x="56" y="42"/>
                  </a:lnTo>
                  <a:lnTo>
                    <a:pt x="55" y="43"/>
                  </a:lnTo>
                  <a:lnTo>
                    <a:pt x="55" y="44"/>
                  </a:lnTo>
                  <a:lnTo>
                    <a:pt x="55" y="45"/>
                  </a:lnTo>
                  <a:lnTo>
                    <a:pt x="55" y="45"/>
                  </a:lnTo>
                  <a:lnTo>
                    <a:pt x="55" y="45"/>
                  </a:lnTo>
                  <a:lnTo>
                    <a:pt x="54" y="46"/>
                  </a:lnTo>
                  <a:lnTo>
                    <a:pt x="54" y="45"/>
                  </a:lnTo>
                  <a:lnTo>
                    <a:pt x="53" y="45"/>
                  </a:lnTo>
                  <a:lnTo>
                    <a:pt x="53" y="46"/>
                  </a:lnTo>
                  <a:lnTo>
                    <a:pt x="53" y="46"/>
                  </a:lnTo>
                  <a:lnTo>
                    <a:pt x="52" y="46"/>
                  </a:lnTo>
                  <a:lnTo>
                    <a:pt x="52" y="46"/>
                  </a:lnTo>
                  <a:lnTo>
                    <a:pt x="52" y="46"/>
                  </a:lnTo>
                  <a:lnTo>
                    <a:pt x="51" y="46"/>
                  </a:lnTo>
                  <a:lnTo>
                    <a:pt x="51" y="46"/>
                  </a:lnTo>
                  <a:lnTo>
                    <a:pt x="50" y="46"/>
                  </a:lnTo>
                  <a:lnTo>
                    <a:pt x="50" y="46"/>
                  </a:lnTo>
                  <a:lnTo>
                    <a:pt x="49" y="46"/>
                  </a:lnTo>
                  <a:lnTo>
                    <a:pt x="48" y="46"/>
                  </a:lnTo>
                  <a:lnTo>
                    <a:pt x="47" y="46"/>
                  </a:lnTo>
                  <a:lnTo>
                    <a:pt x="47" y="46"/>
                  </a:lnTo>
                  <a:lnTo>
                    <a:pt x="46" y="46"/>
                  </a:lnTo>
                  <a:lnTo>
                    <a:pt x="45" y="46"/>
                  </a:lnTo>
                  <a:lnTo>
                    <a:pt x="43" y="45"/>
                  </a:lnTo>
                  <a:lnTo>
                    <a:pt x="42" y="45"/>
                  </a:lnTo>
                  <a:lnTo>
                    <a:pt x="41" y="46"/>
                  </a:lnTo>
                  <a:lnTo>
                    <a:pt x="40" y="46"/>
                  </a:lnTo>
                  <a:lnTo>
                    <a:pt x="38" y="45"/>
                  </a:lnTo>
                  <a:lnTo>
                    <a:pt x="36" y="43"/>
                  </a:lnTo>
                  <a:lnTo>
                    <a:pt x="35" y="43"/>
                  </a:lnTo>
                  <a:lnTo>
                    <a:pt x="34" y="42"/>
                  </a:lnTo>
                  <a:lnTo>
                    <a:pt x="32" y="41"/>
                  </a:lnTo>
                  <a:lnTo>
                    <a:pt x="31" y="39"/>
                  </a:lnTo>
                  <a:lnTo>
                    <a:pt x="29" y="38"/>
                  </a:lnTo>
                  <a:lnTo>
                    <a:pt x="29" y="38"/>
                  </a:lnTo>
                  <a:lnTo>
                    <a:pt x="28" y="38"/>
                  </a:lnTo>
                  <a:lnTo>
                    <a:pt x="26" y="35"/>
                  </a:lnTo>
                  <a:lnTo>
                    <a:pt x="24" y="34"/>
                  </a:lnTo>
                  <a:lnTo>
                    <a:pt x="23" y="33"/>
                  </a:lnTo>
                  <a:lnTo>
                    <a:pt x="22" y="33"/>
                  </a:lnTo>
                  <a:lnTo>
                    <a:pt x="22" y="33"/>
                  </a:lnTo>
                  <a:lnTo>
                    <a:pt x="21" y="31"/>
                  </a:lnTo>
                  <a:lnTo>
                    <a:pt x="21" y="29"/>
                  </a:lnTo>
                  <a:lnTo>
                    <a:pt x="21" y="29"/>
                  </a:lnTo>
                  <a:lnTo>
                    <a:pt x="21" y="28"/>
                  </a:lnTo>
                  <a:lnTo>
                    <a:pt x="21" y="27"/>
                  </a:lnTo>
                  <a:lnTo>
                    <a:pt x="21" y="26"/>
                  </a:lnTo>
                  <a:lnTo>
                    <a:pt x="20" y="24"/>
                  </a:lnTo>
                  <a:lnTo>
                    <a:pt x="18" y="20"/>
                  </a:lnTo>
                  <a:lnTo>
                    <a:pt x="17" y="18"/>
                  </a:lnTo>
                  <a:lnTo>
                    <a:pt x="17" y="17"/>
                  </a:lnTo>
                  <a:lnTo>
                    <a:pt x="16" y="15"/>
                  </a:lnTo>
                  <a:lnTo>
                    <a:pt x="16" y="14"/>
                  </a:lnTo>
                  <a:lnTo>
                    <a:pt x="15" y="14"/>
                  </a:lnTo>
                  <a:lnTo>
                    <a:pt x="14" y="14"/>
                  </a:lnTo>
                  <a:lnTo>
                    <a:pt x="14" y="14"/>
                  </a:lnTo>
                  <a:lnTo>
                    <a:pt x="14" y="14"/>
                  </a:lnTo>
                  <a:lnTo>
                    <a:pt x="13" y="14"/>
                  </a:lnTo>
                  <a:lnTo>
                    <a:pt x="13" y="15"/>
                  </a:lnTo>
                  <a:lnTo>
                    <a:pt x="13" y="15"/>
                  </a:lnTo>
                  <a:lnTo>
                    <a:pt x="13" y="17"/>
                  </a:lnTo>
                  <a:lnTo>
                    <a:pt x="13" y="18"/>
                  </a:lnTo>
                  <a:lnTo>
                    <a:pt x="15" y="20"/>
                  </a:lnTo>
                  <a:lnTo>
                    <a:pt x="15" y="22"/>
                  </a:lnTo>
                  <a:lnTo>
                    <a:pt x="15" y="22"/>
                  </a:lnTo>
                  <a:lnTo>
                    <a:pt x="15" y="22"/>
                  </a:lnTo>
                  <a:lnTo>
                    <a:pt x="15" y="22"/>
                  </a:lnTo>
                  <a:lnTo>
                    <a:pt x="14" y="22"/>
                  </a:lnTo>
                  <a:lnTo>
                    <a:pt x="14" y="22"/>
                  </a:lnTo>
                  <a:lnTo>
                    <a:pt x="12" y="22"/>
                  </a:lnTo>
                  <a:lnTo>
                    <a:pt x="10" y="21"/>
                  </a:lnTo>
                  <a:lnTo>
                    <a:pt x="10" y="21"/>
                  </a:lnTo>
                  <a:lnTo>
                    <a:pt x="9" y="20"/>
                  </a:lnTo>
                  <a:lnTo>
                    <a:pt x="8" y="20"/>
                  </a:lnTo>
                  <a:lnTo>
                    <a:pt x="8" y="20"/>
                  </a:lnTo>
                  <a:lnTo>
                    <a:pt x="7" y="20"/>
                  </a:lnTo>
                  <a:lnTo>
                    <a:pt x="6" y="19"/>
                  </a:lnTo>
                  <a:lnTo>
                    <a:pt x="5" y="19"/>
                  </a:lnTo>
                  <a:lnTo>
                    <a:pt x="4" y="19"/>
                  </a:lnTo>
                  <a:lnTo>
                    <a:pt x="3" y="19"/>
                  </a:lnTo>
                  <a:lnTo>
                    <a:pt x="3" y="19"/>
                  </a:lnTo>
                  <a:lnTo>
                    <a:pt x="2" y="19"/>
                  </a:lnTo>
                  <a:lnTo>
                    <a:pt x="2" y="19"/>
                  </a:lnTo>
                  <a:lnTo>
                    <a:pt x="2" y="20"/>
                  </a:lnTo>
                  <a:lnTo>
                    <a:pt x="2" y="20"/>
                  </a:lnTo>
                  <a:lnTo>
                    <a:pt x="2" y="20"/>
                  </a:lnTo>
                  <a:lnTo>
                    <a:pt x="1" y="21"/>
                  </a:lnTo>
                  <a:lnTo>
                    <a:pt x="1" y="22"/>
                  </a:lnTo>
                  <a:lnTo>
                    <a:pt x="0" y="22"/>
                  </a:lnTo>
                  <a:lnTo>
                    <a:pt x="1" y="22"/>
                  </a:lnTo>
                  <a:lnTo>
                    <a:pt x="2" y="23"/>
                  </a:lnTo>
                  <a:lnTo>
                    <a:pt x="2" y="23"/>
                  </a:lnTo>
                  <a:lnTo>
                    <a:pt x="3" y="23"/>
                  </a:lnTo>
                  <a:lnTo>
                    <a:pt x="4" y="24"/>
                  </a:lnTo>
                  <a:lnTo>
                    <a:pt x="4" y="24"/>
                  </a:lnTo>
                  <a:lnTo>
                    <a:pt x="5" y="25"/>
                  </a:lnTo>
                  <a:lnTo>
                    <a:pt x="5" y="25"/>
                  </a:lnTo>
                  <a:lnTo>
                    <a:pt x="7" y="26"/>
                  </a:lnTo>
                  <a:lnTo>
                    <a:pt x="7" y="26"/>
                  </a:lnTo>
                  <a:lnTo>
                    <a:pt x="8" y="27"/>
                  </a:lnTo>
                  <a:lnTo>
                    <a:pt x="8" y="28"/>
                  </a:lnTo>
                  <a:lnTo>
                    <a:pt x="8" y="29"/>
                  </a:lnTo>
                  <a:lnTo>
                    <a:pt x="8" y="30"/>
                  </a:lnTo>
                  <a:lnTo>
                    <a:pt x="9" y="31"/>
                  </a:lnTo>
                  <a:lnTo>
                    <a:pt x="9" y="32"/>
                  </a:lnTo>
                  <a:lnTo>
                    <a:pt x="10" y="32"/>
                  </a:lnTo>
                  <a:lnTo>
                    <a:pt x="10" y="33"/>
                  </a:lnTo>
                  <a:lnTo>
                    <a:pt x="11" y="33"/>
                  </a:lnTo>
                  <a:lnTo>
                    <a:pt x="12" y="34"/>
                  </a:lnTo>
                  <a:lnTo>
                    <a:pt x="13" y="34"/>
                  </a:lnTo>
                  <a:lnTo>
                    <a:pt x="14" y="36"/>
                  </a:lnTo>
                  <a:lnTo>
                    <a:pt x="16" y="36"/>
                  </a:lnTo>
                  <a:lnTo>
                    <a:pt x="16" y="37"/>
                  </a:lnTo>
                  <a:lnTo>
                    <a:pt x="16" y="37"/>
                  </a:lnTo>
                  <a:lnTo>
                    <a:pt x="17" y="38"/>
                  </a:lnTo>
                  <a:lnTo>
                    <a:pt x="17" y="38"/>
                  </a:lnTo>
                  <a:lnTo>
                    <a:pt x="16" y="38"/>
                  </a:lnTo>
                  <a:lnTo>
                    <a:pt x="16" y="39"/>
                  </a:lnTo>
                  <a:lnTo>
                    <a:pt x="14" y="42"/>
                  </a:lnTo>
                  <a:lnTo>
                    <a:pt x="14" y="42"/>
                  </a:lnTo>
                  <a:lnTo>
                    <a:pt x="14" y="43"/>
                  </a:lnTo>
                  <a:lnTo>
                    <a:pt x="13" y="46"/>
                  </a:lnTo>
                  <a:lnTo>
                    <a:pt x="13" y="47"/>
                  </a:lnTo>
                  <a:lnTo>
                    <a:pt x="13" y="49"/>
                  </a:lnTo>
                  <a:lnTo>
                    <a:pt x="13" y="49"/>
                  </a:lnTo>
                  <a:lnTo>
                    <a:pt x="13" y="50"/>
                  </a:lnTo>
                  <a:lnTo>
                    <a:pt x="13" y="50"/>
                  </a:lnTo>
                  <a:lnTo>
                    <a:pt x="13" y="50"/>
                  </a:lnTo>
                  <a:lnTo>
                    <a:pt x="13" y="50"/>
                  </a:lnTo>
                  <a:lnTo>
                    <a:pt x="13" y="50"/>
                  </a:lnTo>
                  <a:lnTo>
                    <a:pt x="14" y="50"/>
                  </a:lnTo>
                  <a:lnTo>
                    <a:pt x="14" y="51"/>
                  </a:lnTo>
                  <a:lnTo>
                    <a:pt x="15" y="51"/>
                  </a:lnTo>
                  <a:lnTo>
                    <a:pt x="16" y="51"/>
                  </a:lnTo>
                  <a:lnTo>
                    <a:pt x="17" y="52"/>
                  </a:lnTo>
                  <a:lnTo>
                    <a:pt x="19" y="53"/>
                  </a:lnTo>
                  <a:lnTo>
                    <a:pt x="22" y="54"/>
                  </a:lnTo>
                  <a:lnTo>
                    <a:pt x="24" y="55"/>
                  </a:lnTo>
                  <a:lnTo>
                    <a:pt x="27" y="56"/>
                  </a:lnTo>
                  <a:lnTo>
                    <a:pt x="29" y="57"/>
                  </a:lnTo>
                  <a:lnTo>
                    <a:pt x="33" y="58"/>
                  </a:lnTo>
                  <a:lnTo>
                    <a:pt x="36" y="60"/>
                  </a:lnTo>
                  <a:lnTo>
                    <a:pt x="39" y="61"/>
                  </a:lnTo>
                  <a:lnTo>
                    <a:pt x="42" y="62"/>
                  </a:lnTo>
                  <a:lnTo>
                    <a:pt x="45" y="62"/>
                  </a:lnTo>
                  <a:lnTo>
                    <a:pt x="50" y="64"/>
                  </a:lnTo>
                  <a:lnTo>
                    <a:pt x="50" y="64"/>
                  </a:lnTo>
                  <a:lnTo>
                    <a:pt x="51" y="64"/>
                  </a:lnTo>
                  <a:lnTo>
                    <a:pt x="54" y="65"/>
                  </a:lnTo>
                  <a:lnTo>
                    <a:pt x="55" y="65"/>
                  </a:lnTo>
                  <a:lnTo>
                    <a:pt x="55" y="65"/>
                  </a:lnTo>
                  <a:lnTo>
                    <a:pt x="56" y="66"/>
                  </a:lnTo>
                  <a:lnTo>
                    <a:pt x="56" y="74"/>
                  </a:lnTo>
                  <a:lnTo>
                    <a:pt x="56" y="79"/>
                  </a:lnTo>
                  <a:lnTo>
                    <a:pt x="56" y="84"/>
                  </a:lnTo>
                  <a:lnTo>
                    <a:pt x="56" y="88"/>
                  </a:lnTo>
                  <a:lnTo>
                    <a:pt x="56" y="91"/>
                  </a:lnTo>
                  <a:lnTo>
                    <a:pt x="56" y="93"/>
                  </a:lnTo>
                  <a:lnTo>
                    <a:pt x="56" y="95"/>
                  </a:lnTo>
                  <a:lnTo>
                    <a:pt x="56" y="98"/>
                  </a:lnTo>
                  <a:lnTo>
                    <a:pt x="56" y="99"/>
                  </a:lnTo>
                  <a:lnTo>
                    <a:pt x="56" y="100"/>
                  </a:lnTo>
                  <a:lnTo>
                    <a:pt x="55" y="107"/>
                  </a:lnTo>
                  <a:lnTo>
                    <a:pt x="55" y="109"/>
                  </a:lnTo>
                  <a:lnTo>
                    <a:pt x="54" y="112"/>
                  </a:lnTo>
                  <a:lnTo>
                    <a:pt x="53" y="117"/>
                  </a:lnTo>
                  <a:lnTo>
                    <a:pt x="52" y="121"/>
                  </a:lnTo>
                  <a:lnTo>
                    <a:pt x="51" y="125"/>
                  </a:lnTo>
                  <a:lnTo>
                    <a:pt x="51" y="129"/>
                  </a:lnTo>
                  <a:lnTo>
                    <a:pt x="50" y="131"/>
                  </a:lnTo>
                  <a:lnTo>
                    <a:pt x="50" y="132"/>
                  </a:lnTo>
                  <a:lnTo>
                    <a:pt x="51" y="132"/>
                  </a:lnTo>
                  <a:lnTo>
                    <a:pt x="51" y="133"/>
                  </a:lnTo>
                  <a:lnTo>
                    <a:pt x="51" y="137"/>
                  </a:lnTo>
                  <a:lnTo>
                    <a:pt x="50" y="138"/>
                  </a:lnTo>
                  <a:lnTo>
                    <a:pt x="50" y="140"/>
                  </a:lnTo>
                  <a:lnTo>
                    <a:pt x="50" y="141"/>
                  </a:lnTo>
                  <a:lnTo>
                    <a:pt x="50" y="142"/>
                  </a:lnTo>
                  <a:lnTo>
                    <a:pt x="50" y="143"/>
                  </a:lnTo>
                  <a:lnTo>
                    <a:pt x="50" y="145"/>
                  </a:lnTo>
                  <a:lnTo>
                    <a:pt x="50" y="145"/>
                  </a:lnTo>
                  <a:lnTo>
                    <a:pt x="50" y="145"/>
                  </a:lnTo>
                  <a:lnTo>
                    <a:pt x="50" y="146"/>
                  </a:lnTo>
                  <a:lnTo>
                    <a:pt x="50" y="147"/>
                  </a:lnTo>
                  <a:lnTo>
                    <a:pt x="49" y="150"/>
                  </a:lnTo>
                  <a:lnTo>
                    <a:pt x="49" y="151"/>
                  </a:lnTo>
                  <a:lnTo>
                    <a:pt x="48" y="153"/>
                  </a:lnTo>
                  <a:lnTo>
                    <a:pt x="49" y="155"/>
                  </a:lnTo>
                  <a:lnTo>
                    <a:pt x="49" y="156"/>
                  </a:lnTo>
                  <a:lnTo>
                    <a:pt x="49" y="157"/>
                  </a:lnTo>
                  <a:lnTo>
                    <a:pt x="49" y="161"/>
                  </a:lnTo>
                  <a:lnTo>
                    <a:pt x="48" y="163"/>
                  </a:lnTo>
                  <a:lnTo>
                    <a:pt x="48" y="166"/>
                  </a:lnTo>
                  <a:lnTo>
                    <a:pt x="48" y="167"/>
                  </a:lnTo>
                  <a:lnTo>
                    <a:pt x="48" y="169"/>
                  </a:lnTo>
                  <a:lnTo>
                    <a:pt x="48" y="170"/>
                  </a:lnTo>
                  <a:lnTo>
                    <a:pt x="48" y="170"/>
                  </a:lnTo>
                  <a:lnTo>
                    <a:pt x="47" y="172"/>
                  </a:lnTo>
                  <a:lnTo>
                    <a:pt x="47" y="173"/>
                  </a:lnTo>
                  <a:lnTo>
                    <a:pt x="46" y="176"/>
                  </a:lnTo>
                  <a:lnTo>
                    <a:pt x="46" y="179"/>
                  </a:lnTo>
                  <a:lnTo>
                    <a:pt x="46" y="182"/>
                  </a:lnTo>
                  <a:lnTo>
                    <a:pt x="45" y="184"/>
                  </a:lnTo>
                  <a:lnTo>
                    <a:pt x="43" y="186"/>
                  </a:lnTo>
                  <a:lnTo>
                    <a:pt x="43" y="186"/>
                  </a:lnTo>
                  <a:lnTo>
                    <a:pt x="42" y="188"/>
                  </a:lnTo>
                  <a:lnTo>
                    <a:pt x="42" y="190"/>
                  </a:lnTo>
                  <a:lnTo>
                    <a:pt x="42" y="191"/>
                  </a:lnTo>
                  <a:lnTo>
                    <a:pt x="43" y="193"/>
                  </a:lnTo>
                  <a:lnTo>
                    <a:pt x="43" y="194"/>
                  </a:lnTo>
                  <a:lnTo>
                    <a:pt x="43" y="195"/>
                  </a:lnTo>
                  <a:lnTo>
                    <a:pt x="43" y="195"/>
                  </a:lnTo>
                  <a:lnTo>
                    <a:pt x="43" y="196"/>
                  </a:lnTo>
                  <a:lnTo>
                    <a:pt x="41" y="204"/>
                  </a:lnTo>
                  <a:lnTo>
                    <a:pt x="41" y="208"/>
                  </a:lnTo>
                  <a:lnTo>
                    <a:pt x="41" y="209"/>
                  </a:lnTo>
                  <a:lnTo>
                    <a:pt x="41" y="210"/>
                  </a:lnTo>
                  <a:lnTo>
                    <a:pt x="40" y="212"/>
                  </a:lnTo>
                  <a:lnTo>
                    <a:pt x="40" y="213"/>
                  </a:lnTo>
                  <a:lnTo>
                    <a:pt x="39" y="214"/>
                  </a:lnTo>
                  <a:lnTo>
                    <a:pt x="39" y="214"/>
                  </a:lnTo>
                  <a:lnTo>
                    <a:pt x="39" y="215"/>
                  </a:lnTo>
                  <a:lnTo>
                    <a:pt x="39" y="217"/>
                  </a:lnTo>
                  <a:lnTo>
                    <a:pt x="38" y="218"/>
                  </a:lnTo>
                  <a:lnTo>
                    <a:pt x="37" y="220"/>
                  </a:lnTo>
                  <a:lnTo>
                    <a:pt x="37" y="221"/>
                  </a:lnTo>
                  <a:lnTo>
                    <a:pt x="37" y="222"/>
                  </a:lnTo>
                  <a:lnTo>
                    <a:pt x="37" y="223"/>
                  </a:lnTo>
                  <a:lnTo>
                    <a:pt x="37" y="224"/>
                  </a:lnTo>
                  <a:lnTo>
                    <a:pt x="37" y="226"/>
                  </a:lnTo>
                  <a:lnTo>
                    <a:pt x="37" y="226"/>
                  </a:lnTo>
                  <a:lnTo>
                    <a:pt x="37" y="227"/>
                  </a:lnTo>
                  <a:lnTo>
                    <a:pt x="36" y="228"/>
                  </a:lnTo>
                  <a:lnTo>
                    <a:pt x="36" y="229"/>
                  </a:lnTo>
                  <a:lnTo>
                    <a:pt x="36" y="231"/>
                  </a:lnTo>
                  <a:lnTo>
                    <a:pt x="36" y="232"/>
                  </a:lnTo>
                  <a:lnTo>
                    <a:pt x="36" y="232"/>
                  </a:lnTo>
                  <a:lnTo>
                    <a:pt x="35" y="233"/>
                  </a:lnTo>
                  <a:lnTo>
                    <a:pt x="35" y="234"/>
                  </a:lnTo>
                  <a:lnTo>
                    <a:pt x="34" y="234"/>
                  </a:lnTo>
                  <a:lnTo>
                    <a:pt x="33" y="234"/>
                  </a:lnTo>
                  <a:lnTo>
                    <a:pt x="33" y="235"/>
                  </a:lnTo>
                  <a:lnTo>
                    <a:pt x="33" y="236"/>
                  </a:lnTo>
                  <a:lnTo>
                    <a:pt x="32" y="237"/>
                  </a:lnTo>
                  <a:lnTo>
                    <a:pt x="31" y="238"/>
                  </a:lnTo>
                  <a:lnTo>
                    <a:pt x="31" y="238"/>
                  </a:lnTo>
                  <a:lnTo>
                    <a:pt x="30" y="238"/>
                  </a:lnTo>
                  <a:lnTo>
                    <a:pt x="29" y="238"/>
                  </a:lnTo>
                  <a:lnTo>
                    <a:pt x="29" y="238"/>
                  </a:lnTo>
                  <a:lnTo>
                    <a:pt x="28" y="239"/>
                  </a:lnTo>
                  <a:lnTo>
                    <a:pt x="27" y="240"/>
                  </a:lnTo>
                  <a:lnTo>
                    <a:pt x="26" y="240"/>
                  </a:lnTo>
                  <a:lnTo>
                    <a:pt x="26" y="241"/>
                  </a:lnTo>
                  <a:lnTo>
                    <a:pt x="26" y="241"/>
                  </a:lnTo>
                  <a:lnTo>
                    <a:pt x="25" y="241"/>
                  </a:lnTo>
                  <a:lnTo>
                    <a:pt x="24" y="242"/>
                  </a:lnTo>
                  <a:lnTo>
                    <a:pt x="24" y="242"/>
                  </a:lnTo>
                  <a:lnTo>
                    <a:pt x="23" y="242"/>
                  </a:lnTo>
                  <a:lnTo>
                    <a:pt x="23" y="243"/>
                  </a:lnTo>
                  <a:lnTo>
                    <a:pt x="23" y="243"/>
                  </a:lnTo>
                  <a:lnTo>
                    <a:pt x="22" y="244"/>
                  </a:lnTo>
                  <a:lnTo>
                    <a:pt x="21" y="244"/>
                  </a:lnTo>
                  <a:lnTo>
                    <a:pt x="20" y="245"/>
                  </a:lnTo>
                  <a:lnTo>
                    <a:pt x="19" y="245"/>
                  </a:lnTo>
                  <a:lnTo>
                    <a:pt x="18" y="245"/>
                  </a:lnTo>
                  <a:lnTo>
                    <a:pt x="17" y="245"/>
                  </a:lnTo>
                  <a:lnTo>
                    <a:pt x="17" y="245"/>
                  </a:lnTo>
                  <a:lnTo>
                    <a:pt x="14" y="244"/>
                  </a:lnTo>
                  <a:lnTo>
                    <a:pt x="13" y="244"/>
                  </a:lnTo>
                  <a:lnTo>
                    <a:pt x="13" y="245"/>
                  </a:lnTo>
                  <a:lnTo>
                    <a:pt x="13" y="245"/>
                  </a:lnTo>
                  <a:lnTo>
                    <a:pt x="12" y="245"/>
                  </a:lnTo>
                  <a:lnTo>
                    <a:pt x="12" y="246"/>
                  </a:lnTo>
                  <a:lnTo>
                    <a:pt x="12" y="246"/>
                  </a:lnTo>
                  <a:lnTo>
                    <a:pt x="12" y="247"/>
                  </a:lnTo>
                  <a:lnTo>
                    <a:pt x="12" y="247"/>
                  </a:lnTo>
                  <a:lnTo>
                    <a:pt x="12" y="247"/>
                  </a:lnTo>
                  <a:lnTo>
                    <a:pt x="11" y="248"/>
                  </a:lnTo>
                  <a:lnTo>
                    <a:pt x="11" y="249"/>
                  </a:lnTo>
                  <a:lnTo>
                    <a:pt x="12" y="249"/>
                  </a:lnTo>
                  <a:lnTo>
                    <a:pt x="12" y="250"/>
                  </a:lnTo>
                  <a:lnTo>
                    <a:pt x="13" y="250"/>
                  </a:lnTo>
                  <a:lnTo>
                    <a:pt x="14" y="251"/>
                  </a:lnTo>
                  <a:lnTo>
                    <a:pt x="16" y="251"/>
                  </a:lnTo>
                  <a:lnTo>
                    <a:pt x="20" y="252"/>
                  </a:lnTo>
                  <a:lnTo>
                    <a:pt x="23" y="252"/>
                  </a:lnTo>
                  <a:lnTo>
                    <a:pt x="24" y="252"/>
                  </a:lnTo>
                  <a:lnTo>
                    <a:pt x="28" y="252"/>
                  </a:lnTo>
                  <a:lnTo>
                    <a:pt x="31" y="252"/>
                  </a:lnTo>
                  <a:lnTo>
                    <a:pt x="32" y="252"/>
                  </a:lnTo>
                  <a:lnTo>
                    <a:pt x="36" y="252"/>
                  </a:lnTo>
                  <a:lnTo>
                    <a:pt x="36" y="252"/>
                  </a:lnTo>
                  <a:lnTo>
                    <a:pt x="36" y="252"/>
                  </a:lnTo>
                  <a:lnTo>
                    <a:pt x="36" y="252"/>
                  </a:lnTo>
                  <a:lnTo>
                    <a:pt x="38" y="253"/>
                  </a:lnTo>
                  <a:lnTo>
                    <a:pt x="39" y="253"/>
                  </a:lnTo>
                  <a:lnTo>
                    <a:pt x="44" y="253"/>
                  </a:lnTo>
                  <a:lnTo>
                    <a:pt x="45" y="253"/>
                  </a:lnTo>
                  <a:lnTo>
                    <a:pt x="47" y="253"/>
                  </a:lnTo>
                  <a:lnTo>
                    <a:pt x="48" y="253"/>
                  </a:lnTo>
                  <a:lnTo>
                    <a:pt x="48" y="253"/>
                  </a:lnTo>
                  <a:lnTo>
                    <a:pt x="48" y="252"/>
                  </a:lnTo>
                  <a:lnTo>
                    <a:pt x="48" y="250"/>
                  </a:lnTo>
                  <a:lnTo>
                    <a:pt x="48" y="250"/>
                  </a:lnTo>
                  <a:lnTo>
                    <a:pt x="48" y="250"/>
                  </a:lnTo>
                  <a:lnTo>
                    <a:pt x="48" y="248"/>
                  </a:lnTo>
                  <a:lnTo>
                    <a:pt x="48" y="248"/>
                  </a:lnTo>
                  <a:lnTo>
                    <a:pt x="48" y="248"/>
                  </a:lnTo>
                  <a:lnTo>
                    <a:pt x="50" y="248"/>
                  </a:lnTo>
                  <a:lnTo>
                    <a:pt x="50" y="248"/>
                  </a:lnTo>
                  <a:lnTo>
                    <a:pt x="50" y="248"/>
                  </a:lnTo>
                  <a:lnTo>
                    <a:pt x="50" y="248"/>
                  </a:lnTo>
                  <a:lnTo>
                    <a:pt x="53" y="241"/>
                  </a:lnTo>
                  <a:lnTo>
                    <a:pt x="55" y="237"/>
                  </a:lnTo>
                  <a:lnTo>
                    <a:pt x="55" y="235"/>
                  </a:lnTo>
                  <a:lnTo>
                    <a:pt x="56" y="233"/>
                  </a:lnTo>
                  <a:lnTo>
                    <a:pt x="57" y="229"/>
                  </a:lnTo>
                  <a:lnTo>
                    <a:pt x="59" y="224"/>
                  </a:lnTo>
                  <a:lnTo>
                    <a:pt x="61" y="221"/>
                  </a:lnTo>
                  <a:lnTo>
                    <a:pt x="62" y="215"/>
                  </a:lnTo>
                  <a:lnTo>
                    <a:pt x="65" y="209"/>
                  </a:lnTo>
                  <a:lnTo>
                    <a:pt x="66" y="204"/>
                  </a:lnTo>
                  <a:lnTo>
                    <a:pt x="68" y="196"/>
                  </a:lnTo>
                  <a:lnTo>
                    <a:pt x="70" y="188"/>
                  </a:lnTo>
                  <a:lnTo>
                    <a:pt x="74" y="175"/>
                  </a:lnTo>
                  <a:lnTo>
                    <a:pt x="75" y="168"/>
                  </a:lnTo>
                  <a:lnTo>
                    <a:pt x="76" y="166"/>
                  </a:lnTo>
                  <a:lnTo>
                    <a:pt x="76" y="166"/>
                  </a:lnTo>
                  <a:lnTo>
                    <a:pt x="76" y="166"/>
                  </a:lnTo>
                  <a:lnTo>
                    <a:pt x="77" y="167"/>
                  </a:lnTo>
                  <a:lnTo>
                    <a:pt x="78" y="169"/>
                  </a:lnTo>
                  <a:lnTo>
                    <a:pt x="79" y="175"/>
                  </a:lnTo>
                  <a:lnTo>
                    <a:pt x="80" y="178"/>
                  </a:lnTo>
                  <a:lnTo>
                    <a:pt x="80" y="181"/>
                  </a:lnTo>
                  <a:lnTo>
                    <a:pt x="82" y="186"/>
                  </a:lnTo>
                  <a:lnTo>
                    <a:pt x="83" y="189"/>
                  </a:lnTo>
                  <a:lnTo>
                    <a:pt x="84" y="194"/>
                  </a:lnTo>
                  <a:lnTo>
                    <a:pt x="84" y="197"/>
                  </a:lnTo>
                  <a:lnTo>
                    <a:pt x="84" y="199"/>
                  </a:lnTo>
                  <a:lnTo>
                    <a:pt x="85" y="201"/>
                  </a:lnTo>
                  <a:lnTo>
                    <a:pt x="86" y="206"/>
                  </a:lnTo>
                  <a:lnTo>
                    <a:pt x="86" y="210"/>
                  </a:lnTo>
                  <a:lnTo>
                    <a:pt x="86" y="212"/>
                  </a:lnTo>
                  <a:lnTo>
                    <a:pt x="86" y="212"/>
                  </a:lnTo>
                  <a:lnTo>
                    <a:pt x="85" y="218"/>
                  </a:lnTo>
                  <a:lnTo>
                    <a:pt x="84" y="222"/>
                  </a:lnTo>
                  <a:lnTo>
                    <a:pt x="84" y="226"/>
                  </a:lnTo>
                  <a:lnTo>
                    <a:pt x="83" y="230"/>
                  </a:lnTo>
                  <a:lnTo>
                    <a:pt x="83" y="232"/>
                  </a:lnTo>
                  <a:lnTo>
                    <a:pt x="83" y="234"/>
                  </a:lnTo>
                  <a:lnTo>
                    <a:pt x="83" y="237"/>
                  </a:lnTo>
                  <a:lnTo>
                    <a:pt x="83" y="239"/>
                  </a:lnTo>
                  <a:lnTo>
                    <a:pt x="83" y="241"/>
                  </a:lnTo>
                  <a:lnTo>
                    <a:pt x="83" y="241"/>
                  </a:lnTo>
                  <a:lnTo>
                    <a:pt x="82" y="243"/>
                  </a:lnTo>
                  <a:lnTo>
                    <a:pt x="81" y="245"/>
                  </a:lnTo>
                  <a:lnTo>
                    <a:pt x="81" y="245"/>
                  </a:lnTo>
                  <a:lnTo>
                    <a:pt x="81" y="245"/>
                  </a:lnTo>
                  <a:lnTo>
                    <a:pt x="81" y="245"/>
                  </a:lnTo>
                  <a:lnTo>
                    <a:pt x="81" y="245"/>
                  </a:lnTo>
                  <a:lnTo>
                    <a:pt x="81" y="245"/>
                  </a:lnTo>
                  <a:lnTo>
                    <a:pt x="80" y="245"/>
                  </a:lnTo>
                  <a:lnTo>
                    <a:pt x="80" y="246"/>
                  </a:lnTo>
                  <a:lnTo>
                    <a:pt x="80" y="247"/>
                  </a:lnTo>
                  <a:lnTo>
                    <a:pt x="79" y="248"/>
                  </a:lnTo>
                  <a:lnTo>
                    <a:pt x="77" y="249"/>
                  </a:lnTo>
                  <a:lnTo>
                    <a:pt x="76" y="249"/>
                  </a:lnTo>
                  <a:lnTo>
                    <a:pt x="76" y="250"/>
                  </a:lnTo>
                  <a:lnTo>
                    <a:pt x="76" y="250"/>
                  </a:lnTo>
                  <a:lnTo>
                    <a:pt x="76" y="251"/>
                  </a:lnTo>
                  <a:lnTo>
                    <a:pt x="76" y="251"/>
                  </a:lnTo>
                  <a:lnTo>
                    <a:pt x="76" y="252"/>
                  </a:lnTo>
                  <a:lnTo>
                    <a:pt x="76" y="252"/>
                  </a:lnTo>
                  <a:lnTo>
                    <a:pt x="76" y="253"/>
                  </a:lnTo>
                  <a:lnTo>
                    <a:pt x="76" y="253"/>
                  </a:lnTo>
                  <a:lnTo>
                    <a:pt x="76" y="253"/>
                  </a:lnTo>
                  <a:lnTo>
                    <a:pt x="76" y="253"/>
                  </a:lnTo>
                  <a:lnTo>
                    <a:pt x="76" y="254"/>
                  </a:lnTo>
                  <a:lnTo>
                    <a:pt x="77" y="254"/>
                  </a:lnTo>
                  <a:lnTo>
                    <a:pt x="78" y="254"/>
                  </a:lnTo>
                  <a:lnTo>
                    <a:pt x="86" y="254"/>
                  </a:lnTo>
                  <a:lnTo>
                    <a:pt x="88" y="254"/>
                  </a:lnTo>
                  <a:lnTo>
                    <a:pt x="89" y="254"/>
                  </a:lnTo>
                  <a:lnTo>
                    <a:pt x="93" y="253"/>
                  </a:lnTo>
                  <a:lnTo>
                    <a:pt x="94" y="253"/>
                  </a:lnTo>
                  <a:lnTo>
                    <a:pt x="94" y="252"/>
                  </a:lnTo>
                  <a:lnTo>
                    <a:pt x="96" y="251"/>
                  </a:lnTo>
                  <a:lnTo>
                    <a:pt x="96" y="251"/>
                  </a:lnTo>
                  <a:lnTo>
                    <a:pt x="97" y="251"/>
                  </a:lnTo>
                  <a:lnTo>
                    <a:pt x="98" y="251"/>
                  </a:lnTo>
                  <a:lnTo>
                    <a:pt x="99" y="251"/>
                  </a:lnTo>
                  <a:lnTo>
                    <a:pt x="100" y="250"/>
                  </a:lnTo>
                  <a:lnTo>
                    <a:pt x="100" y="250"/>
                  </a:lnTo>
                  <a:lnTo>
                    <a:pt x="100" y="250"/>
                  </a:lnTo>
                  <a:lnTo>
                    <a:pt x="100" y="249"/>
                  </a:lnTo>
                  <a:lnTo>
                    <a:pt x="100" y="247"/>
                  </a:lnTo>
                  <a:lnTo>
                    <a:pt x="100" y="247"/>
                  </a:lnTo>
                  <a:lnTo>
                    <a:pt x="100" y="245"/>
                  </a:lnTo>
                  <a:lnTo>
                    <a:pt x="100" y="245"/>
                  </a:lnTo>
                  <a:lnTo>
                    <a:pt x="101" y="243"/>
                  </a:lnTo>
                  <a:lnTo>
                    <a:pt x="101" y="242"/>
                  </a:lnTo>
                  <a:lnTo>
                    <a:pt x="101" y="241"/>
                  </a:lnTo>
                  <a:lnTo>
                    <a:pt x="102" y="240"/>
                  </a:lnTo>
                  <a:lnTo>
                    <a:pt x="103" y="237"/>
                  </a:lnTo>
                  <a:lnTo>
                    <a:pt x="103" y="236"/>
                  </a:lnTo>
                  <a:lnTo>
                    <a:pt x="103" y="234"/>
                  </a:lnTo>
                  <a:lnTo>
                    <a:pt x="104" y="233"/>
                  </a:lnTo>
                  <a:lnTo>
                    <a:pt x="103" y="226"/>
                  </a:lnTo>
                  <a:lnTo>
                    <a:pt x="103" y="222"/>
                  </a:lnTo>
                  <a:lnTo>
                    <a:pt x="103" y="219"/>
                  </a:lnTo>
                  <a:lnTo>
                    <a:pt x="103" y="216"/>
                  </a:lnTo>
                  <a:lnTo>
                    <a:pt x="103" y="212"/>
                  </a:lnTo>
                  <a:lnTo>
                    <a:pt x="104" y="209"/>
                  </a:lnTo>
                  <a:lnTo>
                    <a:pt x="104" y="205"/>
                  </a:lnTo>
                  <a:lnTo>
                    <a:pt x="104" y="199"/>
                  </a:lnTo>
                  <a:lnTo>
                    <a:pt x="104" y="195"/>
                  </a:lnTo>
                  <a:lnTo>
                    <a:pt x="104" y="191"/>
                  </a:lnTo>
                  <a:lnTo>
                    <a:pt x="103" y="180"/>
                  </a:lnTo>
                  <a:lnTo>
                    <a:pt x="103" y="177"/>
                  </a:lnTo>
                  <a:lnTo>
                    <a:pt x="102" y="172"/>
                  </a:lnTo>
                  <a:lnTo>
                    <a:pt x="102" y="167"/>
                  </a:lnTo>
                  <a:lnTo>
                    <a:pt x="101" y="164"/>
                  </a:lnTo>
                  <a:lnTo>
                    <a:pt x="100" y="157"/>
                  </a:lnTo>
                  <a:lnTo>
                    <a:pt x="100" y="157"/>
                  </a:lnTo>
                  <a:lnTo>
                    <a:pt x="100" y="153"/>
                  </a:lnTo>
                  <a:lnTo>
                    <a:pt x="100" y="149"/>
                  </a:lnTo>
                  <a:lnTo>
                    <a:pt x="100" y="146"/>
                  </a:lnTo>
                  <a:lnTo>
                    <a:pt x="100" y="144"/>
                  </a:lnTo>
                  <a:lnTo>
                    <a:pt x="99" y="143"/>
                  </a:lnTo>
                  <a:lnTo>
                    <a:pt x="99" y="141"/>
                  </a:lnTo>
                  <a:lnTo>
                    <a:pt x="99" y="141"/>
                  </a:lnTo>
                  <a:lnTo>
                    <a:pt x="99" y="140"/>
                  </a:lnTo>
                  <a:lnTo>
                    <a:pt x="99" y="138"/>
                  </a:lnTo>
                  <a:lnTo>
                    <a:pt x="99" y="136"/>
                  </a:lnTo>
                  <a:lnTo>
                    <a:pt x="99" y="136"/>
                  </a:lnTo>
                  <a:lnTo>
                    <a:pt x="99" y="136"/>
                  </a:lnTo>
                  <a:lnTo>
                    <a:pt x="100" y="136"/>
                  </a:lnTo>
                  <a:lnTo>
                    <a:pt x="100" y="136"/>
                  </a:lnTo>
                  <a:lnTo>
                    <a:pt x="100" y="133"/>
                  </a:lnTo>
                  <a:lnTo>
                    <a:pt x="100" y="132"/>
                  </a:lnTo>
                  <a:lnTo>
                    <a:pt x="100" y="128"/>
                  </a:lnTo>
                  <a:lnTo>
                    <a:pt x="100" y="124"/>
                  </a:lnTo>
                  <a:lnTo>
                    <a:pt x="100" y="121"/>
                  </a:lnTo>
                  <a:lnTo>
                    <a:pt x="100" y="120"/>
                  </a:lnTo>
                  <a:lnTo>
                    <a:pt x="100" y="120"/>
                  </a:lnTo>
                  <a:lnTo>
                    <a:pt x="101" y="120"/>
                  </a:lnTo>
                  <a:lnTo>
                    <a:pt x="102" y="119"/>
                  </a:lnTo>
                  <a:lnTo>
                    <a:pt x="102" y="119"/>
                  </a:lnTo>
                  <a:lnTo>
                    <a:pt x="102" y="119"/>
                  </a:lnTo>
                  <a:lnTo>
                    <a:pt x="102" y="119"/>
                  </a:lnTo>
                  <a:lnTo>
                    <a:pt x="103" y="119"/>
                  </a:lnTo>
                  <a:lnTo>
                    <a:pt x="104" y="118"/>
                  </a:lnTo>
                  <a:lnTo>
                    <a:pt x="105" y="118"/>
                  </a:lnTo>
                  <a:lnTo>
                    <a:pt x="106" y="118"/>
                  </a:lnTo>
                  <a:lnTo>
                    <a:pt x="107" y="119"/>
                  </a:lnTo>
                  <a:lnTo>
                    <a:pt x="111" y="121"/>
                  </a:lnTo>
                  <a:lnTo>
                    <a:pt x="111" y="121"/>
                  </a:lnTo>
                  <a:lnTo>
                    <a:pt x="112" y="121"/>
                  </a:lnTo>
                  <a:lnTo>
                    <a:pt x="112" y="121"/>
                  </a:lnTo>
                  <a:lnTo>
                    <a:pt x="112" y="120"/>
                  </a:lnTo>
                  <a:lnTo>
                    <a:pt x="113" y="118"/>
                  </a:lnTo>
                  <a:lnTo>
                    <a:pt x="115" y="115"/>
                  </a:lnTo>
                  <a:lnTo>
                    <a:pt x="117" y="112"/>
                  </a:lnTo>
                  <a:lnTo>
                    <a:pt x="118" y="110"/>
                  </a:lnTo>
                  <a:lnTo>
                    <a:pt x="119" y="109"/>
                  </a:lnTo>
                  <a:lnTo>
                    <a:pt x="120" y="108"/>
                  </a:lnTo>
                  <a:lnTo>
                    <a:pt x="121" y="107"/>
                  </a:lnTo>
                  <a:lnTo>
                    <a:pt x="122" y="104"/>
                  </a:lnTo>
                  <a:lnTo>
                    <a:pt x="122" y="103"/>
                  </a:lnTo>
                  <a:lnTo>
                    <a:pt x="123" y="101"/>
                  </a:lnTo>
                  <a:lnTo>
                    <a:pt x="124" y="99"/>
                  </a:lnTo>
                  <a:lnTo>
                    <a:pt x="125" y="98"/>
                  </a:lnTo>
                  <a:lnTo>
                    <a:pt x="126" y="96"/>
                  </a:lnTo>
                  <a:lnTo>
                    <a:pt x="128" y="90"/>
                  </a:lnTo>
                  <a:lnTo>
                    <a:pt x="129" y="88"/>
                  </a:lnTo>
                  <a:lnTo>
                    <a:pt x="129" y="86"/>
                  </a:lnTo>
                  <a:lnTo>
                    <a:pt x="130" y="86"/>
                  </a:lnTo>
                  <a:lnTo>
                    <a:pt x="130" y="85"/>
                  </a:lnTo>
                  <a:lnTo>
                    <a:pt x="130" y="84"/>
                  </a:lnTo>
                  <a:lnTo>
                    <a:pt x="130" y="83"/>
                  </a:lnTo>
                  <a:lnTo>
                    <a:pt x="130" y="80"/>
                  </a:lnTo>
                  <a:close/>
                  <a:moveTo>
                    <a:pt x="64" y="10"/>
                  </a:moveTo>
                  <a:lnTo>
                    <a:pt x="64" y="10"/>
                  </a:lnTo>
                  <a:lnTo>
                    <a:pt x="64" y="10"/>
                  </a:lnTo>
                  <a:lnTo>
                    <a:pt x="64" y="10"/>
                  </a:lnTo>
                  <a:close/>
                  <a:moveTo>
                    <a:pt x="64" y="11"/>
                  </a:moveTo>
                  <a:lnTo>
                    <a:pt x="64" y="10"/>
                  </a:lnTo>
                  <a:lnTo>
                    <a:pt x="64" y="10"/>
                  </a:lnTo>
                  <a:lnTo>
                    <a:pt x="64" y="10"/>
                  </a:lnTo>
                  <a:lnTo>
                    <a:pt x="64" y="11"/>
                  </a:lnTo>
                  <a:close/>
                  <a:moveTo>
                    <a:pt x="112" y="90"/>
                  </a:moveTo>
                  <a:lnTo>
                    <a:pt x="110" y="91"/>
                  </a:lnTo>
                  <a:lnTo>
                    <a:pt x="109" y="91"/>
                  </a:lnTo>
                  <a:lnTo>
                    <a:pt x="109" y="92"/>
                  </a:lnTo>
                  <a:lnTo>
                    <a:pt x="108" y="93"/>
                  </a:lnTo>
                  <a:lnTo>
                    <a:pt x="108" y="94"/>
                  </a:lnTo>
                  <a:lnTo>
                    <a:pt x="108" y="95"/>
                  </a:lnTo>
                  <a:lnTo>
                    <a:pt x="108" y="97"/>
                  </a:lnTo>
                  <a:lnTo>
                    <a:pt x="108" y="97"/>
                  </a:lnTo>
                  <a:lnTo>
                    <a:pt x="108" y="99"/>
                  </a:lnTo>
                  <a:lnTo>
                    <a:pt x="108" y="99"/>
                  </a:lnTo>
                  <a:lnTo>
                    <a:pt x="108" y="100"/>
                  </a:lnTo>
                  <a:lnTo>
                    <a:pt x="108" y="100"/>
                  </a:lnTo>
                  <a:lnTo>
                    <a:pt x="108" y="101"/>
                  </a:lnTo>
                  <a:lnTo>
                    <a:pt x="108" y="102"/>
                  </a:lnTo>
                  <a:lnTo>
                    <a:pt x="108" y="102"/>
                  </a:lnTo>
                  <a:lnTo>
                    <a:pt x="107" y="102"/>
                  </a:lnTo>
                  <a:lnTo>
                    <a:pt x="106" y="102"/>
                  </a:lnTo>
                  <a:lnTo>
                    <a:pt x="105" y="102"/>
                  </a:lnTo>
                  <a:lnTo>
                    <a:pt x="105" y="103"/>
                  </a:lnTo>
                  <a:lnTo>
                    <a:pt x="105" y="103"/>
                  </a:lnTo>
                  <a:lnTo>
                    <a:pt x="104" y="103"/>
                  </a:lnTo>
                  <a:lnTo>
                    <a:pt x="104" y="105"/>
                  </a:lnTo>
                  <a:lnTo>
                    <a:pt x="104" y="105"/>
                  </a:lnTo>
                  <a:lnTo>
                    <a:pt x="104" y="106"/>
                  </a:lnTo>
                  <a:lnTo>
                    <a:pt x="102" y="107"/>
                  </a:lnTo>
                  <a:lnTo>
                    <a:pt x="100" y="109"/>
                  </a:lnTo>
                  <a:lnTo>
                    <a:pt x="99" y="108"/>
                  </a:lnTo>
                  <a:lnTo>
                    <a:pt x="99" y="108"/>
                  </a:lnTo>
                  <a:lnTo>
                    <a:pt x="99" y="106"/>
                  </a:lnTo>
                  <a:lnTo>
                    <a:pt x="98" y="104"/>
                  </a:lnTo>
                  <a:lnTo>
                    <a:pt x="99" y="104"/>
                  </a:lnTo>
                  <a:lnTo>
                    <a:pt x="99" y="103"/>
                  </a:lnTo>
                  <a:lnTo>
                    <a:pt x="99" y="101"/>
                  </a:lnTo>
                  <a:lnTo>
                    <a:pt x="99" y="99"/>
                  </a:lnTo>
                  <a:lnTo>
                    <a:pt x="99" y="98"/>
                  </a:lnTo>
                  <a:lnTo>
                    <a:pt x="100" y="95"/>
                  </a:lnTo>
                  <a:lnTo>
                    <a:pt x="100" y="91"/>
                  </a:lnTo>
                  <a:lnTo>
                    <a:pt x="102" y="86"/>
                  </a:lnTo>
                  <a:lnTo>
                    <a:pt x="102" y="85"/>
                  </a:lnTo>
                  <a:lnTo>
                    <a:pt x="103" y="84"/>
                  </a:lnTo>
                  <a:lnTo>
                    <a:pt x="103" y="83"/>
                  </a:lnTo>
                  <a:lnTo>
                    <a:pt x="103" y="80"/>
                  </a:lnTo>
                  <a:lnTo>
                    <a:pt x="104" y="79"/>
                  </a:lnTo>
                  <a:lnTo>
                    <a:pt x="104" y="77"/>
                  </a:lnTo>
                  <a:lnTo>
                    <a:pt x="105" y="76"/>
                  </a:lnTo>
                  <a:lnTo>
                    <a:pt x="105" y="75"/>
                  </a:lnTo>
                  <a:lnTo>
                    <a:pt x="107" y="74"/>
                  </a:lnTo>
                  <a:lnTo>
                    <a:pt x="107" y="73"/>
                  </a:lnTo>
                  <a:lnTo>
                    <a:pt x="107" y="72"/>
                  </a:lnTo>
                  <a:lnTo>
                    <a:pt x="107" y="72"/>
                  </a:lnTo>
                  <a:lnTo>
                    <a:pt x="108" y="73"/>
                  </a:lnTo>
                  <a:lnTo>
                    <a:pt x="108" y="73"/>
                  </a:lnTo>
                  <a:lnTo>
                    <a:pt x="108" y="74"/>
                  </a:lnTo>
                  <a:lnTo>
                    <a:pt x="108" y="75"/>
                  </a:lnTo>
                  <a:lnTo>
                    <a:pt x="109" y="76"/>
                  </a:lnTo>
                  <a:lnTo>
                    <a:pt x="109" y="77"/>
                  </a:lnTo>
                  <a:lnTo>
                    <a:pt x="110" y="79"/>
                  </a:lnTo>
                  <a:lnTo>
                    <a:pt x="111" y="81"/>
                  </a:lnTo>
                  <a:lnTo>
                    <a:pt x="111" y="83"/>
                  </a:lnTo>
                  <a:lnTo>
                    <a:pt x="111" y="85"/>
                  </a:lnTo>
                  <a:lnTo>
                    <a:pt x="111" y="88"/>
                  </a:lnTo>
                  <a:lnTo>
                    <a:pt x="112" y="88"/>
                  </a:lnTo>
                  <a:lnTo>
                    <a:pt x="112" y="89"/>
                  </a:lnTo>
                  <a:lnTo>
                    <a:pt x="112"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Calibri"/>
              </a:endParaRPr>
            </a:p>
          </p:txBody>
        </p:sp>
        <p:sp>
          <p:nvSpPr>
            <p:cNvPr id="154" name="Freeform 47"/>
            <p:cNvSpPr>
              <a:spLocks noChangeAspect="1" noEditPoints="1"/>
            </p:cNvSpPr>
            <p:nvPr/>
          </p:nvSpPr>
          <p:spPr bwMode="auto">
            <a:xfrm>
              <a:off x="5501214" y="2213022"/>
              <a:ext cx="263086" cy="165548"/>
            </a:xfrm>
            <a:custGeom>
              <a:avLst/>
              <a:gdLst/>
              <a:ahLst/>
              <a:cxnLst>
                <a:cxn ang="0">
                  <a:pos x="377" y="1001"/>
                </a:cxn>
                <a:cxn ang="0">
                  <a:pos x="151" y="1080"/>
                </a:cxn>
                <a:cxn ang="0">
                  <a:pos x="289" y="1248"/>
                </a:cxn>
                <a:cxn ang="0">
                  <a:pos x="524" y="1145"/>
                </a:cxn>
                <a:cxn ang="0">
                  <a:pos x="340" y="1137"/>
                </a:cxn>
                <a:cxn ang="0">
                  <a:pos x="249" y="1147"/>
                </a:cxn>
                <a:cxn ang="0">
                  <a:pos x="306" y="1100"/>
                </a:cxn>
                <a:cxn ang="0">
                  <a:pos x="335" y="1089"/>
                </a:cxn>
                <a:cxn ang="0">
                  <a:pos x="419" y="1080"/>
                </a:cxn>
                <a:cxn ang="0">
                  <a:pos x="369" y="1125"/>
                </a:cxn>
                <a:cxn ang="0">
                  <a:pos x="312" y="1108"/>
                </a:cxn>
                <a:cxn ang="0">
                  <a:pos x="351" y="1115"/>
                </a:cxn>
                <a:cxn ang="0">
                  <a:pos x="351" y="1115"/>
                </a:cxn>
                <a:cxn ang="0">
                  <a:pos x="1264" y="538"/>
                </a:cxn>
                <a:cxn ang="0">
                  <a:pos x="1239" y="684"/>
                </a:cxn>
                <a:cxn ang="0">
                  <a:pos x="1343" y="736"/>
                </a:cxn>
                <a:cxn ang="0">
                  <a:pos x="1381" y="925"/>
                </a:cxn>
                <a:cxn ang="0">
                  <a:pos x="1136" y="753"/>
                </a:cxn>
                <a:cxn ang="0">
                  <a:pos x="1182" y="724"/>
                </a:cxn>
                <a:cxn ang="0">
                  <a:pos x="1237" y="222"/>
                </a:cxn>
                <a:cxn ang="0">
                  <a:pos x="1475" y="102"/>
                </a:cxn>
                <a:cxn ang="0">
                  <a:pos x="1178" y="11"/>
                </a:cxn>
                <a:cxn ang="0">
                  <a:pos x="1204" y="0"/>
                </a:cxn>
                <a:cxn ang="0">
                  <a:pos x="344" y="552"/>
                </a:cxn>
                <a:cxn ang="0">
                  <a:pos x="2186" y="1340"/>
                </a:cxn>
                <a:cxn ang="0">
                  <a:pos x="1085" y="606"/>
                </a:cxn>
                <a:cxn ang="0">
                  <a:pos x="1783" y="634"/>
                </a:cxn>
                <a:cxn ang="0">
                  <a:pos x="1346" y="759"/>
                </a:cxn>
                <a:cxn ang="0">
                  <a:pos x="1356" y="739"/>
                </a:cxn>
                <a:cxn ang="0">
                  <a:pos x="1356" y="739"/>
                </a:cxn>
                <a:cxn ang="0">
                  <a:pos x="820" y="794"/>
                </a:cxn>
                <a:cxn ang="0">
                  <a:pos x="936" y="639"/>
                </a:cxn>
                <a:cxn ang="0">
                  <a:pos x="821" y="787"/>
                </a:cxn>
                <a:cxn ang="0">
                  <a:pos x="778" y="792"/>
                </a:cxn>
                <a:cxn ang="0">
                  <a:pos x="826" y="660"/>
                </a:cxn>
                <a:cxn ang="0">
                  <a:pos x="807" y="796"/>
                </a:cxn>
                <a:cxn ang="0">
                  <a:pos x="291" y="728"/>
                </a:cxn>
                <a:cxn ang="0">
                  <a:pos x="254" y="803"/>
                </a:cxn>
                <a:cxn ang="0">
                  <a:pos x="779" y="1002"/>
                </a:cxn>
                <a:cxn ang="0">
                  <a:pos x="495" y="1280"/>
                </a:cxn>
                <a:cxn ang="0">
                  <a:pos x="446" y="1305"/>
                </a:cxn>
                <a:cxn ang="0">
                  <a:pos x="768" y="1084"/>
                </a:cxn>
                <a:cxn ang="0">
                  <a:pos x="1043" y="1180"/>
                </a:cxn>
                <a:cxn ang="0">
                  <a:pos x="802" y="1334"/>
                </a:cxn>
                <a:cxn ang="0">
                  <a:pos x="745" y="1346"/>
                </a:cxn>
                <a:cxn ang="0">
                  <a:pos x="1410" y="1211"/>
                </a:cxn>
                <a:cxn ang="0">
                  <a:pos x="783" y="1068"/>
                </a:cxn>
                <a:cxn ang="0">
                  <a:pos x="1387" y="958"/>
                </a:cxn>
                <a:cxn ang="0">
                  <a:pos x="1404" y="980"/>
                </a:cxn>
                <a:cxn ang="0">
                  <a:pos x="1399" y="938"/>
                </a:cxn>
                <a:cxn ang="0">
                  <a:pos x="1621" y="1230"/>
                </a:cxn>
                <a:cxn ang="0">
                  <a:pos x="2136" y="1305"/>
                </a:cxn>
              </a:cxnLst>
              <a:rect l="0" t="0" r="r" b="b"/>
              <a:pathLst>
                <a:path w="2186" h="1376">
                  <a:moveTo>
                    <a:pt x="405" y="1100"/>
                  </a:moveTo>
                  <a:cubicBezTo>
                    <a:pt x="448" y="1069"/>
                    <a:pt x="448" y="1069"/>
                    <a:pt x="448" y="1069"/>
                  </a:cubicBezTo>
                  <a:cubicBezTo>
                    <a:pt x="385" y="1080"/>
                    <a:pt x="385" y="1080"/>
                    <a:pt x="385" y="1080"/>
                  </a:cubicBezTo>
                  <a:cubicBezTo>
                    <a:pt x="377" y="1001"/>
                    <a:pt x="377" y="1001"/>
                    <a:pt x="377" y="1001"/>
                  </a:cubicBezTo>
                  <a:cubicBezTo>
                    <a:pt x="317" y="1068"/>
                    <a:pt x="317" y="1068"/>
                    <a:pt x="317" y="1068"/>
                  </a:cubicBezTo>
                  <a:cubicBezTo>
                    <a:pt x="269" y="1038"/>
                    <a:pt x="269" y="1038"/>
                    <a:pt x="269" y="1038"/>
                  </a:cubicBezTo>
                  <a:cubicBezTo>
                    <a:pt x="286" y="1080"/>
                    <a:pt x="286" y="1080"/>
                    <a:pt x="286" y="1080"/>
                  </a:cubicBezTo>
                  <a:cubicBezTo>
                    <a:pt x="151" y="1080"/>
                    <a:pt x="151" y="1080"/>
                    <a:pt x="151" y="1080"/>
                  </a:cubicBezTo>
                  <a:cubicBezTo>
                    <a:pt x="268" y="1125"/>
                    <a:pt x="268" y="1125"/>
                    <a:pt x="268" y="1125"/>
                  </a:cubicBezTo>
                  <a:cubicBezTo>
                    <a:pt x="216" y="1160"/>
                    <a:pt x="216" y="1160"/>
                    <a:pt x="216" y="1160"/>
                  </a:cubicBezTo>
                  <a:cubicBezTo>
                    <a:pt x="287" y="1147"/>
                    <a:pt x="287" y="1147"/>
                    <a:pt x="287" y="1147"/>
                  </a:cubicBezTo>
                  <a:cubicBezTo>
                    <a:pt x="289" y="1248"/>
                    <a:pt x="289" y="1248"/>
                    <a:pt x="289" y="1248"/>
                  </a:cubicBezTo>
                  <a:cubicBezTo>
                    <a:pt x="359" y="1160"/>
                    <a:pt x="359" y="1160"/>
                    <a:pt x="359" y="1160"/>
                  </a:cubicBezTo>
                  <a:cubicBezTo>
                    <a:pt x="413" y="1194"/>
                    <a:pt x="413" y="1194"/>
                    <a:pt x="413" y="1194"/>
                  </a:cubicBezTo>
                  <a:cubicBezTo>
                    <a:pt x="391" y="1146"/>
                    <a:pt x="391" y="1146"/>
                    <a:pt x="391" y="1146"/>
                  </a:cubicBezTo>
                  <a:cubicBezTo>
                    <a:pt x="524" y="1145"/>
                    <a:pt x="524" y="1145"/>
                    <a:pt x="524" y="1145"/>
                  </a:cubicBezTo>
                  <a:lnTo>
                    <a:pt x="405" y="1100"/>
                  </a:lnTo>
                  <a:close/>
                  <a:moveTo>
                    <a:pt x="392" y="1172"/>
                  </a:moveTo>
                  <a:cubicBezTo>
                    <a:pt x="351" y="1136"/>
                    <a:pt x="351" y="1136"/>
                    <a:pt x="351" y="1136"/>
                  </a:cubicBezTo>
                  <a:cubicBezTo>
                    <a:pt x="348" y="1137"/>
                    <a:pt x="344" y="1137"/>
                    <a:pt x="340" y="1137"/>
                  </a:cubicBezTo>
                  <a:cubicBezTo>
                    <a:pt x="303" y="1209"/>
                    <a:pt x="303" y="1209"/>
                    <a:pt x="303" y="1209"/>
                  </a:cubicBezTo>
                  <a:cubicBezTo>
                    <a:pt x="319" y="1134"/>
                    <a:pt x="319" y="1134"/>
                    <a:pt x="319" y="1134"/>
                  </a:cubicBezTo>
                  <a:cubicBezTo>
                    <a:pt x="315" y="1132"/>
                    <a:pt x="312" y="1130"/>
                    <a:pt x="310" y="1128"/>
                  </a:cubicBezTo>
                  <a:cubicBezTo>
                    <a:pt x="249" y="1147"/>
                    <a:pt x="249" y="1147"/>
                    <a:pt x="249" y="1147"/>
                  </a:cubicBezTo>
                  <a:cubicBezTo>
                    <a:pt x="303" y="1121"/>
                    <a:pt x="303" y="1121"/>
                    <a:pt x="303" y="1121"/>
                  </a:cubicBezTo>
                  <a:cubicBezTo>
                    <a:pt x="302" y="1119"/>
                    <a:pt x="301" y="1116"/>
                    <a:pt x="301" y="1113"/>
                  </a:cubicBezTo>
                  <a:cubicBezTo>
                    <a:pt x="201" y="1089"/>
                    <a:pt x="201" y="1089"/>
                    <a:pt x="201" y="1089"/>
                  </a:cubicBezTo>
                  <a:cubicBezTo>
                    <a:pt x="306" y="1100"/>
                    <a:pt x="306" y="1100"/>
                    <a:pt x="306" y="1100"/>
                  </a:cubicBezTo>
                  <a:cubicBezTo>
                    <a:pt x="308" y="1098"/>
                    <a:pt x="310" y="1096"/>
                    <a:pt x="313" y="1094"/>
                  </a:cubicBezTo>
                  <a:cubicBezTo>
                    <a:pt x="287" y="1057"/>
                    <a:pt x="287" y="1057"/>
                    <a:pt x="287" y="1057"/>
                  </a:cubicBezTo>
                  <a:cubicBezTo>
                    <a:pt x="324" y="1090"/>
                    <a:pt x="324" y="1090"/>
                    <a:pt x="324" y="1090"/>
                  </a:cubicBezTo>
                  <a:cubicBezTo>
                    <a:pt x="328" y="1089"/>
                    <a:pt x="331" y="1089"/>
                    <a:pt x="335" y="1089"/>
                  </a:cubicBezTo>
                  <a:cubicBezTo>
                    <a:pt x="367" y="1029"/>
                    <a:pt x="367" y="1029"/>
                    <a:pt x="367" y="1029"/>
                  </a:cubicBezTo>
                  <a:cubicBezTo>
                    <a:pt x="355" y="1092"/>
                    <a:pt x="355" y="1092"/>
                    <a:pt x="355" y="1092"/>
                  </a:cubicBezTo>
                  <a:cubicBezTo>
                    <a:pt x="359" y="1093"/>
                    <a:pt x="362" y="1095"/>
                    <a:pt x="364" y="1097"/>
                  </a:cubicBezTo>
                  <a:cubicBezTo>
                    <a:pt x="419" y="1080"/>
                    <a:pt x="419" y="1080"/>
                    <a:pt x="419" y="1080"/>
                  </a:cubicBezTo>
                  <a:cubicBezTo>
                    <a:pt x="371" y="1104"/>
                    <a:pt x="371" y="1104"/>
                    <a:pt x="371" y="1104"/>
                  </a:cubicBezTo>
                  <a:cubicBezTo>
                    <a:pt x="373" y="1106"/>
                    <a:pt x="374" y="1109"/>
                    <a:pt x="374" y="1112"/>
                  </a:cubicBezTo>
                  <a:cubicBezTo>
                    <a:pt x="474" y="1136"/>
                    <a:pt x="474" y="1136"/>
                    <a:pt x="474" y="1136"/>
                  </a:cubicBezTo>
                  <a:cubicBezTo>
                    <a:pt x="369" y="1125"/>
                    <a:pt x="369" y="1125"/>
                    <a:pt x="369" y="1125"/>
                  </a:cubicBezTo>
                  <a:cubicBezTo>
                    <a:pt x="368" y="1127"/>
                    <a:pt x="365" y="1129"/>
                    <a:pt x="362" y="1131"/>
                  </a:cubicBezTo>
                  <a:lnTo>
                    <a:pt x="392" y="1172"/>
                  </a:lnTo>
                  <a:close/>
                  <a:moveTo>
                    <a:pt x="343" y="1096"/>
                  </a:moveTo>
                  <a:cubicBezTo>
                    <a:pt x="329" y="1094"/>
                    <a:pt x="315" y="1099"/>
                    <a:pt x="312" y="1108"/>
                  </a:cubicBezTo>
                  <a:cubicBezTo>
                    <a:pt x="308" y="1117"/>
                    <a:pt x="317" y="1127"/>
                    <a:pt x="331" y="1129"/>
                  </a:cubicBezTo>
                  <a:cubicBezTo>
                    <a:pt x="346" y="1132"/>
                    <a:pt x="360" y="1126"/>
                    <a:pt x="363" y="1117"/>
                  </a:cubicBezTo>
                  <a:cubicBezTo>
                    <a:pt x="366" y="1108"/>
                    <a:pt x="357" y="1098"/>
                    <a:pt x="343" y="1096"/>
                  </a:cubicBezTo>
                  <a:close/>
                  <a:moveTo>
                    <a:pt x="351" y="1115"/>
                  </a:moveTo>
                  <a:cubicBezTo>
                    <a:pt x="349" y="1120"/>
                    <a:pt x="342" y="1123"/>
                    <a:pt x="334" y="1122"/>
                  </a:cubicBezTo>
                  <a:cubicBezTo>
                    <a:pt x="327" y="1120"/>
                    <a:pt x="322" y="1115"/>
                    <a:pt x="324" y="1110"/>
                  </a:cubicBezTo>
                  <a:cubicBezTo>
                    <a:pt x="326" y="1105"/>
                    <a:pt x="333" y="1102"/>
                    <a:pt x="341" y="1103"/>
                  </a:cubicBezTo>
                  <a:cubicBezTo>
                    <a:pt x="348" y="1105"/>
                    <a:pt x="353" y="1110"/>
                    <a:pt x="351" y="1115"/>
                  </a:cubicBezTo>
                  <a:close/>
                  <a:moveTo>
                    <a:pt x="1801" y="609"/>
                  </a:moveTo>
                  <a:cubicBezTo>
                    <a:pt x="1794" y="608"/>
                    <a:pt x="1794" y="608"/>
                    <a:pt x="1794" y="608"/>
                  </a:cubicBezTo>
                  <a:cubicBezTo>
                    <a:pt x="1310" y="528"/>
                    <a:pt x="1310" y="528"/>
                    <a:pt x="1310" y="528"/>
                  </a:cubicBezTo>
                  <a:cubicBezTo>
                    <a:pt x="1264" y="538"/>
                    <a:pt x="1264" y="538"/>
                    <a:pt x="1264" y="538"/>
                  </a:cubicBezTo>
                  <a:cubicBezTo>
                    <a:pt x="1261" y="548"/>
                    <a:pt x="1258" y="558"/>
                    <a:pt x="1256" y="568"/>
                  </a:cubicBezTo>
                  <a:cubicBezTo>
                    <a:pt x="1307" y="557"/>
                    <a:pt x="1307" y="557"/>
                    <a:pt x="1307" y="557"/>
                  </a:cubicBezTo>
                  <a:cubicBezTo>
                    <a:pt x="1325" y="647"/>
                    <a:pt x="1325" y="647"/>
                    <a:pt x="1325" y="647"/>
                  </a:cubicBezTo>
                  <a:cubicBezTo>
                    <a:pt x="1239" y="684"/>
                    <a:pt x="1239" y="684"/>
                    <a:pt x="1239" y="684"/>
                  </a:cubicBezTo>
                  <a:cubicBezTo>
                    <a:pt x="1239" y="693"/>
                    <a:pt x="1239" y="701"/>
                    <a:pt x="1238" y="708"/>
                  </a:cubicBezTo>
                  <a:cubicBezTo>
                    <a:pt x="1328" y="670"/>
                    <a:pt x="1328" y="670"/>
                    <a:pt x="1328" y="670"/>
                  </a:cubicBezTo>
                  <a:cubicBezTo>
                    <a:pt x="1330" y="670"/>
                    <a:pt x="1330" y="670"/>
                    <a:pt x="1330" y="670"/>
                  </a:cubicBezTo>
                  <a:cubicBezTo>
                    <a:pt x="1343" y="736"/>
                    <a:pt x="1343" y="736"/>
                    <a:pt x="1343" y="736"/>
                  </a:cubicBezTo>
                  <a:cubicBezTo>
                    <a:pt x="1287" y="761"/>
                    <a:pt x="1287" y="761"/>
                    <a:pt x="1287" y="761"/>
                  </a:cubicBezTo>
                  <a:cubicBezTo>
                    <a:pt x="1347" y="799"/>
                    <a:pt x="1347" y="799"/>
                    <a:pt x="1347" y="799"/>
                  </a:cubicBezTo>
                  <a:cubicBezTo>
                    <a:pt x="1358" y="812"/>
                    <a:pt x="1358" y="812"/>
                    <a:pt x="1358" y="812"/>
                  </a:cubicBezTo>
                  <a:cubicBezTo>
                    <a:pt x="1381" y="925"/>
                    <a:pt x="1381" y="925"/>
                    <a:pt x="1381" y="925"/>
                  </a:cubicBezTo>
                  <a:cubicBezTo>
                    <a:pt x="1200" y="798"/>
                    <a:pt x="1200" y="798"/>
                    <a:pt x="1200" y="798"/>
                  </a:cubicBezTo>
                  <a:cubicBezTo>
                    <a:pt x="796" y="973"/>
                    <a:pt x="796" y="973"/>
                    <a:pt x="796" y="973"/>
                  </a:cubicBezTo>
                  <a:cubicBezTo>
                    <a:pt x="806" y="895"/>
                    <a:pt x="806" y="895"/>
                    <a:pt x="806" y="895"/>
                  </a:cubicBezTo>
                  <a:cubicBezTo>
                    <a:pt x="1136" y="753"/>
                    <a:pt x="1136" y="753"/>
                    <a:pt x="1136" y="753"/>
                  </a:cubicBezTo>
                  <a:cubicBezTo>
                    <a:pt x="964" y="633"/>
                    <a:pt x="964" y="633"/>
                    <a:pt x="964" y="633"/>
                  </a:cubicBezTo>
                  <a:cubicBezTo>
                    <a:pt x="1055" y="613"/>
                    <a:pt x="1055" y="613"/>
                    <a:pt x="1055" y="613"/>
                  </a:cubicBezTo>
                  <a:cubicBezTo>
                    <a:pt x="1181" y="693"/>
                    <a:pt x="1181" y="693"/>
                    <a:pt x="1181" y="693"/>
                  </a:cubicBezTo>
                  <a:cubicBezTo>
                    <a:pt x="1182" y="724"/>
                    <a:pt x="1182" y="724"/>
                    <a:pt x="1182" y="724"/>
                  </a:cubicBezTo>
                  <a:cubicBezTo>
                    <a:pt x="1183" y="761"/>
                    <a:pt x="1183" y="761"/>
                    <a:pt x="1183" y="761"/>
                  </a:cubicBezTo>
                  <a:cubicBezTo>
                    <a:pt x="1183" y="764"/>
                    <a:pt x="1192" y="766"/>
                    <a:pt x="1204" y="766"/>
                  </a:cubicBezTo>
                  <a:cubicBezTo>
                    <a:pt x="1216" y="766"/>
                    <a:pt x="1226" y="764"/>
                    <a:pt x="1226" y="761"/>
                  </a:cubicBezTo>
                  <a:cubicBezTo>
                    <a:pt x="1237" y="222"/>
                    <a:pt x="1237" y="222"/>
                    <a:pt x="1237" y="222"/>
                  </a:cubicBezTo>
                  <a:cubicBezTo>
                    <a:pt x="1240" y="287"/>
                    <a:pt x="1246" y="371"/>
                    <a:pt x="1259" y="416"/>
                  </a:cubicBezTo>
                  <a:cubicBezTo>
                    <a:pt x="1327" y="428"/>
                    <a:pt x="1469" y="441"/>
                    <a:pt x="1497" y="341"/>
                  </a:cubicBezTo>
                  <a:cubicBezTo>
                    <a:pt x="1534" y="209"/>
                    <a:pt x="1708" y="184"/>
                    <a:pt x="1754" y="175"/>
                  </a:cubicBezTo>
                  <a:cubicBezTo>
                    <a:pt x="1720" y="122"/>
                    <a:pt x="1588" y="56"/>
                    <a:pt x="1475" y="102"/>
                  </a:cubicBezTo>
                  <a:cubicBezTo>
                    <a:pt x="1386" y="139"/>
                    <a:pt x="1280" y="70"/>
                    <a:pt x="1240" y="40"/>
                  </a:cubicBezTo>
                  <a:cubicBezTo>
                    <a:pt x="1241" y="20"/>
                    <a:pt x="1241" y="20"/>
                    <a:pt x="1241" y="20"/>
                  </a:cubicBezTo>
                  <a:cubicBezTo>
                    <a:pt x="1236" y="18"/>
                    <a:pt x="1230" y="17"/>
                    <a:pt x="1224" y="18"/>
                  </a:cubicBezTo>
                  <a:cubicBezTo>
                    <a:pt x="1201" y="20"/>
                    <a:pt x="1178" y="11"/>
                    <a:pt x="1178" y="11"/>
                  </a:cubicBezTo>
                  <a:cubicBezTo>
                    <a:pt x="1178" y="11"/>
                    <a:pt x="1178" y="11"/>
                    <a:pt x="1178" y="11"/>
                  </a:cubicBezTo>
                  <a:cubicBezTo>
                    <a:pt x="1185" y="12"/>
                    <a:pt x="1194" y="13"/>
                    <a:pt x="1204" y="13"/>
                  </a:cubicBezTo>
                  <a:cubicBezTo>
                    <a:pt x="1225" y="13"/>
                    <a:pt x="1241" y="10"/>
                    <a:pt x="1241" y="6"/>
                  </a:cubicBezTo>
                  <a:cubicBezTo>
                    <a:pt x="1241" y="3"/>
                    <a:pt x="1225" y="0"/>
                    <a:pt x="1204" y="0"/>
                  </a:cubicBezTo>
                  <a:cubicBezTo>
                    <a:pt x="1184" y="0"/>
                    <a:pt x="1167" y="3"/>
                    <a:pt x="1167" y="6"/>
                  </a:cubicBezTo>
                  <a:cubicBezTo>
                    <a:pt x="1179" y="557"/>
                    <a:pt x="1179" y="557"/>
                    <a:pt x="1179" y="557"/>
                  </a:cubicBezTo>
                  <a:cubicBezTo>
                    <a:pt x="833" y="633"/>
                    <a:pt x="833" y="633"/>
                    <a:pt x="833" y="633"/>
                  </a:cubicBezTo>
                  <a:cubicBezTo>
                    <a:pt x="344" y="552"/>
                    <a:pt x="344" y="552"/>
                    <a:pt x="344" y="552"/>
                  </a:cubicBezTo>
                  <a:cubicBezTo>
                    <a:pt x="0" y="1268"/>
                    <a:pt x="0" y="1268"/>
                    <a:pt x="0" y="1268"/>
                  </a:cubicBezTo>
                  <a:cubicBezTo>
                    <a:pt x="737" y="1376"/>
                    <a:pt x="737" y="1376"/>
                    <a:pt x="737" y="1376"/>
                  </a:cubicBezTo>
                  <a:cubicBezTo>
                    <a:pt x="1446" y="1232"/>
                    <a:pt x="1446" y="1232"/>
                    <a:pt x="1446" y="1232"/>
                  </a:cubicBezTo>
                  <a:cubicBezTo>
                    <a:pt x="2186" y="1340"/>
                    <a:pt x="2186" y="1340"/>
                    <a:pt x="2186" y="1340"/>
                  </a:cubicBezTo>
                  <a:lnTo>
                    <a:pt x="1801" y="609"/>
                  </a:lnTo>
                  <a:close/>
                  <a:moveTo>
                    <a:pt x="1179" y="585"/>
                  </a:moveTo>
                  <a:cubicBezTo>
                    <a:pt x="1181" y="667"/>
                    <a:pt x="1181" y="667"/>
                    <a:pt x="1181" y="667"/>
                  </a:cubicBezTo>
                  <a:cubicBezTo>
                    <a:pt x="1085" y="606"/>
                    <a:pt x="1085" y="606"/>
                    <a:pt x="1085" y="606"/>
                  </a:cubicBezTo>
                  <a:lnTo>
                    <a:pt x="1179" y="585"/>
                  </a:lnTo>
                  <a:close/>
                  <a:moveTo>
                    <a:pt x="1338" y="650"/>
                  </a:moveTo>
                  <a:cubicBezTo>
                    <a:pt x="1320" y="557"/>
                    <a:pt x="1320" y="557"/>
                    <a:pt x="1320" y="557"/>
                  </a:cubicBezTo>
                  <a:cubicBezTo>
                    <a:pt x="1783" y="634"/>
                    <a:pt x="1783" y="634"/>
                    <a:pt x="1783" y="634"/>
                  </a:cubicBezTo>
                  <a:cubicBezTo>
                    <a:pt x="1862" y="785"/>
                    <a:pt x="1862" y="785"/>
                    <a:pt x="1862" y="785"/>
                  </a:cubicBezTo>
                  <a:lnTo>
                    <a:pt x="1338" y="650"/>
                  </a:lnTo>
                  <a:close/>
                  <a:moveTo>
                    <a:pt x="1333" y="764"/>
                  </a:moveTo>
                  <a:cubicBezTo>
                    <a:pt x="1346" y="759"/>
                    <a:pt x="1346" y="759"/>
                    <a:pt x="1346" y="759"/>
                  </a:cubicBezTo>
                  <a:cubicBezTo>
                    <a:pt x="1347" y="759"/>
                    <a:pt x="1347" y="759"/>
                    <a:pt x="1347" y="759"/>
                  </a:cubicBezTo>
                  <a:cubicBezTo>
                    <a:pt x="1351" y="776"/>
                    <a:pt x="1351" y="776"/>
                    <a:pt x="1351" y="776"/>
                  </a:cubicBezTo>
                  <a:lnTo>
                    <a:pt x="1333" y="764"/>
                  </a:lnTo>
                  <a:close/>
                  <a:moveTo>
                    <a:pt x="1356" y="739"/>
                  </a:moveTo>
                  <a:cubicBezTo>
                    <a:pt x="1343" y="673"/>
                    <a:pt x="1343" y="673"/>
                    <a:pt x="1343" y="673"/>
                  </a:cubicBezTo>
                  <a:cubicBezTo>
                    <a:pt x="1876" y="810"/>
                    <a:pt x="1876" y="810"/>
                    <a:pt x="1876" y="810"/>
                  </a:cubicBezTo>
                  <a:cubicBezTo>
                    <a:pt x="1914" y="883"/>
                    <a:pt x="1914" y="883"/>
                    <a:pt x="1914" y="883"/>
                  </a:cubicBezTo>
                  <a:lnTo>
                    <a:pt x="1356" y="739"/>
                  </a:lnTo>
                  <a:close/>
                  <a:moveTo>
                    <a:pt x="936" y="639"/>
                  </a:moveTo>
                  <a:cubicBezTo>
                    <a:pt x="1091" y="748"/>
                    <a:pt x="1091" y="748"/>
                    <a:pt x="1091" y="748"/>
                  </a:cubicBezTo>
                  <a:cubicBezTo>
                    <a:pt x="810" y="870"/>
                    <a:pt x="810" y="870"/>
                    <a:pt x="810" y="870"/>
                  </a:cubicBezTo>
                  <a:cubicBezTo>
                    <a:pt x="820" y="794"/>
                    <a:pt x="820" y="794"/>
                    <a:pt x="820" y="794"/>
                  </a:cubicBezTo>
                  <a:cubicBezTo>
                    <a:pt x="821" y="794"/>
                    <a:pt x="821" y="794"/>
                    <a:pt x="821" y="793"/>
                  </a:cubicBezTo>
                  <a:cubicBezTo>
                    <a:pt x="902" y="775"/>
                    <a:pt x="926" y="743"/>
                    <a:pt x="926" y="711"/>
                  </a:cubicBezTo>
                  <a:cubicBezTo>
                    <a:pt x="926" y="685"/>
                    <a:pt x="910" y="662"/>
                    <a:pt x="899" y="647"/>
                  </a:cubicBezTo>
                  <a:lnTo>
                    <a:pt x="936" y="639"/>
                  </a:lnTo>
                  <a:close/>
                  <a:moveTo>
                    <a:pt x="838" y="661"/>
                  </a:moveTo>
                  <a:cubicBezTo>
                    <a:pt x="892" y="649"/>
                    <a:pt x="892" y="649"/>
                    <a:pt x="892" y="649"/>
                  </a:cubicBezTo>
                  <a:cubicBezTo>
                    <a:pt x="903" y="662"/>
                    <a:pt x="920" y="686"/>
                    <a:pt x="920" y="711"/>
                  </a:cubicBezTo>
                  <a:cubicBezTo>
                    <a:pt x="920" y="739"/>
                    <a:pt x="900" y="769"/>
                    <a:pt x="821" y="787"/>
                  </a:cubicBezTo>
                  <a:lnTo>
                    <a:pt x="838" y="661"/>
                  </a:lnTo>
                  <a:close/>
                  <a:moveTo>
                    <a:pt x="826" y="660"/>
                  </a:moveTo>
                  <a:cubicBezTo>
                    <a:pt x="808" y="790"/>
                    <a:pt x="808" y="790"/>
                    <a:pt x="808" y="790"/>
                  </a:cubicBezTo>
                  <a:cubicBezTo>
                    <a:pt x="798" y="791"/>
                    <a:pt x="788" y="792"/>
                    <a:pt x="778" y="792"/>
                  </a:cubicBezTo>
                  <a:cubicBezTo>
                    <a:pt x="696" y="792"/>
                    <a:pt x="620" y="739"/>
                    <a:pt x="565" y="686"/>
                  </a:cubicBezTo>
                  <a:cubicBezTo>
                    <a:pt x="537" y="659"/>
                    <a:pt x="514" y="632"/>
                    <a:pt x="499" y="612"/>
                  </a:cubicBezTo>
                  <a:cubicBezTo>
                    <a:pt x="497" y="610"/>
                    <a:pt x="495" y="608"/>
                    <a:pt x="493" y="605"/>
                  </a:cubicBezTo>
                  <a:lnTo>
                    <a:pt x="826" y="660"/>
                  </a:lnTo>
                  <a:close/>
                  <a:moveTo>
                    <a:pt x="360" y="583"/>
                  </a:moveTo>
                  <a:cubicBezTo>
                    <a:pt x="484" y="604"/>
                    <a:pt x="484" y="604"/>
                    <a:pt x="484" y="604"/>
                  </a:cubicBezTo>
                  <a:cubicBezTo>
                    <a:pt x="525" y="658"/>
                    <a:pt x="642" y="798"/>
                    <a:pt x="778" y="798"/>
                  </a:cubicBezTo>
                  <a:cubicBezTo>
                    <a:pt x="788" y="798"/>
                    <a:pt x="798" y="798"/>
                    <a:pt x="807" y="796"/>
                  </a:cubicBezTo>
                  <a:cubicBezTo>
                    <a:pt x="797" y="875"/>
                    <a:pt x="797" y="875"/>
                    <a:pt x="797" y="875"/>
                  </a:cubicBezTo>
                  <a:cubicBezTo>
                    <a:pt x="300" y="708"/>
                    <a:pt x="300" y="708"/>
                    <a:pt x="300" y="708"/>
                  </a:cubicBezTo>
                  <a:lnTo>
                    <a:pt x="360" y="583"/>
                  </a:lnTo>
                  <a:close/>
                  <a:moveTo>
                    <a:pt x="291" y="728"/>
                  </a:moveTo>
                  <a:cubicBezTo>
                    <a:pt x="794" y="897"/>
                    <a:pt x="794" y="897"/>
                    <a:pt x="794" y="897"/>
                  </a:cubicBezTo>
                  <a:cubicBezTo>
                    <a:pt x="783" y="979"/>
                    <a:pt x="783" y="979"/>
                    <a:pt x="783" y="979"/>
                  </a:cubicBezTo>
                  <a:cubicBezTo>
                    <a:pt x="780" y="980"/>
                    <a:pt x="780" y="980"/>
                    <a:pt x="780" y="980"/>
                  </a:cubicBezTo>
                  <a:cubicBezTo>
                    <a:pt x="254" y="803"/>
                    <a:pt x="254" y="803"/>
                    <a:pt x="254" y="803"/>
                  </a:cubicBezTo>
                  <a:lnTo>
                    <a:pt x="291" y="728"/>
                  </a:lnTo>
                  <a:close/>
                  <a:moveTo>
                    <a:pt x="42" y="1246"/>
                  </a:moveTo>
                  <a:cubicBezTo>
                    <a:pt x="245" y="823"/>
                    <a:pt x="245" y="823"/>
                    <a:pt x="245" y="823"/>
                  </a:cubicBezTo>
                  <a:cubicBezTo>
                    <a:pt x="779" y="1002"/>
                    <a:pt x="779" y="1002"/>
                    <a:pt x="779" y="1002"/>
                  </a:cubicBezTo>
                  <a:cubicBezTo>
                    <a:pt x="769" y="1076"/>
                    <a:pt x="769" y="1076"/>
                    <a:pt x="769" y="1076"/>
                  </a:cubicBezTo>
                  <a:cubicBezTo>
                    <a:pt x="768" y="1077"/>
                    <a:pt x="768" y="1078"/>
                    <a:pt x="767" y="1078"/>
                  </a:cubicBezTo>
                  <a:cubicBezTo>
                    <a:pt x="761" y="1080"/>
                    <a:pt x="679" y="1113"/>
                    <a:pt x="627" y="1190"/>
                  </a:cubicBezTo>
                  <a:cubicBezTo>
                    <a:pt x="601" y="1228"/>
                    <a:pt x="545" y="1259"/>
                    <a:pt x="495" y="1280"/>
                  </a:cubicBezTo>
                  <a:cubicBezTo>
                    <a:pt x="471" y="1290"/>
                    <a:pt x="449" y="1298"/>
                    <a:pt x="432" y="1303"/>
                  </a:cubicBezTo>
                  <a:lnTo>
                    <a:pt x="42" y="1246"/>
                  </a:lnTo>
                  <a:close/>
                  <a:moveTo>
                    <a:pt x="732" y="1347"/>
                  </a:moveTo>
                  <a:cubicBezTo>
                    <a:pt x="446" y="1305"/>
                    <a:pt x="446" y="1305"/>
                    <a:pt x="446" y="1305"/>
                  </a:cubicBezTo>
                  <a:cubicBezTo>
                    <a:pt x="501" y="1287"/>
                    <a:pt x="594" y="1249"/>
                    <a:pt x="632" y="1193"/>
                  </a:cubicBezTo>
                  <a:cubicBezTo>
                    <a:pt x="658" y="1154"/>
                    <a:pt x="693" y="1127"/>
                    <a:pt x="721" y="1109"/>
                  </a:cubicBezTo>
                  <a:cubicBezTo>
                    <a:pt x="734" y="1100"/>
                    <a:pt x="747" y="1094"/>
                    <a:pt x="756" y="1090"/>
                  </a:cubicBezTo>
                  <a:cubicBezTo>
                    <a:pt x="762" y="1087"/>
                    <a:pt x="766" y="1085"/>
                    <a:pt x="768" y="1084"/>
                  </a:cubicBezTo>
                  <a:cubicBezTo>
                    <a:pt x="752" y="1206"/>
                    <a:pt x="752" y="1206"/>
                    <a:pt x="752" y="1206"/>
                  </a:cubicBezTo>
                  <a:lnTo>
                    <a:pt x="732" y="1347"/>
                  </a:lnTo>
                  <a:close/>
                  <a:moveTo>
                    <a:pt x="802" y="1334"/>
                  </a:moveTo>
                  <a:cubicBezTo>
                    <a:pt x="858" y="1215"/>
                    <a:pt x="951" y="1180"/>
                    <a:pt x="1043" y="1180"/>
                  </a:cubicBezTo>
                  <a:cubicBezTo>
                    <a:pt x="1106" y="1180"/>
                    <a:pt x="1169" y="1197"/>
                    <a:pt x="1215" y="1214"/>
                  </a:cubicBezTo>
                  <a:cubicBezTo>
                    <a:pt x="1238" y="1222"/>
                    <a:pt x="1257" y="1231"/>
                    <a:pt x="1270" y="1237"/>
                  </a:cubicBezTo>
                  <a:cubicBezTo>
                    <a:pt x="1272" y="1238"/>
                    <a:pt x="1273" y="1238"/>
                    <a:pt x="1274" y="1239"/>
                  </a:cubicBezTo>
                  <a:lnTo>
                    <a:pt x="802" y="1334"/>
                  </a:lnTo>
                  <a:close/>
                  <a:moveTo>
                    <a:pt x="1284" y="1237"/>
                  </a:moveTo>
                  <a:cubicBezTo>
                    <a:pt x="1251" y="1221"/>
                    <a:pt x="1149" y="1174"/>
                    <a:pt x="1043" y="1174"/>
                  </a:cubicBezTo>
                  <a:cubicBezTo>
                    <a:pt x="949" y="1174"/>
                    <a:pt x="851" y="1210"/>
                    <a:pt x="795" y="1336"/>
                  </a:cubicBezTo>
                  <a:cubicBezTo>
                    <a:pt x="745" y="1346"/>
                    <a:pt x="745" y="1346"/>
                    <a:pt x="745" y="1346"/>
                  </a:cubicBezTo>
                  <a:cubicBezTo>
                    <a:pt x="782" y="1076"/>
                    <a:pt x="782" y="1076"/>
                    <a:pt x="782" y="1076"/>
                  </a:cubicBezTo>
                  <a:cubicBezTo>
                    <a:pt x="786" y="1073"/>
                    <a:pt x="790" y="1071"/>
                    <a:pt x="796" y="1067"/>
                  </a:cubicBezTo>
                  <a:cubicBezTo>
                    <a:pt x="844" y="1039"/>
                    <a:pt x="957" y="983"/>
                    <a:pt x="1079" y="983"/>
                  </a:cubicBezTo>
                  <a:cubicBezTo>
                    <a:pt x="1196" y="983"/>
                    <a:pt x="1321" y="1034"/>
                    <a:pt x="1410" y="1211"/>
                  </a:cubicBezTo>
                  <a:lnTo>
                    <a:pt x="1284" y="1237"/>
                  </a:lnTo>
                  <a:close/>
                  <a:moveTo>
                    <a:pt x="1416" y="1210"/>
                  </a:moveTo>
                  <a:cubicBezTo>
                    <a:pt x="1327" y="1030"/>
                    <a:pt x="1198" y="977"/>
                    <a:pt x="1079" y="977"/>
                  </a:cubicBezTo>
                  <a:cubicBezTo>
                    <a:pt x="946" y="977"/>
                    <a:pt x="825" y="1042"/>
                    <a:pt x="783" y="1068"/>
                  </a:cubicBezTo>
                  <a:cubicBezTo>
                    <a:pt x="792" y="998"/>
                    <a:pt x="792" y="998"/>
                    <a:pt x="792" y="998"/>
                  </a:cubicBezTo>
                  <a:cubicBezTo>
                    <a:pt x="1198" y="823"/>
                    <a:pt x="1198" y="823"/>
                    <a:pt x="1198" y="823"/>
                  </a:cubicBezTo>
                  <a:cubicBezTo>
                    <a:pt x="1384" y="953"/>
                    <a:pt x="1384" y="953"/>
                    <a:pt x="1384" y="953"/>
                  </a:cubicBezTo>
                  <a:cubicBezTo>
                    <a:pt x="1387" y="958"/>
                    <a:pt x="1387" y="958"/>
                    <a:pt x="1387" y="958"/>
                  </a:cubicBezTo>
                  <a:cubicBezTo>
                    <a:pt x="1437" y="1206"/>
                    <a:pt x="1437" y="1206"/>
                    <a:pt x="1437" y="1206"/>
                  </a:cubicBezTo>
                  <a:lnTo>
                    <a:pt x="1416" y="1210"/>
                  </a:lnTo>
                  <a:close/>
                  <a:moveTo>
                    <a:pt x="1449" y="1205"/>
                  </a:moveTo>
                  <a:cubicBezTo>
                    <a:pt x="1404" y="980"/>
                    <a:pt x="1404" y="980"/>
                    <a:pt x="1404" y="980"/>
                  </a:cubicBezTo>
                  <a:cubicBezTo>
                    <a:pt x="1591" y="1225"/>
                    <a:pt x="1591" y="1225"/>
                    <a:pt x="1591" y="1225"/>
                  </a:cubicBezTo>
                  <a:lnTo>
                    <a:pt x="1449" y="1205"/>
                  </a:lnTo>
                  <a:close/>
                  <a:moveTo>
                    <a:pt x="1621" y="1230"/>
                  </a:moveTo>
                  <a:cubicBezTo>
                    <a:pt x="1399" y="938"/>
                    <a:pt x="1399" y="938"/>
                    <a:pt x="1399" y="938"/>
                  </a:cubicBezTo>
                  <a:cubicBezTo>
                    <a:pt x="1395" y="935"/>
                    <a:pt x="1395" y="935"/>
                    <a:pt x="1395" y="935"/>
                  </a:cubicBezTo>
                  <a:cubicBezTo>
                    <a:pt x="1374" y="831"/>
                    <a:pt x="1374" y="831"/>
                    <a:pt x="1374" y="831"/>
                  </a:cubicBezTo>
                  <a:cubicBezTo>
                    <a:pt x="1737" y="1247"/>
                    <a:pt x="1737" y="1247"/>
                    <a:pt x="1737" y="1247"/>
                  </a:cubicBezTo>
                  <a:lnTo>
                    <a:pt x="1621" y="1230"/>
                  </a:lnTo>
                  <a:close/>
                  <a:moveTo>
                    <a:pt x="1366" y="788"/>
                  </a:moveTo>
                  <a:cubicBezTo>
                    <a:pt x="1361" y="762"/>
                    <a:pt x="1361" y="762"/>
                    <a:pt x="1361" y="762"/>
                  </a:cubicBezTo>
                  <a:cubicBezTo>
                    <a:pt x="1928" y="909"/>
                    <a:pt x="1928" y="909"/>
                    <a:pt x="1928" y="909"/>
                  </a:cubicBezTo>
                  <a:cubicBezTo>
                    <a:pt x="2136" y="1305"/>
                    <a:pt x="2136" y="1305"/>
                    <a:pt x="2136" y="1305"/>
                  </a:cubicBezTo>
                  <a:cubicBezTo>
                    <a:pt x="1770" y="1252"/>
                    <a:pt x="1770" y="1252"/>
                    <a:pt x="1770" y="1252"/>
                  </a:cubicBezTo>
                  <a:lnTo>
                    <a:pt x="1366" y="788"/>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Calibri"/>
              </a:endParaRPr>
            </a:p>
          </p:txBody>
        </p:sp>
      </p:grpSp>
      <p:sp>
        <p:nvSpPr>
          <p:cNvPr id="155" name="TextovéPole 154"/>
          <p:cNvSpPr txBox="1"/>
          <p:nvPr/>
        </p:nvSpPr>
        <p:spPr>
          <a:xfrm>
            <a:off x="652851" y="2828873"/>
            <a:ext cx="602392" cy="423449"/>
          </a:xfrm>
          <a:prstGeom prst="rect">
            <a:avLst/>
          </a:prstGeom>
        </p:spPr>
        <p:txBody>
          <a:bodyPr wrap="square" rtlCol="0">
            <a:spAutoFit/>
          </a:bodyPr>
          <a:lstStyle/>
          <a:p>
            <a:pPr algn="ctr" defTabSz="914330" fontAlgn="auto">
              <a:lnSpc>
                <a:spcPct val="150000"/>
              </a:lnSpc>
              <a:spcBef>
                <a:spcPts val="0"/>
              </a:spcBef>
              <a:spcAft>
                <a:spcPts val="0"/>
              </a:spcAft>
            </a:pPr>
            <a:r>
              <a:rPr lang="cs-CZ" sz="1600" b="1" dirty="0">
                <a:solidFill>
                  <a:schemeClr val="bg1">
                    <a:lumMod val="50000"/>
                  </a:schemeClr>
                </a:solidFill>
                <a:latin typeface="Calibri" pitchFamily="34" charset="0"/>
                <a:cs typeface="Arial" pitchFamily="34" charset="0"/>
              </a:rPr>
              <a:t>+0 </a:t>
            </a:r>
            <a:r>
              <a:rPr lang="cs-CZ" sz="1400" b="1" dirty="0">
                <a:solidFill>
                  <a:schemeClr val="bg1">
                    <a:lumMod val="50000"/>
                  </a:schemeClr>
                </a:solidFill>
                <a:latin typeface="Calibri" pitchFamily="34" charset="0"/>
                <a:cs typeface="Arial" pitchFamily="34" charset="0"/>
              </a:rPr>
              <a:t>%</a:t>
            </a:r>
          </a:p>
        </p:txBody>
      </p:sp>
      <p:sp>
        <p:nvSpPr>
          <p:cNvPr id="158" name="Obdélník 34"/>
          <p:cNvSpPr/>
          <p:nvPr/>
        </p:nvSpPr>
        <p:spPr>
          <a:xfrm>
            <a:off x="4603159" y="1052083"/>
            <a:ext cx="4271989" cy="91070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cs-CZ" sz="1600" b="0" i="0" u="none" strike="noStrike" kern="0" cap="none" spc="0" normalizeH="0" baseline="0" noProof="0" dirty="0">
              <a:ln>
                <a:noFill/>
              </a:ln>
              <a:solidFill>
                <a:srgbClr val="FFFFFF"/>
              </a:solidFill>
              <a:effectLst/>
              <a:uLnTx/>
              <a:uFillTx/>
              <a:cs typeface="Arial" pitchFamily="34" charset="0"/>
            </a:endParaRPr>
          </a:p>
        </p:txBody>
      </p:sp>
      <p:sp>
        <p:nvSpPr>
          <p:cNvPr id="160" name="Obdélník 34"/>
          <p:cNvSpPr/>
          <p:nvPr/>
        </p:nvSpPr>
        <p:spPr>
          <a:xfrm>
            <a:off x="259680" y="1058261"/>
            <a:ext cx="4254653" cy="905249"/>
          </a:xfrm>
          <a:prstGeom prst="rect">
            <a:avLst/>
          </a:prstGeom>
          <a:solidFill>
            <a:srgbClr val="008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cs-CZ" sz="1600" b="0" i="0" u="none" strike="noStrike" kern="0" cap="none" spc="0" normalizeH="0" baseline="0" noProof="0" dirty="0">
              <a:ln>
                <a:noFill/>
              </a:ln>
              <a:solidFill>
                <a:srgbClr val="FFFFFF"/>
              </a:solidFill>
              <a:effectLst/>
              <a:uLnTx/>
              <a:uFillTx/>
              <a:cs typeface="Arial" pitchFamily="34" charset="0"/>
            </a:endParaRPr>
          </a:p>
        </p:txBody>
      </p:sp>
      <p:sp>
        <p:nvSpPr>
          <p:cNvPr id="161" name="TextBox 49"/>
          <p:cNvSpPr txBox="1"/>
          <p:nvPr/>
        </p:nvSpPr>
        <p:spPr>
          <a:xfrm>
            <a:off x="1191891" y="1198966"/>
            <a:ext cx="1215927" cy="276999"/>
          </a:xfrm>
          <a:prstGeom prst="rect">
            <a:avLst/>
          </a:prstGeom>
        </p:spPr>
        <p:txBody>
          <a:bodyPr wrap="square" rtlCol="0">
            <a:spAutoFit/>
          </a:bodyPr>
          <a:lstStyle/>
          <a:p>
            <a:pPr marL="0" marR="0" lvl="0" indent="0" defTabSz="914400" eaLnBrk="1" fontAlgn="auto" latinLnBrk="0" hangingPunct="1">
              <a:lnSpc>
                <a:spcPct val="100000"/>
              </a:lnSpc>
              <a:spcBef>
                <a:spcPts val="600"/>
              </a:spcBef>
              <a:spcAft>
                <a:spcPts val="0"/>
              </a:spcAft>
              <a:buClrTx/>
              <a:buSzTx/>
              <a:buFontTx/>
              <a:buNone/>
              <a:tabLst/>
              <a:defRPr/>
            </a:pPr>
            <a:r>
              <a:rPr kumimoji="0" lang="cs-CZ" sz="1200" b="1" i="0" u="none" strike="noStrike" kern="0" cap="none" spc="0" normalizeH="0" baseline="0" noProof="0" dirty="0">
                <a:ln>
                  <a:noFill/>
                </a:ln>
                <a:solidFill>
                  <a:schemeClr val="bg1"/>
                </a:solidFill>
                <a:effectLst/>
                <a:uLnTx/>
                <a:uFillTx/>
                <a:latin typeface="Calibri" pitchFamily="34" charset="0"/>
                <a:cs typeface="Arial" pitchFamily="34" charset="0"/>
              </a:rPr>
              <a:t>CELKOVÝ INDEX</a:t>
            </a:r>
          </a:p>
        </p:txBody>
      </p:sp>
      <p:sp>
        <p:nvSpPr>
          <p:cNvPr id="162" name="TextBox 49"/>
          <p:cNvSpPr txBox="1"/>
          <p:nvPr/>
        </p:nvSpPr>
        <p:spPr>
          <a:xfrm>
            <a:off x="2345567" y="1011366"/>
            <a:ext cx="1202870" cy="646331"/>
          </a:xfrm>
          <a:prstGeom prst="rect">
            <a:avLst/>
          </a:prstGeom>
        </p:spPr>
        <p:txBody>
          <a:bodyPr wrap="square" rtlCol="0">
            <a:spAutoFit/>
          </a:bodyPr>
          <a:lstStyle/>
          <a:p>
            <a:pPr marL="0" marR="0" lvl="0" indent="0" defTabSz="914400" eaLnBrk="1" fontAlgn="auto" latinLnBrk="0" hangingPunct="1">
              <a:lnSpc>
                <a:spcPct val="100000"/>
              </a:lnSpc>
              <a:spcBef>
                <a:spcPts val="600"/>
              </a:spcBef>
              <a:spcAft>
                <a:spcPts val="0"/>
              </a:spcAft>
              <a:buClrTx/>
              <a:buSzTx/>
              <a:buFontTx/>
              <a:buNone/>
              <a:tabLst/>
              <a:defRPr/>
            </a:pPr>
            <a:r>
              <a:rPr kumimoji="0" lang="cs-CZ" sz="3600" b="1" i="0" u="none" strike="noStrike" kern="0" cap="none" spc="0" normalizeH="0" baseline="0" noProof="0" dirty="0">
                <a:ln>
                  <a:noFill/>
                </a:ln>
                <a:solidFill>
                  <a:schemeClr val="bg1"/>
                </a:solidFill>
                <a:effectLst/>
                <a:uLnTx/>
                <a:uFillTx/>
                <a:latin typeface="Calibri" pitchFamily="34" charset="0"/>
                <a:cs typeface="Arial" pitchFamily="34" charset="0"/>
              </a:rPr>
              <a:t>87 </a:t>
            </a:r>
            <a:r>
              <a:rPr kumimoji="0" lang="cs-CZ" sz="2800" b="1" i="0" u="none" strike="noStrike" kern="0" cap="none" spc="0" normalizeH="0" baseline="0" noProof="0" dirty="0">
                <a:ln>
                  <a:noFill/>
                </a:ln>
                <a:solidFill>
                  <a:schemeClr val="bg1"/>
                </a:solidFill>
                <a:effectLst/>
                <a:uLnTx/>
                <a:uFillTx/>
                <a:latin typeface="Calibri" pitchFamily="34" charset="0"/>
                <a:cs typeface="Arial" pitchFamily="34" charset="0"/>
              </a:rPr>
              <a:t>%</a:t>
            </a:r>
          </a:p>
        </p:txBody>
      </p:sp>
      <p:sp>
        <p:nvSpPr>
          <p:cNvPr id="163" name="TextBox 54"/>
          <p:cNvSpPr txBox="1"/>
          <p:nvPr/>
        </p:nvSpPr>
        <p:spPr>
          <a:xfrm>
            <a:off x="1087135" y="1547700"/>
            <a:ext cx="3427198" cy="338554"/>
          </a:xfrm>
          <a:prstGeom prst="rect">
            <a:avLst/>
          </a:prstGeom>
        </p:spPr>
        <p:txBody>
          <a:bodyPr wrap="square" rtlCol="0">
            <a:spAutoFit/>
          </a:bodyPr>
          <a:lstStyle/>
          <a:p>
            <a:pPr lvl="0" algn="ctr">
              <a:spcBef>
                <a:spcPts val="600"/>
              </a:spcBef>
              <a:defRPr/>
            </a:pPr>
            <a:r>
              <a:rPr lang="cs-CZ" sz="800" i="1" kern="0" dirty="0">
                <a:solidFill>
                  <a:schemeClr val="bg1"/>
                </a:solidFill>
                <a:latin typeface="Calibri" pitchFamily="34" charset="0"/>
                <a:cs typeface="Arial" pitchFamily="34" charset="0"/>
              </a:rPr>
              <a:t>Podíl zavřených TIC (28 zavřených TIC= 6 %, 22  TIC = 4 % v 2018, 8 TIC = 2 % v 2016).</a:t>
            </a:r>
            <a:endParaRPr lang="cs-CZ" sz="800" b="1" i="1" kern="0" dirty="0">
              <a:solidFill>
                <a:schemeClr val="bg1"/>
              </a:solidFill>
              <a:latin typeface="Calibri" pitchFamily="34" charset="0"/>
              <a:cs typeface="Arial" pitchFamily="34" charset="0"/>
            </a:endParaRPr>
          </a:p>
        </p:txBody>
      </p:sp>
      <p:grpSp>
        <p:nvGrpSpPr>
          <p:cNvPr id="164" name="Group 88"/>
          <p:cNvGrpSpPr>
            <a:grpSpLocks noChangeAspect="1"/>
          </p:cNvGrpSpPr>
          <p:nvPr/>
        </p:nvGrpSpPr>
        <p:grpSpPr>
          <a:xfrm>
            <a:off x="457506" y="1238924"/>
            <a:ext cx="546138" cy="532002"/>
            <a:chOff x="2501900" y="1600201"/>
            <a:chExt cx="674688" cy="657225"/>
          </a:xfrm>
          <a:solidFill>
            <a:schemeClr val="bg1"/>
          </a:solidFill>
        </p:grpSpPr>
        <p:sp>
          <p:nvSpPr>
            <p:cNvPr id="165" name="Freeform 35"/>
            <p:cNvSpPr>
              <a:spLocks/>
            </p:cNvSpPr>
            <p:nvPr/>
          </p:nvSpPr>
          <p:spPr bwMode="auto">
            <a:xfrm>
              <a:off x="2759075" y="1600201"/>
              <a:ext cx="417513" cy="307975"/>
            </a:xfrm>
            <a:custGeom>
              <a:avLst/>
              <a:gdLst/>
              <a:ahLst/>
              <a:cxnLst>
                <a:cxn ang="0">
                  <a:pos x="5" y="115"/>
                </a:cxn>
                <a:cxn ang="0">
                  <a:pos x="0" y="110"/>
                </a:cxn>
                <a:cxn ang="0">
                  <a:pos x="5" y="105"/>
                </a:cxn>
                <a:cxn ang="0">
                  <a:pos x="7" y="105"/>
                </a:cxn>
                <a:cxn ang="0">
                  <a:pos x="7" y="95"/>
                </a:cxn>
                <a:cxn ang="0">
                  <a:pos x="10" y="97"/>
                </a:cxn>
                <a:cxn ang="0">
                  <a:pos x="13" y="99"/>
                </a:cxn>
                <a:cxn ang="0">
                  <a:pos x="13" y="105"/>
                </a:cxn>
                <a:cxn ang="0">
                  <a:pos x="144" y="105"/>
                </a:cxn>
                <a:cxn ang="0">
                  <a:pos x="144" y="10"/>
                </a:cxn>
                <a:cxn ang="0">
                  <a:pos x="13" y="10"/>
                </a:cxn>
                <a:cxn ang="0">
                  <a:pos x="13" y="67"/>
                </a:cxn>
                <a:cxn ang="0">
                  <a:pos x="7" y="61"/>
                </a:cxn>
                <a:cxn ang="0">
                  <a:pos x="7" y="10"/>
                </a:cxn>
                <a:cxn ang="0">
                  <a:pos x="5" y="10"/>
                </a:cxn>
                <a:cxn ang="0">
                  <a:pos x="0" y="5"/>
                </a:cxn>
                <a:cxn ang="0">
                  <a:pos x="5" y="0"/>
                </a:cxn>
                <a:cxn ang="0">
                  <a:pos x="152" y="0"/>
                </a:cxn>
                <a:cxn ang="0">
                  <a:pos x="157" y="5"/>
                </a:cxn>
                <a:cxn ang="0">
                  <a:pos x="152" y="10"/>
                </a:cxn>
                <a:cxn ang="0">
                  <a:pos x="151" y="10"/>
                </a:cxn>
                <a:cxn ang="0">
                  <a:pos x="151" y="105"/>
                </a:cxn>
                <a:cxn ang="0">
                  <a:pos x="152" y="105"/>
                </a:cxn>
                <a:cxn ang="0">
                  <a:pos x="157" y="110"/>
                </a:cxn>
                <a:cxn ang="0">
                  <a:pos x="152" y="115"/>
                </a:cxn>
                <a:cxn ang="0">
                  <a:pos x="5" y="115"/>
                </a:cxn>
              </a:cxnLst>
              <a:rect l="0" t="0" r="r" b="b"/>
              <a:pathLst>
                <a:path w="157" h="115">
                  <a:moveTo>
                    <a:pt x="5" y="115"/>
                  </a:moveTo>
                  <a:cubicBezTo>
                    <a:pt x="2" y="115"/>
                    <a:pt x="0" y="113"/>
                    <a:pt x="0" y="110"/>
                  </a:cubicBezTo>
                  <a:cubicBezTo>
                    <a:pt x="0" y="107"/>
                    <a:pt x="2" y="105"/>
                    <a:pt x="5" y="105"/>
                  </a:cubicBezTo>
                  <a:cubicBezTo>
                    <a:pt x="7" y="105"/>
                    <a:pt x="7" y="105"/>
                    <a:pt x="7" y="105"/>
                  </a:cubicBezTo>
                  <a:cubicBezTo>
                    <a:pt x="7" y="95"/>
                    <a:pt x="7" y="95"/>
                    <a:pt x="7" y="95"/>
                  </a:cubicBezTo>
                  <a:cubicBezTo>
                    <a:pt x="8" y="95"/>
                    <a:pt x="9" y="96"/>
                    <a:pt x="10" y="97"/>
                  </a:cubicBezTo>
                  <a:cubicBezTo>
                    <a:pt x="11" y="98"/>
                    <a:pt x="12" y="99"/>
                    <a:pt x="13" y="99"/>
                  </a:cubicBezTo>
                  <a:cubicBezTo>
                    <a:pt x="13" y="105"/>
                    <a:pt x="13" y="105"/>
                    <a:pt x="13" y="105"/>
                  </a:cubicBezTo>
                  <a:cubicBezTo>
                    <a:pt x="144" y="105"/>
                    <a:pt x="144" y="105"/>
                    <a:pt x="144" y="105"/>
                  </a:cubicBezTo>
                  <a:cubicBezTo>
                    <a:pt x="144" y="10"/>
                    <a:pt x="144" y="10"/>
                    <a:pt x="144" y="10"/>
                  </a:cubicBezTo>
                  <a:cubicBezTo>
                    <a:pt x="13" y="10"/>
                    <a:pt x="13" y="10"/>
                    <a:pt x="13" y="10"/>
                  </a:cubicBezTo>
                  <a:cubicBezTo>
                    <a:pt x="13" y="67"/>
                    <a:pt x="13" y="67"/>
                    <a:pt x="13" y="67"/>
                  </a:cubicBezTo>
                  <a:cubicBezTo>
                    <a:pt x="11" y="65"/>
                    <a:pt x="9" y="63"/>
                    <a:pt x="7" y="61"/>
                  </a:cubicBezTo>
                  <a:cubicBezTo>
                    <a:pt x="7" y="10"/>
                    <a:pt x="7" y="10"/>
                    <a:pt x="7" y="10"/>
                  </a:cubicBezTo>
                  <a:cubicBezTo>
                    <a:pt x="5" y="10"/>
                    <a:pt x="5" y="10"/>
                    <a:pt x="5" y="10"/>
                  </a:cubicBezTo>
                  <a:cubicBezTo>
                    <a:pt x="2" y="10"/>
                    <a:pt x="0" y="8"/>
                    <a:pt x="0" y="5"/>
                  </a:cubicBezTo>
                  <a:cubicBezTo>
                    <a:pt x="0" y="3"/>
                    <a:pt x="2" y="0"/>
                    <a:pt x="5" y="0"/>
                  </a:cubicBezTo>
                  <a:cubicBezTo>
                    <a:pt x="74" y="0"/>
                    <a:pt x="83" y="0"/>
                    <a:pt x="152" y="0"/>
                  </a:cubicBezTo>
                  <a:cubicBezTo>
                    <a:pt x="155" y="0"/>
                    <a:pt x="157" y="3"/>
                    <a:pt x="157" y="5"/>
                  </a:cubicBezTo>
                  <a:cubicBezTo>
                    <a:pt x="157" y="8"/>
                    <a:pt x="155" y="10"/>
                    <a:pt x="152" y="10"/>
                  </a:cubicBezTo>
                  <a:cubicBezTo>
                    <a:pt x="151" y="10"/>
                    <a:pt x="151" y="10"/>
                    <a:pt x="151" y="10"/>
                  </a:cubicBezTo>
                  <a:cubicBezTo>
                    <a:pt x="151" y="105"/>
                    <a:pt x="151" y="105"/>
                    <a:pt x="151" y="105"/>
                  </a:cubicBezTo>
                  <a:cubicBezTo>
                    <a:pt x="152" y="105"/>
                    <a:pt x="152" y="105"/>
                    <a:pt x="152" y="105"/>
                  </a:cubicBezTo>
                  <a:cubicBezTo>
                    <a:pt x="155" y="105"/>
                    <a:pt x="157" y="107"/>
                    <a:pt x="157" y="110"/>
                  </a:cubicBezTo>
                  <a:cubicBezTo>
                    <a:pt x="157" y="113"/>
                    <a:pt x="155" y="115"/>
                    <a:pt x="152" y="115"/>
                  </a:cubicBezTo>
                  <a:cubicBezTo>
                    <a:pt x="12" y="115"/>
                    <a:pt x="83" y="115"/>
                    <a:pt x="5" y="11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166" name="Freeform 36"/>
            <p:cNvSpPr>
              <a:spLocks noEditPoints="1"/>
            </p:cNvSpPr>
            <p:nvPr/>
          </p:nvSpPr>
          <p:spPr bwMode="auto">
            <a:xfrm>
              <a:off x="2501900" y="1603376"/>
              <a:ext cx="419100" cy="357188"/>
            </a:xfrm>
            <a:custGeom>
              <a:avLst/>
              <a:gdLst/>
              <a:ahLst/>
              <a:cxnLst>
                <a:cxn ang="0">
                  <a:pos x="36" y="106"/>
                </a:cxn>
                <a:cxn ang="0">
                  <a:pos x="36" y="88"/>
                </a:cxn>
                <a:cxn ang="0">
                  <a:pos x="36" y="74"/>
                </a:cxn>
                <a:cxn ang="0">
                  <a:pos x="21" y="92"/>
                </a:cxn>
                <a:cxn ang="0">
                  <a:pos x="36" y="106"/>
                </a:cxn>
                <a:cxn ang="0">
                  <a:pos x="52" y="45"/>
                </a:cxn>
                <a:cxn ang="0">
                  <a:pos x="60" y="69"/>
                </a:cxn>
                <a:cxn ang="0">
                  <a:pos x="60" y="54"/>
                </a:cxn>
                <a:cxn ang="0">
                  <a:pos x="62" y="52"/>
                </a:cxn>
                <a:cxn ang="0">
                  <a:pos x="65" y="54"/>
                </a:cxn>
                <a:cxn ang="0">
                  <a:pos x="65" y="69"/>
                </a:cxn>
                <a:cxn ang="0">
                  <a:pos x="71" y="45"/>
                </a:cxn>
                <a:cxn ang="0">
                  <a:pos x="89" y="50"/>
                </a:cxn>
                <a:cxn ang="0">
                  <a:pos x="95" y="58"/>
                </a:cxn>
                <a:cxn ang="0">
                  <a:pos x="114" y="76"/>
                </a:cxn>
                <a:cxn ang="0">
                  <a:pos x="143" y="58"/>
                </a:cxn>
                <a:cxn ang="0">
                  <a:pos x="150" y="56"/>
                </a:cxn>
                <a:cxn ang="0">
                  <a:pos x="152" y="49"/>
                </a:cxn>
                <a:cxn ang="0">
                  <a:pos x="154" y="48"/>
                </a:cxn>
                <a:cxn ang="0">
                  <a:pos x="155" y="50"/>
                </a:cxn>
                <a:cxn ang="0">
                  <a:pos x="152" y="57"/>
                </a:cxn>
                <a:cxn ang="0">
                  <a:pos x="152" y="69"/>
                </a:cxn>
                <a:cxn ang="0">
                  <a:pos x="118" y="93"/>
                </a:cxn>
                <a:cxn ang="0">
                  <a:pos x="108" y="93"/>
                </a:cxn>
                <a:cxn ang="0">
                  <a:pos x="90" y="77"/>
                </a:cxn>
                <a:cxn ang="0">
                  <a:pos x="90" y="89"/>
                </a:cxn>
                <a:cxn ang="0">
                  <a:pos x="88" y="134"/>
                </a:cxn>
                <a:cxn ang="0">
                  <a:pos x="37" y="134"/>
                </a:cxn>
                <a:cxn ang="0">
                  <a:pos x="36" y="125"/>
                </a:cxn>
                <a:cxn ang="0">
                  <a:pos x="4" y="98"/>
                </a:cxn>
                <a:cxn ang="0">
                  <a:pos x="3" y="87"/>
                </a:cxn>
                <a:cxn ang="0">
                  <a:pos x="35" y="51"/>
                </a:cxn>
                <a:cxn ang="0">
                  <a:pos x="40" y="49"/>
                </a:cxn>
                <a:cxn ang="0">
                  <a:pos x="52" y="45"/>
                </a:cxn>
                <a:cxn ang="0">
                  <a:pos x="62" y="0"/>
                </a:cxn>
                <a:cxn ang="0">
                  <a:pos x="78" y="15"/>
                </a:cxn>
                <a:cxn ang="0">
                  <a:pos x="62" y="40"/>
                </a:cxn>
                <a:cxn ang="0">
                  <a:pos x="47" y="15"/>
                </a:cxn>
                <a:cxn ang="0">
                  <a:pos x="62" y="0"/>
                </a:cxn>
              </a:cxnLst>
              <a:rect l="0" t="0" r="r" b="b"/>
              <a:pathLst>
                <a:path w="157" h="134">
                  <a:moveTo>
                    <a:pt x="36" y="106"/>
                  </a:moveTo>
                  <a:cubicBezTo>
                    <a:pt x="36" y="100"/>
                    <a:pt x="36" y="95"/>
                    <a:pt x="36" y="88"/>
                  </a:cubicBezTo>
                  <a:cubicBezTo>
                    <a:pt x="36" y="74"/>
                    <a:pt x="36" y="74"/>
                    <a:pt x="36" y="74"/>
                  </a:cubicBezTo>
                  <a:cubicBezTo>
                    <a:pt x="31" y="80"/>
                    <a:pt x="26" y="86"/>
                    <a:pt x="21" y="92"/>
                  </a:cubicBezTo>
                  <a:cubicBezTo>
                    <a:pt x="26" y="97"/>
                    <a:pt x="31" y="101"/>
                    <a:pt x="36" y="106"/>
                  </a:cubicBezTo>
                  <a:close/>
                  <a:moveTo>
                    <a:pt x="52" y="45"/>
                  </a:moveTo>
                  <a:cubicBezTo>
                    <a:pt x="54" y="51"/>
                    <a:pt x="57" y="63"/>
                    <a:pt x="60" y="69"/>
                  </a:cubicBezTo>
                  <a:cubicBezTo>
                    <a:pt x="60" y="54"/>
                    <a:pt x="60" y="54"/>
                    <a:pt x="60" y="54"/>
                  </a:cubicBezTo>
                  <a:cubicBezTo>
                    <a:pt x="62" y="52"/>
                    <a:pt x="62" y="52"/>
                    <a:pt x="62" y="52"/>
                  </a:cubicBezTo>
                  <a:cubicBezTo>
                    <a:pt x="65" y="54"/>
                    <a:pt x="65" y="54"/>
                    <a:pt x="65" y="54"/>
                  </a:cubicBezTo>
                  <a:cubicBezTo>
                    <a:pt x="65" y="69"/>
                    <a:pt x="65" y="69"/>
                    <a:pt x="65" y="69"/>
                  </a:cubicBezTo>
                  <a:cubicBezTo>
                    <a:pt x="67" y="62"/>
                    <a:pt x="70" y="51"/>
                    <a:pt x="71" y="45"/>
                  </a:cubicBezTo>
                  <a:cubicBezTo>
                    <a:pt x="76" y="46"/>
                    <a:pt x="84" y="48"/>
                    <a:pt x="89" y="50"/>
                  </a:cubicBezTo>
                  <a:cubicBezTo>
                    <a:pt x="92" y="52"/>
                    <a:pt x="93" y="55"/>
                    <a:pt x="95" y="58"/>
                  </a:cubicBezTo>
                  <a:cubicBezTo>
                    <a:pt x="101" y="64"/>
                    <a:pt x="107" y="70"/>
                    <a:pt x="114" y="76"/>
                  </a:cubicBezTo>
                  <a:cubicBezTo>
                    <a:pt x="126" y="70"/>
                    <a:pt x="134" y="64"/>
                    <a:pt x="143" y="58"/>
                  </a:cubicBezTo>
                  <a:cubicBezTo>
                    <a:pt x="146" y="56"/>
                    <a:pt x="148" y="55"/>
                    <a:pt x="150" y="56"/>
                  </a:cubicBezTo>
                  <a:cubicBezTo>
                    <a:pt x="152" y="49"/>
                    <a:pt x="152" y="49"/>
                    <a:pt x="152" y="49"/>
                  </a:cubicBezTo>
                  <a:cubicBezTo>
                    <a:pt x="152" y="48"/>
                    <a:pt x="153" y="48"/>
                    <a:pt x="154" y="48"/>
                  </a:cubicBezTo>
                  <a:cubicBezTo>
                    <a:pt x="154" y="48"/>
                    <a:pt x="155" y="49"/>
                    <a:pt x="155" y="50"/>
                  </a:cubicBezTo>
                  <a:cubicBezTo>
                    <a:pt x="152" y="57"/>
                    <a:pt x="152" y="57"/>
                    <a:pt x="152" y="57"/>
                  </a:cubicBezTo>
                  <a:cubicBezTo>
                    <a:pt x="156" y="59"/>
                    <a:pt x="157" y="65"/>
                    <a:pt x="152" y="69"/>
                  </a:cubicBezTo>
                  <a:cubicBezTo>
                    <a:pt x="139" y="79"/>
                    <a:pt x="132" y="85"/>
                    <a:pt x="118" y="93"/>
                  </a:cubicBezTo>
                  <a:cubicBezTo>
                    <a:pt x="115" y="95"/>
                    <a:pt x="111" y="95"/>
                    <a:pt x="108" y="93"/>
                  </a:cubicBezTo>
                  <a:cubicBezTo>
                    <a:pt x="102" y="88"/>
                    <a:pt x="96" y="83"/>
                    <a:pt x="90" y="77"/>
                  </a:cubicBezTo>
                  <a:cubicBezTo>
                    <a:pt x="89" y="81"/>
                    <a:pt x="90" y="86"/>
                    <a:pt x="90" y="89"/>
                  </a:cubicBezTo>
                  <a:cubicBezTo>
                    <a:pt x="89" y="105"/>
                    <a:pt x="89" y="120"/>
                    <a:pt x="88" y="134"/>
                  </a:cubicBezTo>
                  <a:cubicBezTo>
                    <a:pt x="37" y="134"/>
                    <a:pt x="37" y="134"/>
                    <a:pt x="37" y="134"/>
                  </a:cubicBezTo>
                  <a:cubicBezTo>
                    <a:pt x="36" y="125"/>
                    <a:pt x="36" y="125"/>
                    <a:pt x="36" y="125"/>
                  </a:cubicBezTo>
                  <a:cubicBezTo>
                    <a:pt x="26" y="118"/>
                    <a:pt x="12" y="107"/>
                    <a:pt x="4" y="98"/>
                  </a:cubicBezTo>
                  <a:cubicBezTo>
                    <a:pt x="1" y="95"/>
                    <a:pt x="0" y="90"/>
                    <a:pt x="3" y="87"/>
                  </a:cubicBezTo>
                  <a:cubicBezTo>
                    <a:pt x="12" y="75"/>
                    <a:pt x="23" y="63"/>
                    <a:pt x="35" y="51"/>
                  </a:cubicBezTo>
                  <a:cubicBezTo>
                    <a:pt x="36" y="50"/>
                    <a:pt x="37" y="50"/>
                    <a:pt x="40" y="49"/>
                  </a:cubicBezTo>
                  <a:cubicBezTo>
                    <a:pt x="44" y="48"/>
                    <a:pt x="48" y="46"/>
                    <a:pt x="52" y="45"/>
                  </a:cubicBezTo>
                  <a:close/>
                  <a:moveTo>
                    <a:pt x="62" y="0"/>
                  </a:moveTo>
                  <a:cubicBezTo>
                    <a:pt x="71" y="0"/>
                    <a:pt x="78" y="7"/>
                    <a:pt x="78" y="15"/>
                  </a:cubicBezTo>
                  <a:cubicBezTo>
                    <a:pt x="78" y="23"/>
                    <a:pt x="72" y="40"/>
                    <a:pt x="62" y="40"/>
                  </a:cubicBezTo>
                  <a:cubicBezTo>
                    <a:pt x="53" y="40"/>
                    <a:pt x="47" y="23"/>
                    <a:pt x="47" y="15"/>
                  </a:cubicBezTo>
                  <a:cubicBezTo>
                    <a:pt x="47" y="7"/>
                    <a:pt x="54" y="0"/>
                    <a:pt x="62"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167" name="Freeform 37"/>
            <p:cNvSpPr>
              <a:spLocks noEditPoints="1"/>
            </p:cNvSpPr>
            <p:nvPr/>
          </p:nvSpPr>
          <p:spPr bwMode="auto">
            <a:xfrm>
              <a:off x="3006725" y="2000251"/>
              <a:ext cx="168275" cy="257175"/>
            </a:xfrm>
            <a:custGeom>
              <a:avLst/>
              <a:gdLst/>
              <a:ahLst/>
              <a:cxnLst>
                <a:cxn ang="0">
                  <a:pos x="25" y="38"/>
                </a:cxn>
                <a:cxn ang="0">
                  <a:pos x="32" y="38"/>
                </a:cxn>
                <a:cxn ang="0">
                  <a:pos x="39" y="38"/>
                </a:cxn>
                <a:cxn ang="0">
                  <a:pos x="48" y="17"/>
                </a:cxn>
                <a:cxn ang="0">
                  <a:pos x="32" y="0"/>
                </a:cxn>
                <a:cxn ang="0">
                  <a:pos x="15" y="17"/>
                </a:cxn>
                <a:cxn ang="0">
                  <a:pos x="25" y="38"/>
                </a:cxn>
                <a:cxn ang="0">
                  <a:pos x="46" y="44"/>
                </a:cxn>
                <a:cxn ang="0">
                  <a:pos x="58" y="51"/>
                </a:cxn>
                <a:cxn ang="0">
                  <a:pos x="63" y="96"/>
                </a:cxn>
                <a:cxn ang="0">
                  <a:pos x="0" y="96"/>
                </a:cxn>
                <a:cxn ang="0">
                  <a:pos x="5" y="51"/>
                </a:cxn>
                <a:cxn ang="0">
                  <a:pos x="18" y="44"/>
                </a:cxn>
                <a:cxn ang="0">
                  <a:pos x="32" y="41"/>
                </a:cxn>
                <a:cxn ang="0">
                  <a:pos x="46" y="44"/>
                </a:cxn>
              </a:cxnLst>
              <a:rect l="0" t="0" r="r" b="b"/>
              <a:pathLst>
                <a:path w="63" h="96">
                  <a:moveTo>
                    <a:pt x="25" y="38"/>
                  </a:moveTo>
                  <a:cubicBezTo>
                    <a:pt x="27" y="38"/>
                    <a:pt x="30" y="38"/>
                    <a:pt x="32" y="38"/>
                  </a:cubicBezTo>
                  <a:cubicBezTo>
                    <a:pt x="33" y="38"/>
                    <a:pt x="36" y="38"/>
                    <a:pt x="39" y="38"/>
                  </a:cubicBezTo>
                  <a:cubicBezTo>
                    <a:pt x="41" y="37"/>
                    <a:pt x="48" y="29"/>
                    <a:pt x="48" y="17"/>
                  </a:cubicBezTo>
                  <a:cubicBezTo>
                    <a:pt x="48" y="8"/>
                    <a:pt x="41" y="0"/>
                    <a:pt x="32" y="0"/>
                  </a:cubicBezTo>
                  <a:cubicBezTo>
                    <a:pt x="22" y="0"/>
                    <a:pt x="15" y="8"/>
                    <a:pt x="15" y="17"/>
                  </a:cubicBezTo>
                  <a:cubicBezTo>
                    <a:pt x="15" y="29"/>
                    <a:pt x="22" y="37"/>
                    <a:pt x="25" y="38"/>
                  </a:cubicBezTo>
                  <a:close/>
                  <a:moveTo>
                    <a:pt x="46" y="44"/>
                  </a:moveTo>
                  <a:cubicBezTo>
                    <a:pt x="51" y="46"/>
                    <a:pt x="57" y="48"/>
                    <a:pt x="58" y="51"/>
                  </a:cubicBezTo>
                  <a:cubicBezTo>
                    <a:pt x="61" y="60"/>
                    <a:pt x="63" y="87"/>
                    <a:pt x="63" y="96"/>
                  </a:cubicBezTo>
                  <a:cubicBezTo>
                    <a:pt x="43" y="96"/>
                    <a:pt x="20" y="96"/>
                    <a:pt x="0" y="96"/>
                  </a:cubicBezTo>
                  <a:cubicBezTo>
                    <a:pt x="0" y="87"/>
                    <a:pt x="2" y="60"/>
                    <a:pt x="5" y="51"/>
                  </a:cubicBezTo>
                  <a:cubicBezTo>
                    <a:pt x="6" y="48"/>
                    <a:pt x="13" y="46"/>
                    <a:pt x="18" y="44"/>
                  </a:cubicBezTo>
                  <a:cubicBezTo>
                    <a:pt x="17" y="43"/>
                    <a:pt x="22" y="41"/>
                    <a:pt x="32" y="41"/>
                  </a:cubicBezTo>
                  <a:cubicBezTo>
                    <a:pt x="41" y="41"/>
                    <a:pt x="46" y="43"/>
                    <a:pt x="46" y="4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168" name="Freeform 38"/>
            <p:cNvSpPr>
              <a:spLocks noEditPoints="1"/>
            </p:cNvSpPr>
            <p:nvPr/>
          </p:nvSpPr>
          <p:spPr bwMode="auto">
            <a:xfrm>
              <a:off x="2509838" y="2000251"/>
              <a:ext cx="168275" cy="257175"/>
            </a:xfrm>
            <a:custGeom>
              <a:avLst/>
              <a:gdLst/>
              <a:ahLst/>
              <a:cxnLst>
                <a:cxn ang="0">
                  <a:pos x="24" y="38"/>
                </a:cxn>
                <a:cxn ang="0">
                  <a:pos x="31" y="38"/>
                </a:cxn>
                <a:cxn ang="0">
                  <a:pos x="38" y="38"/>
                </a:cxn>
                <a:cxn ang="0">
                  <a:pos x="48" y="17"/>
                </a:cxn>
                <a:cxn ang="0">
                  <a:pos x="31" y="0"/>
                </a:cxn>
                <a:cxn ang="0">
                  <a:pos x="15" y="17"/>
                </a:cxn>
                <a:cxn ang="0">
                  <a:pos x="24" y="38"/>
                </a:cxn>
                <a:cxn ang="0">
                  <a:pos x="45" y="44"/>
                </a:cxn>
                <a:cxn ang="0">
                  <a:pos x="57" y="51"/>
                </a:cxn>
                <a:cxn ang="0">
                  <a:pos x="63" y="96"/>
                </a:cxn>
                <a:cxn ang="0">
                  <a:pos x="0" y="96"/>
                </a:cxn>
                <a:cxn ang="0">
                  <a:pos x="5" y="51"/>
                </a:cxn>
                <a:cxn ang="0">
                  <a:pos x="17" y="44"/>
                </a:cxn>
                <a:cxn ang="0">
                  <a:pos x="31" y="41"/>
                </a:cxn>
                <a:cxn ang="0">
                  <a:pos x="45" y="44"/>
                </a:cxn>
              </a:cxnLst>
              <a:rect l="0" t="0" r="r" b="b"/>
              <a:pathLst>
                <a:path w="63" h="96">
                  <a:moveTo>
                    <a:pt x="24" y="38"/>
                  </a:moveTo>
                  <a:cubicBezTo>
                    <a:pt x="27" y="38"/>
                    <a:pt x="30" y="38"/>
                    <a:pt x="31" y="38"/>
                  </a:cubicBezTo>
                  <a:cubicBezTo>
                    <a:pt x="33" y="38"/>
                    <a:pt x="35" y="38"/>
                    <a:pt x="38" y="38"/>
                  </a:cubicBezTo>
                  <a:cubicBezTo>
                    <a:pt x="41" y="37"/>
                    <a:pt x="48" y="29"/>
                    <a:pt x="48" y="17"/>
                  </a:cubicBezTo>
                  <a:cubicBezTo>
                    <a:pt x="48" y="8"/>
                    <a:pt x="40" y="0"/>
                    <a:pt x="31" y="0"/>
                  </a:cubicBezTo>
                  <a:cubicBezTo>
                    <a:pt x="22" y="0"/>
                    <a:pt x="15" y="8"/>
                    <a:pt x="15" y="17"/>
                  </a:cubicBezTo>
                  <a:cubicBezTo>
                    <a:pt x="15" y="29"/>
                    <a:pt x="22" y="37"/>
                    <a:pt x="24" y="38"/>
                  </a:cubicBezTo>
                  <a:close/>
                  <a:moveTo>
                    <a:pt x="45" y="44"/>
                  </a:moveTo>
                  <a:cubicBezTo>
                    <a:pt x="50" y="46"/>
                    <a:pt x="57" y="48"/>
                    <a:pt x="57" y="51"/>
                  </a:cubicBezTo>
                  <a:cubicBezTo>
                    <a:pt x="60" y="60"/>
                    <a:pt x="63" y="87"/>
                    <a:pt x="63" y="96"/>
                  </a:cubicBezTo>
                  <a:cubicBezTo>
                    <a:pt x="42" y="96"/>
                    <a:pt x="20" y="96"/>
                    <a:pt x="0" y="96"/>
                  </a:cubicBezTo>
                  <a:cubicBezTo>
                    <a:pt x="0" y="87"/>
                    <a:pt x="2" y="60"/>
                    <a:pt x="5" y="51"/>
                  </a:cubicBezTo>
                  <a:cubicBezTo>
                    <a:pt x="6" y="48"/>
                    <a:pt x="12" y="46"/>
                    <a:pt x="17" y="44"/>
                  </a:cubicBezTo>
                  <a:cubicBezTo>
                    <a:pt x="16" y="43"/>
                    <a:pt x="21" y="41"/>
                    <a:pt x="31" y="41"/>
                  </a:cubicBezTo>
                  <a:cubicBezTo>
                    <a:pt x="41" y="41"/>
                    <a:pt x="46" y="43"/>
                    <a:pt x="45" y="4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169" name="Freeform 39"/>
            <p:cNvSpPr>
              <a:spLocks noEditPoints="1"/>
            </p:cNvSpPr>
            <p:nvPr/>
          </p:nvSpPr>
          <p:spPr bwMode="auto">
            <a:xfrm>
              <a:off x="2674938" y="2000251"/>
              <a:ext cx="168275" cy="257175"/>
            </a:xfrm>
            <a:custGeom>
              <a:avLst/>
              <a:gdLst/>
              <a:ahLst/>
              <a:cxnLst>
                <a:cxn ang="0">
                  <a:pos x="24" y="38"/>
                </a:cxn>
                <a:cxn ang="0">
                  <a:pos x="31" y="38"/>
                </a:cxn>
                <a:cxn ang="0">
                  <a:pos x="38" y="38"/>
                </a:cxn>
                <a:cxn ang="0">
                  <a:pos x="48" y="17"/>
                </a:cxn>
                <a:cxn ang="0">
                  <a:pos x="31" y="0"/>
                </a:cxn>
                <a:cxn ang="0">
                  <a:pos x="15" y="17"/>
                </a:cxn>
                <a:cxn ang="0">
                  <a:pos x="24" y="38"/>
                </a:cxn>
                <a:cxn ang="0">
                  <a:pos x="45" y="44"/>
                </a:cxn>
                <a:cxn ang="0">
                  <a:pos x="57" y="51"/>
                </a:cxn>
                <a:cxn ang="0">
                  <a:pos x="63" y="96"/>
                </a:cxn>
                <a:cxn ang="0">
                  <a:pos x="0" y="96"/>
                </a:cxn>
                <a:cxn ang="0">
                  <a:pos x="5" y="51"/>
                </a:cxn>
                <a:cxn ang="0">
                  <a:pos x="17" y="44"/>
                </a:cxn>
                <a:cxn ang="0">
                  <a:pos x="31" y="41"/>
                </a:cxn>
                <a:cxn ang="0">
                  <a:pos x="45" y="44"/>
                </a:cxn>
              </a:cxnLst>
              <a:rect l="0" t="0" r="r" b="b"/>
              <a:pathLst>
                <a:path w="63" h="96">
                  <a:moveTo>
                    <a:pt x="24" y="38"/>
                  </a:moveTo>
                  <a:cubicBezTo>
                    <a:pt x="27" y="38"/>
                    <a:pt x="30" y="38"/>
                    <a:pt x="31" y="38"/>
                  </a:cubicBezTo>
                  <a:cubicBezTo>
                    <a:pt x="33" y="38"/>
                    <a:pt x="36" y="38"/>
                    <a:pt x="38" y="38"/>
                  </a:cubicBezTo>
                  <a:cubicBezTo>
                    <a:pt x="41" y="37"/>
                    <a:pt x="48" y="29"/>
                    <a:pt x="48" y="17"/>
                  </a:cubicBezTo>
                  <a:cubicBezTo>
                    <a:pt x="48" y="8"/>
                    <a:pt x="40" y="0"/>
                    <a:pt x="31" y="0"/>
                  </a:cubicBezTo>
                  <a:cubicBezTo>
                    <a:pt x="22" y="0"/>
                    <a:pt x="15" y="8"/>
                    <a:pt x="15" y="17"/>
                  </a:cubicBezTo>
                  <a:cubicBezTo>
                    <a:pt x="15" y="29"/>
                    <a:pt x="22" y="37"/>
                    <a:pt x="24" y="38"/>
                  </a:cubicBezTo>
                  <a:close/>
                  <a:moveTo>
                    <a:pt x="45" y="44"/>
                  </a:moveTo>
                  <a:cubicBezTo>
                    <a:pt x="50" y="46"/>
                    <a:pt x="57" y="48"/>
                    <a:pt x="57" y="51"/>
                  </a:cubicBezTo>
                  <a:cubicBezTo>
                    <a:pt x="60" y="60"/>
                    <a:pt x="63" y="87"/>
                    <a:pt x="63" y="96"/>
                  </a:cubicBezTo>
                  <a:cubicBezTo>
                    <a:pt x="43" y="96"/>
                    <a:pt x="20" y="96"/>
                    <a:pt x="0" y="96"/>
                  </a:cubicBezTo>
                  <a:cubicBezTo>
                    <a:pt x="0" y="87"/>
                    <a:pt x="2" y="60"/>
                    <a:pt x="5" y="51"/>
                  </a:cubicBezTo>
                  <a:cubicBezTo>
                    <a:pt x="6" y="48"/>
                    <a:pt x="12" y="46"/>
                    <a:pt x="17" y="44"/>
                  </a:cubicBezTo>
                  <a:cubicBezTo>
                    <a:pt x="16" y="43"/>
                    <a:pt x="21" y="41"/>
                    <a:pt x="31" y="41"/>
                  </a:cubicBezTo>
                  <a:cubicBezTo>
                    <a:pt x="41" y="41"/>
                    <a:pt x="46" y="43"/>
                    <a:pt x="45" y="4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170" name="Freeform 40"/>
            <p:cNvSpPr>
              <a:spLocks noEditPoints="1"/>
            </p:cNvSpPr>
            <p:nvPr/>
          </p:nvSpPr>
          <p:spPr bwMode="auto">
            <a:xfrm>
              <a:off x="2841625" y="2000251"/>
              <a:ext cx="166688" cy="257175"/>
            </a:xfrm>
            <a:custGeom>
              <a:avLst/>
              <a:gdLst/>
              <a:ahLst/>
              <a:cxnLst>
                <a:cxn ang="0">
                  <a:pos x="24" y="38"/>
                </a:cxn>
                <a:cxn ang="0">
                  <a:pos x="31" y="38"/>
                </a:cxn>
                <a:cxn ang="0">
                  <a:pos x="39" y="38"/>
                </a:cxn>
                <a:cxn ang="0">
                  <a:pos x="48" y="17"/>
                </a:cxn>
                <a:cxn ang="0">
                  <a:pos x="31" y="0"/>
                </a:cxn>
                <a:cxn ang="0">
                  <a:pos x="15" y="17"/>
                </a:cxn>
                <a:cxn ang="0">
                  <a:pos x="24" y="38"/>
                </a:cxn>
                <a:cxn ang="0">
                  <a:pos x="45" y="44"/>
                </a:cxn>
                <a:cxn ang="0">
                  <a:pos x="58" y="51"/>
                </a:cxn>
                <a:cxn ang="0">
                  <a:pos x="63" y="96"/>
                </a:cxn>
                <a:cxn ang="0">
                  <a:pos x="0" y="96"/>
                </a:cxn>
                <a:cxn ang="0">
                  <a:pos x="5" y="51"/>
                </a:cxn>
                <a:cxn ang="0">
                  <a:pos x="17" y="44"/>
                </a:cxn>
                <a:cxn ang="0">
                  <a:pos x="31" y="41"/>
                </a:cxn>
                <a:cxn ang="0">
                  <a:pos x="45" y="44"/>
                </a:cxn>
              </a:cxnLst>
              <a:rect l="0" t="0" r="r" b="b"/>
              <a:pathLst>
                <a:path w="63" h="96">
                  <a:moveTo>
                    <a:pt x="24" y="38"/>
                  </a:moveTo>
                  <a:cubicBezTo>
                    <a:pt x="27" y="38"/>
                    <a:pt x="30" y="38"/>
                    <a:pt x="31" y="38"/>
                  </a:cubicBezTo>
                  <a:cubicBezTo>
                    <a:pt x="33" y="38"/>
                    <a:pt x="36" y="38"/>
                    <a:pt x="39" y="38"/>
                  </a:cubicBezTo>
                  <a:cubicBezTo>
                    <a:pt x="41" y="37"/>
                    <a:pt x="48" y="29"/>
                    <a:pt x="48" y="17"/>
                  </a:cubicBezTo>
                  <a:cubicBezTo>
                    <a:pt x="48" y="8"/>
                    <a:pt x="41" y="0"/>
                    <a:pt x="31" y="0"/>
                  </a:cubicBezTo>
                  <a:cubicBezTo>
                    <a:pt x="22" y="0"/>
                    <a:pt x="15" y="8"/>
                    <a:pt x="15" y="17"/>
                  </a:cubicBezTo>
                  <a:cubicBezTo>
                    <a:pt x="15" y="29"/>
                    <a:pt x="22" y="37"/>
                    <a:pt x="24" y="38"/>
                  </a:cubicBezTo>
                  <a:close/>
                  <a:moveTo>
                    <a:pt x="45" y="44"/>
                  </a:moveTo>
                  <a:cubicBezTo>
                    <a:pt x="50" y="46"/>
                    <a:pt x="57" y="48"/>
                    <a:pt x="58" y="51"/>
                  </a:cubicBezTo>
                  <a:cubicBezTo>
                    <a:pt x="61" y="60"/>
                    <a:pt x="63" y="87"/>
                    <a:pt x="63" y="96"/>
                  </a:cubicBezTo>
                  <a:cubicBezTo>
                    <a:pt x="43" y="96"/>
                    <a:pt x="20" y="96"/>
                    <a:pt x="0" y="96"/>
                  </a:cubicBezTo>
                  <a:cubicBezTo>
                    <a:pt x="0" y="87"/>
                    <a:pt x="2" y="60"/>
                    <a:pt x="5" y="51"/>
                  </a:cubicBezTo>
                  <a:cubicBezTo>
                    <a:pt x="6" y="48"/>
                    <a:pt x="12" y="46"/>
                    <a:pt x="17" y="44"/>
                  </a:cubicBezTo>
                  <a:cubicBezTo>
                    <a:pt x="17" y="43"/>
                    <a:pt x="22" y="41"/>
                    <a:pt x="31" y="41"/>
                  </a:cubicBezTo>
                  <a:cubicBezTo>
                    <a:pt x="41" y="41"/>
                    <a:pt x="46" y="43"/>
                    <a:pt x="45" y="4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171" name="Freeform 41"/>
            <p:cNvSpPr>
              <a:spLocks noEditPoints="1"/>
            </p:cNvSpPr>
            <p:nvPr/>
          </p:nvSpPr>
          <p:spPr bwMode="auto">
            <a:xfrm>
              <a:off x="2889250" y="1677988"/>
              <a:ext cx="228600" cy="184150"/>
            </a:xfrm>
            <a:custGeom>
              <a:avLst/>
              <a:gdLst/>
              <a:ahLst/>
              <a:cxnLst>
                <a:cxn ang="0">
                  <a:pos x="59" y="39"/>
                </a:cxn>
                <a:cxn ang="0">
                  <a:pos x="60" y="38"/>
                </a:cxn>
                <a:cxn ang="0">
                  <a:pos x="59" y="36"/>
                </a:cxn>
                <a:cxn ang="0">
                  <a:pos x="56" y="36"/>
                </a:cxn>
                <a:cxn ang="0">
                  <a:pos x="55" y="38"/>
                </a:cxn>
                <a:cxn ang="0">
                  <a:pos x="58" y="40"/>
                </a:cxn>
                <a:cxn ang="0">
                  <a:pos x="85" y="9"/>
                </a:cxn>
                <a:cxn ang="0">
                  <a:pos x="85" y="9"/>
                </a:cxn>
                <a:cxn ang="0">
                  <a:pos x="85" y="9"/>
                </a:cxn>
                <a:cxn ang="0">
                  <a:pos x="85" y="9"/>
                </a:cxn>
                <a:cxn ang="0">
                  <a:pos x="86" y="9"/>
                </a:cxn>
                <a:cxn ang="0">
                  <a:pos x="86" y="9"/>
                </a:cxn>
                <a:cxn ang="0">
                  <a:pos x="86" y="9"/>
                </a:cxn>
                <a:cxn ang="0">
                  <a:pos x="86" y="9"/>
                </a:cxn>
                <a:cxn ang="0">
                  <a:pos x="86" y="9"/>
                </a:cxn>
                <a:cxn ang="0">
                  <a:pos x="86" y="9"/>
                </a:cxn>
                <a:cxn ang="0">
                  <a:pos x="86" y="9"/>
                </a:cxn>
                <a:cxn ang="0">
                  <a:pos x="86" y="8"/>
                </a:cxn>
                <a:cxn ang="0">
                  <a:pos x="86" y="8"/>
                </a:cxn>
                <a:cxn ang="0">
                  <a:pos x="86" y="8"/>
                </a:cxn>
                <a:cxn ang="0">
                  <a:pos x="86" y="8"/>
                </a:cxn>
                <a:cxn ang="0">
                  <a:pos x="86" y="8"/>
                </a:cxn>
                <a:cxn ang="0">
                  <a:pos x="71" y="8"/>
                </a:cxn>
                <a:cxn ang="0">
                  <a:pos x="60" y="31"/>
                </a:cxn>
                <a:cxn ang="0">
                  <a:pos x="53" y="33"/>
                </a:cxn>
                <a:cxn ang="0">
                  <a:pos x="53" y="33"/>
                </a:cxn>
                <a:cxn ang="0">
                  <a:pos x="40" y="31"/>
                </a:cxn>
                <a:cxn ang="0">
                  <a:pos x="38" y="27"/>
                </a:cxn>
                <a:cxn ang="0">
                  <a:pos x="28" y="27"/>
                </a:cxn>
                <a:cxn ang="0">
                  <a:pos x="26" y="32"/>
                </a:cxn>
                <a:cxn ang="0">
                  <a:pos x="9" y="55"/>
                </a:cxn>
                <a:cxn ang="0">
                  <a:pos x="2" y="57"/>
                </a:cxn>
                <a:cxn ang="0">
                  <a:pos x="2" y="57"/>
                </a:cxn>
                <a:cxn ang="0">
                  <a:pos x="2" y="67"/>
                </a:cxn>
                <a:cxn ang="0">
                  <a:pos x="7" y="69"/>
                </a:cxn>
                <a:cxn ang="0">
                  <a:pos x="12" y="67"/>
                </a:cxn>
                <a:cxn ang="0">
                  <a:pos x="13" y="58"/>
                </a:cxn>
                <a:cxn ang="0">
                  <a:pos x="33" y="39"/>
                </a:cxn>
                <a:cxn ang="0">
                  <a:pos x="38" y="37"/>
                </a:cxn>
                <a:cxn ang="0">
                  <a:pos x="39" y="35"/>
                </a:cxn>
                <a:cxn ang="0">
                  <a:pos x="53" y="42"/>
                </a:cxn>
                <a:cxn ang="0">
                  <a:pos x="62" y="42"/>
                </a:cxn>
                <a:cxn ang="0">
                  <a:pos x="65" y="38"/>
                </a:cxn>
                <a:cxn ang="0">
                  <a:pos x="77" y="14"/>
                </a:cxn>
                <a:cxn ang="0">
                  <a:pos x="33" y="34"/>
                </a:cxn>
                <a:cxn ang="0">
                  <a:pos x="35" y="34"/>
                </a:cxn>
                <a:cxn ang="0">
                  <a:pos x="35" y="30"/>
                </a:cxn>
                <a:cxn ang="0">
                  <a:pos x="31" y="30"/>
                </a:cxn>
                <a:cxn ang="0">
                  <a:pos x="31" y="30"/>
                </a:cxn>
                <a:cxn ang="0">
                  <a:pos x="31" y="34"/>
                </a:cxn>
                <a:cxn ang="0">
                  <a:pos x="33" y="34"/>
                </a:cxn>
                <a:cxn ang="0">
                  <a:pos x="9" y="63"/>
                </a:cxn>
                <a:cxn ang="0">
                  <a:pos x="9" y="62"/>
                </a:cxn>
                <a:cxn ang="0">
                  <a:pos x="7" y="59"/>
                </a:cxn>
                <a:cxn ang="0">
                  <a:pos x="5" y="60"/>
                </a:cxn>
                <a:cxn ang="0">
                  <a:pos x="5" y="63"/>
                </a:cxn>
                <a:cxn ang="0">
                  <a:pos x="7" y="64"/>
                </a:cxn>
              </a:cxnLst>
              <a:rect l="0" t="0" r="r" b="b"/>
              <a:pathLst>
                <a:path w="86" h="69">
                  <a:moveTo>
                    <a:pt x="58" y="40"/>
                  </a:moveTo>
                  <a:cubicBezTo>
                    <a:pt x="58" y="40"/>
                    <a:pt x="59" y="40"/>
                    <a:pt x="59" y="39"/>
                  </a:cubicBezTo>
                  <a:cubicBezTo>
                    <a:pt x="59" y="39"/>
                    <a:pt x="59" y="39"/>
                    <a:pt x="59" y="39"/>
                  </a:cubicBezTo>
                  <a:cubicBezTo>
                    <a:pt x="60" y="39"/>
                    <a:pt x="60" y="38"/>
                    <a:pt x="60" y="38"/>
                  </a:cubicBezTo>
                  <a:cubicBezTo>
                    <a:pt x="60" y="37"/>
                    <a:pt x="60" y="36"/>
                    <a:pt x="59" y="36"/>
                  </a:cubicBezTo>
                  <a:cubicBezTo>
                    <a:pt x="59" y="36"/>
                    <a:pt x="59" y="36"/>
                    <a:pt x="59" y="36"/>
                  </a:cubicBezTo>
                  <a:cubicBezTo>
                    <a:pt x="59" y="35"/>
                    <a:pt x="58" y="35"/>
                    <a:pt x="58" y="35"/>
                  </a:cubicBezTo>
                  <a:cubicBezTo>
                    <a:pt x="57" y="35"/>
                    <a:pt x="56" y="35"/>
                    <a:pt x="56" y="36"/>
                  </a:cubicBezTo>
                  <a:cubicBezTo>
                    <a:pt x="56" y="36"/>
                    <a:pt x="56" y="36"/>
                    <a:pt x="56" y="36"/>
                  </a:cubicBezTo>
                  <a:cubicBezTo>
                    <a:pt x="55" y="36"/>
                    <a:pt x="55" y="37"/>
                    <a:pt x="55" y="38"/>
                  </a:cubicBezTo>
                  <a:cubicBezTo>
                    <a:pt x="55" y="38"/>
                    <a:pt x="55" y="39"/>
                    <a:pt x="56" y="39"/>
                  </a:cubicBezTo>
                  <a:cubicBezTo>
                    <a:pt x="56" y="40"/>
                    <a:pt x="57" y="40"/>
                    <a:pt x="58" y="40"/>
                  </a:cubicBezTo>
                  <a:close/>
                  <a:moveTo>
                    <a:pt x="78" y="15"/>
                  </a:moveTo>
                  <a:cubicBezTo>
                    <a:pt x="82" y="15"/>
                    <a:pt x="85" y="12"/>
                    <a:pt x="85" y="9"/>
                  </a:cubicBezTo>
                  <a:cubicBezTo>
                    <a:pt x="85" y="9"/>
                    <a:pt x="85" y="9"/>
                    <a:pt x="85" y="9"/>
                  </a:cubicBezTo>
                  <a:cubicBezTo>
                    <a:pt x="85" y="9"/>
                    <a:pt x="85" y="9"/>
                    <a:pt x="85" y="9"/>
                  </a:cubicBezTo>
                  <a:cubicBezTo>
                    <a:pt x="85" y="9"/>
                    <a:pt x="85" y="9"/>
                    <a:pt x="85" y="9"/>
                  </a:cubicBezTo>
                  <a:cubicBezTo>
                    <a:pt x="85" y="9"/>
                    <a:pt x="85" y="9"/>
                    <a:pt x="85" y="9"/>
                  </a:cubicBezTo>
                  <a:cubicBezTo>
                    <a:pt x="85" y="9"/>
                    <a:pt x="85" y="9"/>
                    <a:pt x="85" y="9"/>
                  </a:cubicBezTo>
                  <a:cubicBezTo>
                    <a:pt x="85" y="9"/>
                    <a:pt x="85" y="9"/>
                    <a:pt x="85" y="9"/>
                  </a:cubicBezTo>
                  <a:cubicBezTo>
                    <a:pt x="86" y="9"/>
                    <a:pt x="86" y="9"/>
                    <a:pt x="86" y="9"/>
                  </a:cubicBezTo>
                  <a:cubicBezTo>
                    <a:pt x="86" y="9"/>
                    <a:pt x="86" y="9"/>
                    <a:pt x="86" y="9"/>
                  </a:cubicBezTo>
                  <a:cubicBezTo>
                    <a:pt x="86" y="9"/>
                    <a:pt x="86" y="9"/>
                    <a:pt x="86" y="9"/>
                  </a:cubicBezTo>
                  <a:cubicBezTo>
                    <a:pt x="86" y="9"/>
                    <a:pt x="86" y="9"/>
                    <a:pt x="86" y="9"/>
                  </a:cubicBezTo>
                  <a:cubicBezTo>
                    <a:pt x="86" y="9"/>
                    <a:pt x="86" y="9"/>
                    <a:pt x="86" y="9"/>
                  </a:cubicBezTo>
                  <a:cubicBezTo>
                    <a:pt x="86" y="9"/>
                    <a:pt x="86" y="9"/>
                    <a:pt x="86" y="9"/>
                  </a:cubicBezTo>
                  <a:cubicBezTo>
                    <a:pt x="86" y="9"/>
                    <a:pt x="86" y="9"/>
                    <a:pt x="86" y="9"/>
                  </a:cubicBezTo>
                  <a:cubicBezTo>
                    <a:pt x="86" y="9"/>
                    <a:pt x="86" y="9"/>
                    <a:pt x="86" y="9"/>
                  </a:cubicBezTo>
                  <a:cubicBezTo>
                    <a:pt x="86" y="9"/>
                    <a:pt x="86" y="9"/>
                    <a:pt x="86" y="9"/>
                  </a:cubicBezTo>
                  <a:cubicBezTo>
                    <a:pt x="86" y="9"/>
                    <a:pt x="86" y="9"/>
                    <a:pt x="86" y="9"/>
                  </a:cubicBezTo>
                  <a:cubicBezTo>
                    <a:pt x="86" y="9"/>
                    <a:pt x="86" y="9"/>
                    <a:pt x="86" y="9"/>
                  </a:cubicBezTo>
                  <a:cubicBezTo>
                    <a:pt x="86" y="9"/>
                    <a:pt x="86" y="9"/>
                    <a:pt x="86" y="9"/>
                  </a:cubicBezTo>
                  <a:cubicBezTo>
                    <a:pt x="86" y="9"/>
                    <a:pt x="86" y="9"/>
                    <a:pt x="86" y="9"/>
                  </a:cubicBezTo>
                  <a:cubicBezTo>
                    <a:pt x="86" y="9"/>
                    <a:pt x="86" y="9"/>
                    <a:pt x="86" y="9"/>
                  </a:cubicBezTo>
                  <a:cubicBezTo>
                    <a:pt x="86" y="8"/>
                    <a:pt x="86" y="8"/>
                    <a:pt x="86" y="8"/>
                  </a:cubicBezTo>
                  <a:cubicBezTo>
                    <a:pt x="86" y="8"/>
                    <a:pt x="86" y="8"/>
                    <a:pt x="86" y="8"/>
                  </a:cubicBezTo>
                  <a:cubicBezTo>
                    <a:pt x="86" y="8"/>
                    <a:pt x="86" y="8"/>
                    <a:pt x="86" y="8"/>
                  </a:cubicBezTo>
                  <a:cubicBezTo>
                    <a:pt x="86" y="8"/>
                    <a:pt x="86" y="8"/>
                    <a:pt x="86" y="8"/>
                  </a:cubicBezTo>
                  <a:cubicBezTo>
                    <a:pt x="86" y="8"/>
                    <a:pt x="86" y="8"/>
                    <a:pt x="86" y="8"/>
                  </a:cubicBezTo>
                  <a:cubicBezTo>
                    <a:pt x="86" y="8"/>
                    <a:pt x="86" y="8"/>
                    <a:pt x="86" y="8"/>
                  </a:cubicBezTo>
                  <a:cubicBezTo>
                    <a:pt x="86" y="8"/>
                    <a:pt x="86" y="8"/>
                    <a:pt x="86" y="8"/>
                  </a:cubicBezTo>
                  <a:cubicBezTo>
                    <a:pt x="86" y="8"/>
                    <a:pt x="86" y="8"/>
                    <a:pt x="86" y="8"/>
                  </a:cubicBezTo>
                  <a:cubicBezTo>
                    <a:pt x="86" y="8"/>
                    <a:pt x="86" y="8"/>
                    <a:pt x="86" y="8"/>
                  </a:cubicBezTo>
                  <a:cubicBezTo>
                    <a:pt x="86" y="8"/>
                    <a:pt x="86" y="8"/>
                    <a:pt x="86" y="8"/>
                  </a:cubicBezTo>
                  <a:cubicBezTo>
                    <a:pt x="86" y="4"/>
                    <a:pt x="82" y="0"/>
                    <a:pt x="78" y="0"/>
                  </a:cubicBezTo>
                  <a:cubicBezTo>
                    <a:pt x="75" y="0"/>
                    <a:pt x="71" y="4"/>
                    <a:pt x="71" y="8"/>
                  </a:cubicBezTo>
                  <a:cubicBezTo>
                    <a:pt x="71" y="9"/>
                    <a:pt x="72" y="11"/>
                    <a:pt x="73" y="12"/>
                  </a:cubicBezTo>
                  <a:cubicBezTo>
                    <a:pt x="60" y="31"/>
                    <a:pt x="60" y="31"/>
                    <a:pt x="60" y="31"/>
                  </a:cubicBezTo>
                  <a:cubicBezTo>
                    <a:pt x="59" y="31"/>
                    <a:pt x="58" y="31"/>
                    <a:pt x="58" y="31"/>
                  </a:cubicBezTo>
                  <a:cubicBezTo>
                    <a:pt x="56" y="31"/>
                    <a:pt x="54" y="31"/>
                    <a:pt x="53" y="33"/>
                  </a:cubicBezTo>
                  <a:cubicBezTo>
                    <a:pt x="53" y="33"/>
                    <a:pt x="53" y="33"/>
                    <a:pt x="53" y="33"/>
                  </a:cubicBezTo>
                  <a:cubicBezTo>
                    <a:pt x="53" y="33"/>
                    <a:pt x="53" y="33"/>
                    <a:pt x="53" y="33"/>
                  </a:cubicBezTo>
                  <a:cubicBezTo>
                    <a:pt x="52" y="33"/>
                    <a:pt x="52" y="33"/>
                    <a:pt x="52" y="34"/>
                  </a:cubicBezTo>
                  <a:cubicBezTo>
                    <a:pt x="40" y="31"/>
                    <a:pt x="40" y="31"/>
                    <a:pt x="40" y="31"/>
                  </a:cubicBezTo>
                  <a:cubicBezTo>
                    <a:pt x="40" y="30"/>
                    <a:pt x="39" y="28"/>
                    <a:pt x="38" y="27"/>
                  </a:cubicBezTo>
                  <a:cubicBezTo>
                    <a:pt x="38" y="27"/>
                    <a:pt x="38" y="27"/>
                    <a:pt x="38" y="27"/>
                  </a:cubicBezTo>
                  <a:cubicBezTo>
                    <a:pt x="37" y="26"/>
                    <a:pt x="35" y="25"/>
                    <a:pt x="33" y="25"/>
                  </a:cubicBezTo>
                  <a:cubicBezTo>
                    <a:pt x="31" y="25"/>
                    <a:pt x="29" y="26"/>
                    <a:pt x="28" y="27"/>
                  </a:cubicBezTo>
                  <a:cubicBezTo>
                    <a:pt x="28" y="27"/>
                    <a:pt x="28" y="27"/>
                    <a:pt x="28" y="27"/>
                  </a:cubicBezTo>
                  <a:cubicBezTo>
                    <a:pt x="27" y="28"/>
                    <a:pt x="26" y="30"/>
                    <a:pt x="26" y="32"/>
                  </a:cubicBezTo>
                  <a:cubicBezTo>
                    <a:pt x="26" y="33"/>
                    <a:pt x="26" y="34"/>
                    <a:pt x="27" y="35"/>
                  </a:cubicBezTo>
                  <a:cubicBezTo>
                    <a:pt x="9" y="55"/>
                    <a:pt x="9" y="55"/>
                    <a:pt x="9" y="55"/>
                  </a:cubicBezTo>
                  <a:cubicBezTo>
                    <a:pt x="9" y="55"/>
                    <a:pt x="8" y="55"/>
                    <a:pt x="7" y="55"/>
                  </a:cubicBezTo>
                  <a:cubicBezTo>
                    <a:pt x="5" y="55"/>
                    <a:pt x="3" y="55"/>
                    <a:pt x="2" y="57"/>
                  </a:cubicBezTo>
                  <a:cubicBezTo>
                    <a:pt x="2" y="57"/>
                    <a:pt x="2" y="57"/>
                    <a:pt x="2" y="57"/>
                  </a:cubicBezTo>
                  <a:cubicBezTo>
                    <a:pt x="2" y="57"/>
                    <a:pt x="2" y="57"/>
                    <a:pt x="2" y="57"/>
                  </a:cubicBezTo>
                  <a:cubicBezTo>
                    <a:pt x="1" y="58"/>
                    <a:pt x="0" y="60"/>
                    <a:pt x="0" y="62"/>
                  </a:cubicBezTo>
                  <a:cubicBezTo>
                    <a:pt x="0" y="64"/>
                    <a:pt x="1" y="65"/>
                    <a:pt x="2" y="67"/>
                  </a:cubicBezTo>
                  <a:cubicBezTo>
                    <a:pt x="2" y="67"/>
                    <a:pt x="2" y="67"/>
                    <a:pt x="2" y="67"/>
                  </a:cubicBezTo>
                  <a:cubicBezTo>
                    <a:pt x="3" y="68"/>
                    <a:pt x="5" y="69"/>
                    <a:pt x="7" y="69"/>
                  </a:cubicBezTo>
                  <a:cubicBezTo>
                    <a:pt x="9" y="69"/>
                    <a:pt x="10" y="68"/>
                    <a:pt x="12" y="67"/>
                  </a:cubicBezTo>
                  <a:cubicBezTo>
                    <a:pt x="12" y="67"/>
                    <a:pt x="12" y="67"/>
                    <a:pt x="12" y="67"/>
                  </a:cubicBezTo>
                  <a:cubicBezTo>
                    <a:pt x="13" y="65"/>
                    <a:pt x="14" y="64"/>
                    <a:pt x="14" y="62"/>
                  </a:cubicBezTo>
                  <a:cubicBezTo>
                    <a:pt x="14" y="60"/>
                    <a:pt x="13" y="59"/>
                    <a:pt x="13" y="58"/>
                  </a:cubicBezTo>
                  <a:cubicBezTo>
                    <a:pt x="30" y="38"/>
                    <a:pt x="30" y="38"/>
                    <a:pt x="30" y="38"/>
                  </a:cubicBezTo>
                  <a:cubicBezTo>
                    <a:pt x="31" y="38"/>
                    <a:pt x="32" y="39"/>
                    <a:pt x="33" y="39"/>
                  </a:cubicBezTo>
                  <a:cubicBezTo>
                    <a:pt x="35" y="39"/>
                    <a:pt x="37" y="38"/>
                    <a:pt x="38" y="37"/>
                  </a:cubicBezTo>
                  <a:cubicBezTo>
                    <a:pt x="38" y="37"/>
                    <a:pt x="38" y="37"/>
                    <a:pt x="38" y="37"/>
                  </a:cubicBezTo>
                  <a:cubicBezTo>
                    <a:pt x="38" y="37"/>
                    <a:pt x="38" y="37"/>
                    <a:pt x="38" y="37"/>
                  </a:cubicBezTo>
                  <a:cubicBezTo>
                    <a:pt x="38" y="36"/>
                    <a:pt x="39" y="36"/>
                    <a:pt x="39" y="35"/>
                  </a:cubicBezTo>
                  <a:cubicBezTo>
                    <a:pt x="51" y="38"/>
                    <a:pt x="51" y="38"/>
                    <a:pt x="51" y="38"/>
                  </a:cubicBezTo>
                  <a:cubicBezTo>
                    <a:pt x="51" y="40"/>
                    <a:pt x="52" y="41"/>
                    <a:pt x="53" y="42"/>
                  </a:cubicBezTo>
                  <a:cubicBezTo>
                    <a:pt x="54" y="44"/>
                    <a:pt x="56" y="44"/>
                    <a:pt x="58" y="44"/>
                  </a:cubicBezTo>
                  <a:cubicBezTo>
                    <a:pt x="59" y="44"/>
                    <a:pt x="61" y="44"/>
                    <a:pt x="62" y="42"/>
                  </a:cubicBezTo>
                  <a:cubicBezTo>
                    <a:pt x="63" y="42"/>
                    <a:pt x="63" y="42"/>
                    <a:pt x="63" y="42"/>
                  </a:cubicBezTo>
                  <a:cubicBezTo>
                    <a:pt x="64" y="41"/>
                    <a:pt x="65" y="39"/>
                    <a:pt x="65" y="38"/>
                  </a:cubicBezTo>
                  <a:cubicBezTo>
                    <a:pt x="65" y="36"/>
                    <a:pt x="64" y="35"/>
                    <a:pt x="63" y="33"/>
                  </a:cubicBezTo>
                  <a:cubicBezTo>
                    <a:pt x="77" y="14"/>
                    <a:pt x="77" y="14"/>
                    <a:pt x="77" y="14"/>
                  </a:cubicBezTo>
                  <a:cubicBezTo>
                    <a:pt x="77" y="15"/>
                    <a:pt x="78" y="15"/>
                    <a:pt x="78" y="15"/>
                  </a:cubicBezTo>
                  <a:close/>
                  <a:moveTo>
                    <a:pt x="33" y="34"/>
                  </a:moveTo>
                  <a:cubicBezTo>
                    <a:pt x="34" y="34"/>
                    <a:pt x="34" y="34"/>
                    <a:pt x="35" y="34"/>
                  </a:cubicBezTo>
                  <a:cubicBezTo>
                    <a:pt x="35" y="34"/>
                    <a:pt x="35" y="34"/>
                    <a:pt x="35" y="34"/>
                  </a:cubicBezTo>
                  <a:cubicBezTo>
                    <a:pt x="35" y="33"/>
                    <a:pt x="36" y="33"/>
                    <a:pt x="36" y="32"/>
                  </a:cubicBezTo>
                  <a:cubicBezTo>
                    <a:pt x="36" y="31"/>
                    <a:pt x="35" y="30"/>
                    <a:pt x="35" y="30"/>
                  </a:cubicBezTo>
                  <a:cubicBezTo>
                    <a:pt x="34" y="30"/>
                    <a:pt x="34" y="29"/>
                    <a:pt x="33" y="29"/>
                  </a:cubicBezTo>
                  <a:cubicBezTo>
                    <a:pt x="32" y="29"/>
                    <a:pt x="32" y="30"/>
                    <a:pt x="31" y="30"/>
                  </a:cubicBezTo>
                  <a:cubicBezTo>
                    <a:pt x="31" y="30"/>
                    <a:pt x="31" y="30"/>
                    <a:pt x="31" y="30"/>
                  </a:cubicBezTo>
                  <a:cubicBezTo>
                    <a:pt x="31" y="30"/>
                    <a:pt x="31" y="30"/>
                    <a:pt x="31" y="30"/>
                  </a:cubicBezTo>
                  <a:cubicBezTo>
                    <a:pt x="31" y="30"/>
                    <a:pt x="31" y="31"/>
                    <a:pt x="31" y="32"/>
                  </a:cubicBezTo>
                  <a:cubicBezTo>
                    <a:pt x="31" y="33"/>
                    <a:pt x="31" y="33"/>
                    <a:pt x="31" y="34"/>
                  </a:cubicBezTo>
                  <a:cubicBezTo>
                    <a:pt x="31" y="34"/>
                    <a:pt x="31" y="34"/>
                    <a:pt x="31" y="34"/>
                  </a:cubicBezTo>
                  <a:cubicBezTo>
                    <a:pt x="32" y="34"/>
                    <a:pt x="32" y="34"/>
                    <a:pt x="33" y="34"/>
                  </a:cubicBezTo>
                  <a:close/>
                  <a:moveTo>
                    <a:pt x="7" y="64"/>
                  </a:moveTo>
                  <a:cubicBezTo>
                    <a:pt x="8" y="64"/>
                    <a:pt x="8" y="64"/>
                    <a:pt x="9" y="63"/>
                  </a:cubicBezTo>
                  <a:cubicBezTo>
                    <a:pt x="9" y="63"/>
                    <a:pt x="9" y="63"/>
                    <a:pt x="9" y="63"/>
                  </a:cubicBezTo>
                  <a:cubicBezTo>
                    <a:pt x="9" y="63"/>
                    <a:pt x="9" y="62"/>
                    <a:pt x="9" y="62"/>
                  </a:cubicBezTo>
                  <a:cubicBezTo>
                    <a:pt x="9" y="61"/>
                    <a:pt x="9" y="60"/>
                    <a:pt x="9" y="60"/>
                  </a:cubicBezTo>
                  <a:cubicBezTo>
                    <a:pt x="8" y="59"/>
                    <a:pt x="8" y="59"/>
                    <a:pt x="7" y="59"/>
                  </a:cubicBezTo>
                  <a:cubicBezTo>
                    <a:pt x="6" y="59"/>
                    <a:pt x="5" y="59"/>
                    <a:pt x="5" y="60"/>
                  </a:cubicBezTo>
                  <a:cubicBezTo>
                    <a:pt x="5" y="60"/>
                    <a:pt x="5" y="60"/>
                    <a:pt x="5" y="60"/>
                  </a:cubicBezTo>
                  <a:cubicBezTo>
                    <a:pt x="5" y="60"/>
                    <a:pt x="4" y="61"/>
                    <a:pt x="4" y="62"/>
                  </a:cubicBezTo>
                  <a:cubicBezTo>
                    <a:pt x="4" y="62"/>
                    <a:pt x="5" y="63"/>
                    <a:pt x="5" y="63"/>
                  </a:cubicBezTo>
                  <a:cubicBezTo>
                    <a:pt x="5" y="64"/>
                    <a:pt x="5" y="64"/>
                    <a:pt x="5" y="64"/>
                  </a:cubicBezTo>
                  <a:cubicBezTo>
                    <a:pt x="6" y="64"/>
                    <a:pt x="6" y="64"/>
                    <a:pt x="7" y="6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grpSp>
      <p:sp>
        <p:nvSpPr>
          <p:cNvPr id="172" name="TextovéPole 171"/>
          <p:cNvSpPr txBox="1"/>
          <p:nvPr/>
        </p:nvSpPr>
        <p:spPr>
          <a:xfrm>
            <a:off x="3699577" y="1183938"/>
            <a:ext cx="648985" cy="253916"/>
          </a:xfrm>
          <a:prstGeom prst="rect">
            <a:avLst/>
          </a:prstGeom>
        </p:spPr>
        <p:txBody>
          <a:bodyPr wrap="square" rtlCol="0">
            <a:spAutoFit/>
          </a:bodyPr>
          <a:lstStyle/>
          <a:p>
            <a:pPr algn="ctr" fontAlgn="auto">
              <a:spcBef>
                <a:spcPts val="0"/>
              </a:spcBef>
              <a:spcAft>
                <a:spcPts val="0"/>
              </a:spcAft>
              <a:defRPr/>
            </a:pPr>
            <a:r>
              <a:rPr lang="cs-CZ" sz="1000" b="1" kern="0" dirty="0">
                <a:solidFill>
                  <a:schemeClr val="bg1"/>
                </a:solidFill>
                <a:latin typeface="Calibri" pitchFamily="34" charset="0"/>
                <a:cs typeface="Arial" pitchFamily="34" charset="0"/>
              </a:rPr>
              <a:t>n = 494</a:t>
            </a:r>
            <a:endParaRPr lang="cs-CZ" sz="800" b="1" kern="0" dirty="0">
              <a:solidFill>
                <a:schemeClr val="bg1"/>
              </a:solidFill>
              <a:latin typeface="Calibri" pitchFamily="34" charset="0"/>
              <a:cs typeface="Arial" pitchFamily="34" charset="0"/>
            </a:endParaRPr>
          </a:p>
        </p:txBody>
      </p:sp>
      <p:sp>
        <p:nvSpPr>
          <p:cNvPr id="173" name="TextBox 49"/>
          <p:cNvSpPr txBox="1"/>
          <p:nvPr/>
        </p:nvSpPr>
        <p:spPr>
          <a:xfrm>
            <a:off x="7814684" y="1312454"/>
            <a:ext cx="697831" cy="400110"/>
          </a:xfrm>
          <a:prstGeom prst="rect">
            <a:avLst/>
          </a:prstGeom>
        </p:spPr>
        <p:txBody>
          <a:bodyPr wrap="square" rtlCol="0">
            <a:spAutoFit/>
          </a:bodyPr>
          <a:lstStyle/>
          <a:p>
            <a:pPr marL="0" marR="0" lvl="0" indent="0" defTabSz="914400" eaLnBrk="1" fontAlgn="auto" latinLnBrk="0" hangingPunct="1">
              <a:lnSpc>
                <a:spcPct val="100000"/>
              </a:lnSpc>
              <a:spcBef>
                <a:spcPts val="600"/>
              </a:spcBef>
              <a:spcAft>
                <a:spcPts val="0"/>
              </a:spcAft>
              <a:buClrTx/>
              <a:buSzTx/>
              <a:buFontTx/>
              <a:buNone/>
              <a:tabLst/>
              <a:defRPr/>
            </a:pPr>
            <a:r>
              <a:rPr kumimoji="0" lang="cs-CZ" sz="2000" b="1" i="0" u="none" strike="noStrike" kern="0" cap="none" spc="0" normalizeH="0" baseline="0" noProof="0" dirty="0">
                <a:ln>
                  <a:noFill/>
                </a:ln>
                <a:solidFill>
                  <a:srgbClr val="00B050"/>
                </a:solidFill>
                <a:effectLst/>
                <a:uLnTx/>
                <a:uFillTx/>
                <a:latin typeface="Calibri" pitchFamily="34" charset="0"/>
                <a:cs typeface="Arial" pitchFamily="34" charset="0"/>
              </a:rPr>
              <a:t>+4 </a:t>
            </a:r>
            <a:r>
              <a:rPr kumimoji="0" lang="cs-CZ" sz="1600" b="1" i="0" u="none" strike="noStrike" kern="0" cap="none" spc="0" normalizeH="0" baseline="0" noProof="0" dirty="0">
                <a:ln>
                  <a:noFill/>
                </a:ln>
                <a:solidFill>
                  <a:srgbClr val="00B050"/>
                </a:solidFill>
                <a:effectLst/>
                <a:uLnTx/>
                <a:uFillTx/>
                <a:latin typeface="Calibri" pitchFamily="34" charset="0"/>
                <a:cs typeface="Arial" pitchFamily="34" charset="0"/>
              </a:rPr>
              <a:t>%</a:t>
            </a:r>
          </a:p>
        </p:txBody>
      </p:sp>
      <p:sp>
        <p:nvSpPr>
          <p:cNvPr id="174" name="TextBox 49"/>
          <p:cNvSpPr txBox="1"/>
          <p:nvPr/>
        </p:nvSpPr>
        <p:spPr>
          <a:xfrm>
            <a:off x="7815781" y="1636929"/>
            <a:ext cx="630982" cy="230832"/>
          </a:xfrm>
          <a:prstGeom prst="rect">
            <a:avLst/>
          </a:prstGeom>
        </p:spPr>
        <p:txBody>
          <a:bodyPr wrap="square" rtlCol="0">
            <a:spAutoFit/>
          </a:bodyPr>
          <a:lstStyle/>
          <a:p>
            <a:pPr marL="0" marR="0" lvl="0" indent="0" algn="ctr" defTabSz="914400" eaLnBrk="1" fontAlgn="auto" latinLnBrk="0" hangingPunct="1">
              <a:lnSpc>
                <a:spcPct val="100000"/>
              </a:lnSpc>
              <a:spcBef>
                <a:spcPts val="600"/>
              </a:spcBef>
              <a:spcAft>
                <a:spcPts val="0"/>
              </a:spcAft>
              <a:buClrTx/>
              <a:buSzTx/>
              <a:buFontTx/>
              <a:buNone/>
              <a:tabLst/>
              <a:defRPr/>
            </a:pPr>
            <a:r>
              <a:rPr kumimoji="0" lang="cs-CZ" sz="900" b="1" i="0" u="none" strike="noStrike" kern="0" cap="none" spc="0" normalizeH="0" baseline="0" noProof="0" dirty="0">
                <a:ln>
                  <a:noFill/>
                </a:ln>
                <a:solidFill>
                  <a:schemeClr val="bg1"/>
                </a:solidFill>
                <a:effectLst/>
                <a:uLnTx/>
                <a:uFillTx/>
                <a:latin typeface="Calibri" pitchFamily="34" charset="0"/>
                <a:cs typeface="Arial" pitchFamily="34" charset="0"/>
              </a:rPr>
              <a:t>2013</a:t>
            </a:r>
          </a:p>
        </p:txBody>
      </p:sp>
      <p:sp>
        <p:nvSpPr>
          <p:cNvPr id="175" name="TextBox 49"/>
          <p:cNvSpPr txBox="1"/>
          <p:nvPr/>
        </p:nvSpPr>
        <p:spPr>
          <a:xfrm>
            <a:off x="7072504" y="1312454"/>
            <a:ext cx="717427" cy="400110"/>
          </a:xfrm>
          <a:prstGeom prst="rect">
            <a:avLst/>
          </a:prstGeom>
        </p:spPr>
        <p:txBody>
          <a:bodyPr wrap="square" rtlCol="0">
            <a:spAutoFit/>
          </a:bodyPr>
          <a:lstStyle/>
          <a:p>
            <a:pPr marL="0" marR="0" lvl="0" indent="0" defTabSz="914400" eaLnBrk="1" fontAlgn="auto" latinLnBrk="0" hangingPunct="1">
              <a:lnSpc>
                <a:spcPct val="100000"/>
              </a:lnSpc>
              <a:spcBef>
                <a:spcPts val="600"/>
              </a:spcBef>
              <a:spcAft>
                <a:spcPts val="0"/>
              </a:spcAft>
              <a:buClrTx/>
              <a:buSzTx/>
              <a:buFontTx/>
              <a:buNone/>
              <a:tabLst/>
              <a:defRPr/>
            </a:pPr>
            <a:r>
              <a:rPr kumimoji="0" lang="cs-CZ" sz="2000" b="1" i="0" u="none" strike="noStrike" kern="0" cap="none" spc="0" normalizeH="0" baseline="0" noProof="0" dirty="0">
                <a:ln>
                  <a:noFill/>
                </a:ln>
                <a:solidFill>
                  <a:schemeClr val="bg1"/>
                </a:solidFill>
                <a:effectLst/>
                <a:uLnTx/>
                <a:uFillTx/>
                <a:latin typeface="Calibri" pitchFamily="34" charset="0"/>
                <a:cs typeface="Arial" pitchFamily="34" charset="0"/>
              </a:rPr>
              <a:t>+0 </a:t>
            </a:r>
            <a:r>
              <a:rPr kumimoji="0" lang="cs-CZ" sz="1600" b="1" i="0" u="none" strike="noStrike" kern="0" cap="none" spc="0" normalizeH="0" baseline="0" noProof="0" dirty="0">
                <a:ln>
                  <a:noFill/>
                </a:ln>
                <a:solidFill>
                  <a:schemeClr val="bg1"/>
                </a:solidFill>
                <a:effectLst/>
                <a:uLnTx/>
                <a:uFillTx/>
                <a:latin typeface="Calibri" pitchFamily="34" charset="0"/>
                <a:cs typeface="Arial" pitchFamily="34" charset="0"/>
              </a:rPr>
              <a:t>%</a:t>
            </a:r>
          </a:p>
        </p:txBody>
      </p:sp>
      <p:sp>
        <p:nvSpPr>
          <p:cNvPr id="176" name="TextBox 49"/>
          <p:cNvSpPr txBox="1"/>
          <p:nvPr/>
        </p:nvSpPr>
        <p:spPr>
          <a:xfrm>
            <a:off x="7083592" y="1636929"/>
            <a:ext cx="630982" cy="230832"/>
          </a:xfrm>
          <a:prstGeom prst="rect">
            <a:avLst/>
          </a:prstGeom>
        </p:spPr>
        <p:txBody>
          <a:bodyPr wrap="square" rtlCol="0">
            <a:spAutoFit/>
          </a:bodyPr>
          <a:lstStyle/>
          <a:p>
            <a:pPr marL="0" marR="0" lvl="0" indent="0" algn="ctr" defTabSz="914400" eaLnBrk="1" fontAlgn="auto" latinLnBrk="0" hangingPunct="1">
              <a:lnSpc>
                <a:spcPct val="100000"/>
              </a:lnSpc>
              <a:spcBef>
                <a:spcPts val="600"/>
              </a:spcBef>
              <a:spcAft>
                <a:spcPts val="0"/>
              </a:spcAft>
              <a:buClrTx/>
              <a:buSzTx/>
              <a:buFontTx/>
              <a:buNone/>
              <a:tabLst/>
              <a:defRPr/>
            </a:pPr>
            <a:r>
              <a:rPr kumimoji="0" lang="cs-CZ" sz="900" b="1" i="0" u="none" strike="noStrike" kern="0" cap="none" spc="0" normalizeH="0" baseline="0" noProof="0" dirty="0">
                <a:ln>
                  <a:noFill/>
                </a:ln>
                <a:solidFill>
                  <a:schemeClr val="bg1"/>
                </a:solidFill>
                <a:effectLst/>
                <a:uLnTx/>
                <a:uFillTx/>
                <a:latin typeface="Calibri" pitchFamily="34" charset="0"/>
                <a:cs typeface="Arial" pitchFamily="34" charset="0"/>
              </a:rPr>
              <a:t>2014</a:t>
            </a:r>
          </a:p>
        </p:txBody>
      </p:sp>
      <p:sp>
        <p:nvSpPr>
          <p:cNvPr id="177" name="TextBox 49"/>
          <p:cNvSpPr txBox="1"/>
          <p:nvPr/>
        </p:nvSpPr>
        <p:spPr>
          <a:xfrm>
            <a:off x="6348082" y="1312454"/>
            <a:ext cx="699670" cy="400110"/>
          </a:xfrm>
          <a:prstGeom prst="rect">
            <a:avLst/>
          </a:prstGeom>
        </p:spPr>
        <p:txBody>
          <a:bodyPr wrap="square" rtlCol="0">
            <a:spAutoFit/>
          </a:bodyPr>
          <a:lstStyle/>
          <a:p>
            <a:pPr marL="0" marR="0" lvl="0" indent="0" defTabSz="914400" eaLnBrk="1" fontAlgn="auto" latinLnBrk="0" hangingPunct="1">
              <a:lnSpc>
                <a:spcPct val="100000"/>
              </a:lnSpc>
              <a:spcBef>
                <a:spcPts val="600"/>
              </a:spcBef>
              <a:spcAft>
                <a:spcPts val="0"/>
              </a:spcAft>
              <a:buClrTx/>
              <a:buSzTx/>
              <a:buFontTx/>
              <a:buNone/>
              <a:tabLst/>
              <a:defRPr/>
            </a:pPr>
            <a:r>
              <a:rPr kumimoji="0" lang="cs-CZ" sz="2000" b="1" i="0" u="none" strike="noStrike" kern="0" cap="none" spc="0" normalizeH="0" baseline="0" noProof="0" dirty="0">
                <a:ln>
                  <a:noFill/>
                </a:ln>
                <a:solidFill>
                  <a:srgbClr val="ED6737"/>
                </a:solidFill>
                <a:effectLst/>
                <a:uLnTx/>
                <a:uFillTx/>
                <a:latin typeface="Calibri" pitchFamily="34" charset="0"/>
                <a:cs typeface="Arial" pitchFamily="34" charset="0"/>
              </a:rPr>
              <a:t>-7 </a:t>
            </a:r>
            <a:r>
              <a:rPr kumimoji="0" lang="cs-CZ" sz="1600" b="1" i="0" u="none" strike="noStrike" kern="0" cap="none" spc="0" normalizeH="0" baseline="0" noProof="0" dirty="0">
                <a:ln>
                  <a:noFill/>
                </a:ln>
                <a:solidFill>
                  <a:srgbClr val="ED6737"/>
                </a:solidFill>
                <a:effectLst/>
                <a:uLnTx/>
                <a:uFillTx/>
                <a:latin typeface="Calibri" pitchFamily="34" charset="0"/>
                <a:cs typeface="Arial" pitchFamily="34" charset="0"/>
              </a:rPr>
              <a:t>%</a:t>
            </a:r>
          </a:p>
        </p:txBody>
      </p:sp>
      <p:sp>
        <p:nvSpPr>
          <p:cNvPr id="178" name="TextBox 49"/>
          <p:cNvSpPr txBox="1"/>
          <p:nvPr/>
        </p:nvSpPr>
        <p:spPr>
          <a:xfrm>
            <a:off x="6308443" y="1636929"/>
            <a:ext cx="630982" cy="230832"/>
          </a:xfrm>
          <a:prstGeom prst="rect">
            <a:avLst/>
          </a:prstGeom>
        </p:spPr>
        <p:txBody>
          <a:bodyPr wrap="square" rtlCol="0">
            <a:spAutoFit/>
          </a:bodyPr>
          <a:lstStyle/>
          <a:p>
            <a:pPr marL="0" marR="0" lvl="0" indent="0" algn="ctr" defTabSz="914400" eaLnBrk="1" fontAlgn="auto" latinLnBrk="0" hangingPunct="1">
              <a:lnSpc>
                <a:spcPct val="100000"/>
              </a:lnSpc>
              <a:spcBef>
                <a:spcPts val="600"/>
              </a:spcBef>
              <a:spcAft>
                <a:spcPts val="0"/>
              </a:spcAft>
              <a:buClrTx/>
              <a:buSzTx/>
              <a:buFontTx/>
              <a:buNone/>
              <a:tabLst/>
              <a:defRPr/>
            </a:pPr>
            <a:r>
              <a:rPr kumimoji="0" lang="cs-CZ" sz="900" b="1" i="0" u="none" strike="noStrike" kern="0" cap="none" spc="0" normalizeH="0" baseline="0" noProof="0" dirty="0">
                <a:ln>
                  <a:noFill/>
                </a:ln>
                <a:solidFill>
                  <a:schemeClr val="bg1"/>
                </a:solidFill>
                <a:effectLst/>
                <a:uLnTx/>
                <a:uFillTx/>
                <a:latin typeface="Calibri" pitchFamily="34" charset="0"/>
                <a:cs typeface="Arial" pitchFamily="34" charset="0"/>
              </a:rPr>
              <a:t>2015</a:t>
            </a:r>
          </a:p>
        </p:txBody>
      </p:sp>
      <p:sp>
        <p:nvSpPr>
          <p:cNvPr id="179" name="TextBox 49"/>
          <p:cNvSpPr txBox="1"/>
          <p:nvPr/>
        </p:nvSpPr>
        <p:spPr>
          <a:xfrm>
            <a:off x="5640061" y="1312454"/>
            <a:ext cx="683269" cy="400110"/>
          </a:xfrm>
          <a:prstGeom prst="rect">
            <a:avLst/>
          </a:prstGeom>
        </p:spPr>
        <p:txBody>
          <a:bodyPr wrap="square" rtlCol="0">
            <a:spAutoFit/>
          </a:bodyPr>
          <a:lstStyle/>
          <a:p>
            <a:pPr marL="0" marR="0" lvl="0" indent="0" defTabSz="914400" eaLnBrk="1" fontAlgn="auto" latinLnBrk="0" hangingPunct="1">
              <a:lnSpc>
                <a:spcPct val="100000"/>
              </a:lnSpc>
              <a:spcBef>
                <a:spcPts val="600"/>
              </a:spcBef>
              <a:spcAft>
                <a:spcPts val="0"/>
              </a:spcAft>
              <a:buClrTx/>
              <a:buSzTx/>
              <a:buFontTx/>
              <a:buNone/>
              <a:tabLst/>
              <a:defRPr/>
            </a:pPr>
            <a:r>
              <a:rPr lang="cs-CZ" sz="2000" b="1" kern="0" dirty="0">
                <a:solidFill>
                  <a:srgbClr val="ED6737"/>
                </a:solidFill>
                <a:latin typeface="Calibri" pitchFamily="34" charset="0"/>
                <a:cs typeface="Arial" pitchFamily="34" charset="0"/>
              </a:rPr>
              <a:t>-4 </a:t>
            </a:r>
            <a:r>
              <a:rPr kumimoji="0" lang="cs-CZ" sz="1600" b="1" i="0" u="none" strike="noStrike" kern="0" cap="none" spc="0" normalizeH="0" baseline="0" noProof="0" dirty="0">
                <a:ln>
                  <a:noFill/>
                </a:ln>
                <a:solidFill>
                  <a:srgbClr val="ED6737"/>
                </a:solidFill>
                <a:effectLst/>
                <a:uLnTx/>
                <a:uFillTx/>
                <a:latin typeface="Calibri" pitchFamily="34" charset="0"/>
                <a:cs typeface="Arial" pitchFamily="34" charset="0"/>
              </a:rPr>
              <a:t>%</a:t>
            </a:r>
          </a:p>
        </p:txBody>
      </p:sp>
      <p:sp>
        <p:nvSpPr>
          <p:cNvPr id="180" name="TextBox 49"/>
          <p:cNvSpPr txBox="1"/>
          <p:nvPr/>
        </p:nvSpPr>
        <p:spPr>
          <a:xfrm>
            <a:off x="5587545" y="1636929"/>
            <a:ext cx="630982" cy="230832"/>
          </a:xfrm>
          <a:prstGeom prst="rect">
            <a:avLst/>
          </a:prstGeom>
        </p:spPr>
        <p:txBody>
          <a:bodyPr wrap="square" rtlCol="0">
            <a:spAutoFit/>
          </a:bodyPr>
          <a:lstStyle/>
          <a:p>
            <a:pPr marL="0" marR="0" lvl="0" indent="0" algn="ctr" defTabSz="914400" eaLnBrk="1" fontAlgn="auto" latinLnBrk="0" hangingPunct="1">
              <a:lnSpc>
                <a:spcPct val="100000"/>
              </a:lnSpc>
              <a:spcBef>
                <a:spcPts val="600"/>
              </a:spcBef>
              <a:spcAft>
                <a:spcPts val="0"/>
              </a:spcAft>
              <a:buClrTx/>
              <a:buSzTx/>
              <a:buFontTx/>
              <a:buNone/>
              <a:tabLst/>
              <a:defRPr/>
            </a:pPr>
            <a:r>
              <a:rPr kumimoji="0" lang="cs-CZ" sz="900" b="1" i="0" u="none" strike="noStrike" kern="0" cap="none" spc="0" normalizeH="0" baseline="0" noProof="0" dirty="0">
                <a:ln>
                  <a:noFill/>
                </a:ln>
                <a:solidFill>
                  <a:schemeClr val="bg1"/>
                </a:solidFill>
                <a:effectLst/>
                <a:uLnTx/>
                <a:uFillTx/>
                <a:latin typeface="Calibri" pitchFamily="34" charset="0"/>
                <a:cs typeface="Arial" pitchFamily="34" charset="0"/>
              </a:rPr>
              <a:t>2016</a:t>
            </a:r>
          </a:p>
        </p:txBody>
      </p:sp>
      <p:sp>
        <p:nvSpPr>
          <p:cNvPr id="181" name="TextovéPole 180"/>
          <p:cNvSpPr txBox="1"/>
          <p:nvPr/>
        </p:nvSpPr>
        <p:spPr>
          <a:xfrm>
            <a:off x="2903220" y="2833520"/>
            <a:ext cx="576072" cy="423449"/>
          </a:xfrm>
          <a:prstGeom prst="rect">
            <a:avLst/>
          </a:prstGeom>
        </p:spPr>
        <p:txBody>
          <a:bodyPr wrap="square" rtlCol="0">
            <a:spAutoFit/>
          </a:bodyPr>
          <a:lstStyle/>
          <a:p>
            <a:pPr algn="ctr" defTabSz="914330" fontAlgn="auto">
              <a:lnSpc>
                <a:spcPct val="150000"/>
              </a:lnSpc>
              <a:spcBef>
                <a:spcPts val="0"/>
              </a:spcBef>
              <a:spcAft>
                <a:spcPts val="0"/>
              </a:spcAft>
            </a:pPr>
            <a:r>
              <a:rPr lang="cs-CZ" sz="1600" b="1" dirty="0">
                <a:solidFill>
                  <a:srgbClr val="00B050"/>
                </a:solidFill>
                <a:latin typeface="Calibri" pitchFamily="34" charset="0"/>
                <a:cs typeface="Arial" pitchFamily="34" charset="0"/>
              </a:rPr>
              <a:t>+2 </a:t>
            </a:r>
            <a:r>
              <a:rPr lang="cs-CZ" sz="1400" b="1" dirty="0">
                <a:solidFill>
                  <a:srgbClr val="00B050"/>
                </a:solidFill>
                <a:latin typeface="Calibri" pitchFamily="34" charset="0"/>
                <a:cs typeface="Arial" pitchFamily="34" charset="0"/>
              </a:rPr>
              <a:t>%</a:t>
            </a:r>
          </a:p>
        </p:txBody>
      </p:sp>
      <p:sp>
        <p:nvSpPr>
          <p:cNvPr id="182" name="TextovéPole 181"/>
          <p:cNvSpPr txBox="1"/>
          <p:nvPr/>
        </p:nvSpPr>
        <p:spPr>
          <a:xfrm>
            <a:off x="5070610" y="2833520"/>
            <a:ext cx="581510" cy="423449"/>
          </a:xfrm>
          <a:prstGeom prst="rect">
            <a:avLst/>
          </a:prstGeom>
        </p:spPr>
        <p:txBody>
          <a:bodyPr wrap="square" rtlCol="0">
            <a:spAutoFit/>
          </a:bodyPr>
          <a:lstStyle/>
          <a:p>
            <a:pPr algn="ctr" defTabSz="914330" fontAlgn="auto">
              <a:lnSpc>
                <a:spcPct val="150000"/>
              </a:lnSpc>
              <a:spcBef>
                <a:spcPts val="0"/>
              </a:spcBef>
              <a:spcAft>
                <a:spcPts val="0"/>
              </a:spcAft>
            </a:pPr>
            <a:r>
              <a:rPr lang="cs-CZ" sz="1600" b="1" strike="sngStrike" dirty="0">
                <a:solidFill>
                  <a:srgbClr val="ED6737"/>
                </a:solidFill>
                <a:latin typeface="Calibri" pitchFamily="34" charset="0"/>
                <a:cs typeface="Arial" pitchFamily="34" charset="0"/>
              </a:rPr>
              <a:t>-</a:t>
            </a:r>
            <a:r>
              <a:rPr lang="cs-CZ" sz="1600" b="1" dirty="0">
                <a:solidFill>
                  <a:srgbClr val="ED6737"/>
                </a:solidFill>
                <a:latin typeface="Calibri" pitchFamily="34" charset="0"/>
                <a:cs typeface="Arial" pitchFamily="34" charset="0"/>
              </a:rPr>
              <a:t>1 </a:t>
            </a:r>
            <a:r>
              <a:rPr lang="cs-CZ" sz="1400" b="1" dirty="0">
                <a:solidFill>
                  <a:srgbClr val="ED6737"/>
                </a:solidFill>
                <a:latin typeface="Calibri" pitchFamily="34" charset="0"/>
                <a:cs typeface="Arial" pitchFamily="34" charset="0"/>
              </a:rPr>
              <a:t>%</a:t>
            </a:r>
          </a:p>
        </p:txBody>
      </p:sp>
      <p:sp>
        <p:nvSpPr>
          <p:cNvPr id="185" name="TextovéPole 184"/>
          <p:cNvSpPr txBox="1"/>
          <p:nvPr/>
        </p:nvSpPr>
        <p:spPr>
          <a:xfrm>
            <a:off x="1141944" y="2913735"/>
            <a:ext cx="772350" cy="338554"/>
          </a:xfrm>
          <a:prstGeom prst="rect">
            <a:avLst/>
          </a:prstGeom>
        </p:spPr>
        <p:txBody>
          <a:bodyPr wrap="square" rtlCol="0">
            <a:spAutoFit/>
          </a:bodyPr>
          <a:lstStyle/>
          <a:p>
            <a:pPr marL="0" marR="0" lvl="0" indent="0" algn="ctr" defTabSz="914330" eaLnBrk="1" fontAlgn="auto" latinLnBrk="0" hangingPunct="1">
              <a:spcBef>
                <a:spcPts val="0"/>
              </a:spcBef>
              <a:spcAft>
                <a:spcPts val="0"/>
              </a:spcAft>
              <a:buClrTx/>
              <a:buSzTx/>
              <a:buFontTx/>
              <a:buNone/>
              <a:tabLst/>
              <a:defRPr/>
            </a:pPr>
            <a:r>
              <a:rPr kumimoji="0" lang="cs-CZ" sz="800" b="1" i="0" u="none" strike="noStrike" kern="0" cap="none" spc="0" normalizeH="0" baseline="0" noProof="0" dirty="0">
                <a:ln>
                  <a:noFill/>
                </a:ln>
                <a:solidFill>
                  <a:srgbClr val="404040"/>
                </a:solidFill>
                <a:effectLst/>
                <a:uLnTx/>
                <a:uFillTx/>
                <a:latin typeface="Calibri" pitchFamily="34" charset="0"/>
                <a:cs typeface="Arial" pitchFamily="34" charset="0"/>
              </a:rPr>
              <a:t>OPROTI </a:t>
            </a:r>
            <a:br>
              <a:rPr kumimoji="0" lang="cs-CZ" sz="800" b="1" i="0" u="none" strike="noStrike" kern="0" cap="none" spc="0" normalizeH="0" baseline="0" noProof="0" dirty="0">
                <a:ln>
                  <a:noFill/>
                </a:ln>
                <a:solidFill>
                  <a:srgbClr val="404040"/>
                </a:solidFill>
                <a:effectLst/>
                <a:uLnTx/>
                <a:uFillTx/>
                <a:latin typeface="Calibri" pitchFamily="34" charset="0"/>
                <a:cs typeface="Arial" pitchFamily="34" charset="0"/>
              </a:rPr>
            </a:br>
            <a:r>
              <a:rPr kumimoji="0" lang="cs-CZ" sz="800" b="1" i="0" u="none" strike="noStrike" kern="0" cap="none" spc="0" normalizeH="0" baseline="0" noProof="0" dirty="0">
                <a:ln>
                  <a:noFill/>
                </a:ln>
                <a:solidFill>
                  <a:srgbClr val="404040"/>
                </a:solidFill>
                <a:effectLst/>
                <a:uLnTx/>
                <a:uFillTx/>
                <a:latin typeface="Calibri" pitchFamily="34" charset="0"/>
                <a:cs typeface="Arial" pitchFamily="34" charset="0"/>
              </a:rPr>
              <a:t>ROKU 2018</a:t>
            </a:r>
          </a:p>
        </p:txBody>
      </p:sp>
      <p:sp>
        <p:nvSpPr>
          <p:cNvPr id="187" name="TextovéPole 186"/>
          <p:cNvSpPr txBox="1"/>
          <p:nvPr/>
        </p:nvSpPr>
        <p:spPr>
          <a:xfrm>
            <a:off x="3401553" y="2909543"/>
            <a:ext cx="772350" cy="338554"/>
          </a:xfrm>
          <a:prstGeom prst="rect">
            <a:avLst/>
          </a:prstGeom>
        </p:spPr>
        <p:txBody>
          <a:bodyPr wrap="square" rtlCol="0">
            <a:spAutoFit/>
          </a:bodyPr>
          <a:lstStyle/>
          <a:p>
            <a:pPr marL="0" marR="0" lvl="0" indent="0" algn="ctr" defTabSz="914330" eaLnBrk="1" fontAlgn="auto" latinLnBrk="0" hangingPunct="1">
              <a:spcBef>
                <a:spcPts val="0"/>
              </a:spcBef>
              <a:spcAft>
                <a:spcPts val="0"/>
              </a:spcAft>
              <a:buClrTx/>
              <a:buSzTx/>
              <a:buFontTx/>
              <a:buNone/>
              <a:tabLst/>
              <a:defRPr/>
            </a:pPr>
            <a:r>
              <a:rPr kumimoji="0" lang="cs-CZ" sz="800" b="1" i="0" u="none" strike="noStrike" kern="0" cap="none" spc="0" normalizeH="0" baseline="0" noProof="0" dirty="0">
                <a:ln>
                  <a:noFill/>
                </a:ln>
                <a:solidFill>
                  <a:srgbClr val="404040"/>
                </a:solidFill>
                <a:effectLst/>
                <a:uLnTx/>
                <a:uFillTx/>
                <a:latin typeface="Calibri" pitchFamily="34" charset="0"/>
                <a:cs typeface="Arial" pitchFamily="34" charset="0"/>
              </a:rPr>
              <a:t>OPROTI </a:t>
            </a:r>
            <a:br>
              <a:rPr kumimoji="0" lang="cs-CZ" sz="800" b="1" i="0" u="none" strike="noStrike" kern="0" cap="none" spc="0" normalizeH="0" baseline="0" noProof="0" dirty="0">
                <a:ln>
                  <a:noFill/>
                </a:ln>
                <a:solidFill>
                  <a:srgbClr val="404040"/>
                </a:solidFill>
                <a:effectLst/>
                <a:uLnTx/>
                <a:uFillTx/>
                <a:latin typeface="Calibri" pitchFamily="34" charset="0"/>
                <a:cs typeface="Arial" pitchFamily="34" charset="0"/>
              </a:rPr>
            </a:br>
            <a:r>
              <a:rPr kumimoji="0" lang="cs-CZ" sz="800" b="1" i="0" u="none" strike="noStrike" kern="0" cap="none" spc="0" normalizeH="0" baseline="0" noProof="0" dirty="0">
                <a:ln>
                  <a:noFill/>
                </a:ln>
                <a:solidFill>
                  <a:srgbClr val="404040"/>
                </a:solidFill>
                <a:effectLst/>
                <a:uLnTx/>
                <a:uFillTx/>
                <a:latin typeface="Calibri" pitchFamily="34" charset="0"/>
                <a:cs typeface="Arial" pitchFamily="34" charset="0"/>
              </a:rPr>
              <a:t>ROKU 2018</a:t>
            </a:r>
          </a:p>
        </p:txBody>
      </p:sp>
      <p:sp>
        <p:nvSpPr>
          <p:cNvPr id="188" name="TextovéPole 187"/>
          <p:cNvSpPr txBox="1"/>
          <p:nvPr/>
        </p:nvSpPr>
        <p:spPr>
          <a:xfrm>
            <a:off x="5574742" y="2919401"/>
            <a:ext cx="772350" cy="338554"/>
          </a:xfrm>
          <a:prstGeom prst="rect">
            <a:avLst/>
          </a:prstGeom>
        </p:spPr>
        <p:txBody>
          <a:bodyPr wrap="square" rtlCol="0">
            <a:spAutoFit/>
          </a:bodyPr>
          <a:lstStyle/>
          <a:p>
            <a:pPr marL="0" marR="0" lvl="0" indent="0" algn="ctr" defTabSz="914330" eaLnBrk="1" fontAlgn="auto" latinLnBrk="0" hangingPunct="1">
              <a:spcBef>
                <a:spcPts val="0"/>
              </a:spcBef>
              <a:spcAft>
                <a:spcPts val="0"/>
              </a:spcAft>
              <a:buClrTx/>
              <a:buSzTx/>
              <a:buFontTx/>
              <a:buNone/>
              <a:tabLst/>
              <a:defRPr/>
            </a:pPr>
            <a:r>
              <a:rPr kumimoji="0" lang="cs-CZ" sz="800" b="1" i="0" u="none" strike="noStrike" kern="0" cap="none" spc="0" normalizeH="0" baseline="0" noProof="0" dirty="0">
                <a:ln>
                  <a:noFill/>
                </a:ln>
                <a:solidFill>
                  <a:srgbClr val="404040"/>
                </a:solidFill>
                <a:effectLst/>
                <a:uLnTx/>
                <a:uFillTx/>
                <a:latin typeface="Calibri" pitchFamily="34" charset="0"/>
                <a:cs typeface="Arial" pitchFamily="34" charset="0"/>
              </a:rPr>
              <a:t>OPROTI </a:t>
            </a:r>
            <a:br>
              <a:rPr kumimoji="0" lang="cs-CZ" sz="800" b="1" i="0" u="none" strike="noStrike" kern="0" cap="none" spc="0" normalizeH="0" baseline="0" noProof="0" dirty="0">
                <a:ln>
                  <a:noFill/>
                </a:ln>
                <a:solidFill>
                  <a:srgbClr val="404040"/>
                </a:solidFill>
                <a:effectLst/>
                <a:uLnTx/>
                <a:uFillTx/>
                <a:latin typeface="Calibri" pitchFamily="34" charset="0"/>
                <a:cs typeface="Arial" pitchFamily="34" charset="0"/>
              </a:rPr>
            </a:br>
            <a:r>
              <a:rPr kumimoji="0" lang="cs-CZ" sz="800" b="1" i="0" u="none" strike="noStrike" kern="0" cap="none" spc="0" normalizeH="0" baseline="0" noProof="0" dirty="0">
                <a:ln>
                  <a:noFill/>
                </a:ln>
                <a:solidFill>
                  <a:srgbClr val="404040"/>
                </a:solidFill>
                <a:effectLst/>
                <a:uLnTx/>
                <a:uFillTx/>
                <a:latin typeface="Calibri" pitchFamily="34" charset="0"/>
                <a:cs typeface="Arial" pitchFamily="34" charset="0"/>
              </a:rPr>
              <a:t>ROKU 2018</a:t>
            </a:r>
          </a:p>
        </p:txBody>
      </p:sp>
      <p:sp>
        <p:nvSpPr>
          <p:cNvPr id="190" name="TextovéPole 189"/>
          <p:cNvSpPr txBox="1"/>
          <p:nvPr/>
        </p:nvSpPr>
        <p:spPr>
          <a:xfrm>
            <a:off x="7068358" y="3137249"/>
            <a:ext cx="1613109" cy="415498"/>
          </a:xfrm>
          <a:prstGeom prst="rect">
            <a:avLst/>
          </a:prstGeom>
        </p:spPr>
        <p:txBody>
          <a:bodyPr wrap="square" rtlCol="0">
            <a:spAutoFit/>
          </a:bodyPr>
          <a:lstStyle/>
          <a:p>
            <a:pPr algn="ctr" defTabSz="914330" fontAlgn="auto">
              <a:spcBef>
                <a:spcPts val="0"/>
              </a:spcBef>
              <a:spcAft>
                <a:spcPts val="0"/>
              </a:spcAft>
            </a:pPr>
            <a:r>
              <a:rPr lang="cs-CZ" sz="1050" b="1" dirty="0">
                <a:solidFill>
                  <a:srgbClr val="404040"/>
                </a:solidFill>
                <a:latin typeface="Calibri" pitchFamily="34" charset="0"/>
                <a:cs typeface="Arial" pitchFamily="34" charset="0"/>
              </a:rPr>
              <a:t>NEHODNOCENO INDEXEM</a:t>
            </a:r>
          </a:p>
        </p:txBody>
      </p:sp>
      <p:graphicFrame>
        <p:nvGraphicFramePr>
          <p:cNvPr id="61" name="Graf 60"/>
          <p:cNvGraphicFramePr/>
          <p:nvPr/>
        </p:nvGraphicFramePr>
        <p:xfrm>
          <a:off x="166766" y="3252290"/>
          <a:ext cx="2151756" cy="108869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3" name="Graf 62"/>
          <p:cNvGraphicFramePr/>
          <p:nvPr/>
        </p:nvGraphicFramePr>
        <p:xfrm>
          <a:off x="4603159" y="3252289"/>
          <a:ext cx="2151756" cy="1088697"/>
        </p:xfrm>
        <a:graphic>
          <a:graphicData uri="http://schemas.openxmlformats.org/drawingml/2006/chart">
            <c:chart xmlns:c="http://schemas.openxmlformats.org/drawingml/2006/chart" xmlns:r="http://schemas.openxmlformats.org/officeDocument/2006/relationships" r:id="rId4"/>
          </a:graphicData>
        </a:graphic>
      </p:graphicFrame>
      <p:sp>
        <p:nvSpPr>
          <p:cNvPr id="64" name="TextBox 52"/>
          <p:cNvSpPr txBox="1"/>
          <p:nvPr/>
        </p:nvSpPr>
        <p:spPr>
          <a:xfrm>
            <a:off x="5694584" y="1128168"/>
            <a:ext cx="2189784" cy="276999"/>
          </a:xfrm>
          <a:prstGeom prst="rect">
            <a:avLst/>
          </a:prstGeom>
        </p:spPr>
        <p:txBody>
          <a:bodyPr wrap="square" rtlCol="0">
            <a:spAutoFit/>
          </a:bodyPr>
          <a:lstStyle/>
          <a:p>
            <a:pPr marL="0" marR="0" lvl="0" indent="0" defTabSz="914400" eaLnBrk="1" fontAlgn="auto" latinLnBrk="0" hangingPunct="1">
              <a:lnSpc>
                <a:spcPct val="100000"/>
              </a:lnSpc>
              <a:spcBef>
                <a:spcPts val="600"/>
              </a:spcBef>
              <a:spcAft>
                <a:spcPts val="0"/>
              </a:spcAft>
              <a:buClrTx/>
              <a:buSzTx/>
              <a:buFontTx/>
              <a:buNone/>
              <a:tabLst/>
              <a:defRPr/>
            </a:pPr>
            <a:r>
              <a:rPr kumimoji="0" lang="cs-CZ" sz="1200" b="1" i="0" u="none" strike="noStrike" kern="0" cap="none" spc="0" normalizeH="0" baseline="0" noProof="0" dirty="0">
                <a:ln>
                  <a:noFill/>
                </a:ln>
                <a:solidFill>
                  <a:schemeClr val="bg1"/>
                </a:solidFill>
                <a:effectLst/>
                <a:uLnTx/>
                <a:uFillTx/>
                <a:latin typeface="Calibri" pitchFamily="34" charset="0"/>
                <a:cs typeface="Arial" pitchFamily="34" charset="0"/>
              </a:rPr>
              <a:t>SROVNÁNÍ</a:t>
            </a:r>
            <a:r>
              <a:rPr kumimoji="0" lang="cs-CZ" sz="1200" b="1" i="0" u="none" strike="noStrike" kern="0" cap="none" spc="0" normalizeH="0" noProof="0" dirty="0">
                <a:ln>
                  <a:noFill/>
                </a:ln>
                <a:solidFill>
                  <a:schemeClr val="bg1"/>
                </a:solidFill>
                <a:effectLst/>
                <a:uLnTx/>
                <a:uFillTx/>
                <a:latin typeface="Calibri" pitchFamily="34" charset="0"/>
                <a:cs typeface="Arial" pitchFamily="34" charset="0"/>
              </a:rPr>
              <a:t> S </a:t>
            </a:r>
            <a:r>
              <a:rPr kumimoji="0" lang="cs-CZ" sz="1200" b="1" i="0" u="none" strike="noStrike" kern="0" cap="none" spc="0" normalizeH="0" baseline="0" noProof="0" dirty="0">
                <a:ln>
                  <a:noFill/>
                </a:ln>
                <a:solidFill>
                  <a:schemeClr val="bg1"/>
                </a:solidFill>
                <a:effectLst/>
                <a:uLnTx/>
                <a:uFillTx/>
                <a:latin typeface="Calibri" pitchFamily="34" charset="0"/>
                <a:cs typeface="Arial" pitchFamily="34" charset="0"/>
              </a:rPr>
              <a:t>PŘEDEŠLÝMI LETY</a:t>
            </a:r>
          </a:p>
        </p:txBody>
      </p:sp>
      <p:sp>
        <p:nvSpPr>
          <p:cNvPr id="60" name="TextBox 49">
            <a:extLst>
              <a:ext uri="{FF2B5EF4-FFF2-40B4-BE49-F238E27FC236}">
                <a16:creationId xmlns:a16="http://schemas.microsoft.com/office/drawing/2014/main" xmlns="" id="{04D70672-6FEA-45FB-9093-D0903DCC6D17}"/>
              </a:ext>
            </a:extLst>
          </p:cNvPr>
          <p:cNvSpPr txBox="1"/>
          <p:nvPr/>
        </p:nvSpPr>
        <p:spPr>
          <a:xfrm>
            <a:off x="4932040" y="1312454"/>
            <a:ext cx="683269" cy="400110"/>
          </a:xfrm>
          <a:prstGeom prst="rect">
            <a:avLst/>
          </a:prstGeom>
        </p:spPr>
        <p:txBody>
          <a:bodyPr wrap="square" rtlCol="0">
            <a:spAutoFit/>
          </a:bodyPr>
          <a:lstStyle/>
          <a:p>
            <a:pPr marL="0" marR="0" lvl="0" indent="0" defTabSz="914400" eaLnBrk="1" fontAlgn="auto" latinLnBrk="0" hangingPunct="1">
              <a:lnSpc>
                <a:spcPct val="100000"/>
              </a:lnSpc>
              <a:spcBef>
                <a:spcPts val="600"/>
              </a:spcBef>
              <a:spcAft>
                <a:spcPts val="0"/>
              </a:spcAft>
              <a:buClrTx/>
              <a:buSzTx/>
              <a:buFontTx/>
              <a:buNone/>
              <a:tabLst/>
              <a:defRPr/>
            </a:pPr>
            <a:r>
              <a:rPr lang="cs-CZ" sz="2000" b="1" kern="0" dirty="0">
                <a:solidFill>
                  <a:schemeClr val="bg1"/>
                </a:solidFill>
                <a:latin typeface="Calibri" pitchFamily="34" charset="0"/>
                <a:cs typeface="Arial" pitchFamily="34" charset="0"/>
              </a:rPr>
              <a:t>+0 </a:t>
            </a:r>
            <a:r>
              <a:rPr kumimoji="0" lang="cs-CZ" sz="1600" b="1" i="0" u="none" kern="0" cap="none" spc="0" normalizeH="0" baseline="0" noProof="0" dirty="0">
                <a:ln>
                  <a:noFill/>
                </a:ln>
                <a:solidFill>
                  <a:schemeClr val="bg1"/>
                </a:solidFill>
                <a:effectLst/>
                <a:uLnTx/>
                <a:uFillTx/>
                <a:latin typeface="Calibri" pitchFamily="34" charset="0"/>
                <a:cs typeface="Arial" pitchFamily="34" charset="0"/>
              </a:rPr>
              <a:t>%</a:t>
            </a:r>
          </a:p>
        </p:txBody>
      </p:sp>
      <p:sp>
        <p:nvSpPr>
          <p:cNvPr id="62" name="TextBox 49">
            <a:extLst>
              <a:ext uri="{FF2B5EF4-FFF2-40B4-BE49-F238E27FC236}">
                <a16:creationId xmlns:a16="http://schemas.microsoft.com/office/drawing/2014/main" xmlns="" id="{773D67C6-EE97-46A5-9F07-AD1BD70B8E7F}"/>
              </a:ext>
            </a:extLst>
          </p:cNvPr>
          <p:cNvSpPr txBox="1"/>
          <p:nvPr/>
        </p:nvSpPr>
        <p:spPr>
          <a:xfrm>
            <a:off x="4932040" y="1636929"/>
            <a:ext cx="630982" cy="230832"/>
          </a:xfrm>
          <a:prstGeom prst="rect">
            <a:avLst/>
          </a:prstGeom>
        </p:spPr>
        <p:txBody>
          <a:bodyPr wrap="square" rtlCol="0">
            <a:spAutoFit/>
          </a:bodyPr>
          <a:lstStyle/>
          <a:p>
            <a:pPr marL="0" marR="0" lvl="0" indent="0" algn="ctr" defTabSz="914400" eaLnBrk="1" fontAlgn="auto" latinLnBrk="0" hangingPunct="1">
              <a:lnSpc>
                <a:spcPct val="100000"/>
              </a:lnSpc>
              <a:spcBef>
                <a:spcPts val="600"/>
              </a:spcBef>
              <a:spcAft>
                <a:spcPts val="0"/>
              </a:spcAft>
              <a:buClrTx/>
              <a:buSzTx/>
              <a:buFontTx/>
              <a:buNone/>
              <a:tabLst/>
              <a:defRPr/>
            </a:pPr>
            <a:r>
              <a:rPr kumimoji="0" lang="cs-CZ" sz="900" b="1" i="0" u="none" strike="noStrike" kern="0" cap="none" spc="0" normalizeH="0" baseline="0" noProof="0" dirty="0">
                <a:ln>
                  <a:noFill/>
                </a:ln>
                <a:solidFill>
                  <a:schemeClr val="bg1"/>
                </a:solidFill>
                <a:effectLst/>
                <a:uLnTx/>
                <a:uFillTx/>
                <a:latin typeface="Calibri" pitchFamily="34" charset="0"/>
                <a:cs typeface="Arial" pitchFamily="34" charset="0"/>
              </a:rPr>
              <a:t>2018</a:t>
            </a:r>
          </a:p>
        </p:txBody>
      </p:sp>
    </p:spTree>
    <p:extLst>
      <p:ext uri="{BB962C8B-B14F-4D97-AF65-F5344CB8AC3E}">
        <p14:creationId xmlns:p14="http://schemas.microsoft.com/office/powerpoint/2010/main" val="7673141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p:cNvSpPr>
            <a:spLocks noGrp="1"/>
          </p:cNvSpPr>
          <p:nvPr>
            <p:ph type="title"/>
          </p:nvPr>
        </p:nvSpPr>
        <p:spPr/>
        <p:txBody>
          <a:bodyPr/>
          <a:lstStyle/>
          <a:p>
            <a:r>
              <a:rPr lang="cs-CZ" sz="4000" u="none" dirty="0">
                <a:latin typeface="Calibri" panose="020F0502020204030204" pitchFamily="34" charset="0"/>
                <a:cs typeface="Calibri" panose="020F0502020204030204" pitchFamily="34" charset="0"/>
              </a:rPr>
              <a:t>DROBNOHLED</a:t>
            </a:r>
          </a:p>
        </p:txBody>
      </p:sp>
      <p:sp>
        <p:nvSpPr>
          <p:cNvPr id="2" name="Zástupný symbol pro číslo snímku 1"/>
          <p:cNvSpPr>
            <a:spLocks noGrp="1"/>
          </p:cNvSpPr>
          <p:nvPr>
            <p:ph type="sldNum" sz="quarter" idx="11"/>
          </p:nvPr>
        </p:nvSpPr>
        <p:spPr/>
        <p:txBody>
          <a:bodyPr/>
          <a:lstStyle/>
          <a:p>
            <a:pPr defTabSz="685800">
              <a:defRPr/>
            </a:pPr>
            <a:fld id="{EFA7B33C-2957-4FED-A986-F7D0C74A1F7C}" type="slidenum">
              <a:rPr lang="cs-CZ" smtClean="0"/>
              <a:pPr defTabSz="685800">
                <a:defRPr/>
              </a:pPr>
              <a:t>13</a:t>
            </a:fld>
            <a:endParaRPr lang="cs-CZ" dirty="0"/>
          </a:p>
        </p:txBody>
      </p:sp>
      <p:sp>
        <p:nvSpPr>
          <p:cNvPr id="8" name="Obdélník 7"/>
          <p:cNvSpPr/>
          <p:nvPr/>
        </p:nvSpPr>
        <p:spPr>
          <a:xfrm>
            <a:off x="467544" y="926669"/>
            <a:ext cx="3096360" cy="369332"/>
          </a:xfrm>
          <a:prstGeom prst="rect">
            <a:avLst/>
          </a:prstGeom>
        </p:spPr>
        <p:txBody>
          <a:bodyPr wrap="none">
            <a:spAutoFit/>
          </a:bodyPr>
          <a:lstStyle/>
          <a:p>
            <a:pPr fontAlgn="auto">
              <a:spcAft>
                <a:spcPts val="0"/>
              </a:spcAft>
            </a:pPr>
            <a:r>
              <a:rPr lang="cs-CZ" b="1" dirty="0">
                <a:solidFill>
                  <a:srgbClr val="FFFFFF"/>
                </a:solidFill>
                <a:latin typeface="Calibri"/>
              </a:rPr>
              <a:t>Nyní si vezměme výsledky pod</a:t>
            </a:r>
            <a:endParaRPr lang="en-US" b="1" dirty="0">
              <a:solidFill>
                <a:srgbClr val="FFFFFF"/>
              </a:solidFill>
              <a:latin typeface="Calibri"/>
            </a:endParaRPr>
          </a:p>
        </p:txBody>
      </p:sp>
    </p:spTree>
    <p:extLst>
      <p:ext uri="{BB962C8B-B14F-4D97-AF65-F5344CB8AC3E}">
        <p14:creationId xmlns:p14="http://schemas.microsoft.com/office/powerpoint/2010/main" val="3417201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2"/>
          </p:nvPr>
        </p:nvSpPr>
        <p:spPr/>
        <p:txBody>
          <a:bodyPr/>
          <a:lstStyle/>
          <a:p>
            <a:pPr defTabSz="685800">
              <a:defRPr/>
            </a:pPr>
            <a:fld id="{EFA7B33C-2957-4FED-A986-F7D0C74A1F7C}" type="slidenum">
              <a:rPr lang="cs-CZ" smtClean="0">
                <a:solidFill>
                  <a:srgbClr val="003C78"/>
                </a:solidFill>
              </a:rPr>
              <a:pPr defTabSz="685800">
                <a:defRPr/>
              </a:pPr>
              <a:t>14</a:t>
            </a:fld>
            <a:endParaRPr lang="cs-CZ" dirty="0">
              <a:solidFill>
                <a:srgbClr val="003C78"/>
              </a:solidFill>
            </a:endParaRPr>
          </a:p>
        </p:txBody>
      </p:sp>
      <p:sp>
        <p:nvSpPr>
          <p:cNvPr id="4" name="Nadpis 3"/>
          <p:cNvSpPr txBox="1">
            <a:spLocks/>
          </p:cNvSpPr>
          <p:nvPr/>
        </p:nvSpPr>
        <p:spPr>
          <a:xfrm>
            <a:off x="220553" y="454018"/>
            <a:ext cx="8654595" cy="461548"/>
          </a:xfrm>
          <a:prstGeom prst="rect">
            <a:avLst/>
          </a:prstGeom>
        </p:spPr>
        <p:txBody>
          <a:bodyPr vert="horz" lIns="36000" tIns="45720" rIns="36000" bIns="45720" rtlCol="0" anchor="t">
            <a:noAutofit/>
          </a:bodyPr>
          <a:lstStyle>
            <a:lvl1pPr algn="l" defTabSz="914400" rtl="0" eaLnBrk="1" latinLnBrk="0" hangingPunct="1">
              <a:spcBef>
                <a:spcPct val="0"/>
              </a:spcBef>
              <a:buNone/>
              <a:defRPr sz="2800" b="1" kern="1200">
                <a:solidFill>
                  <a:srgbClr val="404040"/>
                </a:solidFill>
                <a:latin typeface="Calibri" pitchFamily="34" charset="0"/>
                <a:ea typeface="+mj-ea"/>
                <a:cs typeface="Arial" pitchFamily="34" charset="0"/>
              </a:defRPr>
            </a:lvl1pPr>
          </a:lstStyle>
          <a:p>
            <a:pPr lvl="0" fontAlgn="auto">
              <a:spcAft>
                <a:spcPts val="0"/>
              </a:spcAft>
              <a:defRPr/>
            </a:pPr>
            <a:r>
              <a:rPr lang="cs-CZ" sz="2400" dirty="0"/>
              <a:t>Exteriér i okolí TIC jsou čisté, prostor ke zlepšení je v prvním dojmu</a:t>
            </a:r>
          </a:p>
        </p:txBody>
      </p:sp>
      <p:sp>
        <p:nvSpPr>
          <p:cNvPr id="5" name="Zástupný symbol pro text 4"/>
          <p:cNvSpPr txBox="1">
            <a:spLocks/>
          </p:cNvSpPr>
          <p:nvPr/>
        </p:nvSpPr>
        <p:spPr>
          <a:xfrm>
            <a:off x="166765" y="188107"/>
            <a:ext cx="6710396" cy="442661"/>
          </a:xfrm>
          <a:prstGeom prst="rect">
            <a:avLst/>
          </a:prstGeom>
        </p:spPr>
        <p:txBody>
          <a:bodyPr/>
          <a:lstStyle>
            <a:lvl1pPr marL="174625" indent="-174625" algn="l" defTabSz="914400" rtl="0" eaLnBrk="1" latinLnBrk="0" hangingPunct="1">
              <a:spcBef>
                <a:spcPct val="20000"/>
              </a:spcBef>
              <a:buFont typeface="Wingdings" pitchFamily="2" charset="2"/>
              <a:buChar char="§"/>
              <a:defRPr sz="2000" kern="1200">
                <a:solidFill>
                  <a:srgbClr val="404040"/>
                </a:solidFill>
                <a:latin typeface="Calibri" pitchFamily="34" charset="0"/>
                <a:ea typeface="+mn-ea"/>
                <a:cs typeface="Arial" pitchFamily="34" charset="0"/>
              </a:defRPr>
            </a:lvl1pPr>
            <a:lvl2pPr marL="444500" indent="-203200" algn="l" defTabSz="914400" rtl="0" eaLnBrk="1" latinLnBrk="0" hangingPunct="1">
              <a:spcBef>
                <a:spcPct val="20000"/>
              </a:spcBef>
              <a:buSzPct val="100000"/>
              <a:buFont typeface="Wingdings" panose="05000000000000000000" pitchFamily="2" charset="2"/>
              <a:buChar char="§"/>
              <a:defRPr sz="1800" kern="1200">
                <a:solidFill>
                  <a:srgbClr val="404040"/>
                </a:solidFill>
                <a:latin typeface="Calibri" pitchFamily="34" charset="0"/>
                <a:ea typeface="+mn-ea"/>
                <a:cs typeface="Arial" pitchFamily="34" charset="0"/>
              </a:defRPr>
            </a:lvl2pPr>
            <a:lvl3pPr marL="622300" indent="-127000" algn="l" defTabSz="914400" rtl="0" eaLnBrk="1" latinLnBrk="0" hangingPunct="1">
              <a:spcBef>
                <a:spcPct val="20000"/>
              </a:spcBef>
              <a:buSzPct val="100000"/>
              <a:buFont typeface="Arial" pitchFamily="34" charset="0"/>
              <a:buNone/>
              <a:defRPr sz="1800" kern="1200">
                <a:solidFill>
                  <a:srgbClr val="404040"/>
                </a:solidFill>
                <a:latin typeface="Calibri" pitchFamily="34" charset="0"/>
                <a:ea typeface="+mn-ea"/>
                <a:cs typeface="Arial" pitchFamily="34" charset="0"/>
              </a:defRPr>
            </a:lvl3pPr>
            <a:lvl4pPr marL="901700" indent="-139700" algn="l" defTabSz="914400" rtl="0" eaLnBrk="1" latinLnBrk="0" hangingPunct="1">
              <a:spcBef>
                <a:spcPct val="20000"/>
              </a:spcBef>
              <a:buFont typeface="Arial" pitchFamily="34" charset="0"/>
              <a:buNone/>
              <a:defRPr sz="1600" kern="1200">
                <a:solidFill>
                  <a:srgbClr val="404040"/>
                </a:solidFill>
                <a:latin typeface="Calibri" pitchFamily="34" charset="0"/>
                <a:ea typeface="+mn-ea"/>
                <a:cs typeface="Arial" pitchFamily="34" charset="0"/>
              </a:defRPr>
            </a:lvl4pPr>
            <a:lvl5pPr marL="1257300" indent="-139700" algn="l" defTabSz="914400" rtl="0" eaLnBrk="1" latinLnBrk="0" hangingPunct="1">
              <a:spcBef>
                <a:spcPct val="20000"/>
              </a:spcBef>
              <a:buFont typeface="Arial" pitchFamily="34" charset="0"/>
              <a:buNone/>
              <a:defRPr sz="1400" kern="1200">
                <a:solidFill>
                  <a:srgbClr val="404040"/>
                </a:solidFill>
                <a:latin typeface="Calibri"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buNone/>
              <a:defRPr/>
            </a:pPr>
            <a:r>
              <a:rPr lang="pt-BR" sz="1800" dirty="0"/>
              <a:t>EXTERIÉR TIC A PRVNÍ DOJEM</a:t>
            </a:r>
          </a:p>
        </p:txBody>
      </p:sp>
      <p:graphicFrame>
        <p:nvGraphicFramePr>
          <p:cNvPr id="27" name="Chart 1"/>
          <p:cNvGraphicFramePr/>
          <p:nvPr/>
        </p:nvGraphicFramePr>
        <p:xfrm>
          <a:off x="200469" y="1708870"/>
          <a:ext cx="8712834" cy="2634434"/>
        </p:xfrm>
        <a:graphic>
          <a:graphicData uri="http://schemas.openxmlformats.org/drawingml/2006/chart">
            <c:chart xmlns:c="http://schemas.openxmlformats.org/drawingml/2006/chart" xmlns:r="http://schemas.openxmlformats.org/officeDocument/2006/relationships" r:id="rId2"/>
          </a:graphicData>
        </a:graphic>
      </p:graphicFrame>
      <p:grpSp>
        <p:nvGrpSpPr>
          <p:cNvPr id="63" name="Skupina 62"/>
          <p:cNvGrpSpPr/>
          <p:nvPr/>
        </p:nvGrpSpPr>
        <p:grpSpPr>
          <a:xfrm>
            <a:off x="3388258" y="4340986"/>
            <a:ext cx="2337255" cy="253063"/>
            <a:chOff x="1207833" y="2499309"/>
            <a:chExt cx="2337255" cy="253063"/>
          </a:xfrm>
        </p:grpSpPr>
        <p:sp>
          <p:nvSpPr>
            <p:cNvPr id="29" name="TextovéPole 28"/>
            <p:cNvSpPr txBox="1"/>
            <p:nvPr/>
          </p:nvSpPr>
          <p:spPr>
            <a:xfrm>
              <a:off x="1344812" y="2506151"/>
              <a:ext cx="529312" cy="246221"/>
            </a:xfrm>
            <a:prstGeom prst="rect">
              <a:avLst/>
            </a:prstGeom>
          </p:spPr>
          <p:txBody>
            <a:bodyPr wrap="none" rtlCol="0">
              <a:spAutoFit/>
            </a:bodyPr>
            <a:lstStyle/>
            <a:p>
              <a:pPr defTabSz="914330" fontAlgn="auto">
                <a:spcBef>
                  <a:spcPts val="600"/>
                </a:spcBef>
                <a:spcAft>
                  <a:spcPts val="0"/>
                </a:spcAft>
              </a:pPr>
              <a:r>
                <a:rPr lang="cs-CZ" sz="1000" dirty="0">
                  <a:solidFill>
                    <a:srgbClr val="404040"/>
                  </a:solidFill>
                  <a:latin typeface="Calibri"/>
                  <a:cs typeface="Arial" pitchFamily="34" charset="0"/>
                </a:rPr>
                <a:t>&gt; 85 %</a:t>
              </a:r>
            </a:p>
          </p:txBody>
        </p:sp>
        <p:sp>
          <p:nvSpPr>
            <p:cNvPr id="30" name="Obdélník 29"/>
            <p:cNvSpPr/>
            <p:nvPr/>
          </p:nvSpPr>
          <p:spPr>
            <a:xfrm>
              <a:off x="1207833" y="2583690"/>
              <a:ext cx="177055" cy="81080"/>
            </a:xfrm>
            <a:prstGeom prst="rect">
              <a:avLst/>
            </a:prstGeom>
            <a:solidFill>
              <a:srgbClr val="00B05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31" name="Obdélník 30"/>
            <p:cNvSpPr/>
            <p:nvPr/>
          </p:nvSpPr>
          <p:spPr>
            <a:xfrm>
              <a:off x="1878641" y="2583690"/>
              <a:ext cx="177055" cy="81080"/>
            </a:xfrm>
            <a:prstGeom prst="rect">
              <a:avLst/>
            </a:prstGeom>
            <a:solidFill>
              <a:srgbClr val="FFC00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32" name="Obdélník 31"/>
            <p:cNvSpPr/>
            <p:nvPr/>
          </p:nvSpPr>
          <p:spPr>
            <a:xfrm>
              <a:off x="2889335" y="2585098"/>
              <a:ext cx="177055" cy="81080"/>
            </a:xfrm>
            <a:prstGeom prst="rect">
              <a:avLst/>
            </a:prstGeom>
            <a:solidFill>
              <a:srgbClr val="FF000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33" name="TextovéPole 32"/>
            <p:cNvSpPr txBox="1"/>
            <p:nvPr/>
          </p:nvSpPr>
          <p:spPr>
            <a:xfrm>
              <a:off x="3015776" y="2499309"/>
              <a:ext cx="529312" cy="246221"/>
            </a:xfrm>
            <a:prstGeom prst="rect">
              <a:avLst/>
            </a:prstGeom>
          </p:spPr>
          <p:txBody>
            <a:bodyPr wrap="none" rtlCol="0">
              <a:spAutoFit/>
            </a:bodyPr>
            <a:lstStyle/>
            <a:p>
              <a:pPr defTabSz="914330" fontAlgn="auto">
                <a:spcBef>
                  <a:spcPts val="600"/>
                </a:spcBef>
                <a:spcAft>
                  <a:spcPts val="0"/>
                </a:spcAft>
              </a:pPr>
              <a:r>
                <a:rPr lang="cs-CZ" sz="1000" dirty="0">
                  <a:solidFill>
                    <a:srgbClr val="404040"/>
                  </a:solidFill>
                  <a:latin typeface="Calibri"/>
                  <a:cs typeface="Arial" pitchFamily="34" charset="0"/>
                </a:rPr>
                <a:t>&lt; 70 %</a:t>
              </a:r>
            </a:p>
          </p:txBody>
        </p:sp>
        <p:sp>
          <p:nvSpPr>
            <p:cNvPr id="34" name="TextovéPole 33"/>
            <p:cNvSpPr txBox="1"/>
            <p:nvPr/>
          </p:nvSpPr>
          <p:spPr>
            <a:xfrm>
              <a:off x="2023410" y="2499309"/>
              <a:ext cx="886781" cy="246221"/>
            </a:xfrm>
            <a:prstGeom prst="rect">
              <a:avLst/>
            </a:prstGeom>
          </p:spPr>
          <p:txBody>
            <a:bodyPr wrap="none" rtlCol="0">
              <a:spAutoFit/>
            </a:bodyPr>
            <a:lstStyle/>
            <a:p>
              <a:pPr defTabSz="914330" fontAlgn="auto">
                <a:spcBef>
                  <a:spcPts val="600"/>
                </a:spcBef>
                <a:spcAft>
                  <a:spcPts val="0"/>
                </a:spcAft>
              </a:pPr>
              <a:r>
                <a:rPr lang="cs-CZ" sz="1000" dirty="0">
                  <a:solidFill>
                    <a:srgbClr val="404040"/>
                  </a:solidFill>
                  <a:latin typeface="Calibri"/>
                  <a:cs typeface="Arial" pitchFamily="34" charset="0"/>
                </a:rPr>
                <a:t>70 % až 85 % </a:t>
              </a:r>
            </a:p>
          </p:txBody>
        </p:sp>
      </p:grpSp>
      <p:grpSp>
        <p:nvGrpSpPr>
          <p:cNvPr id="64" name="Skupina 63"/>
          <p:cNvGrpSpPr/>
          <p:nvPr/>
        </p:nvGrpSpPr>
        <p:grpSpPr>
          <a:xfrm>
            <a:off x="251520" y="695138"/>
            <a:ext cx="8762627" cy="1123672"/>
            <a:chOff x="285373" y="786776"/>
            <a:chExt cx="8762627" cy="1123672"/>
          </a:xfrm>
        </p:grpSpPr>
        <p:sp>
          <p:nvSpPr>
            <p:cNvPr id="65" name="TextovéPole 64"/>
            <p:cNvSpPr txBox="1"/>
            <p:nvPr/>
          </p:nvSpPr>
          <p:spPr>
            <a:xfrm>
              <a:off x="1366509" y="793306"/>
              <a:ext cx="719611" cy="646331"/>
            </a:xfrm>
            <a:prstGeom prst="rect">
              <a:avLst/>
            </a:prstGeom>
          </p:spPr>
          <p:txBody>
            <a:bodyPr wrap="square" rtlCol="0">
              <a:spAutoFit/>
            </a:bodyPr>
            <a:lstStyle/>
            <a:p>
              <a:pPr algn="ctr" fontAlgn="auto">
                <a:lnSpc>
                  <a:spcPct val="150000"/>
                </a:lnSpc>
                <a:spcBef>
                  <a:spcPts val="0"/>
                </a:spcBef>
                <a:spcAft>
                  <a:spcPts val="0"/>
                </a:spcAft>
                <a:defRPr/>
              </a:pPr>
              <a:r>
                <a:rPr lang="cs-CZ" sz="2400" b="1" kern="0" dirty="0">
                  <a:solidFill>
                    <a:srgbClr val="00B050"/>
                  </a:solidFill>
                  <a:latin typeface="Calibri" pitchFamily="34" charset="0"/>
                  <a:cs typeface="Arial" pitchFamily="34" charset="0"/>
                </a:rPr>
                <a:t>95</a:t>
              </a:r>
              <a:r>
                <a:rPr lang="cs-CZ" sz="1600" b="1" kern="0" dirty="0">
                  <a:solidFill>
                    <a:srgbClr val="00B050"/>
                  </a:solidFill>
                  <a:latin typeface="Calibri" pitchFamily="34" charset="0"/>
                  <a:cs typeface="Arial" pitchFamily="34" charset="0"/>
                </a:rPr>
                <a:t> </a:t>
              </a:r>
              <a:r>
                <a:rPr lang="cs-CZ" sz="1400" b="1" kern="0" dirty="0">
                  <a:solidFill>
                    <a:srgbClr val="00B050"/>
                  </a:solidFill>
                  <a:latin typeface="Calibri" pitchFamily="34" charset="0"/>
                  <a:cs typeface="Arial" pitchFamily="34" charset="0"/>
                </a:rPr>
                <a:t>%</a:t>
              </a:r>
              <a:endParaRPr lang="cs-CZ" b="1" kern="0" dirty="0">
                <a:solidFill>
                  <a:srgbClr val="00B050"/>
                </a:solidFill>
                <a:latin typeface="Calibri" pitchFamily="34" charset="0"/>
                <a:cs typeface="Arial" pitchFamily="34" charset="0"/>
              </a:endParaRPr>
            </a:p>
          </p:txBody>
        </p:sp>
        <p:sp>
          <p:nvSpPr>
            <p:cNvPr id="66" name="TextovéPole 65"/>
            <p:cNvSpPr txBox="1"/>
            <p:nvPr/>
          </p:nvSpPr>
          <p:spPr>
            <a:xfrm>
              <a:off x="3611051" y="786776"/>
              <a:ext cx="734745" cy="589072"/>
            </a:xfrm>
            <a:prstGeom prst="rect">
              <a:avLst/>
            </a:prstGeom>
          </p:spPr>
          <p:txBody>
            <a:bodyPr wrap="square" rtlCol="0">
              <a:spAutoFit/>
            </a:bodyPr>
            <a:lstStyle/>
            <a:p>
              <a:pPr algn="ctr" fontAlgn="auto">
                <a:lnSpc>
                  <a:spcPct val="150000"/>
                </a:lnSpc>
                <a:spcBef>
                  <a:spcPts val="0"/>
                </a:spcBef>
                <a:spcAft>
                  <a:spcPts val="0"/>
                </a:spcAft>
                <a:defRPr/>
              </a:pPr>
              <a:r>
                <a:rPr lang="cs-CZ" sz="2400" b="1" kern="0" dirty="0">
                  <a:solidFill>
                    <a:srgbClr val="00B050"/>
                  </a:solidFill>
                  <a:latin typeface="Calibri" pitchFamily="34" charset="0"/>
                  <a:cs typeface="Arial" pitchFamily="34" charset="0"/>
                </a:rPr>
                <a:t>89</a:t>
              </a:r>
              <a:r>
                <a:rPr lang="cs-CZ" sz="1600" b="1" kern="0" dirty="0">
                  <a:solidFill>
                    <a:srgbClr val="00B050"/>
                  </a:solidFill>
                  <a:latin typeface="Calibri" pitchFamily="34" charset="0"/>
                  <a:cs typeface="Arial" pitchFamily="34" charset="0"/>
                </a:rPr>
                <a:t> </a:t>
              </a:r>
              <a:r>
                <a:rPr lang="cs-CZ" sz="1400" b="1" kern="0" dirty="0">
                  <a:solidFill>
                    <a:srgbClr val="00B050"/>
                  </a:solidFill>
                  <a:latin typeface="Calibri" pitchFamily="34" charset="0"/>
                  <a:cs typeface="Arial" pitchFamily="34" charset="0"/>
                </a:rPr>
                <a:t>%</a:t>
              </a:r>
              <a:endParaRPr lang="cs-CZ" b="1" kern="0" dirty="0">
                <a:solidFill>
                  <a:srgbClr val="00B050"/>
                </a:solidFill>
                <a:latin typeface="Calibri" pitchFamily="34" charset="0"/>
                <a:cs typeface="Arial" pitchFamily="34" charset="0"/>
              </a:endParaRPr>
            </a:p>
          </p:txBody>
        </p:sp>
        <p:sp>
          <p:nvSpPr>
            <p:cNvPr id="67" name="TextovéPole 66"/>
            <p:cNvSpPr txBox="1"/>
            <p:nvPr/>
          </p:nvSpPr>
          <p:spPr>
            <a:xfrm>
              <a:off x="5771291" y="789555"/>
              <a:ext cx="744925" cy="589072"/>
            </a:xfrm>
            <a:prstGeom prst="rect">
              <a:avLst/>
            </a:prstGeom>
          </p:spPr>
          <p:txBody>
            <a:bodyPr wrap="square" rtlCol="0">
              <a:spAutoFit/>
            </a:bodyPr>
            <a:lstStyle/>
            <a:p>
              <a:pPr algn="ctr" fontAlgn="auto">
                <a:lnSpc>
                  <a:spcPct val="150000"/>
                </a:lnSpc>
                <a:spcBef>
                  <a:spcPts val="0"/>
                </a:spcBef>
                <a:spcAft>
                  <a:spcPts val="0"/>
                </a:spcAft>
                <a:defRPr/>
              </a:pPr>
              <a:r>
                <a:rPr lang="cs-CZ" sz="2400" b="1" kern="0" dirty="0">
                  <a:solidFill>
                    <a:srgbClr val="00B050"/>
                  </a:solidFill>
                  <a:latin typeface="Calibri" pitchFamily="34" charset="0"/>
                  <a:cs typeface="Arial" pitchFamily="34" charset="0"/>
                </a:rPr>
                <a:t>95</a:t>
              </a:r>
              <a:r>
                <a:rPr lang="cs-CZ" sz="1600" b="1" kern="0" dirty="0">
                  <a:solidFill>
                    <a:srgbClr val="00B050"/>
                  </a:solidFill>
                  <a:latin typeface="Calibri" pitchFamily="34" charset="0"/>
                  <a:cs typeface="Arial" pitchFamily="34" charset="0"/>
                </a:rPr>
                <a:t> </a:t>
              </a:r>
              <a:r>
                <a:rPr lang="cs-CZ" sz="1400" b="1" kern="0" dirty="0">
                  <a:solidFill>
                    <a:srgbClr val="00B050"/>
                  </a:solidFill>
                  <a:latin typeface="Calibri" pitchFamily="34" charset="0"/>
                  <a:cs typeface="Arial" pitchFamily="34" charset="0"/>
                </a:rPr>
                <a:t>%</a:t>
              </a:r>
              <a:endParaRPr lang="cs-CZ" b="1" kern="0" dirty="0">
                <a:solidFill>
                  <a:srgbClr val="00B050"/>
                </a:solidFill>
                <a:latin typeface="Calibri" pitchFamily="34" charset="0"/>
                <a:cs typeface="Arial" pitchFamily="34" charset="0"/>
              </a:endParaRPr>
            </a:p>
          </p:txBody>
        </p:sp>
        <p:sp>
          <p:nvSpPr>
            <p:cNvPr id="68" name="TextovéPole 67"/>
            <p:cNvSpPr txBox="1"/>
            <p:nvPr/>
          </p:nvSpPr>
          <p:spPr>
            <a:xfrm>
              <a:off x="8048812" y="992921"/>
              <a:ext cx="999188" cy="369332"/>
            </a:xfrm>
            <a:prstGeom prst="rect">
              <a:avLst/>
            </a:prstGeom>
          </p:spPr>
          <p:txBody>
            <a:bodyPr wrap="square" rtlCol="0">
              <a:spAutoFit/>
            </a:bodyPr>
            <a:lstStyle/>
            <a:p>
              <a:pPr algn="ctr" fontAlgn="auto">
                <a:spcBef>
                  <a:spcPts val="0"/>
                </a:spcBef>
                <a:spcAft>
                  <a:spcPts val="0"/>
                </a:spcAft>
                <a:defRPr/>
              </a:pPr>
              <a:r>
                <a:rPr lang="cs-CZ" sz="900" b="1" kern="0" dirty="0">
                  <a:solidFill>
                    <a:srgbClr val="404040"/>
                  </a:solidFill>
                  <a:latin typeface="Calibri" pitchFamily="34" charset="0"/>
                  <a:cs typeface="Arial" pitchFamily="34" charset="0"/>
                </a:rPr>
                <a:t>NEHODNOCENO INDEXEM</a:t>
              </a:r>
              <a:endParaRPr lang="cs-CZ" sz="700" b="1" kern="0" dirty="0">
                <a:solidFill>
                  <a:srgbClr val="404040"/>
                </a:solidFill>
                <a:latin typeface="Calibri" pitchFamily="34" charset="0"/>
                <a:cs typeface="Arial" pitchFamily="34" charset="0"/>
              </a:endParaRPr>
            </a:p>
          </p:txBody>
        </p:sp>
        <p:grpSp>
          <p:nvGrpSpPr>
            <p:cNvPr id="69" name="Skupina 68"/>
            <p:cNvGrpSpPr/>
            <p:nvPr/>
          </p:nvGrpSpPr>
          <p:grpSpPr>
            <a:xfrm>
              <a:off x="285373" y="1148056"/>
              <a:ext cx="8589775" cy="762392"/>
              <a:chOff x="276643" y="2094180"/>
              <a:chExt cx="8589775" cy="762392"/>
            </a:xfrm>
          </p:grpSpPr>
          <p:grpSp>
            <p:nvGrpSpPr>
              <p:cNvPr id="70" name="Skupina 69"/>
              <p:cNvGrpSpPr/>
              <p:nvPr/>
            </p:nvGrpSpPr>
            <p:grpSpPr>
              <a:xfrm>
                <a:off x="276643" y="2635435"/>
                <a:ext cx="1947600" cy="221137"/>
                <a:chOff x="297260" y="2995711"/>
                <a:chExt cx="1947600" cy="221137"/>
              </a:xfrm>
            </p:grpSpPr>
            <p:sp>
              <p:nvSpPr>
                <p:cNvPr id="90" name="Obdélník 38"/>
                <p:cNvSpPr/>
                <p:nvPr/>
              </p:nvSpPr>
              <p:spPr>
                <a:xfrm>
                  <a:off x="297260" y="2995711"/>
                  <a:ext cx="1947600" cy="221137"/>
                </a:xfrm>
                <a:prstGeom prst="rect">
                  <a:avLst/>
                </a:prstGeom>
                <a:solidFill>
                  <a:srgbClr val="FBB04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050" b="0" i="0" u="none" strike="noStrike" kern="0" cap="none" spc="0" normalizeH="0" baseline="0" noProof="0" dirty="0">
                    <a:ln>
                      <a:noFill/>
                    </a:ln>
                    <a:solidFill>
                      <a:srgbClr val="A8CCDD"/>
                    </a:solidFill>
                    <a:effectLst/>
                    <a:uLnTx/>
                    <a:uFillTx/>
                    <a:latin typeface="Calibri"/>
                    <a:ea typeface="+mn-ea"/>
                    <a:cs typeface="+mn-cs"/>
                  </a:endParaRPr>
                </a:p>
              </p:txBody>
            </p:sp>
            <p:sp>
              <p:nvSpPr>
                <p:cNvPr id="91" name="Nadpis 3"/>
                <p:cNvSpPr txBox="1">
                  <a:spLocks/>
                </p:cNvSpPr>
                <p:nvPr/>
              </p:nvSpPr>
              <p:spPr>
                <a:xfrm>
                  <a:off x="343045" y="3040802"/>
                  <a:ext cx="1817686" cy="138499"/>
                </a:xfrm>
                <a:prstGeom prst="rect">
                  <a:avLst/>
                </a:prstGeom>
                <a:solidFill>
                  <a:srgbClr val="FBB040"/>
                </a:solidFill>
              </p:spPr>
              <p:txBody>
                <a:bodyPr vert="horz" wrap="square" lIns="0" tIns="0" rIns="0" bIns="0" rtlCol="0" anchor="t">
                  <a:spAutoFit/>
                </a:bodyPr>
                <a:lstStyle>
                  <a:defPPr>
                    <a:defRPr lang="en-US"/>
                  </a:defPPr>
                  <a:lvl1pPr marL="0" algn="l" defTabSz="1358696" rtl="0" eaLnBrk="1" latinLnBrk="0" hangingPunct="1">
                    <a:defRPr sz="2600" kern="1200">
                      <a:solidFill>
                        <a:schemeClr val="tx1"/>
                      </a:solidFill>
                      <a:latin typeface="+mn-lt"/>
                      <a:ea typeface="+mn-ea"/>
                      <a:cs typeface="+mn-cs"/>
                    </a:defRPr>
                  </a:lvl1pPr>
                  <a:lvl2pPr marL="679348" algn="l" defTabSz="1358696" rtl="0" eaLnBrk="1" latinLnBrk="0" hangingPunct="1">
                    <a:defRPr sz="2600" kern="1200">
                      <a:solidFill>
                        <a:schemeClr val="tx1"/>
                      </a:solidFill>
                      <a:latin typeface="+mn-lt"/>
                      <a:ea typeface="+mn-ea"/>
                      <a:cs typeface="+mn-cs"/>
                    </a:defRPr>
                  </a:lvl2pPr>
                  <a:lvl3pPr marL="1358696" algn="l" defTabSz="1358696" rtl="0" eaLnBrk="1" latinLnBrk="0" hangingPunct="1">
                    <a:defRPr sz="2600" kern="1200">
                      <a:solidFill>
                        <a:schemeClr val="tx1"/>
                      </a:solidFill>
                      <a:latin typeface="+mn-lt"/>
                      <a:ea typeface="+mn-ea"/>
                      <a:cs typeface="+mn-cs"/>
                    </a:defRPr>
                  </a:lvl3pPr>
                  <a:lvl4pPr marL="2038044" algn="l" defTabSz="1358696" rtl="0" eaLnBrk="1" latinLnBrk="0" hangingPunct="1">
                    <a:defRPr sz="2600" kern="1200">
                      <a:solidFill>
                        <a:schemeClr val="tx1"/>
                      </a:solidFill>
                      <a:latin typeface="+mn-lt"/>
                      <a:ea typeface="+mn-ea"/>
                      <a:cs typeface="+mn-cs"/>
                    </a:defRPr>
                  </a:lvl4pPr>
                  <a:lvl5pPr marL="2717392" algn="l" defTabSz="1358696" rtl="0" eaLnBrk="1" latinLnBrk="0" hangingPunct="1">
                    <a:defRPr sz="2600" kern="1200">
                      <a:solidFill>
                        <a:schemeClr val="tx1"/>
                      </a:solidFill>
                      <a:latin typeface="+mn-lt"/>
                      <a:ea typeface="+mn-ea"/>
                      <a:cs typeface="+mn-cs"/>
                    </a:defRPr>
                  </a:lvl5pPr>
                  <a:lvl6pPr marL="3396740" algn="l" defTabSz="1358696" rtl="0" eaLnBrk="1" latinLnBrk="0" hangingPunct="1">
                    <a:defRPr sz="2600" kern="1200">
                      <a:solidFill>
                        <a:schemeClr val="tx1"/>
                      </a:solidFill>
                      <a:latin typeface="+mn-lt"/>
                      <a:ea typeface="+mn-ea"/>
                      <a:cs typeface="+mn-cs"/>
                    </a:defRPr>
                  </a:lvl6pPr>
                  <a:lvl7pPr marL="4076088" algn="l" defTabSz="1358696" rtl="0" eaLnBrk="1" latinLnBrk="0" hangingPunct="1">
                    <a:defRPr sz="2600" kern="1200">
                      <a:solidFill>
                        <a:schemeClr val="tx1"/>
                      </a:solidFill>
                      <a:latin typeface="+mn-lt"/>
                      <a:ea typeface="+mn-ea"/>
                      <a:cs typeface="+mn-cs"/>
                    </a:defRPr>
                  </a:lvl7pPr>
                  <a:lvl8pPr marL="4755435" algn="l" defTabSz="1358696" rtl="0" eaLnBrk="1" latinLnBrk="0" hangingPunct="1">
                    <a:defRPr sz="2600" kern="1200">
                      <a:solidFill>
                        <a:schemeClr val="tx1"/>
                      </a:solidFill>
                      <a:latin typeface="+mn-lt"/>
                      <a:ea typeface="+mn-ea"/>
                      <a:cs typeface="+mn-cs"/>
                    </a:defRPr>
                  </a:lvl8pPr>
                  <a:lvl9pPr marL="5434783" algn="l" defTabSz="1358696" rtl="0" eaLnBrk="1" latinLnBrk="0" hangingPunct="1">
                    <a:defRPr sz="2600" kern="1200">
                      <a:solidFill>
                        <a:schemeClr val="tx1"/>
                      </a:solidFill>
                      <a:latin typeface="+mn-lt"/>
                      <a:ea typeface="+mn-ea"/>
                      <a:cs typeface="+mn-cs"/>
                    </a:defRPr>
                  </a:lvl9pPr>
                </a:lstStyle>
                <a:p>
                  <a:pPr algn="ctr" fontAlgn="auto">
                    <a:spcBef>
                      <a:spcPts val="0"/>
                    </a:spcBef>
                    <a:spcAft>
                      <a:spcPts val="600"/>
                    </a:spcAft>
                    <a:defRPr/>
                  </a:pPr>
                  <a:r>
                    <a:rPr lang="cs-CZ" sz="900" b="1" dirty="0">
                      <a:solidFill>
                        <a:srgbClr val="262626"/>
                      </a:solidFill>
                      <a:latin typeface="Calibri"/>
                    </a:rPr>
                    <a:t>EXTERIÉR TIC A PRVNÍ DOJEM</a:t>
                  </a:r>
                </a:p>
              </p:txBody>
            </p:sp>
          </p:grpSp>
          <p:grpSp>
            <p:nvGrpSpPr>
              <p:cNvPr id="71" name="Skupina 70"/>
              <p:cNvGrpSpPr/>
              <p:nvPr/>
            </p:nvGrpSpPr>
            <p:grpSpPr>
              <a:xfrm>
                <a:off x="2502497" y="2632569"/>
                <a:ext cx="1947600" cy="221137"/>
                <a:chOff x="2501754" y="3456483"/>
                <a:chExt cx="1947600" cy="298552"/>
              </a:xfrm>
            </p:grpSpPr>
            <p:sp>
              <p:nvSpPr>
                <p:cNvPr id="88" name="Obdélník 38"/>
                <p:cNvSpPr/>
                <p:nvPr/>
              </p:nvSpPr>
              <p:spPr>
                <a:xfrm>
                  <a:off x="2501754" y="3456483"/>
                  <a:ext cx="1947600" cy="298552"/>
                </a:xfrm>
                <a:prstGeom prst="rect">
                  <a:avLst/>
                </a:prstGeom>
                <a:solidFill>
                  <a:srgbClr val="262626"/>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000" b="0" i="0" u="none" strike="noStrike" kern="0" cap="none" spc="0" normalizeH="0" baseline="0" noProof="0" dirty="0">
                    <a:ln>
                      <a:noFill/>
                    </a:ln>
                    <a:solidFill>
                      <a:srgbClr val="404040"/>
                    </a:solidFill>
                    <a:effectLst/>
                    <a:uLnTx/>
                    <a:uFillTx/>
                    <a:latin typeface="Calibri"/>
                    <a:ea typeface="+mn-ea"/>
                    <a:cs typeface="+mn-cs"/>
                  </a:endParaRPr>
                </a:p>
              </p:txBody>
            </p:sp>
            <p:sp>
              <p:nvSpPr>
                <p:cNvPr id="89" name="Nadpis 3"/>
                <p:cNvSpPr txBox="1">
                  <a:spLocks/>
                </p:cNvSpPr>
                <p:nvPr/>
              </p:nvSpPr>
              <p:spPr>
                <a:xfrm>
                  <a:off x="2762271" y="3504547"/>
                  <a:ext cx="1446960" cy="138499"/>
                </a:xfrm>
                <a:prstGeom prst="rect">
                  <a:avLst/>
                </a:prstGeom>
              </p:spPr>
              <p:txBody>
                <a:bodyPr vert="horz" wrap="square" lIns="0" tIns="0" rIns="0" bIns="0" rtlCol="0" anchor="t">
                  <a:spAutoFit/>
                </a:bodyPr>
                <a:lstStyle>
                  <a:defPPr>
                    <a:defRPr lang="en-US"/>
                  </a:defPPr>
                  <a:lvl1pPr marL="0" algn="l" defTabSz="1358696" rtl="0" eaLnBrk="1" latinLnBrk="0" hangingPunct="1">
                    <a:defRPr sz="2600" kern="1200">
                      <a:solidFill>
                        <a:schemeClr val="tx1"/>
                      </a:solidFill>
                      <a:latin typeface="+mn-lt"/>
                      <a:ea typeface="+mn-ea"/>
                      <a:cs typeface="+mn-cs"/>
                    </a:defRPr>
                  </a:lvl1pPr>
                  <a:lvl2pPr marL="679348" algn="l" defTabSz="1358696" rtl="0" eaLnBrk="1" latinLnBrk="0" hangingPunct="1">
                    <a:defRPr sz="2600" kern="1200">
                      <a:solidFill>
                        <a:schemeClr val="tx1"/>
                      </a:solidFill>
                      <a:latin typeface="+mn-lt"/>
                      <a:ea typeface="+mn-ea"/>
                      <a:cs typeface="+mn-cs"/>
                    </a:defRPr>
                  </a:lvl2pPr>
                  <a:lvl3pPr marL="1358696" algn="l" defTabSz="1358696" rtl="0" eaLnBrk="1" latinLnBrk="0" hangingPunct="1">
                    <a:defRPr sz="2600" kern="1200">
                      <a:solidFill>
                        <a:schemeClr val="tx1"/>
                      </a:solidFill>
                      <a:latin typeface="+mn-lt"/>
                      <a:ea typeface="+mn-ea"/>
                      <a:cs typeface="+mn-cs"/>
                    </a:defRPr>
                  </a:lvl3pPr>
                  <a:lvl4pPr marL="2038044" algn="l" defTabSz="1358696" rtl="0" eaLnBrk="1" latinLnBrk="0" hangingPunct="1">
                    <a:defRPr sz="2600" kern="1200">
                      <a:solidFill>
                        <a:schemeClr val="tx1"/>
                      </a:solidFill>
                      <a:latin typeface="+mn-lt"/>
                      <a:ea typeface="+mn-ea"/>
                      <a:cs typeface="+mn-cs"/>
                    </a:defRPr>
                  </a:lvl4pPr>
                  <a:lvl5pPr marL="2717392" algn="l" defTabSz="1358696" rtl="0" eaLnBrk="1" latinLnBrk="0" hangingPunct="1">
                    <a:defRPr sz="2600" kern="1200">
                      <a:solidFill>
                        <a:schemeClr val="tx1"/>
                      </a:solidFill>
                      <a:latin typeface="+mn-lt"/>
                      <a:ea typeface="+mn-ea"/>
                      <a:cs typeface="+mn-cs"/>
                    </a:defRPr>
                  </a:lvl5pPr>
                  <a:lvl6pPr marL="3396740" algn="l" defTabSz="1358696" rtl="0" eaLnBrk="1" latinLnBrk="0" hangingPunct="1">
                    <a:defRPr sz="2600" kern="1200">
                      <a:solidFill>
                        <a:schemeClr val="tx1"/>
                      </a:solidFill>
                      <a:latin typeface="+mn-lt"/>
                      <a:ea typeface="+mn-ea"/>
                      <a:cs typeface="+mn-cs"/>
                    </a:defRPr>
                  </a:lvl6pPr>
                  <a:lvl7pPr marL="4076088" algn="l" defTabSz="1358696" rtl="0" eaLnBrk="1" latinLnBrk="0" hangingPunct="1">
                    <a:defRPr sz="2600" kern="1200">
                      <a:solidFill>
                        <a:schemeClr val="tx1"/>
                      </a:solidFill>
                      <a:latin typeface="+mn-lt"/>
                      <a:ea typeface="+mn-ea"/>
                      <a:cs typeface="+mn-cs"/>
                    </a:defRPr>
                  </a:lvl7pPr>
                  <a:lvl8pPr marL="4755435" algn="l" defTabSz="1358696" rtl="0" eaLnBrk="1" latinLnBrk="0" hangingPunct="1">
                    <a:defRPr sz="2600" kern="1200">
                      <a:solidFill>
                        <a:schemeClr val="tx1"/>
                      </a:solidFill>
                      <a:latin typeface="+mn-lt"/>
                      <a:ea typeface="+mn-ea"/>
                      <a:cs typeface="+mn-cs"/>
                    </a:defRPr>
                  </a:lvl8pPr>
                  <a:lvl9pPr marL="5434783" algn="l" defTabSz="1358696" rtl="0" eaLnBrk="1" latinLnBrk="0" hangingPunct="1">
                    <a:defRPr sz="2600" kern="1200">
                      <a:solidFill>
                        <a:schemeClr val="tx1"/>
                      </a:solidFill>
                      <a:latin typeface="+mn-lt"/>
                      <a:ea typeface="+mn-ea"/>
                      <a:cs typeface="+mn-cs"/>
                    </a:defRPr>
                  </a:lvl9pPr>
                </a:lstStyle>
                <a:p>
                  <a:pPr algn="ctr" fontAlgn="auto">
                    <a:spcBef>
                      <a:spcPts val="0"/>
                    </a:spcBef>
                    <a:spcAft>
                      <a:spcPts val="600"/>
                    </a:spcAft>
                    <a:defRPr/>
                  </a:pPr>
                  <a:r>
                    <a:rPr lang="cs-CZ" sz="900" b="1" dirty="0">
                      <a:solidFill>
                        <a:srgbClr val="A8CCDD"/>
                      </a:solidFill>
                      <a:latin typeface="Calibri"/>
                    </a:rPr>
                    <a:t>PRACOVNÍK TIC</a:t>
                  </a:r>
                </a:p>
              </p:txBody>
            </p:sp>
          </p:grpSp>
          <p:grpSp>
            <p:nvGrpSpPr>
              <p:cNvPr id="72" name="Skupina 71"/>
              <p:cNvGrpSpPr/>
              <p:nvPr/>
            </p:nvGrpSpPr>
            <p:grpSpPr>
              <a:xfrm>
                <a:off x="4675325" y="2631894"/>
                <a:ext cx="1947600" cy="221137"/>
                <a:chOff x="4651885" y="3458190"/>
                <a:chExt cx="1947600" cy="298552"/>
              </a:xfrm>
            </p:grpSpPr>
            <p:sp>
              <p:nvSpPr>
                <p:cNvPr id="86" name="Obdélník 38"/>
                <p:cNvSpPr/>
                <p:nvPr/>
              </p:nvSpPr>
              <p:spPr>
                <a:xfrm>
                  <a:off x="4651885" y="3458190"/>
                  <a:ext cx="1947600" cy="298552"/>
                </a:xfrm>
                <a:prstGeom prst="rect">
                  <a:avLst/>
                </a:prstGeom>
                <a:solidFill>
                  <a:srgbClr val="262626"/>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000" b="0" i="0" u="none" strike="noStrike" kern="0" cap="none" spc="0" normalizeH="0" baseline="0" noProof="0" dirty="0">
                    <a:ln>
                      <a:noFill/>
                    </a:ln>
                    <a:solidFill>
                      <a:srgbClr val="404040"/>
                    </a:solidFill>
                    <a:effectLst/>
                    <a:uLnTx/>
                    <a:uFillTx/>
                    <a:latin typeface="Calibri"/>
                    <a:ea typeface="+mn-ea"/>
                    <a:cs typeface="+mn-cs"/>
                  </a:endParaRPr>
                </a:p>
              </p:txBody>
            </p:sp>
            <p:sp>
              <p:nvSpPr>
                <p:cNvPr id="87" name="Nadpis 3"/>
                <p:cNvSpPr txBox="1">
                  <a:spLocks/>
                </p:cNvSpPr>
                <p:nvPr/>
              </p:nvSpPr>
              <p:spPr>
                <a:xfrm>
                  <a:off x="4889238" y="3512374"/>
                  <a:ext cx="1464946" cy="138499"/>
                </a:xfrm>
                <a:prstGeom prst="rect">
                  <a:avLst/>
                </a:prstGeom>
              </p:spPr>
              <p:txBody>
                <a:bodyPr vert="horz" wrap="square" lIns="0" tIns="0" rIns="0" bIns="0" rtlCol="0" anchor="t">
                  <a:spAutoFit/>
                </a:bodyPr>
                <a:lstStyle>
                  <a:defPPr>
                    <a:defRPr lang="en-US"/>
                  </a:defPPr>
                  <a:lvl1pPr marL="0" algn="l" defTabSz="1358696" rtl="0" eaLnBrk="1" latinLnBrk="0" hangingPunct="1">
                    <a:defRPr sz="2600" kern="1200">
                      <a:solidFill>
                        <a:schemeClr val="tx1"/>
                      </a:solidFill>
                      <a:latin typeface="+mn-lt"/>
                      <a:ea typeface="+mn-ea"/>
                      <a:cs typeface="+mn-cs"/>
                    </a:defRPr>
                  </a:lvl1pPr>
                  <a:lvl2pPr marL="679348" algn="l" defTabSz="1358696" rtl="0" eaLnBrk="1" latinLnBrk="0" hangingPunct="1">
                    <a:defRPr sz="2600" kern="1200">
                      <a:solidFill>
                        <a:schemeClr val="tx1"/>
                      </a:solidFill>
                      <a:latin typeface="+mn-lt"/>
                      <a:ea typeface="+mn-ea"/>
                      <a:cs typeface="+mn-cs"/>
                    </a:defRPr>
                  </a:lvl2pPr>
                  <a:lvl3pPr marL="1358696" algn="l" defTabSz="1358696" rtl="0" eaLnBrk="1" latinLnBrk="0" hangingPunct="1">
                    <a:defRPr sz="2600" kern="1200">
                      <a:solidFill>
                        <a:schemeClr val="tx1"/>
                      </a:solidFill>
                      <a:latin typeface="+mn-lt"/>
                      <a:ea typeface="+mn-ea"/>
                      <a:cs typeface="+mn-cs"/>
                    </a:defRPr>
                  </a:lvl3pPr>
                  <a:lvl4pPr marL="2038044" algn="l" defTabSz="1358696" rtl="0" eaLnBrk="1" latinLnBrk="0" hangingPunct="1">
                    <a:defRPr sz="2600" kern="1200">
                      <a:solidFill>
                        <a:schemeClr val="tx1"/>
                      </a:solidFill>
                      <a:latin typeface="+mn-lt"/>
                      <a:ea typeface="+mn-ea"/>
                      <a:cs typeface="+mn-cs"/>
                    </a:defRPr>
                  </a:lvl4pPr>
                  <a:lvl5pPr marL="2717392" algn="l" defTabSz="1358696" rtl="0" eaLnBrk="1" latinLnBrk="0" hangingPunct="1">
                    <a:defRPr sz="2600" kern="1200">
                      <a:solidFill>
                        <a:schemeClr val="tx1"/>
                      </a:solidFill>
                      <a:latin typeface="+mn-lt"/>
                      <a:ea typeface="+mn-ea"/>
                      <a:cs typeface="+mn-cs"/>
                    </a:defRPr>
                  </a:lvl5pPr>
                  <a:lvl6pPr marL="3396740" algn="l" defTabSz="1358696" rtl="0" eaLnBrk="1" latinLnBrk="0" hangingPunct="1">
                    <a:defRPr sz="2600" kern="1200">
                      <a:solidFill>
                        <a:schemeClr val="tx1"/>
                      </a:solidFill>
                      <a:latin typeface="+mn-lt"/>
                      <a:ea typeface="+mn-ea"/>
                      <a:cs typeface="+mn-cs"/>
                    </a:defRPr>
                  </a:lvl6pPr>
                  <a:lvl7pPr marL="4076088" algn="l" defTabSz="1358696" rtl="0" eaLnBrk="1" latinLnBrk="0" hangingPunct="1">
                    <a:defRPr sz="2600" kern="1200">
                      <a:solidFill>
                        <a:schemeClr val="tx1"/>
                      </a:solidFill>
                      <a:latin typeface="+mn-lt"/>
                      <a:ea typeface="+mn-ea"/>
                      <a:cs typeface="+mn-cs"/>
                    </a:defRPr>
                  </a:lvl7pPr>
                  <a:lvl8pPr marL="4755435" algn="l" defTabSz="1358696" rtl="0" eaLnBrk="1" latinLnBrk="0" hangingPunct="1">
                    <a:defRPr sz="2600" kern="1200">
                      <a:solidFill>
                        <a:schemeClr val="tx1"/>
                      </a:solidFill>
                      <a:latin typeface="+mn-lt"/>
                      <a:ea typeface="+mn-ea"/>
                      <a:cs typeface="+mn-cs"/>
                    </a:defRPr>
                  </a:lvl8pPr>
                  <a:lvl9pPr marL="5434783" algn="l" defTabSz="1358696" rtl="0" eaLnBrk="1" latinLnBrk="0" hangingPunct="1">
                    <a:defRPr sz="2600" kern="1200">
                      <a:solidFill>
                        <a:schemeClr val="tx1"/>
                      </a:solidFill>
                      <a:latin typeface="+mn-lt"/>
                      <a:ea typeface="+mn-ea"/>
                      <a:cs typeface="+mn-cs"/>
                    </a:defRPr>
                  </a:lvl9pPr>
                </a:lstStyle>
                <a:p>
                  <a:pPr algn="ctr" fontAlgn="auto">
                    <a:spcBef>
                      <a:spcPts val="0"/>
                    </a:spcBef>
                    <a:spcAft>
                      <a:spcPts val="600"/>
                    </a:spcAft>
                    <a:defRPr/>
                  </a:pPr>
                  <a:r>
                    <a:rPr lang="cs-CZ" sz="900" b="1" dirty="0">
                      <a:solidFill>
                        <a:srgbClr val="A8CCDD"/>
                      </a:solidFill>
                      <a:latin typeface="Calibri"/>
                    </a:rPr>
                    <a:t>INTERIÉR A VYBAVENOST TIC</a:t>
                  </a:r>
                </a:p>
              </p:txBody>
            </p:sp>
          </p:grpSp>
          <p:grpSp>
            <p:nvGrpSpPr>
              <p:cNvPr id="73" name="Skupina 72"/>
              <p:cNvGrpSpPr/>
              <p:nvPr/>
            </p:nvGrpSpPr>
            <p:grpSpPr>
              <a:xfrm>
                <a:off x="6918818" y="2629288"/>
                <a:ext cx="1947600" cy="221137"/>
                <a:chOff x="6884153" y="3455216"/>
                <a:chExt cx="1947600" cy="298552"/>
              </a:xfrm>
            </p:grpSpPr>
            <p:sp>
              <p:nvSpPr>
                <p:cNvPr id="84" name="Obdélník 38"/>
                <p:cNvSpPr/>
                <p:nvPr/>
              </p:nvSpPr>
              <p:spPr>
                <a:xfrm>
                  <a:off x="6884153" y="3455216"/>
                  <a:ext cx="1947600" cy="298552"/>
                </a:xfrm>
                <a:prstGeom prst="rect">
                  <a:avLst/>
                </a:prstGeom>
                <a:solidFill>
                  <a:srgbClr val="262626"/>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000" b="0" i="0" u="none" strike="noStrike" kern="0" cap="none" spc="0" normalizeH="0" baseline="0" noProof="0" dirty="0">
                    <a:ln>
                      <a:noFill/>
                    </a:ln>
                    <a:solidFill>
                      <a:srgbClr val="404040"/>
                    </a:solidFill>
                    <a:effectLst/>
                    <a:uLnTx/>
                    <a:uFillTx/>
                    <a:latin typeface="Calibri"/>
                    <a:ea typeface="+mn-ea"/>
                    <a:cs typeface="+mn-cs"/>
                  </a:endParaRPr>
                </a:p>
              </p:txBody>
            </p:sp>
            <p:sp>
              <p:nvSpPr>
                <p:cNvPr id="85" name="Nadpis 3"/>
                <p:cNvSpPr txBox="1">
                  <a:spLocks/>
                </p:cNvSpPr>
                <p:nvPr/>
              </p:nvSpPr>
              <p:spPr>
                <a:xfrm>
                  <a:off x="6979663" y="3499407"/>
                  <a:ext cx="1748591" cy="138499"/>
                </a:xfrm>
                <a:prstGeom prst="rect">
                  <a:avLst/>
                </a:prstGeom>
              </p:spPr>
              <p:txBody>
                <a:bodyPr vert="horz" wrap="square" lIns="0" tIns="0" rIns="0" bIns="0" rtlCol="0" anchor="t">
                  <a:spAutoFit/>
                </a:bodyPr>
                <a:lstStyle>
                  <a:defPPr>
                    <a:defRPr lang="en-US"/>
                  </a:defPPr>
                  <a:lvl1pPr marL="0" algn="l" defTabSz="1358696" rtl="0" eaLnBrk="1" latinLnBrk="0" hangingPunct="1">
                    <a:defRPr sz="2600" kern="1200">
                      <a:solidFill>
                        <a:schemeClr val="tx1"/>
                      </a:solidFill>
                      <a:latin typeface="+mn-lt"/>
                      <a:ea typeface="+mn-ea"/>
                      <a:cs typeface="+mn-cs"/>
                    </a:defRPr>
                  </a:lvl1pPr>
                  <a:lvl2pPr marL="679348" algn="l" defTabSz="1358696" rtl="0" eaLnBrk="1" latinLnBrk="0" hangingPunct="1">
                    <a:defRPr sz="2600" kern="1200">
                      <a:solidFill>
                        <a:schemeClr val="tx1"/>
                      </a:solidFill>
                      <a:latin typeface="+mn-lt"/>
                      <a:ea typeface="+mn-ea"/>
                      <a:cs typeface="+mn-cs"/>
                    </a:defRPr>
                  </a:lvl2pPr>
                  <a:lvl3pPr marL="1358696" algn="l" defTabSz="1358696" rtl="0" eaLnBrk="1" latinLnBrk="0" hangingPunct="1">
                    <a:defRPr sz="2600" kern="1200">
                      <a:solidFill>
                        <a:schemeClr val="tx1"/>
                      </a:solidFill>
                      <a:latin typeface="+mn-lt"/>
                      <a:ea typeface="+mn-ea"/>
                      <a:cs typeface="+mn-cs"/>
                    </a:defRPr>
                  </a:lvl3pPr>
                  <a:lvl4pPr marL="2038044" algn="l" defTabSz="1358696" rtl="0" eaLnBrk="1" latinLnBrk="0" hangingPunct="1">
                    <a:defRPr sz="2600" kern="1200">
                      <a:solidFill>
                        <a:schemeClr val="tx1"/>
                      </a:solidFill>
                      <a:latin typeface="+mn-lt"/>
                      <a:ea typeface="+mn-ea"/>
                      <a:cs typeface="+mn-cs"/>
                    </a:defRPr>
                  </a:lvl4pPr>
                  <a:lvl5pPr marL="2717392" algn="l" defTabSz="1358696" rtl="0" eaLnBrk="1" latinLnBrk="0" hangingPunct="1">
                    <a:defRPr sz="2600" kern="1200">
                      <a:solidFill>
                        <a:schemeClr val="tx1"/>
                      </a:solidFill>
                      <a:latin typeface="+mn-lt"/>
                      <a:ea typeface="+mn-ea"/>
                      <a:cs typeface="+mn-cs"/>
                    </a:defRPr>
                  </a:lvl5pPr>
                  <a:lvl6pPr marL="3396740" algn="l" defTabSz="1358696" rtl="0" eaLnBrk="1" latinLnBrk="0" hangingPunct="1">
                    <a:defRPr sz="2600" kern="1200">
                      <a:solidFill>
                        <a:schemeClr val="tx1"/>
                      </a:solidFill>
                      <a:latin typeface="+mn-lt"/>
                      <a:ea typeface="+mn-ea"/>
                      <a:cs typeface="+mn-cs"/>
                    </a:defRPr>
                  </a:lvl6pPr>
                  <a:lvl7pPr marL="4076088" algn="l" defTabSz="1358696" rtl="0" eaLnBrk="1" latinLnBrk="0" hangingPunct="1">
                    <a:defRPr sz="2600" kern="1200">
                      <a:solidFill>
                        <a:schemeClr val="tx1"/>
                      </a:solidFill>
                      <a:latin typeface="+mn-lt"/>
                      <a:ea typeface="+mn-ea"/>
                      <a:cs typeface="+mn-cs"/>
                    </a:defRPr>
                  </a:lvl7pPr>
                  <a:lvl8pPr marL="4755435" algn="l" defTabSz="1358696" rtl="0" eaLnBrk="1" latinLnBrk="0" hangingPunct="1">
                    <a:defRPr sz="2600" kern="1200">
                      <a:solidFill>
                        <a:schemeClr val="tx1"/>
                      </a:solidFill>
                      <a:latin typeface="+mn-lt"/>
                      <a:ea typeface="+mn-ea"/>
                      <a:cs typeface="+mn-cs"/>
                    </a:defRPr>
                  </a:lvl8pPr>
                  <a:lvl9pPr marL="5434783" algn="l" defTabSz="1358696" rtl="0" eaLnBrk="1" latinLnBrk="0" hangingPunct="1">
                    <a:defRPr sz="2600" kern="1200">
                      <a:solidFill>
                        <a:schemeClr val="tx1"/>
                      </a:solidFill>
                      <a:latin typeface="+mn-lt"/>
                      <a:ea typeface="+mn-ea"/>
                      <a:cs typeface="+mn-cs"/>
                    </a:defRPr>
                  </a:lvl9pPr>
                </a:lstStyle>
                <a:p>
                  <a:pPr algn="ctr" fontAlgn="auto">
                    <a:spcBef>
                      <a:spcPts val="0"/>
                    </a:spcBef>
                    <a:spcAft>
                      <a:spcPts val="600"/>
                    </a:spcAft>
                    <a:defRPr/>
                  </a:pPr>
                  <a:r>
                    <a:rPr lang="cs-CZ" sz="900" b="1" dirty="0">
                      <a:solidFill>
                        <a:srgbClr val="A8CCDD"/>
                      </a:solidFill>
                      <a:latin typeface="Calibri"/>
                    </a:rPr>
                    <a:t>ZNAČENÍ TIC A OTVÍRACÍ DOBA</a:t>
                  </a:r>
                </a:p>
              </p:txBody>
            </p:sp>
          </p:grpSp>
          <p:grpSp>
            <p:nvGrpSpPr>
              <p:cNvPr id="74" name="Skupina 73"/>
              <p:cNvGrpSpPr/>
              <p:nvPr/>
            </p:nvGrpSpPr>
            <p:grpSpPr>
              <a:xfrm>
                <a:off x="297260" y="2094180"/>
                <a:ext cx="8494242" cy="431879"/>
                <a:chOff x="297260" y="2094180"/>
                <a:chExt cx="8494242" cy="431879"/>
              </a:xfrm>
            </p:grpSpPr>
            <p:sp>
              <p:nvSpPr>
                <p:cNvPr id="75" name="object 7"/>
                <p:cNvSpPr/>
                <p:nvPr/>
              </p:nvSpPr>
              <p:spPr>
                <a:xfrm flipV="1">
                  <a:off x="297260" y="2094180"/>
                  <a:ext cx="8494242" cy="248284"/>
                </a:xfrm>
                <a:custGeom>
                  <a:avLst/>
                  <a:gdLst/>
                  <a:ahLst/>
                  <a:cxnLst/>
                  <a:rect l="l" t="t" r="r" b="b"/>
                  <a:pathLst>
                    <a:path w="9561830">
                      <a:moveTo>
                        <a:pt x="0" y="0"/>
                      </a:moveTo>
                      <a:lnTo>
                        <a:pt x="9561766" y="0"/>
                      </a:lnTo>
                    </a:path>
                  </a:pathLst>
                </a:custGeom>
                <a:ln w="25400">
                  <a:solidFill>
                    <a:srgbClr val="1C1C1C">
                      <a:lumMod val="90000"/>
                      <a:lumOff val="10000"/>
                    </a:srgbClr>
                  </a:solidFill>
                </a:ln>
              </p:spPr>
              <p:txBody>
                <a:bodyPr wrap="square" lIns="0" tIns="0" rIns="0" bIns="0" rtlCol="0"/>
                <a:lstStyle>
                  <a:defPPr>
                    <a:defRPr lang="en-US"/>
                  </a:defPPr>
                  <a:lvl1pPr marL="0" algn="l" defTabSz="1358696" rtl="0" eaLnBrk="1" latinLnBrk="0" hangingPunct="1">
                    <a:defRPr sz="2600" kern="1200">
                      <a:solidFill>
                        <a:schemeClr val="tx1"/>
                      </a:solidFill>
                      <a:latin typeface="+mn-lt"/>
                      <a:ea typeface="+mn-ea"/>
                      <a:cs typeface="+mn-cs"/>
                    </a:defRPr>
                  </a:lvl1pPr>
                  <a:lvl2pPr marL="679348" algn="l" defTabSz="1358696" rtl="0" eaLnBrk="1" latinLnBrk="0" hangingPunct="1">
                    <a:defRPr sz="2600" kern="1200">
                      <a:solidFill>
                        <a:schemeClr val="tx1"/>
                      </a:solidFill>
                      <a:latin typeface="+mn-lt"/>
                      <a:ea typeface="+mn-ea"/>
                      <a:cs typeface="+mn-cs"/>
                    </a:defRPr>
                  </a:lvl2pPr>
                  <a:lvl3pPr marL="1358696" algn="l" defTabSz="1358696" rtl="0" eaLnBrk="1" latinLnBrk="0" hangingPunct="1">
                    <a:defRPr sz="2600" kern="1200">
                      <a:solidFill>
                        <a:schemeClr val="tx1"/>
                      </a:solidFill>
                      <a:latin typeface="+mn-lt"/>
                      <a:ea typeface="+mn-ea"/>
                      <a:cs typeface="+mn-cs"/>
                    </a:defRPr>
                  </a:lvl3pPr>
                  <a:lvl4pPr marL="2038044" algn="l" defTabSz="1358696" rtl="0" eaLnBrk="1" latinLnBrk="0" hangingPunct="1">
                    <a:defRPr sz="2600" kern="1200">
                      <a:solidFill>
                        <a:schemeClr val="tx1"/>
                      </a:solidFill>
                      <a:latin typeface="+mn-lt"/>
                      <a:ea typeface="+mn-ea"/>
                      <a:cs typeface="+mn-cs"/>
                    </a:defRPr>
                  </a:lvl4pPr>
                  <a:lvl5pPr marL="2717392" algn="l" defTabSz="1358696" rtl="0" eaLnBrk="1" latinLnBrk="0" hangingPunct="1">
                    <a:defRPr sz="2600" kern="1200">
                      <a:solidFill>
                        <a:schemeClr val="tx1"/>
                      </a:solidFill>
                      <a:latin typeface="+mn-lt"/>
                      <a:ea typeface="+mn-ea"/>
                      <a:cs typeface="+mn-cs"/>
                    </a:defRPr>
                  </a:lvl5pPr>
                  <a:lvl6pPr marL="3396740" algn="l" defTabSz="1358696" rtl="0" eaLnBrk="1" latinLnBrk="0" hangingPunct="1">
                    <a:defRPr sz="2600" kern="1200">
                      <a:solidFill>
                        <a:schemeClr val="tx1"/>
                      </a:solidFill>
                      <a:latin typeface="+mn-lt"/>
                      <a:ea typeface="+mn-ea"/>
                      <a:cs typeface="+mn-cs"/>
                    </a:defRPr>
                  </a:lvl6pPr>
                  <a:lvl7pPr marL="4076088" algn="l" defTabSz="1358696" rtl="0" eaLnBrk="1" latinLnBrk="0" hangingPunct="1">
                    <a:defRPr sz="2600" kern="1200">
                      <a:solidFill>
                        <a:schemeClr val="tx1"/>
                      </a:solidFill>
                      <a:latin typeface="+mn-lt"/>
                      <a:ea typeface="+mn-ea"/>
                      <a:cs typeface="+mn-cs"/>
                    </a:defRPr>
                  </a:lvl7pPr>
                  <a:lvl8pPr marL="4755435" algn="l" defTabSz="1358696" rtl="0" eaLnBrk="1" latinLnBrk="0" hangingPunct="1">
                    <a:defRPr sz="2600" kern="1200">
                      <a:solidFill>
                        <a:schemeClr val="tx1"/>
                      </a:solidFill>
                      <a:latin typeface="+mn-lt"/>
                      <a:ea typeface="+mn-ea"/>
                      <a:cs typeface="+mn-cs"/>
                    </a:defRPr>
                  </a:lvl8pPr>
                  <a:lvl9pPr marL="5434783" algn="l" defTabSz="1358696" rtl="0" eaLnBrk="1" latinLnBrk="0" hangingPunct="1">
                    <a:defRPr sz="2600" kern="1200">
                      <a:solidFill>
                        <a:schemeClr val="tx1"/>
                      </a:solidFill>
                      <a:latin typeface="+mn-lt"/>
                      <a:ea typeface="+mn-ea"/>
                      <a:cs typeface="+mn-cs"/>
                    </a:defRPr>
                  </a:lvl9pPr>
                </a:lstStyle>
                <a:p>
                  <a:pPr defTabSz="1358890" fontAlgn="auto">
                    <a:spcBef>
                      <a:spcPts val="0"/>
                    </a:spcBef>
                    <a:spcAft>
                      <a:spcPts val="0"/>
                    </a:spcAft>
                    <a:defRPr/>
                  </a:pPr>
                  <a:endParaRPr sz="2700">
                    <a:solidFill>
                      <a:srgbClr val="404040"/>
                    </a:solidFill>
                    <a:latin typeface="Calibri"/>
                  </a:endParaRPr>
                </a:p>
              </p:txBody>
            </p:sp>
            <p:sp>
              <p:nvSpPr>
                <p:cNvPr id="76" name="Hexagon 222"/>
                <p:cNvSpPr/>
                <p:nvPr/>
              </p:nvSpPr>
              <p:spPr>
                <a:xfrm>
                  <a:off x="1034344" y="2132793"/>
                  <a:ext cx="431666" cy="393266"/>
                </a:xfrm>
                <a:prstGeom prst="hexagon">
                  <a:avLst/>
                </a:prstGeom>
                <a:solidFill>
                  <a:srgbClr val="008BCA"/>
                </a:solidFill>
                <a:ln w="35560" cap="flat" cmpd="sng" algn="ctr">
                  <a:solidFill>
                    <a:srgbClr val="1C1C1C">
                      <a:lumMod val="90000"/>
                      <a:lumOff val="10000"/>
                    </a:srgbClr>
                  </a:solidFill>
                  <a:prstDash val="solid"/>
                </a:ln>
                <a:effectLst/>
              </p:spPr>
              <p:txBody>
                <a:bodyPr rtlCol="0" anchor="ctr"/>
                <a:lstStyle>
                  <a:defPPr>
                    <a:defRPr lang="en-US"/>
                  </a:defPPr>
                  <a:lvl1pPr marL="0" algn="l" defTabSz="1358696" rtl="0" eaLnBrk="1" latinLnBrk="0" hangingPunct="1">
                    <a:defRPr sz="2600" kern="1200">
                      <a:solidFill>
                        <a:schemeClr val="lt1"/>
                      </a:solidFill>
                      <a:latin typeface="+mn-lt"/>
                      <a:ea typeface="+mn-ea"/>
                      <a:cs typeface="+mn-cs"/>
                    </a:defRPr>
                  </a:lvl1pPr>
                  <a:lvl2pPr marL="679348" algn="l" defTabSz="1358696" rtl="0" eaLnBrk="1" latinLnBrk="0" hangingPunct="1">
                    <a:defRPr sz="2600" kern="1200">
                      <a:solidFill>
                        <a:schemeClr val="lt1"/>
                      </a:solidFill>
                      <a:latin typeface="+mn-lt"/>
                      <a:ea typeface="+mn-ea"/>
                      <a:cs typeface="+mn-cs"/>
                    </a:defRPr>
                  </a:lvl2pPr>
                  <a:lvl3pPr marL="1358696" algn="l" defTabSz="1358696" rtl="0" eaLnBrk="1" latinLnBrk="0" hangingPunct="1">
                    <a:defRPr sz="2600" kern="1200">
                      <a:solidFill>
                        <a:schemeClr val="lt1"/>
                      </a:solidFill>
                      <a:latin typeface="+mn-lt"/>
                      <a:ea typeface="+mn-ea"/>
                      <a:cs typeface="+mn-cs"/>
                    </a:defRPr>
                  </a:lvl3pPr>
                  <a:lvl4pPr marL="2038044" algn="l" defTabSz="1358696" rtl="0" eaLnBrk="1" latinLnBrk="0" hangingPunct="1">
                    <a:defRPr sz="2600" kern="1200">
                      <a:solidFill>
                        <a:schemeClr val="lt1"/>
                      </a:solidFill>
                      <a:latin typeface="+mn-lt"/>
                      <a:ea typeface="+mn-ea"/>
                      <a:cs typeface="+mn-cs"/>
                    </a:defRPr>
                  </a:lvl4pPr>
                  <a:lvl5pPr marL="2717392" algn="l" defTabSz="1358696" rtl="0" eaLnBrk="1" latinLnBrk="0" hangingPunct="1">
                    <a:defRPr sz="2600" kern="1200">
                      <a:solidFill>
                        <a:schemeClr val="lt1"/>
                      </a:solidFill>
                      <a:latin typeface="+mn-lt"/>
                      <a:ea typeface="+mn-ea"/>
                      <a:cs typeface="+mn-cs"/>
                    </a:defRPr>
                  </a:lvl5pPr>
                  <a:lvl6pPr marL="3396740" algn="l" defTabSz="1358696" rtl="0" eaLnBrk="1" latinLnBrk="0" hangingPunct="1">
                    <a:defRPr sz="2600" kern="1200">
                      <a:solidFill>
                        <a:schemeClr val="lt1"/>
                      </a:solidFill>
                      <a:latin typeface="+mn-lt"/>
                      <a:ea typeface="+mn-ea"/>
                      <a:cs typeface="+mn-cs"/>
                    </a:defRPr>
                  </a:lvl6pPr>
                  <a:lvl7pPr marL="4076088" algn="l" defTabSz="1358696" rtl="0" eaLnBrk="1" latinLnBrk="0" hangingPunct="1">
                    <a:defRPr sz="2600" kern="1200">
                      <a:solidFill>
                        <a:schemeClr val="lt1"/>
                      </a:solidFill>
                      <a:latin typeface="+mn-lt"/>
                      <a:ea typeface="+mn-ea"/>
                      <a:cs typeface="+mn-cs"/>
                    </a:defRPr>
                  </a:lvl7pPr>
                  <a:lvl8pPr marL="4755435" algn="l" defTabSz="1358696" rtl="0" eaLnBrk="1" latinLnBrk="0" hangingPunct="1">
                    <a:defRPr sz="2600" kern="1200">
                      <a:solidFill>
                        <a:schemeClr val="lt1"/>
                      </a:solidFill>
                      <a:latin typeface="+mn-lt"/>
                      <a:ea typeface="+mn-ea"/>
                      <a:cs typeface="+mn-cs"/>
                    </a:defRPr>
                  </a:lvl8pPr>
                  <a:lvl9pPr marL="5434783" algn="l" defTabSz="1358696" rtl="0" eaLnBrk="1" latinLnBrk="0" hangingPunct="1">
                    <a:defRPr sz="2600" kern="1200">
                      <a:solidFill>
                        <a:schemeClr val="lt1"/>
                      </a:solidFill>
                      <a:latin typeface="+mn-lt"/>
                      <a:ea typeface="+mn-ea"/>
                      <a:cs typeface="+mn-cs"/>
                    </a:defRPr>
                  </a:lvl9pPr>
                </a:lstStyle>
                <a:p>
                  <a:pPr algn="ctr" defTabSz="1358890" fontAlgn="auto">
                    <a:spcBef>
                      <a:spcPts val="0"/>
                    </a:spcBef>
                    <a:spcAft>
                      <a:spcPts val="0"/>
                    </a:spcAft>
                    <a:defRPr/>
                  </a:pPr>
                  <a:endParaRPr lang="en-GB" sz="5000" b="1" dirty="0">
                    <a:solidFill>
                      <a:srgbClr val="FFFFFF"/>
                    </a:solidFill>
                    <a:latin typeface="Calibri"/>
                  </a:endParaRPr>
                </a:p>
              </p:txBody>
            </p:sp>
            <p:sp>
              <p:nvSpPr>
                <p:cNvPr id="77" name="Hexagon 224"/>
                <p:cNvSpPr/>
                <p:nvPr/>
              </p:nvSpPr>
              <p:spPr>
                <a:xfrm>
                  <a:off x="7659080" y="2132793"/>
                  <a:ext cx="431666" cy="393266"/>
                </a:xfrm>
                <a:prstGeom prst="hexagon">
                  <a:avLst/>
                </a:prstGeom>
                <a:solidFill>
                  <a:srgbClr val="008BCA"/>
                </a:solidFill>
                <a:ln w="35560" cap="flat" cmpd="sng" algn="ctr">
                  <a:solidFill>
                    <a:srgbClr val="1C1C1C">
                      <a:lumMod val="90000"/>
                      <a:lumOff val="10000"/>
                    </a:srgbClr>
                  </a:solidFill>
                  <a:prstDash val="solid"/>
                </a:ln>
                <a:effectLst/>
              </p:spPr>
              <p:txBody>
                <a:bodyPr rtlCol="0" anchor="ctr"/>
                <a:lstStyle>
                  <a:defPPr>
                    <a:defRPr lang="en-US"/>
                  </a:defPPr>
                  <a:lvl1pPr marL="0" algn="l" defTabSz="1358696" rtl="0" eaLnBrk="1" latinLnBrk="0" hangingPunct="1">
                    <a:defRPr sz="2600" kern="1200">
                      <a:solidFill>
                        <a:schemeClr val="lt1"/>
                      </a:solidFill>
                      <a:latin typeface="+mn-lt"/>
                      <a:ea typeface="+mn-ea"/>
                      <a:cs typeface="+mn-cs"/>
                    </a:defRPr>
                  </a:lvl1pPr>
                  <a:lvl2pPr marL="679348" algn="l" defTabSz="1358696" rtl="0" eaLnBrk="1" latinLnBrk="0" hangingPunct="1">
                    <a:defRPr sz="2600" kern="1200">
                      <a:solidFill>
                        <a:schemeClr val="lt1"/>
                      </a:solidFill>
                      <a:latin typeface="+mn-lt"/>
                      <a:ea typeface="+mn-ea"/>
                      <a:cs typeface="+mn-cs"/>
                    </a:defRPr>
                  </a:lvl2pPr>
                  <a:lvl3pPr marL="1358696" algn="l" defTabSz="1358696" rtl="0" eaLnBrk="1" latinLnBrk="0" hangingPunct="1">
                    <a:defRPr sz="2600" kern="1200">
                      <a:solidFill>
                        <a:schemeClr val="lt1"/>
                      </a:solidFill>
                      <a:latin typeface="+mn-lt"/>
                      <a:ea typeface="+mn-ea"/>
                      <a:cs typeface="+mn-cs"/>
                    </a:defRPr>
                  </a:lvl3pPr>
                  <a:lvl4pPr marL="2038044" algn="l" defTabSz="1358696" rtl="0" eaLnBrk="1" latinLnBrk="0" hangingPunct="1">
                    <a:defRPr sz="2600" kern="1200">
                      <a:solidFill>
                        <a:schemeClr val="lt1"/>
                      </a:solidFill>
                      <a:latin typeface="+mn-lt"/>
                      <a:ea typeface="+mn-ea"/>
                      <a:cs typeface="+mn-cs"/>
                    </a:defRPr>
                  </a:lvl4pPr>
                  <a:lvl5pPr marL="2717392" algn="l" defTabSz="1358696" rtl="0" eaLnBrk="1" latinLnBrk="0" hangingPunct="1">
                    <a:defRPr sz="2600" kern="1200">
                      <a:solidFill>
                        <a:schemeClr val="lt1"/>
                      </a:solidFill>
                      <a:latin typeface="+mn-lt"/>
                      <a:ea typeface="+mn-ea"/>
                      <a:cs typeface="+mn-cs"/>
                    </a:defRPr>
                  </a:lvl5pPr>
                  <a:lvl6pPr marL="3396740" algn="l" defTabSz="1358696" rtl="0" eaLnBrk="1" latinLnBrk="0" hangingPunct="1">
                    <a:defRPr sz="2600" kern="1200">
                      <a:solidFill>
                        <a:schemeClr val="lt1"/>
                      </a:solidFill>
                      <a:latin typeface="+mn-lt"/>
                      <a:ea typeface="+mn-ea"/>
                      <a:cs typeface="+mn-cs"/>
                    </a:defRPr>
                  </a:lvl6pPr>
                  <a:lvl7pPr marL="4076088" algn="l" defTabSz="1358696" rtl="0" eaLnBrk="1" latinLnBrk="0" hangingPunct="1">
                    <a:defRPr sz="2600" kern="1200">
                      <a:solidFill>
                        <a:schemeClr val="lt1"/>
                      </a:solidFill>
                      <a:latin typeface="+mn-lt"/>
                      <a:ea typeface="+mn-ea"/>
                      <a:cs typeface="+mn-cs"/>
                    </a:defRPr>
                  </a:lvl7pPr>
                  <a:lvl8pPr marL="4755435" algn="l" defTabSz="1358696" rtl="0" eaLnBrk="1" latinLnBrk="0" hangingPunct="1">
                    <a:defRPr sz="2600" kern="1200">
                      <a:solidFill>
                        <a:schemeClr val="lt1"/>
                      </a:solidFill>
                      <a:latin typeface="+mn-lt"/>
                      <a:ea typeface="+mn-ea"/>
                      <a:cs typeface="+mn-cs"/>
                    </a:defRPr>
                  </a:lvl8pPr>
                  <a:lvl9pPr marL="5434783" algn="l" defTabSz="1358696" rtl="0" eaLnBrk="1" latinLnBrk="0" hangingPunct="1">
                    <a:defRPr sz="2600" kern="1200">
                      <a:solidFill>
                        <a:schemeClr val="lt1"/>
                      </a:solidFill>
                      <a:latin typeface="+mn-lt"/>
                      <a:ea typeface="+mn-ea"/>
                      <a:cs typeface="+mn-cs"/>
                    </a:defRPr>
                  </a:lvl9pPr>
                </a:lstStyle>
                <a:p>
                  <a:pPr algn="ctr" defTabSz="1358890" fontAlgn="auto">
                    <a:spcBef>
                      <a:spcPts val="0"/>
                    </a:spcBef>
                    <a:spcAft>
                      <a:spcPts val="0"/>
                    </a:spcAft>
                    <a:defRPr/>
                  </a:pPr>
                  <a:endParaRPr lang="en-GB" sz="2700">
                    <a:solidFill>
                      <a:srgbClr val="404040"/>
                    </a:solidFill>
                    <a:latin typeface="Calibri"/>
                  </a:endParaRPr>
                </a:p>
              </p:txBody>
            </p:sp>
            <p:sp>
              <p:nvSpPr>
                <p:cNvPr id="78" name="Hexagon 223"/>
                <p:cNvSpPr/>
                <p:nvPr/>
              </p:nvSpPr>
              <p:spPr>
                <a:xfrm>
                  <a:off x="3266592" y="2128349"/>
                  <a:ext cx="431666" cy="393266"/>
                </a:xfrm>
                <a:prstGeom prst="hexagon">
                  <a:avLst/>
                </a:prstGeom>
                <a:solidFill>
                  <a:srgbClr val="008BCA"/>
                </a:solidFill>
                <a:ln w="35560" cap="flat" cmpd="sng" algn="ctr">
                  <a:solidFill>
                    <a:srgbClr val="1C1C1C">
                      <a:lumMod val="90000"/>
                      <a:lumOff val="10000"/>
                    </a:srgbClr>
                  </a:solidFill>
                  <a:prstDash val="solid"/>
                </a:ln>
                <a:effectLst/>
              </p:spPr>
              <p:txBody>
                <a:bodyPr rtlCol="0" anchor="ctr"/>
                <a:lstStyle>
                  <a:defPPr>
                    <a:defRPr lang="en-US"/>
                  </a:defPPr>
                  <a:lvl1pPr marL="0" algn="l" defTabSz="1358696" rtl="0" eaLnBrk="1" latinLnBrk="0" hangingPunct="1">
                    <a:defRPr sz="2600" kern="1200">
                      <a:solidFill>
                        <a:schemeClr val="lt1"/>
                      </a:solidFill>
                      <a:latin typeface="+mn-lt"/>
                      <a:ea typeface="+mn-ea"/>
                      <a:cs typeface="+mn-cs"/>
                    </a:defRPr>
                  </a:lvl1pPr>
                  <a:lvl2pPr marL="679348" algn="l" defTabSz="1358696" rtl="0" eaLnBrk="1" latinLnBrk="0" hangingPunct="1">
                    <a:defRPr sz="2600" kern="1200">
                      <a:solidFill>
                        <a:schemeClr val="lt1"/>
                      </a:solidFill>
                      <a:latin typeface="+mn-lt"/>
                      <a:ea typeface="+mn-ea"/>
                      <a:cs typeface="+mn-cs"/>
                    </a:defRPr>
                  </a:lvl2pPr>
                  <a:lvl3pPr marL="1358696" algn="l" defTabSz="1358696" rtl="0" eaLnBrk="1" latinLnBrk="0" hangingPunct="1">
                    <a:defRPr sz="2600" kern="1200">
                      <a:solidFill>
                        <a:schemeClr val="lt1"/>
                      </a:solidFill>
                      <a:latin typeface="+mn-lt"/>
                      <a:ea typeface="+mn-ea"/>
                      <a:cs typeface="+mn-cs"/>
                    </a:defRPr>
                  </a:lvl3pPr>
                  <a:lvl4pPr marL="2038044" algn="l" defTabSz="1358696" rtl="0" eaLnBrk="1" latinLnBrk="0" hangingPunct="1">
                    <a:defRPr sz="2600" kern="1200">
                      <a:solidFill>
                        <a:schemeClr val="lt1"/>
                      </a:solidFill>
                      <a:latin typeface="+mn-lt"/>
                      <a:ea typeface="+mn-ea"/>
                      <a:cs typeface="+mn-cs"/>
                    </a:defRPr>
                  </a:lvl4pPr>
                  <a:lvl5pPr marL="2717392" algn="l" defTabSz="1358696" rtl="0" eaLnBrk="1" latinLnBrk="0" hangingPunct="1">
                    <a:defRPr sz="2600" kern="1200">
                      <a:solidFill>
                        <a:schemeClr val="lt1"/>
                      </a:solidFill>
                      <a:latin typeface="+mn-lt"/>
                      <a:ea typeface="+mn-ea"/>
                      <a:cs typeface="+mn-cs"/>
                    </a:defRPr>
                  </a:lvl5pPr>
                  <a:lvl6pPr marL="3396740" algn="l" defTabSz="1358696" rtl="0" eaLnBrk="1" latinLnBrk="0" hangingPunct="1">
                    <a:defRPr sz="2600" kern="1200">
                      <a:solidFill>
                        <a:schemeClr val="lt1"/>
                      </a:solidFill>
                      <a:latin typeface="+mn-lt"/>
                      <a:ea typeface="+mn-ea"/>
                      <a:cs typeface="+mn-cs"/>
                    </a:defRPr>
                  </a:lvl6pPr>
                  <a:lvl7pPr marL="4076088" algn="l" defTabSz="1358696" rtl="0" eaLnBrk="1" latinLnBrk="0" hangingPunct="1">
                    <a:defRPr sz="2600" kern="1200">
                      <a:solidFill>
                        <a:schemeClr val="lt1"/>
                      </a:solidFill>
                      <a:latin typeface="+mn-lt"/>
                      <a:ea typeface="+mn-ea"/>
                      <a:cs typeface="+mn-cs"/>
                    </a:defRPr>
                  </a:lvl7pPr>
                  <a:lvl8pPr marL="4755435" algn="l" defTabSz="1358696" rtl="0" eaLnBrk="1" latinLnBrk="0" hangingPunct="1">
                    <a:defRPr sz="2600" kern="1200">
                      <a:solidFill>
                        <a:schemeClr val="lt1"/>
                      </a:solidFill>
                      <a:latin typeface="+mn-lt"/>
                      <a:ea typeface="+mn-ea"/>
                      <a:cs typeface="+mn-cs"/>
                    </a:defRPr>
                  </a:lvl8pPr>
                  <a:lvl9pPr marL="5434783" algn="l" defTabSz="1358696" rtl="0" eaLnBrk="1" latinLnBrk="0" hangingPunct="1">
                    <a:defRPr sz="2600" kern="1200">
                      <a:solidFill>
                        <a:schemeClr val="lt1"/>
                      </a:solidFill>
                      <a:latin typeface="+mn-lt"/>
                      <a:ea typeface="+mn-ea"/>
                      <a:cs typeface="+mn-cs"/>
                    </a:defRPr>
                  </a:lvl9pPr>
                </a:lstStyle>
                <a:p>
                  <a:pPr algn="ctr" defTabSz="1358890" fontAlgn="auto">
                    <a:spcBef>
                      <a:spcPts val="0"/>
                    </a:spcBef>
                    <a:spcAft>
                      <a:spcPts val="0"/>
                    </a:spcAft>
                    <a:defRPr/>
                  </a:pPr>
                  <a:endParaRPr lang="en-GB" sz="2700">
                    <a:solidFill>
                      <a:srgbClr val="404040"/>
                    </a:solidFill>
                    <a:latin typeface="Calibri"/>
                  </a:endParaRPr>
                </a:p>
              </p:txBody>
            </p:sp>
            <p:sp>
              <p:nvSpPr>
                <p:cNvPr id="79" name="Hexagon 224"/>
                <p:cNvSpPr/>
                <p:nvPr/>
              </p:nvSpPr>
              <p:spPr>
                <a:xfrm>
                  <a:off x="5426832" y="2128349"/>
                  <a:ext cx="431666" cy="393266"/>
                </a:xfrm>
                <a:prstGeom prst="hexagon">
                  <a:avLst/>
                </a:prstGeom>
                <a:solidFill>
                  <a:srgbClr val="008BCA"/>
                </a:solidFill>
                <a:ln w="35560" cap="flat" cmpd="sng" algn="ctr">
                  <a:solidFill>
                    <a:srgbClr val="1C1C1C">
                      <a:lumMod val="90000"/>
                      <a:lumOff val="10000"/>
                    </a:srgbClr>
                  </a:solidFill>
                  <a:prstDash val="solid"/>
                </a:ln>
                <a:effectLst/>
              </p:spPr>
              <p:txBody>
                <a:bodyPr rtlCol="0" anchor="ctr"/>
                <a:lstStyle>
                  <a:defPPr>
                    <a:defRPr lang="en-US"/>
                  </a:defPPr>
                  <a:lvl1pPr marL="0" algn="l" defTabSz="1358696" rtl="0" eaLnBrk="1" latinLnBrk="0" hangingPunct="1">
                    <a:defRPr sz="2600" kern="1200">
                      <a:solidFill>
                        <a:schemeClr val="lt1"/>
                      </a:solidFill>
                      <a:latin typeface="+mn-lt"/>
                      <a:ea typeface="+mn-ea"/>
                      <a:cs typeface="+mn-cs"/>
                    </a:defRPr>
                  </a:lvl1pPr>
                  <a:lvl2pPr marL="679348" algn="l" defTabSz="1358696" rtl="0" eaLnBrk="1" latinLnBrk="0" hangingPunct="1">
                    <a:defRPr sz="2600" kern="1200">
                      <a:solidFill>
                        <a:schemeClr val="lt1"/>
                      </a:solidFill>
                      <a:latin typeface="+mn-lt"/>
                      <a:ea typeface="+mn-ea"/>
                      <a:cs typeface="+mn-cs"/>
                    </a:defRPr>
                  </a:lvl2pPr>
                  <a:lvl3pPr marL="1358696" algn="l" defTabSz="1358696" rtl="0" eaLnBrk="1" latinLnBrk="0" hangingPunct="1">
                    <a:defRPr sz="2600" kern="1200">
                      <a:solidFill>
                        <a:schemeClr val="lt1"/>
                      </a:solidFill>
                      <a:latin typeface="+mn-lt"/>
                      <a:ea typeface="+mn-ea"/>
                      <a:cs typeface="+mn-cs"/>
                    </a:defRPr>
                  </a:lvl3pPr>
                  <a:lvl4pPr marL="2038044" algn="l" defTabSz="1358696" rtl="0" eaLnBrk="1" latinLnBrk="0" hangingPunct="1">
                    <a:defRPr sz="2600" kern="1200">
                      <a:solidFill>
                        <a:schemeClr val="lt1"/>
                      </a:solidFill>
                      <a:latin typeface="+mn-lt"/>
                      <a:ea typeface="+mn-ea"/>
                      <a:cs typeface="+mn-cs"/>
                    </a:defRPr>
                  </a:lvl4pPr>
                  <a:lvl5pPr marL="2717392" algn="l" defTabSz="1358696" rtl="0" eaLnBrk="1" latinLnBrk="0" hangingPunct="1">
                    <a:defRPr sz="2600" kern="1200">
                      <a:solidFill>
                        <a:schemeClr val="lt1"/>
                      </a:solidFill>
                      <a:latin typeface="+mn-lt"/>
                      <a:ea typeface="+mn-ea"/>
                      <a:cs typeface="+mn-cs"/>
                    </a:defRPr>
                  </a:lvl5pPr>
                  <a:lvl6pPr marL="3396740" algn="l" defTabSz="1358696" rtl="0" eaLnBrk="1" latinLnBrk="0" hangingPunct="1">
                    <a:defRPr sz="2600" kern="1200">
                      <a:solidFill>
                        <a:schemeClr val="lt1"/>
                      </a:solidFill>
                      <a:latin typeface="+mn-lt"/>
                      <a:ea typeface="+mn-ea"/>
                      <a:cs typeface="+mn-cs"/>
                    </a:defRPr>
                  </a:lvl6pPr>
                  <a:lvl7pPr marL="4076088" algn="l" defTabSz="1358696" rtl="0" eaLnBrk="1" latinLnBrk="0" hangingPunct="1">
                    <a:defRPr sz="2600" kern="1200">
                      <a:solidFill>
                        <a:schemeClr val="lt1"/>
                      </a:solidFill>
                      <a:latin typeface="+mn-lt"/>
                      <a:ea typeface="+mn-ea"/>
                      <a:cs typeface="+mn-cs"/>
                    </a:defRPr>
                  </a:lvl7pPr>
                  <a:lvl8pPr marL="4755435" algn="l" defTabSz="1358696" rtl="0" eaLnBrk="1" latinLnBrk="0" hangingPunct="1">
                    <a:defRPr sz="2600" kern="1200">
                      <a:solidFill>
                        <a:schemeClr val="lt1"/>
                      </a:solidFill>
                      <a:latin typeface="+mn-lt"/>
                      <a:ea typeface="+mn-ea"/>
                      <a:cs typeface="+mn-cs"/>
                    </a:defRPr>
                  </a:lvl8pPr>
                  <a:lvl9pPr marL="5434783" algn="l" defTabSz="1358696" rtl="0" eaLnBrk="1" latinLnBrk="0" hangingPunct="1">
                    <a:defRPr sz="2600" kern="1200">
                      <a:solidFill>
                        <a:schemeClr val="lt1"/>
                      </a:solidFill>
                      <a:latin typeface="+mn-lt"/>
                      <a:ea typeface="+mn-ea"/>
                      <a:cs typeface="+mn-cs"/>
                    </a:defRPr>
                  </a:lvl9pPr>
                </a:lstStyle>
                <a:p>
                  <a:pPr algn="ctr" defTabSz="1358890" fontAlgn="auto">
                    <a:spcBef>
                      <a:spcPts val="0"/>
                    </a:spcBef>
                    <a:spcAft>
                      <a:spcPts val="0"/>
                    </a:spcAft>
                    <a:defRPr/>
                  </a:pPr>
                  <a:endParaRPr lang="en-GB" sz="2700">
                    <a:solidFill>
                      <a:srgbClr val="404040"/>
                    </a:solidFill>
                    <a:latin typeface="Calibri"/>
                  </a:endParaRPr>
                </a:p>
              </p:txBody>
            </p:sp>
            <p:sp>
              <p:nvSpPr>
                <p:cNvPr id="80" name="Freeform 20"/>
                <p:cNvSpPr>
                  <a:spLocks noChangeAspect="1" noEditPoints="1"/>
                </p:cNvSpPr>
                <p:nvPr/>
              </p:nvSpPr>
              <p:spPr bwMode="auto">
                <a:xfrm>
                  <a:off x="7753292" y="2216617"/>
                  <a:ext cx="243242" cy="212945"/>
                </a:xfrm>
                <a:custGeom>
                  <a:avLst/>
                  <a:gdLst>
                    <a:gd name="T0" fmla="*/ 341 w 341"/>
                    <a:gd name="T1" fmla="*/ 74 h 298"/>
                    <a:gd name="T2" fmla="*/ 312 w 341"/>
                    <a:gd name="T3" fmla="*/ 45 h 298"/>
                    <a:gd name="T4" fmla="*/ 197 w 341"/>
                    <a:gd name="T5" fmla="*/ 45 h 298"/>
                    <a:gd name="T6" fmla="*/ 197 w 341"/>
                    <a:gd name="T7" fmla="*/ 110 h 298"/>
                    <a:gd name="T8" fmla="*/ 312 w 341"/>
                    <a:gd name="T9" fmla="*/ 110 h 298"/>
                    <a:gd name="T10" fmla="*/ 341 w 341"/>
                    <a:gd name="T11" fmla="*/ 74 h 298"/>
                    <a:gd name="T12" fmla="*/ 0 w 341"/>
                    <a:gd name="T13" fmla="*/ 74 h 298"/>
                    <a:gd name="T14" fmla="*/ 30 w 341"/>
                    <a:gd name="T15" fmla="*/ 110 h 298"/>
                    <a:gd name="T16" fmla="*/ 145 w 341"/>
                    <a:gd name="T17" fmla="*/ 110 h 298"/>
                    <a:gd name="T18" fmla="*/ 145 w 341"/>
                    <a:gd name="T19" fmla="*/ 45 h 298"/>
                    <a:gd name="T20" fmla="*/ 30 w 341"/>
                    <a:gd name="T21" fmla="*/ 45 h 298"/>
                    <a:gd name="T22" fmla="*/ 0 w 341"/>
                    <a:gd name="T23" fmla="*/ 74 h 298"/>
                    <a:gd name="T24" fmla="*/ 197 w 341"/>
                    <a:gd name="T25" fmla="*/ 123 h 298"/>
                    <a:gd name="T26" fmla="*/ 197 w 341"/>
                    <a:gd name="T27" fmla="*/ 188 h 298"/>
                    <a:gd name="T28" fmla="*/ 312 w 341"/>
                    <a:gd name="T29" fmla="*/ 188 h 298"/>
                    <a:gd name="T30" fmla="*/ 341 w 341"/>
                    <a:gd name="T31" fmla="*/ 152 h 298"/>
                    <a:gd name="T32" fmla="*/ 312 w 341"/>
                    <a:gd name="T33" fmla="*/ 123 h 298"/>
                    <a:gd name="T34" fmla="*/ 197 w 341"/>
                    <a:gd name="T35" fmla="*/ 123 h 298"/>
                    <a:gd name="T36" fmla="*/ 171 w 341"/>
                    <a:gd name="T37" fmla="*/ 0 h 298"/>
                    <a:gd name="T38" fmla="*/ 159 w 341"/>
                    <a:gd name="T39" fmla="*/ 12 h 298"/>
                    <a:gd name="T40" fmla="*/ 159 w 341"/>
                    <a:gd name="T41" fmla="*/ 298 h 298"/>
                    <a:gd name="T42" fmla="*/ 183 w 341"/>
                    <a:gd name="T43" fmla="*/ 298 h 298"/>
                    <a:gd name="T44" fmla="*/ 183 w 341"/>
                    <a:gd name="T45" fmla="*/ 12 h 298"/>
                    <a:gd name="T46" fmla="*/ 171 w 341"/>
                    <a:gd name="T47" fmla="*/ 0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1" h="298">
                      <a:moveTo>
                        <a:pt x="341" y="74"/>
                      </a:moveTo>
                      <a:cubicBezTo>
                        <a:pt x="312" y="45"/>
                        <a:pt x="312" y="45"/>
                        <a:pt x="312" y="45"/>
                      </a:cubicBezTo>
                      <a:cubicBezTo>
                        <a:pt x="197" y="45"/>
                        <a:pt x="197" y="45"/>
                        <a:pt x="197" y="45"/>
                      </a:cubicBezTo>
                      <a:cubicBezTo>
                        <a:pt x="197" y="110"/>
                        <a:pt x="197" y="110"/>
                        <a:pt x="197" y="110"/>
                      </a:cubicBezTo>
                      <a:cubicBezTo>
                        <a:pt x="312" y="110"/>
                        <a:pt x="312" y="110"/>
                        <a:pt x="312" y="110"/>
                      </a:cubicBezTo>
                      <a:lnTo>
                        <a:pt x="341" y="74"/>
                      </a:lnTo>
                      <a:close/>
                      <a:moveTo>
                        <a:pt x="0" y="74"/>
                      </a:moveTo>
                      <a:cubicBezTo>
                        <a:pt x="30" y="110"/>
                        <a:pt x="30" y="110"/>
                        <a:pt x="30" y="110"/>
                      </a:cubicBezTo>
                      <a:cubicBezTo>
                        <a:pt x="145" y="110"/>
                        <a:pt x="145" y="110"/>
                        <a:pt x="145" y="110"/>
                      </a:cubicBezTo>
                      <a:cubicBezTo>
                        <a:pt x="145" y="45"/>
                        <a:pt x="145" y="45"/>
                        <a:pt x="145" y="45"/>
                      </a:cubicBezTo>
                      <a:cubicBezTo>
                        <a:pt x="30" y="45"/>
                        <a:pt x="30" y="45"/>
                        <a:pt x="30" y="45"/>
                      </a:cubicBezTo>
                      <a:lnTo>
                        <a:pt x="0" y="74"/>
                      </a:lnTo>
                      <a:close/>
                      <a:moveTo>
                        <a:pt x="197" y="123"/>
                      </a:moveTo>
                      <a:cubicBezTo>
                        <a:pt x="197" y="188"/>
                        <a:pt x="197" y="188"/>
                        <a:pt x="197" y="188"/>
                      </a:cubicBezTo>
                      <a:cubicBezTo>
                        <a:pt x="312" y="188"/>
                        <a:pt x="312" y="188"/>
                        <a:pt x="312" y="188"/>
                      </a:cubicBezTo>
                      <a:cubicBezTo>
                        <a:pt x="341" y="152"/>
                        <a:pt x="341" y="152"/>
                        <a:pt x="341" y="152"/>
                      </a:cubicBezTo>
                      <a:cubicBezTo>
                        <a:pt x="312" y="123"/>
                        <a:pt x="312" y="123"/>
                        <a:pt x="312" y="123"/>
                      </a:cubicBezTo>
                      <a:lnTo>
                        <a:pt x="197" y="123"/>
                      </a:lnTo>
                      <a:close/>
                      <a:moveTo>
                        <a:pt x="171" y="0"/>
                      </a:moveTo>
                      <a:cubicBezTo>
                        <a:pt x="165" y="0"/>
                        <a:pt x="159" y="6"/>
                        <a:pt x="159" y="12"/>
                      </a:cubicBezTo>
                      <a:cubicBezTo>
                        <a:pt x="159" y="298"/>
                        <a:pt x="159" y="298"/>
                        <a:pt x="159" y="298"/>
                      </a:cubicBezTo>
                      <a:cubicBezTo>
                        <a:pt x="183" y="298"/>
                        <a:pt x="183" y="298"/>
                        <a:pt x="183" y="298"/>
                      </a:cubicBezTo>
                      <a:cubicBezTo>
                        <a:pt x="183" y="12"/>
                        <a:pt x="183" y="12"/>
                        <a:pt x="183" y="12"/>
                      </a:cubicBezTo>
                      <a:cubicBezTo>
                        <a:pt x="183" y="6"/>
                        <a:pt x="177" y="0"/>
                        <a:pt x="171" y="0"/>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Calibri"/>
                  </a:endParaRPr>
                </a:p>
              </p:txBody>
            </p:sp>
            <p:sp>
              <p:nvSpPr>
                <p:cNvPr id="81" name="Freeform 66"/>
                <p:cNvSpPr>
                  <a:spLocks noChangeAspect="1" noEditPoints="1"/>
                </p:cNvSpPr>
                <p:nvPr/>
              </p:nvSpPr>
              <p:spPr bwMode="auto">
                <a:xfrm>
                  <a:off x="1147888" y="2229450"/>
                  <a:ext cx="203638" cy="187280"/>
                </a:xfrm>
                <a:custGeom>
                  <a:avLst/>
                  <a:gdLst/>
                  <a:ahLst/>
                  <a:cxnLst>
                    <a:cxn ang="0">
                      <a:pos x="0" y="159"/>
                    </a:cxn>
                    <a:cxn ang="0">
                      <a:pos x="159" y="0"/>
                    </a:cxn>
                    <a:cxn ang="0">
                      <a:pos x="318" y="159"/>
                    </a:cxn>
                    <a:cxn ang="0">
                      <a:pos x="0" y="159"/>
                    </a:cxn>
                    <a:cxn ang="0">
                      <a:pos x="285" y="173"/>
                    </a:cxn>
                    <a:cxn ang="0">
                      <a:pos x="285" y="292"/>
                    </a:cxn>
                    <a:cxn ang="0">
                      <a:pos x="34" y="292"/>
                    </a:cxn>
                    <a:cxn ang="0">
                      <a:pos x="34" y="173"/>
                    </a:cxn>
                    <a:cxn ang="0">
                      <a:pos x="60" y="173"/>
                    </a:cxn>
                    <a:cxn ang="0">
                      <a:pos x="60" y="267"/>
                    </a:cxn>
                    <a:cxn ang="0">
                      <a:pos x="259" y="267"/>
                    </a:cxn>
                    <a:cxn ang="0">
                      <a:pos x="259" y="173"/>
                    </a:cxn>
                    <a:cxn ang="0">
                      <a:pos x="285" y="173"/>
                    </a:cxn>
                    <a:cxn ang="0">
                      <a:pos x="109" y="9"/>
                    </a:cxn>
                    <a:cxn ang="0">
                      <a:pos x="109" y="33"/>
                    </a:cxn>
                    <a:cxn ang="0">
                      <a:pos x="60" y="82"/>
                    </a:cxn>
                    <a:cxn ang="0">
                      <a:pos x="60" y="9"/>
                    </a:cxn>
                    <a:cxn ang="0">
                      <a:pos x="109" y="9"/>
                    </a:cxn>
                    <a:cxn ang="0">
                      <a:pos x="115" y="173"/>
                    </a:cxn>
                    <a:cxn ang="0">
                      <a:pos x="204" y="173"/>
                    </a:cxn>
                    <a:cxn ang="0">
                      <a:pos x="204" y="239"/>
                    </a:cxn>
                    <a:cxn ang="0">
                      <a:pos x="115" y="239"/>
                    </a:cxn>
                    <a:cxn ang="0">
                      <a:pos x="115" y="173"/>
                    </a:cxn>
                  </a:cxnLst>
                  <a:rect l="0" t="0" r="r" b="b"/>
                  <a:pathLst>
                    <a:path w="318" h="292">
                      <a:moveTo>
                        <a:pt x="0" y="159"/>
                      </a:moveTo>
                      <a:cubicBezTo>
                        <a:pt x="159" y="0"/>
                        <a:pt x="159" y="0"/>
                        <a:pt x="159" y="0"/>
                      </a:cubicBezTo>
                      <a:cubicBezTo>
                        <a:pt x="318" y="159"/>
                        <a:pt x="318" y="159"/>
                        <a:pt x="318" y="159"/>
                      </a:cubicBezTo>
                      <a:cubicBezTo>
                        <a:pt x="212" y="159"/>
                        <a:pt x="106" y="159"/>
                        <a:pt x="0" y="159"/>
                      </a:cubicBezTo>
                      <a:close/>
                      <a:moveTo>
                        <a:pt x="285" y="173"/>
                      </a:moveTo>
                      <a:cubicBezTo>
                        <a:pt x="285" y="292"/>
                        <a:pt x="285" y="292"/>
                        <a:pt x="285" y="292"/>
                      </a:cubicBezTo>
                      <a:cubicBezTo>
                        <a:pt x="34" y="292"/>
                        <a:pt x="34" y="292"/>
                        <a:pt x="34" y="292"/>
                      </a:cubicBezTo>
                      <a:cubicBezTo>
                        <a:pt x="34" y="173"/>
                        <a:pt x="34" y="173"/>
                        <a:pt x="34" y="173"/>
                      </a:cubicBezTo>
                      <a:cubicBezTo>
                        <a:pt x="60" y="173"/>
                        <a:pt x="60" y="173"/>
                        <a:pt x="60" y="173"/>
                      </a:cubicBezTo>
                      <a:cubicBezTo>
                        <a:pt x="60" y="267"/>
                        <a:pt x="60" y="267"/>
                        <a:pt x="60" y="267"/>
                      </a:cubicBezTo>
                      <a:cubicBezTo>
                        <a:pt x="259" y="267"/>
                        <a:pt x="259" y="267"/>
                        <a:pt x="259" y="267"/>
                      </a:cubicBezTo>
                      <a:cubicBezTo>
                        <a:pt x="259" y="173"/>
                        <a:pt x="259" y="173"/>
                        <a:pt x="259" y="173"/>
                      </a:cubicBezTo>
                      <a:cubicBezTo>
                        <a:pt x="285" y="173"/>
                        <a:pt x="285" y="173"/>
                        <a:pt x="285" y="173"/>
                      </a:cubicBezTo>
                      <a:close/>
                      <a:moveTo>
                        <a:pt x="109" y="9"/>
                      </a:moveTo>
                      <a:cubicBezTo>
                        <a:pt x="109" y="33"/>
                        <a:pt x="109" y="33"/>
                        <a:pt x="109" y="33"/>
                      </a:cubicBezTo>
                      <a:cubicBezTo>
                        <a:pt x="60" y="82"/>
                        <a:pt x="60" y="82"/>
                        <a:pt x="60" y="82"/>
                      </a:cubicBezTo>
                      <a:cubicBezTo>
                        <a:pt x="60" y="9"/>
                        <a:pt x="60" y="9"/>
                        <a:pt x="60" y="9"/>
                      </a:cubicBezTo>
                      <a:cubicBezTo>
                        <a:pt x="109" y="9"/>
                        <a:pt x="109" y="9"/>
                        <a:pt x="109" y="9"/>
                      </a:cubicBezTo>
                      <a:close/>
                      <a:moveTo>
                        <a:pt x="115" y="173"/>
                      </a:moveTo>
                      <a:cubicBezTo>
                        <a:pt x="204" y="173"/>
                        <a:pt x="204" y="173"/>
                        <a:pt x="204" y="173"/>
                      </a:cubicBezTo>
                      <a:cubicBezTo>
                        <a:pt x="204" y="239"/>
                        <a:pt x="204" y="239"/>
                        <a:pt x="204" y="239"/>
                      </a:cubicBezTo>
                      <a:cubicBezTo>
                        <a:pt x="115" y="239"/>
                        <a:pt x="115" y="239"/>
                        <a:pt x="115" y="239"/>
                      </a:cubicBezTo>
                      <a:cubicBezTo>
                        <a:pt x="115" y="173"/>
                        <a:pt x="115" y="173"/>
                        <a:pt x="115" y="173"/>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Calibri"/>
                  </a:endParaRPr>
                </a:p>
              </p:txBody>
            </p:sp>
            <p:sp>
              <p:nvSpPr>
                <p:cNvPr id="82" name="Freeform 143"/>
                <p:cNvSpPr>
                  <a:spLocks noChangeAspect="1" noEditPoints="1"/>
                </p:cNvSpPr>
                <p:nvPr/>
              </p:nvSpPr>
              <p:spPr bwMode="auto">
                <a:xfrm>
                  <a:off x="3412442" y="2201018"/>
                  <a:ext cx="127710" cy="249526"/>
                </a:xfrm>
                <a:custGeom>
                  <a:avLst/>
                  <a:gdLst/>
                  <a:ahLst/>
                  <a:cxnLst>
                    <a:cxn ang="0">
                      <a:pos x="119" y="58"/>
                    </a:cxn>
                    <a:cxn ang="0">
                      <a:pos x="112" y="41"/>
                    </a:cxn>
                    <a:cxn ang="0">
                      <a:pos x="95" y="33"/>
                    </a:cxn>
                    <a:cxn ang="0">
                      <a:pos x="89" y="24"/>
                    </a:cxn>
                    <a:cxn ang="0">
                      <a:pos x="89" y="19"/>
                    </a:cxn>
                    <a:cxn ang="0">
                      <a:pos x="90" y="10"/>
                    </a:cxn>
                    <a:cxn ang="0">
                      <a:pos x="85" y="2"/>
                    </a:cxn>
                    <a:cxn ang="0">
                      <a:pos x="75" y="0"/>
                    </a:cxn>
                    <a:cxn ang="0">
                      <a:pos x="67" y="2"/>
                    </a:cxn>
                    <a:cxn ang="0">
                      <a:pos x="66" y="3"/>
                    </a:cxn>
                    <a:cxn ang="0">
                      <a:pos x="64" y="5"/>
                    </a:cxn>
                    <a:cxn ang="0">
                      <a:pos x="64" y="8"/>
                    </a:cxn>
                    <a:cxn ang="0">
                      <a:pos x="64" y="10"/>
                    </a:cxn>
                    <a:cxn ang="0">
                      <a:pos x="65" y="12"/>
                    </a:cxn>
                    <a:cxn ang="0">
                      <a:pos x="73" y="29"/>
                    </a:cxn>
                    <a:cxn ang="0">
                      <a:pos x="62" y="41"/>
                    </a:cxn>
                    <a:cxn ang="0">
                      <a:pos x="55" y="45"/>
                    </a:cxn>
                    <a:cxn ang="0">
                      <a:pos x="50" y="46"/>
                    </a:cxn>
                    <a:cxn ang="0">
                      <a:pos x="35" y="43"/>
                    </a:cxn>
                    <a:cxn ang="0">
                      <a:pos x="21" y="29"/>
                    </a:cxn>
                    <a:cxn ang="0">
                      <a:pos x="14" y="14"/>
                    </a:cxn>
                    <a:cxn ang="0">
                      <a:pos x="14" y="22"/>
                    </a:cxn>
                    <a:cxn ang="0">
                      <a:pos x="2" y="19"/>
                    </a:cxn>
                    <a:cxn ang="0">
                      <a:pos x="4" y="24"/>
                    </a:cxn>
                    <a:cxn ang="0">
                      <a:pos x="11" y="33"/>
                    </a:cxn>
                    <a:cxn ang="0">
                      <a:pos x="14" y="43"/>
                    </a:cxn>
                    <a:cxn ang="0">
                      <a:pos x="16" y="51"/>
                    </a:cxn>
                    <a:cxn ang="0">
                      <a:pos x="50" y="64"/>
                    </a:cxn>
                    <a:cxn ang="0">
                      <a:pos x="56" y="98"/>
                    </a:cxn>
                    <a:cxn ang="0">
                      <a:pos x="51" y="133"/>
                    </a:cxn>
                    <a:cxn ang="0">
                      <a:pos x="49" y="151"/>
                    </a:cxn>
                    <a:cxn ang="0">
                      <a:pos x="47" y="173"/>
                    </a:cxn>
                    <a:cxn ang="0">
                      <a:pos x="43" y="195"/>
                    </a:cxn>
                    <a:cxn ang="0">
                      <a:pos x="37" y="220"/>
                    </a:cxn>
                    <a:cxn ang="0">
                      <a:pos x="35" y="233"/>
                    </a:cxn>
                    <a:cxn ang="0">
                      <a:pos x="27" y="240"/>
                    </a:cxn>
                    <a:cxn ang="0">
                      <a:pos x="19" y="245"/>
                    </a:cxn>
                    <a:cxn ang="0">
                      <a:pos x="12" y="247"/>
                    </a:cxn>
                    <a:cxn ang="0">
                      <a:pos x="32" y="252"/>
                    </a:cxn>
                    <a:cxn ang="0">
                      <a:pos x="48" y="250"/>
                    </a:cxn>
                    <a:cxn ang="0">
                      <a:pos x="56" y="233"/>
                    </a:cxn>
                    <a:cxn ang="0">
                      <a:pos x="76" y="166"/>
                    </a:cxn>
                    <a:cxn ang="0">
                      <a:pos x="86" y="210"/>
                    </a:cxn>
                    <a:cxn ang="0">
                      <a:pos x="82" y="243"/>
                    </a:cxn>
                    <a:cxn ang="0">
                      <a:pos x="76" y="250"/>
                    </a:cxn>
                    <a:cxn ang="0">
                      <a:pos x="86" y="254"/>
                    </a:cxn>
                    <a:cxn ang="0">
                      <a:pos x="100" y="250"/>
                    </a:cxn>
                    <a:cxn ang="0">
                      <a:pos x="104" y="233"/>
                    </a:cxn>
                    <a:cxn ang="0">
                      <a:pos x="102" y="172"/>
                    </a:cxn>
                    <a:cxn ang="0">
                      <a:pos x="99" y="138"/>
                    </a:cxn>
                    <a:cxn ang="0">
                      <a:pos x="101" y="120"/>
                    </a:cxn>
                    <a:cxn ang="0">
                      <a:pos x="112" y="121"/>
                    </a:cxn>
                    <a:cxn ang="0">
                      <a:pos x="125" y="98"/>
                    </a:cxn>
                    <a:cxn ang="0">
                      <a:pos x="64" y="10"/>
                    </a:cxn>
                    <a:cxn ang="0">
                      <a:pos x="108" y="97"/>
                    </a:cxn>
                    <a:cxn ang="0">
                      <a:pos x="105" y="103"/>
                    </a:cxn>
                    <a:cxn ang="0">
                      <a:pos x="99" y="101"/>
                    </a:cxn>
                    <a:cxn ang="0">
                      <a:pos x="105" y="75"/>
                    </a:cxn>
                    <a:cxn ang="0">
                      <a:pos x="111" y="83"/>
                    </a:cxn>
                  </a:cxnLst>
                  <a:rect l="0" t="0" r="r" b="b"/>
                  <a:pathLst>
                    <a:path w="130" h="254">
                      <a:moveTo>
                        <a:pt x="130" y="80"/>
                      </a:moveTo>
                      <a:lnTo>
                        <a:pt x="130" y="79"/>
                      </a:lnTo>
                      <a:lnTo>
                        <a:pt x="130" y="76"/>
                      </a:lnTo>
                      <a:lnTo>
                        <a:pt x="130" y="76"/>
                      </a:lnTo>
                      <a:lnTo>
                        <a:pt x="130" y="75"/>
                      </a:lnTo>
                      <a:lnTo>
                        <a:pt x="129" y="74"/>
                      </a:lnTo>
                      <a:lnTo>
                        <a:pt x="128" y="71"/>
                      </a:lnTo>
                      <a:lnTo>
                        <a:pt x="127" y="71"/>
                      </a:lnTo>
                      <a:lnTo>
                        <a:pt x="127" y="70"/>
                      </a:lnTo>
                      <a:lnTo>
                        <a:pt x="126" y="68"/>
                      </a:lnTo>
                      <a:lnTo>
                        <a:pt x="124" y="65"/>
                      </a:lnTo>
                      <a:lnTo>
                        <a:pt x="120" y="60"/>
                      </a:lnTo>
                      <a:lnTo>
                        <a:pt x="119" y="58"/>
                      </a:lnTo>
                      <a:lnTo>
                        <a:pt x="118" y="57"/>
                      </a:lnTo>
                      <a:lnTo>
                        <a:pt x="118" y="57"/>
                      </a:lnTo>
                      <a:lnTo>
                        <a:pt x="118" y="56"/>
                      </a:lnTo>
                      <a:lnTo>
                        <a:pt x="117" y="53"/>
                      </a:lnTo>
                      <a:lnTo>
                        <a:pt x="115" y="52"/>
                      </a:lnTo>
                      <a:lnTo>
                        <a:pt x="115" y="52"/>
                      </a:lnTo>
                      <a:lnTo>
                        <a:pt x="114" y="51"/>
                      </a:lnTo>
                      <a:lnTo>
                        <a:pt x="114" y="50"/>
                      </a:lnTo>
                      <a:lnTo>
                        <a:pt x="114" y="49"/>
                      </a:lnTo>
                      <a:lnTo>
                        <a:pt x="114" y="45"/>
                      </a:lnTo>
                      <a:lnTo>
                        <a:pt x="113" y="43"/>
                      </a:lnTo>
                      <a:lnTo>
                        <a:pt x="113" y="42"/>
                      </a:lnTo>
                      <a:lnTo>
                        <a:pt x="112" y="41"/>
                      </a:lnTo>
                      <a:lnTo>
                        <a:pt x="112" y="40"/>
                      </a:lnTo>
                      <a:lnTo>
                        <a:pt x="111" y="39"/>
                      </a:lnTo>
                      <a:lnTo>
                        <a:pt x="110" y="39"/>
                      </a:lnTo>
                      <a:lnTo>
                        <a:pt x="109" y="39"/>
                      </a:lnTo>
                      <a:lnTo>
                        <a:pt x="108" y="38"/>
                      </a:lnTo>
                      <a:lnTo>
                        <a:pt x="107" y="38"/>
                      </a:lnTo>
                      <a:lnTo>
                        <a:pt x="104" y="38"/>
                      </a:lnTo>
                      <a:lnTo>
                        <a:pt x="102" y="37"/>
                      </a:lnTo>
                      <a:lnTo>
                        <a:pt x="98" y="36"/>
                      </a:lnTo>
                      <a:lnTo>
                        <a:pt x="97" y="36"/>
                      </a:lnTo>
                      <a:lnTo>
                        <a:pt x="96" y="35"/>
                      </a:lnTo>
                      <a:lnTo>
                        <a:pt x="95" y="35"/>
                      </a:lnTo>
                      <a:lnTo>
                        <a:pt x="95" y="33"/>
                      </a:lnTo>
                      <a:lnTo>
                        <a:pt x="94" y="33"/>
                      </a:lnTo>
                      <a:lnTo>
                        <a:pt x="94" y="32"/>
                      </a:lnTo>
                      <a:lnTo>
                        <a:pt x="94" y="31"/>
                      </a:lnTo>
                      <a:lnTo>
                        <a:pt x="93" y="31"/>
                      </a:lnTo>
                      <a:lnTo>
                        <a:pt x="93" y="30"/>
                      </a:lnTo>
                      <a:lnTo>
                        <a:pt x="93" y="30"/>
                      </a:lnTo>
                      <a:lnTo>
                        <a:pt x="92" y="29"/>
                      </a:lnTo>
                      <a:lnTo>
                        <a:pt x="92" y="29"/>
                      </a:lnTo>
                      <a:lnTo>
                        <a:pt x="91" y="29"/>
                      </a:lnTo>
                      <a:lnTo>
                        <a:pt x="90" y="29"/>
                      </a:lnTo>
                      <a:lnTo>
                        <a:pt x="90" y="28"/>
                      </a:lnTo>
                      <a:lnTo>
                        <a:pt x="90" y="27"/>
                      </a:lnTo>
                      <a:lnTo>
                        <a:pt x="89" y="24"/>
                      </a:lnTo>
                      <a:lnTo>
                        <a:pt x="89" y="22"/>
                      </a:lnTo>
                      <a:lnTo>
                        <a:pt x="89" y="21"/>
                      </a:lnTo>
                      <a:lnTo>
                        <a:pt x="89" y="21"/>
                      </a:lnTo>
                      <a:lnTo>
                        <a:pt x="89" y="20"/>
                      </a:lnTo>
                      <a:lnTo>
                        <a:pt x="89" y="20"/>
                      </a:lnTo>
                      <a:lnTo>
                        <a:pt x="89" y="20"/>
                      </a:lnTo>
                      <a:lnTo>
                        <a:pt x="89" y="20"/>
                      </a:lnTo>
                      <a:lnTo>
                        <a:pt x="89" y="20"/>
                      </a:lnTo>
                      <a:lnTo>
                        <a:pt x="89" y="19"/>
                      </a:lnTo>
                      <a:lnTo>
                        <a:pt x="89" y="19"/>
                      </a:lnTo>
                      <a:lnTo>
                        <a:pt x="89" y="19"/>
                      </a:lnTo>
                      <a:lnTo>
                        <a:pt x="89" y="19"/>
                      </a:lnTo>
                      <a:lnTo>
                        <a:pt x="89" y="19"/>
                      </a:lnTo>
                      <a:lnTo>
                        <a:pt x="89" y="18"/>
                      </a:lnTo>
                      <a:lnTo>
                        <a:pt x="89" y="18"/>
                      </a:lnTo>
                      <a:lnTo>
                        <a:pt x="89" y="18"/>
                      </a:lnTo>
                      <a:lnTo>
                        <a:pt x="89" y="18"/>
                      </a:lnTo>
                      <a:lnTo>
                        <a:pt x="89" y="18"/>
                      </a:lnTo>
                      <a:lnTo>
                        <a:pt x="89" y="17"/>
                      </a:lnTo>
                      <a:lnTo>
                        <a:pt x="90" y="17"/>
                      </a:lnTo>
                      <a:lnTo>
                        <a:pt x="90" y="16"/>
                      </a:lnTo>
                      <a:lnTo>
                        <a:pt x="90" y="14"/>
                      </a:lnTo>
                      <a:lnTo>
                        <a:pt x="91" y="13"/>
                      </a:lnTo>
                      <a:lnTo>
                        <a:pt x="91" y="12"/>
                      </a:lnTo>
                      <a:lnTo>
                        <a:pt x="90" y="10"/>
                      </a:lnTo>
                      <a:lnTo>
                        <a:pt x="90" y="10"/>
                      </a:lnTo>
                      <a:lnTo>
                        <a:pt x="90" y="9"/>
                      </a:lnTo>
                      <a:lnTo>
                        <a:pt x="89" y="9"/>
                      </a:lnTo>
                      <a:lnTo>
                        <a:pt x="89" y="9"/>
                      </a:lnTo>
                      <a:lnTo>
                        <a:pt x="88" y="8"/>
                      </a:lnTo>
                      <a:lnTo>
                        <a:pt x="88" y="7"/>
                      </a:lnTo>
                      <a:lnTo>
                        <a:pt x="88" y="7"/>
                      </a:lnTo>
                      <a:lnTo>
                        <a:pt x="88" y="6"/>
                      </a:lnTo>
                      <a:lnTo>
                        <a:pt x="88" y="6"/>
                      </a:lnTo>
                      <a:lnTo>
                        <a:pt x="88" y="5"/>
                      </a:lnTo>
                      <a:lnTo>
                        <a:pt x="87" y="5"/>
                      </a:lnTo>
                      <a:lnTo>
                        <a:pt x="87" y="4"/>
                      </a:lnTo>
                      <a:lnTo>
                        <a:pt x="86" y="3"/>
                      </a:lnTo>
                      <a:lnTo>
                        <a:pt x="85" y="2"/>
                      </a:lnTo>
                      <a:lnTo>
                        <a:pt x="83" y="1"/>
                      </a:lnTo>
                      <a:lnTo>
                        <a:pt x="83" y="1"/>
                      </a:lnTo>
                      <a:lnTo>
                        <a:pt x="81" y="0"/>
                      </a:lnTo>
                      <a:lnTo>
                        <a:pt x="81" y="0"/>
                      </a:lnTo>
                      <a:lnTo>
                        <a:pt x="80" y="0"/>
                      </a:lnTo>
                      <a:lnTo>
                        <a:pt x="79" y="0"/>
                      </a:lnTo>
                      <a:lnTo>
                        <a:pt x="79" y="0"/>
                      </a:lnTo>
                      <a:lnTo>
                        <a:pt x="78" y="0"/>
                      </a:lnTo>
                      <a:lnTo>
                        <a:pt x="77" y="0"/>
                      </a:lnTo>
                      <a:lnTo>
                        <a:pt x="76" y="0"/>
                      </a:lnTo>
                      <a:lnTo>
                        <a:pt x="76" y="0"/>
                      </a:lnTo>
                      <a:lnTo>
                        <a:pt x="75" y="0"/>
                      </a:lnTo>
                      <a:lnTo>
                        <a:pt x="75" y="0"/>
                      </a:lnTo>
                      <a:lnTo>
                        <a:pt x="74" y="0"/>
                      </a:lnTo>
                      <a:lnTo>
                        <a:pt x="72" y="0"/>
                      </a:lnTo>
                      <a:lnTo>
                        <a:pt x="71" y="0"/>
                      </a:lnTo>
                      <a:lnTo>
                        <a:pt x="70" y="0"/>
                      </a:lnTo>
                      <a:lnTo>
                        <a:pt x="70" y="0"/>
                      </a:lnTo>
                      <a:lnTo>
                        <a:pt x="69" y="1"/>
                      </a:lnTo>
                      <a:lnTo>
                        <a:pt x="69" y="1"/>
                      </a:lnTo>
                      <a:lnTo>
                        <a:pt x="69" y="1"/>
                      </a:lnTo>
                      <a:lnTo>
                        <a:pt x="67" y="1"/>
                      </a:lnTo>
                      <a:lnTo>
                        <a:pt x="67" y="1"/>
                      </a:lnTo>
                      <a:lnTo>
                        <a:pt x="67" y="1"/>
                      </a:lnTo>
                      <a:lnTo>
                        <a:pt x="67" y="1"/>
                      </a:lnTo>
                      <a:lnTo>
                        <a:pt x="67" y="2"/>
                      </a:lnTo>
                      <a:lnTo>
                        <a:pt x="67" y="2"/>
                      </a:lnTo>
                      <a:lnTo>
                        <a:pt x="67" y="2"/>
                      </a:lnTo>
                      <a:lnTo>
                        <a:pt x="67" y="2"/>
                      </a:lnTo>
                      <a:lnTo>
                        <a:pt x="66" y="2"/>
                      </a:lnTo>
                      <a:lnTo>
                        <a:pt x="66" y="2"/>
                      </a:lnTo>
                      <a:lnTo>
                        <a:pt x="66" y="2"/>
                      </a:lnTo>
                      <a:lnTo>
                        <a:pt x="66" y="3"/>
                      </a:lnTo>
                      <a:lnTo>
                        <a:pt x="67" y="3"/>
                      </a:lnTo>
                      <a:lnTo>
                        <a:pt x="67" y="3"/>
                      </a:lnTo>
                      <a:lnTo>
                        <a:pt x="67" y="3"/>
                      </a:lnTo>
                      <a:lnTo>
                        <a:pt x="66" y="3"/>
                      </a:lnTo>
                      <a:lnTo>
                        <a:pt x="66" y="3"/>
                      </a:lnTo>
                      <a:lnTo>
                        <a:pt x="66" y="3"/>
                      </a:lnTo>
                      <a:lnTo>
                        <a:pt x="66" y="3"/>
                      </a:lnTo>
                      <a:lnTo>
                        <a:pt x="66" y="3"/>
                      </a:lnTo>
                      <a:lnTo>
                        <a:pt x="65" y="4"/>
                      </a:lnTo>
                      <a:lnTo>
                        <a:pt x="65" y="4"/>
                      </a:lnTo>
                      <a:lnTo>
                        <a:pt x="65" y="4"/>
                      </a:lnTo>
                      <a:lnTo>
                        <a:pt x="65" y="4"/>
                      </a:lnTo>
                      <a:lnTo>
                        <a:pt x="65" y="4"/>
                      </a:lnTo>
                      <a:lnTo>
                        <a:pt x="65" y="4"/>
                      </a:lnTo>
                      <a:lnTo>
                        <a:pt x="65" y="4"/>
                      </a:lnTo>
                      <a:lnTo>
                        <a:pt x="65" y="4"/>
                      </a:lnTo>
                      <a:lnTo>
                        <a:pt x="65" y="5"/>
                      </a:lnTo>
                      <a:lnTo>
                        <a:pt x="64" y="5"/>
                      </a:lnTo>
                      <a:lnTo>
                        <a:pt x="64" y="5"/>
                      </a:lnTo>
                      <a:lnTo>
                        <a:pt x="65" y="5"/>
                      </a:lnTo>
                      <a:lnTo>
                        <a:pt x="65" y="5"/>
                      </a:lnTo>
                      <a:lnTo>
                        <a:pt x="65" y="5"/>
                      </a:lnTo>
                      <a:lnTo>
                        <a:pt x="65" y="5"/>
                      </a:lnTo>
                      <a:lnTo>
                        <a:pt x="65" y="5"/>
                      </a:lnTo>
                      <a:lnTo>
                        <a:pt x="65" y="5"/>
                      </a:lnTo>
                      <a:lnTo>
                        <a:pt x="65" y="5"/>
                      </a:lnTo>
                      <a:lnTo>
                        <a:pt x="65" y="6"/>
                      </a:lnTo>
                      <a:lnTo>
                        <a:pt x="64" y="7"/>
                      </a:lnTo>
                      <a:lnTo>
                        <a:pt x="64" y="7"/>
                      </a:lnTo>
                      <a:lnTo>
                        <a:pt x="64" y="7"/>
                      </a:lnTo>
                      <a:lnTo>
                        <a:pt x="64" y="7"/>
                      </a:lnTo>
                      <a:lnTo>
                        <a:pt x="64" y="8"/>
                      </a:lnTo>
                      <a:lnTo>
                        <a:pt x="64" y="8"/>
                      </a:lnTo>
                      <a:lnTo>
                        <a:pt x="64" y="8"/>
                      </a:lnTo>
                      <a:lnTo>
                        <a:pt x="64" y="8"/>
                      </a:lnTo>
                      <a:lnTo>
                        <a:pt x="64" y="8"/>
                      </a:lnTo>
                      <a:lnTo>
                        <a:pt x="64" y="8"/>
                      </a:lnTo>
                      <a:lnTo>
                        <a:pt x="64" y="9"/>
                      </a:lnTo>
                      <a:lnTo>
                        <a:pt x="64" y="9"/>
                      </a:lnTo>
                      <a:lnTo>
                        <a:pt x="64" y="9"/>
                      </a:lnTo>
                      <a:lnTo>
                        <a:pt x="64" y="9"/>
                      </a:lnTo>
                      <a:lnTo>
                        <a:pt x="64" y="9"/>
                      </a:lnTo>
                      <a:lnTo>
                        <a:pt x="64" y="9"/>
                      </a:lnTo>
                      <a:lnTo>
                        <a:pt x="64" y="9"/>
                      </a:lnTo>
                      <a:lnTo>
                        <a:pt x="64" y="10"/>
                      </a:lnTo>
                      <a:lnTo>
                        <a:pt x="64" y="10"/>
                      </a:lnTo>
                      <a:lnTo>
                        <a:pt x="64" y="10"/>
                      </a:lnTo>
                      <a:lnTo>
                        <a:pt x="64" y="10"/>
                      </a:lnTo>
                      <a:lnTo>
                        <a:pt x="64" y="10"/>
                      </a:lnTo>
                      <a:lnTo>
                        <a:pt x="64" y="11"/>
                      </a:lnTo>
                      <a:lnTo>
                        <a:pt x="64" y="11"/>
                      </a:lnTo>
                      <a:lnTo>
                        <a:pt x="64" y="11"/>
                      </a:lnTo>
                      <a:lnTo>
                        <a:pt x="64" y="11"/>
                      </a:lnTo>
                      <a:lnTo>
                        <a:pt x="64" y="11"/>
                      </a:lnTo>
                      <a:lnTo>
                        <a:pt x="64" y="11"/>
                      </a:lnTo>
                      <a:lnTo>
                        <a:pt x="64" y="11"/>
                      </a:lnTo>
                      <a:lnTo>
                        <a:pt x="64" y="11"/>
                      </a:lnTo>
                      <a:lnTo>
                        <a:pt x="65" y="12"/>
                      </a:lnTo>
                      <a:lnTo>
                        <a:pt x="65" y="12"/>
                      </a:lnTo>
                      <a:lnTo>
                        <a:pt x="65" y="13"/>
                      </a:lnTo>
                      <a:lnTo>
                        <a:pt x="65" y="14"/>
                      </a:lnTo>
                      <a:lnTo>
                        <a:pt x="65" y="15"/>
                      </a:lnTo>
                      <a:lnTo>
                        <a:pt x="66" y="16"/>
                      </a:lnTo>
                      <a:lnTo>
                        <a:pt x="66" y="16"/>
                      </a:lnTo>
                      <a:lnTo>
                        <a:pt x="66" y="17"/>
                      </a:lnTo>
                      <a:lnTo>
                        <a:pt x="67" y="22"/>
                      </a:lnTo>
                      <a:lnTo>
                        <a:pt x="68" y="23"/>
                      </a:lnTo>
                      <a:lnTo>
                        <a:pt x="69" y="25"/>
                      </a:lnTo>
                      <a:lnTo>
                        <a:pt x="71" y="27"/>
                      </a:lnTo>
                      <a:lnTo>
                        <a:pt x="72" y="28"/>
                      </a:lnTo>
                      <a:lnTo>
                        <a:pt x="73" y="29"/>
                      </a:lnTo>
                      <a:lnTo>
                        <a:pt x="75" y="32"/>
                      </a:lnTo>
                      <a:lnTo>
                        <a:pt x="75" y="32"/>
                      </a:lnTo>
                      <a:lnTo>
                        <a:pt x="76" y="33"/>
                      </a:lnTo>
                      <a:lnTo>
                        <a:pt x="76" y="34"/>
                      </a:lnTo>
                      <a:lnTo>
                        <a:pt x="76" y="34"/>
                      </a:lnTo>
                      <a:lnTo>
                        <a:pt x="76" y="35"/>
                      </a:lnTo>
                      <a:lnTo>
                        <a:pt x="75" y="37"/>
                      </a:lnTo>
                      <a:lnTo>
                        <a:pt x="73" y="39"/>
                      </a:lnTo>
                      <a:lnTo>
                        <a:pt x="73" y="39"/>
                      </a:lnTo>
                      <a:lnTo>
                        <a:pt x="70" y="39"/>
                      </a:lnTo>
                      <a:lnTo>
                        <a:pt x="66" y="40"/>
                      </a:lnTo>
                      <a:lnTo>
                        <a:pt x="63" y="40"/>
                      </a:lnTo>
                      <a:lnTo>
                        <a:pt x="62" y="41"/>
                      </a:lnTo>
                      <a:lnTo>
                        <a:pt x="61" y="41"/>
                      </a:lnTo>
                      <a:lnTo>
                        <a:pt x="60" y="41"/>
                      </a:lnTo>
                      <a:lnTo>
                        <a:pt x="60" y="41"/>
                      </a:lnTo>
                      <a:lnTo>
                        <a:pt x="59" y="41"/>
                      </a:lnTo>
                      <a:lnTo>
                        <a:pt x="59" y="41"/>
                      </a:lnTo>
                      <a:lnTo>
                        <a:pt x="58" y="41"/>
                      </a:lnTo>
                      <a:lnTo>
                        <a:pt x="57" y="42"/>
                      </a:lnTo>
                      <a:lnTo>
                        <a:pt x="56" y="42"/>
                      </a:lnTo>
                      <a:lnTo>
                        <a:pt x="56" y="42"/>
                      </a:lnTo>
                      <a:lnTo>
                        <a:pt x="55" y="43"/>
                      </a:lnTo>
                      <a:lnTo>
                        <a:pt x="55" y="44"/>
                      </a:lnTo>
                      <a:lnTo>
                        <a:pt x="55" y="45"/>
                      </a:lnTo>
                      <a:lnTo>
                        <a:pt x="55" y="45"/>
                      </a:lnTo>
                      <a:lnTo>
                        <a:pt x="55" y="45"/>
                      </a:lnTo>
                      <a:lnTo>
                        <a:pt x="54" y="46"/>
                      </a:lnTo>
                      <a:lnTo>
                        <a:pt x="54" y="45"/>
                      </a:lnTo>
                      <a:lnTo>
                        <a:pt x="53" y="45"/>
                      </a:lnTo>
                      <a:lnTo>
                        <a:pt x="53" y="46"/>
                      </a:lnTo>
                      <a:lnTo>
                        <a:pt x="53" y="46"/>
                      </a:lnTo>
                      <a:lnTo>
                        <a:pt x="52" y="46"/>
                      </a:lnTo>
                      <a:lnTo>
                        <a:pt x="52" y="46"/>
                      </a:lnTo>
                      <a:lnTo>
                        <a:pt x="52" y="46"/>
                      </a:lnTo>
                      <a:lnTo>
                        <a:pt x="51" y="46"/>
                      </a:lnTo>
                      <a:lnTo>
                        <a:pt x="51" y="46"/>
                      </a:lnTo>
                      <a:lnTo>
                        <a:pt x="50" y="46"/>
                      </a:lnTo>
                      <a:lnTo>
                        <a:pt x="50" y="46"/>
                      </a:lnTo>
                      <a:lnTo>
                        <a:pt x="49" y="46"/>
                      </a:lnTo>
                      <a:lnTo>
                        <a:pt x="48" y="46"/>
                      </a:lnTo>
                      <a:lnTo>
                        <a:pt x="47" y="46"/>
                      </a:lnTo>
                      <a:lnTo>
                        <a:pt x="47" y="46"/>
                      </a:lnTo>
                      <a:lnTo>
                        <a:pt x="46" y="46"/>
                      </a:lnTo>
                      <a:lnTo>
                        <a:pt x="45" y="46"/>
                      </a:lnTo>
                      <a:lnTo>
                        <a:pt x="43" y="45"/>
                      </a:lnTo>
                      <a:lnTo>
                        <a:pt x="42" y="45"/>
                      </a:lnTo>
                      <a:lnTo>
                        <a:pt x="41" y="46"/>
                      </a:lnTo>
                      <a:lnTo>
                        <a:pt x="40" y="46"/>
                      </a:lnTo>
                      <a:lnTo>
                        <a:pt x="38" y="45"/>
                      </a:lnTo>
                      <a:lnTo>
                        <a:pt x="36" y="43"/>
                      </a:lnTo>
                      <a:lnTo>
                        <a:pt x="35" y="43"/>
                      </a:lnTo>
                      <a:lnTo>
                        <a:pt x="34" y="42"/>
                      </a:lnTo>
                      <a:lnTo>
                        <a:pt x="32" y="41"/>
                      </a:lnTo>
                      <a:lnTo>
                        <a:pt x="31" y="39"/>
                      </a:lnTo>
                      <a:lnTo>
                        <a:pt x="29" y="38"/>
                      </a:lnTo>
                      <a:lnTo>
                        <a:pt x="29" y="38"/>
                      </a:lnTo>
                      <a:lnTo>
                        <a:pt x="28" y="38"/>
                      </a:lnTo>
                      <a:lnTo>
                        <a:pt x="26" y="35"/>
                      </a:lnTo>
                      <a:lnTo>
                        <a:pt x="24" y="34"/>
                      </a:lnTo>
                      <a:lnTo>
                        <a:pt x="23" y="33"/>
                      </a:lnTo>
                      <a:lnTo>
                        <a:pt x="22" y="33"/>
                      </a:lnTo>
                      <a:lnTo>
                        <a:pt x="22" y="33"/>
                      </a:lnTo>
                      <a:lnTo>
                        <a:pt x="21" y="31"/>
                      </a:lnTo>
                      <a:lnTo>
                        <a:pt x="21" y="29"/>
                      </a:lnTo>
                      <a:lnTo>
                        <a:pt x="21" y="29"/>
                      </a:lnTo>
                      <a:lnTo>
                        <a:pt x="21" y="28"/>
                      </a:lnTo>
                      <a:lnTo>
                        <a:pt x="21" y="27"/>
                      </a:lnTo>
                      <a:lnTo>
                        <a:pt x="21" y="26"/>
                      </a:lnTo>
                      <a:lnTo>
                        <a:pt x="20" y="24"/>
                      </a:lnTo>
                      <a:lnTo>
                        <a:pt x="18" y="20"/>
                      </a:lnTo>
                      <a:lnTo>
                        <a:pt x="17" y="18"/>
                      </a:lnTo>
                      <a:lnTo>
                        <a:pt x="17" y="17"/>
                      </a:lnTo>
                      <a:lnTo>
                        <a:pt x="16" y="15"/>
                      </a:lnTo>
                      <a:lnTo>
                        <a:pt x="16" y="14"/>
                      </a:lnTo>
                      <a:lnTo>
                        <a:pt x="15" y="14"/>
                      </a:lnTo>
                      <a:lnTo>
                        <a:pt x="14" y="14"/>
                      </a:lnTo>
                      <a:lnTo>
                        <a:pt x="14" y="14"/>
                      </a:lnTo>
                      <a:lnTo>
                        <a:pt x="14" y="14"/>
                      </a:lnTo>
                      <a:lnTo>
                        <a:pt x="13" y="14"/>
                      </a:lnTo>
                      <a:lnTo>
                        <a:pt x="13" y="15"/>
                      </a:lnTo>
                      <a:lnTo>
                        <a:pt x="13" y="15"/>
                      </a:lnTo>
                      <a:lnTo>
                        <a:pt x="13" y="17"/>
                      </a:lnTo>
                      <a:lnTo>
                        <a:pt x="13" y="18"/>
                      </a:lnTo>
                      <a:lnTo>
                        <a:pt x="15" y="20"/>
                      </a:lnTo>
                      <a:lnTo>
                        <a:pt x="15" y="22"/>
                      </a:lnTo>
                      <a:lnTo>
                        <a:pt x="15" y="22"/>
                      </a:lnTo>
                      <a:lnTo>
                        <a:pt x="15" y="22"/>
                      </a:lnTo>
                      <a:lnTo>
                        <a:pt x="15" y="22"/>
                      </a:lnTo>
                      <a:lnTo>
                        <a:pt x="14" y="22"/>
                      </a:lnTo>
                      <a:lnTo>
                        <a:pt x="14" y="22"/>
                      </a:lnTo>
                      <a:lnTo>
                        <a:pt x="12" y="22"/>
                      </a:lnTo>
                      <a:lnTo>
                        <a:pt x="10" y="21"/>
                      </a:lnTo>
                      <a:lnTo>
                        <a:pt x="10" y="21"/>
                      </a:lnTo>
                      <a:lnTo>
                        <a:pt x="9" y="20"/>
                      </a:lnTo>
                      <a:lnTo>
                        <a:pt x="8" y="20"/>
                      </a:lnTo>
                      <a:lnTo>
                        <a:pt x="8" y="20"/>
                      </a:lnTo>
                      <a:lnTo>
                        <a:pt x="7" y="20"/>
                      </a:lnTo>
                      <a:lnTo>
                        <a:pt x="6" y="19"/>
                      </a:lnTo>
                      <a:lnTo>
                        <a:pt x="5" y="19"/>
                      </a:lnTo>
                      <a:lnTo>
                        <a:pt x="4" y="19"/>
                      </a:lnTo>
                      <a:lnTo>
                        <a:pt x="3" y="19"/>
                      </a:lnTo>
                      <a:lnTo>
                        <a:pt x="3" y="19"/>
                      </a:lnTo>
                      <a:lnTo>
                        <a:pt x="2" y="19"/>
                      </a:lnTo>
                      <a:lnTo>
                        <a:pt x="2" y="19"/>
                      </a:lnTo>
                      <a:lnTo>
                        <a:pt x="2" y="20"/>
                      </a:lnTo>
                      <a:lnTo>
                        <a:pt x="2" y="20"/>
                      </a:lnTo>
                      <a:lnTo>
                        <a:pt x="2" y="20"/>
                      </a:lnTo>
                      <a:lnTo>
                        <a:pt x="1" y="21"/>
                      </a:lnTo>
                      <a:lnTo>
                        <a:pt x="1" y="22"/>
                      </a:lnTo>
                      <a:lnTo>
                        <a:pt x="0" y="22"/>
                      </a:lnTo>
                      <a:lnTo>
                        <a:pt x="1" y="22"/>
                      </a:lnTo>
                      <a:lnTo>
                        <a:pt x="2" y="23"/>
                      </a:lnTo>
                      <a:lnTo>
                        <a:pt x="2" y="23"/>
                      </a:lnTo>
                      <a:lnTo>
                        <a:pt x="3" y="23"/>
                      </a:lnTo>
                      <a:lnTo>
                        <a:pt x="4" y="24"/>
                      </a:lnTo>
                      <a:lnTo>
                        <a:pt x="4" y="24"/>
                      </a:lnTo>
                      <a:lnTo>
                        <a:pt x="5" y="25"/>
                      </a:lnTo>
                      <a:lnTo>
                        <a:pt x="5" y="25"/>
                      </a:lnTo>
                      <a:lnTo>
                        <a:pt x="7" y="26"/>
                      </a:lnTo>
                      <a:lnTo>
                        <a:pt x="7" y="26"/>
                      </a:lnTo>
                      <a:lnTo>
                        <a:pt x="8" y="27"/>
                      </a:lnTo>
                      <a:lnTo>
                        <a:pt x="8" y="28"/>
                      </a:lnTo>
                      <a:lnTo>
                        <a:pt x="8" y="29"/>
                      </a:lnTo>
                      <a:lnTo>
                        <a:pt x="8" y="30"/>
                      </a:lnTo>
                      <a:lnTo>
                        <a:pt x="9" y="31"/>
                      </a:lnTo>
                      <a:lnTo>
                        <a:pt x="9" y="32"/>
                      </a:lnTo>
                      <a:lnTo>
                        <a:pt x="10" y="32"/>
                      </a:lnTo>
                      <a:lnTo>
                        <a:pt x="10" y="33"/>
                      </a:lnTo>
                      <a:lnTo>
                        <a:pt x="11" y="33"/>
                      </a:lnTo>
                      <a:lnTo>
                        <a:pt x="12" y="34"/>
                      </a:lnTo>
                      <a:lnTo>
                        <a:pt x="13" y="34"/>
                      </a:lnTo>
                      <a:lnTo>
                        <a:pt x="14" y="36"/>
                      </a:lnTo>
                      <a:lnTo>
                        <a:pt x="16" y="36"/>
                      </a:lnTo>
                      <a:lnTo>
                        <a:pt x="16" y="37"/>
                      </a:lnTo>
                      <a:lnTo>
                        <a:pt x="16" y="37"/>
                      </a:lnTo>
                      <a:lnTo>
                        <a:pt x="17" y="38"/>
                      </a:lnTo>
                      <a:lnTo>
                        <a:pt x="17" y="38"/>
                      </a:lnTo>
                      <a:lnTo>
                        <a:pt x="16" y="38"/>
                      </a:lnTo>
                      <a:lnTo>
                        <a:pt x="16" y="39"/>
                      </a:lnTo>
                      <a:lnTo>
                        <a:pt x="14" y="42"/>
                      </a:lnTo>
                      <a:lnTo>
                        <a:pt x="14" y="42"/>
                      </a:lnTo>
                      <a:lnTo>
                        <a:pt x="14" y="43"/>
                      </a:lnTo>
                      <a:lnTo>
                        <a:pt x="13" y="46"/>
                      </a:lnTo>
                      <a:lnTo>
                        <a:pt x="13" y="47"/>
                      </a:lnTo>
                      <a:lnTo>
                        <a:pt x="13" y="49"/>
                      </a:lnTo>
                      <a:lnTo>
                        <a:pt x="13" y="49"/>
                      </a:lnTo>
                      <a:lnTo>
                        <a:pt x="13" y="50"/>
                      </a:lnTo>
                      <a:lnTo>
                        <a:pt x="13" y="50"/>
                      </a:lnTo>
                      <a:lnTo>
                        <a:pt x="13" y="50"/>
                      </a:lnTo>
                      <a:lnTo>
                        <a:pt x="13" y="50"/>
                      </a:lnTo>
                      <a:lnTo>
                        <a:pt x="13" y="50"/>
                      </a:lnTo>
                      <a:lnTo>
                        <a:pt x="14" y="50"/>
                      </a:lnTo>
                      <a:lnTo>
                        <a:pt x="14" y="51"/>
                      </a:lnTo>
                      <a:lnTo>
                        <a:pt x="15" y="51"/>
                      </a:lnTo>
                      <a:lnTo>
                        <a:pt x="16" y="51"/>
                      </a:lnTo>
                      <a:lnTo>
                        <a:pt x="17" y="52"/>
                      </a:lnTo>
                      <a:lnTo>
                        <a:pt x="19" y="53"/>
                      </a:lnTo>
                      <a:lnTo>
                        <a:pt x="22" y="54"/>
                      </a:lnTo>
                      <a:lnTo>
                        <a:pt x="24" y="55"/>
                      </a:lnTo>
                      <a:lnTo>
                        <a:pt x="27" y="56"/>
                      </a:lnTo>
                      <a:lnTo>
                        <a:pt x="29" y="57"/>
                      </a:lnTo>
                      <a:lnTo>
                        <a:pt x="33" y="58"/>
                      </a:lnTo>
                      <a:lnTo>
                        <a:pt x="36" y="60"/>
                      </a:lnTo>
                      <a:lnTo>
                        <a:pt x="39" y="61"/>
                      </a:lnTo>
                      <a:lnTo>
                        <a:pt x="42" y="62"/>
                      </a:lnTo>
                      <a:lnTo>
                        <a:pt x="45" y="62"/>
                      </a:lnTo>
                      <a:lnTo>
                        <a:pt x="50" y="64"/>
                      </a:lnTo>
                      <a:lnTo>
                        <a:pt x="50" y="64"/>
                      </a:lnTo>
                      <a:lnTo>
                        <a:pt x="51" y="64"/>
                      </a:lnTo>
                      <a:lnTo>
                        <a:pt x="54" y="65"/>
                      </a:lnTo>
                      <a:lnTo>
                        <a:pt x="55" y="65"/>
                      </a:lnTo>
                      <a:lnTo>
                        <a:pt x="55" y="65"/>
                      </a:lnTo>
                      <a:lnTo>
                        <a:pt x="56" y="66"/>
                      </a:lnTo>
                      <a:lnTo>
                        <a:pt x="56" y="74"/>
                      </a:lnTo>
                      <a:lnTo>
                        <a:pt x="56" y="79"/>
                      </a:lnTo>
                      <a:lnTo>
                        <a:pt x="56" y="84"/>
                      </a:lnTo>
                      <a:lnTo>
                        <a:pt x="56" y="88"/>
                      </a:lnTo>
                      <a:lnTo>
                        <a:pt x="56" y="91"/>
                      </a:lnTo>
                      <a:lnTo>
                        <a:pt x="56" y="93"/>
                      </a:lnTo>
                      <a:lnTo>
                        <a:pt x="56" y="95"/>
                      </a:lnTo>
                      <a:lnTo>
                        <a:pt x="56" y="98"/>
                      </a:lnTo>
                      <a:lnTo>
                        <a:pt x="56" y="99"/>
                      </a:lnTo>
                      <a:lnTo>
                        <a:pt x="56" y="100"/>
                      </a:lnTo>
                      <a:lnTo>
                        <a:pt x="55" y="107"/>
                      </a:lnTo>
                      <a:lnTo>
                        <a:pt x="55" y="109"/>
                      </a:lnTo>
                      <a:lnTo>
                        <a:pt x="54" y="112"/>
                      </a:lnTo>
                      <a:lnTo>
                        <a:pt x="53" y="117"/>
                      </a:lnTo>
                      <a:lnTo>
                        <a:pt x="52" y="121"/>
                      </a:lnTo>
                      <a:lnTo>
                        <a:pt x="51" y="125"/>
                      </a:lnTo>
                      <a:lnTo>
                        <a:pt x="51" y="129"/>
                      </a:lnTo>
                      <a:lnTo>
                        <a:pt x="50" y="131"/>
                      </a:lnTo>
                      <a:lnTo>
                        <a:pt x="50" y="132"/>
                      </a:lnTo>
                      <a:lnTo>
                        <a:pt x="51" y="132"/>
                      </a:lnTo>
                      <a:lnTo>
                        <a:pt x="51" y="133"/>
                      </a:lnTo>
                      <a:lnTo>
                        <a:pt x="51" y="137"/>
                      </a:lnTo>
                      <a:lnTo>
                        <a:pt x="50" y="138"/>
                      </a:lnTo>
                      <a:lnTo>
                        <a:pt x="50" y="140"/>
                      </a:lnTo>
                      <a:lnTo>
                        <a:pt x="50" y="141"/>
                      </a:lnTo>
                      <a:lnTo>
                        <a:pt x="50" y="142"/>
                      </a:lnTo>
                      <a:lnTo>
                        <a:pt x="50" y="143"/>
                      </a:lnTo>
                      <a:lnTo>
                        <a:pt x="50" y="145"/>
                      </a:lnTo>
                      <a:lnTo>
                        <a:pt x="50" y="145"/>
                      </a:lnTo>
                      <a:lnTo>
                        <a:pt x="50" y="145"/>
                      </a:lnTo>
                      <a:lnTo>
                        <a:pt x="50" y="146"/>
                      </a:lnTo>
                      <a:lnTo>
                        <a:pt x="50" y="147"/>
                      </a:lnTo>
                      <a:lnTo>
                        <a:pt x="49" y="150"/>
                      </a:lnTo>
                      <a:lnTo>
                        <a:pt x="49" y="151"/>
                      </a:lnTo>
                      <a:lnTo>
                        <a:pt x="48" y="153"/>
                      </a:lnTo>
                      <a:lnTo>
                        <a:pt x="49" y="155"/>
                      </a:lnTo>
                      <a:lnTo>
                        <a:pt x="49" y="156"/>
                      </a:lnTo>
                      <a:lnTo>
                        <a:pt x="49" y="157"/>
                      </a:lnTo>
                      <a:lnTo>
                        <a:pt x="49" y="161"/>
                      </a:lnTo>
                      <a:lnTo>
                        <a:pt x="48" y="163"/>
                      </a:lnTo>
                      <a:lnTo>
                        <a:pt x="48" y="166"/>
                      </a:lnTo>
                      <a:lnTo>
                        <a:pt x="48" y="167"/>
                      </a:lnTo>
                      <a:lnTo>
                        <a:pt x="48" y="169"/>
                      </a:lnTo>
                      <a:lnTo>
                        <a:pt x="48" y="170"/>
                      </a:lnTo>
                      <a:lnTo>
                        <a:pt x="48" y="170"/>
                      </a:lnTo>
                      <a:lnTo>
                        <a:pt x="47" y="172"/>
                      </a:lnTo>
                      <a:lnTo>
                        <a:pt x="47" y="173"/>
                      </a:lnTo>
                      <a:lnTo>
                        <a:pt x="46" y="176"/>
                      </a:lnTo>
                      <a:lnTo>
                        <a:pt x="46" y="179"/>
                      </a:lnTo>
                      <a:lnTo>
                        <a:pt x="46" y="182"/>
                      </a:lnTo>
                      <a:lnTo>
                        <a:pt x="45" y="184"/>
                      </a:lnTo>
                      <a:lnTo>
                        <a:pt x="43" y="186"/>
                      </a:lnTo>
                      <a:lnTo>
                        <a:pt x="43" y="186"/>
                      </a:lnTo>
                      <a:lnTo>
                        <a:pt x="42" y="188"/>
                      </a:lnTo>
                      <a:lnTo>
                        <a:pt x="42" y="190"/>
                      </a:lnTo>
                      <a:lnTo>
                        <a:pt x="42" y="191"/>
                      </a:lnTo>
                      <a:lnTo>
                        <a:pt x="43" y="193"/>
                      </a:lnTo>
                      <a:lnTo>
                        <a:pt x="43" y="194"/>
                      </a:lnTo>
                      <a:lnTo>
                        <a:pt x="43" y="195"/>
                      </a:lnTo>
                      <a:lnTo>
                        <a:pt x="43" y="195"/>
                      </a:lnTo>
                      <a:lnTo>
                        <a:pt x="43" y="196"/>
                      </a:lnTo>
                      <a:lnTo>
                        <a:pt x="41" y="204"/>
                      </a:lnTo>
                      <a:lnTo>
                        <a:pt x="41" y="208"/>
                      </a:lnTo>
                      <a:lnTo>
                        <a:pt x="41" y="209"/>
                      </a:lnTo>
                      <a:lnTo>
                        <a:pt x="41" y="210"/>
                      </a:lnTo>
                      <a:lnTo>
                        <a:pt x="40" y="212"/>
                      </a:lnTo>
                      <a:lnTo>
                        <a:pt x="40" y="213"/>
                      </a:lnTo>
                      <a:lnTo>
                        <a:pt x="39" y="214"/>
                      </a:lnTo>
                      <a:lnTo>
                        <a:pt x="39" y="214"/>
                      </a:lnTo>
                      <a:lnTo>
                        <a:pt x="39" y="215"/>
                      </a:lnTo>
                      <a:lnTo>
                        <a:pt x="39" y="217"/>
                      </a:lnTo>
                      <a:lnTo>
                        <a:pt x="38" y="218"/>
                      </a:lnTo>
                      <a:lnTo>
                        <a:pt x="37" y="220"/>
                      </a:lnTo>
                      <a:lnTo>
                        <a:pt x="37" y="221"/>
                      </a:lnTo>
                      <a:lnTo>
                        <a:pt x="37" y="222"/>
                      </a:lnTo>
                      <a:lnTo>
                        <a:pt x="37" y="223"/>
                      </a:lnTo>
                      <a:lnTo>
                        <a:pt x="37" y="224"/>
                      </a:lnTo>
                      <a:lnTo>
                        <a:pt x="37" y="226"/>
                      </a:lnTo>
                      <a:lnTo>
                        <a:pt x="37" y="226"/>
                      </a:lnTo>
                      <a:lnTo>
                        <a:pt x="37" y="227"/>
                      </a:lnTo>
                      <a:lnTo>
                        <a:pt x="36" y="228"/>
                      </a:lnTo>
                      <a:lnTo>
                        <a:pt x="36" y="229"/>
                      </a:lnTo>
                      <a:lnTo>
                        <a:pt x="36" y="231"/>
                      </a:lnTo>
                      <a:lnTo>
                        <a:pt x="36" y="232"/>
                      </a:lnTo>
                      <a:lnTo>
                        <a:pt x="36" y="232"/>
                      </a:lnTo>
                      <a:lnTo>
                        <a:pt x="35" y="233"/>
                      </a:lnTo>
                      <a:lnTo>
                        <a:pt x="35" y="234"/>
                      </a:lnTo>
                      <a:lnTo>
                        <a:pt x="34" y="234"/>
                      </a:lnTo>
                      <a:lnTo>
                        <a:pt x="33" y="234"/>
                      </a:lnTo>
                      <a:lnTo>
                        <a:pt x="33" y="235"/>
                      </a:lnTo>
                      <a:lnTo>
                        <a:pt x="33" y="236"/>
                      </a:lnTo>
                      <a:lnTo>
                        <a:pt x="32" y="237"/>
                      </a:lnTo>
                      <a:lnTo>
                        <a:pt x="31" y="238"/>
                      </a:lnTo>
                      <a:lnTo>
                        <a:pt x="31" y="238"/>
                      </a:lnTo>
                      <a:lnTo>
                        <a:pt x="30" y="238"/>
                      </a:lnTo>
                      <a:lnTo>
                        <a:pt x="29" y="238"/>
                      </a:lnTo>
                      <a:lnTo>
                        <a:pt x="29" y="238"/>
                      </a:lnTo>
                      <a:lnTo>
                        <a:pt x="28" y="239"/>
                      </a:lnTo>
                      <a:lnTo>
                        <a:pt x="27" y="240"/>
                      </a:lnTo>
                      <a:lnTo>
                        <a:pt x="26" y="240"/>
                      </a:lnTo>
                      <a:lnTo>
                        <a:pt x="26" y="241"/>
                      </a:lnTo>
                      <a:lnTo>
                        <a:pt x="26" y="241"/>
                      </a:lnTo>
                      <a:lnTo>
                        <a:pt x="25" y="241"/>
                      </a:lnTo>
                      <a:lnTo>
                        <a:pt x="24" y="242"/>
                      </a:lnTo>
                      <a:lnTo>
                        <a:pt x="24" y="242"/>
                      </a:lnTo>
                      <a:lnTo>
                        <a:pt x="23" y="242"/>
                      </a:lnTo>
                      <a:lnTo>
                        <a:pt x="23" y="243"/>
                      </a:lnTo>
                      <a:lnTo>
                        <a:pt x="23" y="243"/>
                      </a:lnTo>
                      <a:lnTo>
                        <a:pt x="22" y="244"/>
                      </a:lnTo>
                      <a:lnTo>
                        <a:pt x="21" y="244"/>
                      </a:lnTo>
                      <a:lnTo>
                        <a:pt x="20" y="245"/>
                      </a:lnTo>
                      <a:lnTo>
                        <a:pt x="19" y="245"/>
                      </a:lnTo>
                      <a:lnTo>
                        <a:pt x="18" y="245"/>
                      </a:lnTo>
                      <a:lnTo>
                        <a:pt x="17" y="245"/>
                      </a:lnTo>
                      <a:lnTo>
                        <a:pt x="17" y="245"/>
                      </a:lnTo>
                      <a:lnTo>
                        <a:pt x="14" y="244"/>
                      </a:lnTo>
                      <a:lnTo>
                        <a:pt x="13" y="244"/>
                      </a:lnTo>
                      <a:lnTo>
                        <a:pt x="13" y="245"/>
                      </a:lnTo>
                      <a:lnTo>
                        <a:pt x="13" y="245"/>
                      </a:lnTo>
                      <a:lnTo>
                        <a:pt x="12" y="245"/>
                      </a:lnTo>
                      <a:lnTo>
                        <a:pt x="12" y="246"/>
                      </a:lnTo>
                      <a:lnTo>
                        <a:pt x="12" y="246"/>
                      </a:lnTo>
                      <a:lnTo>
                        <a:pt x="12" y="247"/>
                      </a:lnTo>
                      <a:lnTo>
                        <a:pt x="12" y="247"/>
                      </a:lnTo>
                      <a:lnTo>
                        <a:pt x="12" y="247"/>
                      </a:lnTo>
                      <a:lnTo>
                        <a:pt x="11" y="248"/>
                      </a:lnTo>
                      <a:lnTo>
                        <a:pt x="11" y="249"/>
                      </a:lnTo>
                      <a:lnTo>
                        <a:pt x="12" y="249"/>
                      </a:lnTo>
                      <a:lnTo>
                        <a:pt x="12" y="250"/>
                      </a:lnTo>
                      <a:lnTo>
                        <a:pt x="13" y="250"/>
                      </a:lnTo>
                      <a:lnTo>
                        <a:pt x="14" y="251"/>
                      </a:lnTo>
                      <a:lnTo>
                        <a:pt x="16" y="251"/>
                      </a:lnTo>
                      <a:lnTo>
                        <a:pt x="20" y="252"/>
                      </a:lnTo>
                      <a:lnTo>
                        <a:pt x="23" y="252"/>
                      </a:lnTo>
                      <a:lnTo>
                        <a:pt x="24" y="252"/>
                      </a:lnTo>
                      <a:lnTo>
                        <a:pt x="28" y="252"/>
                      </a:lnTo>
                      <a:lnTo>
                        <a:pt x="31" y="252"/>
                      </a:lnTo>
                      <a:lnTo>
                        <a:pt x="32" y="252"/>
                      </a:lnTo>
                      <a:lnTo>
                        <a:pt x="36" y="252"/>
                      </a:lnTo>
                      <a:lnTo>
                        <a:pt x="36" y="252"/>
                      </a:lnTo>
                      <a:lnTo>
                        <a:pt x="36" y="252"/>
                      </a:lnTo>
                      <a:lnTo>
                        <a:pt x="36" y="252"/>
                      </a:lnTo>
                      <a:lnTo>
                        <a:pt x="38" y="253"/>
                      </a:lnTo>
                      <a:lnTo>
                        <a:pt x="39" y="253"/>
                      </a:lnTo>
                      <a:lnTo>
                        <a:pt x="44" y="253"/>
                      </a:lnTo>
                      <a:lnTo>
                        <a:pt x="45" y="253"/>
                      </a:lnTo>
                      <a:lnTo>
                        <a:pt x="47" y="253"/>
                      </a:lnTo>
                      <a:lnTo>
                        <a:pt x="48" y="253"/>
                      </a:lnTo>
                      <a:lnTo>
                        <a:pt x="48" y="253"/>
                      </a:lnTo>
                      <a:lnTo>
                        <a:pt x="48" y="252"/>
                      </a:lnTo>
                      <a:lnTo>
                        <a:pt x="48" y="250"/>
                      </a:lnTo>
                      <a:lnTo>
                        <a:pt x="48" y="250"/>
                      </a:lnTo>
                      <a:lnTo>
                        <a:pt x="48" y="250"/>
                      </a:lnTo>
                      <a:lnTo>
                        <a:pt x="48" y="248"/>
                      </a:lnTo>
                      <a:lnTo>
                        <a:pt x="48" y="248"/>
                      </a:lnTo>
                      <a:lnTo>
                        <a:pt x="48" y="248"/>
                      </a:lnTo>
                      <a:lnTo>
                        <a:pt x="50" y="248"/>
                      </a:lnTo>
                      <a:lnTo>
                        <a:pt x="50" y="248"/>
                      </a:lnTo>
                      <a:lnTo>
                        <a:pt x="50" y="248"/>
                      </a:lnTo>
                      <a:lnTo>
                        <a:pt x="50" y="248"/>
                      </a:lnTo>
                      <a:lnTo>
                        <a:pt x="53" y="241"/>
                      </a:lnTo>
                      <a:lnTo>
                        <a:pt x="55" y="237"/>
                      </a:lnTo>
                      <a:lnTo>
                        <a:pt x="55" y="235"/>
                      </a:lnTo>
                      <a:lnTo>
                        <a:pt x="56" y="233"/>
                      </a:lnTo>
                      <a:lnTo>
                        <a:pt x="57" y="229"/>
                      </a:lnTo>
                      <a:lnTo>
                        <a:pt x="59" y="224"/>
                      </a:lnTo>
                      <a:lnTo>
                        <a:pt x="61" y="221"/>
                      </a:lnTo>
                      <a:lnTo>
                        <a:pt x="62" y="215"/>
                      </a:lnTo>
                      <a:lnTo>
                        <a:pt x="65" y="209"/>
                      </a:lnTo>
                      <a:lnTo>
                        <a:pt x="66" y="204"/>
                      </a:lnTo>
                      <a:lnTo>
                        <a:pt x="68" y="196"/>
                      </a:lnTo>
                      <a:lnTo>
                        <a:pt x="70" y="188"/>
                      </a:lnTo>
                      <a:lnTo>
                        <a:pt x="74" y="175"/>
                      </a:lnTo>
                      <a:lnTo>
                        <a:pt x="75" y="168"/>
                      </a:lnTo>
                      <a:lnTo>
                        <a:pt x="76" y="166"/>
                      </a:lnTo>
                      <a:lnTo>
                        <a:pt x="76" y="166"/>
                      </a:lnTo>
                      <a:lnTo>
                        <a:pt x="76" y="166"/>
                      </a:lnTo>
                      <a:lnTo>
                        <a:pt x="77" y="167"/>
                      </a:lnTo>
                      <a:lnTo>
                        <a:pt x="78" y="169"/>
                      </a:lnTo>
                      <a:lnTo>
                        <a:pt x="79" y="175"/>
                      </a:lnTo>
                      <a:lnTo>
                        <a:pt x="80" y="178"/>
                      </a:lnTo>
                      <a:lnTo>
                        <a:pt x="80" y="181"/>
                      </a:lnTo>
                      <a:lnTo>
                        <a:pt x="82" y="186"/>
                      </a:lnTo>
                      <a:lnTo>
                        <a:pt x="83" y="189"/>
                      </a:lnTo>
                      <a:lnTo>
                        <a:pt x="84" y="194"/>
                      </a:lnTo>
                      <a:lnTo>
                        <a:pt x="84" y="197"/>
                      </a:lnTo>
                      <a:lnTo>
                        <a:pt x="84" y="199"/>
                      </a:lnTo>
                      <a:lnTo>
                        <a:pt x="85" y="201"/>
                      </a:lnTo>
                      <a:lnTo>
                        <a:pt x="86" y="206"/>
                      </a:lnTo>
                      <a:lnTo>
                        <a:pt x="86" y="210"/>
                      </a:lnTo>
                      <a:lnTo>
                        <a:pt x="86" y="212"/>
                      </a:lnTo>
                      <a:lnTo>
                        <a:pt x="86" y="212"/>
                      </a:lnTo>
                      <a:lnTo>
                        <a:pt x="85" y="218"/>
                      </a:lnTo>
                      <a:lnTo>
                        <a:pt x="84" y="222"/>
                      </a:lnTo>
                      <a:lnTo>
                        <a:pt x="84" y="226"/>
                      </a:lnTo>
                      <a:lnTo>
                        <a:pt x="83" y="230"/>
                      </a:lnTo>
                      <a:lnTo>
                        <a:pt x="83" y="232"/>
                      </a:lnTo>
                      <a:lnTo>
                        <a:pt x="83" y="234"/>
                      </a:lnTo>
                      <a:lnTo>
                        <a:pt x="83" y="237"/>
                      </a:lnTo>
                      <a:lnTo>
                        <a:pt x="83" y="239"/>
                      </a:lnTo>
                      <a:lnTo>
                        <a:pt x="83" y="241"/>
                      </a:lnTo>
                      <a:lnTo>
                        <a:pt x="83" y="241"/>
                      </a:lnTo>
                      <a:lnTo>
                        <a:pt x="82" y="243"/>
                      </a:lnTo>
                      <a:lnTo>
                        <a:pt x="81" y="245"/>
                      </a:lnTo>
                      <a:lnTo>
                        <a:pt x="81" y="245"/>
                      </a:lnTo>
                      <a:lnTo>
                        <a:pt x="81" y="245"/>
                      </a:lnTo>
                      <a:lnTo>
                        <a:pt x="81" y="245"/>
                      </a:lnTo>
                      <a:lnTo>
                        <a:pt x="81" y="245"/>
                      </a:lnTo>
                      <a:lnTo>
                        <a:pt x="81" y="245"/>
                      </a:lnTo>
                      <a:lnTo>
                        <a:pt x="80" y="245"/>
                      </a:lnTo>
                      <a:lnTo>
                        <a:pt x="80" y="246"/>
                      </a:lnTo>
                      <a:lnTo>
                        <a:pt x="80" y="247"/>
                      </a:lnTo>
                      <a:lnTo>
                        <a:pt x="79" y="248"/>
                      </a:lnTo>
                      <a:lnTo>
                        <a:pt x="77" y="249"/>
                      </a:lnTo>
                      <a:lnTo>
                        <a:pt x="76" y="249"/>
                      </a:lnTo>
                      <a:lnTo>
                        <a:pt x="76" y="250"/>
                      </a:lnTo>
                      <a:lnTo>
                        <a:pt x="76" y="250"/>
                      </a:lnTo>
                      <a:lnTo>
                        <a:pt x="76" y="251"/>
                      </a:lnTo>
                      <a:lnTo>
                        <a:pt x="76" y="251"/>
                      </a:lnTo>
                      <a:lnTo>
                        <a:pt x="76" y="252"/>
                      </a:lnTo>
                      <a:lnTo>
                        <a:pt x="76" y="252"/>
                      </a:lnTo>
                      <a:lnTo>
                        <a:pt x="76" y="253"/>
                      </a:lnTo>
                      <a:lnTo>
                        <a:pt x="76" y="253"/>
                      </a:lnTo>
                      <a:lnTo>
                        <a:pt x="76" y="253"/>
                      </a:lnTo>
                      <a:lnTo>
                        <a:pt x="76" y="253"/>
                      </a:lnTo>
                      <a:lnTo>
                        <a:pt x="76" y="254"/>
                      </a:lnTo>
                      <a:lnTo>
                        <a:pt x="77" y="254"/>
                      </a:lnTo>
                      <a:lnTo>
                        <a:pt x="78" y="254"/>
                      </a:lnTo>
                      <a:lnTo>
                        <a:pt x="86" y="254"/>
                      </a:lnTo>
                      <a:lnTo>
                        <a:pt x="88" y="254"/>
                      </a:lnTo>
                      <a:lnTo>
                        <a:pt x="89" y="254"/>
                      </a:lnTo>
                      <a:lnTo>
                        <a:pt x="93" y="253"/>
                      </a:lnTo>
                      <a:lnTo>
                        <a:pt x="94" y="253"/>
                      </a:lnTo>
                      <a:lnTo>
                        <a:pt x="94" y="252"/>
                      </a:lnTo>
                      <a:lnTo>
                        <a:pt x="96" y="251"/>
                      </a:lnTo>
                      <a:lnTo>
                        <a:pt x="96" y="251"/>
                      </a:lnTo>
                      <a:lnTo>
                        <a:pt x="97" y="251"/>
                      </a:lnTo>
                      <a:lnTo>
                        <a:pt x="98" y="251"/>
                      </a:lnTo>
                      <a:lnTo>
                        <a:pt x="99" y="251"/>
                      </a:lnTo>
                      <a:lnTo>
                        <a:pt x="100" y="250"/>
                      </a:lnTo>
                      <a:lnTo>
                        <a:pt x="100" y="250"/>
                      </a:lnTo>
                      <a:lnTo>
                        <a:pt x="100" y="250"/>
                      </a:lnTo>
                      <a:lnTo>
                        <a:pt x="100" y="249"/>
                      </a:lnTo>
                      <a:lnTo>
                        <a:pt x="100" y="247"/>
                      </a:lnTo>
                      <a:lnTo>
                        <a:pt x="100" y="247"/>
                      </a:lnTo>
                      <a:lnTo>
                        <a:pt x="100" y="245"/>
                      </a:lnTo>
                      <a:lnTo>
                        <a:pt x="100" y="245"/>
                      </a:lnTo>
                      <a:lnTo>
                        <a:pt x="101" y="243"/>
                      </a:lnTo>
                      <a:lnTo>
                        <a:pt x="101" y="242"/>
                      </a:lnTo>
                      <a:lnTo>
                        <a:pt x="101" y="241"/>
                      </a:lnTo>
                      <a:lnTo>
                        <a:pt x="102" y="240"/>
                      </a:lnTo>
                      <a:lnTo>
                        <a:pt x="103" y="237"/>
                      </a:lnTo>
                      <a:lnTo>
                        <a:pt x="103" y="236"/>
                      </a:lnTo>
                      <a:lnTo>
                        <a:pt x="103" y="234"/>
                      </a:lnTo>
                      <a:lnTo>
                        <a:pt x="104" y="233"/>
                      </a:lnTo>
                      <a:lnTo>
                        <a:pt x="103" y="226"/>
                      </a:lnTo>
                      <a:lnTo>
                        <a:pt x="103" y="222"/>
                      </a:lnTo>
                      <a:lnTo>
                        <a:pt x="103" y="219"/>
                      </a:lnTo>
                      <a:lnTo>
                        <a:pt x="103" y="216"/>
                      </a:lnTo>
                      <a:lnTo>
                        <a:pt x="103" y="212"/>
                      </a:lnTo>
                      <a:lnTo>
                        <a:pt x="104" y="209"/>
                      </a:lnTo>
                      <a:lnTo>
                        <a:pt x="104" y="205"/>
                      </a:lnTo>
                      <a:lnTo>
                        <a:pt x="104" y="199"/>
                      </a:lnTo>
                      <a:lnTo>
                        <a:pt x="104" y="195"/>
                      </a:lnTo>
                      <a:lnTo>
                        <a:pt x="104" y="191"/>
                      </a:lnTo>
                      <a:lnTo>
                        <a:pt x="103" y="180"/>
                      </a:lnTo>
                      <a:lnTo>
                        <a:pt x="103" y="177"/>
                      </a:lnTo>
                      <a:lnTo>
                        <a:pt x="102" y="172"/>
                      </a:lnTo>
                      <a:lnTo>
                        <a:pt x="102" y="167"/>
                      </a:lnTo>
                      <a:lnTo>
                        <a:pt x="101" y="164"/>
                      </a:lnTo>
                      <a:lnTo>
                        <a:pt x="100" y="157"/>
                      </a:lnTo>
                      <a:lnTo>
                        <a:pt x="100" y="157"/>
                      </a:lnTo>
                      <a:lnTo>
                        <a:pt x="100" y="153"/>
                      </a:lnTo>
                      <a:lnTo>
                        <a:pt x="100" y="149"/>
                      </a:lnTo>
                      <a:lnTo>
                        <a:pt x="100" y="146"/>
                      </a:lnTo>
                      <a:lnTo>
                        <a:pt x="100" y="144"/>
                      </a:lnTo>
                      <a:lnTo>
                        <a:pt x="99" y="143"/>
                      </a:lnTo>
                      <a:lnTo>
                        <a:pt x="99" y="141"/>
                      </a:lnTo>
                      <a:lnTo>
                        <a:pt x="99" y="141"/>
                      </a:lnTo>
                      <a:lnTo>
                        <a:pt x="99" y="140"/>
                      </a:lnTo>
                      <a:lnTo>
                        <a:pt x="99" y="138"/>
                      </a:lnTo>
                      <a:lnTo>
                        <a:pt x="99" y="136"/>
                      </a:lnTo>
                      <a:lnTo>
                        <a:pt x="99" y="136"/>
                      </a:lnTo>
                      <a:lnTo>
                        <a:pt x="99" y="136"/>
                      </a:lnTo>
                      <a:lnTo>
                        <a:pt x="100" y="136"/>
                      </a:lnTo>
                      <a:lnTo>
                        <a:pt x="100" y="136"/>
                      </a:lnTo>
                      <a:lnTo>
                        <a:pt x="100" y="133"/>
                      </a:lnTo>
                      <a:lnTo>
                        <a:pt x="100" y="132"/>
                      </a:lnTo>
                      <a:lnTo>
                        <a:pt x="100" y="128"/>
                      </a:lnTo>
                      <a:lnTo>
                        <a:pt x="100" y="124"/>
                      </a:lnTo>
                      <a:lnTo>
                        <a:pt x="100" y="121"/>
                      </a:lnTo>
                      <a:lnTo>
                        <a:pt x="100" y="120"/>
                      </a:lnTo>
                      <a:lnTo>
                        <a:pt x="100" y="120"/>
                      </a:lnTo>
                      <a:lnTo>
                        <a:pt x="101" y="120"/>
                      </a:lnTo>
                      <a:lnTo>
                        <a:pt x="102" y="119"/>
                      </a:lnTo>
                      <a:lnTo>
                        <a:pt x="102" y="119"/>
                      </a:lnTo>
                      <a:lnTo>
                        <a:pt x="102" y="119"/>
                      </a:lnTo>
                      <a:lnTo>
                        <a:pt x="102" y="119"/>
                      </a:lnTo>
                      <a:lnTo>
                        <a:pt x="103" y="119"/>
                      </a:lnTo>
                      <a:lnTo>
                        <a:pt x="104" y="118"/>
                      </a:lnTo>
                      <a:lnTo>
                        <a:pt x="105" y="118"/>
                      </a:lnTo>
                      <a:lnTo>
                        <a:pt x="106" y="118"/>
                      </a:lnTo>
                      <a:lnTo>
                        <a:pt x="107" y="119"/>
                      </a:lnTo>
                      <a:lnTo>
                        <a:pt x="111" y="121"/>
                      </a:lnTo>
                      <a:lnTo>
                        <a:pt x="111" y="121"/>
                      </a:lnTo>
                      <a:lnTo>
                        <a:pt x="112" y="121"/>
                      </a:lnTo>
                      <a:lnTo>
                        <a:pt x="112" y="121"/>
                      </a:lnTo>
                      <a:lnTo>
                        <a:pt x="112" y="120"/>
                      </a:lnTo>
                      <a:lnTo>
                        <a:pt x="113" y="118"/>
                      </a:lnTo>
                      <a:lnTo>
                        <a:pt x="115" y="115"/>
                      </a:lnTo>
                      <a:lnTo>
                        <a:pt x="117" y="112"/>
                      </a:lnTo>
                      <a:lnTo>
                        <a:pt x="118" y="110"/>
                      </a:lnTo>
                      <a:lnTo>
                        <a:pt x="119" y="109"/>
                      </a:lnTo>
                      <a:lnTo>
                        <a:pt x="120" y="108"/>
                      </a:lnTo>
                      <a:lnTo>
                        <a:pt x="121" y="107"/>
                      </a:lnTo>
                      <a:lnTo>
                        <a:pt x="122" y="104"/>
                      </a:lnTo>
                      <a:lnTo>
                        <a:pt x="122" y="103"/>
                      </a:lnTo>
                      <a:lnTo>
                        <a:pt x="123" y="101"/>
                      </a:lnTo>
                      <a:lnTo>
                        <a:pt x="124" y="99"/>
                      </a:lnTo>
                      <a:lnTo>
                        <a:pt x="125" y="98"/>
                      </a:lnTo>
                      <a:lnTo>
                        <a:pt x="126" y="96"/>
                      </a:lnTo>
                      <a:lnTo>
                        <a:pt x="128" y="90"/>
                      </a:lnTo>
                      <a:lnTo>
                        <a:pt x="129" y="88"/>
                      </a:lnTo>
                      <a:lnTo>
                        <a:pt x="129" y="86"/>
                      </a:lnTo>
                      <a:lnTo>
                        <a:pt x="130" y="86"/>
                      </a:lnTo>
                      <a:lnTo>
                        <a:pt x="130" y="85"/>
                      </a:lnTo>
                      <a:lnTo>
                        <a:pt x="130" y="84"/>
                      </a:lnTo>
                      <a:lnTo>
                        <a:pt x="130" y="83"/>
                      </a:lnTo>
                      <a:lnTo>
                        <a:pt x="130" y="80"/>
                      </a:lnTo>
                      <a:close/>
                      <a:moveTo>
                        <a:pt x="64" y="10"/>
                      </a:moveTo>
                      <a:lnTo>
                        <a:pt x="64" y="10"/>
                      </a:lnTo>
                      <a:lnTo>
                        <a:pt x="64" y="10"/>
                      </a:lnTo>
                      <a:lnTo>
                        <a:pt x="64" y="10"/>
                      </a:lnTo>
                      <a:close/>
                      <a:moveTo>
                        <a:pt x="64" y="11"/>
                      </a:moveTo>
                      <a:lnTo>
                        <a:pt x="64" y="10"/>
                      </a:lnTo>
                      <a:lnTo>
                        <a:pt x="64" y="10"/>
                      </a:lnTo>
                      <a:lnTo>
                        <a:pt x="64" y="10"/>
                      </a:lnTo>
                      <a:lnTo>
                        <a:pt x="64" y="11"/>
                      </a:lnTo>
                      <a:close/>
                      <a:moveTo>
                        <a:pt x="112" y="90"/>
                      </a:moveTo>
                      <a:lnTo>
                        <a:pt x="110" y="91"/>
                      </a:lnTo>
                      <a:lnTo>
                        <a:pt x="109" y="91"/>
                      </a:lnTo>
                      <a:lnTo>
                        <a:pt x="109" y="92"/>
                      </a:lnTo>
                      <a:lnTo>
                        <a:pt x="108" y="93"/>
                      </a:lnTo>
                      <a:lnTo>
                        <a:pt x="108" y="94"/>
                      </a:lnTo>
                      <a:lnTo>
                        <a:pt x="108" y="95"/>
                      </a:lnTo>
                      <a:lnTo>
                        <a:pt x="108" y="97"/>
                      </a:lnTo>
                      <a:lnTo>
                        <a:pt x="108" y="97"/>
                      </a:lnTo>
                      <a:lnTo>
                        <a:pt x="108" y="99"/>
                      </a:lnTo>
                      <a:lnTo>
                        <a:pt x="108" y="99"/>
                      </a:lnTo>
                      <a:lnTo>
                        <a:pt x="108" y="100"/>
                      </a:lnTo>
                      <a:lnTo>
                        <a:pt x="108" y="100"/>
                      </a:lnTo>
                      <a:lnTo>
                        <a:pt x="108" y="101"/>
                      </a:lnTo>
                      <a:lnTo>
                        <a:pt x="108" y="102"/>
                      </a:lnTo>
                      <a:lnTo>
                        <a:pt x="108" y="102"/>
                      </a:lnTo>
                      <a:lnTo>
                        <a:pt x="107" y="102"/>
                      </a:lnTo>
                      <a:lnTo>
                        <a:pt x="106" y="102"/>
                      </a:lnTo>
                      <a:lnTo>
                        <a:pt x="105" y="102"/>
                      </a:lnTo>
                      <a:lnTo>
                        <a:pt x="105" y="103"/>
                      </a:lnTo>
                      <a:lnTo>
                        <a:pt x="105" y="103"/>
                      </a:lnTo>
                      <a:lnTo>
                        <a:pt x="104" y="103"/>
                      </a:lnTo>
                      <a:lnTo>
                        <a:pt x="104" y="105"/>
                      </a:lnTo>
                      <a:lnTo>
                        <a:pt x="104" y="105"/>
                      </a:lnTo>
                      <a:lnTo>
                        <a:pt x="104" y="106"/>
                      </a:lnTo>
                      <a:lnTo>
                        <a:pt x="102" y="107"/>
                      </a:lnTo>
                      <a:lnTo>
                        <a:pt x="100" y="109"/>
                      </a:lnTo>
                      <a:lnTo>
                        <a:pt x="99" y="108"/>
                      </a:lnTo>
                      <a:lnTo>
                        <a:pt x="99" y="108"/>
                      </a:lnTo>
                      <a:lnTo>
                        <a:pt x="99" y="106"/>
                      </a:lnTo>
                      <a:lnTo>
                        <a:pt x="98" y="104"/>
                      </a:lnTo>
                      <a:lnTo>
                        <a:pt x="99" y="104"/>
                      </a:lnTo>
                      <a:lnTo>
                        <a:pt x="99" y="103"/>
                      </a:lnTo>
                      <a:lnTo>
                        <a:pt x="99" y="101"/>
                      </a:lnTo>
                      <a:lnTo>
                        <a:pt x="99" y="99"/>
                      </a:lnTo>
                      <a:lnTo>
                        <a:pt x="99" y="98"/>
                      </a:lnTo>
                      <a:lnTo>
                        <a:pt x="100" y="95"/>
                      </a:lnTo>
                      <a:lnTo>
                        <a:pt x="100" y="91"/>
                      </a:lnTo>
                      <a:lnTo>
                        <a:pt x="102" y="86"/>
                      </a:lnTo>
                      <a:lnTo>
                        <a:pt x="102" y="85"/>
                      </a:lnTo>
                      <a:lnTo>
                        <a:pt x="103" y="84"/>
                      </a:lnTo>
                      <a:lnTo>
                        <a:pt x="103" y="83"/>
                      </a:lnTo>
                      <a:lnTo>
                        <a:pt x="103" y="80"/>
                      </a:lnTo>
                      <a:lnTo>
                        <a:pt x="104" y="79"/>
                      </a:lnTo>
                      <a:lnTo>
                        <a:pt x="104" y="77"/>
                      </a:lnTo>
                      <a:lnTo>
                        <a:pt x="105" y="76"/>
                      </a:lnTo>
                      <a:lnTo>
                        <a:pt x="105" y="75"/>
                      </a:lnTo>
                      <a:lnTo>
                        <a:pt x="107" y="74"/>
                      </a:lnTo>
                      <a:lnTo>
                        <a:pt x="107" y="73"/>
                      </a:lnTo>
                      <a:lnTo>
                        <a:pt x="107" y="72"/>
                      </a:lnTo>
                      <a:lnTo>
                        <a:pt x="107" y="72"/>
                      </a:lnTo>
                      <a:lnTo>
                        <a:pt x="108" y="73"/>
                      </a:lnTo>
                      <a:lnTo>
                        <a:pt x="108" y="73"/>
                      </a:lnTo>
                      <a:lnTo>
                        <a:pt x="108" y="74"/>
                      </a:lnTo>
                      <a:lnTo>
                        <a:pt x="108" y="75"/>
                      </a:lnTo>
                      <a:lnTo>
                        <a:pt x="109" y="76"/>
                      </a:lnTo>
                      <a:lnTo>
                        <a:pt x="109" y="77"/>
                      </a:lnTo>
                      <a:lnTo>
                        <a:pt x="110" y="79"/>
                      </a:lnTo>
                      <a:lnTo>
                        <a:pt x="111" y="81"/>
                      </a:lnTo>
                      <a:lnTo>
                        <a:pt x="111" y="83"/>
                      </a:lnTo>
                      <a:lnTo>
                        <a:pt x="111" y="85"/>
                      </a:lnTo>
                      <a:lnTo>
                        <a:pt x="111" y="88"/>
                      </a:lnTo>
                      <a:lnTo>
                        <a:pt x="112" y="88"/>
                      </a:lnTo>
                      <a:lnTo>
                        <a:pt x="112" y="89"/>
                      </a:lnTo>
                      <a:lnTo>
                        <a:pt x="112"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Calibri"/>
                  </a:endParaRPr>
                </a:p>
              </p:txBody>
            </p:sp>
            <p:sp>
              <p:nvSpPr>
                <p:cNvPr id="83" name="Freeform 47"/>
                <p:cNvSpPr>
                  <a:spLocks noChangeAspect="1" noEditPoints="1"/>
                </p:cNvSpPr>
                <p:nvPr/>
              </p:nvSpPr>
              <p:spPr bwMode="auto">
                <a:xfrm>
                  <a:off x="5501214" y="2213022"/>
                  <a:ext cx="263086" cy="165548"/>
                </a:xfrm>
                <a:custGeom>
                  <a:avLst/>
                  <a:gdLst/>
                  <a:ahLst/>
                  <a:cxnLst>
                    <a:cxn ang="0">
                      <a:pos x="377" y="1001"/>
                    </a:cxn>
                    <a:cxn ang="0">
                      <a:pos x="151" y="1080"/>
                    </a:cxn>
                    <a:cxn ang="0">
                      <a:pos x="289" y="1248"/>
                    </a:cxn>
                    <a:cxn ang="0">
                      <a:pos x="524" y="1145"/>
                    </a:cxn>
                    <a:cxn ang="0">
                      <a:pos x="340" y="1137"/>
                    </a:cxn>
                    <a:cxn ang="0">
                      <a:pos x="249" y="1147"/>
                    </a:cxn>
                    <a:cxn ang="0">
                      <a:pos x="306" y="1100"/>
                    </a:cxn>
                    <a:cxn ang="0">
                      <a:pos x="335" y="1089"/>
                    </a:cxn>
                    <a:cxn ang="0">
                      <a:pos x="419" y="1080"/>
                    </a:cxn>
                    <a:cxn ang="0">
                      <a:pos x="369" y="1125"/>
                    </a:cxn>
                    <a:cxn ang="0">
                      <a:pos x="312" y="1108"/>
                    </a:cxn>
                    <a:cxn ang="0">
                      <a:pos x="351" y="1115"/>
                    </a:cxn>
                    <a:cxn ang="0">
                      <a:pos x="351" y="1115"/>
                    </a:cxn>
                    <a:cxn ang="0">
                      <a:pos x="1264" y="538"/>
                    </a:cxn>
                    <a:cxn ang="0">
                      <a:pos x="1239" y="684"/>
                    </a:cxn>
                    <a:cxn ang="0">
                      <a:pos x="1343" y="736"/>
                    </a:cxn>
                    <a:cxn ang="0">
                      <a:pos x="1381" y="925"/>
                    </a:cxn>
                    <a:cxn ang="0">
                      <a:pos x="1136" y="753"/>
                    </a:cxn>
                    <a:cxn ang="0">
                      <a:pos x="1182" y="724"/>
                    </a:cxn>
                    <a:cxn ang="0">
                      <a:pos x="1237" y="222"/>
                    </a:cxn>
                    <a:cxn ang="0">
                      <a:pos x="1475" y="102"/>
                    </a:cxn>
                    <a:cxn ang="0">
                      <a:pos x="1178" y="11"/>
                    </a:cxn>
                    <a:cxn ang="0">
                      <a:pos x="1204" y="0"/>
                    </a:cxn>
                    <a:cxn ang="0">
                      <a:pos x="344" y="552"/>
                    </a:cxn>
                    <a:cxn ang="0">
                      <a:pos x="2186" y="1340"/>
                    </a:cxn>
                    <a:cxn ang="0">
                      <a:pos x="1085" y="606"/>
                    </a:cxn>
                    <a:cxn ang="0">
                      <a:pos x="1783" y="634"/>
                    </a:cxn>
                    <a:cxn ang="0">
                      <a:pos x="1346" y="759"/>
                    </a:cxn>
                    <a:cxn ang="0">
                      <a:pos x="1356" y="739"/>
                    </a:cxn>
                    <a:cxn ang="0">
                      <a:pos x="1356" y="739"/>
                    </a:cxn>
                    <a:cxn ang="0">
                      <a:pos x="820" y="794"/>
                    </a:cxn>
                    <a:cxn ang="0">
                      <a:pos x="936" y="639"/>
                    </a:cxn>
                    <a:cxn ang="0">
                      <a:pos x="821" y="787"/>
                    </a:cxn>
                    <a:cxn ang="0">
                      <a:pos x="778" y="792"/>
                    </a:cxn>
                    <a:cxn ang="0">
                      <a:pos x="826" y="660"/>
                    </a:cxn>
                    <a:cxn ang="0">
                      <a:pos x="807" y="796"/>
                    </a:cxn>
                    <a:cxn ang="0">
                      <a:pos x="291" y="728"/>
                    </a:cxn>
                    <a:cxn ang="0">
                      <a:pos x="254" y="803"/>
                    </a:cxn>
                    <a:cxn ang="0">
                      <a:pos x="779" y="1002"/>
                    </a:cxn>
                    <a:cxn ang="0">
                      <a:pos x="495" y="1280"/>
                    </a:cxn>
                    <a:cxn ang="0">
                      <a:pos x="446" y="1305"/>
                    </a:cxn>
                    <a:cxn ang="0">
                      <a:pos x="768" y="1084"/>
                    </a:cxn>
                    <a:cxn ang="0">
                      <a:pos x="1043" y="1180"/>
                    </a:cxn>
                    <a:cxn ang="0">
                      <a:pos x="802" y="1334"/>
                    </a:cxn>
                    <a:cxn ang="0">
                      <a:pos x="745" y="1346"/>
                    </a:cxn>
                    <a:cxn ang="0">
                      <a:pos x="1410" y="1211"/>
                    </a:cxn>
                    <a:cxn ang="0">
                      <a:pos x="783" y="1068"/>
                    </a:cxn>
                    <a:cxn ang="0">
                      <a:pos x="1387" y="958"/>
                    </a:cxn>
                    <a:cxn ang="0">
                      <a:pos x="1404" y="980"/>
                    </a:cxn>
                    <a:cxn ang="0">
                      <a:pos x="1399" y="938"/>
                    </a:cxn>
                    <a:cxn ang="0">
                      <a:pos x="1621" y="1230"/>
                    </a:cxn>
                    <a:cxn ang="0">
                      <a:pos x="2136" y="1305"/>
                    </a:cxn>
                  </a:cxnLst>
                  <a:rect l="0" t="0" r="r" b="b"/>
                  <a:pathLst>
                    <a:path w="2186" h="1376">
                      <a:moveTo>
                        <a:pt x="405" y="1100"/>
                      </a:moveTo>
                      <a:cubicBezTo>
                        <a:pt x="448" y="1069"/>
                        <a:pt x="448" y="1069"/>
                        <a:pt x="448" y="1069"/>
                      </a:cubicBezTo>
                      <a:cubicBezTo>
                        <a:pt x="385" y="1080"/>
                        <a:pt x="385" y="1080"/>
                        <a:pt x="385" y="1080"/>
                      </a:cubicBezTo>
                      <a:cubicBezTo>
                        <a:pt x="377" y="1001"/>
                        <a:pt x="377" y="1001"/>
                        <a:pt x="377" y="1001"/>
                      </a:cubicBezTo>
                      <a:cubicBezTo>
                        <a:pt x="317" y="1068"/>
                        <a:pt x="317" y="1068"/>
                        <a:pt x="317" y="1068"/>
                      </a:cubicBezTo>
                      <a:cubicBezTo>
                        <a:pt x="269" y="1038"/>
                        <a:pt x="269" y="1038"/>
                        <a:pt x="269" y="1038"/>
                      </a:cubicBezTo>
                      <a:cubicBezTo>
                        <a:pt x="286" y="1080"/>
                        <a:pt x="286" y="1080"/>
                        <a:pt x="286" y="1080"/>
                      </a:cubicBezTo>
                      <a:cubicBezTo>
                        <a:pt x="151" y="1080"/>
                        <a:pt x="151" y="1080"/>
                        <a:pt x="151" y="1080"/>
                      </a:cubicBezTo>
                      <a:cubicBezTo>
                        <a:pt x="268" y="1125"/>
                        <a:pt x="268" y="1125"/>
                        <a:pt x="268" y="1125"/>
                      </a:cubicBezTo>
                      <a:cubicBezTo>
                        <a:pt x="216" y="1160"/>
                        <a:pt x="216" y="1160"/>
                        <a:pt x="216" y="1160"/>
                      </a:cubicBezTo>
                      <a:cubicBezTo>
                        <a:pt x="287" y="1147"/>
                        <a:pt x="287" y="1147"/>
                        <a:pt x="287" y="1147"/>
                      </a:cubicBezTo>
                      <a:cubicBezTo>
                        <a:pt x="289" y="1248"/>
                        <a:pt x="289" y="1248"/>
                        <a:pt x="289" y="1248"/>
                      </a:cubicBezTo>
                      <a:cubicBezTo>
                        <a:pt x="359" y="1160"/>
                        <a:pt x="359" y="1160"/>
                        <a:pt x="359" y="1160"/>
                      </a:cubicBezTo>
                      <a:cubicBezTo>
                        <a:pt x="413" y="1194"/>
                        <a:pt x="413" y="1194"/>
                        <a:pt x="413" y="1194"/>
                      </a:cubicBezTo>
                      <a:cubicBezTo>
                        <a:pt x="391" y="1146"/>
                        <a:pt x="391" y="1146"/>
                        <a:pt x="391" y="1146"/>
                      </a:cubicBezTo>
                      <a:cubicBezTo>
                        <a:pt x="524" y="1145"/>
                        <a:pt x="524" y="1145"/>
                        <a:pt x="524" y="1145"/>
                      </a:cubicBezTo>
                      <a:lnTo>
                        <a:pt x="405" y="1100"/>
                      </a:lnTo>
                      <a:close/>
                      <a:moveTo>
                        <a:pt x="392" y="1172"/>
                      </a:moveTo>
                      <a:cubicBezTo>
                        <a:pt x="351" y="1136"/>
                        <a:pt x="351" y="1136"/>
                        <a:pt x="351" y="1136"/>
                      </a:cubicBezTo>
                      <a:cubicBezTo>
                        <a:pt x="348" y="1137"/>
                        <a:pt x="344" y="1137"/>
                        <a:pt x="340" y="1137"/>
                      </a:cubicBezTo>
                      <a:cubicBezTo>
                        <a:pt x="303" y="1209"/>
                        <a:pt x="303" y="1209"/>
                        <a:pt x="303" y="1209"/>
                      </a:cubicBezTo>
                      <a:cubicBezTo>
                        <a:pt x="319" y="1134"/>
                        <a:pt x="319" y="1134"/>
                        <a:pt x="319" y="1134"/>
                      </a:cubicBezTo>
                      <a:cubicBezTo>
                        <a:pt x="315" y="1132"/>
                        <a:pt x="312" y="1130"/>
                        <a:pt x="310" y="1128"/>
                      </a:cubicBezTo>
                      <a:cubicBezTo>
                        <a:pt x="249" y="1147"/>
                        <a:pt x="249" y="1147"/>
                        <a:pt x="249" y="1147"/>
                      </a:cubicBezTo>
                      <a:cubicBezTo>
                        <a:pt x="303" y="1121"/>
                        <a:pt x="303" y="1121"/>
                        <a:pt x="303" y="1121"/>
                      </a:cubicBezTo>
                      <a:cubicBezTo>
                        <a:pt x="302" y="1119"/>
                        <a:pt x="301" y="1116"/>
                        <a:pt x="301" y="1113"/>
                      </a:cubicBezTo>
                      <a:cubicBezTo>
                        <a:pt x="201" y="1089"/>
                        <a:pt x="201" y="1089"/>
                        <a:pt x="201" y="1089"/>
                      </a:cubicBezTo>
                      <a:cubicBezTo>
                        <a:pt x="306" y="1100"/>
                        <a:pt x="306" y="1100"/>
                        <a:pt x="306" y="1100"/>
                      </a:cubicBezTo>
                      <a:cubicBezTo>
                        <a:pt x="308" y="1098"/>
                        <a:pt x="310" y="1096"/>
                        <a:pt x="313" y="1094"/>
                      </a:cubicBezTo>
                      <a:cubicBezTo>
                        <a:pt x="287" y="1057"/>
                        <a:pt x="287" y="1057"/>
                        <a:pt x="287" y="1057"/>
                      </a:cubicBezTo>
                      <a:cubicBezTo>
                        <a:pt x="324" y="1090"/>
                        <a:pt x="324" y="1090"/>
                        <a:pt x="324" y="1090"/>
                      </a:cubicBezTo>
                      <a:cubicBezTo>
                        <a:pt x="328" y="1089"/>
                        <a:pt x="331" y="1089"/>
                        <a:pt x="335" y="1089"/>
                      </a:cubicBezTo>
                      <a:cubicBezTo>
                        <a:pt x="367" y="1029"/>
                        <a:pt x="367" y="1029"/>
                        <a:pt x="367" y="1029"/>
                      </a:cubicBezTo>
                      <a:cubicBezTo>
                        <a:pt x="355" y="1092"/>
                        <a:pt x="355" y="1092"/>
                        <a:pt x="355" y="1092"/>
                      </a:cubicBezTo>
                      <a:cubicBezTo>
                        <a:pt x="359" y="1093"/>
                        <a:pt x="362" y="1095"/>
                        <a:pt x="364" y="1097"/>
                      </a:cubicBezTo>
                      <a:cubicBezTo>
                        <a:pt x="419" y="1080"/>
                        <a:pt x="419" y="1080"/>
                        <a:pt x="419" y="1080"/>
                      </a:cubicBezTo>
                      <a:cubicBezTo>
                        <a:pt x="371" y="1104"/>
                        <a:pt x="371" y="1104"/>
                        <a:pt x="371" y="1104"/>
                      </a:cubicBezTo>
                      <a:cubicBezTo>
                        <a:pt x="373" y="1106"/>
                        <a:pt x="374" y="1109"/>
                        <a:pt x="374" y="1112"/>
                      </a:cubicBezTo>
                      <a:cubicBezTo>
                        <a:pt x="474" y="1136"/>
                        <a:pt x="474" y="1136"/>
                        <a:pt x="474" y="1136"/>
                      </a:cubicBezTo>
                      <a:cubicBezTo>
                        <a:pt x="369" y="1125"/>
                        <a:pt x="369" y="1125"/>
                        <a:pt x="369" y="1125"/>
                      </a:cubicBezTo>
                      <a:cubicBezTo>
                        <a:pt x="368" y="1127"/>
                        <a:pt x="365" y="1129"/>
                        <a:pt x="362" y="1131"/>
                      </a:cubicBezTo>
                      <a:lnTo>
                        <a:pt x="392" y="1172"/>
                      </a:lnTo>
                      <a:close/>
                      <a:moveTo>
                        <a:pt x="343" y="1096"/>
                      </a:moveTo>
                      <a:cubicBezTo>
                        <a:pt x="329" y="1094"/>
                        <a:pt x="315" y="1099"/>
                        <a:pt x="312" y="1108"/>
                      </a:cubicBezTo>
                      <a:cubicBezTo>
                        <a:pt x="308" y="1117"/>
                        <a:pt x="317" y="1127"/>
                        <a:pt x="331" y="1129"/>
                      </a:cubicBezTo>
                      <a:cubicBezTo>
                        <a:pt x="346" y="1132"/>
                        <a:pt x="360" y="1126"/>
                        <a:pt x="363" y="1117"/>
                      </a:cubicBezTo>
                      <a:cubicBezTo>
                        <a:pt x="366" y="1108"/>
                        <a:pt x="357" y="1098"/>
                        <a:pt x="343" y="1096"/>
                      </a:cubicBezTo>
                      <a:close/>
                      <a:moveTo>
                        <a:pt x="351" y="1115"/>
                      </a:moveTo>
                      <a:cubicBezTo>
                        <a:pt x="349" y="1120"/>
                        <a:pt x="342" y="1123"/>
                        <a:pt x="334" y="1122"/>
                      </a:cubicBezTo>
                      <a:cubicBezTo>
                        <a:pt x="327" y="1120"/>
                        <a:pt x="322" y="1115"/>
                        <a:pt x="324" y="1110"/>
                      </a:cubicBezTo>
                      <a:cubicBezTo>
                        <a:pt x="326" y="1105"/>
                        <a:pt x="333" y="1102"/>
                        <a:pt x="341" y="1103"/>
                      </a:cubicBezTo>
                      <a:cubicBezTo>
                        <a:pt x="348" y="1105"/>
                        <a:pt x="353" y="1110"/>
                        <a:pt x="351" y="1115"/>
                      </a:cubicBezTo>
                      <a:close/>
                      <a:moveTo>
                        <a:pt x="1801" y="609"/>
                      </a:moveTo>
                      <a:cubicBezTo>
                        <a:pt x="1794" y="608"/>
                        <a:pt x="1794" y="608"/>
                        <a:pt x="1794" y="608"/>
                      </a:cubicBezTo>
                      <a:cubicBezTo>
                        <a:pt x="1310" y="528"/>
                        <a:pt x="1310" y="528"/>
                        <a:pt x="1310" y="528"/>
                      </a:cubicBezTo>
                      <a:cubicBezTo>
                        <a:pt x="1264" y="538"/>
                        <a:pt x="1264" y="538"/>
                        <a:pt x="1264" y="538"/>
                      </a:cubicBezTo>
                      <a:cubicBezTo>
                        <a:pt x="1261" y="548"/>
                        <a:pt x="1258" y="558"/>
                        <a:pt x="1256" y="568"/>
                      </a:cubicBezTo>
                      <a:cubicBezTo>
                        <a:pt x="1307" y="557"/>
                        <a:pt x="1307" y="557"/>
                        <a:pt x="1307" y="557"/>
                      </a:cubicBezTo>
                      <a:cubicBezTo>
                        <a:pt x="1325" y="647"/>
                        <a:pt x="1325" y="647"/>
                        <a:pt x="1325" y="647"/>
                      </a:cubicBezTo>
                      <a:cubicBezTo>
                        <a:pt x="1239" y="684"/>
                        <a:pt x="1239" y="684"/>
                        <a:pt x="1239" y="684"/>
                      </a:cubicBezTo>
                      <a:cubicBezTo>
                        <a:pt x="1239" y="693"/>
                        <a:pt x="1239" y="701"/>
                        <a:pt x="1238" y="708"/>
                      </a:cubicBezTo>
                      <a:cubicBezTo>
                        <a:pt x="1328" y="670"/>
                        <a:pt x="1328" y="670"/>
                        <a:pt x="1328" y="670"/>
                      </a:cubicBezTo>
                      <a:cubicBezTo>
                        <a:pt x="1330" y="670"/>
                        <a:pt x="1330" y="670"/>
                        <a:pt x="1330" y="670"/>
                      </a:cubicBezTo>
                      <a:cubicBezTo>
                        <a:pt x="1343" y="736"/>
                        <a:pt x="1343" y="736"/>
                        <a:pt x="1343" y="736"/>
                      </a:cubicBezTo>
                      <a:cubicBezTo>
                        <a:pt x="1287" y="761"/>
                        <a:pt x="1287" y="761"/>
                        <a:pt x="1287" y="761"/>
                      </a:cubicBezTo>
                      <a:cubicBezTo>
                        <a:pt x="1347" y="799"/>
                        <a:pt x="1347" y="799"/>
                        <a:pt x="1347" y="799"/>
                      </a:cubicBezTo>
                      <a:cubicBezTo>
                        <a:pt x="1358" y="812"/>
                        <a:pt x="1358" y="812"/>
                        <a:pt x="1358" y="812"/>
                      </a:cubicBezTo>
                      <a:cubicBezTo>
                        <a:pt x="1381" y="925"/>
                        <a:pt x="1381" y="925"/>
                        <a:pt x="1381" y="925"/>
                      </a:cubicBezTo>
                      <a:cubicBezTo>
                        <a:pt x="1200" y="798"/>
                        <a:pt x="1200" y="798"/>
                        <a:pt x="1200" y="798"/>
                      </a:cubicBezTo>
                      <a:cubicBezTo>
                        <a:pt x="796" y="973"/>
                        <a:pt x="796" y="973"/>
                        <a:pt x="796" y="973"/>
                      </a:cubicBezTo>
                      <a:cubicBezTo>
                        <a:pt x="806" y="895"/>
                        <a:pt x="806" y="895"/>
                        <a:pt x="806" y="895"/>
                      </a:cubicBezTo>
                      <a:cubicBezTo>
                        <a:pt x="1136" y="753"/>
                        <a:pt x="1136" y="753"/>
                        <a:pt x="1136" y="753"/>
                      </a:cubicBezTo>
                      <a:cubicBezTo>
                        <a:pt x="964" y="633"/>
                        <a:pt x="964" y="633"/>
                        <a:pt x="964" y="633"/>
                      </a:cubicBezTo>
                      <a:cubicBezTo>
                        <a:pt x="1055" y="613"/>
                        <a:pt x="1055" y="613"/>
                        <a:pt x="1055" y="613"/>
                      </a:cubicBezTo>
                      <a:cubicBezTo>
                        <a:pt x="1181" y="693"/>
                        <a:pt x="1181" y="693"/>
                        <a:pt x="1181" y="693"/>
                      </a:cubicBezTo>
                      <a:cubicBezTo>
                        <a:pt x="1182" y="724"/>
                        <a:pt x="1182" y="724"/>
                        <a:pt x="1182" y="724"/>
                      </a:cubicBezTo>
                      <a:cubicBezTo>
                        <a:pt x="1183" y="761"/>
                        <a:pt x="1183" y="761"/>
                        <a:pt x="1183" y="761"/>
                      </a:cubicBezTo>
                      <a:cubicBezTo>
                        <a:pt x="1183" y="764"/>
                        <a:pt x="1192" y="766"/>
                        <a:pt x="1204" y="766"/>
                      </a:cubicBezTo>
                      <a:cubicBezTo>
                        <a:pt x="1216" y="766"/>
                        <a:pt x="1226" y="764"/>
                        <a:pt x="1226" y="761"/>
                      </a:cubicBezTo>
                      <a:cubicBezTo>
                        <a:pt x="1237" y="222"/>
                        <a:pt x="1237" y="222"/>
                        <a:pt x="1237" y="222"/>
                      </a:cubicBezTo>
                      <a:cubicBezTo>
                        <a:pt x="1240" y="287"/>
                        <a:pt x="1246" y="371"/>
                        <a:pt x="1259" y="416"/>
                      </a:cubicBezTo>
                      <a:cubicBezTo>
                        <a:pt x="1327" y="428"/>
                        <a:pt x="1469" y="441"/>
                        <a:pt x="1497" y="341"/>
                      </a:cubicBezTo>
                      <a:cubicBezTo>
                        <a:pt x="1534" y="209"/>
                        <a:pt x="1708" y="184"/>
                        <a:pt x="1754" y="175"/>
                      </a:cubicBezTo>
                      <a:cubicBezTo>
                        <a:pt x="1720" y="122"/>
                        <a:pt x="1588" y="56"/>
                        <a:pt x="1475" y="102"/>
                      </a:cubicBezTo>
                      <a:cubicBezTo>
                        <a:pt x="1386" y="139"/>
                        <a:pt x="1280" y="70"/>
                        <a:pt x="1240" y="40"/>
                      </a:cubicBezTo>
                      <a:cubicBezTo>
                        <a:pt x="1241" y="20"/>
                        <a:pt x="1241" y="20"/>
                        <a:pt x="1241" y="20"/>
                      </a:cubicBezTo>
                      <a:cubicBezTo>
                        <a:pt x="1236" y="18"/>
                        <a:pt x="1230" y="17"/>
                        <a:pt x="1224" y="18"/>
                      </a:cubicBezTo>
                      <a:cubicBezTo>
                        <a:pt x="1201" y="20"/>
                        <a:pt x="1178" y="11"/>
                        <a:pt x="1178" y="11"/>
                      </a:cubicBezTo>
                      <a:cubicBezTo>
                        <a:pt x="1178" y="11"/>
                        <a:pt x="1178" y="11"/>
                        <a:pt x="1178" y="11"/>
                      </a:cubicBezTo>
                      <a:cubicBezTo>
                        <a:pt x="1185" y="12"/>
                        <a:pt x="1194" y="13"/>
                        <a:pt x="1204" y="13"/>
                      </a:cubicBezTo>
                      <a:cubicBezTo>
                        <a:pt x="1225" y="13"/>
                        <a:pt x="1241" y="10"/>
                        <a:pt x="1241" y="6"/>
                      </a:cubicBezTo>
                      <a:cubicBezTo>
                        <a:pt x="1241" y="3"/>
                        <a:pt x="1225" y="0"/>
                        <a:pt x="1204" y="0"/>
                      </a:cubicBezTo>
                      <a:cubicBezTo>
                        <a:pt x="1184" y="0"/>
                        <a:pt x="1167" y="3"/>
                        <a:pt x="1167" y="6"/>
                      </a:cubicBezTo>
                      <a:cubicBezTo>
                        <a:pt x="1179" y="557"/>
                        <a:pt x="1179" y="557"/>
                        <a:pt x="1179" y="557"/>
                      </a:cubicBezTo>
                      <a:cubicBezTo>
                        <a:pt x="833" y="633"/>
                        <a:pt x="833" y="633"/>
                        <a:pt x="833" y="633"/>
                      </a:cubicBezTo>
                      <a:cubicBezTo>
                        <a:pt x="344" y="552"/>
                        <a:pt x="344" y="552"/>
                        <a:pt x="344" y="552"/>
                      </a:cubicBezTo>
                      <a:cubicBezTo>
                        <a:pt x="0" y="1268"/>
                        <a:pt x="0" y="1268"/>
                        <a:pt x="0" y="1268"/>
                      </a:cubicBezTo>
                      <a:cubicBezTo>
                        <a:pt x="737" y="1376"/>
                        <a:pt x="737" y="1376"/>
                        <a:pt x="737" y="1376"/>
                      </a:cubicBezTo>
                      <a:cubicBezTo>
                        <a:pt x="1446" y="1232"/>
                        <a:pt x="1446" y="1232"/>
                        <a:pt x="1446" y="1232"/>
                      </a:cubicBezTo>
                      <a:cubicBezTo>
                        <a:pt x="2186" y="1340"/>
                        <a:pt x="2186" y="1340"/>
                        <a:pt x="2186" y="1340"/>
                      </a:cubicBezTo>
                      <a:lnTo>
                        <a:pt x="1801" y="609"/>
                      </a:lnTo>
                      <a:close/>
                      <a:moveTo>
                        <a:pt x="1179" y="585"/>
                      </a:moveTo>
                      <a:cubicBezTo>
                        <a:pt x="1181" y="667"/>
                        <a:pt x="1181" y="667"/>
                        <a:pt x="1181" y="667"/>
                      </a:cubicBezTo>
                      <a:cubicBezTo>
                        <a:pt x="1085" y="606"/>
                        <a:pt x="1085" y="606"/>
                        <a:pt x="1085" y="606"/>
                      </a:cubicBezTo>
                      <a:lnTo>
                        <a:pt x="1179" y="585"/>
                      </a:lnTo>
                      <a:close/>
                      <a:moveTo>
                        <a:pt x="1338" y="650"/>
                      </a:moveTo>
                      <a:cubicBezTo>
                        <a:pt x="1320" y="557"/>
                        <a:pt x="1320" y="557"/>
                        <a:pt x="1320" y="557"/>
                      </a:cubicBezTo>
                      <a:cubicBezTo>
                        <a:pt x="1783" y="634"/>
                        <a:pt x="1783" y="634"/>
                        <a:pt x="1783" y="634"/>
                      </a:cubicBezTo>
                      <a:cubicBezTo>
                        <a:pt x="1862" y="785"/>
                        <a:pt x="1862" y="785"/>
                        <a:pt x="1862" y="785"/>
                      </a:cubicBezTo>
                      <a:lnTo>
                        <a:pt x="1338" y="650"/>
                      </a:lnTo>
                      <a:close/>
                      <a:moveTo>
                        <a:pt x="1333" y="764"/>
                      </a:moveTo>
                      <a:cubicBezTo>
                        <a:pt x="1346" y="759"/>
                        <a:pt x="1346" y="759"/>
                        <a:pt x="1346" y="759"/>
                      </a:cubicBezTo>
                      <a:cubicBezTo>
                        <a:pt x="1347" y="759"/>
                        <a:pt x="1347" y="759"/>
                        <a:pt x="1347" y="759"/>
                      </a:cubicBezTo>
                      <a:cubicBezTo>
                        <a:pt x="1351" y="776"/>
                        <a:pt x="1351" y="776"/>
                        <a:pt x="1351" y="776"/>
                      </a:cubicBezTo>
                      <a:lnTo>
                        <a:pt x="1333" y="764"/>
                      </a:lnTo>
                      <a:close/>
                      <a:moveTo>
                        <a:pt x="1356" y="739"/>
                      </a:moveTo>
                      <a:cubicBezTo>
                        <a:pt x="1343" y="673"/>
                        <a:pt x="1343" y="673"/>
                        <a:pt x="1343" y="673"/>
                      </a:cubicBezTo>
                      <a:cubicBezTo>
                        <a:pt x="1876" y="810"/>
                        <a:pt x="1876" y="810"/>
                        <a:pt x="1876" y="810"/>
                      </a:cubicBezTo>
                      <a:cubicBezTo>
                        <a:pt x="1914" y="883"/>
                        <a:pt x="1914" y="883"/>
                        <a:pt x="1914" y="883"/>
                      </a:cubicBezTo>
                      <a:lnTo>
                        <a:pt x="1356" y="739"/>
                      </a:lnTo>
                      <a:close/>
                      <a:moveTo>
                        <a:pt x="936" y="639"/>
                      </a:moveTo>
                      <a:cubicBezTo>
                        <a:pt x="1091" y="748"/>
                        <a:pt x="1091" y="748"/>
                        <a:pt x="1091" y="748"/>
                      </a:cubicBezTo>
                      <a:cubicBezTo>
                        <a:pt x="810" y="870"/>
                        <a:pt x="810" y="870"/>
                        <a:pt x="810" y="870"/>
                      </a:cubicBezTo>
                      <a:cubicBezTo>
                        <a:pt x="820" y="794"/>
                        <a:pt x="820" y="794"/>
                        <a:pt x="820" y="794"/>
                      </a:cubicBezTo>
                      <a:cubicBezTo>
                        <a:pt x="821" y="794"/>
                        <a:pt x="821" y="794"/>
                        <a:pt x="821" y="793"/>
                      </a:cubicBezTo>
                      <a:cubicBezTo>
                        <a:pt x="902" y="775"/>
                        <a:pt x="926" y="743"/>
                        <a:pt x="926" y="711"/>
                      </a:cubicBezTo>
                      <a:cubicBezTo>
                        <a:pt x="926" y="685"/>
                        <a:pt x="910" y="662"/>
                        <a:pt x="899" y="647"/>
                      </a:cubicBezTo>
                      <a:lnTo>
                        <a:pt x="936" y="639"/>
                      </a:lnTo>
                      <a:close/>
                      <a:moveTo>
                        <a:pt x="838" y="661"/>
                      </a:moveTo>
                      <a:cubicBezTo>
                        <a:pt x="892" y="649"/>
                        <a:pt x="892" y="649"/>
                        <a:pt x="892" y="649"/>
                      </a:cubicBezTo>
                      <a:cubicBezTo>
                        <a:pt x="903" y="662"/>
                        <a:pt x="920" y="686"/>
                        <a:pt x="920" y="711"/>
                      </a:cubicBezTo>
                      <a:cubicBezTo>
                        <a:pt x="920" y="739"/>
                        <a:pt x="900" y="769"/>
                        <a:pt x="821" y="787"/>
                      </a:cubicBezTo>
                      <a:lnTo>
                        <a:pt x="838" y="661"/>
                      </a:lnTo>
                      <a:close/>
                      <a:moveTo>
                        <a:pt x="826" y="660"/>
                      </a:moveTo>
                      <a:cubicBezTo>
                        <a:pt x="808" y="790"/>
                        <a:pt x="808" y="790"/>
                        <a:pt x="808" y="790"/>
                      </a:cubicBezTo>
                      <a:cubicBezTo>
                        <a:pt x="798" y="791"/>
                        <a:pt x="788" y="792"/>
                        <a:pt x="778" y="792"/>
                      </a:cubicBezTo>
                      <a:cubicBezTo>
                        <a:pt x="696" y="792"/>
                        <a:pt x="620" y="739"/>
                        <a:pt x="565" y="686"/>
                      </a:cubicBezTo>
                      <a:cubicBezTo>
                        <a:pt x="537" y="659"/>
                        <a:pt x="514" y="632"/>
                        <a:pt x="499" y="612"/>
                      </a:cubicBezTo>
                      <a:cubicBezTo>
                        <a:pt x="497" y="610"/>
                        <a:pt x="495" y="608"/>
                        <a:pt x="493" y="605"/>
                      </a:cubicBezTo>
                      <a:lnTo>
                        <a:pt x="826" y="660"/>
                      </a:lnTo>
                      <a:close/>
                      <a:moveTo>
                        <a:pt x="360" y="583"/>
                      </a:moveTo>
                      <a:cubicBezTo>
                        <a:pt x="484" y="604"/>
                        <a:pt x="484" y="604"/>
                        <a:pt x="484" y="604"/>
                      </a:cubicBezTo>
                      <a:cubicBezTo>
                        <a:pt x="525" y="658"/>
                        <a:pt x="642" y="798"/>
                        <a:pt x="778" y="798"/>
                      </a:cubicBezTo>
                      <a:cubicBezTo>
                        <a:pt x="788" y="798"/>
                        <a:pt x="798" y="798"/>
                        <a:pt x="807" y="796"/>
                      </a:cubicBezTo>
                      <a:cubicBezTo>
                        <a:pt x="797" y="875"/>
                        <a:pt x="797" y="875"/>
                        <a:pt x="797" y="875"/>
                      </a:cubicBezTo>
                      <a:cubicBezTo>
                        <a:pt x="300" y="708"/>
                        <a:pt x="300" y="708"/>
                        <a:pt x="300" y="708"/>
                      </a:cubicBezTo>
                      <a:lnTo>
                        <a:pt x="360" y="583"/>
                      </a:lnTo>
                      <a:close/>
                      <a:moveTo>
                        <a:pt x="291" y="728"/>
                      </a:moveTo>
                      <a:cubicBezTo>
                        <a:pt x="794" y="897"/>
                        <a:pt x="794" y="897"/>
                        <a:pt x="794" y="897"/>
                      </a:cubicBezTo>
                      <a:cubicBezTo>
                        <a:pt x="783" y="979"/>
                        <a:pt x="783" y="979"/>
                        <a:pt x="783" y="979"/>
                      </a:cubicBezTo>
                      <a:cubicBezTo>
                        <a:pt x="780" y="980"/>
                        <a:pt x="780" y="980"/>
                        <a:pt x="780" y="980"/>
                      </a:cubicBezTo>
                      <a:cubicBezTo>
                        <a:pt x="254" y="803"/>
                        <a:pt x="254" y="803"/>
                        <a:pt x="254" y="803"/>
                      </a:cubicBezTo>
                      <a:lnTo>
                        <a:pt x="291" y="728"/>
                      </a:lnTo>
                      <a:close/>
                      <a:moveTo>
                        <a:pt x="42" y="1246"/>
                      </a:moveTo>
                      <a:cubicBezTo>
                        <a:pt x="245" y="823"/>
                        <a:pt x="245" y="823"/>
                        <a:pt x="245" y="823"/>
                      </a:cubicBezTo>
                      <a:cubicBezTo>
                        <a:pt x="779" y="1002"/>
                        <a:pt x="779" y="1002"/>
                        <a:pt x="779" y="1002"/>
                      </a:cubicBezTo>
                      <a:cubicBezTo>
                        <a:pt x="769" y="1076"/>
                        <a:pt x="769" y="1076"/>
                        <a:pt x="769" y="1076"/>
                      </a:cubicBezTo>
                      <a:cubicBezTo>
                        <a:pt x="768" y="1077"/>
                        <a:pt x="768" y="1078"/>
                        <a:pt x="767" y="1078"/>
                      </a:cubicBezTo>
                      <a:cubicBezTo>
                        <a:pt x="761" y="1080"/>
                        <a:pt x="679" y="1113"/>
                        <a:pt x="627" y="1190"/>
                      </a:cubicBezTo>
                      <a:cubicBezTo>
                        <a:pt x="601" y="1228"/>
                        <a:pt x="545" y="1259"/>
                        <a:pt x="495" y="1280"/>
                      </a:cubicBezTo>
                      <a:cubicBezTo>
                        <a:pt x="471" y="1290"/>
                        <a:pt x="449" y="1298"/>
                        <a:pt x="432" y="1303"/>
                      </a:cubicBezTo>
                      <a:lnTo>
                        <a:pt x="42" y="1246"/>
                      </a:lnTo>
                      <a:close/>
                      <a:moveTo>
                        <a:pt x="732" y="1347"/>
                      </a:moveTo>
                      <a:cubicBezTo>
                        <a:pt x="446" y="1305"/>
                        <a:pt x="446" y="1305"/>
                        <a:pt x="446" y="1305"/>
                      </a:cubicBezTo>
                      <a:cubicBezTo>
                        <a:pt x="501" y="1287"/>
                        <a:pt x="594" y="1249"/>
                        <a:pt x="632" y="1193"/>
                      </a:cubicBezTo>
                      <a:cubicBezTo>
                        <a:pt x="658" y="1154"/>
                        <a:pt x="693" y="1127"/>
                        <a:pt x="721" y="1109"/>
                      </a:cubicBezTo>
                      <a:cubicBezTo>
                        <a:pt x="734" y="1100"/>
                        <a:pt x="747" y="1094"/>
                        <a:pt x="756" y="1090"/>
                      </a:cubicBezTo>
                      <a:cubicBezTo>
                        <a:pt x="762" y="1087"/>
                        <a:pt x="766" y="1085"/>
                        <a:pt x="768" y="1084"/>
                      </a:cubicBezTo>
                      <a:cubicBezTo>
                        <a:pt x="752" y="1206"/>
                        <a:pt x="752" y="1206"/>
                        <a:pt x="752" y="1206"/>
                      </a:cubicBezTo>
                      <a:lnTo>
                        <a:pt x="732" y="1347"/>
                      </a:lnTo>
                      <a:close/>
                      <a:moveTo>
                        <a:pt x="802" y="1334"/>
                      </a:moveTo>
                      <a:cubicBezTo>
                        <a:pt x="858" y="1215"/>
                        <a:pt x="951" y="1180"/>
                        <a:pt x="1043" y="1180"/>
                      </a:cubicBezTo>
                      <a:cubicBezTo>
                        <a:pt x="1106" y="1180"/>
                        <a:pt x="1169" y="1197"/>
                        <a:pt x="1215" y="1214"/>
                      </a:cubicBezTo>
                      <a:cubicBezTo>
                        <a:pt x="1238" y="1222"/>
                        <a:pt x="1257" y="1231"/>
                        <a:pt x="1270" y="1237"/>
                      </a:cubicBezTo>
                      <a:cubicBezTo>
                        <a:pt x="1272" y="1238"/>
                        <a:pt x="1273" y="1238"/>
                        <a:pt x="1274" y="1239"/>
                      </a:cubicBezTo>
                      <a:lnTo>
                        <a:pt x="802" y="1334"/>
                      </a:lnTo>
                      <a:close/>
                      <a:moveTo>
                        <a:pt x="1284" y="1237"/>
                      </a:moveTo>
                      <a:cubicBezTo>
                        <a:pt x="1251" y="1221"/>
                        <a:pt x="1149" y="1174"/>
                        <a:pt x="1043" y="1174"/>
                      </a:cubicBezTo>
                      <a:cubicBezTo>
                        <a:pt x="949" y="1174"/>
                        <a:pt x="851" y="1210"/>
                        <a:pt x="795" y="1336"/>
                      </a:cubicBezTo>
                      <a:cubicBezTo>
                        <a:pt x="745" y="1346"/>
                        <a:pt x="745" y="1346"/>
                        <a:pt x="745" y="1346"/>
                      </a:cubicBezTo>
                      <a:cubicBezTo>
                        <a:pt x="782" y="1076"/>
                        <a:pt x="782" y="1076"/>
                        <a:pt x="782" y="1076"/>
                      </a:cubicBezTo>
                      <a:cubicBezTo>
                        <a:pt x="786" y="1073"/>
                        <a:pt x="790" y="1071"/>
                        <a:pt x="796" y="1067"/>
                      </a:cubicBezTo>
                      <a:cubicBezTo>
                        <a:pt x="844" y="1039"/>
                        <a:pt x="957" y="983"/>
                        <a:pt x="1079" y="983"/>
                      </a:cubicBezTo>
                      <a:cubicBezTo>
                        <a:pt x="1196" y="983"/>
                        <a:pt x="1321" y="1034"/>
                        <a:pt x="1410" y="1211"/>
                      </a:cubicBezTo>
                      <a:lnTo>
                        <a:pt x="1284" y="1237"/>
                      </a:lnTo>
                      <a:close/>
                      <a:moveTo>
                        <a:pt x="1416" y="1210"/>
                      </a:moveTo>
                      <a:cubicBezTo>
                        <a:pt x="1327" y="1030"/>
                        <a:pt x="1198" y="977"/>
                        <a:pt x="1079" y="977"/>
                      </a:cubicBezTo>
                      <a:cubicBezTo>
                        <a:pt x="946" y="977"/>
                        <a:pt x="825" y="1042"/>
                        <a:pt x="783" y="1068"/>
                      </a:cubicBezTo>
                      <a:cubicBezTo>
                        <a:pt x="792" y="998"/>
                        <a:pt x="792" y="998"/>
                        <a:pt x="792" y="998"/>
                      </a:cubicBezTo>
                      <a:cubicBezTo>
                        <a:pt x="1198" y="823"/>
                        <a:pt x="1198" y="823"/>
                        <a:pt x="1198" y="823"/>
                      </a:cubicBezTo>
                      <a:cubicBezTo>
                        <a:pt x="1384" y="953"/>
                        <a:pt x="1384" y="953"/>
                        <a:pt x="1384" y="953"/>
                      </a:cubicBezTo>
                      <a:cubicBezTo>
                        <a:pt x="1387" y="958"/>
                        <a:pt x="1387" y="958"/>
                        <a:pt x="1387" y="958"/>
                      </a:cubicBezTo>
                      <a:cubicBezTo>
                        <a:pt x="1437" y="1206"/>
                        <a:pt x="1437" y="1206"/>
                        <a:pt x="1437" y="1206"/>
                      </a:cubicBezTo>
                      <a:lnTo>
                        <a:pt x="1416" y="1210"/>
                      </a:lnTo>
                      <a:close/>
                      <a:moveTo>
                        <a:pt x="1449" y="1205"/>
                      </a:moveTo>
                      <a:cubicBezTo>
                        <a:pt x="1404" y="980"/>
                        <a:pt x="1404" y="980"/>
                        <a:pt x="1404" y="980"/>
                      </a:cubicBezTo>
                      <a:cubicBezTo>
                        <a:pt x="1591" y="1225"/>
                        <a:pt x="1591" y="1225"/>
                        <a:pt x="1591" y="1225"/>
                      </a:cubicBezTo>
                      <a:lnTo>
                        <a:pt x="1449" y="1205"/>
                      </a:lnTo>
                      <a:close/>
                      <a:moveTo>
                        <a:pt x="1621" y="1230"/>
                      </a:moveTo>
                      <a:cubicBezTo>
                        <a:pt x="1399" y="938"/>
                        <a:pt x="1399" y="938"/>
                        <a:pt x="1399" y="938"/>
                      </a:cubicBezTo>
                      <a:cubicBezTo>
                        <a:pt x="1395" y="935"/>
                        <a:pt x="1395" y="935"/>
                        <a:pt x="1395" y="935"/>
                      </a:cubicBezTo>
                      <a:cubicBezTo>
                        <a:pt x="1374" y="831"/>
                        <a:pt x="1374" y="831"/>
                        <a:pt x="1374" y="831"/>
                      </a:cubicBezTo>
                      <a:cubicBezTo>
                        <a:pt x="1737" y="1247"/>
                        <a:pt x="1737" y="1247"/>
                        <a:pt x="1737" y="1247"/>
                      </a:cubicBezTo>
                      <a:lnTo>
                        <a:pt x="1621" y="1230"/>
                      </a:lnTo>
                      <a:close/>
                      <a:moveTo>
                        <a:pt x="1366" y="788"/>
                      </a:moveTo>
                      <a:cubicBezTo>
                        <a:pt x="1361" y="762"/>
                        <a:pt x="1361" y="762"/>
                        <a:pt x="1361" y="762"/>
                      </a:cubicBezTo>
                      <a:cubicBezTo>
                        <a:pt x="1928" y="909"/>
                        <a:pt x="1928" y="909"/>
                        <a:pt x="1928" y="909"/>
                      </a:cubicBezTo>
                      <a:cubicBezTo>
                        <a:pt x="2136" y="1305"/>
                        <a:pt x="2136" y="1305"/>
                        <a:pt x="2136" y="1305"/>
                      </a:cubicBezTo>
                      <a:cubicBezTo>
                        <a:pt x="1770" y="1252"/>
                        <a:pt x="1770" y="1252"/>
                        <a:pt x="1770" y="1252"/>
                      </a:cubicBezTo>
                      <a:lnTo>
                        <a:pt x="1366" y="788"/>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Calibri"/>
                  </a:endParaRPr>
                </a:p>
              </p:txBody>
            </p:sp>
          </p:grpSp>
        </p:grpSp>
      </p:grpSp>
      <p:sp>
        <p:nvSpPr>
          <p:cNvPr id="7" name="TextovéPole 6">
            <a:extLst>
              <a:ext uri="{FF2B5EF4-FFF2-40B4-BE49-F238E27FC236}">
                <a16:creationId xmlns:a16="http://schemas.microsoft.com/office/drawing/2014/main" xmlns="" id="{76E68D17-B8DE-412E-878A-0827CDF73187}"/>
              </a:ext>
            </a:extLst>
          </p:cNvPr>
          <p:cNvSpPr txBox="1"/>
          <p:nvPr/>
        </p:nvSpPr>
        <p:spPr>
          <a:xfrm>
            <a:off x="337447" y="4224605"/>
            <a:ext cx="902212" cy="116381"/>
          </a:xfrm>
          <a:prstGeom prst="rect">
            <a:avLst/>
          </a:prstGeom>
          <a:noFill/>
        </p:spPr>
        <p:txBody>
          <a:bodyPr wrap="square" lIns="90000" tIns="54000" rIns="90000" bIns="90000" rtlCol="0">
            <a:noAutofit/>
          </a:bodyPr>
          <a:lstStyle/>
          <a:p>
            <a:pPr algn="ctr"/>
            <a:r>
              <a:rPr lang="cs-CZ" sz="700" dirty="0">
                <a:solidFill>
                  <a:srgbClr val="404040"/>
                </a:solidFill>
                <a:latin typeface="Calibri"/>
                <a:cs typeface="Arial" pitchFamily="34" charset="0"/>
              </a:rPr>
              <a:t>Nevstupuje</a:t>
            </a:r>
            <a:br>
              <a:rPr lang="cs-CZ" sz="700" dirty="0">
                <a:solidFill>
                  <a:srgbClr val="404040"/>
                </a:solidFill>
                <a:latin typeface="Calibri"/>
                <a:cs typeface="Arial" pitchFamily="34" charset="0"/>
              </a:rPr>
            </a:br>
            <a:r>
              <a:rPr lang="cs-CZ" sz="700" dirty="0">
                <a:solidFill>
                  <a:srgbClr val="404040"/>
                </a:solidFill>
                <a:latin typeface="Calibri"/>
                <a:cs typeface="Arial" pitchFamily="34" charset="0"/>
              </a:rPr>
              <a:t>do indexu</a:t>
            </a:r>
          </a:p>
        </p:txBody>
      </p:sp>
    </p:spTree>
    <p:extLst>
      <p:ext uri="{BB962C8B-B14F-4D97-AF65-F5344CB8AC3E}">
        <p14:creationId xmlns:p14="http://schemas.microsoft.com/office/powerpoint/2010/main" val="21083495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2"/>
          </p:nvPr>
        </p:nvSpPr>
        <p:spPr/>
        <p:txBody>
          <a:bodyPr/>
          <a:lstStyle/>
          <a:p>
            <a:pPr defTabSz="685800">
              <a:defRPr/>
            </a:pPr>
            <a:fld id="{EFA7B33C-2957-4FED-A986-F7D0C74A1F7C}" type="slidenum">
              <a:rPr lang="cs-CZ" smtClean="0">
                <a:solidFill>
                  <a:srgbClr val="003C78"/>
                </a:solidFill>
              </a:rPr>
              <a:pPr defTabSz="685800">
                <a:defRPr/>
              </a:pPr>
              <a:t>15</a:t>
            </a:fld>
            <a:endParaRPr lang="cs-CZ" dirty="0">
              <a:solidFill>
                <a:srgbClr val="003C78"/>
              </a:solidFill>
            </a:endParaRPr>
          </a:p>
        </p:txBody>
      </p:sp>
      <p:pic>
        <p:nvPicPr>
          <p:cNvPr id="3" name="Obrázek 2"/>
          <p:cNvPicPr>
            <a:picLocks noChangeAspect="1"/>
          </p:cNvPicPr>
          <p:nvPr/>
        </p:nvPicPr>
        <p:blipFill>
          <a:blip r:embed="rId3" cstate="print">
            <a:duotone>
              <a:prstClr val="black"/>
              <a:srgbClr val="D9C3A5">
                <a:tint val="50000"/>
                <a:satMod val="180000"/>
              </a:srgbClr>
            </a:duotone>
            <a:extLst>
              <a:ext uri="{BEBA8EAE-BF5A-486C-A8C5-ECC9F3942E4B}">
                <a14:imgProps xmlns:a14="http://schemas.microsoft.com/office/drawing/2010/main">
                  <a14:imgLayer r:embed="rId4">
                    <a14:imgEffect>
                      <a14:brightnessContrast bright="-35000"/>
                    </a14:imgEffect>
                  </a14:imgLayer>
                </a14:imgProps>
              </a:ext>
              <a:ext uri="{28A0092B-C50C-407E-A947-70E740481C1C}">
                <a14:useLocalDpi xmlns:a14="http://schemas.microsoft.com/office/drawing/2010/main" val="0"/>
              </a:ext>
            </a:extLst>
          </a:blip>
          <a:stretch>
            <a:fillRect/>
          </a:stretch>
        </p:blipFill>
        <p:spPr>
          <a:xfrm>
            <a:off x="340777" y="1884288"/>
            <a:ext cx="4320000" cy="2700000"/>
          </a:xfrm>
          <a:prstGeom prst="rect">
            <a:avLst/>
          </a:prstGeom>
        </p:spPr>
      </p:pic>
      <p:sp>
        <p:nvSpPr>
          <p:cNvPr id="4" name="Nadpis 3"/>
          <p:cNvSpPr txBox="1">
            <a:spLocks/>
          </p:cNvSpPr>
          <p:nvPr/>
        </p:nvSpPr>
        <p:spPr>
          <a:xfrm>
            <a:off x="220553" y="454018"/>
            <a:ext cx="8654595" cy="461548"/>
          </a:xfrm>
          <a:prstGeom prst="rect">
            <a:avLst/>
          </a:prstGeom>
        </p:spPr>
        <p:txBody>
          <a:bodyPr vert="horz" lIns="36000" tIns="45720" rIns="36000" bIns="45720" rtlCol="0" anchor="t">
            <a:noAutofit/>
          </a:bodyPr>
          <a:lstStyle>
            <a:lvl1pPr algn="l" defTabSz="914400" rtl="0" eaLnBrk="1" latinLnBrk="0" hangingPunct="1">
              <a:spcBef>
                <a:spcPct val="0"/>
              </a:spcBef>
              <a:buNone/>
              <a:defRPr sz="2800" b="1" kern="1200">
                <a:solidFill>
                  <a:srgbClr val="404040"/>
                </a:solidFill>
                <a:latin typeface="Calibri" pitchFamily="34" charset="0"/>
                <a:ea typeface="+mj-ea"/>
                <a:cs typeface="Arial" pitchFamily="34" charset="0"/>
              </a:defRPr>
            </a:lvl1pPr>
          </a:lstStyle>
          <a:p>
            <a:pPr lvl="0" fontAlgn="auto">
              <a:spcAft>
                <a:spcPts val="0"/>
              </a:spcAft>
              <a:defRPr/>
            </a:pPr>
            <a:r>
              <a:rPr lang="cs-CZ" sz="2400" dirty="0"/>
              <a:t>Exteriér i okolí TIC jsou čisté, prostor ke zlepšení je v prvním dojmu</a:t>
            </a:r>
            <a:endParaRPr kumimoji="0" lang="cs-CZ" sz="2400" b="1" i="0" u="none" strike="noStrike" kern="1200" cap="none" spc="0" normalizeH="0" baseline="0" noProof="0" dirty="0">
              <a:ln>
                <a:noFill/>
              </a:ln>
              <a:solidFill>
                <a:srgbClr val="404040"/>
              </a:solidFill>
              <a:effectLst/>
              <a:uLnTx/>
              <a:uFillTx/>
            </a:endParaRPr>
          </a:p>
        </p:txBody>
      </p:sp>
      <p:sp>
        <p:nvSpPr>
          <p:cNvPr id="5" name="Zástupný symbol pro text 4"/>
          <p:cNvSpPr txBox="1">
            <a:spLocks/>
          </p:cNvSpPr>
          <p:nvPr/>
        </p:nvSpPr>
        <p:spPr>
          <a:xfrm>
            <a:off x="166765" y="188107"/>
            <a:ext cx="6710396" cy="442661"/>
          </a:xfrm>
          <a:prstGeom prst="rect">
            <a:avLst/>
          </a:prstGeom>
        </p:spPr>
        <p:txBody>
          <a:bodyPr/>
          <a:lstStyle>
            <a:lvl1pPr marL="174625" indent="-174625" algn="l" defTabSz="914400" rtl="0" eaLnBrk="1" latinLnBrk="0" hangingPunct="1">
              <a:spcBef>
                <a:spcPct val="20000"/>
              </a:spcBef>
              <a:buFont typeface="Wingdings" pitchFamily="2" charset="2"/>
              <a:buChar char="§"/>
              <a:defRPr sz="2000" kern="1200">
                <a:solidFill>
                  <a:srgbClr val="404040"/>
                </a:solidFill>
                <a:latin typeface="Calibri" pitchFamily="34" charset="0"/>
                <a:ea typeface="+mn-ea"/>
                <a:cs typeface="Arial" pitchFamily="34" charset="0"/>
              </a:defRPr>
            </a:lvl1pPr>
            <a:lvl2pPr marL="444500" indent="-203200" algn="l" defTabSz="914400" rtl="0" eaLnBrk="1" latinLnBrk="0" hangingPunct="1">
              <a:spcBef>
                <a:spcPct val="20000"/>
              </a:spcBef>
              <a:buSzPct val="100000"/>
              <a:buFont typeface="Wingdings" panose="05000000000000000000" pitchFamily="2" charset="2"/>
              <a:buChar char="§"/>
              <a:defRPr sz="1800" kern="1200">
                <a:solidFill>
                  <a:srgbClr val="404040"/>
                </a:solidFill>
                <a:latin typeface="Calibri" pitchFamily="34" charset="0"/>
                <a:ea typeface="+mn-ea"/>
                <a:cs typeface="Arial" pitchFamily="34" charset="0"/>
              </a:defRPr>
            </a:lvl2pPr>
            <a:lvl3pPr marL="622300" indent="-127000" algn="l" defTabSz="914400" rtl="0" eaLnBrk="1" latinLnBrk="0" hangingPunct="1">
              <a:spcBef>
                <a:spcPct val="20000"/>
              </a:spcBef>
              <a:buSzPct val="100000"/>
              <a:buFont typeface="Arial" pitchFamily="34" charset="0"/>
              <a:buNone/>
              <a:defRPr sz="1800" kern="1200">
                <a:solidFill>
                  <a:srgbClr val="404040"/>
                </a:solidFill>
                <a:latin typeface="Calibri" pitchFamily="34" charset="0"/>
                <a:ea typeface="+mn-ea"/>
                <a:cs typeface="Arial" pitchFamily="34" charset="0"/>
              </a:defRPr>
            </a:lvl3pPr>
            <a:lvl4pPr marL="901700" indent="-139700" algn="l" defTabSz="914400" rtl="0" eaLnBrk="1" latinLnBrk="0" hangingPunct="1">
              <a:spcBef>
                <a:spcPct val="20000"/>
              </a:spcBef>
              <a:buFont typeface="Arial" pitchFamily="34" charset="0"/>
              <a:buNone/>
              <a:defRPr sz="1600" kern="1200">
                <a:solidFill>
                  <a:srgbClr val="404040"/>
                </a:solidFill>
                <a:latin typeface="Calibri" pitchFamily="34" charset="0"/>
                <a:ea typeface="+mn-ea"/>
                <a:cs typeface="Arial" pitchFamily="34" charset="0"/>
              </a:defRPr>
            </a:lvl4pPr>
            <a:lvl5pPr marL="1257300" indent="-139700" algn="l" defTabSz="914400" rtl="0" eaLnBrk="1" latinLnBrk="0" hangingPunct="1">
              <a:spcBef>
                <a:spcPct val="20000"/>
              </a:spcBef>
              <a:buFont typeface="Arial" pitchFamily="34" charset="0"/>
              <a:buNone/>
              <a:defRPr sz="1400" kern="1200">
                <a:solidFill>
                  <a:srgbClr val="404040"/>
                </a:solidFill>
                <a:latin typeface="Calibri"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buNone/>
              <a:defRPr/>
            </a:pPr>
            <a:r>
              <a:rPr lang="pt-BR" sz="1800" dirty="0"/>
              <a:t>EXTERIÉR TIC A PRVNÍ DOJEM</a:t>
            </a:r>
          </a:p>
        </p:txBody>
      </p:sp>
      <p:sp>
        <p:nvSpPr>
          <p:cNvPr id="20" name="Freeform 66"/>
          <p:cNvSpPr>
            <a:spLocks noChangeAspect="1" noEditPoints="1"/>
          </p:cNvSpPr>
          <p:nvPr/>
        </p:nvSpPr>
        <p:spPr bwMode="auto">
          <a:xfrm>
            <a:off x="1076293" y="1168370"/>
            <a:ext cx="341633" cy="314189"/>
          </a:xfrm>
          <a:custGeom>
            <a:avLst/>
            <a:gdLst/>
            <a:ahLst/>
            <a:cxnLst>
              <a:cxn ang="0">
                <a:pos x="0" y="159"/>
              </a:cxn>
              <a:cxn ang="0">
                <a:pos x="159" y="0"/>
              </a:cxn>
              <a:cxn ang="0">
                <a:pos x="318" y="159"/>
              </a:cxn>
              <a:cxn ang="0">
                <a:pos x="0" y="159"/>
              </a:cxn>
              <a:cxn ang="0">
                <a:pos x="285" y="173"/>
              </a:cxn>
              <a:cxn ang="0">
                <a:pos x="285" y="292"/>
              </a:cxn>
              <a:cxn ang="0">
                <a:pos x="34" y="292"/>
              </a:cxn>
              <a:cxn ang="0">
                <a:pos x="34" y="173"/>
              </a:cxn>
              <a:cxn ang="0">
                <a:pos x="60" y="173"/>
              </a:cxn>
              <a:cxn ang="0">
                <a:pos x="60" y="267"/>
              </a:cxn>
              <a:cxn ang="0">
                <a:pos x="259" y="267"/>
              </a:cxn>
              <a:cxn ang="0">
                <a:pos x="259" y="173"/>
              </a:cxn>
              <a:cxn ang="0">
                <a:pos x="285" y="173"/>
              </a:cxn>
              <a:cxn ang="0">
                <a:pos x="109" y="9"/>
              </a:cxn>
              <a:cxn ang="0">
                <a:pos x="109" y="33"/>
              </a:cxn>
              <a:cxn ang="0">
                <a:pos x="60" y="82"/>
              </a:cxn>
              <a:cxn ang="0">
                <a:pos x="60" y="9"/>
              </a:cxn>
              <a:cxn ang="0">
                <a:pos x="109" y="9"/>
              </a:cxn>
              <a:cxn ang="0">
                <a:pos x="115" y="173"/>
              </a:cxn>
              <a:cxn ang="0">
                <a:pos x="204" y="173"/>
              </a:cxn>
              <a:cxn ang="0">
                <a:pos x="204" y="239"/>
              </a:cxn>
              <a:cxn ang="0">
                <a:pos x="115" y="239"/>
              </a:cxn>
              <a:cxn ang="0">
                <a:pos x="115" y="173"/>
              </a:cxn>
            </a:cxnLst>
            <a:rect l="0" t="0" r="r" b="b"/>
            <a:pathLst>
              <a:path w="318" h="292">
                <a:moveTo>
                  <a:pt x="0" y="159"/>
                </a:moveTo>
                <a:cubicBezTo>
                  <a:pt x="159" y="0"/>
                  <a:pt x="159" y="0"/>
                  <a:pt x="159" y="0"/>
                </a:cubicBezTo>
                <a:cubicBezTo>
                  <a:pt x="318" y="159"/>
                  <a:pt x="318" y="159"/>
                  <a:pt x="318" y="159"/>
                </a:cubicBezTo>
                <a:cubicBezTo>
                  <a:pt x="212" y="159"/>
                  <a:pt x="106" y="159"/>
                  <a:pt x="0" y="159"/>
                </a:cubicBezTo>
                <a:close/>
                <a:moveTo>
                  <a:pt x="285" y="173"/>
                </a:moveTo>
                <a:cubicBezTo>
                  <a:pt x="285" y="292"/>
                  <a:pt x="285" y="292"/>
                  <a:pt x="285" y="292"/>
                </a:cubicBezTo>
                <a:cubicBezTo>
                  <a:pt x="34" y="292"/>
                  <a:pt x="34" y="292"/>
                  <a:pt x="34" y="292"/>
                </a:cubicBezTo>
                <a:cubicBezTo>
                  <a:pt x="34" y="173"/>
                  <a:pt x="34" y="173"/>
                  <a:pt x="34" y="173"/>
                </a:cubicBezTo>
                <a:cubicBezTo>
                  <a:pt x="60" y="173"/>
                  <a:pt x="60" y="173"/>
                  <a:pt x="60" y="173"/>
                </a:cubicBezTo>
                <a:cubicBezTo>
                  <a:pt x="60" y="267"/>
                  <a:pt x="60" y="267"/>
                  <a:pt x="60" y="267"/>
                </a:cubicBezTo>
                <a:cubicBezTo>
                  <a:pt x="259" y="267"/>
                  <a:pt x="259" y="267"/>
                  <a:pt x="259" y="267"/>
                </a:cubicBezTo>
                <a:cubicBezTo>
                  <a:pt x="259" y="173"/>
                  <a:pt x="259" y="173"/>
                  <a:pt x="259" y="173"/>
                </a:cubicBezTo>
                <a:cubicBezTo>
                  <a:pt x="285" y="173"/>
                  <a:pt x="285" y="173"/>
                  <a:pt x="285" y="173"/>
                </a:cubicBezTo>
                <a:close/>
                <a:moveTo>
                  <a:pt x="109" y="9"/>
                </a:moveTo>
                <a:cubicBezTo>
                  <a:pt x="109" y="33"/>
                  <a:pt x="109" y="33"/>
                  <a:pt x="109" y="33"/>
                </a:cubicBezTo>
                <a:cubicBezTo>
                  <a:pt x="60" y="82"/>
                  <a:pt x="60" y="82"/>
                  <a:pt x="60" y="82"/>
                </a:cubicBezTo>
                <a:cubicBezTo>
                  <a:pt x="60" y="9"/>
                  <a:pt x="60" y="9"/>
                  <a:pt x="60" y="9"/>
                </a:cubicBezTo>
                <a:cubicBezTo>
                  <a:pt x="109" y="9"/>
                  <a:pt x="109" y="9"/>
                  <a:pt x="109" y="9"/>
                </a:cubicBezTo>
                <a:close/>
                <a:moveTo>
                  <a:pt x="115" y="173"/>
                </a:moveTo>
                <a:cubicBezTo>
                  <a:pt x="204" y="173"/>
                  <a:pt x="204" y="173"/>
                  <a:pt x="204" y="173"/>
                </a:cubicBezTo>
                <a:cubicBezTo>
                  <a:pt x="204" y="239"/>
                  <a:pt x="204" y="239"/>
                  <a:pt x="204" y="239"/>
                </a:cubicBezTo>
                <a:cubicBezTo>
                  <a:pt x="115" y="239"/>
                  <a:pt x="115" y="239"/>
                  <a:pt x="115" y="239"/>
                </a:cubicBezTo>
                <a:cubicBezTo>
                  <a:pt x="115" y="173"/>
                  <a:pt x="115" y="173"/>
                  <a:pt x="115" y="173"/>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Calibri"/>
            </a:endParaRPr>
          </a:p>
        </p:txBody>
      </p:sp>
      <p:sp>
        <p:nvSpPr>
          <p:cNvPr id="21" name="Freeform 143"/>
          <p:cNvSpPr>
            <a:spLocks noChangeAspect="1" noEditPoints="1"/>
          </p:cNvSpPr>
          <p:nvPr/>
        </p:nvSpPr>
        <p:spPr bwMode="auto">
          <a:xfrm>
            <a:off x="3368427" y="1107171"/>
            <a:ext cx="214253" cy="418617"/>
          </a:xfrm>
          <a:custGeom>
            <a:avLst/>
            <a:gdLst/>
            <a:ahLst/>
            <a:cxnLst>
              <a:cxn ang="0">
                <a:pos x="119" y="58"/>
              </a:cxn>
              <a:cxn ang="0">
                <a:pos x="112" y="41"/>
              </a:cxn>
              <a:cxn ang="0">
                <a:pos x="95" y="33"/>
              </a:cxn>
              <a:cxn ang="0">
                <a:pos x="89" y="24"/>
              </a:cxn>
              <a:cxn ang="0">
                <a:pos x="89" y="19"/>
              </a:cxn>
              <a:cxn ang="0">
                <a:pos x="90" y="10"/>
              </a:cxn>
              <a:cxn ang="0">
                <a:pos x="85" y="2"/>
              </a:cxn>
              <a:cxn ang="0">
                <a:pos x="75" y="0"/>
              </a:cxn>
              <a:cxn ang="0">
                <a:pos x="67" y="2"/>
              </a:cxn>
              <a:cxn ang="0">
                <a:pos x="66" y="3"/>
              </a:cxn>
              <a:cxn ang="0">
                <a:pos x="64" y="5"/>
              </a:cxn>
              <a:cxn ang="0">
                <a:pos x="64" y="8"/>
              </a:cxn>
              <a:cxn ang="0">
                <a:pos x="64" y="10"/>
              </a:cxn>
              <a:cxn ang="0">
                <a:pos x="65" y="12"/>
              </a:cxn>
              <a:cxn ang="0">
                <a:pos x="73" y="29"/>
              </a:cxn>
              <a:cxn ang="0">
                <a:pos x="62" y="41"/>
              </a:cxn>
              <a:cxn ang="0">
                <a:pos x="55" y="45"/>
              </a:cxn>
              <a:cxn ang="0">
                <a:pos x="50" y="46"/>
              </a:cxn>
              <a:cxn ang="0">
                <a:pos x="35" y="43"/>
              </a:cxn>
              <a:cxn ang="0">
                <a:pos x="21" y="29"/>
              </a:cxn>
              <a:cxn ang="0">
                <a:pos x="14" y="14"/>
              </a:cxn>
              <a:cxn ang="0">
                <a:pos x="14" y="22"/>
              </a:cxn>
              <a:cxn ang="0">
                <a:pos x="2" y="19"/>
              </a:cxn>
              <a:cxn ang="0">
                <a:pos x="4" y="24"/>
              </a:cxn>
              <a:cxn ang="0">
                <a:pos x="11" y="33"/>
              </a:cxn>
              <a:cxn ang="0">
                <a:pos x="14" y="43"/>
              </a:cxn>
              <a:cxn ang="0">
                <a:pos x="16" y="51"/>
              </a:cxn>
              <a:cxn ang="0">
                <a:pos x="50" y="64"/>
              </a:cxn>
              <a:cxn ang="0">
                <a:pos x="56" y="98"/>
              </a:cxn>
              <a:cxn ang="0">
                <a:pos x="51" y="133"/>
              </a:cxn>
              <a:cxn ang="0">
                <a:pos x="49" y="151"/>
              </a:cxn>
              <a:cxn ang="0">
                <a:pos x="47" y="173"/>
              </a:cxn>
              <a:cxn ang="0">
                <a:pos x="43" y="195"/>
              </a:cxn>
              <a:cxn ang="0">
                <a:pos x="37" y="220"/>
              </a:cxn>
              <a:cxn ang="0">
                <a:pos x="35" y="233"/>
              </a:cxn>
              <a:cxn ang="0">
                <a:pos x="27" y="240"/>
              </a:cxn>
              <a:cxn ang="0">
                <a:pos x="19" y="245"/>
              </a:cxn>
              <a:cxn ang="0">
                <a:pos x="12" y="247"/>
              </a:cxn>
              <a:cxn ang="0">
                <a:pos x="32" y="252"/>
              </a:cxn>
              <a:cxn ang="0">
                <a:pos x="48" y="250"/>
              </a:cxn>
              <a:cxn ang="0">
                <a:pos x="56" y="233"/>
              </a:cxn>
              <a:cxn ang="0">
                <a:pos x="76" y="166"/>
              </a:cxn>
              <a:cxn ang="0">
                <a:pos x="86" y="210"/>
              </a:cxn>
              <a:cxn ang="0">
                <a:pos x="82" y="243"/>
              </a:cxn>
              <a:cxn ang="0">
                <a:pos x="76" y="250"/>
              </a:cxn>
              <a:cxn ang="0">
                <a:pos x="86" y="254"/>
              </a:cxn>
              <a:cxn ang="0">
                <a:pos x="100" y="250"/>
              </a:cxn>
              <a:cxn ang="0">
                <a:pos x="104" y="233"/>
              </a:cxn>
              <a:cxn ang="0">
                <a:pos x="102" y="172"/>
              </a:cxn>
              <a:cxn ang="0">
                <a:pos x="99" y="138"/>
              </a:cxn>
              <a:cxn ang="0">
                <a:pos x="101" y="120"/>
              </a:cxn>
              <a:cxn ang="0">
                <a:pos x="112" y="121"/>
              </a:cxn>
              <a:cxn ang="0">
                <a:pos x="125" y="98"/>
              </a:cxn>
              <a:cxn ang="0">
                <a:pos x="64" y="10"/>
              </a:cxn>
              <a:cxn ang="0">
                <a:pos x="108" y="97"/>
              </a:cxn>
              <a:cxn ang="0">
                <a:pos x="105" y="103"/>
              </a:cxn>
              <a:cxn ang="0">
                <a:pos x="99" y="101"/>
              </a:cxn>
              <a:cxn ang="0">
                <a:pos x="105" y="75"/>
              </a:cxn>
              <a:cxn ang="0">
                <a:pos x="111" y="83"/>
              </a:cxn>
            </a:cxnLst>
            <a:rect l="0" t="0" r="r" b="b"/>
            <a:pathLst>
              <a:path w="130" h="254">
                <a:moveTo>
                  <a:pt x="130" y="80"/>
                </a:moveTo>
                <a:lnTo>
                  <a:pt x="130" y="79"/>
                </a:lnTo>
                <a:lnTo>
                  <a:pt x="130" y="76"/>
                </a:lnTo>
                <a:lnTo>
                  <a:pt x="130" y="76"/>
                </a:lnTo>
                <a:lnTo>
                  <a:pt x="130" y="75"/>
                </a:lnTo>
                <a:lnTo>
                  <a:pt x="129" y="74"/>
                </a:lnTo>
                <a:lnTo>
                  <a:pt x="128" y="71"/>
                </a:lnTo>
                <a:lnTo>
                  <a:pt x="127" y="71"/>
                </a:lnTo>
                <a:lnTo>
                  <a:pt x="127" y="70"/>
                </a:lnTo>
                <a:lnTo>
                  <a:pt x="126" y="68"/>
                </a:lnTo>
                <a:lnTo>
                  <a:pt x="124" y="65"/>
                </a:lnTo>
                <a:lnTo>
                  <a:pt x="120" y="60"/>
                </a:lnTo>
                <a:lnTo>
                  <a:pt x="119" y="58"/>
                </a:lnTo>
                <a:lnTo>
                  <a:pt x="118" y="57"/>
                </a:lnTo>
                <a:lnTo>
                  <a:pt x="118" y="57"/>
                </a:lnTo>
                <a:lnTo>
                  <a:pt x="118" y="56"/>
                </a:lnTo>
                <a:lnTo>
                  <a:pt x="117" y="53"/>
                </a:lnTo>
                <a:lnTo>
                  <a:pt x="115" y="52"/>
                </a:lnTo>
                <a:lnTo>
                  <a:pt x="115" y="52"/>
                </a:lnTo>
                <a:lnTo>
                  <a:pt x="114" y="51"/>
                </a:lnTo>
                <a:lnTo>
                  <a:pt x="114" y="50"/>
                </a:lnTo>
                <a:lnTo>
                  <a:pt x="114" y="49"/>
                </a:lnTo>
                <a:lnTo>
                  <a:pt x="114" y="45"/>
                </a:lnTo>
                <a:lnTo>
                  <a:pt x="113" y="43"/>
                </a:lnTo>
                <a:lnTo>
                  <a:pt x="113" y="42"/>
                </a:lnTo>
                <a:lnTo>
                  <a:pt x="112" y="41"/>
                </a:lnTo>
                <a:lnTo>
                  <a:pt x="112" y="40"/>
                </a:lnTo>
                <a:lnTo>
                  <a:pt x="111" y="39"/>
                </a:lnTo>
                <a:lnTo>
                  <a:pt x="110" y="39"/>
                </a:lnTo>
                <a:lnTo>
                  <a:pt x="109" y="39"/>
                </a:lnTo>
                <a:lnTo>
                  <a:pt x="108" y="38"/>
                </a:lnTo>
                <a:lnTo>
                  <a:pt x="107" y="38"/>
                </a:lnTo>
                <a:lnTo>
                  <a:pt x="104" y="38"/>
                </a:lnTo>
                <a:lnTo>
                  <a:pt x="102" y="37"/>
                </a:lnTo>
                <a:lnTo>
                  <a:pt x="98" y="36"/>
                </a:lnTo>
                <a:lnTo>
                  <a:pt x="97" y="36"/>
                </a:lnTo>
                <a:lnTo>
                  <a:pt x="96" y="35"/>
                </a:lnTo>
                <a:lnTo>
                  <a:pt x="95" y="35"/>
                </a:lnTo>
                <a:lnTo>
                  <a:pt x="95" y="33"/>
                </a:lnTo>
                <a:lnTo>
                  <a:pt x="94" y="33"/>
                </a:lnTo>
                <a:lnTo>
                  <a:pt x="94" y="32"/>
                </a:lnTo>
                <a:lnTo>
                  <a:pt x="94" y="31"/>
                </a:lnTo>
                <a:lnTo>
                  <a:pt x="93" y="31"/>
                </a:lnTo>
                <a:lnTo>
                  <a:pt x="93" y="30"/>
                </a:lnTo>
                <a:lnTo>
                  <a:pt x="93" y="30"/>
                </a:lnTo>
                <a:lnTo>
                  <a:pt x="92" y="29"/>
                </a:lnTo>
                <a:lnTo>
                  <a:pt x="92" y="29"/>
                </a:lnTo>
                <a:lnTo>
                  <a:pt x="91" y="29"/>
                </a:lnTo>
                <a:lnTo>
                  <a:pt x="90" y="29"/>
                </a:lnTo>
                <a:lnTo>
                  <a:pt x="90" y="28"/>
                </a:lnTo>
                <a:lnTo>
                  <a:pt x="90" y="27"/>
                </a:lnTo>
                <a:lnTo>
                  <a:pt x="89" y="24"/>
                </a:lnTo>
                <a:lnTo>
                  <a:pt x="89" y="22"/>
                </a:lnTo>
                <a:lnTo>
                  <a:pt x="89" y="21"/>
                </a:lnTo>
                <a:lnTo>
                  <a:pt x="89" y="21"/>
                </a:lnTo>
                <a:lnTo>
                  <a:pt x="89" y="20"/>
                </a:lnTo>
                <a:lnTo>
                  <a:pt x="89" y="20"/>
                </a:lnTo>
                <a:lnTo>
                  <a:pt x="89" y="20"/>
                </a:lnTo>
                <a:lnTo>
                  <a:pt x="89" y="20"/>
                </a:lnTo>
                <a:lnTo>
                  <a:pt x="89" y="20"/>
                </a:lnTo>
                <a:lnTo>
                  <a:pt x="89" y="19"/>
                </a:lnTo>
                <a:lnTo>
                  <a:pt x="89" y="19"/>
                </a:lnTo>
                <a:lnTo>
                  <a:pt x="89" y="19"/>
                </a:lnTo>
                <a:lnTo>
                  <a:pt x="89" y="19"/>
                </a:lnTo>
                <a:lnTo>
                  <a:pt x="89" y="19"/>
                </a:lnTo>
                <a:lnTo>
                  <a:pt x="89" y="18"/>
                </a:lnTo>
                <a:lnTo>
                  <a:pt x="89" y="18"/>
                </a:lnTo>
                <a:lnTo>
                  <a:pt x="89" y="18"/>
                </a:lnTo>
                <a:lnTo>
                  <a:pt x="89" y="18"/>
                </a:lnTo>
                <a:lnTo>
                  <a:pt x="89" y="18"/>
                </a:lnTo>
                <a:lnTo>
                  <a:pt x="89" y="17"/>
                </a:lnTo>
                <a:lnTo>
                  <a:pt x="90" y="17"/>
                </a:lnTo>
                <a:lnTo>
                  <a:pt x="90" y="16"/>
                </a:lnTo>
                <a:lnTo>
                  <a:pt x="90" y="14"/>
                </a:lnTo>
                <a:lnTo>
                  <a:pt x="91" y="13"/>
                </a:lnTo>
                <a:lnTo>
                  <a:pt x="91" y="12"/>
                </a:lnTo>
                <a:lnTo>
                  <a:pt x="90" y="10"/>
                </a:lnTo>
                <a:lnTo>
                  <a:pt x="90" y="10"/>
                </a:lnTo>
                <a:lnTo>
                  <a:pt x="90" y="9"/>
                </a:lnTo>
                <a:lnTo>
                  <a:pt x="89" y="9"/>
                </a:lnTo>
                <a:lnTo>
                  <a:pt x="89" y="9"/>
                </a:lnTo>
                <a:lnTo>
                  <a:pt x="88" y="8"/>
                </a:lnTo>
                <a:lnTo>
                  <a:pt x="88" y="7"/>
                </a:lnTo>
                <a:lnTo>
                  <a:pt x="88" y="7"/>
                </a:lnTo>
                <a:lnTo>
                  <a:pt x="88" y="6"/>
                </a:lnTo>
                <a:lnTo>
                  <a:pt x="88" y="6"/>
                </a:lnTo>
                <a:lnTo>
                  <a:pt x="88" y="5"/>
                </a:lnTo>
                <a:lnTo>
                  <a:pt x="87" y="5"/>
                </a:lnTo>
                <a:lnTo>
                  <a:pt x="87" y="4"/>
                </a:lnTo>
                <a:lnTo>
                  <a:pt x="86" y="3"/>
                </a:lnTo>
                <a:lnTo>
                  <a:pt x="85" y="2"/>
                </a:lnTo>
                <a:lnTo>
                  <a:pt x="83" y="1"/>
                </a:lnTo>
                <a:lnTo>
                  <a:pt x="83" y="1"/>
                </a:lnTo>
                <a:lnTo>
                  <a:pt x="81" y="0"/>
                </a:lnTo>
                <a:lnTo>
                  <a:pt x="81" y="0"/>
                </a:lnTo>
                <a:lnTo>
                  <a:pt x="80" y="0"/>
                </a:lnTo>
                <a:lnTo>
                  <a:pt x="79" y="0"/>
                </a:lnTo>
                <a:lnTo>
                  <a:pt x="79" y="0"/>
                </a:lnTo>
                <a:lnTo>
                  <a:pt x="78" y="0"/>
                </a:lnTo>
                <a:lnTo>
                  <a:pt x="77" y="0"/>
                </a:lnTo>
                <a:lnTo>
                  <a:pt x="76" y="0"/>
                </a:lnTo>
                <a:lnTo>
                  <a:pt x="76" y="0"/>
                </a:lnTo>
                <a:lnTo>
                  <a:pt x="75" y="0"/>
                </a:lnTo>
                <a:lnTo>
                  <a:pt x="75" y="0"/>
                </a:lnTo>
                <a:lnTo>
                  <a:pt x="74" y="0"/>
                </a:lnTo>
                <a:lnTo>
                  <a:pt x="72" y="0"/>
                </a:lnTo>
                <a:lnTo>
                  <a:pt x="71" y="0"/>
                </a:lnTo>
                <a:lnTo>
                  <a:pt x="70" y="0"/>
                </a:lnTo>
                <a:lnTo>
                  <a:pt x="70" y="0"/>
                </a:lnTo>
                <a:lnTo>
                  <a:pt x="69" y="1"/>
                </a:lnTo>
                <a:lnTo>
                  <a:pt x="69" y="1"/>
                </a:lnTo>
                <a:lnTo>
                  <a:pt x="69" y="1"/>
                </a:lnTo>
                <a:lnTo>
                  <a:pt x="67" y="1"/>
                </a:lnTo>
                <a:lnTo>
                  <a:pt x="67" y="1"/>
                </a:lnTo>
                <a:lnTo>
                  <a:pt x="67" y="1"/>
                </a:lnTo>
                <a:lnTo>
                  <a:pt x="67" y="1"/>
                </a:lnTo>
                <a:lnTo>
                  <a:pt x="67" y="2"/>
                </a:lnTo>
                <a:lnTo>
                  <a:pt x="67" y="2"/>
                </a:lnTo>
                <a:lnTo>
                  <a:pt x="67" y="2"/>
                </a:lnTo>
                <a:lnTo>
                  <a:pt x="67" y="2"/>
                </a:lnTo>
                <a:lnTo>
                  <a:pt x="66" y="2"/>
                </a:lnTo>
                <a:lnTo>
                  <a:pt x="66" y="2"/>
                </a:lnTo>
                <a:lnTo>
                  <a:pt x="66" y="2"/>
                </a:lnTo>
                <a:lnTo>
                  <a:pt x="66" y="3"/>
                </a:lnTo>
                <a:lnTo>
                  <a:pt x="67" y="3"/>
                </a:lnTo>
                <a:lnTo>
                  <a:pt x="67" y="3"/>
                </a:lnTo>
                <a:lnTo>
                  <a:pt x="67" y="3"/>
                </a:lnTo>
                <a:lnTo>
                  <a:pt x="66" y="3"/>
                </a:lnTo>
                <a:lnTo>
                  <a:pt x="66" y="3"/>
                </a:lnTo>
                <a:lnTo>
                  <a:pt x="66" y="3"/>
                </a:lnTo>
                <a:lnTo>
                  <a:pt x="66" y="3"/>
                </a:lnTo>
                <a:lnTo>
                  <a:pt x="66" y="3"/>
                </a:lnTo>
                <a:lnTo>
                  <a:pt x="65" y="4"/>
                </a:lnTo>
                <a:lnTo>
                  <a:pt x="65" y="4"/>
                </a:lnTo>
                <a:lnTo>
                  <a:pt x="65" y="4"/>
                </a:lnTo>
                <a:lnTo>
                  <a:pt x="65" y="4"/>
                </a:lnTo>
                <a:lnTo>
                  <a:pt x="65" y="4"/>
                </a:lnTo>
                <a:lnTo>
                  <a:pt x="65" y="4"/>
                </a:lnTo>
                <a:lnTo>
                  <a:pt x="65" y="4"/>
                </a:lnTo>
                <a:lnTo>
                  <a:pt x="65" y="4"/>
                </a:lnTo>
                <a:lnTo>
                  <a:pt x="65" y="5"/>
                </a:lnTo>
                <a:lnTo>
                  <a:pt x="64" y="5"/>
                </a:lnTo>
                <a:lnTo>
                  <a:pt x="64" y="5"/>
                </a:lnTo>
                <a:lnTo>
                  <a:pt x="65" y="5"/>
                </a:lnTo>
                <a:lnTo>
                  <a:pt x="65" y="5"/>
                </a:lnTo>
                <a:lnTo>
                  <a:pt x="65" y="5"/>
                </a:lnTo>
                <a:lnTo>
                  <a:pt x="65" y="5"/>
                </a:lnTo>
                <a:lnTo>
                  <a:pt x="65" y="5"/>
                </a:lnTo>
                <a:lnTo>
                  <a:pt x="65" y="5"/>
                </a:lnTo>
                <a:lnTo>
                  <a:pt x="65" y="5"/>
                </a:lnTo>
                <a:lnTo>
                  <a:pt x="65" y="6"/>
                </a:lnTo>
                <a:lnTo>
                  <a:pt x="64" y="7"/>
                </a:lnTo>
                <a:lnTo>
                  <a:pt x="64" y="7"/>
                </a:lnTo>
                <a:lnTo>
                  <a:pt x="64" y="7"/>
                </a:lnTo>
                <a:lnTo>
                  <a:pt x="64" y="7"/>
                </a:lnTo>
                <a:lnTo>
                  <a:pt x="64" y="8"/>
                </a:lnTo>
                <a:lnTo>
                  <a:pt x="64" y="8"/>
                </a:lnTo>
                <a:lnTo>
                  <a:pt x="64" y="8"/>
                </a:lnTo>
                <a:lnTo>
                  <a:pt x="64" y="8"/>
                </a:lnTo>
                <a:lnTo>
                  <a:pt x="64" y="8"/>
                </a:lnTo>
                <a:lnTo>
                  <a:pt x="64" y="8"/>
                </a:lnTo>
                <a:lnTo>
                  <a:pt x="64" y="9"/>
                </a:lnTo>
                <a:lnTo>
                  <a:pt x="64" y="9"/>
                </a:lnTo>
                <a:lnTo>
                  <a:pt x="64" y="9"/>
                </a:lnTo>
                <a:lnTo>
                  <a:pt x="64" y="9"/>
                </a:lnTo>
                <a:lnTo>
                  <a:pt x="64" y="9"/>
                </a:lnTo>
                <a:lnTo>
                  <a:pt x="64" y="9"/>
                </a:lnTo>
                <a:lnTo>
                  <a:pt x="64" y="9"/>
                </a:lnTo>
                <a:lnTo>
                  <a:pt x="64" y="10"/>
                </a:lnTo>
                <a:lnTo>
                  <a:pt x="64" y="10"/>
                </a:lnTo>
                <a:lnTo>
                  <a:pt x="64" y="10"/>
                </a:lnTo>
                <a:lnTo>
                  <a:pt x="64" y="10"/>
                </a:lnTo>
                <a:lnTo>
                  <a:pt x="64" y="10"/>
                </a:lnTo>
                <a:lnTo>
                  <a:pt x="64" y="11"/>
                </a:lnTo>
                <a:lnTo>
                  <a:pt x="64" y="11"/>
                </a:lnTo>
                <a:lnTo>
                  <a:pt x="64" y="11"/>
                </a:lnTo>
                <a:lnTo>
                  <a:pt x="64" y="11"/>
                </a:lnTo>
                <a:lnTo>
                  <a:pt x="64" y="11"/>
                </a:lnTo>
                <a:lnTo>
                  <a:pt x="64" y="11"/>
                </a:lnTo>
                <a:lnTo>
                  <a:pt x="64" y="11"/>
                </a:lnTo>
                <a:lnTo>
                  <a:pt x="64" y="11"/>
                </a:lnTo>
                <a:lnTo>
                  <a:pt x="65" y="12"/>
                </a:lnTo>
                <a:lnTo>
                  <a:pt x="65" y="12"/>
                </a:lnTo>
                <a:lnTo>
                  <a:pt x="65" y="13"/>
                </a:lnTo>
                <a:lnTo>
                  <a:pt x="65" y="14"/>
                </a:lnTo>
                <a:lnTo>
                  <a:pt x="65" y="15"/>
                </a:lnTo>
                <a:lnTo>
                  <a:pt x="66" y="16"/>
                </a:lnTo>
                <a:lnTo>
                  <a:pt x="66" y="16"/>
                </a:lnTo>
                <a:lnTo>
                  <a:pt x="66" y="17"/>
                </a:lnTo>
                <a:lnTo>
                  <a:pt x="67" y="22"/>
                </a:lnTo>
                <a:lnTo>
                  <a:pt x="68" y="23"/>
                </a:lnTo>
                <a:lnTo>
                  <a:pt x="69" y="25"/>
                </a:lnTo>
                <a:lnTo>
                  <a:pt x="71" y="27"/>
                </a:lnTo>
                <a:lnTo>
                  <a:pt x="72" y="28"/>
                </a:lnTo>
                <a:lnTo>
                  <a:pt x="73" y="29"/>
                </a:lnTo>
                <a:lnTo>
                  <a:pt x="75" y="32"/>
                </a:lnTo>
                <a:lnTo>
                  <a:pt x="75" y="32"/>
                </a:lnTo>
                <a:lnTo>
                  <a:pt x="76" y="33"/>
                </a:lnTo>
                <a:lnTo>
                  <a:pt x="76" y="34"/>
                </a:lnTo>
                <a:lnTo>
                  <a:pt x="76" y="34"/>
                </a:lnTo>
                <a:lnTo>
                  <a:pt x="76" y="35"/>
                </a:lnTo>
                <a:lnTo>
                  <a:pt x="75" y="37"/>
                </a:lnTo>
                <a:lnTo>
                  <a:pt x="73" y="39"/>
                </a:lnTo>
                <a:lnTo>
                  <a:pt x="73" y="39"/>
                </a:lnTo>
                <a:lnTo>
                  <a:pt x="70" y="39"/>
                </a:lnTo>
                <a:lnTo>
                  <a:pt x="66" y="40"/>
                </a:lnTo>
                <a:lnTo>
                  <a:pt x="63" y="40"/>
                </a:lnTo>
                <a:lnTo>
                  <a:pt x="62" y="41"/>
                </a:lnTo>
                <a:lnTo>
                  <a:pt x="61" y="41"/>
                </a:lnTo>
                <a:lnTo>
                  <a:pt x="60" y="41"/>
                </a:lnTo>
                <a:lnTo>
                  <a:pt x="60" y="41"/>
                </a:lnTo>
                <a:lnTo>
                  <a:pt x="59" y="41"/>
                </a:lnTo>
                <a:lnTo>
                  <a:pt x="59" y="41"/>
                </a:lnTo>
                <a:lnTo>
                  <a:pt x="58" y="41"/>
                </a:lnTo>
                <a:lnTo>
                  <a:pt x="57" y="42"/>
                </a:lnTo>
                <a:lnTo>
                  <a:pt x="56" y="42"/>
                </a:lnTo>
                <a:lnTo>
                  <a:pt x="56" y="42"/>
                </a:lnTo>
                <a:lnTo>
                  <a:pt x="55" y="43"/>
                </a:lnTo>
                <a:lnTo>
                  <a:pt x="55" y="44"/>
                </a:lnTo>
                <a:lnTo>
                  <a:pt x="55" y="45"/>
                </a:lnTo>
                <a:lnTo>
                  <a:pt x="55" y="45"/>
                </a:lnTo>
                <a:lnTo>
                  <a:pt x="55" y="45"/>
                </a:lnTo>
                <a:lnTo>
                  <a:pt x="54" y="46"/>
                </a:lnTo>
                <a:lnTo>
                  <a:pt x="54" y="45"/>
                </a:lnTo>
                <a:lnTo>
                  <a:pt x="53" y="45"/>
                </a:lnTo>
                <a:lnTo>
                  <a:pt x="53" y="46"/>
                </a:lnTo>
                <a:lnTo>
                  <a:pt x="53" y="46"/>
                </a:lnTo>
                <a:lnTo>
                  <a:pt x="52" y="46"/>
                </a:lnTo>
                <a:lnTo>
                  <a:pt x="52" y="46"/>
                </a:lnTo>
                <a:lnTo>
                  <a:pt x="52" y="46"/>
                </a:lnTo>
                <a:lnTo>
                  <a:pt x="51" y="46"/>
                </a:lnTo>
                <a:lnTo>
                  <a:pt x="51" y="46"/>
                </a:lnTo>
                <a:lnTo>
                  <a:pt x="50" y="46"/>
                </a:lnTo>
                <a:lnTo>
                  <a:pt x="50" y="46"/>
                </a:lnTo>
                <a:lnTo>
                  <a:pt x="49" y="46"/>
                </a:lnTo>
                <a:lnTo>
                  <a:pt x="48" y="46"/>
                </a:lnTo>
                <a:lnTo>
                  <a:pt x="47" y="46"/>
                </a:lnTo>
                <a:lnTo>
                  <a:pt x="47" y="46"/>
                </a:lnTo>
                <a:lnTo>
                  <a:pt x="46" y="46"/>
                </a:lnTo>
                <a:lnTo>
                  <a:pt x="45" y="46"/>
                </a:lnTo>
                <a:lnTo>
                  <a:pt x="43" y="45"/>
                </a:lnTo>
                <a:lnTo>
                  <a:pt x="42" y="45"/>
                </a:lnTo>
                <a:lnTo>
                  <a:pt x="41" y="46"/>
                </a:lnTo>
                <a:lnTo>
                  <a:pt x="40" y="46"/>
                </a:lnTo>
                <a:lnTo>
                  <a:pt x="38" y="45"/>
                </a:lnTo>
                <a:lnTo>
                  <a:pt x="36" y="43"/>
                </a:lnTo>
                <a:lnTo>
                  <a:pt x="35" y="43"/>
                </a:lnTo>
                <a:lnTo>
                  <a:pt x="34" y="42"/>
                </a:lnTo>
                <a:lnTo>
                  <a:pt x="32" y="41"/>
                </a:lnTo>
                <a:lnTo>
                  <a:pt x="31" y="39"/>
                </a:lnTo>
                <a:lnTo>
                  <a:pt x="29" y="38"/>
                </a:lnTo>
                <a:lnTo>
                  <a:pt x="29" y="38"/>
                </a:lnTo>
                <a:lnTo>
                  <a:pt x="28" y="38"/>
                </a:lnTo>
                <a:lnTo>
                  <a:pt x="26" y="35"/>
                </a:lnTo>
                <a:lnTo>
                  <a:pt x="24" y="34"/>
                </a:lnTo>
                <a:lnTo>
                  <a:pt x="23" y="33"/>
                </a:lnTo>
                <a:lnTo>
                  <a:pt x="22" y="33"/>
                </a:lnTo>
                <a:lnTo>
                  <a:pt x="22" y="33"/>
                </a:lnTo>
                <a:lnTo>
                  <a:pt x="21" y="31"/>
                </a:lnTo>
                <a:lnTo>
                  <a:pt x="21" y="29"/>
                </a:lnTo>
                <a:lnTo>
                  <a:pt x="21" y="29"/>
                </a:lnTo>
                <a:lnTo>
                  <a:pt x="21" y="28"/>
                </a:lnTo>
                <a:lnTo>
                  <a:pt x="21" y="27"/>
                </a:lnTo>
                <a:lnTo>
                  <a:pt x="21" y="26"/>
                </a:lnTo>
                <a:lnTo>
                  <a:pt x="20" y="24"/>
                </a:lnTo>
                <a:lnTo>
                  <a:pt x="18" y="20"/>
                </a:lnTo>
                <a:lnTo>
                  <a:pt x="17" y="18"/>
                </a:lnTo>
                <a:lnTo>
                  <a:pt x="17" y="17"/>
                </a:lnTo>
                <a:lnTo>
                  <a:pt x="16" y="15"/>
                </a:lnTo>
                <a:lnTo>
                  <a:pt x="16" y="14"/>
                </a:lnTo>
                <a:lnTo>
                  <a:pt x="15" y="14"/>
                </a:lnTo>
                <a:lnTo>
                  <a:pt x="14" y="14"/>
                </a:lnTo>
                <a:lnTo>
                  <a:pt x="14" y="14"/>
                </a:lnTo>
                <a:lnTo>
                  <a:pt x="14" y="14"/>
                </a:lnTo>
                <a:lnTo>
                  <a:pt x="13" y="14"/>
                </a:lnTo>
                <a:lnTo>
                  <a:pt x="13" y="15"/>
                </a:lnTo>
                <a:lnTo>
                  <a:pt x="13" y="15"/>
                </a:lnTo>
                <a:lnTo>
                  <a:pt x="13" y="17"/>
                </a:lnTo>
                <a:lnTo>
                  <a:pt x="13" y="18"/>
                </a:lnTo>
                <a:lnTo>
                  <a:pt x="15" y="20"/>
                </a:lnTo>
                <a:lnTo>
                  <a:pt x="15" y="22"/>
                </a:lnTo>
                <a:lnTo>
                  <a:pt x="15" y="22"/>
                </a:lnTo>
                <a:lnTo>
                  <a:pt x="15" y="22"/>
                </a:lnTo>
                <a:lnTo>
                  <a:pt x="15" y="22"/>
                </a:lnTo>
                <a:lnTo>
                  <a:pt x="14" y="22"/>
                </a:lnTo>
                <a:lnTo>
                  <a:pt x="14" y="22"/>
                </a:lnTo>
                <a:lnTo>
                  <a:pt x="12" y="22"/>
                </a:lnTo>
                <a:lnTo>
                  <a:pt x="10" y="21"/>
                </a:lnTo>
                <a:lnTo>
                  <a:pt x="10" y="21"/>
                </a:lnTo>
                <a:lnTo>
                  <a:pt x="9" y="20"/>
                </a:lnTo>
                <a:lnTo>
                  <a:pt x="8" y="20"/>
                </a:lnTo>
                <a:lnTo>
                  <a:pt x="8" y="20"/>
                </a:lnTo>
                <a:lnTo>
                  <a:pt x="7" y="20"/>
                </a:lnTo>
                <a:lnTo>
                  <a:pt x="6" y="19"/>
                </a:lnTo>
                <a:lnTo>
                  <a:pt x="5" y="19"/>
                </a:lnTo>
                <a:lnTo>
                  <a:pt x="4" y="19"/>
                </a:lnTo>
                <a:lnTo>
                  <a:pt x="3" y="19"/>
                </a:lnTo>
                <a:lnTo>
                  <a:pt x="3" y="19"/>
                </a:lnTo>
                <a:lnTo>
                  <a:pt x="2" y="19"/>
                </a:lnTo>
                <a:lnTo>
                  <a:pt x="2" y="19"/>
                </a:lnTo>
                <a:lnTo>
                  <a:pt x="2" y="20"/>
                </a:lnTo>
                <a:lnTo>
                  <a:pt x="2" y="20"/>
                </a:lnTo>
                <a:lnTo>
                  <a:pt x="2" y="20"/>
                </a:lnTo>
                <a:lnTo>
                  <a:pt x="1" y="21"/>
                </a:lnTo>
                <a:lnTo>
                  <a:pt x="1" y="22"/>
                </a:lnTo>
                <a:lnTo>
                  <a:pt x="0" y="22"/>
                </a:lnTo>
                <a:lnTo>
                  <a:pt x="1" y="22"/>
                </a:lnTo>
                <a:lnTo>
                  <a:pt x="2" y="23"/>
                </a:lnTo>
                <a:lnTo>
                  <a:pt x="2" y="23"/>
                </a:lnTo>
                <a:lnTo>
                  <a:pt x="3" y="23"/>
                </a:lnTo>
                <a:lnTo>
                  <a:pt x="4" y="24"/>
                </a:lnTo>
                <a:lnTo>
                  <a:pt x="4" y="24"/>
                </a:lnTo>
                <a:lnTo>
                  <a:pt x="5" y="25"/>
                </a:lnTo>
                <a:lnTo>
                  <a:pt x="5" y="25"/>
                </a:lnTo>
                <a:lnTo>
                  <a:pt x="7" y="26"/>
                </a:lnTo>
                <a:lnTo>
                  <a:pt x="7" y="26"/>
                </a:lnTo>
                <a:lnTo>
                  <a:pt x="8" y="27"/>
                </a:lnTo>
                <a:lnTo>
                  <a:pt x="8" y="28"/>
                </a:lnTo>
                <a:lnTo>
                  <a:pt x="8" y="29"/>
                </a:lnTo>
                <a:lnTo>
                  <a:pt x="8" y="30"/>
                </a:lnTo>
                <a:lnTo>
                  <a:pt x="9" y="31"/>
                </a:lnTo>
                <a:lnTo>
                  <a:pt x="9" y="32"/>
                </a:lnTo>
                <a:lnTo>
                  <a:pt x="10" y="32"/>
                </a:lnTo>
                <a:lnTo>
                  <a:pt x="10" y="33"/>
                </a:lnTo>
                <a:lnTo>
                  <a:pt x="11" y="33"/>
                </a:lnTo>
                <a:lnTo>
                  <a:pt x="12" y="34"/>
                </a:lnTo>
                <a:lnTo>
                  <a:pt x="13" y="34"/>
                </a:lnTo>
                <a:lnTo>
                  <a:pt x="14" y="36"/>
                </a:lnTo>
                <a:lnTo>
                  <a:pt x="16" y="36"/>
                </a:lnTo>
                <a:lnTo>
                  <a:pt x="16" y="37"/>
                </a:lnTo>
                <a:lnTo>
                  <a:pt x="16" y="37"/>
                </a:lnTo>
                <a:lnTo>
                  <a:pt x="17" y="38"/>
                </a:lnTo>
                <a:lnTo>
                  <a:pt x="17" y="38"/>
                </a:lnTo>
                <a:lnTo>
                  <a:pt x="16" y="38"/>
                </a:lnTo>
                <a:lnTo>
                  <a:pt x="16" y="39"/>
                </a:lnTo>
                <a:lnTo>
                  <a:pt x="14" y="42"/>
                </a:lnTo>
                <a:lnTo>
                  <a:pt x="14" y="42"/>
                </a:lnTo>
                <a:lnTo>
                  <a:pt x="14" y="43"/>
                </a:lnTo>
                <a:lnTo>
                  <a:pt x="13" y="46"/>
                </a:lnTo>
                <a:lnTo>
                  <a:pt x="13" y="47"/>
                </a:lnTo>
                <a:lnTo>
                  <a:pt x="13" y="49"/>
                </a:lnTo>
                <a:lnTo>
                  <a:pt x="13" y="49"/>
                </a:lnTo>
                <a:lnTo>
                  <a:pt x="13" y="50"/>
                </a:lnTo>
                <a:lnTo>
                  <a:pt x="13" y="50"/>
                </a:lnTo>
                <a:lnTo>
                  <a:pt x="13" y="50"/>
                </a:lnTo>
                <a:lnTo>
                  <a:pt x="13" y="50"/>
                </a:lnTo>
                <a:lnTo>
                  <a:pt x="13" y="50"/>
                </a:lnTo>
                <a:lnTo>
                  <a:pt x="14" y="50"/>
                </a:lnTo>
                <a:lnTo>
                  <a:pt x="14" y="51"/>
                </a:lnTo>
                <a:lnTo>
                  <a:pt x="15" y="51"/>
                </a:lnTo>
                <a:lnTo>
                  <a:pt x="16" y="51"/>
                </a:lnTo>
                <a:lnTo>
                  <a:pt x="17" y="52"/>
                </a:lnTo>
                <a:lnTo>
                  <a:pt x="19" y="53"/>
                </a:lnTo>
                <a:lnTo>
                  <a:pt x="22" y="54"/>
                </a:lnTo>
                <a:lnTo>
                  <a:pt x="24" y="55"/>
                </a:lnTo>
                <a:lnTo>
                  <a:pt x="27" y="56"/>
                </a:lnTo>
                <a:lnTo>
                  <a:pt x="29" y="57"/>
                </a:lnTo>
                <a:lnTo>
                  <a:pt x="33" y="58"/>
                </a:lnTo>
                <a:lnTo>
                  <a:pt x="36" y="60"/>
                </a:lnTo>
                <a:lnTo>
                  <a:pt x="39" y="61"/>
                </a:lnTo>
                <a:lnTo>
                  <a:pt x="42" y="62"/>
                </a:lnTo>
                <a:lnTo>
                  <a:pt x="45" y="62"/>
                </a:lnTo>
                <a:lnTo>
                  <a:pt x="50" y="64"/>
                </a:lnTo>
                <a:lnTo>
                  <a:pt x="50" y="64"/>
                </a:lnTo>
                <a:lnTo>
                  <a:pt x="51" y="64"/>
                </a:lnTo>
                <a:lnTo>
                  <a:pt x="54" y="65"/>
                </a:lnTo>
                <a:lnTo>
                  <a:pt x="55" y="65"/>
                </a:lnTo>
                <a:lnTo>
                  <a:pt x="55" y="65"/>
                </a:lnTo>
                <a:lnTo>
                  <a:pt x="56" y="66"/>
                </a:lnTo>
                <a:lnTo>
                  <a:pt x="56" y="74"/>
                </a:lnTo>
                <a:lnTo>
                  <a:pt x="56" y="79"/>
                </a:lnTo>
                <a:lnTo>
                  <a:pt x="56" y="84"/>
                </a:lnTo>
                <a:lnTo>
                  <a:pt x="56" y="88"/>
                </a:lnTo>
                <a:lnTo>
                  <a:pt x="56" y="91"/>
                </a:lnTo>
                <a:lnTo>
                  <a:pt x="56" y="93"/>
                </a:lnTo>
                <a:lnTo>
                  <a:pt x="56" y="95"/>
                </a:lnTo>
                <a:lnTo>
                  <a:pt x="56" y="98"/>
                </a:lnTo>
                <a:lnTo>
                  <a:pt x="56" y="99"/>
                </a:lnTo>
                <a:lnTo>
                  <a:pt x="56" y="100"/>
                </a:lnTo>
                <a:lnTo>
                  <a:pt x="55" y="107"/>
                </a:lnTo>
                <a:lnTo>
                  <a:pt x="55" y="109"/>
                </a:lnTo>
                <a:lnTo>
                  <a:pt x="54" y="112"/>
                </a:lnTo>
                <a:lnTo>
                  <a:pt x="53" y="117"/>
                </a:lnTo>
                <a:lnTo>
                  <a:pt x="52" y="121"/>
                </a:lnTo>
                <a:lnTo>
                  <a:pt x="51" y="125"/>
                </a:lnTo>
                <a:lnTo>
                  <a:pt x="51" y="129"/>
                </a:lnTo>
                <a:lnTo>
                  <a:pt x="50" y="131"/>
                </a:lnTo>
                <a:lnTo>
                  <a:pt x="50" y="132"/>
                </a:lnTo>
                <a:lnTo>
                  <a:pt x="51" y="132"/>
                </a:lnTo>
                <a:lnTo>
                  <a:pt x="51" y="133"/>
                </a:lnTo>
                <a:lnTo>
                  <a:pt x="51" y="137"/>
                </a:lnTo>
                <a:lnTo>
                  <a:pt x="50" y="138"/>
                </a:lnTo>
                <a:lnTo>
                  <a:pt x="50" y="140"/>
                </a:lnTo>
                <a:lnTo>
                  <a:pt x="50" y="141"/>
                </a:lnTo>
                <a:lnTo>
                  <a:pt x="50" y="142"/>
                </a:lnTo>
                <a:lnTo>
                  <a:pt x="50" y="143"/>
                </a:lnTo>
                <a:lnTo>
                  <a:pt x="50" y="145"/>
                </a:lnTo>
                <a:lnTo>
                  <a:pt x="50" y="145"/>
                </a:lnTo>
                <a:lnTo>
                  <a:pt x="50" y="145"/>
                </a:lnTo>
                <a:lnTo>
                  <a:pt x="50" y="146"/>
                </a:lnTo>
                <a:lnTo>
                  <a:pt x="50" y="147"/>
                </a:lnTo>
                <a:lnTo>
                  <a:pt x="49" y="150"/>
                </a:lnTo>
                <a:lnTo>
                  <a:pt x="49" y="151"/>
                </a:lnTo>
                <a:lnTo>
                  <a:pt x="48" y="153"/>
                </a:lnTo>
                <a:lnTo>
                  <a:pt x="49" y="155"/>
                </a:lnTo>
                <a:lnTo>
                  <a:pt x="49" y="156"/>
                </a:lnTo>
                <a:lnTo>
                  <a:pt x="49" y="157"/>
                </a:lnTo>
                <a:lnTo>
                  <a:pt x="49" y="161"/>
                </a:lnTo>
                <a:lnTo>
                  <a:pt x="48" y="163"/>
                </a:lnTo>
                <a:lnTo>
                  <a:pt x="48" y="166"/>
                </a:lnTo>
                <a:lnTo>
                  <a:pt x="48" y="167"/>
                </a:lnTo>
                <a:lnTo>
                  <a:pt x="48" y="169"/>
                </a:lnTo>
                <a:lnTo>
                  <a:pt x="48" y="170"/>
                </a:lnTo>
                <a:lnTo>
                  <a:pt x="48" y="170"/>
                </a:lnTo>
                <a:lnTo>
                  <a:pt x="47" y="172"/>
                </a:lnTo>
                <a:lnTo>
                  <a:pt x="47" y="173"/>
                </a:lnTo>
                <a:lnTo>
                  <a:pt x="46" y="176"/>
                </a:lnTo>
                <a:lnTo>
                  <a:pt x="46" y="179"/>
                </a:lnTo>
                <a:lnTo>
                  <a:pt x="46" y="182"/>
                </a:lnTo>
                <a:lnTo>
                  <a:pt x="45" y="184"/>
                </a:lnTo>
                <a:lnTo>
                  <a:pt x="43" y="186"/>
                </a:lnTo>
                <a:lnTo>
                  <a:pt x="43" y="186"/>
                </a:lnTo>
                <a:lnTo>
                  <a:pt x="42" y="188"/>
                </a:lnTo>
                <a:lnTo>
                  <a:pt x="42" y="190"/>
                </a:lnTo>
                <a:lnTo>
                  <a:pt x="42" y="191"/>
                </a:lnTo>
                <a:lnTo>
                  <a:pt x="43" y="193"/>
                </a:lnTo>
                <a:lnTo>
                  <a:pt x="43" y="194"/>
                </a:lnTo>
                <a:lnTo>
                  <a:pt x="43" y="195"/>
                </a:lnTo>
                <a:lnTo>
                  <a:pt x="43" y="195"/>
                </a:lnTo>
                <a:lnTo>
                  <a:pt x="43" y="196"/>
                </a:lnTo>
                <a:lnTo>
                  <a:pt x="41" y="204"/>
                </a:lnTo>
                <a:lnTo>
                  <a:pt x="41" y="208"/>
                </a:lnTo>
                <a:lnTo>
                  <a:pt x="41" y="209"/>
                </a:lnTo>
                <a:lnTo>
                  <a:pt x="41" y="210"/>
                </a:lnTo>
                <a:lnTo>
                  <a:pt x="40" y="212"/>
                </a:lnTo>
                <a:lnTo>
                  <a:pt x="40" y="213"/>
                </a:lnTo>
                <a:lnTo>
                  <a:pt x="39" y="214"/>
                </a:lnTo>
                <a:lnTo>
                  <a:pt x="39" y="214"/>
                </a:lnTo>
                <a:lnTo>
                  <a:pt x="39" y="215"/>
                </a:lnTo>
                <a:lnTo>
                  <a:pt x="39" y="217"/>
                </a:lnTo>
                <a:lnTo>
                  <a:pt x="38" y="218"/>
                </a:lnTo>
                <a:lnTo>
                  <a:pt x="37" y="220"/>
                </a:lnTo>
                <a:lnTo>
                  <a:pt x="37" y="221"/>
                </a:lnTo>
                <a:lnTo>
                  <a:pt x="37" y="222"/>
                </a:lnTo>
                <a:lnTo>
                  <a:pt x="37" y="223"/>
                </a:lnTo>
                <a:lnTo>
                  <a:pt x="37" y="224"/>
                </a:lnTo>
                <a:lnTo>
                  <a:pt x="37" y="226"/>
                </a:lnTo>
                <a:lnTo>
                  <a:pt x="37" y="226"/>
                </a:lnTo>
                <a:lnTo>
                  <a:pt x="37" y="227"/>
                </a:lnTo>
                <a:lnTo>
                  <a:pt x="36" y="228"/>
                </a:lnTo>
                <a:lnTo>
                  <a:pt x="36" y="229"/>
                </a:lnTo>
                <a:lnTo>
                  <a:pt x="36" y="231"/>
                </a:lnTo>
                <a:lnTo>
                  <a:pt x="36" y="232"/>
                </a:lnTo>
                <a:lnTo>
                  <a:pt x="36" y="232"/>
                </a:lnTo>
                <a:lnTo>
                  <a:pt x="35" y="233"/>
                </a:lnTo>
                <a:lnTo>
                  <a:pt x="35" y="234"/>
                </a:lnTo>
                <a:lnTo>
                  <a:pt x="34" y="234"/>
                </a:lnTo>
                <a:lnTo>
                  <a:pt x="33" y="234"/>
                </a:lnTo>
                <a:lnTo>
                  <a:pt x="33" y="235"/>
                </a:lnTo>
                <a:lnTo>
                  <a:pt x="33" y="236"/>
                </a:lnTo>
                <a:lnTo>
                  <a:pt x="32" y="237"/>
                </a:lnTo>
                <a:lnTo>
                  <a:pt x="31" y="238"/>
                </a:lnTo>
                <a:lnTo>
                  <a:pt x="31" y="238"/>
                </a:lnTo>
                <a:lnTo>
                  <a:pt x="30" y="238"/>
                </a:lnTo>
                <a:lnTo>
                  <a:pt x="29" y="238"/>
                </a:lnTo>
                <a:lnTo>
                  <a:pt x="29" y="238"/>
                </a:lnTo>
                <a:lnTo>
                  <a:pt x="28" y="239"/>
                </a:lnTo>
                <a:lnTo>
                  <a:pt x="27" y="240"/>
                </a:lnTo>
                <a:lnTo>
                  <a:pt x="26" y="240"/>
                </a:lnTo>
                <a:lnTo>
                  <a:pt x="26" y="241"/>
                </a:lnTo>
                <a:lnTo>
                  <a:pt x="26" y="241"/>
                </a:lnTo>
                <a:lnTo>
                  <a:pt x="25" y="241"/>
                </a:lnTo>
                <a:lnTo>
                  <a:pt x="24" y="242"/>
                </a:lnTo>
                <a:lnTo>
                  <a:pt x="24" y="242"/>
                </a:lnTo>
                <a:lnTo>
                  <a:pt x="23" y="242"/>
                </a:lnTo>
                <a:lnTo>
                  <a:pt x="23" y="243"/>
                </a:lnTo>
                <a:lnTo>
                  <a:pt x="23" y="243"/>
                </a:lnTo>
                <a:lnTo>
                  <a:pt x="22" y="244"/>
                </a:lnTo>
                <a:lnTo>
                  <a:pt x="21" y="244"/>
                </a:lnTo>
                <a:lnTo>
                  <a:pt x="20" y="245"/>
                </a:lnTo>
                <a:lnTo>
                  <a:pt x="19" y="245"/>
                </a:lnTo>
                <a:lnTo>
                  <a:pt x="18" y="245"/>
                </a:lnTo>
                <a:lnTo>
                  <a:pt x="17" y="245"/>
                </a:lnTo>
                <a:lnTo>
                  <a:pt x="17" y="245"/>
                </a:lnTo>
                <a:lnTo>
                  <a:pt x="14" y="244"/>
                </a:lnTo>
                <a:lnTo>
                  <a:pt x="13" y="244"/>
                </a:lnTo>
                <a:lnTo>
                  <a:pt x="13" y="245"/>
                </a:lnTo>
                <a:lnTo>
                  <a:pt x="13" y="245"/>
                </a:lnTo>
                <a:lnTo>
                  <a:pt x="12" y="245"/>
                </a:lnTo>
                <a:lnTo>
                  <a:pt x="12" y="246"/>
                </a:lnTo>
                <a:lnTo>
                  <a:pt x="12" y="246"/>
                </a:lnTo>
                <a:lnTo>
                  <a:pt x="12" y="247"/>
                </a:lnTo>
                <a:lnTo>
                  <a:pt x="12" y="247"/>
                </a:lnTo>
                <a:lnTo>
                  <a:pt x="12" y="247"/>
                </a:lnTo>
                <a:lnTo>
                  <a:pt x="11" y="248"/>
                </a:lnTo>
                <a:lnTo>
                  <a:pt x="11" y="249"/>
                </a:lnTo>
                <a:lnTo>
                  <a:pt x="12" y="249"/>
                </a:lnTo>
                <a:lnTo>
                  <a:pt x="12" y="250"/>
                </a:lnTo>
                <a:lnTo>
                  <a:pt x="13" y="250"/>
                </a:lnTo>
                <a:lnTo>
                  <a:pt x="14" y="251"/>
                </a:lnTo>
                <a:lnTo>
                  <a:pt x="16" y="251"/>
                </a:lnTo>
                <a:lnTo>
                  <a:pt x="20" y="252"/>
                </a:lnTo>
                <a:lnTo>
                  <a:pt x="23" y="252"/>
                </a:lnTo>
                <a:lnTo>
                  <a:pt x="24" y="252"/>
                </a:lnTo>
                <a:lnTo>
                  <a:pt x="28" y="252"/>
                </a:lnTo>
                <a:lnTo>
                  <a:pt x="31" y="252"/>
                </a:lnTo>
                <a:lnTo>
                  <a:pt x="32" y="252"/>
                </a:lnTo>
                <a:lnTo>
                  <a:pt x="36" y="252"/>
                </a:lnTo>
                <a:lnTo>
                  <a:pt x="36" y="252"/>
                </a:lnTo>
                <a:lnTo>
                  <a:pt x="36" y="252"/>
                </a:lnTo>
                <a:lnTo>
                  <a:pt x="36" y="252"/>
                </a:lnTo>
                <a:lnTo>
                  <a:pt x="38" y="253"/>
                </a:lnTo>
                <a:lnTo>
                  <a:pt x="39" y="253"/>
                </a:lnTo>
                <a:lnTo>
                  <a:pt x="44" y="253"/>
                </a:lnTo>
                <a:lnTo>
                  <a:pt x="45" y="253"/>
                </a:lnTo>
                <a:lnTo>
                  <a:pt x="47" y="253"/>
                </a:lnTo>
                <a:lnTo>
                  <a:pt x="48" y="253"/>
                </a:lnTo>
                <a:lnTo>
                  <a:pt x="48" y="253"/>
                </a:lnTo>
                <a:lnTo>
                  <a:pt x="48" y="252"/>
                </a:lnTo>
                <a:lnTo>
                  <a:pt x="48" y="250"/>
                </a:lnTo>
                <a:lnTo>
                  <a:pt x="48" y="250"/>
                </a:lnTo>
                <a:lnTo>
                  <a:pt x="48" y="250"/>
                </a:lnTo>
                <a:lnTo>
                  <a:pt x="48" y="248"/>
                </a:lnTo>
                <a:lnTo>
                  <a:pt x="48" y="248"/>
                </a:lnTo>
                <a:lnTo>
                  <a:pt x="48" y="248"/>
                </a:lnTo>
                <a:lnTo>
                  <a:pt x="50" y="248"/>
                </a:lnTo>
                <a:lnTo>
                  <a:pt x="50" y="248"/>
                </a:lnTo>
                <a:lnTo>
                  <a:pt x="50" y="248"/>
                </a:lnTo>
                <a:lnTo>
                  <a:pt x="50" y="248"/>
                </a:lnTo>
                <a:lnTo>
                  <a:pt x="53" y="241"/>
                </a:lnTo>
                <a:lnTo>
                  <a:pt x="55" y="237"/>
                </a:lnTo>
                <a:lnTo>
                  <a:pt x="55" y="235"/>
                </a:lnTo>
                <a:lnTo>
                  <a:pt x="56" y="233"/>
                </a:lnTo>
                <a:lnTo>
                  <a:pt x="57" y="229"/>
                </a:lnTo>
                <a:lnTo>
                  <a:pt x="59" y="224"/>
                </a:lnTo>
                <a:lnTo>
                  <a:pt x="61" y="221"/>
                </a:lnTo>
                <a:lnTo>
                  <a:pt x="62" y="215"/>
                </a:lnTo>
                <a:lnTo>
                  <a:pt x="65" y="209"/>
                </a:lnTo>
                <a:lnTo>
                  <a:pt x="66" y="204"/>
                </a:lnTo>
                <a:lnTo>
                  <a:pt x="68" y="196"/>
                </a:lnTo>
                <a:lnTo>
                  <a:pt x="70" y="188"/>
                </a:lnTo>
                <a:lnTo>
                  <a:pt x="74" y="175"/>
                </a:lnTo>
                <a:lnTo>
                  <a:pt x="75" y="168"/>
                </a:lnTo>
                <a:lnTo>
                  <a:pt x="76" y="166"/>
                </a:lnTo>
                <a:lnTo>
                  <a:pt x="76" y="166"/>
                </a:lnTo>
                <a:lnTo>
                  <a:pt x="76" y="166"/>
                </a:lnTo>
                <a:lnTo>
                  <a:pt x="77" y="167"/>
                </a:lnTo>
                <a:lnTo>
                  <a:pt x="78" y="169"/>
                </a:lnTo>
                <a:lnTo>
                  <a:pt x="79" y="175"/>
                </a:lnTo>
                <a:lnTo>
                  <a:pt x="80" y="178"/>
                </a:lnTo>
                <a:lnTo>
                  <a:pt x="80" y="181"/>
                </a:lnTo>
                <a:lnTo>
                  <a:pt x="82" y="186"/>
                </a:lnTo>
                <a:lnTo>
                  <a:pt x="83" y="189"/>
                </a:lnTo>
                <a:lnTo>
                  <a:pt x="84" y="194"/>
                </a:lnTo>
                <a:lnTo>
                  <a:pt x="84" y="197"/>
                </a:lnTo>
                <a:lnTo>
                  <a:pt x="84" y="199"/>
                </a:lnTo>
                <a:lnTo>
                  <a:pt x="85" y="201"/>
                </a:lnTo>
                <a:lnTo>
                  <a:pt x="86" y="206"/>
                </a:lnTo>
                <a:lnTo>
                  <a:pt x="86" y="210"/>
                </a:lnTo>
                <a:lnTo>
                  <a:pt x="86" y="212"/>
                </a:lnTo>
                <a:lnTo>
                  <a:pt x="86" y="212"/>
                </a:lnTo>
                <a:lnTo>
                  <a:pt x="85" y="218"/>
                </a:lnTo>
                <a:lnTo>
                  <a:pt x="84" y="222"/>
                </a:lnTo>
                <a:lnTo>
                  <a:pt x="84" y="226"/>
                </a:lnTo>
                <a:lnTo>
                  <a:pt x="83" y="230"/>
                </a:lnTo>
                <a:lnTo>
                  <a:pt x="83" y="232"/>
                </a:lnTo>
                <a:lnTo>
                  <a:pt x="83" y="234"/>
                </a:lnTo>
                <a:lnTo>
                  <a:pt x="83" y="237"/>
                </a:lnTo>
                <a:lnTo>
                  <a:pt x="83" y="239"/>
                </a:lnTo>
                <a:lnTo>
                  <a:pt x="83" y="241"/>
                </a:lnTo>
                <a:lnTo>
                  <a:pt x="83" y="241"/>
                </a:lnTo>
                <a:lnTo>
                  <a:pt x="82" y="243"/>
                </a:lnTo>
                <a:lnTo>
                  <a:pt x="81" y="245"/>
                </a:lnTo>
                <a:lnTo>
                  <a:pt x="81" y="245"/>
                </a:lnTo>
                <a:lnTo>
                  <a:pt x="81" y="245"/>
                </a:lnTo>
                <a:lnTo>
                  <a:pt x="81" y="245"/>
                </a:lnTo>
                <a:lnTo>
                  <a:pt x="81" y="245"/>
                </a:lnTo>
                <a:lnTo>
                  <a:pt x="81" y="245"/>
                </a:lnTo>
                <a:lnTo>
                  <a:pt x="80" y="245"/>
                </a:lnTo>
                <a:lnTo>
                  <a:pt x="80" y="246"/>
                </a:lnTo>
                <a:lnTo>
                  <a:pt x="80" y="247"/>
                </a:lnTo>
                <a:lnTo>
                  <a:pt x="79" y="248"/>
                </a:lnTo>
                <a:lnTo>
                  <a:pt x="77" y="249"/>
                </a:lnTo>
                <a:lnTo>
                  <a:pt x="76" y="249"/>
                </a:lnTo>
                <a:lnTo>
                  <a:pt x="76" y="250"/>
                </a:lnTo>
                <a:lnTo>
                  <a:pt x="76" y="250"/>
                </a:lnTo>
                <a:lnTo>
                  <a:pt x="76" y="251"/>
                </a:lnTo>
                <a:lnTo>
                  <a:pt x="76" y="251"/>
                </a:lnTo>
                <a:lnTo>
                  <a:pt x="76" y="252"/>
                </a:lnTo>
                <a:lnTo>
                  <a:pt x="76" y="252"/>
                </a:lnTo>
                <a:lnTo>
                  <a:pt x="76" y="253"/>
                </a:lnTo>
                <a:lnTo>
                  <a:pt x="76" y="253"/>
                </a:lnTo>
                <a:lnTo>
                  <a:pt x="76" y="253"/>
                </a:lnTo>
                <a:lnTo>
                  <a:pt x="76" y="253"/>
                </a:lnTo>
                <a:lnTo>
                  <a:pt x="76" y="254"/>
                </a:lnTo>
                <a:lnTo>
                  <a:pt x="77" y="254"/>
                </a:lnTo>
                <a:lnTo>
                  <a:pt x="78" y="254"/>
                </a:lnTo>
                <a:lnTo>
                  <a:pt x="86" y="254"/>
                </a:lnTo>
                <a:lnTo>
                  <a:pt x="88" y="254"/>
                </a:lnTo>
                <a:lnTo>
                  <a:pt x="89" y="254"/>
                </a:lnTo>
                <a:lnTo>
                  <a:pt x="93" y="253"/>
                </a:lnTo>
                <a:lnTo>
                  <a:pt x="94" y="253"/>
                </a:lnTo>
                <a:lnTo>
                  <a:pt x="94" y="252"/>
                </a:lnTo>
                <a:lnTo>
                  <a:pt x="96" y="251"/>
                </a:lnTo>
                <a:lnTo>
                  <a:pt x="96" y="251"/>
                </a:lnTo>
                <a:lnTo>
                  <a:pt x="97" y="251"/>
                </a:lnTo>
                <a:lnTo>
                  <a:pt x="98" y="251"/>
                </a:lnTo>
                <a:lnTo>
                  <a:pt x="99" y="251"/>
                </a:lnTo>
                <a:lnTo>
                  <a:pt x="100" y="250"/>
                </a:lnTo>
                <a:lnTo>
                  <a:pt x="100" y="250"/>
                </a:lnTo>
                <a:lnTo>
                  <a:pt x="100" y="250"/>
                </a:lnTo>
                <a:lnTo>
                  <a:pt x="100" y="249"/>
                </a:lnTo>
                <a:lnTo>
                  <a:pt x="100" y="247"/>
                </a:lnTo>
                <a:lnTo>
                  <a:pt x="100" y="247"/>
                </a:lnTo>
                <a:lnTo>
                  <a:pt x="100" y="245"/>
                </a:lnTo>
                <a:lnTo>
                  <a:pt x="100" y="245"/>
                </a:lnTo>
                <a:lnTo>
                  <a:pt x="101" y="243"/>
                </a:lnTo>
                <a:lnTo>
                  <a:pt x="101" y="242"/>
                </a:lnTo>
                <a:lnTo>
                  <a:pt x="101" y="241"/>
                </a:lnTo>
                <a:lnTo>
                  <a:pt x="102" y="240"/>
                </a:lnTo>
                <a:lnTo>
                  <a:pt x="103" y="237"/>
                </a:lnTo>
                <a:lnTo>
                  <a:pt x="103" y="236"/>
                </a:lnTo>
                <a:lnTo>
                  <a:pt x="103" y="234"/>
                </a:lnTo>
                <a:lnTo>
                  <a:pt x="104" y="233"/>
                </a:lnTo>
                <a:lnTo>
                  <a:pt x="103" y="226"/>
                </a:lnTo>
                <a:lnTo>
                  <a:pt x="103" y="222"/>
                </a:lnTo>
                <a:lnTo>
                  <a:pt x="103" y="219"/>
                </a:lnTo>
                <a:lnTo>
                  <a:pt x="103" y="216"/>
                </a:lnTo>
                <a:lnTo>
                  <a:pt x="103" y="212"/>
                </a:lnTo>
                <a:lnTo>
                  <a:pt x="104" y="209"/>
                </a:lnTo>
                <a:lnTo>
                  <a:pt x="104" y="205"/>
                </a:lnTo>
                <a:lnTo>
                  <a:pt x="104" y="199"/>
                </a:lnTo>
                <a:lnTo>
                  <a:pt x="104" y="195"/>
                </a:lnTo>
                <a:lnTo>
                  <a:pt x="104" y="191"/>
                </a:lnTo>
                <a:lnTo>
                  <a:pt x="103" y="180"/>
                </a:lnTo>
                <a:lnTo>
                  <a:pt x="103" y="177"/>
                </a:lnTo>
                <a:lnTo>
                  <a:pt x="102" y="172"/>
                </a:lnTo>
                <a:lnTo>
                  <a:pt x="102" y="167"/>
                </a:lnTo>
                <a:lnTo>
                  <a:pt x="101" y="164"/>
                </a:lnTo>
                <a:lnTo>
                  <a:pt x="100" y="157"/>
                </a:lnTo>
                <a:lnTo>
                  <a:pt x="100" y="157"/>
                </a:lnTo>
                <a:lnTo>
                  <a:pt x="100" y="153"/>
                </a:lnTo>
                <a:lnTo>
                  <a:pt x="100" y="149"/>
                </a:lnTo>
                <a:lnTo>
                  <a:pt x="100" y="146"/>
                </a:lnTo>
                <a:lnTo>
                  <a:pt x="100" y="144"/>
                </a:lnTo>
                <a:lnTo>
                  <a:pt x="99" y="143"/>
                </a:lnTo>
                <a:lnTo>
                  <a:pt x="99" y="141"/>
                </a:lnTo>
                <a:lnTo>
                  <a:pt x="99" y="141"/>
                </a:lnTo>
                <a:lnTo>
                  <a:pt x="99" y="140"/>
                </a:lnTo>
                <a:lnTo>
                  <a:pt x="99" y="138"/>
                </a:lnTo>
                <a:lnTo>
                  <a:pt x="99" y="136"/>
                </a:lnTo>
                <a:lnTo>
                  <a:pt x="99" y="136"/>
                </a:lnTo>
                <a:lnTo>
                  <a:pt x="99" y="136"/>
                </a:lnTo>
                <a:lnTo>
                  <a:pt x="100" y="136"/>
                </a:lnTo>
                <a:lnTo>
                  <a:pt x="100" y="136"/>
                </a:lnTo>
                <a:lnTo>
                  <a:pt x="100" y="133"/>
                </a:lnTo>
                <a:lnTo>
                  <a:pt x="100" y="132"/>
                </a:lnTo>
                <a:lnTo>
                  <a:pt x="100" y="128"/>
                </a:lnTo>
                <a:lnTo>
                  <a:pt x="100" y="124"/>
                </a:lnTo>
                <a:lnTo>
                  <a:pt x="100" y="121"/>
                </a:lnTo>
                <a:lnTo>
                  <a:pt x="100" y="120"/>
                </a:lnTo>
                <a:lnTo>
                  <a:pt x="100" y="120"/>
                </a:lnTo>
                <a:lnTo>
                  <a:pt x="101" y="120"/>
                </a:lnTo>
                <a:lnTo>
                  <a:pt x="102" y="119"/>
                </a:lnTo>
                <a:lnTo>
                  <a:pt x="102" y="119"/>
                </a:lnTo>
                <a:lnTo>
                  <a:pt x="102" y="119"/>
                </a:lnTo>
                <a:lnTo>
                  <a:pt x="102" y="119"/>
                </a:lnTo>
                <a:lnTo>
                  <a:pt x="103" y="119"/>
                </a:lnTo>
                <a:lnTo>
                  <a:pt x="104" y="118"/>
                </a:lnTo>
                <a:lnTo>
                  <a:pt x="105" y="118"/>
                </a:lnTo>
                <a:lnTo>
                  <a:pt x="106" y="118"/>
                </a:lnTo>
                <a:lnTo>
                  <a:pt x="107" y="119"/>
                </a:lnTo>
                <a:lnTo>
                  <a:pt x="111" y="121"/>
                </a:lnTo>
                <a:lnTo>
                  <a:pt x="111" y="121"/>
                </a:lnTo>
                <a:lnTo>
                  <a:pt x="112" y="121"/>
                </a:lnTo>
                <a:lnTo>
                  <a:pt x="112" y="121"/>
                </a:lnTo>
                <a:lnTo>
                  <a:pt x="112" y="120"/>
                </a:lnTo>
                <a:lnTo>
                  <a:pt x="113" y="118"/>
                </a:lnTo>
                <a:lnTo>
                  <a:pt x="115" y="115"/>
                </a:lnTo>
                <a:lnTo>
                  <a:pt x="117" y="112"/>
                </a:lnTo>
                <a:lnTo>
                  <a:pt x="118" y="110"/>
                </a:lnTo>
                <a:lnTo>
                  <a:pt x="119" y="109"/>
                </a:lnTo>
                <a:lnTo>
                  <a:pt x="120" y="108"/>
                </a:lnTo>
                <a:lnTo>
                  <a:pt x="121" y="107"/>
                </a:lnTo>
                <a:lnTo>
                  <a:pt x="122" y="104"/>
                </a:lnTo>
                <a:lnTo>
                  <a:pt x="122" y="103"/>
                </a:lnTo>
                <a:lnTo>
                  <a:pt x="123" y="101"/>
                </a:lnTo>
                <a:lnTo>
                  <a:pt x="124" y="99"/>
                </a:lnTo>
                <a:lnTo>
                  <a:pt x="125" y="98"/>
                </a:lnTo>
                <a:lnTo>
                  <a:pt x="126" y="96"/>
                </a:lnTo>
                <a:lnTo>
                  <a:pt x="128" y="90"/>
                </a:lnTo>
                <a:lnTo>
                  <a:pt x="129" y="88"/>
                </a:lnTo>
                <a:lnTo>
                  <a:pt x="129" y="86"/>
                </a:lnTo>
                <a:lnTo>
                  <a:pt x="130" y="86"/>
                </a:lnTo>
                <a:lnTo>
                  <a:pt x="130" y="85"/>
                </a:lnTo>
                <a:lnTo>
                  <a:pt x="130" y="84"/>
                </a:lnTo>
                <a:lnTo>
                  <a:pt x="130" y="83"/>
                </a:lnTo>
                <a:lnTo>
                  <a:pt x="130" y="80"/>
                </a:lnTo>
                <a:close/>
                <a:moveTo>
                  <a:pt x="64" y="10"/>
                </a:moveTo>
                <a:lnTo>
                  <a:pt x="64" y="10"/>
                </a:lnTo>
                <a:lnTo>
                  <a:pt x="64" y="10"/>
                </a:lnTo>
                <a:lnTo>
                  <a:pt x="64" y="10"/>
                </a:lnTo>
                <a:close/>
                <a:moveTo>
                  <a:pt x="64" y="11"/>
                </a:moveTo>
                <a:lnTo>
                  <a:pt x="64" y="10"/>
                </a:lnTo>
                <a:lnTo>
                  <a:pt x="64" y="10"/>
                </a:lnTo>
                <a:lnTo>
                  <a:pt x="64" y="10"/>
                </a:lnTo>
                <a:lnTo>
                  <a:pt x="64" y="11"/>
                </a:lnTo>
                <a:close/>
                <a:moveTo>
                  <a:pt x="112" y="90"/>
                </a:moveTo>
                <a:lnTo>
                  <a:pt x="110" y="91"/>
                </a:lnTo>
                <a:lnTo>
                  <a:pt x="109" y="91"/>
                </a:lnTo>
                <a:lnTo>
                  <a:pt x="109" y="92"/>
                </a:lnTo>
                <a:lnTo>
                  <a:pt x="108" y="93"/>
                </a:lnTo>
                <a:lnTo>
                  <a:pt x="108" y="94"/>
                </a:lnTo>
                <a:lnTo>
                  <a:pt x="108" y="95"/>
                </a:lnTo>
                <a:lnTo>
                  <a:pt x="108" y="97"/>
                </a:lnTo>
                <a:lnTo>
                  <a:pt x="108" y="97"/>
                </a:lnTo>
                <a:lnTo>
                  <a:pt x="108" y="99"/>
                </a:lnTo>
                <a:lnTo>
                  <a:pt x="108" y="99"/>
                </a:lnTo>
                <a:lnTo>
                  <a:pt x="108" y="100"/>
                </a:lnTo>
                <a:lnTo>
                  <a:pt x="108" y="100"/>
                </a:lnTo>
                <a:lnTo>
                  <a:pt x="108" y="101"/>
                </a:lnTo>
                <a:lnTo>
                  <a:pt x="108" y="102"/>
                </a:lnTo>
                <a:lnTo>
                  <a:pt x="108" y="102"/>
                </a:lnTo>
                <a:lnTo>
                  <a:pt x="107" y="102"/>
                </a:lnTo>
                <a:lnTo>
                  <a:pt x="106" y="102"/>
                </a:lnTo>
                <a:lnTo>
                  <a:pt x="105" y="102"/>
                </a:lnTo>
                <a:lnTo>
                  <a:pt x="105" y="103"/>
                </a:lnTo>
                <a:lnTo>
                  <a:pt x="105" y="103"/>
                </a:lnTo>
                <a:lnTo>
                  <a:pt x="104" y="103"/>
                </a:lnTo>
                <a:lnTo>
                  <a:pt x="104" y="105"/>
                </a:lnTo>
                <a:lnTo>
                  <a:pt x="104" y="105"/>
                </a:lnTo>
                <a:lnTo>
                  <a:pt x="104" y="106"/>
                </a:lnTo>
                <a:lnTo>
                  <a:pt x="102" y="107"/>
                </a:lnTo>
                <a:lnTo>
                  <a:pt x="100" y="109"/>
                </a:lnTo>
                <a:lnTo>
                  <a:pt x="99" y="108"/>
                </a:lnTo>
                <a:lnTo>
                  <a:pt x="99" y="108"/>
                </a:lnTo>
                <a:lnTo>
                  <a:pt x="99" y="106"/>
                </a:lnTo>
                <a:lnTo>
                  <a:pt x="98" y="104"/>
                </a:lnTo>
                <a:lnTo>
                  <a:pt x="99" y="104"/>
                </a:lnTo>
                <a:lnTo>
                  <a:pt x="99" y="103"/>
                </a:lnTo>
                <a:lnTo>
                  <a:pt x="99" y="101"/>
                </a:lnTo>
                <a:lnTo>
                  <a:pt x="99" y="99"/>
                </a:lnTo>
                <a:lnTo>
                  <a:pt x="99" y="98"/>
                </a:lnTo>
                <a:lnTo>
                  <a:pt x="100" y="95"/>
                </a:lnTo>
                <a:lnTo>
                  <a:pt x="100" y="91"/>
                </a:lnTo>
                <a:lnTo>
                  <a:pt x="102" y="86"/>
                </a:lnTo>
                <a:lnTo>
                  <a:pt x="102" y="85"/>
                </a:lnTo>
                <a:lnTo>
                  <a:pt x="103" y="84"/>
                </a:lnTo>
                <a:lnTo>
                  <a:pt x="103" y="83"/>
                </a:lnTo>
                <a:lnTo>
                  <a:pt x="103" y="80"/>
                </a:lnTo>
                <a:lnTo>
                  <a:pt x="104" y="79"/>
                </a:lnTo>
                <a:lnTo>
                  <a:pt x="104" y="77"/>
                </a:lnTo>
                <a:lnTo>
                  <a:pt x="105" y="76"/>
                </a:lnTo>
                <a:lnTo>
                  <a:pt x="105" y="75"/>
                </a:lnTo>
                <a:lnTo>
                  <a:pt x="107" y="74"/>
                </a:lnTo>
                <a:lnTo>
                  <a:pt x="107" y="73"/>
                </a:lnTo>
                <a:lnTo>
                  <a:pt x="107" y="72"/>
                </a:lnTo>
                <a:lnTo>
                  <a:pt x="107" y="72"/>
                </a:lnTo>
                <a:lnTo>
                  <a:pt x="108" y="73"/>
                </a:lnTo>
                <a:lnTo>
                  <a:pt x="108" y="73"/>
                </a:lnTo>
                <a:lnTo>
                  <a:pt x="108" y="74"/>
                </a:lnTo>
                <a:lnTo>
                  <a:pt x="108" y="75"/>
                </a:lnTo>
                <a:lnTo>
                  <a:pt x="109" y="76"/>
                </a:lnTo>
                <a:lnTo>
                  <a:pt x="109" y="77"/>
                </a:lnTo>
                <a:lnTo>
                  <a:pt x="110" y="79"/>
                </a:lnTo>
                <a:lnTo>
                  <a:pt x="111" y="81"/>
                </a:lnTo>
                <a:lnTo>
                  <a:pt x="111" y="83"/>
                </a:lnTo>
                <a:lnTo>
                  <a:pt x="111" y="85"/>
                </a:lnTo>
                <a:lnTo>
                  <a:pt x="111" y="88"/>
                </a:lnTo>
                <a:lnTo>
                  <a:pt x="112" y="88"/>
                </a:lnTo>
                <a:lnTo>
                  <a:pt x="112" y="89"/>
                </a:lnTo>
                <a:lnTo>
                  <a:pt x="112"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Calibri"/>
            </a:endParaRPr>
          </a:p>
        </p:txBody>
      </p:sp>
      <p:sp>
        <p:nvSpPr>
          <p:cNvPr id="22" name="Freeform 47"/>
          <p:cNvSpPr>
            <a:spLocks noChangeAspect="1" noEditPoints="1"/>
          </p:cNvSpPr>
          <p:nvPr/>
        </p:nvSpPr>
        <p:spPr bwMode="auto">
          <a:xfrm>
            <a:off x="5435551" y="1134379"/>
            <a:ext cx="418313" cy="263226"/>
          </a:xfrm>
          <a:custGeom>
            <a:avLst/>
            <a:gdLst/>
            <a:ahLst/>
            <a:cxnLst>
              <a:cxn ang="0">
                <a:pos x="377" y="1001"/>
              </a:cxn>
              <a:cxn ang="0">
                <a:pos x="151" y="1080"/>
              </a:cxn>
              <a:cxn ang="0">
                <a:pos x="289" y="1248"/>
              </a:cxn>
              <a:cxn ang="0">
                <a:pos x="524" y="1145"/>
              </a:cxn>
              <a:cxn ang="0">
                <a:pos x="340" y="1137"/>
              </a:cxn>
              <a:cxn ang="0">
                <a:pos x="249" y="1147"/>
              </a:cxn>
              <a:cxn ang="0">
                <a:pos x="306" y="1100"/>
              </a:cxn>
              <a:cxn ang="0">
                <a:pos x="335" y="1089"/>
              </a:cxn>
              <a:cxn ang="0">
                <a:pos x="419" y="1080"/>
              </a:cxn>
              <a:cxn ang="0">
                <a:pos x="369" y="1125"/>
              </a:cxn>
              <a:cxn ang="0">
                <a:pos x="312" y="1108"/>
              </a:cxn>
              <a:cxn ang="0">
                <a:pos x="351" y="1115"/>
              </a:cxn>
              <a:cxn ang="0">
                <a:pos x="351" y="1115"/>
              </a:cxn>
              <a:cxn ang="0">
                <a:pos x="1264" y="538"/>
              </a:cxn>
              <a:cxn ang="0">
                <a:pos x="1239" y="684"/>
              </a:cxn>
              <a:cxn ang="0">
                <a:pos x="1343" y="736"/>
              </a:cxn>
              <a:cxn ang="0">
                <a:pos x="1381" y="925"/>
              </a:cxn>
              <a:cxn ang="0">
                <a:pos x="1136" y="753"/>
              </a:cxn>
              <a:cxn ang="0">
                <a:pos x="1182" y="724"/>
              </a:cxn>
              <a:cxn ang="0">
                <a:pos x="1237" y="222"/>
              </a:cxn>
              <a:cxn ang="0">
                <a:pos x="1475" y="102"/>
              </a:cxn>
              <a:cxn ang="0">
                <a:pos x="1178" y="11"/>
              </a:cxn>
              <a:cxn ang="0">
                <a:pos x="1204" y="0"/>
              </a:cxn>
              <a:cxn ang="0">
                <a:pos x="344" y="552"/>
              </a:cxn>
              <a:cxn ang="0">
                <a:pos x="2186" y="1340"/>
              </a:cxn>
              <a:cxn ang="0">
                <a:pos x="1085" y="606"/>
              </a:cxn>
              <a:cxn ang="0">
                <a:pos x="1783" y="634"/>
              </a:cxn>
              <a:cxn ang="0">
                <a:pos x="1346" y="759"/>
              </a:cxn>
              <a:cxn ang="0">
                <a:pos x="1356" y="739"/>
              </a:cxn>
              <a:cxn ang="0">
                <a:pos x="1356" y="739"/>
              </a:cxn>
              <a:cxn ang="0">
                <a:pos x="820" y="794"/>
              </a:cxn>
              <a:cxn ang="0">
                <a:pos x="936" y="639"/>
              </a:cxn>
              <a:cxn ang="0">
                <a:pos x="821" y="787"/>
              </a:cxn>
              <a:cxn ang="0">
                <a:pos x="778" y="792"/>
              </a:cxn>
              <a:cxn ang="0">
                <a:pos x="826" y="660"/>
              </a:cxn>
              <a:cxn ang="0">
                <a:pos x="807" y="796"/>
              </a:cxn>
              <a:cxn ang="0">
                <a:pos x="291" y="728"/>
              </a:cxn>
              <a:cxn ang="0">
                <a:pos x="254" y="803"/>
              </a:cxn>
              <a:cxn ang="0">
                <a:pos x="779" y="1002"/>
              </a:cxn>
              <a:cxn ang="0">
                <a:pos x="495" y="1280"/>
              </a:cxn>
              <a:cxn ang="0">
                <a:pos x="446" y="1305"/>
              </a:cxn>
              <a:cxn ang="0">
                <a:pos x="768" y="1084"/>
              </a:cxn>
              <a:cxn ang="0">
                <a:pos x="1043" y="1180"/>
              </a:cxn>
              <a:cxn ang="0">
                <a:pos x="802" y="1334"/>
              </a:cxn>
              <a:cxn ang="0">
                <a:pos x="745" y="1346"/>
              </a:cxn>
              <a:cxn ang="0">
                <a:pos x="1410" y="1211"/>
              </a:cxn>
              <a:cxn ang="0">
                <a:pos x="783" y="1068"/>
              </a:cxn>
              <a:cxn ang="0">
                <a:pos x="1387" y="958"/>
              </a:cxn>
              <a:cxn ang="0">
                <a:pos x="1404" y="980"/>
              </a:cxn>
              <a:cxn ang="0">
                <a:pos x="1399" y="938"/>
              </a:cxn>
              <a:cxn ang="0">
                <a:pos x="1621" y="1230"/>
              </a:cxn>
              <a:cxn ang="0">
                <a:pos x="2136" y="1305"/>
              </a:cxn>
            </a:cxnLst>
            <a:rect l="0" t="0" r="r" b="b"/>
            <a:pathLst>
              <a:path w="2186" h="1376">
                <a:moveTo>
                  <a:pt x="405" y="1100"/>
                </a:moveTo>
                <a:cubicBezTo>
                  <a:pt x="448" y="1069"/>
                  <a:pt x="448" y="1069"/>
                  <a:pt x="448" y="1069"/>
                </a:cubicBezTo>
                <a:cubicBezTo>
                  <a:pt x="385" y="1080"/>
                  <a:pt x="385" y="1080"/>
                  <a:pt x="385" y="1080"/>
                </a:cubicBezTo>
                <a:cubicBezTo>
                  <a:pt x="377" y="1001"/>
                  <a:pt x="377" y="1001"/>
                  <a:pt x="377" y="1001"/>
                </a:cubicBezTo>
                <a:cubicBezTo>
                  <a:pt x="317" y="1068"/>
                  <a:pt x="317" y="1068"/>
                  <a:pt x="317" y="1068"/>
                </a:cubicBezTo>
                <a:cubicBezTo>
                  <a:pt x="269" y="1038"/>
                  <a:pt x="269" y="1038"/>
                  <a:pt x="269" y="1038"/>
                </a:cubicBezTo>
                <a:cubicBezTo>
                  <a:pt x="286" y="1080"/>
                  <a:pt x="286" y="1080"/>
                  <a:pt x="286" y="1080"/>
                </a:cubicBezTo>
                <a:cubicBezTo>
                  <a:pt x="151" y="1080"/>
                  <a:pt x="151" y="1080"/>
                  <a:pt x="151" y="1080"/>
                </a:cubicBezTo>
                <a:cubicBezTo>
                  <a:pt x="268" y="1125"/>
                  <a:pt x="268" y="1125"/>
                  <a:pt x="268" y="1125"/>
                </a:cubicBezTo>
                <a:cubicBezTo>
                  <a:pt x="216" y="1160"/>
                  <a:pt x="216" y="1160"/>
                  <a:pt x="216" y="1160"/>
                </a:cubicBezTo>
                <a:cubicBezTo>
                  <a:pt x="287" y="1147"/>
                  <a:pt x="287" y="1147"/>
                  <a:pt x="287" y="1147"/>
                </a:cubicBezTo>
                <a:cubicBezTo>
                  <a:pt x="289" y="1248"/>
                  <a:pt x="289" y="1248"/>
                  <a:pt x="289" y="1248"/>
                </a:cubicBezTo>
                <a:cubicBezTo>
                  <a:pt x="359" y="1160"/>
                  <a:pt x="359" y="1160"/>
                  <a:pt x="359" y="1160"/>
                </a:cubicBezTo>
                <a:cubicBezTo>
                  <a:pt x="413" y="1194"/>
                  <a:pt x="413" y="1194"/>
                  <a:pt x="413" y="1194"/>
                </a:cubicBezTo>
                <a:cubicBezTo>
                  <a:pt x="391" y="1146"/>
                  <a:pt x="391" y="1146"/>
                  <a:pt x="391" y="1146"/>
                </a:cubicBezTo>
                <a:cubicBezTo>
                  <a:pt x="524" y="1145"/>
                  <a:pt x="524" y="1145"/>
                  <a:pt x="524" y="1145"/>
                </a:cubicBezTo>
                <a:lnTo>
                  <a:pt x="405" y="1100"/>
                </a:lnTo>
                <a:close/>
                <a:moveTo>
                  <a:pt x="392" y="1172"/>
                </a:moveTo>
                <a:cubicBezTo>
                  <a:pt x="351" y="1136"/>
                  <a:pt x="351" y="1136"/>
                  <a:pt x="351" y="1136"/>
                </a:cubicBezTo>
                <a:cubicBezTo>
                  <a:pt x="348" y="1137"/>
                  <a:pt x="344" y="1137"/>
                  <a:pt x="340" y="1137"/>
                </a:cubicBezTo>
                <a:cubicBezTo>
                  <a:pt x="303" y="1209"/>
                  <a:pt x="303" y="1209"/>
                  <a:pt x="303" y="1209"/>
                </a:cubicBezTo>
                <a:cubicBezTo>
                  <a:pt x="319" y="1134"/>
                  <a:pt x="319" y="1134"/>
                  <a:pt x="319" y="1134"/>
                </a:cubicBezTo>
                <a:cubicBezTo>
                  <a:pt x="315" y="1132"/>
                  <a:pt x="312" y="1130"/>
                  <a:pt x="310" y="1128"/>
                </a:cubicBezTo>
                <a:cubicBezTo>
                  <a:pt x="249" y="1147"/>
                  <a:pt x="249" y="1147"/>
                  <a:pt x="249" y="1147"/>
                </a:cubicBezTo>
                <a:cubicBezTo>
                  <a:pt x="303" y="1121"/>
                  <a:pt x="303" y="1121"/>
                  <a:pt x="303" y="1121"/>
                </a:cubicBezTo>
                <a:cubicBezTo>
                  <a:pt x="302" y="1119"/>
                  <a:pt x="301" y="1116"/>
                  <a:pt x="301" y="1113"/>
                </a:cubicBezTo>
                <a:cubicBezTo>
                  <a:pt x="201" y="1089"/>
                  <a:pt x="201" y="1089"/>
                  <a:pt x="201" y="1089"/>
                </a:cubicBezTo>
                <a:cubicBezTo>
                  <a:pt x="306" y="1100"/>
                  <a:pt x="306" y="1100"/>
                  <a:pt x="306" y="1100"/>
                </a:cubicBezTo>
                <a:cubicBezTo>
                  <a:pt x="308" y="1098"/>
                  <a:pt x="310" y="1096"/>
                  <a:pt x="313" y="1094"/>
                </a:cubicBezTo>
                <a:cubicBezTo>
                  <a:pt x="287" y="1057"/>
                  <a:pt x="287" y="1057"/>
                  <a:pt x="287" y="1057"/>
                </a:cubicBezTo>
                <a:cubicBezTo>
                  <a:pt x="324" y="1090"/>
                  <a:pt x="324" y="1090"/>
                  <a:pt x="324" y="1090"/>
                </a:cubicBezTo>
                <a:cubicBezTo>
                  <a:pt x="328" y="1089"/>
                  <a:pt x="331" y="1089"/>
                  <a:pt x="335" y="1089"/>
                </a:cubicBezTo>
                <a:cubicBezTo>
                  <a:pt x="367" y="1029"/>
                  <a:pt x="367" y="1029"/>
                  <a:pt x="367" y="1029"/>
                </a:cubicBezTo>
                <a:cubicBezTo>
                  <a:pt x="355" y="1092"/>
                  <a:pt x="355" y="1092"/>
                  <a:pt x="355" y="1092"/>
                </a:cubicBezTo>
                <a:cubicBezTo>
                  <a:pt x="359" y="1093"/>
                  <a:pt x="362" y="1095"/>
                  <a:pt x="364" y="1097"/>
                </a:cubicBezTo>
                <a:cubicBezTo>
                  <a:pt x="419" y="1080"/>
                  <a:pt x="419" y="1080"/>
                  <a:pt x="419" y="1080"/>
                </a:cubicBezTo>
                <a:cubicBezTo>
                  <a:pt x="371" y="1104"/>
                  <a:pt x="371" y="1104"/>
                  <a:pt x="371" y="1104"/>
                </a:cubicBezTo>
                <a:cubicBezTo>
                  <a:pt x="373" y="1106"/>
                  <a:pt x="374" y="1109"/>
                  <a:pt x="374" y="1112"/>
                </a:cubicBezTo>
                <a:cubicBezTo>
                  <a:pt x="474" y="1136"/>
                  <a:pt x="474" y="1136"/>
                  <a:pt x="474" y="1136"/>
                </a:cubicBezTo>
                <a:cubicBezTo>
                  <a:pt x="369" y="1125"/>
                  <a:pt x="369" y="1125"/>
                  <a:pt x="369" y="1125"/>
                </a:cubicBezTo>
                <a:cubicBezTo>
                  <a:pt x="368" y="1127"/>
                  <a:pt x="365" y="1129"/>
                  <a:pt x="362" y="1131"/>
                </a:cubicBezTo>
                <a:lnTo>
                  <a:pt x="392" y="1172"/>
                </a:lnTo>
                <a:close/>
                <a:moveTo>
                  <a:pt x="343" y="1096"/>
                </a:moveTo>
                <a:cubicBezTo>
                  <a:pt x="329" y="1094"/>
                  <a:pt x="315" y="1099"/>
                  <a:pt x="312" y="1108"/>
                </a:cubicBezTo>
                <a:cubicBezTo>
                  <a:pt x="308" y="1117"/>
                  <a:pt x="317" y="1127"/>
                  <a:pt x="331" y="1129"/>
                </a:cubicBezTo>
                <a:cubicBezTo>
                  <a:pt x="346" y="1132"/>
                  <a:pt x="360" y="1126"/>
                  <a:pt x="363" y="1117"/>
                </a:cubicBezTo>
                <a:cubicBezTo>
                  <a:pt x="366" y="1108"/>
                  <a:pt x="357" y="1098"/>
                  <a:pt x="343" y="1096"/>
                </a:cubicBezTo>
                <a:close/>
                <a:moveTo>
                  <a:pt x="351" y="1115"/>
                </a:moveTo>
                <a:cubicBezTo>
                  <a:pt x="349" y="1120"/>
                  <a:pt x="342" y="1123"/>
                  <a:pt x="334" y="1122"/>
                </a:cubicBezTo>
                <a:cubicBezTo>
                  <a:pt x="327" y="1120"/>
                  <a:pt x="322" y="1115"/>
                  <a:pt x="324" y="1110"/>
                </a:cubicBezTo>
                <a:cubicBezTo>
                  <a:pt x="326" y="1105"/>
                  <a:pt x="333" y="1102"/>
                  <a:pt x="341" y="1103"/>
                </a:cubicBezTo>
                <a:cubicBezTo>
                  <a:pt x="348" y="1105"/>
                  <a:pt x="353" y="1110"/>
                  <a:pt x="351" y="1115"/>
                </a:cubicBezTo>
                <a:close/>
                <a:moveTo>
                  <a:pt x="1801" y="609"/>
                </a:moveTo>
                <a:cubicBezTo>
                  <a:pt x="1794" y="608"/>
                  <a:pt x="1794" y="608"/>
                  <a:pt x="1794" y="608"/>
                </a:cubicBezTo>
                <a:cubicBezTo>
                  <a:pt x="1310" y="528"/>
                  <a:pt x="1310" y="528"/>
                  <a:pt x="1310" y="528"/>
                </a:cubicBezTo>
                <a:cubicBezTo>
                  <a:pt x="1264" y="538"/>
                  <a:pt x="1264" y="538"/>
                  <a:pt x="1264" y="538"/>
                </a:cubicBezTo>
                <a:cubicBezTo>
                  <a:pt x="1261" y="548"/>
                  <a:pt x="1258" y="558"/>
                  <a:pt x="1256" y="568"/>
                </a:cubicBezTo>
                <a:cubicBezTo>
                  <a:pt x="1307" y="557"/>
                  <a:pt x="1307" y="557"/>
                  <a:pt x="1307" y="557"/>
                </a:cubicBezTo>
                <a:cubicBezTo>
                  <a:pt x="1325" y="647"/>
                  <a:pt x="1325" y="647"/>
                  <a:pt x="1325" y="647"/>
                </a:cubicBezTo>
                <a:cubicBezTo>
                  <a:pt x="1239" y="684"/>
                  <a:pt x="1239" y="684"/>
                  <a:pt x="1239" y="684"/>
                </a:cubicBezTo>
                <a:cubicBezTo>
                  <a:pt x="1239" y="693"/>
                  <a:pt x="1239" y="701"/>
                  <a:pt x="1238" y="708"/>
                </a:cubicBezTo>
                <a:cubicBezTo>
                  <a:pt x="1328" y="670"/>
                  <a:pt x="1328" y="670"/>
                  <a:pt x="1328" y="670"/>
                </a:cubicBezTo>
                <a:cubicBezTo>
                  <a:pt x="1330" y="670"/>
                  <a:pt x="1330" y="670"/>
                  <a:pt x="1330" y="670"/>
                </a:cubicBezTo>
                <a:cubicBezTo>
                  <a:pt x="1343" y="736"/>
                  <a:pt x="1343" y="736"/>
                  <a:pt x="1343" y="736"/>
                </a:cubicBezTo>
                <a:cubicBezTo>
                  <a:pt x="1287" y="761"/>
                  <a:pt x="1287" y="761"/>
                  <a:pt x="1287" y="761"/>
                </a:cubicBezTo>
                <a:cubicBezTo>
                  <a:pt x="1347" y="799"/>
                  <a:pt x="1347" y="799"/>
                  <a:pt x="1347" y="799"/>
                </a:cubicBezTo>
                <a:cubicBezTo>
                  <a:pt x="1358" y="812"/>
                  <a:pt x="1358" y="812"/>
                  <a:pt x="1358" y="812"/>
                </a:cubicBezTo>
                <a:cubicBezTo>
                  <a:pt x="1381" y="925"/>
                  <a:pt x="1381" y="925"/>
                  <a:pt x="1381" y="925"/>
                </a:cubicBezTo>
                <a:cubicBezTo>
                  <a:pt x="1200" y="798"/>
                  <a:pt x="1200" y="798"/>
                  <a:pt x="1200" y="798"/>
                </a:cubicBezTo>
                <a:cubicBezTo>
                  <a:pt x="796" y="973"/>
                  <a:pt x="796" y="973"/>
                  <a:pt x="796" y="973"/>
                </a:cubicBezTo>
                <a:cubicBezTo>
                  <a:pt x="806" y="895"/>
                  <a:pt x="806" y="895"/>
                  <a:pt x="806" y="895"/>
                </a:cubicBezTo>
                <a:cubicBezTo>
                  <a:pt x="1136" y="753"/>
                  <a:pt x="1136" y="753"/>
                  <a:pt x="1136" y="753"/>
                </a:cubicBezTo>
                <a:cubicBezTo>
                  <a:pt x="964" y="633"/>
                  <a:pt x="964" y="633"/>
                  <a:pt x="964" y="633"/>
                </a:cubicBezTo>
                <a:cubicBezTo>
                  <a:pt x="1055" y="613"/>
                  <a:pt x="1055" y="613"/>
                  <a:pt x="1055" y="613"/>
                </a:cubicBezTo>
                <a:cubicBezTo>
                  <a:pt x="1181" y="693"/>
                  <a:pt x="1181" y="693"/>
                  <a:pt x="1181" y="693"/>
                </a:cubicBezTo>
                <a:cubicBezTo>
                  <a:pt x="1182" y="724"/>
                  <a:pt x="1182" y="724"/>
                  <a:pt x="1182" y="724"/>
                </a:cubicBezTo>
                <a:cubicBezTo>
                  <a:pt x="1183" y="761"/>
                  <a:pt x="1183" y="761"/>
                  <a:pt x="1183" y="761"/>
                </a:cubicBezTo>
                <a:cubicBezTo>
                  <a:pt x="1183" y="764"/>
                  <a:pt x="1192" y="766"/>
                  <a:pt x="1204" y="766"/>
                </a:cubicBezTo>
                <a:cubicBezTo>
                  <a:pt x="1216" y="766"/>
                  <a:pt x="1226" y="764"/>
                  <a:pt x="1226" y="761"/>
                </a:cubicBezTo>
                <a:cubicBezTo>
                  <a:pt x="1237" y="222"/>
                  <a:pt x="1237" y="222"/>
                  <a:pt x="1237" y="222"/>
                </a:cubicBezTo>
                <a:cubicBezTo>
                  <a:pt x="1240" y="287"/>
                  <a:pt x="1246" y="371"/>
                  <a:pt x="1259" y="416"/>
                </a:cubicBezTo>
                <a:cubicBezTo>
                  <a:pt x="1327" y="428"/>
                  <a:pt x="1469" y="441"/>
                  <a:pt x="1497" y="341"/>
                </a:cubicBezTo>
                <a:cubicBezTo>
                  <a:pt x="1534" y="209"/>
                  <a:pt x="1708" y="184"/>
                  <a:pt x="1754" y="175"/>
                </a:cubicBezTo>
                <a:cubicBezTo>
                  <a:pt x="1720" y="122"/>
                  <a:pt x="1588" y="56"/>
                  <a:pt x="1475" y="102"/>
                </a:cubicBezTo>
                <a:cubicBezTo>
                  <a:pt x="1386" y="139"/>
                  <a:pt x="1280" y="70"/>
                  <a:pt x="1240" y="40"/>
                </a:cubicBezTo>
                <a:cubicBezTo>
                  <a:pt x="1241" y="20"/>
                  <a:pt x="1241" y="20"/>
                  <a:pt x="1241" y="20"/>
                </a:cubicBezTo>
                <a:cubicBezTo>
                  <a:pt x="1236" y="18"/>
                  <a:pt x="1230" y="17"/>
                  <a:pt x="1224" y="18"/>
                </a:cubicBezTo>
                <a:cubicBezTo>
                  <a:pt x="1201" y="20"/>
                  <a:pt x="1178" y="11"/>
                  <a:pt x="1178" y="11"/>
                </a:cubicBezTo>
                <a:cubicBezTo>
                  <a:pt x="1178" y="11"/>
                  <a:pt x="1178" y="11"/>
                  <a:pt x="1178" y="11"/>
                </a:cubicBezTo>
                <a:cubicBezTo>
                  <a:pt x="1185" y="12"/>
                  <a:pt x="1194" y="13"/>
                  <a:pt x="1204" y="13"/>
                </a:cubicBezTo>
                <a:cubicBezTo>
                  <a:pt x="1225" y="13"/>
                  <a:pt x="1241" y="10"/>
                  <a:pt x="1241" y="6"/>
                </a:cubicBezTo>
                <a:cubicBezTo>
                  <a:pt x="1241" y="3"/>
                  <a:pt x="1225" y="0"/>
                  <a:pt x="1204" y="0"/>
                </a:cubicBezTo>
                <a:cubicBezTo>
                  <a:pt x="1184" y="0"/>
                  <a:pt x="1167" y="3"/>
                  <a:pt x="1167" y="6"/>
                </a:cubicBezTo>
                <a:cubicBezTo>
                  <a:pt x="1179" y="557"/>
                  <a:pt x="1179" y="557"/>
                  <a:pt x="1179" y="557"/>
                </a:cubicBezTo>
                <a:cubicBezTo>
                  <a:pt x="833" y="633"/>
                  <a:pt x="833" y="633"/>
                  <a:pt x="833" y="633"/>
                </a:cubicBezTo>
                <a:cubicBezTo>
                  <a:pt x="344" y="552"/>
                  <a:pt x="344" y="552"/>
                  <a:pt x="344" y="552"/>
                </a:cubicBezTo>
                <a:cubicBezTo>
                  <a:pt x="0" y="1268"/>
                  <a:pt x="0" y="1268"/>
                  <a:pt x="0" y="1268"/>
                </a:cubicBezTo>
                <a:cubicBezTo>
                  <a:pt x="737" y="1376"/>
                  <a:pt x="737" y="1376"/>
                  <a:pt x="737" y="1376"/>
                </a:cubicBezTo>
                <a:cubicBezTo>
                  <a:pt x="1446" y="1232"/>
                  <a:pt x="1446" y="1232"/>
                  <a:pt x="1446" y="1232"/>
                </a:cubicBezTo>
                <a:cubicBezTo>
                  <a:pt x="2186" y="1340"/>
                  <a:pt x="2186" y="1340"/>
                  <a:pt x="2186" y="1340"/>
                </a:cubicBezTo>
                <a:lnTo>
                  <a:pt x="1801" y="609"/>
                </a:lnTo>
                <a:close/>
                <a:moveTo>
                  <a:pt x="1179" y="585"/>
                </a:moveTo>
                <a:cubicBezTo>
                  <a:pt x="1181" y="667"/>
                  <a:pt x="1181" y="667"/>
                  <a:pt x="1181" y="667"/>
                </a:cubicBezTo>
                <a:cubicBezTo>
                  <a:pt x="1085" y="606"/>
                  <a:pt x="1085" y="606"/>
                  <a:pt x="1085" y="606"/>
                </a:cubicBezTo>
                <a:lnTo>
                  <a:pt x="1179" y="585"/>
                </a:lnTo>
                <a:close/>
                <a:moveTo>
                  <a:pt x="1338" y="650"/>
                </a:moveTo>
                <a:cubicBezTo>
                  <a:pt x="1320" y="557"/>
                  <a:pt x="1320" y="557"/>
                  <a:pt x="1320" y="557"/>
                </a:cubicBezTo>
                <a:cubicBezTo>
                  <a:pt x="1783" y="634"/>
                  <a:pt x="1783" y="634"/>
                  <a:pt x="1783" y="634"/>
                </a:cubicBezTo>
                <a:cubicBezTo>
                  <a:pt x="1862" y="785"/>
                  <a:pt x="1862" y="785"/>
                  <a:pt x="1862" y="785"/>
                </a:cubicBezTo>
                <a:lnTo>
                  <a:pt x="1338" y="650"/>
                </a:lnTo>
                <a:close/>
                <a:moveTo>
                  <a:pt x="1333" y="764"/>
                </a:moveTo>
                <a:cubicBezTo>
                  <a:pt x="1346" y="759"/>
                  <a:pt x="1346" y="759"/>
                  <a:pt x="1346" y="759"/>
                </a:cubicBezTo>
                <a:cubicBezTo>
                  <a:pt x="1347" y="759"/>
                  <a:pt x="1347" y="759"/>
                  <a:pt x="1347" y="759"/>
                </a:cubicBezTo>
                <a:cubicBezTo>
                  <a:pt x="1351" y="776"/>
                  <a:pt x="1351" y="776"/>
                  <a:pt x="1351" y="776"/>
                </a:cubicBezTo>
                <a:lnTo>
                  <a:pt x="1333" y="764"/>
                </a:lnTo>
                <a:close/>
                <a:moveTo>
                  <a:pt x="1356" y="739"/>
                </a:moveTo>
                <a:cubicBezTo>
                  <a:pt x="1343" y="673"/>
                  <a:pt x="1343" y="673"/>
                  <a:pt x="1343" y="673"/>
                </a:cubicBezTo>
                <a:cubicBezTo>
                  <a:pt x="1876" y="810"/>
                  <a:pt x="1876" y="810"/>
                  <a:pt x="1876" y="810"/>
                </a:cubicBezTo>
                <a:cubicBezTo>
                  <a:pt x="1914" y="883"/>
                  <a:pt x="1914" y="883"/>
                  <a:pt x="1914" y="883"/>
                </a:cubicBezTo>
                <a:lnTo>
                  <a:pt x="1356" y="739"/>
                </a:lnTo>
                <a:close/>
                <a:moveTo>
                  <a:pt x="936" y="639"/>
                </a:moveTo>
                <a:cubicBezTo>
                  <a:pt x="1091" y="748"/>
                  <a:pt x="1091" y="748"/>
                  <a:pt x="1091" y="748"/>
                </a:cubicBezTo>
                <a:cubicBezTo>
                  <a:pt x="810" y="870"/>
                  <a:pt x="810" y="870"/>
                  <a:pt x="810" y="870"/>
                </a:cubicBezTo>
                <a:cubicBezTo>
                  <a:pt x="820" y="794"/>
                  <a:pt x="820" y="794"/>
                  <a:pt x="820" y="794"/>
                </a:cubicBezTo>
                <a:cubicBezTo>
                  <a:pt x="821" y="794"/>
                  <a:pt x="821" y="794"/>
                  <a:pt x="821" y="793"/>
                </a:cubicBezTo>
                <a:cubicBezTo>
                  <a:pt x="902" y="775"/>
                  <a:pt x="926" y="743"/>
                  <a:pt x="926" y="711"/>
                </a:cubicBezTo>
                <a:cubicBezTo>
                  <a:pt x="926" y="685"/>
                  <a:pt x="910" y="662"/>
                  <a:pt x="899" y="647"/>
                </a:cubicBezTo>
                <a:lnTo>
                  <a:pt x="936" y="639"/>
                </a:lnTo>
                <a:close/>
                <a:moveTo>
                  <a:pt x="838" y="661"/>
                </a:moveTo>
                <a:cubicBezTo>
                  <a:pt x="892" y="649"/>
                  <a:pt x="892" y="649"/>
                  <a:pt x="892" y="649"/>
                </a:cubicBezTo>
                <a:cubicBezTo>
                  <a:pt x="903" y="662"/>
                  <a:pt x="920" y="686"/>
                  <a:pt x="920" y="711"/>
                </a:cubicBezTo>
                <a:cubicBezTo>
                  <a:pt x="920" y="739"/>
                  <a:pt x="900" y="769"/>
                  <a:pt x="821" y="787"/>
                </a:cubicBezTo>
                <a:lnTo>
                  <a:pt x="838" y="661"/>
                </a:lnTo>
                <a:close/>
                <a:moveTo>
                  <a:pt x="826" y="660"/>
                </a:moveTo>
                <a:cubicBezTo>
                  <a:pt x="808" y="790"/>
                  <a:pt x="808" y="790"/>
                  <a:pt x="808" y="790"/>
                </a:cubicBezTo>
                <a:cubicBezTo>
                  <a:pt x="798" y="791"/>
                  <a:pt x="788" y="792"/>
                  <a:pt x="778" y="792"/>
                </a:cubicBezTo>
                <a:cubicBezTo>
                  <a:pt x="696" y="792"/>
                  <a:pt x="620" y="739"/>
                  <a:pt x="565" y="686"/>
                </a:cubicBezTo>
                <a:cubicBezTo>
                  <a:pt x="537" y="659"/>
                  <a:pt x="514" y="632"/>
                  <a:pt x="499" y="612"/>
                </a:cubicBezTo>
                <a:cubicBezTo>
                  <a:pt x="497" y="610"/>
                  <a:pt x="495" y="608"/>
                  <a:pt x="493" y="605"/>
                </a:cubicBezTo>
                <a:lnTo>
                  <a:pt x="826" y="660"/>
                </a:lnTo>
                <a:close/>
                <a:moveTo>
                  <a:pt x="360" y="583"/>
                </a:moveTo>
                <a:cubicBezTo>
                  <a:pt x="484" y="604"/>
                  <a:pt x="484" y="604"/>
                  <a:pt x="484" y="604"/>
                </a:cubicBezTo>
                <a:cubicBezTo>
                  <a:pt x="525" y="658"/>
                  <a:pt x="642" y="798"/>
                  <a:pt x="778" y="798"/>
                </a:cubicBezTo>
                <a:cubicBezTo>
                  <a:pt x="788" y="798"/>
                  <a:pt x="798" y="798"/>
                  <a:pt x="807" y="796"/>
                </a:cubicBezTo>
                <a:cubicBezTo>
                  <a:pt x="797" y="875"/>
                  <a:pt x="797" y="875"/>
                  <a:pt x="797" y="875"/>
                </a:cubicBezTo>
                <a:cubicBezTo>
                  <a:pt x="300" y="708"/>
                  <a:pt x="300" y="708"/>
                  <a:pt x="300" y="708"/>
                </a:cubicBezTo>
                <a:lnTo>
                  <a:pt x="360" y="583"/>
                </a:lnTo>
                <a:close/>
                <a:moveTo>
                  <a:pt x="291" y="728"/>
                </a:moveTo>
                <a:cubicBezTo>
                  <a:pt x="794" y="897"/>
                  <a:pt x="794" y="897"/>
                  <a:pt x="794" y="897"/>
                </a:cubicBezTo>
                <a:cubicBezTo>
                  <a:pt x="783" y="979"/>
                  <a:pt x="783" y="979"/>
                  <a:pt x="783" y="979"/>
                </a:cubicBezTo>
                <a:cubicBezTo>
                  <a:pt x="780" y="980"/>
                  <a:pt x="780" y="980"/>
                  <a:pt x="780" y="980"/>
                </a:cubicBezTo>
                <a:cubicBezTo>
                  <a:pt x="254" y="803"/>
                  <a:pt x="254" y="803"/>
                  <a:pt x="254" y="803"/>
                </a:cubicBezTo>
                <a:lnTo>
                  <a:pt x="291" y="728"/>
                </a:lnTo>
                <a:close/>
                <a:moveTo>
                  <a:pt x="42" y="1246"/>
                </a:moveTo>
                <a:cubicBezTo>
                  <a:pt x="245" y="823"/>
                  <a:pt x="245" y="823"/>
                  <a:pt x="245" y="823"/>
                </a:cubicBezTo>
                <a:cubicBezTo>
                  <a:pt x="779" y="1002"/>
                  <a:pt x="779" y="1002"/>
                  <a:pt x="779" y="1002"/>
                </a:cubicBezTo>
                <a:cubicBezTo>
                  <a:pt x="769" y="1076"/>
                  <a:pt x="769" y="1076"/>
                  <a:pt x="769" y="1076"/>
                </a:cubicBezTo>
                <a:cubicBezTo>
                  <a:pt x="768" y="1077"/>
                  <a:pt x="768" y="1078"/>
                  <a:pt x="767" y="1078"/>
                </a:cubicBezTo>
                <a:cubicBezTo>
                  <a:pt x="761" y="1080"/>
                  <a:pt x="679" y="1113"/>
                  <a:pt x="627" y="1190"/>
                </a:cubicBezTo>
                <a:cubicBezTo>
                  <a:pt x="601" y="1228"/>
                  <a:pt x="545" y="1259"/>
                  <a:pt x="495" y="1280"/>
                </a:cubicBezTo>
                <a:cubicBezTo>
                  <a:pt x="471" y="1290"/>
                  <a:pt x="449" y="1298"/>
                  <a:pt x="432" y="1303"/>
                </a:cubicBezTo>
                <a:lnTo>
                  <a:pt x="42" y="1246"/>
                </a:lnTo>
                <a:close/>
                <a:moveTo>
                  <a:pt x="732" y="1347"/>
                </a:moveTo>
                <a:cubicBezTo>
                  <a:pt x="446" y="1305"/>
                  <a:pt x="446" y="1305"/>
                  <a:pt x="446" y="1305"/>
                </a:cubicBezTo>
                <a:cubicBezTo>
                  <a:pt x="501" y="1287"/>
                  <a:pt x="594" y="1249"/>
                  <a:pt x="632" y="1193"/>
                </a:cubicBezTo>
                <a:cubicBezTo>
                  <a:pt x="658" y="1154"/>
                  <a:pt x="693" y="1127"/>
                  <a:pt x="721" y="1109"/>
                </a:cubicBezTo>
                <a:cubicBezTo>
                  <a:pt x="734" y="1100"/>
                  <a:pt x="747" y="1094"/>
                  <a:pt x="756" y="1090"/>
                </a:cubicBezTo>
                <a:cubicBezTo>
                  <a:pt x="762" y="1087"/>
                  <a:pt x="766" y="1085"/>
                  <a:pt x="768" y="1084"/>
                </a:cubicBezTo>
                <a:cubicBezTo>
                  <a:pt x="752" y="1206"/>
                  <a:pt x="752" y="1206"/>
                  <a:pt x="752" y="1206"/>
                </a:cubicBezTo>
                <a:lnTo>
                  <a:pt x="732" y="1347"/>
                </a:lnTo>
                <a:close/>
                <a:moveTo>
                  <a:pt x="802" y="1334"/>
                </a:moveTo>
                <a:cubicBezTo>
                  <a:pt x="858" y="1215"/>
                  <a:pt x="951" y="1180"/>
                  <a:pt x="1043" y="1180"/>
                </a:cubicBezTo>
                <a:cubicBezTo>
                  <a:pt x="1106" y="1180"/>
                  <a:pt x="1169" y="1197"/>
                  <a:pt x="1215" y="1214"/>
                </a:cubicBezTo>
                <a:cubicBezTo>
                  <a:pt x="1238" y="1222"/>
                  <a:pt x="1257" y="1231"/>
                  <a:pt x="1270" y="1237"/>
                </a:cubicBezTo>
                <a:cubicBezTo>
                  <a:pt x="1272" y="1238"/>
                  <a:pt x="1273" y="1238"/>
                  <a:pt x="1274" y="1239"/>
                </a:cubicBezTo>
                <a:lnTo>
                  <a:pt x="802" y="1334"/>
                </a:lnTo>
                <a:close/>
                <a:moveTo>
                  <a:pt x="1284" y="1237"/>
                </a:moveTo>
                <a:cubicBezTo>
                  <a:pt x="1251" y="1221"/>
                  <a:pt x="1149" y="1174"/>
                  <a:pt x="1043" y="1174"/>
                </a:cubicBezTo>
                <a:cubicBezTo>
                  <a:pt x="949" y="1174"/>
                  <a:pt x="851" y="1210"/>
                  <a:pt x="795" y="1336"/>
                </a:cubicBezTo>
                <a:cubicBezTo>
                  <a:pt x="745" y="1346"/>
                  <a:pt x="745" y="1346"/>
                  <a:pt x="745" y="1346"/>
                </a:cubicBezTo>
                <a:cubicBezTo>
                  <a:pt x="782" y="1076"/>
                  <a:pt x="782" y="1076"/>
                  <a:pt x="782" y="1076"/>
                </a:cubicBezTo>
                <a:cubicBezTo>
                  <a:pt x="786" y="1073"/>
                  <a:pt x="790" y="1071"/>
                  <a:pt x="796" y="1067"/>
                </a:cubicBezTo>
                <a:cubicBezTo>
                  <a:pt x="844" y="1039"/>
                  <a:pt x="957" y="983"/>
                  <a:pt x="1079" y="983"/>
                </a:cubicBezTo>
                <a:cubicBezTo>
                  <a:pt x="1196" y="983"/>
                  <a:pt x="1321" y="1034"/>
                  <a:pt x="1410" y="1211"/>
                </a:cubicBezTo>
                <a:lnTo>
                  <a:pt x="1284" y="1237"/>
                </a:lnTo>
                <a:close/>
                <a:moveTo>
                  <a:pt x="1416" y="1210"/>
                </a:moveTo>
                <a:cubicBezTo>
                  <a:pt x="1327" y="1030"/>
                  <a:pt x="1198" y="977"/>
                  <a:pt x="1079" y="977"/>
                </a:cubicBezTo>
                <a:cubicBezTo>
                  <a:pt x="946" y="977"/>
                  <a:pt x="825" y="1042"/>
                  <a:pt x="783" y="1068"/>
                </a:cubicBezTo>
                <a:cubicBezTo>
                  <a:pt x="792" y="998"/>
                  <a:pt x="792" y="998"/>
                  <a:pt x="792" y="998"/>
                </a:cubicBezTo>
                <a:cubicBezTo>
                  <a:pt x="1198" y="823"/>
                  <a:pt x="1198" y="823"/>
                  <a:pt x="1198" y="823"/>
                </a:cubicBezTo>
                <a:cubicBezTo>
                  <a:pt x="1384" y="953"/>
                  <a:pt x="1384" y="953"/>
                  <a:pt x="1384" y="953"/>
                </a:cubicBezTo>
                <a:cubicBezTo>
                  <a:pt x="1387" y="958"/>
                  <a:pt x="1387" y="958"/>
                  <a:pt x="1387" y="958"/>
                </a:cubicBezTo>
                <a:cubicBezTo>
                  <a:pt x="1437" y="1206"/>
                  <a:pt x="1437" y="1206"/>
                  <a:pt x="1437" y="1206"/>
                </a:cubicBezTo>
                <a:lnTo>
                  <a:pt x="1416" y="1210"/>
                </a:lnTo>
                <a:close/>
                <a:moveTo>
                  <a:pt x="1449" y="1205"/>
                </a:moveTo>
                <a:cubicBezTo>
                  <a:pt x="1404" y="980"/>
                  <a:pt x="1404" y="980"/>
                  <a:pt x="1404" y="980"/>
                </a:cubicBezTo>
                <a:cubicBezTo>
                  <a:pt x="1591" y="1225"/>
                  <a:pt x="1591" y="1225"/>
                  <a:pt x="1591" y="1225"/>
                </a:cubicBezTo>
                <a:lnTo>
                  <a:pt x="1449" y="1205"/>
                </a:lnTo>
                <a:close/>
                <a:moveTo>
                  <a:pt x="1621" y="1230"/>
                </a:moveTo>
                <a:cubicBezTo>
                  <a:pt x="1399" y="938"/>
                  <a:pt x="1399" y="938"/>
                  <a:pt x="1399" y="938"/>
                </a:cubicBezTo>
                <a:cubicBezTo>
                  <a:pt x="1395" y="935"/>
                  <a:pt x="1395" y="935"/>
                  <a:pt x="1395" y="935"/>
                </a:cubicBezTo>
                <a:cubicBezTo>
                  <a:pt x="1374" y="831"/>
                  <a:pt x="1374" y="831"/>
                  <a:pt x="1374" y="831"/>
                </a:cubicBezTo>
                <a:cubicBezTo>
                  <a:pt x="1737" y="1247"/>
                  <a:pt x="1737" y="1247"/>
                  <a:pt x="1737" y="1247"/>
                </a:cubicBezTo>
                <a:lnTo>
                  <a:pt x="1621" y="1230"/>
                </a:lnTo>
                <a:close/>
                <a:moveTo>
                  <a:pt x="1366" y="788"/>
                </a:moveTo>
                <a:cubicBezTo>
                  <a:pt x="1361" y="762"/>
                  <a:pt x="1361" y="762"/>
                  <a:pt x="1361" y="762"/>
                </a:cubicBezTo>
                <a:cubicBezTo>
                  <a:pt x="1928" y="909"/>
                  <a:pt x="1928" y="909"/>
                  <a:pt x="1928" y="909"/>
                </a:cubicBezTo>
                <a:cubicBezTo>
                  <a:pt x="2136" y="1305"/>
                  <a:pt x="2136" y="1305"/>
                  <a:pt x="2136" y="1305"/>
                </a:cubicBezTo>
                <a:cubicBezTo>
                  <a:pt x="1770" y="1252"/>
                  <a:pt x="1770" y="1252"/>
                  <a:pt x="1770" y="1252"/>
                </a:cubicBezTo>
                <a:lnTo>
                  <a:pt x="1366" y="788"/>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Calibri"/>
            </a:endParaRPr>
          </a:p>
        </p:txBody>
      </p:sp>
      <p:sp>
        <p:nvSpPr>
          <p:cNvPr id="23" name="Freeform 29"/>
          <p:cNvSpPr>
            <a:spLocks noChangeAspect="1"/>
          </p:cNvSpPr>
          <p:nvPr/>
        </p:nvSpPr>
        <p:spPr bwMode="auto">
          <a:xfrm>
            <a:off x="5179299" y="2515534"/>
            <a:ext cx="482928" cy="1576615"/>
          </a:xfrm>
          <a:custGeom>
            <a:avLst/>
            <a:gdLst/>
            <a:ahLst/>
            <a:cxnLst>
              <a:cxn ang="0">
                <a:pos x="118" y="328"/>
              </a:cxn>
              <a:cxn ang="0">
                <a:pos x="114" y="301"/>
              </a:cxn>
              <a:cxn ang="0">
                <a:pos x="110" y="271"/>
              </a:cxn>
              <a:cxn ang="0">
                <a:pos x="106" y="225"/>
              </a:cxn>
              <a:cxn ang="0">
                <a:pos x="104" y="200"/>
              </a:cxn>
              <a:cxn ang="0">
                <a:pos x="102" y="179"/>
              </a:cxn>
              <a:cxn ang="0">
                <a:pos x="98" y="167"/>
              </a:cxn>
              <a:cxn ang="0">
                <a:pos x="96" y="156"/>
              </a:cxn>
              <a:cxn ang="0">
                <a:pos x="100" y="157"/>
              </a:cxn>
              <a:cxn ang="0">
                <a:pos x="101" y="148"/>
              </a:cxn>
              <a:cxn ang="0">
                <a:pos x="102" y="115"/>
              </a:cxn>
              <a:cxn ang="0">
                <a:pos x="108" y="97"/>
              </a:cxn>
              <a:cxn ang="0">
                <a:pos x="106" y="79"/>
              </a:cxn>
              <a:cxn ang="0">
                <a:pos x="101" y="61"/>
              </a:cxn>
              <a:cxn ang="0">
                <a:pos x="86" y="55"/>
              </a:cxn>
              <a:cxn ang="0">
                <a:pos x="77" y="50"/>
              </a:cxn>
              <a:cxn ang="0">
                <a:pos x="76" y="34"/>
              </a:cxn>
              <a:cxn ang="0">
                <a:pos x="80" y="21"/>
              </a:cxn>
              <a:cxn ang="0">
                <a:pos x="49" y="4"/>
              </a:cxn>
              <a:cxn ang="0">
                <a:pos x="44" y="36"/>
              </a:cxn>
              <a:cxn ang="0">
                <a:pos x="49" y="55"/>
              </a:cxn>
              <a:cxn ang="0">
                <a:pos x="35" y="61"/>
              </a:cxn>
              <a:cxn ang="0">
                <a:pos x="24" y="64"/>
              </a:cxn>
              <a:cxn ang="0">
                <a:pos x="15" y="75"/>
              </a:cxn>
              <a:cxn ang="0">
                <a:pos x="6" y="96"/>
              </a:cxn>
              <a:cxn ang="0">
                <a:pos x="2" y="129"/>
              </a:cxn>
              <a:cxn ang="0">
                <a:pos x="20" y="133"/>
              </a:cxn>
              <a:cxn ang="0">
                <a:pos x="24" y="153"/>
              </a:cxn>
              <a:cxn ang="0">
                <a:pos x="29" y="164"/>
              </a:cxn>
              <a:cxn ang="0">
                <a:pos x="27" y="175"/>
              </a:cxn>
              <a:cxn ang="0">
                <a:pos x="24" y="189"/>
              </a:cxn>
              <a:cxn ang="0">
                <a:pos x="23" y="204"/>
              </a:cxn>
              <a:cxn ang="0">
                <a:pos x="25" y="216"/>
              </a:cxn>
              <a:cxn ang="0">
                <a:pos x="31" y="257"/>
              </a:cxn>
              <a:cxn ang="0">
                <a:pos x="39" y="316"/>
              </a:cxn>
              <a:cxn ang="0">
                <a:pos x="43" y="338"/>
              </a:cxn>
              <a:cxn ang="0">
                <a:pos x="39" y="356"/>
              </a:cxn>
              <a:cxn ang="0">
                <a:pos x="36" y="367"/>
              </a:cxn>
              <a:cxn ang="0">
                <a:pos x="22" y="374"/>
              </a:cxn>
              <a:cxn ang="0">
                <a:pos x="16" y="382"/>
              </a:cxn>
              <a:cxn ang="0">
                <a:pos x="29" y="385"/>
              </a:cxn>
              <a:cxn ang="0">
                <a:pos x="36" y="385"/>
              </a:cxn>
              <a:cxn ang="0">
                <a:pos x="43" y="385"/>
              </a:cxn>
              <a:cxn ang="0">
                <a:pos x="56" y="380"/>
              </a:cxn>
              <a:cxn ang="0">
                <a:pos x="66" y="382"/>
              </a:cxn>
              <a:cxn ang="0">
                <a:pos x="73" y="380"/>
              </a:cxn>
              <a:cxn ang="0">
                <a:pos x="73" y="370"/>
              </a:cxn>
              <a:cxn ang="0">
                <a:pos x="75" y="360"/>
              </a:cxn>
              <a:cxn ang="0">
                <a:pos x="71" y="339"/>
              </a:cxn>
              <a:cxn ang="0">
                <a:pos x="71" y="314"/>
              </a:cxn>
              <a:cxn ang="0">
                <a:pos x="70" y="287"/>
              </a:cxn>
              <a:cxn ang="0">
                <a:pos x="70" y="259"/>
              </a:cxn>
              <a:cxn ang="0">
                <a:pos x="72" y="261"/>
              </a:cxn>
              <a:cxn ang="0">
                <a:pos x="77" y="284"/>
              </a:cxn>
              <a:cxn ang="0">
                <a:pos x="79" y="304"/>
              </a:cxn>
              <a:cxn ang="0">
                <a:pos x="83" y="339"/>
              </a:cxn>
              <a:cxn ang="0">
                <a:pos x="91" y="357"/>
              </a:cxn>
              <a:cxn ang="0">
                <a:pos x="86" y="372"/>
              </a:cxn>
              <a:cxn ang="0">
                <a:pos x="94" y="382"/>
              </a:cxn>
              <a:cxn ang="0">
                <a:pos x="92" y="395"/>
              </a:cxn>
              <a:cxn ang="0">
                <a:pos x="117" y="393"/>
              </a:cxn>
              <a:cxn ang="0">
                <a:pos x="116" y="380"/>
              </a:cxn>
              <a:cxn ang="0">
                <a:pos x="122" y="367"/>
              </a:cxn>
            </a:cxnLst>
            <a:rect l="0" t="0" r="r" b="b"/>
            <a:pathLst>
              <a:path w="122" h="396">
                <a:moveTo>
                  <a:pt x="121" y="364"/>
                </a:moveTo>
                <a:cubicBezTo>
                  <a:pt x="121" y="364"/>
                  <a:pt x="121" y="363"/>
                  <a:pt x="121" y="363"/>
                </a:cubicBezTo>
                <a:cubicBezTo>
                  <a:pt x="121" y="363"/>
                  <a:pt x="121" y="361"/>
                  <a:pt x="121" y="360"/>
                </a:cubicBezTo>
                <a:cubicBezTo>
                  <a:pt x="120" y="359"/>
                  <a:pt x="120" y="352"/>
                  <a:pt x="120" y="351"/>
                </a:cubicBezTo>
                <a:cubicBezTo>
                  <a:pt x="120" y="350"/>
                  <a:pt x="120" y="348"/>
                  <a:pt x="119" y="346"/>
                </a:cubicBezTo>
                <a:cubicBezTo>
                  <a:pt x="119" y="344"/>
                  <a:pt x="119" y="339"/>
                  <a:pt x="119" y="337"/>
                </a:cubicBezTo>
                <a:cubicBezTo>
                  <a:pt x="118" y="335"/>
                  <a:pt x="118" y="329"/>
                  <a:pt x="118" y="328"/>
                </a:cubicBezTo>
                <a:cubicBezTo>
                  <a:pt x="118" y="327"/>
                  <a:pt x="117" y="326"/>
                  <a:pt x="117" y="325"/>
                </a:cubicBezTo>
                <a:cubicBezTo>
                  <a:pt x="117" y="324"/>
                  <a:pt x="117" y="321"/>
                  <a:pt x="116" y="320"/>
                </a:cubicBezTo>
                <a:cubicBezTo>
                  <a:pt x="116" y="320"/>
                  <a:pt x="116" y="319"/>
                  <a:pt x="116" y="318"/>
                </a:cubicBezTo>
                <a:cubicBezTo>
                  <a:pt x="116" y="317"/>
                  <a:pt x="116" y="316"/>
                  <a:pt x="116" y="315"/>
                </a:cubicBezTo>
                <a:cubicBezTo>
                  <a:pt x="116" y="315"/>
                  <a:pt x="116" y="314"/>
                  <a:pt x="116" y="313"/>
                </a:cubicBezTo>
                <a:cubicBezTo>
                  <a:pt x="115" y="312"/>
                  <a:pt x="115" y="308"/>
                  <a:pt x="115" y="307"/>
                </a:cubicBezTo>
                <a:cubicBezTo>
                  <a:pt x="115" y="305"/>
                  <a:pt x="115" y="303"/>
                  <a:pt x="114" y="301"/>
                </a:cubicBezTo>
                <a:cubicBezTo>
                  <a:pt x="114" y="299"/>
                  <a:pt x="114" y="296"/>
                  <a:pt x="114" y="295"/>
                </a:cubicBezTo>
                <a:cubicBezTo>
                  <a:pt x="114" y="295"/>
                  <a:pt x="113" y="292"/>
                  <a:pt x="114" y="291"/>
                </a:cubicBezTo>
                <a:cubicBezTo>
                  <a:pt x="114" y="290"/>
                  <a:pt x="114" y="287"/>
                  <a:pt x="114" y="286"/>
                </a:cubicBezTo>
                <a:cubicBezTo>
                  <a:pt x="113" y="284"/>
                  <a:pt x="113" y="282"/>
                  <a:pt x="112" y="281"/>
                </a:cubicBezTo>
                <a:cubicBezTo>
                  <a:pt x="112" y="280"/>
                  <a:pt x="111" y="277"/>
                  <a:pt x="111" y="277"/>
                </a:cubicBezTo>
                <a:cubicBezTo>
                  <a:pt x="110" y="276"/>
                  <a:pt x="110" y="276"/>
                  <a:pt x="110" y="276"/>
                </a:cubicBezTo>
                <a:cubicBezTo>
                  <a:pt x="110" y="275"/>
                  <a:pt x="110" y="273"/>
                  <a:pt x="110" y="271"/>
                </a:cubicBezTo>
                <a:cubicBezTo>
                  <a:pt x="110" y="269"/>
                  <a:pt x="110" y="265"/>
                  <a:pt x="110" y="263"/>
                </a:cubicBezTo>
                <a:cubicBezTo>
                  <a:pt x="110" y="261"/>
                  <a:pt x="110" y="257"/>
                  <a:pt x="111" y="256"/>
                </a:cubicBezTo>
                <a:cubicBezTo>
                  <a:pt x="111" y="255"/>
                  <a:pt x="110" y="253"/>
                  <a:pt x="110" y="252"/>
                </a:cubicBezTo>
                <a:cubicBezTo>
                  <a:pt x="110" y="250"/>
                  <a:pt x="109" y="246"/>
                  <a:pt x="109" y="244"/>
                </a:cubicBezTo>
                <a:cubicBezTo>
                  <a:pt x="109" y="241"/>
                  <a:pt x="108" y="236"/>
                  <a:pt x="107" y="234"/>
                </a:cubicBezTo>
                <a:cubicBezTo>
                  <a:pt x="107" y="233"/>
                  <a:pt x="107" y="229"/>
                  <a:pt x="107" y="228"/>
                </a:cubicBezTo>
                <a:cubicBezTo>
                  <a:pt x="106" y="228"/>
                  <a:pt x="106" y="226"/>
                  <a:pt x="106" y="225"/>
                </a:cubicBezTo>
                <a:cubicBezTo>
                  <a:pt x="106" y="225"/>
                  <a:pt x="106" y="225"/>
                  <a:pt x="106" y="224"/>
                </a:cubicBezTo>
                <a:cubicBezTo>
                  <a:pt x="106" y="223"/>
                  <a:pt x="106" y="221"/>
                  <a:pt x="106" y="220"/>
                </a:cubicBezTo>
                <a:cubicBezTo>
                  <a:pt x="106" y="220"/>
                  <a:pt x="106" y="216"/>
                  <a:pt x="106" y="214"/>
                </a:cubicBezTo>
                <a:cubicBezTo>
                  <a:pt x="106" y="212"/>
                  <a:pt x="106" y="212"/>
                  <a:pt x="105" y="211"/>
                </a:cubicBezTo>
                <a:cubicBezTo>
                  <a:pt x="105" y="211"/>
                  <a:pt x="105" y="209"/>
                  <a:pt x="105" y="207"/>
                </a:cubicBezTo>
                <a:cubicBezTo>
                  <a:pt x="105" y="205"/>
                  <a:pt x="105" y="203"/>
                  <a:pt x="104" y="203"/>
                </a:cubicBezTo>
                <a:cubicBezTo>
                  <a:pt x="104" y="202"/>
                  <a:pt x="104" y="201"/>
                  <a:pt x="104" y="200"/>
                </a:cubicBezTo>
                <a:cubicBezTo>
                  <a:pt x="104" y="200"/>
                  <a:pt x="104" y="199"/>
                  <a:pt x="105" y="198"/>
                </a:cubicBezTo>
                <a:cubicBezTo>
                  <a:pt x="105" y="196"/>
                  <a:pt x="105" y="194"/>
                  <a:pt x="105" y="193"/>
                </a:cubicBezTo>
                <a:cubicBezTo>
                  <a:pt x="105" y="191"/>
                  <a:pt x="105" y="190"/>
                  <a:pt x="104" y="188"/>
                </a:cubicBezTo>
                <a:cubicBezTo>
                  <a:pt x="104" y="187"/>
                  <a:pt x="103" y="184"/>
                  <a:pt x="103" y="183"/>
                </a:cubicBezTo>
                <a:cubicBezTo>
                  <a:pt x="103" y="182"/>
                  <a:pt x="102" y="181"/>
                  <a:pt x="102" y="181"/>
                </a:cubicBezTo>
                <a:cubicBezTo>
                  <a:pt x="102" y="181"/>
                  <a:pt x="102" y="180"/>
                  <a:pt x="102" y="180"/>
                </a:cubicBezTo>
                <a:cubicBezTo>
                  <a:pt x="102" y="180"/>
                  <a:pt x="102" y="180"/>
                  <a:pt x="102" y="179"/>
                </a:cubicBezTo>
                <a:cubicBezTo>
                  <a:pt x="102" y="179"/>
                  <a:pt x="102" y="178"/>
                  <a:pt x="102" y="178"/>
                </a:cubicBezTo>
                <a:cubicBezTo>
                  <a:pt x="101" y="177"/>
                  <a:pt x="101" y="177"/>
                  <a:pt x="101" y="177"/>
                </a:cubicBezTo>
                <a:cubicBezTo>
                  <a:pt x="101" y="177"/>
                  <a:pt x="101" y="176"/>
                  <a:pt x="100" y="175"/>
                </a:cubicBezTo>
                <a:cubicBezTo>
                  <a:pt x="100" y="175"/>
                  <a:pt x="99" y="172"/>
                  <a:pt x="99" y="171"/>
                </a:cubicBezTo>
                <a:cubicBezTo>
                  <a:pt x="99" y="171"/>
                  <a:pt x="99" y="170"/>
                  <a:pt x="99" y="170"/>
                </a:cubicBezTo>
                <a:cubicBezTo>
                  <a:pt x="98" y="169"/>
                  <a:pt x="98" y="169"/>
                  <a:pt x="98" y="168"/>
                </a:cubicBezTo>
                <a:cubicBezTo>
                  <a:pt x="98" y="168"/>
                  <a:pt x="98" y="167"/>
                  <a:pt x="98" y="167"/>
                </a:cubicBezTo>
                <a:cubicBezTo>
                  <a:pt x="98" y="166"/>
                  <a:pt x="98" y="166"/>
                  <a:pt x="98" y="165"/>
                </a:cubicBezTo>
                <a:cubicBezTo>
                  <a:pt x="97" y="165"/>
                  <a:pt x="97" y="164"/>
                  <a:pt x="97" y="164"/>
                </a:cubicBezTo>
                <a:cubicBezTo>
                  <a:pt x="97" y="163"/>
                  <a:pt x="97" y="163"/>
                  <a:pt x="97" y="163"/>
                </a:cubicBezTo>
                <a:cubicBezTo>
                  <a:pt x="97" y="162"/>
                  <a:pt x="96" y="162"/>
                  <a:pt x="96" y="162"/>
                </a:cubicBezTo>
                <a:cubicBezTo>
                  <a:pt x="96" y="162"/>
                  <a:pt x="96" y="157"/>
                  <a:pt x="96" y="157"/>
                </a:cubicBezTo>
                <a:cubicBezTo>
                  <a:pt x="95" y="156"/>
                  <a:pt x="95" y="157"/>
                  <a:pt x="96" y="156"/>
                </a:cubicBezTo>
                <a:cubicBezTo>
                  <a:pt x="96" y="156"/>
                  <a:pt x="96" y="156"/>
                  <a:pt x="96" y="156"/>
                </a:cubicBezTo>
                <a:cubicBezTo>
                  <a:pt x="96" y="156"/>
                  <a:pt x="96" y="156"/>
                  <a:pt x="96" y="157"/>
                </a:cubicBezTo>
                <a:cubicBezTo>
                  <a:pt x="96" y="157"/>
                  <a:pt x="97" y="160"/>
                  <a:pt x="97" y="160"/>
                </a:cubicBezTo>
                <a:cubicBezTo>
                  <a:pt x="97" y="160"/>
                  <a:pt x="97" y="160"/>
                  <a:pt x="97" y="160"/>
                </a:cubicBezTo>
                <a:cubicBezTo>
                  <a:pt x="97" y="160"/>
                  <a:pt x="97" y="160"/>
                  <a:pt x="97" y="160"/>
                </a:cubicBezTo>
                <a:cubicBezTo>
                  <a:pt x="98" y="159"/>
                  <a:pt x="99" y="159"/>
                  <a:pt x="99" y="159"/>
                </a:cubicBezTo>
                <a:cubicBezTo>
                  <a:pt x="100" y="159"/>
                  <a:pt x="100" y="159"/>
                  <a:pt x="100" y="158"/>
                </a:cubicBezTo>
                <a:cubicBezTo>
                  <a:pt x="100" y="158"/>
                  <a:pt x="100" y="158"/>
                  <a:pt x="100" y="157"/>
                </a:cubicBezTo>
                <a:cubicBezTo>
                  <a:pt x="100" y="157"/>
                  <a:pt x="101" y="156"/>
                  <a:pt x="102" y="156"/>
                </a:cubicBezTo>
                <a:cubicBezTo>
                  <a:pt x="102" y="155"/>
                  <a:pt x="103" y="155"/>
                  <a:pt x="103" y="154"/>
                </a:cubicBezTo>
                <a:cubicBezTo>
                  <a:pt x="104" y="154"/>
                  <a:pt x="104" y="152"/>
                  <a:pt x="105" y="152"/>
                </a:cubicBezTo>
                <a:cubicBezTo>
                  <a:pt x="105" y="152"/>
                  <a:pt x="105" y="152"/>
                  <a:pt x="104" y="152"/>
                </a:cubicBezTo>
                <a:cubicBezTo>
                  <a:pt x="104" y="152"/>
                  <a:pt x="104" y="152"/>
                  <a:pt x="103" y="151"/>
                </a:cubicBezTo>
                <a:cubicBezTo>
                  <a:pt x="103" y="151"/>
                  <a:pt x="102" y="150"/>
                  <a:pt x="102" y="150"/>
                </a:cubicBezTo>
                <a:cubicBezTo>
                  <a:pt x="102" y="150"/>
                  <a:pt x="101" y="148"/>
                  <a:pt x="101" y="148"/>
                </a:cubicBezTo>
                <a:cubicBezTo>
                  <a:pt x="101" y="147"/>
                  <a:pt x="99" y="143"/>
                  <a:pt x="99" y="142"/>
                </a:cubicBezTo>
                <a:cubicBezTo>
                  <a:pt x="99" y="141"/>
                  <a:pt x="99" y="141"/>
                  <a:pt x="99" y="140"/>
                </a:cubicBezTo>
                <a:cubicBezTo>
                  <a:pt x="99" y="140"/>
                  <a:pt x="98" y="137"/>
                  <a:pt x="98" y="136"/>
                </a:cubicBezTo>
                <a:cubicBezTo>
                  <a:pt x="98" y="135"/>
                  <a:pt x="98" y="129"/>
                  <a:pt x="98" y="128"/>
                </a:cubicBezTo>
                <a:cubicBezTo>
                  <a:pt x="98" y="127"/>
                  <a:pt x="98" y="127"/>
                  <a:pt x="98" y="127"/>
                </a:cubicBezTo>
                <a:cubicBezTo>
                  <a:pt x="98" y="126"/>
                  <a:pt x="100" y="122"/>
                  <a:pt x="100" y="121"/>
                </a:cubicBezTo>
                <a:cubicBezTo>
                  <a:pt x="100" y="119"/>
                  <a:pt x="101" y="116"/>
                  <a:pt x="102" y="115"/>
                </a:cubicBezTo>
                <a:cubicBezTo>
                  <a:pt x="102" y="115"/>
                  <a:pt x="102" y="113"/>
                  <a:pt x="103" y="113"/>
                </a:cubicBezTo>
                <a:cubicBezTo>
                  <a:pt x="103" y="112"/>
                  <a:pt x="103" y="111"/>
                  <a:pt x="104" y="110"/>
                </a:cubicBezTo>
                <a:cubicBezTo>
                  <a:pt x="104" y="109"/>
                  <a:pt x="105" y="107"/>
                  <a:pt x="105" y="106"/>
                </a:cubicBezTo>
                <a:cubicBezTo>
                  <a:pt x="106" y="105"/>
                  <a:pt x="106" y="104"/>
                  <a:pt x="106" y="104"/>
                </a:cubicBezTo>
                <a:cubicBezTo>
                  <a:pt x="106" y="103"/>
                  <a:pt x="107" y="101"/>
                  <a:pt x="107" y="101"/>
                </a:cubicBezTo>
                <a:cubicBezTo>
                  <a:pt x="107" y="100"/>
                  <a:pt x="107" y="100"/>
                  <a:pt x="107" y="99"/>
                </a:cubicBezTo>
                <a:cubicBezTo>
                  <a:pt x="107" y="99"/>
                  <a:pt x="108" y="98"/>
                  <a:pt x="108" y="97"/>
                </a:cubicBezTo>
                <a:cubicBezTo>
                  <a:pt x="108" y="97"/>
                  <a:pt x="109" y="97"/>
                  <a:pt x="108" y="96"/>
                </a:cubicBezTo>
                <a:cubicBezTo>
                  <a:pt x="108" y="96"/>
                  <a:pt x="108" y="94"/>
                  <a:pt x="108" y="94"/>
                </a:cubicBezTo>
                <a:cubicBezTo>
                  <a:pt x="109" y="93"/>
                  <a:pt x="109" y="93"/>
                  <a:pt x="109" y="92"/>
                </a:cubicBezTo>
                <a:cubicBezTo>
                  <a:pt x="109" y="92"/>
                  <a:pt x="109" y="91"/>
                  <a:pt x="109" y="91"/>
                </a:cubicBezTo>
                <a:cubicBezTo>
                  <a:pt x="109" y="90"/>
                  <a:pt x="108" y="88"/>
                  <a:pt x="108" y="86"/>
                </a:cubicBezTo>
                <a:cubicBezTo>
                  <a:pt x="107" y="85"/>
                  <a:pt x="106" y="81"/>
                  <a:pt x="106" y="80"/>
                </a:cubicBezTo>
                <a:cubicBezTo>
                  <a:pt x="106" y="80"/>
                  <a:pt x="106" y="79"/>
                  <a:pt x="106" y="79"/>
                </a:cubicBezTo>
                <a:cubicBezTo>
                  <a:pt x="106" y="78"/>
                  <a:pt x="106" y="77"/>
                  <a:pt x="106" y="76"/>
                </a:cubicBezTo>
                <a:cubicBezTo>
                  <a:pt x="106" y="74"/>
                  <a:pt x="106" y="72"/>
                  <a:pt x="106" y="70"/>
                </a:cubicBezTo>
                <a:cubicBezTo>
                  <a:pt x="106" y="69"/>
                  <a:pt x="105" y="68"/>
                  <a:pt x="105" y="68"/>
                </a:cubicBezTo>
                <a:cubicBezTo>
                  <a:pt x="105" y="68"/>
                  <a:pt x="105" y="67"/>
                  <a:pt x="104" y="66"/>
                </a:cubicBezTo>
                <a:cubicBezTo>
                  <a:pt x="104" y="66"/>
                  <a:pt x="104" y="66"/>
                  <a:pt x="103" y="65"/>
                </a:cubicBezTo>
                <a:cubicBezTo>
                  <a:pt x="103" y="65"/>
                  <a:pt x="102" y="64"/>
                  <a:pt x="102" y="63"/>
                </a:cubicBezTo>
                <a:cubicBezTo>
                  <a:pt x="102" y="63"/>
                  <a:pt x="101" y="62"/>
                  <a:pt x="101" y="61"/>
                </a:cubicBezTo>
                <a:cubicBezTo>
                  <a:pt x="100" y="60"/>
                  <a:pt x="98" y="59"/>
                  <a:pt x="97" y="58"/>
                </a:cubicBezTo>
                <a:cubicBezTo>
                  <a:pt x="97" y="58"/>
                  <a:pt x="97" y="58"/>
                  <a:pt x="96" y="58"/>
                </a:cubicBezTo>
                <a:cubicBezTo>
                  <a:pt x="95" y="58"/>
                  <a:pt x="94" y="58"/>
                  <a:pt x="94" y="58"/>
                </a:cubicBezTo>
                <a:cubicBezTo>
                  <a:pt x="93" y="58"/>
                  <a:pt x="93" y="57"/>
                  <a:pt x="92" y="57"/>
                </a:cubicBezTo>
                <a:cubicBezTo>
                  <a:pt x="92" y="57"/>
                  <a:pt x="91" y="57"/>
                  <a:pt x="91" y="56"/>
                </a:cubicBezTo>
                <a:cubicBezTo>
                  <a:pt x="90" y="56"/>
                  <a:pt x="89" y="56"/>
                  <a:pt x="88" y="56"/>
                </a:cubicBezTo>
                <a:cubicBezTo>
                  <a:pt x="88" y="56"/>
                  <a:pt x="87" y="55"/>
                  <a:pt x="86" y="55"/>
                </a:cubicBezTo>
                <a:cubicBezTo>
                  <a:pt x="85" y="55"/>
                  <a:pt x="84" y="55"/>
                  <a:pt x="84" y="55"/>
                </a:cubicBezTo>
                <a:cubicBezTo>
                  <a:pt x="83" y="55"/>
                  <a:pt x="81" y="54"/>
                  <a:pt x="81" y="54"/>
                </a:cubicBezTo>
                <a:cubicBezTo>
                  <a:pt x="81" y="54"/>
                  <a:pt x="80" y="54"/>
                  <a:pt x="80" y="53"/>
                </a:cubicBezTo>
                <a:cubicBezTo>
                  <a:pt x="79" y="53"/>
                  <a:pt x="78" y="53"/>
                  <a:pt x="78" y="53"/>
                </a:cubicBezTo>
                <a:cubicBezTo>
                  <a:pt x="78" y="53"/>
                  <a:pt x="78" y="53"/>
                  <a:pt x="78" y="53"/>
                </a:cubicBezTo>
                <a:cubicBezTo>
                  <a:pt x="78" y="53"/>
                  <a:pt x="77" y="52"/>
                  <a:pt x="77" y="51"/>
                </a:cubicBezTo>
                <a:cubicBezTo>
                  <a:pt x="77" y="50"/>
                  <a:pt x="77" y="50"/>
                  <a:pt x="77" y="50"/>
                </a:cubicBezTo>
                <a:cubicBezTo>
                  <a:pt x="76" y="49"/>
                  <a:pt x="76" y="49"/>
                  <a:pt x="76" y="48"/>
                </a:cubicBezTo>
                <a:cubicBezTo>
                  <a:pt x="76" y="47"/>
                  <a:pt x="76" y="46"/>
                  <a:pt x="76" y="46"/>
                </a:cubicBezTo>
                <a:cubicBezTo>
                  <a:pt x="76" y="45"/>
                  <a:pt x="75" y="45"/>
                  <a:pt x="75" y="45"/>
                </a:cubicBezTo>
                <a:cubicBezTo>
                  <a:pt x="74" y="45"/>
                  <a:pt x="74" y="45"/>
                  <a:pt x="74" y="45"/>
                </a:cubicBezTo>
                <a:cubicBezTo>
                  <a:pt x="74" y="44"/>
                  <a:pt x="75" y="41"/>
                  <a:pt x="75" y="40"/>
                </a:cubicBezTo>
                <a:cubicBezTo>
                  <a:pt x="75" y="38"/>
                  <a:pt x="76" y="36"/>
                  <a:pt x="76" y="35"/>
                </a:cubicBezTo>
                <a:cubicBezTo>
                  <a:pt x="76" y="35"/>
                  <a:pt x="76" y="34"/>
                  <a:pt x="76" y="34"/>
                </a:cubicBezTo>
                <a:cubicBezTo>
                  <a:pt x="78" y="34"/>
                  <a:pt x="78" y="34"/>
                  <a:pt x="78" y="34"/>
                </a:cubicBezTo>
                <a:cubicBezTo>
                  <a:pt x="79" y="33"/>
                  <a:pt x="79" y="33"/>
                  <a:pt x="79" y="33"/>
                </a:cubicBezTo>
                <a:cubicBezTo>
                  <a:pt x="79" y="32"/>
                  <a:pt x="79" y="32"/>
                  <a:pt x="79" y="32"/>
                </a:cubicBezTo>
                <a:cubicBezTo>
                  <a:pt x="80" y="32"/>
                  <a:pt x="80" y="31"/>
                  <a:pt x="80" y="30"/>
                </a:cubicBezTo>
                <a:cubicBezTo>
                  <a:pt x="81" y="29"/>
                  <a:pt x="81" y="28"/>
                  <a:pt x="81" y="27"/>
                </a:cubicBezTo>
                <a:cubicBezTo>
                  <a:pt x="81" y="27"/>
                  <a:pt x="81" y="27"/>
                  <a:pt x="81" y="25"/>
                </a:cubicBezTo>
                <a:cubicBezTo>
                  <a:pt x="81" y="24"/>
                  <a:pt x="81" y="22"/>
                  <a:pt x="80" y="21"/>
                </a:cubicBezTo>
                <a:cubicBezTo>
                  <a:pt x="80" y="21"/>
                  <a:pt x="79" y="21"/>
                  <a:pt x="79" y="20"/>
                </a:cubicBezTo>
                <a:cubicBezTo>
                  <a:pt x="79" y="20"/>
                  <a:pt x="79" y="20"/>
                  <a:pt x="79" y="19"/>
                </a:cubicBezTo>
                <a:cubicBezTo>
                  <a:pt x="79" y="19"/>
                  <a:pt x="79" y="14"/>
                  <a:pt x="79" y="13"/>
                </a:cubicBezTo>
                <a:cubicBezTo>
                  <a:pt x="77" y="7"/>
                  <a:pt x="71" y="3"/>
                  <a:pt x="67" y="1"/>
                </a:cubicBezTo>
                <a:cubicBezTo>
                  <a:pt x="63" y="0"/>
                  <a:pt x="60" y="0"/>
                  <a:pt x="57" y="1"/>
                </a:cubicBezTo>
                <a:cubicBezTo>
                  <a:pt x="54" y="1"/>
                  <a:pt x="51" y="3"/>
                  <a:pt x="50" y="3"/>
                </a:cubicBezTo>
                <a:cubicBezTo>
                  <a:pt x="50" y="3"/>
                  <a:pt x="50" y="4"/>
                  <a:pt x="49" y="4"/>
                </a:cubicBezTo>
                <a:cubicBezTo>
                  <a:pt x="48" y="5"/>
                  <a:pt x="47" y="7"/>
                  <a:pt x="46" y="8"/>
                </a:cubicBezTo>
                <a:cubicBezTo>
                  <a:pt x="45" y="10"/>
                  <a:pt x="44" y="13"/>
                  <a:pt x="44" y="14"/>
                </a:cubicBezTo>
                <a:cubicBezTo>
                  <a:pt x="43" y="15"/>
                  <a:pt x="43" y="18"/>
                  <a:pt x="43" y="19"/>
                </a:cubicBezTo>
                <a:cubicBezTo>
                  <a:pt x="43" y="20"/>
                  <a:pt x="43" y="21"/>
                  <a:pt x="43" y="22"/>
                </a:cubicBezTo>
                <a:cubicBezTo>
                  <a:pt x="43" y="23"/>
                  <a:pt x="43" y="25"/>
                  <a:pt x="43" y="26"/>
                </a:cubicBezTo>
                <a:cubicBezTo>
                  <a:pt x="43" y="27"/>
                  <a:pt x="44" y="28"/>
                  <a:pt x="44" y="30"/>
                </a:cubicBezTo>
                <a:cubicBezTo>
                  <a:pt x="43" y="31"/>
                  <a:pt x="44" y="34"/>
                  <a:pt x="44" y="36"/>
                </a:cubicBezTo>
                <a:cubicBezTo>
                  <a:pt x="44" y="39"/>
                  <a:pt x="44" y="40"/>
                  <a:pt x="45" y="42"/>
                </a:cubicBezTo>
                <a:cubicBezTo>
                  <a:pt x="46" y="44"/>
                  <a:pt x="47" y="46"/>
                  <a:pt x="48" y="47"/>
                </a:cubicBezTo>
                <a:cubicBezTo>
                  <a:pt x="49" y="47"/>
                  <a:pt x="49" y="48"/>
                  <a:pt x="50" y="48"/>
                </a:cubicBezTo>
                <a:cubicBezTo>
                  <a:pt x="50" y="48"/>
                  <a:pt x="50" y="49"/>
                  <a:pt x="50" y="49"/>
                </a:cubicBezTo>
                <a:cubicBezTo>
                  <a:pt x="50" y="50"/>
                  <a:pt x="50" y="49"/>
                  <a:pt x="50" y="50"/>
                </a:cubicBezTo>
                <a:cubicBezTo>
                  <a:pt x="49" y="51"/>
                  <a:pt x="49" y="52"/>
                  <a:pt x="49" y="53"/>
                </a:cubicBezTo>
                <a:cubicBezTo>
                  <a:pt x="49" y="54"/>
                  <a:pt x="49" y="54"/>
                  <a:pt x="49" y="55"/>
                </a:cubicBezTo>
                <a:cubicBezTo>
                  <a:pt x="49" y="55"/>
                  <a:pt x="49" y="55"/>
                  <a:pt x="49" y="56"/>
                </a:cubicBezTo>
                <a:cubicBezTo>
                  <a:pt x="49" y="56"/>
                  <a:pt x="49" y="56"/>
                  <a:pt x="49" y="56"/>
                </a:cubicBezTo>
                <a:cubicBezTo>
                  <a:pt x="48" y="56"/>
                  <a:pt x="48" y="56"/>
                  <a:pt x="47" y="57"/>
                </a:cubicBezTo>
                <a:cubicBezTo>
                  <a:pt x="46" y="57"/>
                  <a:pt x="45" y="58"/>
                  <a:pt x="44" y="59"/>
                </a:cubicBezTo>
                <a:cubicBezTo>
                  <a:pt x="43" y="59"/>
                  <a:pt x="42" y="60"/>
                  <a:pt x="42" y="61"/>
                </a:cubicBezTo>
                <a:cubicBezTo>
                  <a:pt x="41" y="61"/>
                  <a:pt x="40" y="62"/>
                  <a:pt x="39" y="62"/>
                </a:cubicBezTo>
                <a:cubicBezTo>
                  <a:pt x="38" y="62"/>
                  <a:pt x="37" y="62"/>
                  <a:pt x="35" y="61"/>
                </a:cubicBezTo>
                <a:cubicBezTo>
                  <a:pt x="34" y="61"/>
                  <a:pt x="33" y="62"/>
                  <a:pt x="32" y="62"/>
                </a:cubicBezTo>
                <a:cubicBezTo>
                  <a:pt x="32" y="62"/>
                  <a:pt x="31" y="62"/>
                  <a:pt x="30" y="63"/>
                </a:cubicBezTo>
                <a:cubicBezTo>
                  <a:pt x="30" y="63"/>
                  <a:pt x="29" y="63"/>
                  <a:pt x="29" y="63"/>
                </a:cubicBezTo>
                <a:cubicBezTo>
                  <a:pt x="28" y="63"/>
                  <a:pt x="28" y="63"/>
                  <a:pt x="27" y="63"/>
                </a:cubicBezTo>
                <a:cubicBezTo>
                  <a:pt x="27" y="63"/>
                  <a:pt x="27" y="63"/>
                  <a:pt x="26" y="63"/>
                </a:cubicBezTo>
                <a:cubicBezTo>
                  <a:pt x="25" y="63"/>
                  <a:pt x="25" y="63"/>
                  <a:pt x="24" y="64"/>
                </a:cubicBezTo>
                <a:cubicBezTo>
                  <a:pt x="24" y="64"/>
                  <a:pt x="24" y="64"/>
                  <a:pt x="24" y="64"/>
                </a:cubicBezTo>
                <a:cubicBezTo>
                  <a:pt x="23" y="64"/>
                  <a:pt x="22" y="65"/>
                  <a:pt x="22" y="65"/>
                </a:cubicBezTo>
                <a:cubicBezTo>
                  <a:pt x="21" y="66"/>
                  <a:pt x="21" y="66"/>
                  <a:pt x="20" y="66"/>
                </a:cubicBezTo>
                <a:cubicBezTo>
                  <a:pt x="20" y="66"/>
                  <a:pt x="19" y="66"/>
                  <a:pt x="19" y="67"/>
                </a:cubicBezTo>
                <a:cubicBezTo>
                  <a:pt x="19" y="67"/>
                  <a:pt x="19" y="67"/>
                  <a:pt x="18" y="68"/>
                </a:cubicBezTo>
                <a:cubicBezTo>
                  <a:pt x="18" y="68"/>
                  <a:pt x="17" y="70"/>
                  <a:pt x="17" y="70"/>
                </a:cubicBezTo>
                <a:cubicBezTo>
                  <a:pt x="17" y="70"/>
                  <a:pt x="17" y="71"/>
                  <a:pt x="16" y="71"/>
                </a:cubicBezTo>
                <a:cubicBezTo>
                  <a:pt x="15" y="72"/>
                  <a:pt x="15" y="74"/>
                  <a:pt x="15" y="75"/>
                </a:cubicBezTo>
                <a:cubicBezTo>
                  <a:pt x="14" y="76"/>
                  <a:pt x="14" y="78"/>
                  <a:pt x="14" y="79"/>
                </a:cubicBezTo>
                <a:cubicBezTo>
                  <a:pt x="13" y="79"/>
                  <a:pt x="13" y="79"/>
                  <a:pt x="12" y="80"/>
                </a:cubicBezTo>
                <a:cubicBezTo>
                  <a:pt x="11" y="81"/>
                  <a:pt x="11" y="81"/>
                  <a:pt x="10" y="82"/>
                </a:cubicBezTo>
                <a:cubicBezTo>
                  <a:pt x="10" y="83"/>
                  <a:pt x="9" y="86"/>
                  <a:pt x="9" y="87"/>
                </a:cubicBezTo>
                <a:cubicBezTo>
                  <a:pt x="9" y="88"/>
                  <a:pt x="9" y="89"/>
                  <a:pt x="8" y="90"/>
                </a:cubicBezTo>
                <a:cubicBezTo>
                  <a:pt x="8" y="91"/>
                  <a:pt x="8" y="91"/>
                  <a:pt x="7" y="92"/>
                </a:cubicBezTo>
                <a:cubicBezTo>
                  <a:pt x="7" y="92"/>
                  <a:pt x="6" y="96"/>
                  <a:pt x="6" y="96"/>
                </a:cubicBezTo>
                <a:cubicBezTo>
                  <a:pt x="5" y="97"/>
                  <a:pt x="5" y="99"/>
                  <a:pt x="4" y="100"/>
                </a:cubicBezTo>
                <a:cubicBezTo>
                  <a:pt x="4" y="102"/>
                  <a:pt x="3" y="102"/>
                  <a:pt x="3" y="103"/>
                </a:cubicBezTo>
                <a:cubicBezTo>
                  <a:pt x="3" y="103"/>
                  <a:pt x="2" y="104"/>
                  <a:pt x="2" y="105"/>
                </a:cubicBezTo>
                <a:cubicBezTo>
                  <a:pt x="2" y="106"/>
                  <a:pt x="1" y="109"/>
                  <a:pt x="0" y="112"/>
                </a:cubicBezTo>
                <a:cubicBezTo>
                  <a:pt x="0" y="114"/>
                  <a:pt x="0" y="118"/>
                  <a:pt x="0" y="120"/>
                </a:cubicBezTo>
                <a:cubicBezTo>
                  <a:pt x="0" y="122"/>
                  <a:pt x="0" y="125"/>
                  <a:pt x="0" y="126"/>
                </a:cubicBezTo>
                <a:cubicBezTo>
                  <a:pt x="0" y="127"/>
                  <a:pt x="2" y="128"/>
                  <a:pt x="2" y="129"/>
                </a:cubicBezTo>
                <a:cubicBezTo>
                  <a:pt x="3" y="129"/>
                  <a:pt x="3" y="129"/>
                  <a:pt x="4" y="130"/>
                </a:cubicBezTo>
                <a:cubicBezTo>
                  <a:pt x="5" y="130"/>
                  <a:pt x="7" y="130"/>
                  <a:pt x="8" y="130"/>
                </a:cubicBezTo>
                <a:cubicBezTo>
                  <a:pt x="9" y="130"/>
                  <a:pt x="9" y="131"/>
                  <a:pt x="9" y="131"/>
                </a:cubicBezTo>
                <a:cubicBezTo>
                  <a:pt x="9" y="131"/>
                  <a:pt x="10" y="131"/>
                  <a:pt x="11" y="131"/>
                </a:cubicBezTo>
                <a:cubicBezTo>
                  <a:pt x="11" y="131"/>
                  <a:pt x="13" y="131"/>
                  <a:pt x="13" y="131"/>
                </a:cubicBezTo>
                <a:cubicBezTo>
                  <a:pt x="14" y="131"/>
                  <a:pt x="15" y="132"/>
                  <a:pt x="16" y="132"/>
                </a:cubicBezTo>
                <a:cubicBezTo>
                  <a:pt x="17" y="132"/>
                  <a:pt x="19" y="133"/>
                  <a:pt x="20" y="133"/>
                </a:cubicBezTo>
                <a:cubicBezTo>
                  <a:pt x="20" y="133"/>
                  <a:pt x="21" y="133"/>
                  <a:pt x="21" y="133"/>
                </a:cubicBezTo>
                <a:cubicBezTo>
                  <a:pt x="22" y="133"/>
                  <a:pt x="23" y="133"/>
                  <a:pt x="23" y="133"/>
                </a:cubicBezTo>
                <a:cubicBezTo>
                  <a:pt x="24" y="133"/>
                  <a:pt x="25" y="133"/>
                  <a:pt x="25" y="133"/>
                </a:cubicBezTo>
                <a:cubicBezTo>
                  <a:pt x="25" y="133"/>
                  <a:pt x="25" y="133"/>
                  <a:pt x="25" y="133"/>
                </a:cubicBezTo>
                <a:cubicBezTo>
                  <a:pt x="25" y="134"/>
                  <a:pt x="25" y="134"/>
                  <a:pt x="25" y="136"/>
                </a:cubicBezTo>
                <a:cubicBezTo>
                  <a:pt x="25" y="137"/>
                  <a:pt x="25" y="141"/>
                  <a:pt x="24" y="143"/>
                </a:cubicBezTo>
                <a:cubicBezTo>
                  <a:pt x="24" y="146"/>
                  <a:pt x="24" y="151"/>
                  <a:pt x="24" y="153"/>
                </a:cubicBezTo>
                <a:cubicBezTo>
                  <a:pt x="24" y="155"/>
                  <a:pt x="24" y="157"/>
                  <a:pt x="24" y="158"/>
                </a:cubicBezTo>
                <a:cubicBezTo>
                  <a:pt x="24" y="159"/>
                  <a:pt x="25" y="159"/>
                  <a:pt x="25" y="160"/>
                </a:cubicBezTo>
                <a:cubicBezTo>
                  <a:pt x="26" y="160"/>
                  <a:pt x="26" y="161"/>
                  <a:pt x="27" y="161"/>
                </a:cubicBezTo>
                <a:cubicBezTo>
                  <a:pt x="27" y="162"/>
                  <a:pt x="28" y="162"/>
                  <a:pt x="28" y="162"/>
                </a:cubicBezTo>
                <a:cubicBezTo>
                  <a:pt x="29" y="162"/>
                  <a:pt x="29" y="162"/>
                  <a:pt x="29" y="163"/>
                </a:cubicBezTo>
                <a:cubicBezTo>
                  <a:pt x="29" y="163"/>
                  <a:pt x="29" y="163"/>
                  <a:pt x="29" y="164"/>
                </a:cubicBezTo>
                <a:cubicBezTo>
                  <a:pt x="29" y="164"/>
                  <a:pt x="29" y="164"/>
                  <a:pt x="29" y="164"/>
                </a:cubicBezTo>
                <a:cubicBezTo>
                  <a:pt x="29" y="164"/>
                  <a:pt x="29" y="164"/>
                  <a:pt x="29" y="164"/>
                </a:cubicBezTo>
                <a:cubicBezTo>
                  <a:pt x="29" y="165"/>
                  <a:pt x="29" y="165"/>
                  <a:pt x="29" y="165"/>
                </a:cubicBezTo>
                <a:cubicBezTo>
                  <a:pt x="29" y="165"/>
                  <a:pt x="29" y="166"/>
                  <a:pt x="29" y="166"/>
                </a:cubicBezTo>
                <a:cubicBezTo>
                  <a:pt x="29" y="167"/>
                  <a:pt x="29" y="169"/>
                  <a:pt x="29" y="169"/>
                </a:cubicBezTo>
                <a:cubicBezTo>
                  <a:pt x="28" y="169"/>
                  <a:pt x="27" y="169"/>
                  <a:pt x="27" y="169"/>
                </a:cubicBezTo>
                <a:cubicBezTo>
                  <a:pt x="27" y="170"/>
                  <a:pt x="27" y="171"/>
                  <a:pt x="27" y="172"/>
                </a:cubicBezTo>
                <a:cubicBezTo>
                  <a:pt x="27" y="173"/>
                  <a:pt x="27" y="174"/>
                  <a:pt x="27" y="175"/>
                </a:cubicBezTo>
                <a:cubicBezTo>
                  <a:pt x="28" y="175"/>
                  <a:pt x="28" y="175"/>
                  <a:pt x="27" y="176"/>
                </a:cubicBezTo>
                <a:cubicBezTo>
                  <a:pt x="27" y="177"/>
                  <a:pt x="27" y="177"/>
                  <a:pt x="27" y="178"/>
                </a:cubicBezTo>
                <a:cubicBezTo>
                  <a:pt x="26" y="179"/>
                  <a:pt x="26" y="180"/>
                  <a:pt x="26" y="180"/>
                </a:cubicBezTo>
                <a:cubicBezTo>
                  <a:pt x="26" y="182"/>
                  <a:pt x="26" y="182"/>
                  <a:pt x="26" y="183"/>
                </a:cubicBezTo>
                <a:cubicBezTo>
                  <a:pt x="26" y="185"/>
                  <a:pt x="26" y="184"/>
                  <a:pt x="25" y="185"/>
                </a:cubicBezTo>
                <a:cubicBezTo>
                  <a:pt x="25" y="186"/>
                  <a:pt x="25" y="186"/>
                  <a:pt x="25" y="187"/>
                </a:cubicBezTo>
                <a:cubicBezTo>
                  <a:pt x="24" y="188"/>
                  <a:pt x="24" y="188"/>
                  <a:pt x="24" y="189"/>
                </a:cubicBezTo>
                <a:cubicBezTo>
                  <a:pt x="24" y="190"/>
                  <a:pt x="23" y="191"/>
                  <a:pt x="23" y="192"/>
                </a:cubicBezTo>
                <a:cubicBezTo>
                  <a:pt x="22" y="194"/>
                  <a:pt x="23" y="195"/>
                  <a:pt x="22" y="195"/>
                </a:cubicBezTo>
                <a:cubicBezTo>
                  <a:pt x="22" y="196"/>
                  <a:pt x="22" y="197"/>
                  <a:pt x="22" y="197"/>
                </a:cubicBezTo>
                <a:cubicBezTo>
                  <a:pt x="22" y="197"/>
                  <a:pt x="22" y="199"/>
                  <a:pt x="22" y="199"/>
                </a:cubicBezTo>
                <a:cubicBezTo>
                  <a:pt x="22" y="200"/>
                  <a:pt x="22" y="200"/>
                  <a:pt x="22" y="201"/>
                </a:cubicBezTo>
                <a:cubicBezTo>
                  <a:pt x="22" y="202"/>
                  <a:pt x="23" y="202"/>
                  <a:pt x="23" y="203"/>
                </a:cubicBezTo>
                <a:cubicBezTo>
                  <a:pt x="23" y="203"/>
                  <a:pt x="23" y="203"/>
                  <a:pt x="23" y="204"/>
                </a:cubicBezTo>
                <a:cubicBezTo>
                  <a:pt x="23" y="204"/>
                  <a:pt x="23" y="205"/>
                  <a:pt x="23" y="205"/>
                </a:cubicBezTo>
                <a:cubicBezTo>
                  <a:pt x="23" y="205"/>
                  <a:pt x="23" y="206"/>
                  <a:pt x="24" y="206"/>
                </a:cubicBezTo>
                <a:cubicBezTo>
                  <a:pt x="24" y="206"/>
                  <a:pt x="24" y="207"/>
                  <a:pt x="24" y="207"/>
                </a:cubicBezTo>
                <a:cubicBezTo>
                  <a:pt x="24" y="208"/>
                  <a:pt x="24" y="208"/>
                  <a:pt x="24" y="209"/>
                </a:cubicBezTo>
                <a:cubicBezTo>
                  <a:pt x="24" y="210"/>
                  <a:pt x="24" y="211"/>
                  <a:pt x="25" y="211"/>
                </a:cubicBezTo>
                <a:cubicBezTo>
                  <a:pt x="25" y="212"/>
                  <a:pt x="25" y="213"/>
                  <a:pt x="25" y="214"/>
                </a:cubicBezTo>
                <a:cubicBezTo>
                  <a:pt x="25" y="214"/>
                  <a:pt x="25" y="215"/>
                  <a:pt x="25" y="216"/>
                </a:cubicBezTo>
                <a:cubicBezTo>
                  <a:pt x="25" y="218"/>
                  <a:pt x="25" y="219"/>
                  <a:pt x="25" y="220"/>
                </a:cubicBezTo>
                <a:cubicBezTo>
                  <a:pt x="24" y="223"/>
                  <a:pt x="25" y="226"/>
                  <a:pt x="25" y="228"/>
                </a:cubicBezTo>
                <a:cubicBezTo>
                  <a:pt x="25" y="231"/>
                  <a:pt x="26" y="232"/>
                  <a:pt x="26" y="234"/>
                </a:cubicBezTo>
                <a:cubicBezTo>
                  <a:pt x="27" y="235"/>
                  <a:pt x="28" y="240"/>
                  <a:pt x="28" y="242"/>
                </a:cubicBezTo>
                <a:cubicBezTo>
                  <a:pt x="29" y="243"/>
                  <a:pt x="29" y="245"/>
                  <a:pt x="29" y="246"/>
                </a:cubicBezTo>
                <a:cubicBezTo>
                  <a:pt x="30" y="247"/>
                  <a:pt x="30" y="249"/>
                  <a:pt x="30" y="251"/>
                </a:cubicBezTo>
                <a:cubicBezTo>
                  <a:pt x="30" y="252"/>
                  <a:pt x="30" y="256"/>
                  <a:pt x="31" y="257"/>
                </a:cubicBezTo>
                <a:cubicBezTo>
                  <a:pt x="31" y="258"/>
                  <a:pt x="31" y="266"/>
                  <a:pt x="31" y="267"/>
                </a:cubicBezTo>
                <a:cubicBezTo>
                  <a:pt x="31" y="269"/>
                  <a:pt x="32" y="276"/>
                  <a:pt x="32" y="278"/>
                </a:cubicBezTo>
                <a:cubicBezTo>
                  <a:pt x="33" y="279"/>
                  <a:pt x="33" y="286"/>
                  <a:pt x="33" y="288"/>
                </a:cubicBezTo>
                <a:cubicBezTo>
                  <a:pt x="34" y="291"/>
                  <a:pt x="35" y="297"/>
                  <a:pt x="35" y="298"/>
                </a:cubicBezTo>
                <a:cubicBezTo>
                  <a:pt x="35" y="299"/>
                  <a:pt x="36" y="302"/>
                  <a:pt x="36" y="303"/>
                </a:cubicBezTo>
                <a:cubicBezTo>
                  <a:pt x="36" y="304"/>
                  <a:pt x="37" y="308"/>
                  <a:pt x="37" y="310"/>
                </a:cubicBezTo>
                <a:cubicBezTo>
                  <a:pt x="38" y="312"/>
                  <a:pt x="39" y="314"/>
                  <a:pt x="39" y="316"/>
                </a:cubicBezTo>
                <a:cubicBezTo>
                  <a:pt x="39" y="317"/>
                  <a:pt x="40" y="318"/>
                  <a:pt x="40" y="319"/>
                </a:cubicBezTo>
                <a:cubicBezTo>
                  <a:pt x="40" y="320"/>
                  <a:pt x="41" y="322"/>
                  <a:pt x="41" y="322"/>
                </a:cubicBezTo>
                <a:cubicBezTo>
                  <a:pt x="41" y="323"/>
                  <a:pt x="42" y="326"/>
                  <a:pt x="43" y="327"/>
                </a:cubicBezTo>
                <a:cubicBezTo>
                  <a:pt x="43" y="328"/>
                  <a:pt x="44" y="332"/>
                  <a:pt x="45" y="332"/>
                </a:cubicBezTo>
                <a:cubicBezTo>
                  <a:pt x="45" y="333"/>
                  <a:pt x="45" y="333"/>
                  <a:pt x="45" y="333"/>
                </a:cubicBezTo>
                <a:cubicBezTo>
                  <a:pt x="45" y="333"/>
                  <a:pt x="45" y="334"/>
                  <a:pt x="45" y="334"/>
                </a:cubicBezTo>
                <a:cubicBezTo>
                  <a:pt x="44" y="334"/>
                  <a:pt x="43" y="336"/>
                  <a:pt x="43" y="338"/>
                </a:cubicBezTo>
                <a:cubicBezTo>
                  <a:pt x="42" y="339"/>
                  <a:pt x="41" y="341"/>
                  <a:pt x="41" y="341"/>
                </a:cubicBezTo>
                <a:cubicBezTo>
                  <a:pt x="41" y="342"/>
                  <a:pt x="40" y="344"/>
                  <a:pt x="39" y="345"/>
                </a:cubicBezTo>
                <a:cubicBezTo>
                  <a:pt x="39" y="346"/>
                  <a:pt x="39" y="347"/>
                  <a:pt x="39" y="349"/>
                </a:cubicBezTo>
                <a:cubicBezTo>
                  <a:pt x="38" y="350"/>
                  <a:pt x="38" y="352"/>
                  <a:pt x="37" y="352"/>
                </a:cubicBezTo>
                <a:cubicBezTo>
                  <a:pt x="37" y="352"/>
                  <a:pt x="37" y="353"/>
                  <a:pt x="37" y="353"/>
                </a:cubicBezTo>
                <a:cubicBezTo>
                  <a:pt x="37" y="354"/>
                  <a:pt x="37" y="355"/>
                  <a:pt x="37" y="355"/>
                </a:cubicBezTo>
                <a:cubicBezTo>
                  <a:pt x="37" y="355"/>
                  <a:pt x="38" y="356"/>
                  <a:pt x="39" y="356"/>
                </a:cubicBezTo>
                <a:cubicBezTo>
                  <a:pt x="39" y="356"/>
                  <a:pt x="41" y="356"/>
                  <a:pt x="41" y="356"/>
                </a:cubicBezTo>
                <a:cubicBezTo>
                  <a:pt x="41" y="356"/>
                  <a:pt x="41" y="357"/>
                  <a:pt x="41" y="357"/>
                </a:cubicBezTo>
                <a:cubicBezTo>
                  <a:pt x="41" y="358"/>
                  <a:pt x="40" y="359"/>
                  <a:pt x="40" y="359"/>
                </a:cubicBezTo>
                <a:cubicBezTo>
                  <a:pt x="40" y="360"/>
                  <a:pt x="39" y="360"/>
                  <a:pt x="39" y="360"/>
                </a:cubicBezTo>
                <a:cubicBezTo>
                  <a:pt x="39" y="361"/>
                  <a:pt x="39" y="361"/>
                  <a:pt x="39" y="361"/>
                </a:cubicBezTo>
                <a:cubicBezTo>
                  <a:pt x="38" y="362"/>
                  <a:pt x="38" y="363"/>
                  <a:pt x="37" y="364"/>
                </a:cubicBezTo>
                <a:cubicBezTo>
                  <a:pt x="36" y="366"/>
                  <a:pt x="36" y="366"/>
                  <a:pt x="36" y="367"/>
                </a:cubicBezTo>
                <a:cubicBezTo>
                  <a:pt x="36" y="367"/>
                  <a:pt x="36" y="367"/>
                  <a:pt x="36" y="367"/>
                </a:cubicBezTo>
                <a:cubicBezTo>
                  <a:pt x="36" y="367"/>
                  <a:pt x="36" y="367"/>
                  <a:pt x="36" y="368"/>
                </a:cubicBezTo>
                <a:cubicBezTo>
                  <a:pt x="36" y="368"/>
                  <a:pt x="35" y="368"/>
                  <a:pt x="35" y="369"/>
                </a:cubicBezTo>
                <a:cubicBezTo>
                  <a:pt x="35" y="369"/>
                  <a:pt x="34" y="370"/>
                  <a:pt x="34" y="370"/>
                </a:cubicBezTo>
                <a:cubicBezTo>
                  <a:pt x="33" y="371"/>
                  <a:pt x="33" y="371"/>
                  <a:pt x="32" y="372"/>
                </a:cubicBezTo>
                <a:cubicBezTo>
                  <a:pt x="31" y="372"/>
                  <a:pt x="29" y="372"/>
                  <a:pt x="28" y="373"/>
                </a:cubicBezTo>
                <a:cubicBezTo>
                  <a:pt x="27" y="373"/>
                  <a:pt x="24" y="374"/>
                  <a:pt x="22" y="374"/>
                </a:cubicBezTo>
                <a:cubicBezTo>
                  <a:pt x="21" y="375"/>
                  <a:pt x="20" y="375"/>
                  <a:pt x="19" y="375"/>
                </a:cubicBezTo>
                <a:cubicBezTo>
                  <a:pt x="19" y="376"/>
                  <a:pt x="18" y="377"/>
                  <a:pt x="18" y="378"/>
                </a:cubicBezTo>
                <a:cubicBezTo>
                  <a:pt x="18" y="378"/>
                  <a:pt x="17" y="378"/>
                  <a:pt x="17" y="378"/>
                </a:cubicBezTo>
                <a:cubicBezTo>
                  <a:pt x="17" y="378"/>
                  <a:pt x="17" y="379"/>
                  <a:pt x="17" y="379"/>
                </a:cubicBezTo>
                <a:cubicBezTo>
                  <a:pt x="17" y="379"/>
                  <a:pt x="17" y="379"/>
                  <a:pt x="16" y="379"/>
                </a:cubicBezTo>
                <a:cubicBezTo>
                  <a:pt x="16" y="379"/>
                  <a:pt x="16" y="379"/>
                  <a:pt x="16" y="380"/>
                </a:cubicBezTo>
                <a:cubicBezTo>
                  <a:pt x="16" y="381"/>
                  <a:pt x="16" y="382"/>
                  <a:pt x="16" y="382"/>
                </a:cubicBezTo>
                <a:cubicBezTo>
                  <a:pt x="16" y="383"/>
                  <a:pt x="16" y="383"/>
                  <a:pt x="16" y="383"/>
                </a:cubicBezTo>
                <a:cubicBezTo>
                  <a:pt x="17" y="384"/>
                  <a:pt x="17" y="384"/>
                  <a:pt x="18" y="384"/>
                </a:cubicBezTo>
                <a:cubicBezTo>
                  <a:pt x="20" y="385"/>
                  <a:pt x="21" y="385"/>
                  <a:pt x="22" y="385"/>
                </a:cubicBezTo>
                <a:cubicBezTo>
                  <a:pt x="22" y="385"/>
                  <a:pt x="23" y="385"/>
                  <a:pt x="23" y="385"/>
                </a:cubicBezTo>
                <a:cubicBezTo>
                  <a:pt x="23" y="385"/>
                  <a:pt x="25" y="386"/>
                  <a:pt x="25" y="386"/>
                </a:cubicBezTo>
                <a:cubicBezTo>
                  <a:pt x="26" y="386"/>
                  <a:pt x="28" y="386"/>
                  <a:pt x="28" y="386"/>
                </a:cubicBezTo>
                <a:cubicBezTo>
                  <a:pt x="29" y="386"/>
                  <a:pt x="29" y="385"/>
                  <a:pt x="29" y="385"/>
                </a:cubicBezTo>
                <a:cubicBezTo>
                  <a:pt x="29" y="385"/>
                  <a:pt x="30" y="385"/>
                  <a:pt x="31" y="386"/>
                </a:cubicBezTo>
                <a:cubicBezTo>
                  <a:pt x="31" y="386"/>
                  <a:pt x="31" y="386"/>
                  <a:pt x="32" y="386"/>
                </a:cubicBezTo>
                <a:cubicBezTo>
                  <a:pt x="33" y="386"/>
                  <a:pt x="32" y="386"/>
                  <a:pt x="33" y="385"/>
                </a:cubicBezTo>
                <a:cubicBezTo>
                  <a:pt x="33" y="385"/>
                  <a:pt x="33" y="385"/>
                  <a:pt x="33" y="385"/>
                </a:cubicBezTo>
                <a:cubicBezTo>
                  <a:pt x="34" y="386"/>
                  <a:pt x="34" y="386"/>
                  <a:pt x="35" y="386"/>
                </a:cubicBezTo>
                <a:cubicBezTo>
                  <a:pt x="35" y="386"/>
                  <a:pt x="35" y="385"/>
                  <a:pt x="36" y="385"/>
                </a:cubicBezTo>
                <a:cubicBezTo>
                  <a:pt x="36" y="385"/>
                  <a:pt x="36" y="385"/>
                  <a:pt x="36" y="385"/>
                </a:cubicBezTo>
                <a:cubicBezTo>
                  <a:pt x="37" y="385"/>
                  <a:pt x="37" y="385"/>
                  <a:pt x="38" y="385"/>
                </a:cubicBezTo>
                <a:cubicBezTo>
                  <a:pt x="38" y="385"/>
                  <a:pt x="38" y="385"/>
                  <a:pt x="38" y="385"/>
                </a:cubicBezTo>
                <a:cubicBezTo>
                  <a:pt x="39" y="385"/>
                  <a:pt x="39" y="385"/>
                  <a:pt x="39" y="385"/>
                </a:cubicBezTo>
                <a:cubicBezTo>
                  <a:pt x="39" y="385"/>
                  <a:pt x="39" y="385"/>
                  <a:pt x="40" y="385"/>
                </a:cubicBezTo>
                <a:cubicBezTo>
                  <a:pt x="41" y="385"/>
                  <a:pt x="41" y="385"/>
                  <a:pt x="41" y="385"/>
                </a:cubicBezTo>
                <a:cubicBezTo>
                  <a:pt x="41" y="384"/>
                  <a:pt x="41" y="385"/>
                  <a:pt x="41" y="385"/>
                </a:cubicBezTo>
                <a:cubicBezTo>
                  <a:pt x="42" y="385"/>
                  <a:pt x="42" y="385"/>
                  <a:pt x="43" y="385"/>
                </a:cubicBezTo>
                <a:cubicBezTo>
                  <a:pt x="43" y="385"/>
                  <a:pt x="43" y="385"/>
                  <a:pt x="43" y="384"/>
                </a:cubicBezTo>
                <a:cubicBezTo>
                  <a:pt x="44" y="384"/>
                  <a:pt x="43" y="384"/>
                  <a:pt x="44" y="384"/>
                </a:cubicBezTo>
                <a:cubicBezTo>
                  <a:pt x="44" y="384"/>
                  <a:pt x="45" y="384"/>
                  <a:pt x="45" y="384"/>
                </a:cubicBezTo>
                <a:cubicBezTo>
                  <a:pt x="46" y="384"/>
                  <a:pt x="46" y="384"/>
                  <a:pt x="46" y="383"/>
                </a:cubicBezTo>
                <a:cubicBezTo>
                  <a:pt x="46" y="383"/>
                  <a:pt x="46" y="383"/>
                  <a:pt x="47" y="383"/>
                </a:cubicBezTo>
                <a:cubicBezTo>
                  <a:pt x="47" y="382"/>
                  <a:pt x="48" y="382"/>
                  <a:pt x="50" y="382"/>
                </a:cubicBezTo>
                <a:cubicBezTo>
                  <a:pt x="51" y="381"/>
                  <a:pt x="55" y="380"/>
                  <a:pt x="56" y="380"/>
                </a:cubicBezTo>
                <a:cubicBezTo>
                  <a:pt x="56" y="380"/>
                  <a:pt x="56" y="380"/>
                  <a:pt x="57" y="380"/>
                </a:cubicBezTo>
                <a:cubicBezTo>
                  <a:pt x="58" y="381"/>
                  <a:pt x="59" y="381"/>
                  <a:pt x="60" y="382"/>
                </a:cubicBezTo>
                <a:cubicBezTo>
                  <a:pt x="60" y="382"/>
                  <a:pt x="61" y="382"/>
                  <a:pt x="61" y="382"/>
                </a:cubicBezTo>
                <a:cubicBezTo>
                  <a:pt x="62" y="382"/>
                  <a:pt x="63" y="382"/>
                  <a:pt x="64" y="382"/>
                </a:cubicBezTo>
                <a:cubicBezTo>
                  <a:pt x="65" y="382"/>
                  <a:pt x="65" y="382"/>
                  <a:pt x="65" y="382"/>
                </a:cubicBezTo>
                <a:cubicBezTo>
                  <a:pt x="65" y="381"/>
                  <a:pt x="65" y="381"/>
                  <a:pt x="65" y="381"/>
                </a:cubicBezTo>
                <a:cubicBezTo>
                  <a:pt x="65" y="382"/>
                  <a:pt x="66" y="382"/>
                  <a:pt x="66" y="382"/>
                </a:cubicBezTo>
                <a:cubicBezTo>
                  <a:pt x="67" y="382"/>
                  <a:pt x="67" y="382"/>
                  <a:pt x="68" y="381"/>
                </a:cubicBezTo>
                <a:cubicBezTo>
                  <a:pt x="68" y="381"/>
                  <a:pt x="68" y="381"/>
                  <a:pt x="68" y="381"/>
                </a:cubicBezTo>
                <a:cubicBezTo>
                  <a:pt x="68" y="382"/>
                  <a:pt x="69" y="381"/>
                  <a:pt x="69" y="381"/>
                </a:cubicBezTo>
                <a:cubicBezTo>
                  <a:pt x="70" y="381"/>
                  <a:pt x="70" y="381"/>
                  <a:pt x="70" y="381"/>
                </a:cubicBezTo>
                <a:cubicBezTo>
                  <a:pt x="70" y="380"/>
                  <a:pt x="70" y="381"/>
                  <a:pt x="71" y="381"/>
                </a:cubicBezTo>
                <a:cubicBezTo>
                  <a:pt x="71" y="381"/>
                  <a:pt x="72" y="381"/>
                  <a:pt x="72" y="381"/>
                </a:cubicBezTo>
                <a:cubicBezTo>
                  <a:pt x="72" y="380"/>
                  <a:pt x="73" y="380"/>
                  <a:pt x="73" y="380"/>
                </a:cubicBezTo>
                <a:cubicBezTo>
                  <a:pt x="73" y="380"/>
                  <a:pt x="73" y="380"/>
                  <a:pt x="74" y="380"/>
                </a:cubicBezTo>
                <a:cubicBezTo>
                  <a:pt x="74" y="379"/>
                  <a:pt x="74" y="379"/>
                  <a:pt x="74" y="379"/>
                </a:cubicBezTo>
                <a:cubicBezTo>
                  <a:pt x="74" y="378"/>
                  <a:pt x="74" y="376"/>
                  <a:pt x="74" y="375"/>
                </a:cubicBezTo>
                <a:cubicBezTo>
                  <a:pt x="74" y="374"/>
                  <a:pt x="74" y="373"/>
                  <a:pt x="73" y="373"/>
                </a:cubicBezTo>
                <a:cubicBezTo>
                  <a:pt x="73" y="373"/>
                  <a:pt x="73" y="373"/>
                  <a:pt x="73" y="372"/>
                </a:cubicBezTo>
                <a:cubicBezTo>
                  <a:pt x="73" y="372"/>
                  <a:pt x="73" y="372"/>
                  <a:pt x="73" y="371"/>
                </a:cubicBezTo>
                <a:cubicBezTo>
                  <a:pt x="73" y="371"/>
                  <a:pt x="73" y="370"/>
                  <a:pt x="73" y="370"/>
                </a:cubicBezTo>
                <a:cubicBezTo>
                  <a:pt x="73" y="370"/>
                  <a:pt x="73" y="369"/>
                  <a:pt x="73" y="369"/>
                </a:cubicBezTo>
                <a:cubicBezTo>
                  <a:pt x="73" y="369"/>
                  <a:pt x="73" y="368"/>
                  <a:pt x="73" y="367"/>
                </a:cubicBezTo>
                <a:cubicBezTo>
                  <a:pt x="73" y="366"/>
                  <a:pt x="73" y="365"/>
                  <a:pt x="73" y="365"/>
                </a:cubicBezTo>
                <a:cubicBezTo>
                  <a:pt x="73" y="365"/>
                  <a:pt x="73" y="364"/>
                  <a:pt x="73" y="364"/>
                </a:cubicBezTo>
                <a:cubicBezTo>
                  <a:pt x="73" y="364"/>
                  <a:pt x="73" y="364"/>
                  <a:pt x="73" y="364"/>
                </a:cubicBezTo>
                <a:cubicBezTo>
                  <a:pt x="73" y="363"/>
                  <a:pt x="73" y="363"/>
                  <a:pt x="73" y="363"/>
                </a:cubicBezTo>
                <a:cubicBezTo>
                  <a:pt x="74" y="362"/>
                  <a:pt x="75" y="361"/>
                  <a:pt x="75" y="360"/>
                </a:cubicBezTo>
                <a:cubicBezTo>
                  <a:pt x="76" y="360"/>
                  <a:pt x="77" y="359"/>
                  <a:pt x="77" y="358"/>
                </a:cubicBezTo>
                <a:cubicBezTo>
                  <a:pt x="77" y="358"/>
                  <a:pt x="77" y="357"/>
                  <a:pt x="78" y="356"/>
                </a:cubicBezTo>
                <a:cubicBezTo>
                  <a:pt x="78" y="355"/>
                  <a:pt x="78" y="354"/>
                  <a:pt x="78" y="353"/>
                </a:cubicBezTo>
                <a:cubicBezTo>
                  <a:pt x="78" y="353"/>
                  <a:pt x="78" y="352"/>
                  <a:pt x="78" y="352"/>
                </a:cubicBezTo>
                <a:cubicBezTo>
                  <a:pt x="77" y="351"/>
                  <a:pt x="76" y="347"/>
                  <a:pt x="75" y="346"/>
                </a:cubicBezTo>
                <a:cubicBezTo>
                  <a:pt x="74" y="344"/>
                  <a:pt x="74" y="343"/>
                  <a:pt x="73" y="343"/>
                </a:cubicBezTo>
                <a:cubicBezTo>
                  <a:pt x="73" y="342"/>
                  <a:pt x="71" y="339"/>
                  <a:pt x="71" y="339"/>
                </a:cubicBezTo>
                <a:cubicBezTo>
                  <a:pt x="71" y="339"/>
                  <a:pt x="70" y="338"/>
                  <a:pt x="70" y="338"/>
                </a:cubicBezTo>
                <a:cubicBezTo>
                  <a:pt x="70" y="337"/>
                  <a:pt x="70" y="337"/>
                  <a:pt x="70" y="337"/>
                </a:cubicBezTo>
                <a:cubicBezTo>
                  <a:pt x="70" y="337"/>
                  <a:pt x="70" y="337"/>
                  <a:pt x="70" y="335"/>
                </a:cubicBezTo>
                <a:cubicBezTo>
                  <a:pt x="71" y="334"/>
                  <a:pt x="71" y="331"/>
                  <a:pt x="71" y="331"/>
                </a:cubicBezTo>
                <a:cubicBezTo>
                  <a:pt x="71" y="330"/>
                  <a:pt x="71" y="324"/>
                  <a:pt x="71" y="322"/>
                </a:cubicBezTo>
                <a:cubicBezTo>
                  <a:pt x="71" y="320"/>
                  <a:pt x="71" y="318"/>
                  <a:pt x="71" y="317"/>
                </a:cubicBezTo>
                <a:cubicBezTo>
                  <a:pt x="71" y="316"/>
                  <a:pt x="71" y="315"/>
                  <a:pt x="71" y="314"/>
                </a:cubicBezTo>
                <a:cubicBezTo>
                  <a:pt x="71" y="313"/>
                  <a:pt x="71" y="310"/>
                  <a:pt x="71" y="309"/>
                </a:cubicBezTo>
                <a:cubicBezTo>
                  <a:pt x="71" y="309"/>
                  <a:pt x="71" y="308"/>
                  <a:pt x="71" y="308"/>
                </a:cubicBezTo>
                <a:cubicBezTo>
                  <a:pt x="71" y="307"/>
                  <a:pt x="71" y="307"/>
                  <a:pt x="71" y="306"/>
                </a:cubicBezTo>
                <a:cubicBezTo>
                  <a:pt x="71" y="306"/>
                  <a:pt x="71" y="302"/>
                  <a:pt x="71" y="301"/>
                </a:cubicBezTo>
                <a:cubicBezTo>
                  <a:pt x="71" y="300"/>
                  <a:pt x="71" y="294"/>
                  <a:pt x="71" y="293"/>
                </a:cubicBezTo>
                <a:cubicBezTo>
                  <a:pt x="70" y="291"/>
                  <a:pt x="70" y="290"/>
                  <a:pt x="70" y="289"/>
                </a:cubicBezTo>
                <a:cubicBezTo>
                  <a:pt x="70" y="288"/>
                  <a:pt x="70" y="288"/>
                  <a:pt x="70" y="287"/>
                </a:cubicBezTo>
                <a:cubicBezTo>
                  <a:pt x="70" y="287"/>
                  <a:pt x="70" y="285"/>
                  <a:pt x="71" y="284"/>
                </a:cubicBezTo>
                <a:cubicBezTo>
                  <a:pt x="71" y="283"/>
                  <a:pt x="71" y="279"/>
                  <a:pt x="72" y="278"/>
                </a:cubicBezTo>
                <a:cubicBezTo>
                  <a:pt x="72" y="277"/>
                  <a:pt x="72" y="275"/>
                  <a:pt x="72" y="275"/>
                </a:cubicBezTo>
                <a:cubicBezTo>
                  <a:pt x="72" y="274"/>
                  <a:pt x="72" y="271"/>
                  <a:pt x="72" y="270"/>
                </a:cubicBezTo>
                <a:cubicBezTo>
                  <a:pt x="72" y="270"/>
                  <a:pt x="72" y="265"/>
                  <a:pt x="72" y="265"/>
                </a:cubicBezTo>
                <a:cubicBezTo>
                  <a:pt x="72" y="264"/>
                  <a:pt x="71" y="263"/>
                  <a:pt x="71" y="262"/>
                </a:cubicBezTo>
                <a:cubicBezTo>
                  <a:pt x="71" y="261"/>
                  <a:pt x="70" y="259"/>
                  <a:pt x="70" y="259"/>
                </a:cubicBezTo>
                <a:cubicBezTo>
                  <a:pt x="70" y="258"/>
                  <a:pt x="70" y="257"/>
                  <a:pt x="70" y="255"/>
                </a:cubicBezTo>
                <a:cubicBezTo>
                  <a:pt x="70" y="254"/>
                  <a:pt x="70" y="252"/>
                  <a:pt x="70" y="252"/>
                </a:cubicBezTo>
                <a:cubicBezTo>
                  <a:pt x="70" y="251"/>
                  <a:pt x="70" y="252"/>
                  <a:pt x="70" y="252"/>
                </a:cubicBezTo>
                <a:cubicBezTo>
                  <a:pt x="70" y="252"/>
                  <a:pt x="70" y="253"/>
                  <a:pt x="71" y="254"/>
                </a:cubicBezTo>
                <a:cubicBezTo>
                  <a:pt x="71" y="255"/>
                  <a:pt x="71" y="256"/>
                  <a:pt x="71" y="256"/>
                </a:cubicBezTo>
                <a:cubicBezTo>
                  <a:pt x="71" y="257"/>
                  <a:pt x="72" y="259"/>
                  <a:pt x="72" y="260"/>
                </a:cubicBezTo>
                <a:cubicBezTo>
                  <a:pt x="72" y="261"/>
                  <a:pt x="72" y="261"/>
                  <a:pt x="72" y="261"/>
                </a:cubicBezTo>
                <a:cubicBezTo>
                  <a:pt x="72" y="262"/>
                  <a:pt x="73" y="263"/>
                  <a:pt x="73" y="264"/>
                </a:cubicBezTo>
                <a:cubicBezTo>
                  <a:pt x="73" y="265"/>
                  <a:pt x="74" y="267"/>
                  <a:pt x="74" y="268"/>
                </a:cubicBezTo>
                <a:cubicBezTo>
                  <a:pt x="74" y="269"/>
                  <a:pt x="75" y="270"/>
                  <a:pt x="75" y="271"/>
                </a:cubicBezTo>
                <a:cubicBezTo>
                  <a:pt x="75" y="272"/>
                  <a:pt x="75" y="274"/>
                  <a:pt x="76" y="275"/>
                </a:cubicBezTo>
                <a:cubicBezTo>
                  <a:pt x="76" y="275"/>
                  <a:pt x="76" y="277"/>
                  <a:pt x="76" y="278"/>
                </a:cubicBezTo>
                <a:cubicBezTo>
                  <a:pt x="76" y="279"/>
                  <a:pt x="77" y="281"/>
                  <a:pt x="77" y="281"/>
                </a:cubicBezTo>
                <a:cubicBezTo>
                  <a:pt x="77" y="282"/>
                  <a:pt x="77" y="283"/>
                  <a:pt x="77" y="284"/>
                </a:cubicBezTo>
                <a:cubicBezTo>
                  <a:pt x="77" y="284"/>
                  <a:pt x="77" y="285"/>
                  <a:pt x="77" y="286"/>
                </a:cubicBezTo>
                <a:cubicBezTo>
                  <a:pt x="77" y="287"/>
                  <a:pt x="77" y="289"/>
                  <a:pt x="77" y="289"/>
                </a:cubicBezTo>
                <a:cubicBezTo>
                  <a:pt x="77" y="289"/>
                  <a:pt x="77" y="291"/>
                  <a:pt x="78" y="292"/>
                </a:cubicBezTo>
                <a:cubicBezTo>
                  <a:pt x="78" y="293"/>
                  <a:pt x="78" y="295"/>
                  <a:pt x="78" y="295"/>
                </a:cubicBezTo>
                <a:cubicBezTo>
                  <a:pt x="78" y="296"/>
                  <a:pt x="79" y="297"/>
                  <a:pt x="79" y="298"/>
                </a:cubicBezTo>
                <a:cubicBezTo>
                  <a:pt x="79" y="299"/>
                  <a:pt x="79" y="300"/>
                  <a:pt x="79" y="300"/>
                </a:cubicBezTo>
                <a:cubicBezTo>
                  <a:pt x="79" y="301"/>
                  <a:pt x="79" y="302"/>
                  <a:pt x="79" y="304"/>
                </a:cubicBezTo>
                <a:cubicBezTo>
                  <a:pt x="79" y="305"/>
                  <a:pt x="79" y="306"/>
                  <a:pt x="80" y="307"/>
                </a:cubicBezTo>
                <a:cubicBezTo>
                  <a:pt x="80" y="307"/>
                  <a:pt x="80" y="308"/>
                  <a:pt x="80" y="309"/>
                </a:cubicBezTo>
                <a:cubicBezTo>
                  <a:pt x="80" y="309"/>
                  <a:pt x="80" y="310"/>
                  <a:pt x="80" y="311"/>
                </a:cubicBezTo>
                <a:cubicBezTo>
                  <a:pt x="80" y="311"/>
                  <a:pt x="80" y="315"/>
                  <a:pt x="80" y="316"/>
                </a:cubicBezTo>
                <a:cubicBezTo>
                  <a:pt x="80" y="318"/>
                  <a:pt x="80" y="322"/>
                  <a:pt x="80" y="324"/>
                </a:cubicBezTo>
                <a:cubicBezTo>
                  <a:pt x="80" y="325"/>
                  <a:pt x="81" y="329"/>
                  <a:pt x="81" y="331"/>
                </a:cubicBezTo>
                <a:cubicBezTo>
                  <a:pt x="81" y="332"/>
                  <a:pt x="83" y="337"/>
                  <a:pt x="83" y="339"/>
                </a:cubicBezTo>
                <a:cubicBezTo>
                  <a:pt x="83" y="341"/>
                  <a:pt x="84" y="343"/>
                  <a:pt x="84" y="344"/>
                </a:cubicBezTo>
                <a:cubicBezTo>
                  <a:pt x="84" y="345"/>
                  <a:pt x="85" y="347"/>
                  <a:pt x="86" y="348"/>
                </a:cubicBezTo>
                <a:cubicBezTo>
                  <a:pt x="86" y="350"/>
                  <a:pt x="87" y="352"/>
                  <a:pt x="87" y="353"/>
                </a:cubicBezTo>
                <a:cubicBezTo>
                  <a:pt x="88" y="354"/>
                  <a:pt x="88" y="354"/>
                  <a:pt x="89" y="355"/>
                </a:cubicBezTo>
                <a:cubicBezTo>
                  <a:pt x="90" y="355"/>
                  <a:pt x="91" y="356"/>
                  <a:pt x="92" y="356"/>
                </a:cubicBezTo>
                <a:cubicBezTo>
                  <a:pt x="92" y="356"/>
                  <a:pt x="92" y="357"/>
                  <a:pt x="92" y="357"/>
                </a:cubicBezTo>
                <a:cubicBezTo>
                  <a:pt x="91" y="357"/>
                  <a:pt x="91" y="357"/>
                  <a:pt x="91" y="357"/>
                </a:cubicBezTo>
                <a:cubicBezTo>
                  <a:pt x="90" y="358"/>
                  <a:pt x="89" y="359"/>
                  <a:pt x="88" y="359"/>
                </a:cubicBezTo>
                <a:cubicBezTo>
                  <a:pt x="88" y="359"/>
                  <a:pt x="88" y="360"/>
                  <a:pt x="87" y="360"/>
                </a:cubicBezTo>
                <a:cubicBezTo>
                  <a:pt x="87" y="361"/>
                  <a:pt x="86" y="364"/>
                  <a:pt x="85" y="364"/>
                </a:cubicBezTo>
                <a:cubicBezTo>
                  <a:pt x="85" y="364"/>
                  <a:pt x="85" y="365"/>
                  <a:pt x="84" y="366"/>
                </a:cubicBezTo>
                <a:cubicBezTo>
                  <a:pt x="84" y="366"/>
                  <a:pt x="84" y="367"/>
                  <a:pt x="84" y="368"/>
                </a:cubicBezTo>
                <a:cubicBezTo>
                  <a:pt x="84" y="369"/>
                  <a:pt x="84" y="370"/>
                  <a:pt x="84" y="371"/>
                </a:cubicBezTo>
                <a:cubicBezTo>
                  <a:pt x="85" y="371"/>
                  <a:pt x="85" y="372"/>
                  <a:pt x="86" y="372"/>
                </a:cubicBezTo>
                <a:cubicBezTo>
                  <a:pt x="86" y="373"/>
                  <a:pt x="87" y="373"/>
                  <a:pt x="87" y="374"/>
                </a:cubicBezTo>
                <a:cubicBezTo>
                  <a:pt x="87" y="375"/>
                  <a:pt x="88" y="375"/>
                  <a:pt x="88" y="376"/>
                </a:cubicBezTo>
                <a:cubicBezTo>
                  <a:pt x="89" y="376"/>
                  <a:pt x="89" y="377"/>
                  <a:pt x="90" y="377"/>
                </a:cubicBezTo>
                <a:cubicBezTo>
                  <a:pt x="90" y="378"/>
                  <a:pt x="91" y="378"/>
                  <a:pt x="91" y="378"/>
                </a:cubicBezTo>
                <a:cubicBezTo>
                  <a:pt x="91" y="379"/>
                  <a:pt x="91" y="379"/>
                  <a:pt x="92" y="380"/>
                </a:cubicBezTo>
                <a:cubicBezTo>
                  <a:pt x="92" y="380"/>
                  <a:pt x="93" y="381"/>
                  <a:pt x="94" y="381"/>
                </a:cubicBezTo>
                <a:cubicBezTo>
                  <a:pt x="94" y="381"/>
                  <a:pt x="94" y="382"/>
                  <a:pt x="94" y="382"/>
                </a:cubicBezTo>
                <a:cubicBezTo>
                  <a:pt x="94" y="383"/>
                  <a:pt x="93" y="383"/>
                  <a:pt x="93" y="385"/>
                </a:cubicBezTo>
                <a:cubicBezTo>
                  <a:pt x="92" y="386"/>
                  <a:pt x="93" y="388"/>
                  <a:pt x="93" y="388"/>
                </a:cubicBezTo>
                <a:cubicBezTo>
                  <a:pt x="93" y="389"/>
                  <a:pt x="93" y="389"/>
                  <a:pt x="93" y="389"/>
                </a:cubicBezTo>
                <a:cubicBezTo>
                  <a:pt x="93" y="389"/>
                  <a:pt x="93" y="389"/>
                  <a:pt x="93" y="390"/>
                </a:cubicBezTo>
                <a:cubicBezTo>
                  <a:pt x="93" y="390"/>
                  <a:pt x="92" y="390"/>
                  <a:pt x="92" y="390"/>
                </a:cubicBezTo>
                <a:cubicBezTo>
                  <a:pt x="92" y="391"/>
                  <a:pt x="92" y="391"/>
                  <a:pt x="92" y="393"/>
                </a:cubicBezTo>
                <a:cubicBezTo>
                  <a:pt x="92" y="394"/>
                  <a:pt x="92" y="394"/>
                  <a:pt x="92" y="395"/>
                </a:cubicBezTo>
                <a:cubicBezTo>
                  <a:pt x="92" y="395"/>
                  <a:pt x="92" y="395"/>
                  <a:pt x="93" y="396"/>
                </a:cubicBezTo>
                <a:cubicBezTo>
                  <a:pt x="93" y="396"/>
                  <a:pt x="94" y="396"/>
                  <a:pt x="95" y="396"/>
                </a:cubicBezTo>
                <a:cubicBezTo>
                  <a:pt x="96" y="396"/>
                  <a:pt x="97" y="396"/>
                  <a:pt x="98" y="396"/>
                </a:cubicBezTo>
                <a:cubicBezTo>
                  <a:pt x="100" y="396"/>
                  <a:pt x="106" y="396"/>
                  <a:pt x="107" y="396"/>
                </a:cubicBezTo>
                <a:cubicBezTo>
                  <a:pt x="108" y="396"/>
                  <a:pt x="112" y="396"/>
                  <a:pt x="113" y="395"/>
                </a:cubicBezTo>
                <a:cubicBezTo>
                  <a:pt x="115" y="395"/>
                  <a:pt x="116" y="395"/>
                  <a:pt x="117" y="394"/>
                </a:cubicBezTo>
                <a:cubicBezTo>
                  <a:pt x="117" y="394"/>
                  <a:pt x="117" y="393"/>
                  <a:pt x="117" y="393"/>
                </a:cubicBezTo>
                <a:cubicBezTo>
                  <a:pt x="117" y="392"/>
                  <a:pt x="117" y="390"/>
                  <a:pt x="117" y="390"/>
                </a:cubicBezTo>
                <a:cubicBezTo>
                  <a:pt x="117" y="389"/>
                  <a:pt x="117" y="388"/>
                  <a:pt x="117" y="387"/>
                </a:cubicBezTo>
                <a:cubicBezTo>
                  <a:pt x="116" y="387"/>
                  <a:pt x="116" y="387"/>
                  <a:pt x="117" y="386"/>
                </a:cubicBezTo>
                <a:cubicBezTo>
                  <a:pt x="117" y="385"/>
                  <a:pt x="117" y="383"/>
                  <a:pt x="117" y="382"/>
                </a:cubicBezTo>
                <a:cubicBezTo>
                  <a:pt x="117" y="382"/>
                  <a:pt x="116" y="382"/>
                  <a:pt x="116" y="381"/>
                </a:cubicBezTo>
                <a:cubicBezTo>
                  <a:pt x="116" y="381"/>
                  <a:pt x="116" y="380"/>
                  <a:pt x="116" y="380"/>
                </a:cubicBezTo>
                <a:cubicBezTo>
                  <a:pt x="116" y="380"/>
                  <a:pt x="116" y="380"/>
                  <a:pt x="116" y="380"/>
                </a:cubicBezTo>
                <a:cubicBezTo>
                  <a:pt x="116" y="380"/>
                  <a:pt x="116" y="379"/>
                  <a:pt x="117" y="379"/>
                </a:cubicBezTo>
                <a:cubicBezTo>
                  <a:pt x="117" y="378"/>
                  <a:pt x="118" y="376"/>
                  <a:pt x="118" y="375"/>
                </a:cubicBezTo>
                <a:cubicBezTo>
                  <a:pt x="118" y="374"/>
                  <a:pt x="118" y="374"/>
                  <a:pt x="118" y="373"/>
                </a:cubicBezTo>
                <a:cubicBezTo>
                  <a:pt x="118" y="373"/>
                  <a:pt x="118" y="373"/>
                  <a:pt x="118" y="373"/>
                </a:cubicBezTo>
                <a:cubicBezTo>
                  <a:pt x="118" y="373"/>
                  <a:pt x="119" y="373"/>
                  <a:pt x="119" y="372"/>
                </a:cubicBezTo>
                <a:cubicBezTo>
                  <a:pt x="119" y="371"/>
                  <a:pt x="121" y="369"/>
                  <a:pt x="121" y="368"/>
                </a:cubicBezTo>
                <a:cubicBezTo>
                  <a:pt x="121" y="368"/>
                  <a:pt x="121" y="367"/>
                  <a:pt x="122" y="367"/>
                </a:cubicBezTo>
                <a:cubicBezTo>
                  <a:pt x="122" y="367"/>
                  <a:pt x="122" y="367"/>
                  <a:pt x="122" y="366"/>
                </a:cubicBezTo>
                <a:cubicBezTo>
                  <a:pt x="122" y="365"/>
                  <a:pt x="121" y="364"/>
                  <a:pt x="121" y="364"/>
                </a:cubicBezTo>
                <a:close/>
              </a:path>
            </a:pathLst>
          </a:custGeom>
          <a:solidFill>
            <a:schemeClr val="bg1">
              <a:lumMod val="50000"/>
            </a:schemeClr>
          </a:solidFill>
          <a:ln w="6350">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Calibri"/>
            </a:endParaRPr>
          </a:p>
        </p:txBody>
      </p:sp>
      <p:grpSp>
        <p:nvGrpSpPr>
          <p:cNvPr id="24" name="Skupina 23"/>
          <p:cNvGrpSpPr/>
          <p:nvPr/>
        </p:nvGrpSpPr>
        <p:grpSpPr>
          <a:xfrm>
            <a:off x="5476091" y="1922943"/>
            <a:ext cx="3484741" cy="415106"/>
            <a:chOff x="6485366" y="3115465"/>
            <a:chExt cx="1779127" cy="971802"/>
          </a:xfrm>
        </p:grpSpPr>
        <p:sp>
          <p:nvSpPr>
            <p:cNvPr id="25" name="Zaoblený obdélníkový bublinový popisek 24"/>
            <p:cNvSpPr/>
            <p:nvPr/>
          </p:nvSpPr>
          <p:spPr>
            <a:xfrm>
              <a:off x="6485366" y="3115465"/>
              <a:ext cx="1739631" cy="890613"/>
            </a:xfrm>
            <a:prstGeom prst="wedgeRoundRectCallout">
              <a:avLst>
                <a:gd name="adj1" fmla="val -42386"/>
                <a:gd name="adj2" fmla="val 80453"/>
                <a:gd name="adj3" fmla="val 16667"/>
              </a:avLst>
            </a:prstGeom>
            <a:solidFill>
              <a:srgbClr val="262626"/>
            </a:solidFill>
            <a:ln w="127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dirty="0" err="1">
                <a:ln>
                  <a:noFill/>
                </a:ln>
                <a:solidFill>
                  <a:srgbClr val="003399"/>
                </a:solidFill>
                <a:effectLst/>
                <a:uLnTx/>
                <a:uFillTx/>
                <a:latin typeface="Calibri" pitchFamily="34" charset="0"/>
                <a:ea typeface="+mn-ea"/>
                <a:cs typeface="+mn-cs"/>
              </a:endParaRPr>
            </a:p>
          </p:txBody>
        </p:sp>
        <p:sp>
          <p:nvSpPr>
            <p:cNvPr id="26" name="TextovéPole 25"/>
            <p:cNvSpPr txBox="1"/>
            <p:nvPr/>
          </p:nvSpPr>
          <p:spPr>
            <a:xfrm>
              <a:off x="6485366" y="3150572"/>
              <a:ext cx="1779127" cy="936695"/>
            </a:xfrm>
            <a:prstGeom prst="rect">
              <a:avLst/>
            </a:prstGeom>
            <a:ln>
              <a:noFill/>
            </a:ln>
          </p:spPr>
          <p:txBody>
            <a:bodyPr wrap="square" rtlCol="0">
              <a:spAutoFit/>
            </a:bodyPr>
            <a:lstStyle/>
            <a:p>
              <a:pPr lvl="0" algn="ctr" defTabSz="914330">
                <a:defRPr/>
              </a:pPr>
              <a:r>
                <a:rPr lang="cs-CZ" sz="800" i="1" kern="0" dirty="0">
                  <a:solidFill>
                    <a:srgbClr val="FFFFFF"/>
                  </a:solidFill>
                  <a:latin typeface="Calibri "/>
                </a:rPr>
                <a:t>„Vstupní prostory byly čisté, okolí TIC bylo upravené, bylo před ním spousta </a:t>
              </a:r>
              <a:r>
                <a:rPr lang="cs-CZ" sz="800" b="1" i="1" kern="0" dirty="0">
                  <a:solidFill>
                    <a:srgbClr val="00B050"/>
                  </a:solidFill>
                  <a:latin typeface="Calibri "/>
                </a:rPr>
                <a:t>květináčů s rozkvetlými kytkami</a:t>
              </a:r>
              <a:r>
                <a:rPr lang="cs-CZ" sz="800" i="1" kern="0" dirty="0">
                  <a:solidFill>
                    <a:srgbClr val="FFFFFF"/>
                  </a:solidFill>
                  <a:latin typeface="Calibri "/>
                </a:rPr>
                <a:t>, což působilo pěkným dojmem.</a:t>
              </a:r>
              <a:r>
                <a:rPr kumimoji="0" lang="cs-CZ" sz="800" i="1" u="none" strike="noStrike" kern="0" cap="none" spc="0" normalizeH="0" baseline="0" noProof="0" dirty="0">
                  <a:ln>
                    <a:noFill/>
                  </a:ln>
                  <a:solidFill>
                    <a:srgbClr val="FFFFFF"/>
                  </a:solidFill>
                  <a:effectLst/>
                  <a:uLnTx/>
                  <a:uFillTx/>
                  <a:latin typeface="Calibri "/>
                </a:rPr>
                <a:t>“</a:t>
              </a:r>
            </a:p>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400" b="0" i="1" u="none" strike="noStrike" kern="0" cap="none" spc="0" normalizeH="0" baseline="0" noProof="0" dirty="0">
                <a:ln>
                  <a:noFill/>
                </a:ln>
                <a:solidFill>
                  <a:srgbClr val="FFFFFF"/>
                </a:solidFill>
                <a:effectLst/>
                <a:uLnTx/>
                <a:uFillTx/>
                <a:latin typeface="Calibri "/>
              </a:endParaRPr>
            </a:p>
          </p:txBody>
        </p:sp>
      </p:grpSp>
      <p:grpSp>
        <p:nvGrpSpPr>
          <p:cNvPr id="27" name="Skupina 26"/>
          <p:cNvGrpSpPr/>
          <p:nvPr/>
        </p:nvGrpSpPr>
        <p:grpSpPr>
          <a:xfrm>
            <a:off x="5737438" y="4071803"/>
            <a:ext cx="2795002" cy="574227"/>
            <a:chOff x="6538328" y="3115466"/>
            <a:chExt cx="1636668" cy="598817"/>
          </a:xfrm>
        </p:grpSpPr>
        <p:sp>
          <p:nvSpPr>
            <p:cNvPr id="28" name="Zaoblený obdélníkový bublinový popisek 27"/>
            <p:cNvSpPr/>
            <p:nvPr/>
          </p:nvSpPr>
          <p:spPr>
            <a:xfrm>
              <a:off x="6538328" y="3115466"/>
              <a:ext cx="1636668" cy="598817"/>
            </a:xfrm>
            <a:prstGeom prst="wedgeRoundRectCallout">
              <a:avLst>
                <a:gd name="adj1" fmla="val -49069"/>
                <a:gd name="adj2" fmla="val -67377"/>
                <a:gd name="adj3" fmla="val 16667"/>
              </a:avLst>
            </a:prstGeom>
            <a:solidFill>
              <a:srgbClr val="262626"/>
            </a:solidFill>
            <a:ln w="127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dirty="0" err="1">
                <a:ln>
                  <a:noFill/>
                </a:ln>
                <a:solidFill>
                  <a:srgbClr val="003399"/>
                </a:solidFill>
                <a:effectLst/>
                <a:uLnTx/>
                <a:uFillTx/>
                <a:latin typeface="Calibri" pitchFamily="34" charset="0"/>
                <a:ea typeface="+mn-ea"/>
                <a:cs typeface="+mn-cs"/>
              </a:endParaRPr>
            </a:p>
          </p:txBody>
        </p:sp>
        <p:sp>
          <p:nvSpPr>
            <p:cNvPr id="29" name="TextovéPole 28"/>
            <p:cNvSpPr txBox="1"/>
            <p:nvPr/>
          </p:nvSpPr>
          <p:spPr>
            <a:xfrm>
              <a:off x="6542144" y="3199447"/>
              <a:ext cx="1632852" cy="353052"/>
            </a:xfrm>
            <a:prstGeom prst="rect">
              <a:avLst/>
            </a:prstGeom>
            <a:ln>
              <a:noFill/>
            </a:ln>
          </p:spPr>
          <p:txBody>
            <a:bodyPr wrap="square" rtlCol="0">
              <a:spAutoFit/>
            </a:bodyPr>
            <a:lstStyle/>
            <a:p>
              <a:pPr lvl="0" algn="ctr" defTabSz="914330">
                <a:defRPr/>
              </a:pPr>
              <a:r>
                <a:rPr lang="cs-CZ" sz="800" i="1" kern="0" dirty="0">
                  <a:solidFill>
                    <a:srgbClr val="FFFFFF"/>
                  </a:solidFill>
                  <a:latin typeface="Calibri "/>
                </a:rPr>
                <a:t>„Na informačním centru jsem se cítila vítaná, </a:t>
              </a:r>
              <a:r>
                <a:rPr lang="cs-CZ" sz="800" b="1" i="1" kern="0" dirty="0">
                  <a:solidFill>
                    <a:srgbClr val="00B050"/>
                  </a:solidFill>
                  <a:latin typeface="Calibri "/>
                </a:rPr>
                <a:t>pracovnice byla velmi ochotná a příjemná, </a:t>
              </a:r>
              <a:r>
                <a:rPr lang="cs-CZ" sz="800" i="1" kern="0" dirty="0">
                  <a:solidFill>
                    <a:srgbClr val="FFFFFF"/>
                  </a:solidFill>
                  <a:latin typeface="Calibri "/>
                </a:rPr>
                <a:t>ochotně mi předala i mapku okolí. “</a:t>
              </a:r>
              <a:endParaRPr kumimoji="0" lang="cs-CZ" sz="800" b="1" i="1" u="none" strike="noStrike" kern="0" cap="none" spc="0" normalizeH="0" baseline="0" noProof="0" dirty="0">
                <a:ln>
                  <a:noFill/>
                </a:ln>
                <a:solidFill>
                  <a:srgbClr val="FFFFFF"/>
                </a:solidFill>
                <a:effectLst/>
                <a:uLnTx/>
                <a:uFillTx/>
                <a:latin typeface="Calibri "/>
              </a:endParaRPr>
            </a:p>
          </p:txBody>
        </p:sp>
      </p:grpSp>
      <p:grpSp>
        <p:nvGrpSpPr>
          <p:cNvPr id="30" name="Skupina 29"/>
          <p:cNvGrpSpPr/>
          <p:nvPr/>
        </p:nvGrpSpPr>
        <p:grpSpPr>
          <a:xfrm>
            <a:off x="6300192" y="2942581"/>
            <a:ext cx="2660640" cy="493262"/>
            <a:chOff x="6538328" y="3115466"/>
            <a:chExt cx="1660233" cy="520843"/>
          </a:xfrm>
        </p:grpSpPr>
        <p:sp>
          <p:nvSpPr>
            <p:cNvPr id="31" name="Zaoblený obdélníkový bublinový popisek 30"/>
            <p:cNvSpPr/>
            <p:nvPr/>
          </p:nvSpPr>
          <p:spPr>
            <a:xfrm>
              <a:off x="6538328" y="3115466"/>
              <a:ext cx="1660233" cy="480620"/>
            </a:xfrm>
            <a:prstGeom prst="wedgeRoundRectCallout">
              <a:avLst>
                <a:gd name="adj1" fmla="val -69902"/>
                <a:gd name="adj2" fmla="val -29411"/>
                <a:gd name="adj3" fmla="val 16667"/>
              </a:avLst>
            </a:prstGeom>
            <a:solidFill>
              <a:srgbClr val="262626"/>
            </a:solidFill>
            <a:ln w="127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dirty="0" err="1">
                <a:ln>
                  <a:noFill/>
                </a:ln>
                <a:solidFill>
                  <a:srgbClr val="003399"/>
                </a:solidFill>
                <a:effectLst/>
                <a:uLnTx/>
                <a:uFillTx/>
                <a:latin typeface="Calibri" pitchFamily="34" charset="0"/>
                <a:ea typeface="+mn-ea"/>
                <a:cs typeface="+mn-cs"/>
              </a:endParaRPr>
            </a:p>
          </p:txBody>
        </p:sp>
        <p:sp>
          <p:nvSpPr>
            <p:cNvPr id="32" name="TextovéPole 31"/>
            <p:cNvSpPr txBox="1"/>
            <p:nvPr/>
          </p:nvSpPr>
          <p:spPr>
            <a:xfrm>
              <a:off x="6542144" y="3148830"/>
              <a:ext cx="1632852" cy="487479"/>
            </a:xfrm>
            <a:prstGeom prst="rect">
              <a:avLst/>
            </a:prstGeom>
            <a:ln>
              <a:noFill/>
            </a:ln>
          </p:spPr>
          <p:txBody>
            <a:bodyPr wrap="square" rtlCol="0">
              <a:spAutoFit/>
            </a:bodyPr>
            <a:lstStyle/>
            <a:p>
              <a:pPr lvl="0" algn="ctr" defTabSz="914330">
                <a:defRPr/>
              </a:pPr>
              <a:r>
                <a:rPr lang="cs-CZ" sz="800" i="1" kern="0" dirty="0">
                  <a:solidFill>
                    <a:srgbClr val="FFFFFF"/>
                  </a:solidFill>
                  <a:latin typeface="Calibri "/>
                </a:rPr>
                <a:t>„Když jsem přišla, za proskleným pultem seděly tři pracovnice. </a:t>
              </a:r>
              <a:r>
                <a:rPr lang="cs-CZ" sz="800" b="1" i="1" kern="0" dirty="0">
                  <a:solidFill>
                    <a:srgbClr val="ED6737"/>
                  </a:solidFill>
                  <a:latin typeface="Calibri "/>
                </a:rPr>
                <a:t>Ani jedna nezvedla hlavu, jako bych tam nebyla</a:t>
              </a:r>
              <a:r>
                <a:rPr lang="cs-CZ" sz="800" i="1" kern="0" dirty="0">
                  <a:solidFill>
                    <a:srgbClr val="FFFFFF"/>
                  </a:solidFill>
                  <a:latin typeface="Calibri "/>
                </a:rPr>
                <a:t>.“</a:t>
              </a:r>
              <a:endParaRPr lang="cs-CZ" sz="800" b="1" i="1" kern="0" dirty="0">
                <a:solidFill>
                  <a:srgbClr val="ED6737"/>
                </a:solidFill>
                <a:latin typeface="Calibri "/>
              </a:endParaRPr>
            </a:p>
          </p:txBody>
        </p:sp>
      </p:grpSp>
      <p:grpSp>
        <p:nvGrpSpPr>
          <p:cNvPr id="33" name="Skupina 32"/>
          <p:cNvGrpSpPr/>
          <p:nvPr/>
        </p:nvGrpSpPr>
        <p:grpSpPr>
          <a:xfrm>
            <a:off x="6084168" y="2436176"/>
            <a:ext cx="2876665" cy="423161"/>
            <a:chOff x="6465601" y="3123220"/>
            <a:chExt cx="1798892" cy="447179"/>
          </a:xfrm>
        </p:grpSpPr>
        <p:sp>
          <p:nvSpPr>
            <p:cNvPr id="34" name="Zaoblený obdélníkový bublinový popisek 33"/>
            <p:cNvSpPr/>
            <p:nvPr/>
          </p:nvSpPr>
          <p:spPr>
            <a:xfrm>
              <a:off x="6520006" y="3123220"/>
              <a:ext cx="1704991" cy="447179"/>
            </a:xfrm>
            <a:prstGeom prst="wedgeRoundRectCallout">
              <a:avLst>
                <a:gd name="adj1" fmla="val -66172"/>
                <a:gd name="adj2" fmla="val 33234"/>
                <a:gd name="adj3" fmla="val 16667"/>
              </a:avLst>
            </a:prstGeom>
            <a:solidFill>
              <a:srgbClr val="262626"/>
            </a:solidFill>
            <a:ln w="127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dirty="0" err="1">
                <a:ln>
                  <a:noFill/>
                </a:ln>
                <a:solidFill>
                  <a:srgbClr val="003399"/>
                </a:solidFill>
                <a:effectLst/>
                <a:uLnTx/>
                <a:uFillTx/>
                <a:latin typeface="Calibri" pitchFamily="34" charset="0"/>
                <a:ea typeface="+mn-ea"/>
                <a:cs typeface="+mn-cs"/>
              </a:endParaRPr>
            </a:p>
          </p:txBody>
        </p:sp>
        <p:sp>
          <p:nvSpPr>
            <p:cNvPr id="35" name="TextovéPole 34"/>
            <p:cNvSpPr txBox="1"/>
            <p:nvPr/>
          </p:nvSpPr>
          <p:spPr>
            <a:xfrm>
              <a:off x="6465601" y="3150572"/>
              <a:ext cx="1798892" cy="357769"/>
            </a:xfrm>
            <a:prstGeom prst="rect">
              <a:avLst/>
            </a:prstGeom>
            <a:ln>
              <a:noFill/>
            </a:ln>
          </p:spPr>
          <p:txBody>
            <a:bodyPr wrap="square" rtlCol="0">
              <a:spAutoFit/>
            </a:bodyPr>
            <a:lstStyle/>
            <a:p>
              <a:pPr lvl="0" algn="ctr" defTabSz="914330">
                <a:defRPr/>
              </a:pPr>
              <a:r>
                <a:rPr lang="cs-CZ" sz="800" i="1" kern="0" dirty="0">
                  <a:solidFill>
                    <a:schemeClr val="bg1"/>
                  </a:solidFill>
                  <a:latin typeface="Calibri "/>
                </a:rPr>
                <a:t>„</a:t>
              </a:r>
              <a:r>
                <a:rPr lang="cs-CZ" sz="800" b="1" i="1" kern="0" dirty="0">
                  <a:solidFill>
                    <a:schemeClr val="bg1"/>
                  </a:solidFill>
                  <a:latin typeface="Calibri "/>
                </a:rPr>
                <a:t>Pracovník mě </a:t>
              </a:r>
              <a:r>
                <a:rPr lang="cs-CZ" sz="800" b="1" i="1" kern="0" dirty="0">
                  <a:solidFill>
                    <a:srgbClr val="00B050"/>
                  </a:solidFill>
                  <a:latin typeface="Calibri "/>
                </a:rPr>
                <a:t>přivítal s úsměvem</a:t>
              </a:r>
              <a:r>
                <a:rPr lang="cs-CZ" sz="800" b="1" i="1" kern="0" dirty="0">
                  <a:solidFill>
                    <a:schemeClr val="bg1"/>
                  </a:solidFill>
                  <a:latin typeface="Calibri "/>
                </a:rPr>
                <a:t>, takže jsem se cítila být vítána</a:t>
              </a:r>
              <a:r>
                <a:rPr kumimoji="0" lang="cs-CZ" sz="800" b="1" i="1" u="none" strike="noStrike" kern="0" cap="none" spc="0" normalizeH="0" baseline="0" noProof="0" dirty="0">
                  <a:ln>
                    <a:noFill/>
                  </a:ln>
                  <a:solidFill>
                    <a:schemeClr val="bg1"/>
                  </a:solidFill>
                  <a:effectLst/>
                  <a:uLnTx/>
                  <a:uFillTx/>
                  <a:latin typeface="Calibri "/>
                </a:rPr>
                <a:t>“</a:t>
              </a:r>
            </a:p>
          </p:txBody>
        </p:sp>
      </p:grpSp>
      <p:grpSp>
        <p:nvGrpSpPr>
          <p:cNvPr id="36" name="Skupina 35"/>
          <p:cNvGrpSpPr/>
          <p:nvPr/>
        </p:nvGrpSpPr>
        <p:grpSpPr>
          <a:xfrm>
            <a:off x="6109900" y="3505286"/>
            <a:ext cx="2661646" cy="413968"/>
            <a:chOff x="6485366" y="3088114"/>
            <a:chExt cx="1779127" cy="925947"/>
          </a:xfrm>
        </p:grpSpPr>
        <p:sp>
          <p:nvSpPr>
            <p:cNvPr id="37" name="Zaoblený obdélníkový bublinový popisek 36"/>
            <p:cNvSpPr/>
            <p:nvPr/>
          </p:nvSpPr>
          <p:spPr>
            <a:xfrm>
              <a:off x="6505114" y="3088114"/>
              <a:ext cx="1739631" cy="925947"/>
            </a:xfrm>
            <a:prstGeom prst="wedgeRoundRectCallout">
              <a:avLst>
                <a:gd name="adj1" fmla="val -66445"/>
                <a:gd name="adj2" fmla="val -50436"/>
                <a:gd name="adj3" fmla="val 16667"/>
              </a:avLst>
            </a:prstGeom>
            <a:solidFill>
              <a:srgbClr val="262626"/>
            </a:solidFill>
            <a:ln w="127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dirty="0" err="1">
                <a:ln>
                  <a:noFill/>
                </a:ln>
                <a:solidFill>
                  <a:srgbClr val="003399"/>
                </a:solidFill>
                <a:effectLst/>
                <a:uLnTx/>
                <a:uFillTx/>
                <a:latin typeface="Calibri" pitchFamily="34" charset="0"/>
                <a:ea typeface="+mn-ea"/>
                <a:cs typeface="+mn-cs"/>
              </a:endParaRPr>
            </a:p>
          </p:txBody>
        </p:sp>
        <p:sp>
          <p:nvSpPr>
            <p:cNvPr id="38" name="TextovéPole 37"/>
            <p:cNvSpPr txBox="1"/>
            <p:nvPr/>
          </p:nvSpPr>
          <p:spPr>
            <a:xfrm>
              <a:off x="6485366" y="3150573"/>
              <a:ext cx="1779127" cy="757264"/>
            </a:xfrm>
            <a:prstGeom prst="rect">
              <a:avLst/>
            </a:prstGeom>
            <a:ln>
              <a:noFill/>
            </a:ln>
          </p:spPr>
          <p:txBody>
            <a:bodyPr wrap="square" rtlCol="0">
              <a:spAutoFit/>
            </a:bodyPr>
            <a:lstStyle/>
            <a:p>
              <a:pPr lvl="0" algn="ctr" defTabSz="914330">
                <a:defRPr/>
              </a:pPr>
              <a:r>
                <a:rPr lang="cs-CZ" sz="800" i="1" kern="0" dirty="0">
                  <a:solidFill>
                    <a:srgbClr val="FFFFFF"/>
                  </a:solidFill>
                  <a:latin typeface="Calibri "/>
                </a:rPr>
                <a:t>„Necítila jsme se vítána, protože </a:t>
              </a:r>
              <a:r>
                <a:rPr lang="cs-CZ" sz="800" b="1" i="1" kern="0" dirty="0">
                  <a:solidFill>
                    <a:srgbClr val="ED6737"/>
                  </a:solidFill>
                  <a:latin typeface="Calibri "/>
                </a:rPr>
                <a:t>pracovník v mé přítomnosti hrál na mobilu nějakou hru</a:t>
              </a:r>
              <a:r>
                <a:rPr lang="cs-CZ" sz="800" i="1" kern="0" dirty="0">
                  <a:solidFill>
                    <a:srgbClr val="FFFFFF"/>
                  </a:solidFill>
                  <a:latin typeface="Calibri "/>
                </a:rPr>
                <a:t>. “</a:t>
              </a:r>
              <a:endParaRPr kumimoji="0" lang="cs-CZ" sz="800" i="1" u="none" strike="noStrike" kern="0" cap="none" spc="0" normalizeH="0" baseline="0" noProof="0" dirty="0">
                <a:ln>
                  <a:noFill/>
                </a:ln>
                <a:solidFill>
                  <a:srgbClr val="FFFFFF"/>
                </a:solidFill>
                <a:effectLst/>
                <a:uLnTx/>
                <a:uFillTx/>
                <a:latin typeface="Calibri "/>
              </a:endParaRPr>
            </a:p>
          </p:txBody>
        </p:sp>
      </p:grpSp>
      <p:grpSp>
        <p:nvGrpSpPr>
          <p:cNvPr id="39" name="Skupina 38"/>
          <p:cNvGrpSpPr/>
          <p:nvPr/>
        </p:nvGrpSpPr>
        <p:grpSpPr>
          <a:xfrm>
            <a:off x="477386" y="3699729"/>
            <a:ext cx="2130380" cy="739967"/>
            <a:chOff x="6431596" y="3869425"/>
            <a:chExt cx="2520280" cy="776957"/>
          </a:xfrm>
        </p:grpSpPr>
        <p:sp>
          <p:nvSpPr>
            <p:cNvPr id="40" name="Obdélník 39"/>
            <p:cNvSpPr/>
            <p:nvPr/>
          </p:nvSpPr>
          <p:spPr>
            <a:xfrm>
              <a:off x="6431596" y="3869425"/>
              <a:ext cx="2520280" cy="776957"/>
            </a:xfrm>
            <a:prstGeom prst="rect">
              <a:avLst/>
            </a:prstGeom>
            <a:solidFill>
              <a:srgbClr val="00B050">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err="1">
                <a:solidFill>
                  <a:srgbClr val="003399"/>
                </a:solidFill>
                <a:latin typeface="Calibri" pitchFamily="34" charset="0"/>
              </a:endParaRPr>
            </a:p>
          </p:txBody>
        </p:sp>
        <p:sp>
          <p:nvSpPr>
            <p:cNvPr id="41" name="TextovéPole 40"/>
            <p:cNvSpPr txBox="1"/>
            <p:nvPr/>
          </p:nvSpPr>
          <p:spPr>
            <a:xfrm>
              <a:off x="6447848" y="3923013"/>
              <a:ext cx="2504028" cy="565533"/>
            </a:xfrm>
            <a:prstGeom prst="rect">
              <a:avLst/>
            </a:prstGeom>
          </p:spPr>
          <p:txBody>
            <a:bodyPr wrap="square" rtlCol="0">
              <a:spAutoFit/>
            </a:bodyPr>
            <a:lstStyle/>
            <a:p>
              <a:pPr algn="ctr"/>
              <a:r>
                <a:rPr lang="cs-CZ" sz="1000" b="1" dirty="0">
                  <a:solidFill>
                    <a:schemeClr val="bg1"/>
                  </a:solidFill>
                  <a:latin typeface="Calibri" pitchFamily="34" charset="0"/>
                  <a:cs typeface="Arial" pitchFamily="34" charset="0"/>
                </a:rPr>
                <a:t>Exteriér a okolí TIC jsou čisté</a:t>
              </a:r>
              <a:br>
                <a:rPr lang="cs-CZ" sz="1000" b="1" dirty="0">
                  <a:solidFill>
                    <a:schemeClr val="bg1"/>
                  </a:solidFill>
                  <a:latin typeface="Calibri" pitchFamily="34" charset="0"/>
                  <a:cs typeface="Arial" pitchFamily="34" charset="0"/>
                </a:rPr>
              </a:br>
              <a:r>
                <a:rPr lang="cs-CZ" sz="300" b="1" dirty="0">
                  <a:solidFill>
                    <a:schemeClr val="bg1"/>
                  </a:solidFill>
                  <a:latin typeface="Calibri" pitchFamily="34" charset="0"/>
                  <a:cs typeface="Arial" pitchFamily="34" charset="0"/>
                </a:rPr>
                <a:t> </a:t>
              </a:r>
              <a:r>
                <a:rPr lang="cs-CZ" sz="1100" b="1" dirty="0">
                  <a:solidFill>
                    <a:schemeClr val="bg1"/>
                  </a:solidFill>
                  <a:latin typeface="Calibri" pitchFamily="34" charset="0"/>
                  <a:cs typeface="Arial" pitchFamily="34" charset="0"/>
                </a:rPr>
                <a:t/>
              </a:r>
              <a:br>
                <a:rPr lang="cs-CZ" sz="1100" b="1" dirty="0">
                  <a:solidFill>
                    <a:schemeClr val="bg1"/>
                  </a:solidFill>
                  <a:latin typeface="Calibri" pitchFamily="34" charset="0"/>
                  <a:cs typeface="Arial" pitchFamily="34" charset="0"/>
                </a:rPr>
              </a:br>
              <a:r>
                <a:rPr lang="cs-CZ" sz="800" i="1" dirty="0">
                  <a:solidFill>
                    <a:schemeClr val="bg1"/>
                  </a:solidFill>
                  <a:latin typeface="Calibri" pitchFamily="34" charset="0"/>
                  <a:cs typeface="Arial" pitchFamily="34" charset="0"/>
                </a:rPr>
                <a:t>Prostory v okolí TIC nezhodnotili jako čisté a upravené </a:t>
              </a:r>
              <a:r>
                <a:rPr lang="cs-CZ" sz="800" i="1" dirty="0" err="1">
                  <a:solidFill>
                    <a:schemeClr val="bg1"/>
                  </a:solidFill>
                  <a:latin typeface="Calibri" pitchFamily="34" charset="0"/>
                  <a:cs typeface="Arial" pitchFamily="34" charset="0"/>
                </a:rPr>
                <a:t>shoppeři</a:t>
              </a:r>
              <a:r>
                <a:rPr lang="cs-CZ" sz="800" i="1" dirty="0">
                  <a:solidFill>
                    <a:schemeClr val="bg1"/>
                  </a:solidFill>
                  <a:latin typeface="Calibri" pitchFamily="34" charset="0"/>
                  <a:cs typeface="Arial" pitchFamily="34" charset="0"/>
                </a:rPr>
                <a:t> ve 4 % případů </a:t>
              </a:r>
            </a:p>
          </p:txBody>
        </p:sp>
      </p:grpSp>
      <p:grpSp>
        <p:nvGrpSpPr>
          <p:cNvPr id="42" name="Skupina 41"/>
          <p:cNvGrpSpPr/>
          <p:nvPr/>
        </p:nvGrpSpPr>
        <p:grpSpPr>
          <a:xfrm>
            <a:off x="2477981" y="1957209"/>
            <a:ext cx="2104247" cy="1271014"/>
            <a:chOff x="6367317" y="3858725"/>
            <a:chExt cx="2574979" cy="1831421"/>
          </a:xfrm>
        </p:grpSpPr>
        <p:sp>
          <p:nvSpPr>
            <p:cNvPr id="43" name="Obdélník 42"/>
            <p:cNvSpPr/>
            <p:nvPr/>
          </p:nvSpPr>
          <p:spPr>
            <a:xfrm>
              <a:off x="6384197" y="3858725"/>
              <a:ext cx="2536531" cy="1831421"/>
            </a:xfrm>
            <a:prstGeom prst="rect">
              <a:avLst/>
            </a:prstGeom>
            <a:solidFill>
              <a:srgbClr val="ED6737">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err="1">
                <a:solidFill>
                  <a:srgbClr val="003399"/>
                </a:solidFill>
                <a:latin typeface="Calibri" pitchFamily="34" charset="0"/>
              </a:endParaRPr>
            </a:p>
          </p:txBody>
        </p:sp>
        <p:sp>
          <p:nvSpPr>
            <p:cNvPr id="44" name="TextovéPole 43"/>
            <p:cNvSpPr txBox="1"/>
            <p:nvPr/>
          </p:nvSpPr>
          <p:spPr>
            <a:xfrm>
              <a:off x="6367317" y="3886674"/>
              <a:ext cx="2574979" cy="1685221"/>
            </a:xfrm>
            <a:prstGeom prst="rect">
              <a:avLst/>
            </a:prstGeom>
          </p:spPr>
          <p:txBody>
            <a:bodyPr wrap="square" rtlCol="0">
              <a:spAutoFit/>
            </a:bodyPr>
            <a:lstStyle/>
            <a:p>
              <a:pPr algn="ctr"/>
              <a:r>
                <a:rPr lang="cs-CZ" sz="1000" b="1" dirty="0">
                  <a:solidFill>
                    <a:schemeClr val="bg1"/>
                  </a:solidFill>
                  <a:latin typeface="Calibri" pitchFamily="34" charset="0"/>
                  <a:cs typeface="Arial" pitchFamily="34" charset="0"/>
                </a:rPr>
                <a:t>Nadále je prostor pro zlepšení prvního dojmu, 1 z 5 návštěvníků se necítí vítán</a:t>
              </a:r>
              <a:r>
                <a:rPr lang="cs-CZ" sz="1100" b="1" dirty="0">
                  <a:solidFill>
                    <a:schemeClr val="bg1"/>
                  </a:solidFill>
                  <a:latin typeface="Calibri" pitchFamily="34" charset="0"/>
                  <a:cs typeface="Arial" pitchFamily="34" charset="0"/>
                </a:rPr>
                <a:t/>
              </a:r>
              <a:br>
                <a:rPr lang="cs-CZ" sz="1100" b="1" dirty="0">
                  <a:solidFill>
                    <a:schemeClr val="bg1"/>
                  </a:solidFill>
                  <a:latin typeface="Calibri" pitchFamily="34" charset="0"/>
                  <a:cs typeface="Arial" pitchFamily="34" charset="0"/>
                </a:rPr>
              </a:br>
              <a:r>
                <a:rPr lang="cs-CZ" sz="800" i="1" dirty="0">
                  <a:solidFill>
                    <a:schemeClr val="bg1"/>
                  </a:solidFill>
                  <a:latin typeface="Calibri" pitchFamily="34" charset="0"/>
                  <a:cs typeface="Arial" pitchFamily="34" charset="0"/>
                </a:rPr>
                <a:t>Hlavními důvody nespokojenosti byly nepřítomnost pracovníka po vstupu do TIC, nepovšimnutí si návštěvníka, strohé přivítání, případně situace, kdy se pracovník věnoval jiným činnostem.</a:t>
              </a:r>
            </a:p>
          </p:txBody>
        </p:sp>
      </p:grpSp>
      <p:grpSp>
        <p:nvGrpSpPr>
          <p:cNvPr id="45" name="Skupina 44"/>
          <p:cNvGrpSpPr/>
          <p:nvPr/>
        </p:nvGrpSpPr>
        <p:grpSpPr>
          <a:xfrm>
            <a:off x="432728" y="1957028"/>
            <a:ext cx="1994672" cy="793386"/>
            <a:chOff x="6431596" y="3869425"/>
            <a:chExt cx="2520280" cy="1068482"/>
          </a:xfrm>
        </p:grpSpPr>
        <p:sp>
          <p:nvSpPr>
            <p:cNvPr id="46" name="Obdélník 45"/>
            <p:cNvSpPr/>
            <p:nvPr/>
          </p:nvSpPr>
          <p:spPr>
            <a:xfrm>
              <a:off x="6431596" y="3869425"/>
              <a:ext cx="2520280" cy="1068482"/>
            </a:xfrm>
            <a:prstGeom prst="rect">
              <a:avLst/>
            </a:prstGeom>
            <a:solidFill>
              <a:srgbClr val="00B050">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err="1">
                <a:solidFill>
                  <a:srgbClr val="003399"/>
                </a:solidFill>
                <a:latin typeface="Calibri" pitchFamily="34" charset="0"/>
              </a:endParaRPr>
            </a:p>
          </p:txBody>
        </p:sp>
        <p:sp>
          <p:nvSpPr>
            <p:cNvPr id="47" name="TextovéPole 46"/>
            <p:cNvSpPr txBox="1"/>
            <p:nvPr/>
          </p:nvSpPr>
          <p:spPr>
            <a:xfrm>
              <a:off x="6589023" y="3923012"/>
              <a:ext cx="2221679" cy="994786"/>
            </a:xfrm>
            <a:prstGeom prst="rect">
              <a:avLst/>
            </a:prstGeom>
          </p:spPr>
          <p:txBody>
            <a:bodyPr wrap="square" rtlCol="0">
              <a:spAutoFit/>
            </a:bodyPr>
            <a:lstStyle/>
            <a:p>
              <a:pPr algn="ctr"/>
              <a:r>
                <a:rPr lang="cs-CZ" sz="1000" b="1" dirty="0">
                  <a:solidFill>
                    <a:schemeClr val="bg1"/>
                  </a:solidFill>
                  <a:latin typeface="Calibri" pitchFamily="34" charset="0"/>
                  <a:cs typeface="Arial" pitchFamily="34" charset="0"/>
                </a:rPr>
                <a:t>Obsloužení je okamžité </a:t>
              </a:r>
              <a:r>
                <a:rPr lang="cs-CZ" sz="1100" b="1" dirty="0">
                  <a:solidFill>
                    <a:schemeClr val="bg1"/>
                  </a:solidFill>
                  <a:latin typeface="Calibri" pitchFamily="34" charset="0"/>
                  <a:cs typeface="Arial" pitchFamily="34" charset="0"/>
                </a:rPr>
                <a:t/>
              </a:r>
              <a:br>
                <a:rPr lang="cs-CZ" sz="1100" b="1" dirty="0">
                  <a:solidFill>
                    <a:schemeClr val="bg1"/>
                  </a:solidFill>
                  <a:latin typeface="Calibri" pitchFamily="34" charset="0"/>
                  <a:cs typeface="Arial" pitchFamily="34" charset="0"/>
                </a:rPr>
              </a:br>
              <a:r>
                <a:rPr lang="cs-CZ" sz="800" i="1" dirty="0">
                  <a:solidFill>
                    <a:schemeClr val="bg1"/>
                  </a:solidFill>
                  <a:latin typeface="Calibri" pitchFamily="34" charset="0"/>
                  <a:cs typeface="Arial" pitchFamily="34" charset="0"/>
                </a:rPr>
                <a:t>Všichni pracovníci dodržují pořadí návštěvníků a když už návštěvník přijde na řadu, je obsloužen do 1 minuty (94 %).</a:t>
              </a:r>
            </a:p>
          </p:txBody>
        </p:sp>
      </p:grpSp>
      <p:grpSp>
        <p:nvGrpSpPr>
          <p:cNvPr id="48" name="Skupina 47"/>
          <p:cNvGrpSpPr/>
          <p:nvPr/>
        </p:nvGrpSpPr>
        <p:grpSpPr>
          <a:xfrm>
            <a:off x="2698798" y="3427814"/>
            <a:ext cx="1751400" cy="987362"/>
            <a:chOff x="6400312" y="3940651"/>
            <a:chExt cx="2520280" cy="1091297"/>
          </a:xfrm>
        </p:grpSpPr>
        <p:sp>
          <p:nvSpPr>
            <p:cNvPr id="49" name="Obdélník 48"/>
            <p:cNvSpPr/>
            <p:nvPr/>
          </p:nvSpPr>
          <p:spPr>
            <a:xfrm>
              <a:off x="6400312" y="3940651"/>
              <a:ext cx="2520280" cy="1091297"/>
            </a:xfrm>
            <a:prstGeom prst="rect">
              <a:avLst/>
            </a:prstGeom>
            <a:solidFill>
              <a:srgbClr val="00B050">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err="1">
                <a:solidFill>
                  <a:srgbClr val="003399"/>
                </a:solidFill>
                <a:latin typeface="Calibri" pitchFamily="34" charset="0"/>
              </a:endParaRPr>
            </a:p>
          </p:txBody>
        </p:sp>
        <p:sp>
          <p:nvSpPr>
            <p:cNvPr id="50" name="TextovéPole 49"/>
            <p:cNvSpPr txBox="1"/>
            <p:nvPr/>
          </p:nvSpPr>
          <p:spPr>
            <a:xfrm>
              <a:off x="6450433" y="3976691"/>
              <a:ext cx="2433862" cy="1003515"/>
            </a:xfrm>
            <a:prstGeom prst="rect">
              <a:avLst/>
            </a:prstGeom>
          </p:spPr>
          <p:txBody>
            <a:bodyPr wrap="square" rtlCol="0">
              <a:spAutoFit/>
            </a:bodyPr>
            <a:lstStyle/>
            <a:p>
              <a:pPr algn="ctr"/>
              <a:r>
                <a:rPr lang="cs-CZ" sz="1000" b="1" dirty="0">
                  <a:solidFill>
                    <a:schemeClr val="bg1"/>
                  </a:solidFill>
                  <a:latin typeface="Calibri" pitchFamily="34" charset="0"/>
                  <a:cs typeface="Arial" pitchFamily="34" charset="0"/>
                </a:rPr>
                <a:t>Pracovníci jsou k dispozici</a:t>
              </a:r>
              <a:br>
                <a:rPr lang="cs-CZ" sz="1000" b="1" dirty="0">
                  <a:solidFill>
                    <a:schemeClr val="bg1"/>
                  </a:solidFill>
                  <a:latin typeface="Calibri" pitchFamily="34" charset="0"/>
                  <a:cs typeface="Arial" pitchFamily="34" charset="0"/>
                </a:rPr>
              </a:br>
              <a:r>
                <a:rPr lang="cs-CZ" sz="300" b="1" dirty="0">
                  <a:solidFill>
                    <a:schemeClr val="bg1"/>
                  </a:solidFill>
                  <a:latin typeface="Calibri" pitchFamily="34" charset="0"/>
                  <a:cs typeface="Arial" pitchFamily="34" charset="0"/>
                </a:rPr>
                <a:t> </a:t>
              </a:r>
              <a:r>
                <a:rPr lang="cs-CZ" sz="1100" b="1" dirty="0">
                  <a:solidFill>
                    <a:schemeClr val="bg1"/>
                  </a:solidFill>
                  <a:latin typeface="Calibri" pitchFamily="34" charset="0"/>
                  <a:cs typeface="Arial" pitchFamily="34" charset="0"/>
                </a:rPr>
                <a:t/>
              </a:r>
              <a:br>
                <a:rPr lang="cs-CZ" sz="1100" b="1" dirty="0">
                  <a:solidFill>
                    <a:schemeClr val="bg1"/>
                  </a:solidFill>
                  <a:latin typeface="Calibri" pitchFamily="34" charset="0"/>
                  <a:cs typeface="Arial" pitchFamily="34" charset="0"/>
                </a:rPr>
              </a:br>
              <a:r>
                <a:rPr lang="cs-CZ" sz="800" i="1" dirty="0">
                  <a:solidFill>
                    <a:schemeClr val="bg1"/>
                  </a:solidFill>
                  <a:latin typeface="Calibri" pitchFamily="34" charset="0"/>
                  <a:cs typeface="Arial" pitchFamily="34" charset="0"/>
                </a:rPr>
                <a:t>Až na ojedinělé výjimky pracovníci nevedou osobní hovory (99 %) . V některých případech se však pracovníci nevěnují pouze zákazníkům (7 %).</a:t>
              </a:r>
            </a:p>
          </p:txBody>
        </p:sp>
      </p:grpSp>
      <p:grpSp>
        <p:nvGrpSpPr>
          <p:cNvPr id="51" name="Skupina 50"/>
          <p:cNvGrpSpPr/>
          <p:nvPr/>
        </p:nvGrpSpPr>
        <p:grpSpPr>
          <a:xfrm>
            <a:off x="641367" y="2816610"/>
            <a:ext cx="1660899" cy="744902"/>
            <a:chOff x="6431596" y="3869425"/>
            <a:chExt cx="2520280" cy="962703"/>
          </a:xfrm>
        </p:grpSpPr>
        <p:sp>
          <p:nvSpPr>
            <p:cNvPr id="52" name="Obdélník 51"/>
            <p:cNvSpPr/>
            <p:nvPr/>
          </p:nvSpPr>
          <p:spPr>
            <a:xfrm>
              <a:off x="6431596" y="3869425"/>
              <a:ext cx="2520280" cy="962703"/>
            </a:xfrm>
            <a:prstGeom prst="rect">
              <a:avLst/>
            </a:prstGeom>
            <a:solidFill>
              <a:srgbClr val="00B050">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err="1">
                <a:solidFill>
                  <a:srgbClr val="003399"/>
                </a:solidFill>
                <a:latin typeface="Calibri" pitchFamily="34" charset="0"/>
              </a:endParaRPr>
            </a:p>
          </p:txBody>
        </p:sp>
        <p:sp>
          <p:nvSpPr>
            <p:cNvPr id="53" name="TextovéPole 52"/>
            <p:cNvSpPr txBox="1"/>
            <p:nvPr/>
          </p:nvSpPr>
          <p:spPr>
            <a:xfrm>
              <a:off x="6589022" y="3923013"/>
              <a:ext cx="2221681" cy="894975"/>
            </a:xfrm>
            <a:prstGeom prst="rect">
              <a:avLst/>
            </a:prstGeom>
          </p:spPr>
          <p:txBody>
            <a:bodyPr wrap="square" rtlCol="0">
              <a:spAutoFit/>
            </a:bodyPr>
            <a:lstStyle/>
            <a:p>
              <a:pPr algn="ctr"/>
              <a:r>
                <a:rPr lang="cs-CZ" sz="1000" b="1" dirty="0">
                  <a:solidFill>
                    <a:schemeClr val="bg1"/>
                  </a:solidFill>
                  <a:latin typeface="Calibri" pitchFamily="34" charset="0"/>
                  <a:cs typeface="Arial" pitchFamily="34" charset="0"/>
                </a:rPr>
                <a:t>Orientace v TIC je jednoduchá</a:t>
              </a:r>
              <a:br>
                <a:rPr lang="cs-CZ" sz="1000" b="1" dirty="0">
                  <a:solidFill>
                    <a:schemeClr val="bg1"/>
                  </a:solidFill>
                  <a:latin typeface="Calibri" pitchFamily="34" charset="0"/>
                  <a:cs typeface="Arial" pitchFamily="34" charset="0"/>
                </a:rPr>
              </a:br>
              <a:r>
                <a:rPr lang="cs-CZ" sz="300" b="1" dirty="0">
                  <a:solidFill>
                    <a:schemeClr val="bg1"/>
                  </a:solidFill>
                  <a:latin typeface="Calibri" pitchFamily="34" charset="0"/>
                  <a:cs typeface="Arial" pitchFamily="34" charset="0"/>
                </a:rPr>
                <a:t> </a:t>
              </a:r>
              <a:r>
                <a:rPr lang="cs-CZ" sz="1100" b="1" dirty="0">
                  <a:solidFill>
                    <a:schemeClr val="bg1"/>
                  </a:solidFill>
                  <a:latin typeface="Calibri" pitchFamily="34" charset="0"/>
                  <a:cs typeface="Arial" pitchFamily="34" charset="0"/>
                </a:rPr>
                <a:t/>
              </a:r>
              <a:br>
                <a:rPr lang="cs-CZ" sz="1100" b="1" dirty="0">
                  <a:solidFill>
                    <a:schemeClr val="bg1"/>
                  </a:solidFill>
                  <a:latin typeface="Calibri" pitchFamily="34" charset="0"/>
                  <a:cs typeface="Arial" pitchFamily="34" charset="0"/>
                </a:rPr>
              </a:br>
              <a:r>
                <a:rPr lang="cs-CZ" sz="800" i="1" dirty="0" err="1">
                  <a:solidFill>
                    <a:schemeClr val="bg1"/>
                  </a:solidFill>
                  <a:latin typeface="Calibri" pitchFamily="34" charset="0"/>
                  <a:cs typeface="Arial" pitchFamily="34" charset="0"/>
                </a:rPr>
                <a:t>Shoppeři</a:t>
              </a:r>
              <a:r>
                <a:rPr lang="cs-CZ" sz="800" i="1" dirty="0">
                  <a:solidFill>
                    <a:schemeClr val="bg1"/>
                  </a:solidFill>
                  <a:latin typeface="Calibri" pitchFamily="34" charset="0"/>
                  <a:cs typeface="Arial" pitchFamily="34" charset="0"/>
                </a:rPr>
                <a:t> měli výraznější výtky pouze v 2 % případů.</a:t>
              </a:r>
            </a:p>
          </p:txBody>
        </p:sp>
      </p:grpSp>
      <p:grpSp>
        <p:nvGrpSpPr>
          <p:cNvPr id="108" name="Skupina 107"/>
          <p:cNvGrpSpPr/>
          <p:nvPr/>
        </p:nvGrpSpPr>
        <p:grpSpPr>
          <a:xfrm>
            <a:off x="251520" y="695138"/>
            <a:ext cx="8762627" cy="1123672"/>
            <a:chOff x="285373" y="786776"/>
            <a:chExt cx="8762627" cy="1123672"/>
          </a:xfrm>
        </p:grpSpPr>
        <p:sp>
          <p:nvSpPr>
            <p:cNvPr id="81" name="TextovéPole 80"/>
            <p:cNvSpPr txBox="1"/>
            <p:nvPr/>
          </p:nvSpPr>
          <p:spPr>
            <a:xfrm>
              <a:off x="1366509" y="793306"/>
              <a:ext cx="719611" cy="646331"/>
            </a:xfrm>
            <a:prstGeom prst="rect">
              <a:avLst/>
            </a:prstGeom>
          </p:spPr>
          <p:txBody>
            <a:bodyPr wrap="square" rtlCol="0">
              <a:spAutoFit/>
            </a:bodyPr>
            <a:lstStyle/>
            <a:p>
              <a:pPr algn="ctr" fontAlgn="auto">
                <a:lnSpc>
                  <a:spcPct val="150000"/>
                </a:lnSpc>
                <a:spcBef>
                  <a:spcPts val="0"/>
                </a:spcBef>
                <a:spcAft>
                  <a:spcPts val="0"/>
                </a:spcAft>
                <a:defRPr/>
              </a:pPr>
              <a:r>
                <a:rPr lang="cs-CZ" sz="2400" b="1" kern="0" dirty="0">
                  <a:solidFill>
                    <a:srgbClr val="00B050"/>
                  </a:solidFill>
                  <a:latin typeface="Calibri" pitchFamily="34" charset="0"/>
                  <a:cs typeface="Arial" pitchFamily="34" charset="0"/>
                </a:rPr>
                <a:t>95</a:t>
              </a:r>
              <a:r>
                <a:rPr lang="cs-CZ" sz="1600" b="1" kern="0" dirty="0">
                  <a:solidFill>
                    <a:srgbClr val="00B050"/>
                  </a:solidFill>
                  <a:latin typeface="Calibri" pitchFamily="34" charset="0"/>
                  <a:cs typeface="Arial" pitchFamily="34" charset="0"/>
                </a:rPr>
                <a:t> </a:t>
              </a:r>
              <a:r>
                <a:rPr lang="cs-CZ" sz="1400" b="1" kern="0" dirty="0">
                  <a:solidFill>
                    <a:srgbClr val="00B050"/>
                  </a:solidFill>
                  <a:latin typeface="Calibri" pitchFamily="34" charset="0"/>
                  <a:cs typeface="Arial" pitchFamily="34" charset="0"/>
                </a:rPr>
                <a:t>%</a:t>
              </a:r>
              <a:endParaRPr lang="cs-CZ" b="1" kern="0" dirty="0">
                <a:solidFill>
                  <a:srgbClr val="00B050"/>
                </a:solidFill>
                <a:latin typeface="Calibri" pitchFamily="34" charset="0"/>
                <a:cs typeface="Arial" pitchFamily="34" charset="0"/>
              </a:endParaRPr>
            </a:p>
          </p:txBody>
        </p:sp>
        <p:sp>
          <p:nvSpPr>
            <p:cNvPr id="82" name="TextovéPole 81"/>
            <p:cNvSpPr txBox="1"/>
            <p:nvPr/>
          </p:nvSpPr>
          <p:spPr>
            <a:xfrm>
              <a:off x="3611051" y="786776"/>
              <a:ext cx="734745" cy="589072"/>
            </a:xfrm>
            <a:prstGeom prst="rect">
              <a:avLst/>
            </a:prstGeom>
          </p:spPr>
          <p:txBody>
            <a:bodyPr wrap="square" rtlCol="0">
              <a:spAutoFit/>
            </a:bodyPr>
            <a:lstStyle/>
            <a:p>
              <a:pPr algn="ctr" fontAlgn="auto">
                <a:lnSpc>
                  <a:spcPct val="150000"/>
                </a:lnSpc>
                <a:spcBef>
                  <a:spcPts val="0"/>
                </a:spcBef>
                <a:spcAft>
                  <a:spcPts val="0"/>
                </a:spcAft>
                <a:defRPr/>
              </a:pPr>
              <a:r>
                <a:rPr lang="cs-CZ" sz="2400" b="1" kern="0" dirty="0">
                  <a:solidFill>
                    <a:srgbClr val="00B050"/>
                  </a:solidFill>
                  <a:latin typeface="Calibri" pitchFamily="34" charset="0"/>
                  <a:cs typeface="Arial" pitchFamily="34" charset="0"/>
                </a:rPr>
                <a:t>89</a:t>
              </a:r>
              <a:r>
                <a:rPr lang="cs-CZ" sz="1600" b="1" kern="0" dirty="0">
                  <a:solidFill>
                    <a:srgbClr val="00B050"/>
                  </a:solidFill>
                  <a:latin typeface="Calibri" pitchFamily="34" charset="0"/>
                  <a:cs typeface="Arial" pitchFamily="34" charset="0"/>
                </a:rPr>
                <a:t> </a:t>
              </a:r>
              <a:r>
                <a:rPr lang="cs-CZ" sz="1400" b="1" kern="0" dirty="0">
                  <a:solidFill>
                    <a:srgbClr val="00B050"/>
                  </a:solidFill>
                  <a:latin typeface="Calibri" pitchFamily="34" charset="0"/>
                  <a:cs typeface="Arial" pitchFamily="34" charset="0"/>
                </a:rPr>
                <a:t>%</a:t>
              </a:r>
              <a:endParaRPr lang="cs-CZ" b="1" kern="0" dirty="0">
                <a:solidFill>
                  <a:srgbClr val="00B050"/>
                </a:solidFill>
                <a:latin typeface="Calibri" pitchFamily="34" charset="0"/>
                <a:cs typeface="Arial" pitchFamily="34" charset="0"/>
              </a:endParaRPr>
            </a:p>
          </p:txBody>
        </p:sp>
        <p:sp>
          <p:nvSpPr>
            <p:cNvPr id="83" name="TextovéPole 82"/>
            <p:cNvSpPr txBox="1"/>
            <p:nvPr/>
          </p:nvSpPr>
          <p:spPr>
            <a:xfrm>
              <a:off x="5771291" y="789555"/>
              <a:ext cx="744925" cy="589072"/>
            </a:xfrm>
            <a:prstGeom prst="rect">
              <a:avLst/>
            </a:prstGeom>
          </p:spPr>
          <p:txBody>
            <a:bodyPr wrap="square" rtlCol="0">
              <a:spAutoFit/>
            </a:bodyPr>
            <a:lstStyle/>
            <a:p>
              <a:pPr algn="ctr" fontAlgn="auto">
                <a:lnSpc>
                  <a:spcPct val="150000"/>
                </a:lnSpc>
                <a:spcBef>
                  <a:spcPts val="0"/>
                </a:spcBef>
                <a:spcAft>
                  <a:spcPts val="0"/>
                </a:spcAft>
                <a:defRPr/>
              </a:pPr>
              <a:r>
                <a:rPr lang="cs-CZ" sz="2400" b="1" kern="0" dirty="0">
                  <a:solidFill>
                    <a:srgbClr val="00B050"/>
                  </a:solidFill>
                  <a:latin typeface="Calibri" pitchFamily="34" charset="0"/>
                  <a:cs typeface="Arial" pitchFamily="34" charset="0"/>
                </a:rPr>
                <a:t>95</a:t>
              </a:r>
              <a:r>
                <a:rPr lang="cs-CZ" sz="1600" b="1" kern="0" dirty="0">
                  <a:solidFill>
                    <a:srgbClr val="00B050"/>
                  </a:solidFill>
                  <a:latin typeface="Calibri" pitchFamily="34" charset="0"/>
                  <a:cs typeface="Arial" pitchFamily="34" charset="0"/>
                </a:rPr>
                <a:t> </a:t>
              </a:r>
              <a:r>
                <a:rPr lang="cs-CZ" sz="1400" b="1" kern="0" dirty="0">
                  <a:solidFill>
                    <a:srgbClr val="00B050"/>
                  </a:solidFill>
                  <a:latin typeface="Calibri" pitchFamily="34" charset="0"/>
                  <a:cs typeface="Arial" pitchFamily="34" charset="0"/>
                </a:rPr>
                <a:t>%</a:t>
              </a:r>
              <a:endParaRPr lang="cs-CZ" b="1" kern="0" dirty="0">
                <a:solidFill>
                  <a:srgbClr val="00B050"/>
                </a:solidFill>
                <a:latin typeface="Calibri" pitchFamily="34" charset="0"/>
                <a:cs typeface="Arial" pitchFamily="34" charset="0"/>
              </a:endParaRPr>
            </a:p>
          </p:txBody>
        </p:sp>
        <p:sp>
          <p:nvSpPr>
            <p:cNvPr id="84" name="TextovéPole 83"/>
            <p:cNvSpPr txBox="1"/>
            <p:nvPr/>
          </p:nvSpPr>
          <p:spPr>
            <a:xfrm>
              <a:off x="8048812" y="992921"/>
              <a:ext cx="999188" cy="369332"/>
            </a:xfrm>
            <a:prstGeom prst="rect">
              <a:avLst/>
            </a:prstGeom>
          </p:spPr>
          <p:txBody>
            <a:bodyPr wrap="square" rtlCol="0">
              <a:spAutoFit/>
            </a:bodyPr>
            <a:lstStyle/>
            <a:p>
              <a:pPr algn="ctr" fontAlgn="auto">
                <a:spcBef>
                  <a:spcPts val="0"/>
                </a:spcBef>
                <a:spcAft>
                  <a:spcPts val="0"/>
                </a:spcAft>
                <a:defRPr/>
              </a:pPr>
              <a:r>
                <a:rPr lang="cs-CZ" sz="900" b="1" kern="0" dirty="0">
                  <a:solidFill>
                    <a:srgbClr val="404040"/>
                  </a:solidFill>
                  <a:latin typeface="Calibri" pitchFamily="34" charset="0"/>
                  <a:cs typeface="Arial" pitchFamily="34" charset="0"/>
                </a:rPr>
                <a:t>NEHODNOCENO INDEXEM</a:t>
              </a:r>
              <a:endParaRPr lang="cs-CZ" sz="700" b="1" kern="0" dirty="0">
                <a:solidFill>
                  <a:srgbClr val="404040"/>
                </a:solidFill>
                <a:latin typeface="Calibri" pitchFamily="34" charset="0"/>
                <a:cs typeface="Arial" pitchFamily="34" charset="0"/>
              </a:endParaRPr>
            </a:p>
          </p:txBody>
        </p:sp>
        <p:grpSp>
          <p:nvGrpSpPr>
            <p:cNvPr id="85" name="Skupina 84"/>
            <p:cNvGrpSpPr/>
            <p:nvPr/>
          </p:nvGrpSpPr>
          <p:grpSpPr>
            <a:xfrm>
              <a:off x="285373" y="1148056"/>
              <a:ext cx="8589775" cy="762392"/>
              <a:chOff x="276643" y="2094180"/>
              <a:chExt cx="8589775" cy="762392"/>
            </a:xfrm>
          </p:grpSpPr>
          <p:grpSp>
            <p:nvGrpSpPr>
              <p:cNvPr id="86" name="Skupina 85"/>
              <p:cNvGrpSpPr/>
              <p:nvPr/>
            </p:nvGrpSpPr>
            <p:grpSpPr>
              <a:xfrm>
                <a:off x="276643" y="2635435"/>
                <a:ext cx="1947600" cy="221137"/>
                <a:chOff x="297260" y="2995711"/>
                <a:chExt cx="1947600" cy="221137"/>
              </a:xfrm>
            </p:grpSpPr>
            <p:sp>
              <p:nvSpPr>
                <p:cNvPr id="106" name="Obdélník 38"/>
                <p:cNvSpPr/>
                <p:nvPr/>
              </p:nvSpPr>
              <p:spPr>
                <a:xfrm>
                  <a:off x="297260" y="2995711"/>
                  <a:ext cx="1947600" cy="221137"/>
                </a:xfrm>
                <a:prstGeom prst="rect">
                  <a:avLst/>
                </a:prstGeom>
                <a:solidFill>
                  <a:srgbClr val="FBB04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050" b="0" i="0" u="none" strike="noStrike" kern="0" cap="none" spc="0" normalizeH="0" baseline="0" noProof="0" dirty="0">
                    <a:ln>
                      <a:noFill/>
                    </a:ln>
                    <a:solidFill>
                      <a:srgbClr val="A8CCDD"/>
                    </a:solidFill>
                    <a:effectLst/>
                    <a:uLnTx/>
                    <a:uFillTx/>
                    <a:latin typeface="Calibri"/>
                    <a:ea typeface="+mn-ea"/>
                    <a:cs typeface="+mn-cs"/>
                  </a:endParaRPr>
                </a:p>
              </p:txBody>
            </p:sp>
            <p:sp>
              <p:nvSpPr>
                <p:cNvPr id="107" name="Nadpis 3"/>
                <p:cNvSpPr txBox="1">
                  <a:spLocks/>
                </p:cNvSpPr>
                <p:nvPr/>
              </p:nvSpPr>
              <p:spPr>
                <a:xfrm>
                  <a:off x="343045" y="3040802"/>
                  <a:ext cx="1817686" cy="138499"/>
                </a:xfrm>
                <a:prstGeom prst="rect">
                  <a:avLst/>
                </a:prstGeom>
                <a:solidFill>
                  <a:srgbClr val="FBB040"/>
                </a:solidFill>
              </p:spPr>
              <p:txBody>
                <a:bodyPr vert="horz" wrap="square" lIns="0" tIns="0" rIns="0" bIns="0" rtlCol="0" anchor="t">
                  <a:spAutoFit/>
                </a:bodyPr>
                <a:lstStyle>
                  <a:defPPr>
                    <a:defRPr lang="en-US"/>
                  </a:defPPr>
                  <a:lvl1pPr marL="0" algn="l" defTabSz="1358696" rtl="0" eaLnBrk="1" latinLnBrk="0" hangingPunct="1">
                    <a:defRPr sz="2600" kern="1200">
                      <a:solidFill>
                        <a:schemeClr val="tx1"/>
                      </a:solidFill>
                      <a:latin typeface="+mn-lt"/>
                      <a:ea typeface="+mn-ea"/>
                      <a:cs typeface="+mn-cs"/>
                    </a:defRPr>
                  </a:lvl1pPr>
                  <a:lvl2pPr marL="679348" algn="l" defTabSz="1358696" rtl="0" eaLnBrk="1" latinLnBrk="0" hangingPunct="1">
                    <a:defRPr sz="2600" kern="1200">
                      <a:solidFill>
                        <a:schemeClr val="tx1"/>
                      </a:solidFill>
                      <a:latin typeface="+mn-lt"/>
                      <a:ea typeface="+mn-ea"/>
                      <a:cs typeface="+mn-cs"/>
                    </a:defRPr>
                  </a:lvl2pPr>
                  <a:lvl3pPr marL="1358696" algn="l" defTabSz="1358696" rtl="0" eaLnBrk="1" latinLnBrk="0" hangingPunct="1">
                    <a:defRPr sz="2600" kern="1200">
                      <a:solidFill>
                        <a:schemeClr val="tx1"/>
                      </a:solidFill>
                      <a:latin typeface="+mn-lt"/>
                      <a:ea typeface="+mn-ea"/>
                      <a:cs typeface="+mn-cs"/>
                    </a:defRPr>
                  </a:lvl3pPr>
                  <a:lvl4pPr marL="2038044" algn="l" defTabSz="1358696" rtl="0" eaLnBrk="1" latinLnBrk="0" hangingPunct="1">
                    <a:defRPr sz="2600" kern="1200">
                      <a:solidFill>
                        <a:schemeClr val="tx1"/>
                      </a:solidFill>
                      <a:latin typeface="+mn-lt"/>
                      <a:ea typeface="+mn-ea"/>
                      <a:cs typeface="+mn-cs"/>
                    </a:defRPr>
                  </a:lvl4pPr>
                  <a:lvl5pPr marL="2717392" algn="l" defTabSz="1358696" rtl="0" eaLnBrk="1" latinLnBrk="0" hangingPunct="1">
                    <a:defRPr sz="2600" kern="1200">
                      <a:solidFill>
                        <a:schemeClr val="tx1"/>
                      </a:solidFill>
                      <a:latin typeface="+mn-lt"/>
                      <a:ea typeface="+mn-ea"/>
                      <a:cs typeface="+mn-cs"/>
                    </a:defRPr>
                  </a:lvl5pPr>
                  <a:lvl6pPr marL="3396740" algn="l" defTabSz="1358696" rtl="0" eaLnBrk="1" latinLnBrk="0" hangingPunct="1">
                    <a:defRPr sz="2600" kern="1200">
                      <a:solidFill>
                        <a:schemeClr val="tx1"/>
                      </a:solidFill>
                      <a:latin typeface="+mn-lt"/>
                      <a:ea typeface="+mn-ea"/>
                      <a:cs typeface="+mn-cs"/>
                    </a:defRPr>
                  </a:lvl6pPr>
                  <a:lvl7pPr marL="4076088" algn="l" defTabSz="1358696" rtl="0" eaLnBrk="1" latinLnBrk="0" hangingPunct="1">
                    <a:defRPr sz="2600" kern="1200">
                      <a:solidFill>
                        <a:schemeClr val="tx1"/>
                      </a:solidFill>
                      <a:latin typeface="+mn-lt"/>
                      <a:ea typeface="+mn-ea"/>
                      <a:cs typeface="+mn-cs"/>
                    </a:defRPr>
                  </a:lvl7pPr>
                  <a:lvl8pPr marL="4755435" algn="l" defTabSz="1358696" rtl="0" eaLnBrk="1" latinLnBrk="0" hangingPunct="1">
                    <a:defRPr sz="2600" kern="1200">
                      <a:solidFill>
                        <a:schemeClr val="tx1"/>
                      </a:solidFill>
                      <a:latin typeface="+mn-lt"/>
                      <a:ea typeface="+mn-ea"/>
                      <a:cs typeface="+mn-cs"/>
                    </a:defRPr>
                  </a:lvl8pPr>
                  <a:lvl9pPr marL="5434783" algn="l" defTabSz="1358696" rtl="0" eaLnBrk="1" latinLnBrk="0" hangingPunct="1">
                    <a:defRPr sz="2600" kern="1200">
                      <a:solidFill>
                        <a:schemeClr val="tx1"/>
                      </a:solidFill>
                      <a:latin typeface="+mn-lt"/>
                      <a:ea typeface="+mn-ea"/>
                      <a:cs typeface="+mn-cs"/>
                    </a:defRPr>
                  </a:lvl9pPr>
                </a:lstStyle>
                <a:p>
                  <a:pPr algn="ctr" fontAlgn="auto">
                    <a:spcBef>
                      <a:spcPts val="0"/>
                    </a:spcBef>
                    <a:spcAft>
                      <a:spcPts val="600"/>
                    </a:spcAft>
                    <a:defRPr/>
                  </a:pPr>
                  <a:r>
                    <a:rPr lang="cs-CZ" sz="900" b="1" dirty="0">
                      <a:solidFill>
                        <a:srgbClr val="262626"/>
                      </a:solidFill>
                      <a:latin typeface="Calibri"/>
                    </a:rPr>
                    <a:t>EXTERIÉR TIC A PRVNÍ DOJEM</a:t>
                  </a:r>
                </a:p>
              </p:txBody>
            </p:sp>
          </p:grpSp>
          <p:grpSp>
            <p:nvGrpSpPr>
              <p:cNvPr id="87" name="Skupina 86"/>
              <p:cNvGrpSpPr/>
              <p:nvPr/>
            </p:nvGrpSpPr>
            <p:grpSpPr>
              <a:xfrm>
                <a:off x="2502497" y="2632569"/>
                <a:ext cx="1947600" cy="221137"/>
                <a:chOff x="2501754" y="3456483"/>
                <a:chExt cx="1947600" cy="298552"/>
              </a:xfrm>
            </p:grpSpPr>
            <p:sp>
              <p:nvSpPr>
                <p:cNvPr id="104" name="Obdélník 38"/>
                <p:cNvSpPr/>
                <p:nvPr/>
              </p:nvSpPr>
              <p:spPr>
                <a:xfrm>
                  <a:off x="2501754" y="3456483"/>
                  <a:ext cx="1947600" cy="298552"/>
                </a:xfrm>
                <a:prstGeom prst="rect">
                  <a:avLst/>
                </a:prstGeom>
                <a:solidFill>
                  <a:srgbClr val="262626"/>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000" b="0" i="0" u="none" strike="noStrike" kern="0" cap="none" spc="0" normalizeH="0" baseline="0" noProof="0" dirty="0">
                    <a:ln>
                      <a:noFill/>
                    </a:ln>
                    <a:solidFill>
                      <a:srgbClr val="404040"/>
                    </a:solidFill>
                    <a:effectLst/>
                    <a:uLnTx/>
                    <a:uFillTx/>
                    <a:latin typeface="Calibri"/>
                    <a:ea typeface="+mn-ea"/>
                    <a:cs typeface="+mn-cs"/>
                  </a:endParaRPr>
                </a:p>
              </p:txBody>
            </p:sp>
            <p:sp>
              <p:nvSpPr>
                <p:cNvPr id="105" name="Nadpis 3"/>
                <p:cNvSpPr txBox="1">
                  <a:spLocks/>
                </p:cNvSpPr>
                <p:nvPr/>
              </p:nvSpPr>
              <p:spPr>
                <a:xfrm>
                  <a:off x="2762271" y="3504547"/>
                  <a:ext cx="1446960" cy="138499"/>
                </a:xfrm>
                <a:prstGeom prst="rect">
                  <a:avLst/>
                </a:prstGeom>
              </p:spPr>
              <p:txBody>
                <a:bodyPr vert="horz" wrap="square" lIns="0" tIns="0" rIns="0" bIns="0" rtlCol="0" anchor="t">
                  <a:spAutoFit/>
                </a:bodyPr>
                <a:lstStyle>
                  <a:defPPr>
                    <a:defRPr lang="en-US"/>
                  </a:defPPr>
                  <a:lvl1pPr marL="0" algn="l" defTabSz="1358696" rtl="0" eaLnBrk="1" latinLnBrk="0" hangingPunct="1">
                    <a:defRPr sz="2600" kern="1200">
                      <a:solidFill>
                        <a:schemeClr val="tx1"/>
                      </a:solidFill>
                      <a:latin typeface="+mn-lt"/>
                      <a:ea typeface="+mn-ea"/>
                      <a:cs typeface="+mn-cs"/>
                    </a:defRPr>
                  </a:lvl1pPr>
                  <a:lvl2pPr marL="679348" algn="l" defTabSz="1358696" rtl="0" eaLnBrk="1" latinLnBrk="0" hangingPunct="1">
                    <a:defRPr sz="2600" kern="1200">
                      <a:solidFill>
                        <a:schemeClr val="tx1"/>
                      </a:solidFill>
                      <a:latin typeface="+mn-lt"/>
                      <a:ea typeface="+mn-ea"/>
                      <a:cs typeface="+mn-cs"/>
                    </a:defRPr>
                  </a:lvl2pPr>
                  <a:lvl3pPr marL="1358696" algn="l" defTabSz="1358696" rtl="0" eaLnBrk="1" latinLnBrk="0" hangingPunct="1">
                    <a:defRPr sz="2600" kern="1200">
                      <a:solidFill>
                        <a:schemeClr val="tx1"/>
                      </a:solidFill>
                      <a:latin typeface="+mn-lt"/>
                      <a:ea typeface="+mn-ea"/>
                      <a:cs typeface="+mn-cs"/>
                    </a:defRPr>
                  </a:lvl3pPr>
                  <a:lvl4pPr marL="2038044" algn="l" defTabSz="1358696" rtl="0" eaLnBrk="1" latinLnBrk="0" hangingPunct="1">
                    <a:defRPr sz="2600" kern="1200">
                      <a:solidFill>
                        <a:schemeClr val="tx1"/>
                      </a:solidFill>
                      <a:latin typeface="+mn-lt"/>
                      <a:ea typeface="+mn-ea"/>
                      <a:cs typeface="+mn-cs"/>
                    </a:defRPr>
                  </a:lvl4pPr>
                  <a:lvl5pPr marL="2717392" algn="l" defTabSz="1358696" rtl="0" eaLnBrk="1" latinLnBrk="0" hangingPunct="1">
                    <a:defRPr sz="2600" kern="1200">
                      <a:solidFill>
                        <a:schemeClr val="tx1"/>
                      </a:solidFill>
                      <a:latin typeface="+mn-lt"/>
                      <a:ea typeface="+mn-ea"/>
                      <a:cs typeface="+mn-cs"/>
                    </a:defRPr>
                  </a:lvl5pPr>
                  <a:lvl6pPr marL="3396740" algn="l" defTabSz="1358696" rtl="0" eaLnBrk="1" latinLnBrk="0" hangingPunct="1">
                    <a:defRPr sz="2600" kern="1200">
                      <a:solidFill>
                        <a:schemeClr val="tx1"/>
                      </a:solidFill>
                      <a:latin typeface="+mn-lt"/>
                      <a:ea typeface="+mn-ea"/>
                      <a:cs typeface="+mn-cs"/>
                    </a:defRPr>
                  </a:lvl6pPr>
                  <a:lvl7pPr marL="4076088" algn="l" defTabSz="1358696" rtl="0" eaLnBrk="1" latinLnBrk="0" hangingPunct="1">
                    <a:defRPr sz="2600" kern="1200">
                      <a:solidFill>
                        <a:schemeClr val="tx1"/>
                      </a:solidFill>
                      <a:latin typeface="+mn-lt"/>
                      <a:ea typeface="+mn-ea"/>
                      <a:cs typeface="+mn-cs"/>
                    </a:defRPr>
                  </a:lvl7pPr>
                  <a:lvl8pPr marL="4755435" algn="l" defTabSz="1358696" rtl="0" eaLnBrk="1" latinLnBrk="0" hangingPunct="1">
                    <a:defRPr sz="2600" kern="1200">
                      <a:solidFill>
                        <a:schemeClr val="tx1"/>
                      </a:solidFill>
                      <a:latin typeface="+mn-lt"/>
                      <a:ea typeface="+mn-ea"/>
                      <a:cs typeface="+mn-cs"/>
                    </a:defRPr>
                  </a:lvl8pPr>
                  <a:lvl9pPr marL="5434783" algn="l" defTabSz="1358696" rtl="0" eaLnBrk="1" latinLnBrk="0" hangingPunct="1">
                    <a:defRPr sz="2600" kern="1200">
                      <a:solidFill>
                        <a:schemeClr val="tx1"/>
                      </a:solidFill>
                      <a:latin typeface="+mn-lt"/>
                      <a:ea typeface="+mn-ea"/>
                      <a:cs typeface="+mn-cs"/>
                    </a:defRPr>
                  </a:lvl9pPr>
                </a:lstStyle>
                <a:p>
                  <a:pPr algn="ctr" fontAlgn="auto">
                    <a:spcBef>
                      <a:spcPts val="0"/>
                    </a:spcBef>
                    <a:spcAft>
                      <a:spcPts val="600"/>
                    </a:spcAft>
                    <a:defRPr/>
                  </a:pPr>
                  <a:r>
                    <a:rPr lang="cs-CZ" sz="900" b="1" dirty="0">
                      <a:solidFill>
                        <a:srgbClr val="A8CCDD"/>
                      </a:solidFill>
                      <a:latin typeface="Calibri"/>
                    </a:rPr>
                    <a:t>PRACOVNÍK TIC</a:t>
                  </a:r>
                </a:p>
              </p:txBody>
            </p:sp>
          </p:grpSp>
          <p:grpSp>
            <p:nvGrpSpPr>
              <p:cNvPr id="88" name="Skupina 87"/>
              <p:cNvGrpSpPr/>
              <p:nvPr/>
            </p:nvGrpSpPr>
            <p:grpSpPr>
              <a:xfrm>
                <a:off x="4675325" y="2631894"/>
                <a:ext cx="1947600" cy="221137"/>
                <a:chOff x="4651885" y="3458190"/>
                <a:chExt cx="1947600" cy="298552"/>
              </a:xfrm>
            </p:grpSpPr>
            <p:sp>
              <p:nvSpPr>
                <p:cNvPr id="102" name="Obdélník 38"/>
                <p:cNvSpPr/>
                <p:nvPr/>
              </p:nvSpPr>
              <p:spPr>
                <a:xfrm>
                  <a:off x="4651885" y="3458190"/>
                  <a:ext cx="1947600" cy="298552"/>
                </a:xfrm>
                <a:prstGeom prst="rect">
                  <a:avLst/>
                </a:prstGeom>
                <a:solidFill>
                  <a:srgbClr val="262626"/>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000" b="0" i="0" u="none" strike="noStrike" kern="0" cap="none" spc="0" normalizeH="0" baseline="0" noProof="0" dirty="0">
                    <a:ln>
                      <a:noFill/>
                    </a:ln>
                    <a:solidFill>
                      <a:srgbClr val="404040"/>
                    </a:solidFill>
                    <a:effectLst/>
                    <a:uLnTx/>
                    <a:uFillTx/>
                    <a:latin typeface="Calibri"/>
                    <a:ea typeface="+mn-ea"/>
                    <a:cs typeface="+mn-cs"/>
                  </a:endParaRPr>
                </a:p>
              </p:txBody>
            </p:sp>
            <p:sp>
              <p:nvSpPr>
                <p:cNvPr id="103" name="Nadpis 3"/>
                <p:cNvSpPr txBox="1">
                  <a:spLocks/>
                </p:cNvSpPr>
                <p:nvPr/>
              </p:nvSpPr>
              <p:spPr>
                <a:xfrm>
                  <a:off x="4889238" y="3512374"/>
                  <a:ext cx="1464946" cy="138499"/>
                </a:xfrm>
                <a:prstGeom prst="rect">
                  <a:avLst/>
                </a:prstGeom>
              </p:spPr>
              <p:txBody>
                <a:bodyPr vert="horz" wrap="square" lIns="0" tIns="0" rIns="0" bIns="0" rtlCol="0" anchor="t">
                  <a:spAutoFit/>
                </a:bodyPr>
                <a:lstStyle>
                  <a:defPPr>
                    <a:defRPr lang="en-US"/>
                  </a:defPPr>
                  <a:lvl1pPr marL="0" algn="l" defTabSz="1358696" rtl="0" eaLnBrk="1" latinLnBrk="0" hangingPunct="1">
                    <a:defRPr sz="2600" kern="1200">
                      <a:solidFill>
                        <a:schemeClr val="tx1"/>
                      </a:solidFill>
                      <a:latin typeface="+mn-lt"/>
                      <a:ea typeface="+mn-ea"/>
                      <a:cs typeface="+mn-cs"/>
                    </a:defRPr>
                  </a:lvl1pPr>
                  <a:lvl2pPr marL="679348" algn="l" defTabSz="1358696" rtl="0" eaLnBrk="1" latinLnBrk="0" hangingPunct="1">
                    <a:defRPr sz="2600" kern="1200">
                      <a:solidFill>
                        <a:schemeClr val="tx1"/>
                      </a:solidFill>
                      <a:latin typeface="+mn-lt"/>
                      <a:ea typeface="+mn-ea"/>
                      <a:cs typeface="+mn-cs"/>
                    </a:defRPr>
                  </a:lvl2pPr>
                  <a:lvl3pPr marL="1358696" algn="l" defTabSz="1358696" rtl="0" eaLnBrk="1" latinLnBrk="0" hangingPunct="1">
                    <a:defRPr sz="2600" kern="1200">
                      <a:solidFill>
                        <a:schemeClr val="tx1"/>
                      </a:solidFill>
                      <a:latin typeface="+mn-lt"/>
                      <a:ea typeface="+mn-ea"/>
                      <a:cs typeface="+mn-cs"/>
                    </a:defRPr>
                  </a:lvl3pPr>
                  <a:lvl4pPr marL="2038044" algn="l" defTabSz="1358696" rtl="0" eaLnBrk="1" latinLnBrk="0" hangingPunct="1">
                    <a:defRPr sz="2600" kern="1200">
                      <a:solidFill>
                        <a:schemeClr val="tx1"/>
                      </a:solidFill>
                      <a:latin typeface="+mn-lt"/>
                      <a:ea typeface="+mn-ea"/>
                      <a:cs typeface="+mn-cs"/>
                    </a:defRPr>
                  </a:lvl4pPr>
                  <a:lvl5pPr marL="2717392" algn="l" defTabSz="1358696" rtl="0" eaLnBrk="1" latinLnBrk="0" hangingPunct="1">
                    <a:defRPr sz="2600" kern="1200">
                      <a:solidFill>
                        <a:schemeClr val="tx1"/>
                      </a:solidFill>
                      <a:latin typeface="+mn-lt"/>
                      <a:ea typeface="+mn-ea"/>
                      <a:cs typeface="+mn-cs"/>
                    </a:defRPr>
                  </a:lvl5pPr>
                  <a:lvl6pPr marL="3396740" algn="l" defTabSz="1358696" rtl="0" eaLnBrk="1" latinLnBrk="0" hangingPunct="1">
                    <a:defRPr sz="2600" kern="1200">
                      <a:solidFill>
                        <a:schemeClr val="tx1"/>
                      </a:solidFill>
                      <a:latin typeface="+mn-lt"/>
                      <a:ea typeface="+mn-ea"/>
                      <a:cs typeface="+mn-cs"/>
                    </a:defRPr>
                  </a:lvl6pPr>
                  <a:lvl7pPr marL="4076088" algn="l" defTabSz="1358696" rtl="0" eaLnBrk="1" latinLnBrk="0" hangingPunct="1">
                    <a:defRPr sz="2600" kern="1200">
                      <a:solidFill>
                        <a:schemeClr val="tx1"/>
                      </a:solidFill>
                      <a:latin typeface="+mn-lt"/>
                      <a:ea typeface="+mn-ea"/>
                      <a:cs typeface="+mn-cs"/>
                    </a:defRPr>
                  </a:lvl7pPr>
                  <a:lvl8pPr marL="4755435" algn="l" defTabSz="1358696" rtl="0" eaLnBrk="1" latinLnBrk="0" hangingPunct="1">
                    <a:defRPr sz="2600" kern="1200">
                      <a:solidFill>
                        <a:schemeClr val="tx1"/>
                      </a:solidFill>
                      <a:latin typeface="+mn-lt"/>
                      <a:ea typeface="+mn-ea"/>
                      <a:cs typeface="+mn-cs"/>
                    </a:defRPr>
                  </a:lvl8pPr>
                  <a:lvl9pPr marL="5434783" algn="l" defTabSz="1358696" rtl="0" eaLnBrk="1" latinLnBrk="0" hangingPunct="1">
                    <a:defRPr sz="2600" kern="1200">
                      <a:solidFill>
                        <a:schemeClr val="tx1"/>
                      </a:solidFill>
                      <a:latin typeface="+mn-lt"/>
                      <a:ea typeface="+mn-ea"/>
                      <a:cs typeface="+mn-cs"/>
                    </a:defRPr>
                  </a:lvl9pPr>
                </a:lstStyle>
                <a:p>
                  <a:pPr algn="ctr" fontAlgn="auto">
                    <a:spcBef>
                      <a:spcPts val="0"/>
                    </a:spcBef>
                    <a:spcAft>
                      <a:spcPts val="600"/>
                    </a:spcAft>
                    <a:defRPr/>
                  </a:pPr>
                  <a:r>
                    <a:rPr lang="cs-CZ" sz="900" b="1" dirty="0">
                      <a:solidFill>
                        <a:srgbClr val="A8CCDD"/>
                      </a:solidFill>
                      <a:latin typeface="Calibri"/>
                    </a:rPr>
                    <a:t>INTERIÉR A VYBAVENOST TIC</a:t>
                  </a:r>
                </a:p>
              </p:txBody>
            </p:sp>
          </p:grpSp>
          <p:grpSp>
            <p:nvGrpSpPr>
              <p:cNvPr id="89" name="Skupina 88"/>
              <p:cNvGrpSpPr/>
              <p:nvPr/>
            </p:nvGrpSpPr>
            <p:grpSpPr>
              <a:xfrm>
                <a:off x="6918818" y="2629288"/>
                <a:ext cx="1947600" cy="221137"/>
                <a:chOff x="6884153" y="3455216"/>
                <a:chExt cx="1947600" cy="298552"/>
              </a:xfrm>
            </p:grpSpPr>
            <p:sp>
              <p:nvSpPr>
                <p:cNvPr id="100" name="Obdélník 38"/>
                <p:cNvSpPr/>
                <p:nvPr/>
              </p:nvSpPr>
              <p:spPr>
                <a:xfrm>
                  <a:off x="6884153" y="3455216"/>
                  <a:ext cx="1947600" cy="298552"/>
                </a:xfrm>
                <a:prstGeom prst="rect">
                  <a:avLst/>
                </a:prstGeom>
                <a:solidFill>
                  <a:srgbClr val="262626"/>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000" b="0" i="0" u="none" strike="noStrike" kern="0" cap="none" spc="0" normalizeH="0" baseline="0" noProof="0" dirty="0">
                    <a:ln>
                      <a:noFill/>
                    </a:ln>
                    <a:solidFill>
                      <a:srgbClr val="404040"/>
                    </a:solidFill>
                    <a:effectLst/>
                    <a:uLnTx/>
                    <a:uFillTx/>
                    <a:latin typeface="Calibri"/>
                    <a:ea typeface="+mn-ea"/>
                    <a:cs typeface="+mn-cs"/>
                  </a:endParaRPr>
                </a:p>
              </p:txBody>
            </p:sp>
            <p:sp>
              <p:nvSpPr>
                <p:cNvPr id="101" name="Nadpis 3"/>
                <p:cNvSpPr txBox="1">
                  <a:spLocks/>
                </p:cNvSpPr>
                <p:nvPr/>
              </p:nvSpPr>
              <p:spPr>
                <a:xfrm>
                  <a:off x="6979663" y="3499407"/>
                  <a:ext cx="1748591" cy="138499"/>
                </a:xfrm>
                <a:prstGeom prst="rect">
                  <a:avLst/>
                </a:prstGeom>
              </p:spPr>
              <p:txBody>
                <a:bodyPr vert="horz" wrap="square" lIns="0" tIns="0" rIns="0" bIns="0" rtlCol="0" anchor="t">
                  <a:spAutoFit/>
                </a:bodyPr>
                <a:lstStyle>
                  <a:defPPr>
                    <a:defRPr lang="en-US"/>
                  </a:defPPr>
                  <a:lvl1pPr marL="0" algn="l" defTabSz="1358696" rtl="0" eaLnBrk="1" latinLnBrk="0" hangingPunct="1">
                    <a:defRPr sz="2600" kern="1200">
                      <a:solidFill>
                        <a:schemeClr val="tx1"/>
                      </a:solidFill>
                      <a:latin typeface="+mn-lt"/>
                      <a:ea typeface="+mn-ea"/>
                      <a:cs typeface="+mn-cs"/>
                    </a:defRPr>
                  </a:lvl1pPr>
                  <a:lvl2pPr marL="679348" algn="l" defTabSz="1358696" rtl="0" eaLnBrk="1" latinLnBrk="0" hangingPunct="1">
                    <a:defRPr sz="2600" kern="1200">
                      <a:solidFill>
                        <a:schemeClr val="tx1"/>
                      </a:solidFill>
                      <a:latin typeface="+mn-lt"/>
                      <a:ea typeface="+mn-ea"/>
                      <a:cs typeface="+mn-cs"/>
                    </a:defRPr>
                  </a:lvl2pPr>
                  <a:lvl3pPr marL="1358696" algn="l" defTabSz="1358696" rtl="0" eaLnBrk="1" latinLnBrk="0" hangingPunct="1">
                    <a:defRPr sz="2600" kern="1200">
                      <a:solidFill>
                        <a:schemeClr val="tx1"/>
                      </a:solidFill>
                      <a:latin typeface="+mn-lt"/>
                      <a:ea typeface="+mn-ea"/>
                      <a:cs typeface="+mn-cs"/>
                    </a:defRPr>
                  </a:lvl3pPr>
                  <a:lvl4pPr marL="2038044" algn="l" defTabSz="1358696" rtl="0" eaLnBrk="1" latinLnBrk="0" hangingPunct="1">
                    <a:defRPr sz="2600" kern="1200">
                      <a:solidFill>
                        <a:schemeClr val="tx1"/>
                      </a:solidFill>
                      <a:latin typeface="+mn-lt"/>
                      <a:ea typeface="+mn-ea"/>
                      <a:cs typeface="+mn-cs"/>
                    </a:defRPr>
                  </a:lvl4pPr>
                  <a:lvl5pPr marL="2717392" algn="l" defTabSz="1358696" rtl="0" eaLnBrk="1" latinLnBrk="0" hangingPunct="1">
                    <a:defRPr sz="2600" kern="1200">
                      <a:solidFill>
                        <a:schemeClr val="tx1"/>
                      </a:solidFill>
                      <a:latin typeface="+mn-lt"/>
                      <a:ea typeface="+mn-ea"/>
                      <a:cs typeface="+mn-cs"/>
                    </a:defRPr>
                  </a:lvl5pPr>
                  <a:lvl6pPr marL="3396740" algn="l" defTabSz="1358696" rtl="0" eaLnBrk="1" latinLnBrk="0" hangingPunct="1">
                    <a:defRPr sz="2600" kern="1200">
                      <a:solidFill>
                        <a:schemeClr val="tx1"/>
                      </a:solidFill>
                      <a:latin typeface="+mn-lt"/>
                      <a:ea typeface="+mn-ea"/>
                      <a:cs typeface="+mn-cs"/>
                    </a:defRPr>
                  </a:lvl6pPr>
                  <a:lvl7pPr marL="4076088" algn="l" defTabSz="1358696" rtl="0" eaLnBrk="1" latinLnBrk="0" hangingPunct="1">
                    <a:defRPr sz="2600" kern="1200">
                      <a:solidFill>
                        <a:schemeClr val="tx1"/>
                      </a:solidFill>
                      <a:latin typeface="+mn-lt"/>
                      <a:ea typeface="+mn-ea"/>
                      <a:cs typeface="+mn-cs"/>
                    </a:defRPr>
                  </a:lvl7pPr>
                  <a:lvl8pPr marL="4755435" algn="l" defTabSz="1358696" rtl="0" eaLnBrk="1" latinLnBrk="0" hangingPunct="1">
                    <a:defRPr sz="2600" kern="1200">
                      <a:solidFill>
                        <a:schemeClr val="tx1"/>
                      </a:solidFill>
                      <a:latin typeface="+mn-lt"/>
                      <a:ea typeface="+mn-ea"/>
                      <a:cs typeface="+mn-cs"/>
                    </a:defRPr>
                  </a:lvl8pPr>
                  <a:lvl9pPr marL="5434783" algn="l" defTabSz="1358696" rtl="0" eaLnBrk="1" latinLnBrk="0" hangingPunct="1">
                    <a:defRPr sz="2600" kern="1200">
                      <a:solidFill>
                        <a:schemeClr val="tx1"/>
                      </a:solidFill>
                      <a:latin typeface="+mn-lt"/>
                      <a:ea typeface="+mn-ea"/>
                      <a:cs typeface="+mn-cs"/>
                    </a:defRPr>
                  </a:lvl9pPr>
                </a:lstStyle>
                <a:p>
                  <a:pPr algn="ctr" fontAlgn="auto">
                    <a:spcBef>
                      <a:spcPts val="0"/>
                    </a:spcBef>
                    <a:spcAft>
                      <a:spcPts val="600"/>
                    </a:spcAft>
                    <a:defRPr/>
                  </a:pPr>
                  <a:r>
                    <a:rPr lang="cs-CZ" sz="900" b="1" dirty="0">
                      <a:solidFill>
                        <a:srgbClr val="A8CCDD"/>
                      </a:solidFill>
                      <a:latin typeface="Calibri"/>
                    </a:rPr>
                    <a:t>ZNAČENÍ TIC A OTVÍRACÍ DOBA</a:t>
                  </a:r>
                </a:p>
              </p:txBody>
            </p:sp>
          </p:grpSp>
          <p:grpSp>
            <p:nvGrpSpPr>
              <p:cNvPr id="90" name="Skupina 89"/>
              <p:cNvGrpSpPr/>
              <p:nvPr/>
            </p:nvGrpSpPr>
            <p:grpSpPr>
              <a:xfrm>
                <a:off x="297260" y="2094180"/>
                <a:ext cx="8494242" cy="431879"/>
                <a:chOff x="297260" y="2094180"/>
                <a:chExt cx="8494242" cy="431879"/>
              </a:xfrm>
            </p:grpSpPr>
            <p:sp>
              <p:nvSpPr>
                <p:cNvPr id="91" name="object 7"/>
                <p:cNvSpPr/>
                <p:nvPr/>
              </p:nvSpPr>
              <p:spPr>
                <a:xfrm flipV="1">
                  <a:off x="297260" y="2094180"/>
                  <a:ext cx="8494242" cy="248284"/>
                </a:xfrm>
                <a:custGeom>
                  <a:avLst/>
                  <a:gdLst/>
                  <a:ahLst/>
                  <a:cxnLst/>
                  <a:rect l="l" t="t" r="r" b="b"/>
                  <a:pathLst>
                    <a:path w="9561830">
                      <a:moveTo>
                        <a:pt x="0" y="0"/>
                      </a:moveTo>
                      <a:lnTo>
                        <a:pt x="9561766" y="0"/>
                      </a:lnTo>
                    </a:path>
                  </a:pathLst>
                </a:custGeom>
                <a:ln w="25400">
                  <a:solidFill>
                    <a:srgbClr val="1C1C1C">
                      <a:lumMod val="90000"/>
                      <a:lumOff val="10000"/>
                    </a:srgbClr>
                  </a:solidFill>
                </a:ln>
              </p:spPr>
              <p:txBody>
                <a:bodyPr wrap="square" lIns="0" tIns="0" rIns="0" bIns="0" rtlCol="0"/>
                <a:lstStyle>
                  <a:defPPr>
                    <a:defRPr lang="en-US"/>
                  </a:defPPr>
                  <a:lvl1pPr marL="0" algn="l" defTabSz="1358696" rtl="0" eaLnBrk="1" latinLnBrk="0" hangingPunct="1">
                    <a:defRPr sz="2600" kern="1200">
                      <a:solidFill>
                        <a:schemeClr val="tx1"/>
                      </a:solidFill>
                      <a:latin typeface="+mn-lt"/>
                      <a:ea typeface="+mn-ea"/>
                      <a:cs typeface="+mn-cs"/>
                    </a:defRPr>
                  </a:lvl1pPr>
                  <a:lvl2pPr marL="679348" algn="l" defTabSz="1358696" rtl="0" eaLnBrk="1" latinLnBrk="0" hangingPunct="1">
                    <a:defRPr sz="2600" kern="1200">
                      <a:solidFill>
                        <a:schemeClr val="tx1"/>
                      </a:solidFill>
                      <a:latin typeface="+mn-lt"/>
                      <a:ea typeface="+mn-ea"/>
                      <a:cs typeface="+mn-cs"/>
                    </a:defRPr>
                  </a:lvl2pPr>
                  <a:lvl3pPr marL="1358696" algn="l" defTabSz="1358696" rtl="0" eaLnBrk="1" latinLnBrk="0" hangingPunct="1">
                    <a:defRPr sz="2600" kern="1200">
                      <a:solidFill>
                        <a:schemeClr val="tx1"/>
                      </a:solidFill>
                      <a:latin typeface="+mn-lt"/>
                      <a:ea typeface="+mn-ea"/>
                      <a:cs typeface="+mn-cs"/>
                    </a:defRPr>
                  </a:lvl3pPr>
                  <a:lvl4pPr marL="2038044" algn="l" defTabSz="1358696" rtl="0" eaLnBrk="1" latinLnBrk="0" hangingPunct="1">
                    <a:defRPr sz="2600" kern="1200">
                      <a:solidFill>
                        <a:schemeClr val="tx1"/>
                      </a:solidFill>
                      <a:latin typeface="+mn-lt"/>
                      <a:ea typeface="+mn-ea"/>
                      <a:cs typeface="+mn-cs"/>
                    </a:defRPr>
                  </a:lvl4pPr>
                  <a:lvl5pPr marL="2717392" algn="l" defTabSz="1358696" rtl="0" eaLnBrk="1" latinLnBrk="0" hangingPunct="1">
                    <a:defRPr sz="2600" kern="1200">
                      <a:solidFill>
                        <a:schemeClr val="tx1"/>
                      </a:solidFill>
                      <a:latin typeface="+mn-lt"/>
                      <a:ea typeface="+mn-ea"/>
                      <a:cs typeface="+mn-cs"/>
                    </a:defRPr>
                  </a:lvl5pPr>
                  <a:lvl6pPr marL="3396740" algn="l" defTabSz="1358696" rtl="0" eaLnBrk="1" latinLnBrk="0" hangingPunct="1">
                    <a:defRPr sz="2600" kern="1200">
                      <a:solidFill>
                        <a:schemeClr val="tx1"/>
                      </a:solidFill>
                      <a:latin typeface="+mn-lt"/>
                      <a:ea typeface="+mn-ea"/>
                      <a:cs typeface="+mn-cs"/>
                    </a:defRPr>
                  </a:lvl6pPr>
                  <a:lvl7pPr marL="4076088" algn="l" defTabSz="1358696" rtl="0" eaLnBrk="1" latinLnBrk="0" hangingPunct="1">
                    <a:defRPr sz="2600" kern="1200">
                      <a:solidFill>
                        <a:schemeClr val="tx1"/>
                      </a:solidFill>
                      <a:latin typeface="+mn-lt"/>
                      <a:ea typeface="+mn-ea"/>
                      <a:cs typeface="+mn-cs"/>
                    </a:defRPr>
                  </a:lvl7pPr>
                  <a:lvl8pPr marL="4755435" algn="l" defTabSz="1358696" rtl="0" eaLnBrk="1" latinLnBrk="0" hangingPunct="1">
                    <a:defRPr sz="2600" kern="1200">
                      <a:solidFill>
                        <a:schemeClr val="tx1"/>
                      </a:solidFill>
                      <a:latin typeface="+mn-lt"/>
                      <a:ea typeface="+mn-ea"/>
                      <a:cs typeface="+mn-cs"/>
                    </a:defRPr>
                  </a:lvl8pPr>
                  <a:lvl9pPr marL="5434783" algn="l" defTabSz="1358696" rtl="0" eaLnBrk="1" latinLnBrk="0" hangingPunct="1">
                    <a:defRPr sz="2600" kern="1200">
                      <a:solidFill>
                        <a:schemeClr val="tx1"/>
                      </a:solidFill>
                      <a:latin typeface="+mn-lt"/>
                      <a:ea typeface="+mn-ea"/>
                      <a:cs typeface="+mn-cs"/>
                    </a:defRPr>
                  </a:lvl9pPr>
                </a:lstStyle>
                <a:p>
                  <a:pPr defTabSz="1358890" fontAlgn="auto">
                    <a:spcBef>
                      <a:spcPts val="0"/>
                    </a:spcBef>
                    <a:spcAft>
                      <a:spcPts val="0"/>
                    </a:spcAft>
                    <a:defRPr/>
                  </a:pPr>
                  <a:endParaRPr sz="2700">
                    <a:solidFill>
                      <a:srgbClr val="404040"/>
                    </a:solidFill>
                    <a:latin typeface="Calibri"/>
                  </a:endParaRPr>
                </a:p>
              </p:txBody>
            </p:sp>
            <p:sp>
              <p:nvSpPr>
                <p:cNvPr id="92" name="Hexagon 222"/>
                <p:cNvSpPr/>
                <p:nvPr/>
              </p:nvSpPr>
              <p:spPr>
                <a:xfrm>
                  <a:off x="1034344" y="2132793"/>
                  <a:ext cx="431666" cy="393266"/>
                </a:xfrm>
                <a:prstGeom prst="hexagon">
                  <a:avLst/>
                </a:prstGeom>
                <a:solidFill>
                  <a:srgbClr val="008BCA"/>
                </a:solidFill>
                <a:ln w="35560" cap="flat" cmpd="sng" algn="ctr">
                  <a:solidFill>
                    <a:srgbClr val="1C1C1C">
                      <a:lumMod val="90000"/>
                      <a:lumOff val="10000"/>
                    </a:srgbClr>
                  </a:solidFill>
                  <a:prstDash val="solid"/>
                </a:ln>
                <a:effectLst/>
              </p:spPr>
              <p:txBody>
                <a:bodyPr rtlCol="0" anchor="ctr"/>
                <a:lstStyle>
                  <a:defPPr>
                    <a:defRPr lang="en-US"/>
                  </a:defPPr>
                  <a:lvl1pPr marL="0" algn="l" defTabSz="1358696" rtl="0" eaLnBrk="1" latinLnBrk="0" hangingPunct="1">
                    <a:defRPr sz="2600" kern="1200">
                      <a:solidFill>
                        <a:schemeClr val="lt1"/>
                      </a:solidFill>
                      <a:latin typeface="+mn-lt"/>
                      <a:ea typeface="+mn-ea"/>
                      <a:cs typeface="+mn-cs"/>
                    </a:defRPr>
                  </a:lvl1pPr>
                  <a:lvl2pPr marL="679348" algn="l" defTabSz="1358696" rtl="0" eaLnBrk="1" latinLnBrk="0" hangingPunct="1">
                    <a:defRPr sz="2600" kern="1200">
                      <a:solidFill>
                        <a:schemeClr val="lt1"/>
                      </a:solidFill>
                      <a:latin typeface="+mn-lt"/>
                      <a:ea typeface="+mn-ea"/>
                      <a:cs typeface="+mn-cs"/>
                    </a:defRPr>
                  </a:lvl2pPr>
                  <a:lvl3pPr marL="1358696" algn="l" defTabSz="1358696" rtl="0" eaLnBrk="1" latinLnBrk="0" hangingPunct="1">
                    <a:defRPr sz="2600" kern="1200">
                      <a:solidFill>
                        <a:schemeClr val="lt1"/>
                      </a:solidFill>
                      <a:latin typeface="+mn-lt"/>
                      <a:ea typeface="+mn-ea"/>
                      <a:cs typeface="+mn-cs"/>
                    </a:defRPr>
                  </a:lvl3pPr>
                  <a:lvl4pPr marL="2038044" algn="l" defTabSz="1358696" rtl="0" eaLnBrk="1" latinLnBrk="0" hangingPunct="1">
                    <a:defRPr sz="2600" kern="1200">
                      <a:solidFill>
                        <a:schemeClr val="lt1"/>
                      </a:solidFill>
                      <a:latin typeface="+mn-lt"/>
                      <a:ea typeface="+mn-ea"/>
                      <a:cs typeface="+mn-cs"/>
                    </a:defRPr>
                  </a:lvl4pPr>
                  <a:lvl5pPr marL="2717392" algn="l" defTabSz="1358696" rtl="0" eaLnBrk="1" latinLnBrk="0" hangingPunct="1">
                    <a:defRPr sz="2600" kern="1200">
                      <a:solidFill>
                        <a:schemeClr val="lt1"/>
                      </a:solidFill>
                      <a:latin typeface="+mn-lt"/>
                      <a:ea typeface="+mn-ea"/>
                      <a:cs typeface="+mn-cs"/>
                    </a:defRPr>
                  </a:lvl5pPr>
                  <a:lvl6pPr marL="3396740" algn="l" defTabSz="1358696" rtl="0" eaLnBrk="1" latinLnBrk="0" hangingPunct="1">
                    <a:defRPr sz="2600" kern="1200">
                      <a:solidFill>
                        <a:schemeClr val="lt1"/>
                      </a:solidFill>
                      <a:latin typeface="+mn-lt"/>
                      <a:ea typeface="+mn-ea"/>
                      <a:cs typeface="+mn-cs"/>
                    </a:defRPr>
                  </a:lvl6pPr>
                  <a:lvl7pPr marL="4076088" algn="l" defTabSz="1358696" rtl="0" eaLnBrk="1" latinLnBrk="0" hangingPunct="1">
                    <a:defRPr sz="2600" kern="1200">
                      <a:solidFill>
                        <a:schemeClr val="lt1"/>
                      </a:solidFill>
                      <a:latin typeface="+mn-lt"/>
                      <a:ea typeface="+mn-ea"/>
                      <a:cs typeface="+mn-cs"/>
                    </a:defRPr>
                  </a:lvl7pPr>
                  <a:lvl8pPr marL="4755435" algn="l" defTabSz="1358696" rtl="0" eaLnBrk="1" latinLnBrk="0" hangingPunct="1">
                    <a:defRPr sz="2600" kern="1200">
                      <a:solidFill>
                        <a:schemeClr val="lt1"/>
                      </a:solidFill>
                      <a:latin typeface="+mn-lt"/>
                      <a:ea typeface="+mn-ea"/>
                      <a:cs typeface="+mn-cs"/>
                    </a:defRPr>
                  </a:lvl8pPr>
                  <a:lvl9pPr marL="5434783" algn="l" defTabSz="1358696" rtl="0" eaLnBrk="1" latinLnBrk="0" hangingPunct="1">
                    <a:defRPr sz="2600" kern="1200">
                      <a:solidFill>
                        <a:schemeClr val="lt1"/>
                      </a:solidFill>
                      <a:latin typeface="+mn-lt"/>
                      <a:ea typeface="+mn-ea"/>
                      <a:cs typeface="+mn-cs"/>
                    </a:defRPr>
                  </a:lvl9pPr>
                </a:lstStyle>
                <a:p>
                  <a:pPr algn="ctr" defTabSz="1358890" fontAlgn="auto">
                    <a:spcBef>
                      <a:spcPts val="0"/>
                    </a:spcBef>
                    <a:spcAft>
                      <a:spcPts val="0"/>
                    </a:spcAft>
                    <a:defRPr/>
                  </a:pPr>
                  <a:endParaRPr lang="en-GB" sz="5000" b="1" dirty="0">
                    <a:solidFill>
                      <a:srgbClr val="FFFFFF"/>
                    </a:solidFill>
                    <a:latin typeface="Calibri"/>
                  </a:endParaRPr>
                </a:p>
              </p:txBody>
            </p:sp>
            <p:sp>
              <p:nvSpPr>
                <p:cNvPr id="93" name="Hexagon 224"/>
                <p:cNvSpPr/>
                <p:nvPr/>
              </p:nvSpPr>
              <p:spPr>
                <a:xfrm>
                  <a:off x="7659080" y="2132793"/>
                  <a:ext cx="431666" cy="393266"/>
                </a:xfrm>
                <a:prstGeom prst="hexagon">
                  <a:avLst/>
                </a:prstGeom>
                <a:solidFill>
                  <a:srgbClr val="008BCA"/>
                </a:solidFill>
                <a:ln w="35560" cap="flat" cmpd="sng" algn="ctr">
                  <a:solidFill>
                    <a:srgbClr val="1C1C1C">
                      <a:lumMod val="90000"/>
                      <a:lumOff val="10000"/>
                    </a:srgbClr>
                  </a:solidFill>
                  <a:prstDash val="solid"/>
                </a:ln>
                <a:effectLst/>
              </p:spPr>
              <p:txBody>
                <a:bodyPr rtlCol="0" anchor="ctr"/>
                <a:lstStyle>
                  <a:defPPr>
                    <a:defRPr lang="en-US"/>
                  </a:defPPr>
                  <a:lvl1pPr marL="0" algn="l" defTabSz="1358696" rtl="0" eaLnBrk="1" latinLnBrk="0" hangingPunct="1">
                    <a:defRPr sz="2600" kern="1200">
                      <a:solidFill>
                        <a:schemeClr val="lt1"/>
                      </a:solidFill>
                      <a:latin typeface="+mn-lt"/>
                      <a:ea typeface="+mn-ea"/>
                      <a:cs typeface="+mn-cs"/>
                    </a:defRPr>
                  </a:lvl1pPr>
                  <a:lvl2pPr marL="679348" algn="l" defTabSz="1358696" rtl="0" eaLnBrk="1" latinLnBrk="0" hangingPunct="1">
                    <a:defRPr sz="2600" kern="1200">
                      <a:solidFill>
                        <a:schemeClr val="lt1"/>
                      </a:solidFill>
                      <a:latin typeface="+mn-lt"/>
                      <a:ea typeface="+mn-ea"/>
                      <a:cs typeface="+mn-cs"/>
                    </a:defRPr>
                  </a:lvl2pPr>
                  <a:lvl3pPr marL="1358696" algn="l" defTabSz="1358696" rtl="0" eaLnBrk="1" latinLnBrk="0" hangingPunct="1">
                    <a:defRPr sz="2600" kern="1200">
                      <a:solidFill>
                        <a:schemeClr val="lt1"/>
                      </a:solidFill>
                      <a:latin typeface="+mn-lt"/>
                      <a:ea typeface="+mn-ea"/>
                      <a:cs typeface="+mn-cs"/>
                    </a:defRPr>
                  </a:lvl3pPr>
                  <a:lvl4pPr marL="2038044" algn="l" defTabSz="1358696" rtl="0" eaLnBrk="1" latinLnBrk="0" hangingPunct="1">
                    <a:defRPr sz="2600" kern="1200">
                      <a:solidFill>
                        <a:schemeClr val="lt1"/>
                      </a:solidFill>
                      <a:latin typeface="+mn-lt"/>
                      <a:ea typeface="+mn-ea"/>
                      <a:cs typeface="+mn-cs"/>
                    </a:defRPr>
                  </a:lvl4pPr>
                  <a:lvl5pPr marL="2717392" algn="l" defTabSz="1358696" rtl="0" eaLnBrk="1" latinLnBrk="0" hangingPunct="1">
                    <a:defRPr sz="2600" kern="1200">
                      <a:solidFill>
                        <a:schemeClr val="lt1"/>
                      </a:solidFill>
                      <a:latin typeface="+mn-lt"/>
                      <a:ea typeface="+mn-ea"/>
                      <a:cs typeface="+mn-cs"/>
                    </a:defRPr>
                  </a:lvl5pPr>
                  <a:lvl6pPr marL="3396740" algn="l" defTabSz="1358696" rtl="0" eaLnBrk="1" latinLnBrk="0" hangingPunct="1">
                    <a:defRPr sz="2600" kern="1200">
                      <a:solidFill>
                        <a:schemeClr val="lt1"/>
                      </a:solidFill>
                      <a:latin typeface="+mn-lt"/>
                      <a:ea typeface="+mn-ea"/>
                      <a:cs typeface="+mn-cs"/>
                    </a:defRPr>
                  </a:lvl6pPr>
                  <a:lvl7pPr marL="4076088" algn="l" defTabSz="1358696" rtl="0" eaLnBrk="1" latinLnBrk="0" hangingPunct="1">
                    <a:defRPr sz="2600" kern="1200">
                      <a:solidFill>
                        <a:schemeClr val="lt1"/>
                      </a:solidFill>
                      <a:latin typeface="+mn-lt"/>
                      <a:ea typeface="+mn-ea"/>
                      <a:cs typeface="+mn-cs"/>
                    </a:defRPr>
                  </a:lvl7pPr>
                  <a:lvl8pPr marL="4755435" algn="l" defTabSz="1358696" rtl="0" eaLnBrk="1" latinLnBrk="0" hangingPunct="1">
                    <a:defRPr sz="2600" kern="1200">
                      <a:solidFill>
                        <a:schemeClr val="lt1"/>
                      </a:solidFill>
                      <a:latin typeface="+mn-lt"/>
                      <a:ea typeface="+mn-ea"/>
                      <a:cs typeface="+mn-cs"/>
                    </a:defRPr>
                  </a:lvl8pPr>
                  <a:lvl9pPr marL="5434783" algn="l" defTabSz="1358696" rtl="0" eaLnBrk="1" latinLnBrk="0" hangingPunct="1">
                    <a:defRPr sz="2600" kern="1200">
                      <a:solidFill>
                        <a:schemeClr val="lt1"/>
                      </a:solidFill>
                      <a:latin typeface="+mn-lt"/>
                      <a:ea typeface="+mn-ea"/>
                      <a:cs typeface="+mn-cs"/>
                    </a:defRPr>
                  </a:lvl9pPr>
                </a:lstStyle>
                <a:p>
                  <a:pPr algn="ctr" defTabSz="1358890" fontAlgn="auto">
                    <a:spcBef>
                      <a:spcPts val="0"/>
                    </a:spcBef>
                    <a:spcAft>
                      <a:spcPts val="0"/>
                    </a:spcAft>
                    <a:defRPr/>
                  </a:pPr>
                  <a:endParaRPr lang="en-GB" sz="2700">
                    <a:solidFill>
                      <a:srgbClr val="404040"/>
                    </a:solidFill>
                    <a:latin typeface="Calibri"/>
                  </a:endParaRPr>
                </a:p>
              </p:txBody>
            </p:sp>
            <p:sp>
              <p:nvSpPr>
                <p:cNvPr id="94" name="Hexagon 223"/>
                <p:cNvSpPr/>
                <p:nvPr/>
              </p:nvSpPr>
              <p:spPr>
                <a:xfrm>
                  <a:off x="3266592" y="2128349"/>
                  <a:ext cx="431666" cy="393266"/>
                </a:xfrm>
                <a:prstGeom prst="hexagon">
                  <a:avLst/>
                </a:prstGeom>
                <a:solidFill>
                  <a:srgbClr val="008BCA"/>
                </a:solidFill>
                <a:ln w="35560" cap="flat" cmpd="sng" algn="ctr">
                  <a:solidFill>
                    <a:srgbClr val="1C1C1C">
                      <a:lumMod val="90000"/>
                      <a:lumOff val="10000"/>
                    </a:srgbClr>
                  </a:solidFill>
                  <a:prstDash val="solid"/>
                </a:ln>
                <a:effectLst/>
              </p:spPr>
              <p:txBody>
                <a:bodyPr rtlCol="0" anchor="ctr"/>
                <a:lstStyle>
                  <a:defPPr>
                    <a:defRPr lang="en-US"/>
                  </a:defPPr>
                  <a:lvl1pPr marL="0" algn="l" defTabSz="1358696" rtl="0" eaLnBrk="1" latinLnBrk="0" hangingPunct="1">
                    <a:defRPr sz="2600" kern="1200">
                      <a:solidFill>
                        <a:schemeClr val="lt1"/>
                      </a:solidFill>
                      <a:latin typeface="+mn-lt"/>
                      <a:ea typeface="+mn-ea"/>
                      <a:cs typeface="+mn-cs"/>
                    </a:defRPr>
                  </a:lvl1pPr>
                  <a:lvl2pPr marL="679348" algn="l" defTabSz="1358696" rtl="0" eaLnBrk="1" latinLnBrk="0" hangingPunct="1">
                    <a:defRPr sz="2600" kern="1200">
                      <a:solidFill>
                        <a:schemeClr val="lt1"/>
                      </a:solidFill>
                      <a:latin typeface="+mn-lt"/>
                      <a:ea typeface="+mn-ea"/>
                      <a:cs typeface="+mn-cs"/>
                    </a:defRPr>
                  </a:lvl2pPr>
                  <a:lvl3pPr marL="1358696" algn="l" defTabSz="1358696" rtl="0" eaLnBrk="1" latinLnBrk="0" hangingPunct="1">
                    <a:defRPr sz="2600" kern="1200">
                      <a:solidFill>
                        <a:schemeClr val="lt1"/>
                      </a:solidFill>
                      <a:latin typeface="+mn-lt"/>
                      <a:ea typeface="+mn-ea"/>
                      <a:cs typeface="+mn-cs"/>
                    </a:defRPr>
                  </a:lvl3pPr>
                  <a:lvl4pPr marL="2038044" algn="l" defTabSz="1358696" rtl="0" eaLnBrk="1" latinLnBrk="0" hangingPunct="1">
                    <a:defRPr sz="2600" kern="1200">
                      <a:solidFill>
                        <a:schemeClr val="lt1"/>
                      </a:solidFill>
                      <a:latin typeface="+mn-lt"/>
                      <a:ea typeface="+mn-ea"/>
                      <a:cs typeface="+mn-cs"/>
                    </a:defRPr>
                  </a:lvl4pPr>
                  <a:lvl5pPr marL="2717392" algn="l" defTabSz="1358696" rtl="0" eaLnBrk="1" latinLnBrk="0" hangingPunct="1">
                    <a:defRPr sz="2600" kern="1200">
                      <a:solidFill>
                        <a:schemeClr val="lt1"/>
                      </a:solidFill>
                      <a:latin typeface="+mn-lt"/>
                      <a:ea typeface="+mn-ea"/>
                      <a:cs typeface="+mn-cs"/>
                    </a:defRPr>
                  </a:lvl5pPr>
                  <a:lvl6pPr marL="3396740" algn="l" defTabSz="1358696" rtl="0" eaLnBrk="1" latinLnBrk="0" hangingPunct="1">
                    <a:defRPr sz="2600" kern="1200">
                      <a:solidFill>
                        <a:schemeClr val="lt1"/>
                      </a:solidFill>
                      <a:latin typeface="+mn-lt"/>
                      <a:ea typeface="+mn-ea"/>
                      <a:cs typeface="+mn-cs"/>
                    </a:defRPr>
                  </a:lvl6pPr>
                  <a:lvl7pPr marL="4076088" algn="l" defTabSz="1358696" rtl="0" eaLnBrk="1" latinLnBrk="0" hangingPunct="1">
                    <a:defRPr sz="2600" kern="1200">
                      <a:solidFill>
                        <a:schemeClr val="lt1"/>
                      </a:solidFill>
                      <a:latin typeface="+mn-lt"/>
                      <a:ea typeface="+mn-ea"/>
                      <a:cs typeface="+mn-cs"/>
                    </a:defRPr>
                  </a:lvl7pPr>
                  <a:lvl8pPr marL="4755435" algn="l" defTabSz="1358696" rtl="0" eaLnBrk="1" latinLnBrk="0" hangingPunct="1">
                    <a:defRPr sz="2600" kern="1200">
                      <a:solidFill>
                        <a:schemeClr val="lt1"/>
                      </a:solidFill>
                      <a:latin typeface="+mn-lt"/>
                      <a:ea typeface="+mn-ea"/>
                      <a:cs typeface="+mn-cs"/>
                    </a:defRPr>
                  </a:lvl8pPr>
                  <a:lvl9pPr marL="5434783" algn="l" defTabSz="1358696" rtl="0" eaLnBrk="1" latinLnBrk="0" hangingPunct="1">
                    <a:defRPr sz="2600" kern="1200">
                      <a:solidFill>
                        <a:schemeClr val="lt1"/>
                      </a:solidFill>
                      <a:latin typeface="+mn-lt"/>
                      <a:ea typeface="+mn-ea"/>
                      <a:cs typeface="+mn-cs"/>
                    </a:defRPr>
                  </a:lvl9pPr>
                </a:lstStyle>
                <a:p>
                  <a:pPr algn="ctr" defTabSz="1358890" fontAlgn="auto">
                    <a:spcBef>
                      <a:spcPts val="0"/>
                    </a:spcBef>
                    <a:spcAft>
                      <a:spcPts val="0"/>
                    </a:spcAft>
                    <a:defRPr/>
                  </a:pPr>
                  <a:endParaRPr lang="en-GB" sz="2700">
                    <a:solidFill>
                      <a:srgbClr val="404040"/>
                    </a:solidFill>
                    <a:latin typeface="Calibri"/>
                  </a:endParaRPr>
                </a:p>
              </p:txBody>
            </p:sp>
            <p:sp>
              <p:nvSpPr>
                <p:cNvPr id="95" name="Hexagon 224"/>
                <p:cNvSpPr/>
                <p:nvPr/>
              </p:nvSpPr>
              <p:spPr>
                <a:xfrm>
                  <a:off x="5426832" y="2128349"/>
                  <a:ext cx="431666" cy="393266"/>
                </a:xfrm>
                <a:prstGeom prst="hexagon">
                  <a:avLst/>
                </a:prstGeom>
                <a:solidFill>
                  <a:srgbClr val="008BCA"/>
                </a:solidFill>
                <a:ln w="35560" cap="flat" cmpd="sng" algn="ctr">
                  <a:solidFill>
                    <a:srgbClr val="1C1C1C">
                      <a:lumMod val="90000"/>
                      <a:lumOff val="10000"/>
                    </a:srgbClr>
                  </a:solidFill>
                  <a:prstDash val="solid"/>
                </a:ln>
                <a:effectLst/>
              </p:spPr>
              <p:txBody>
                <a:bodyPr rtlCol="0" anchor="ctr"/>
                <a:lstStyle>
                  <a:defPPr>
                    <a:defRPr lang="en-US"/>
                  </a:defPPr>
                  <a:lvl1pPr marL="0" algn="l" defTabSz="1358696" rtl="0" eaLnBrk="1" latinLnBrk="0" hangingPunct="1">
                    <a:defRPr sz="2600" kern="1200">
                      <a:solidFill>
                        <a:schemeClr val="lt1"/>
                      </a:solidFill>
                      <a:latin typeface="+mn-lt"/>
                      <a:ea typeface="+mn-ea"/>
                      <a:cs typeface="+mn-cs"/>
                    </a:defRPr>
                  </a:lvl1pPr>
                  <a:lvl2pPr marL="679348" algn="l" defTabSz="1358696" rtl="0" eaLnBrk="1" latinLnBrk="0" hangingPunct="1">
                    <a:defRPr sz="2600" kern="1200">
                      <a:solidFill>
                        <a:schemeClr val="lt1"/>
                      </a:solidFill>
                      <a:latin typeface="+mn-lt"/>
                      <a:ea typeface="+mn-ea"/>
                      <a:cs typeface="+mn-cs"/>
                    </a:defRPr>
                  </a:lvl2pPr>
                  <a:lvl3pPr marL="1358696" algn="l" defTabSz="1358696" rtl="0" eaLnBrk="1" latinLnBrk="0" hangingPunct="1">
                    <a:defRPr sz="2600" kern="1200">
                      <a:solidFill>
                        <a:schemeClr val="lt1"/>
                      </a:solidFill>
                      <a:latin typeface="+mn-lt"/>
                      <a:ea typeface="+mn-ea"/>
                      <a:cs typeface="+mn-cs"/>
                    </a:defRPr>
                  </a:lvl3pPr>
                  <a:lvl4pPr marL="2038044" algn="l" defTabSz="1358696" rtl="0" eaLnBrk="1" latinLnBrk="0" hangingPunct="1">
                    <a:defRPr sz="2600" kern="1200">
                      <a:solidFill>
                        <a:schemeClr val="lt1"/>
                      </a:solidFill>
                      <a:latin typeface="+mn-lt"/>
                      <a:ea typeface="+mn-ea"/>
                      <a:cs typeface="+mn-cs"/>
                    </a:defRPr>
                  </a:lvl4pPr>
                  <a:lvl5pPr marL="2717392" algn="l" defTabSz="1358696" rtl="0" eaLnBrk="1" latinLnBrk="0" hangingPunct="1">
                    <a:defRPr sz="2600" kern="1200">
                      <a:solidFill>
                        <a:schemeClr val="lt1"/>
                      </a:solidFill>
                      <a:latin typeface="+mn-lt"/>
                      <a:ea typeface="+mn-ea"/>
                      <a:cs typeface="+mn-cs"/>
                    </a:defRPr>
                  </a:lvl5pPr>
                  <a:lvl6pPr marL="3396740" algn="l" defTabSz="1358696" rtl="0" eaLnBrk="1" latinLnBrk="0" hangingPunct="1">
                    <a:defRPr sz="2600" kern="1200">
                      <a:solidFill>
                        <a:schemeClr val="lt1"/>
                      </a:solidFill>
                      <a:latin typeface="+mn-lt"/>
                      <a:ea typeface="+mn-ea"/>
                      <a:cs typeface="+mn-cs"/>
                    </a:defRPr>
                  </a:lvl6pPr>
                  <a:lvl7pPr marL="4076088" algn="l" defTabSz="1358696" rtl="0" eaLnBrk="1" latinLnBrk="0" hangingPunct="1">
                    <a:defRPr sz="2600" kern="1200">
                      <a:solidFill>
                        <a:schemeClr val="lt1"/>
                      </a:solidFill>
                      <a:latin typeface="+mn-lt"/>
                      <a:ea typeface="+mn-ea"/>
                      <a:cs typeface="+mn-cs"/>
                    </a:defRPr>
                  </a:lvl7pPr>
                  <a:lvl8pPr marL="4755435" algn="l" defTabSz="1358696" rtl="0" eaLnBrk="1" latinLnBrk="0" hangingPunct="1">
                    <a:defRPr sz="2600" kern="1200">
                      <a:solidFill>
                        <a:schemeClr val="lt1"/>
                      </a:solidFill>
                      <a:latin typeface="+mn-lt"/>
                      <a:ea typeface="+mn-ea"/>
                      <a:cs typeface="+mn-cs"/>
                    </a:defRPr>
                  </a:lvl8pPr>
                  <a:lvl9pPr marL="5434783" algn="l" defTabSz="1358696" rtl="0" eaLnBrk="1" latinLnBrk="0" hangingPunct="1">
                    <a:defRPr sz="2600" kern="1200">
                      <a:solidFill>
                        <a:schemeClr val="lt1"/>
                      </a:solidFill>
                      <a:latin typeface="+mn-lt"/>
                      <a:ea typeface="+mn-ea"/>
                      <a:cs typeface="+mn-cs"/>
                    </a:defRPr>
                  </a:lvl9pPr>
                </a:lstStyle>
                <a:p>
                  <a:pPr algn="ctr" defTabSz="1358890" fontAlgn="auto">
                    <a:spcBef>
                      <a:spcPts val="0"/>
                    </a:spcBef>
                    <a:spcAft>
                      <a:spcPts val="0"/>
                    </a:spcAft>
                    <a:defRPr/>
                  </a:pPr>
                  <a:endParaRPr lang="en-GB" sz="2700">
                    <a:solidFill>
                      <a:srgbClr val="404040"/>
                    </a:solidFill>
                    <a:latin typeface="Calibri"/>
                  </a:endParaRPr>
                </a:p>
              </p:txBody>
            </p:sp>
            <p:sp>
              <p:nvSpPr>
                <p:cNvPr id="96" name="Freeform 20"/>
                <p:cNvSpPr>
                  <a:spLocks noChangeAspect="1" noEditPoints="1"/>
                </p:cNvSpPr>
                <p:nvPr/>
              </p:nvSpPr>
              <p:spPr bwMode="auto">
                <a:xfrm>
                  <a:off x="7753292" y="2216617"/>
                  <a:ext cx="243242" cy="212945"/>
                </a:xfrm>
                <a:custGeom>
                  <a:avLst/>
                  <a:gdLst>
                    <a:gd name="T0" fmla="*/ 341 w 341"/>
                    <a:gd name="T1" fmla="*/ 74 h 298"/>
                    <a:gd name="T2" fmla="*/ 312 w 341"/>
                    <a:gd name="T3" fmla="*/ 45 h 298"/>
                    <a:gd name="T4" fmla="*/ 197 w 341"/>
                    <a:gd name="T5" fmla="*/ 45 h 298"/>
                    <a:gd name="T6" fmla="*/ 197 w 341"/>
                    <a:gd name="T7" fmla="*/ 110 h 298"/>
                    <a:gd name="T8" fmla="*/ 312 w 341"/>
                    <a:gd name="T9" fmla="*/ 110 h 298"/>
                    <a:gd name="T10" fmla="*/ 341 w 341"/>
                    <a:gd name="T11" fmla="*/ 74 h 298"/>
                    <a:gd name="T12" fmla="*/ 0 w 341"/>
                    <a:gd name="T13" fmla="*/ 74 h 298"/>
                    <a:gd name="T14" fmla="*/ 30 w 341"/>
                    <a:gd name="T15" fmla="*/ 110 h 298"/>
                    <a:gd name="T16" fmla="*/ 145 w 341"/>
                    <a:gd name="T17" fmla="*/ 110 h 298"/>
                    <a:gd name="T18" fmla="*/ 145 w 341"/>
                    <a:gd name="T19" fmla="*/ 45 h 298"/>
                    <a:gd name="T20" fmla="*/ 30 w 341"/>
                    <a:gd name="T21" fmla="*/ 45 h 298"/>
                    <a:gd name="T22" fmla="*/ 0 w 341"/>
                    <a:gd name="T23" fmla="*/ 74 h 298"/>
                    <a:gd name="T24" fmla="*/ 197 w 341"/>
                    <a:gd name="T25" fmla="*/ 123 h 298"/>
                    <a:gd name="T26" fmla="*/ 197 w 341"/>
                    <a:gd name="T27" fmla="*/ 188 h 298"/>
                    <a:gd name="T28" fmla="*/ 312 w 341"/>
                    <a:gd name="T29" fmla="*/ 188 h 298"/>
                    <a:gd name="T30" fmla="*/ 341 w 341"/>
                    <a:gd name="T31" fmla="*/ 152 h 298"/>
                    <a:gd name="T32" fmla="*/ 312 w 341"/>
                    <a:gd name="T33" fmla="*/ 123 h 298"/>
                    <a:gd name="T34" fmla="*/ 197 w 341"/>
                    <a:gd name="T35" fmla="*/ 123 h 298"/>
                    <a:gd name="T36" fmla="*/ 171 w 341"/>
                    <a:gd name="T37" fmla="*/ 0 h 298"/>
                    <a:gd name="T38" fmla="*/ 159 w 341"/>
                    <a:gd name="T39" fmla="*/ 12 h 298"/>
                    <a:gd name="T40" fmla="*/ 159 w 341"/>
                    <a:gd name="T41" fmla="*/ 298 h 298"/>
                    <a:gd name="T42" fmla="*/ 183 w 341"/>
                    <a:gd name="T43" fmla="*/ 298 h 298"/>
                    <a:gd name="T44" fmla="*/ 183 w 341"/>
                    <a:gd name="T45" fmla="*/ 12 h 298"/>
                    <a:gd name="T46" fmla="*/ 171 w 341"/>
                    <a:gd name="T47" fmla="*/ 0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1" h="298">
                      <a:moveTo>
                        <a:pt x="341" y="74"/>
                      </a:moveTo>
                      <a:cubicBezTo>
                        <a:pt x="312" y="45"/>
                        <a:pt x="312" y="45"/>
                        <a:pt x="312" y="45"/>
                      </a:cubicBezTo>
                      <a:cubicBezTo>
                        <a:pt x="197" y="45"/>
                        <a:pt x="197" y="45"/>
                        <a:pt x="197" y="45"/>
                      </a:cubicBezTo>
                      <a:cubicBezTo>
                        <a:pt x="197" y="110"/>
                        <a:pt x="197" y="110"/>
                        <a:pt x="197" y="110"/>
                      </a:cubicBezTo>
                      <a:cubicBezTo>
                        <a:pt x="312" y="110"/>
                        <a:pt x="312" y="110"/>
                        <a:pt x="312" y="110"/>
                      </a:cubicBezTo>
                      <a:lnTo>
                        <a:pt x="341" y="74"/>
                      </a:lnTo>
                      <a:close/>
                      <a:moveTo>
                        <a:pt x="0" y="74"/>
                      </a:moveTo>
                      <a:cubicBezTo>
                        <a:pt x="30" y="110"/>
                        <a:pt x="30" y="110"/>
                        <a:pt x="30" y="110"/>
                      </a:cubicBezTo>
                      <a:cubicBezTo>
                        <a:pt x="145" y="110"/>
                        <a:pt x="145" y="110"/>
                        <a:pt x="145" y="110"/>
                      </a:cubicBezTo>
                      <a:cubicBezTo>
                        <a:pt x="145" y="45"/>
                        <a:pt x="145" y="45"/>
                        <a:pt x="145" y="45"/>
                      </a:cubicBezTo>
                      <a:cubicBezTo>
                        <a:pt x="30" y="45"/>
                        <a:pt x="30" y="45"/>
                        <a:pt x="30" y="45"/>
                      </a:cubicBezTo>
                      <a:lnTo>
                        <a:pt x="0" y="74"/>
                      </a:lnTo>
                      <a:close/>
                      <a:moveTo>
                        <a:pt x="197" y="123"/>
                      </a:moveTo>
                      <a:cubicBezTo>
                        <a:pt x="197" y="188"/>
                        <a:pt x="197" y="188"/>
                        <a:pt x="197" y="188"/>
                      </a:cubicBezTo>
                      <a:cubicBezTo>
                        <a:pt x="312" y="188"/>
                        <a:pt x="312" y="188"/>
                        <a:pt x="312" y="188"/>
                      </a:cubicBezTo>
                      <a:cubicBezTo>
                        <a:pt x="341" y="152"/>
                        <a:pt x="341" y="152"/>
                        <a:pt x="341" y="152"/>
                      </a:cubicBezTo>
                      <a:cubicBezTo>
                        <a:pt x="312" y="123"/>
                        <a:pt x="312" y="123"/>
                        <a:pt x="312" y="123"/>
                      </a:cubicBezTo>
                      <a:lnTo>
                        <a:pt x="197" y="123"/>
                      </a:lnTo>
                      <a:close/>
                      <a:moveTo>
                        <a:pt x="171" y="0"/>
                      </a:moveTo>
                      <a:cubicBezTo>
                        <a:pt x="165" y="0"/>
                        <a:pt x="159" y="6"/>
                        <a:pt x="159" y="12"/>
                      </a:cubicBezTo>
                      <a:cubicBezTo>
                        <a:pt x="159" y="298"/>
                        <a:pt x="159" y="298"/>
                        <a:pt x="159" y="298"/>
                      </a:cubicBezTo>
                      <a:cubicBezTo>
                        <a:pt x="183" y="298"/>
                        <a:pt x="183" y="298"/>
                        <a:pt x="183" y="298"/>
                      </a:cubicBezTo>
                      <a:cubicBezTo>
                        <a:pt x="183" y="12"/>
                        <a:pt x="183" y="12"/>
                        <a:pt x="183" y="12"/>
                      </a:cubicBezTo>
                      <a:cubicBezTo>
                        <a:pt x="183" y="6"/>
                        <a:pt x="177" y="0"/>
                        <a:pt x="171" y="0"/>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Calibri"/>
                  </a:endParaRPr>
                </a:p>
              </p:txBody>
            </p:sp>
            <p:sp>
              <p:nvSpPr>
                <p:cNvPr id="97" name="Freeform 66"/>
                <p:cNvSpPr>
                  <a:spLocks noChangeAspect="1" noEditPoints="1"/>
                </p:cNvSpPr>
                <p:nvPr/>
              </p:nvSpPr>
              <p:spPr bwMode="auto">
                <a:xfrm>
                  <a:off x="1147888" y="2229450"/>
                  <a:ext cx="203638" cy="187280"/>
                </a:xfrm>
                <a:custGeom>
                  <a:avLst/>
                  <a:gdLst/>
                  <a:ahLst/>
                  <a:cxnLst>
                    <a:cxn ang="0">
                      <a:pos x="0" y="159"/>
                    </a:cxn>
                    <a:cxn ang="0">
                      <a:pos x="159" y="0"/>
                    </a:cxn>
                    <a:cxn ang="0">
                      <a:pos x="318" y="159"/>
                    </a:cxn>
                    <a:cxn ang="0">
                      <a:pos x="0" y="159"/>
                    </a:cxn>
                    <a:cxn ang="0">
                      <a:pos x="285" y="173"/>
                    </a:cxn>
                    <a:cxn ang="0">
                      <a:pos x="285" y="292"/>
                    </a:cxn>
                    <a:cxn ang="0">
                      <a:pos x="34" y="292"/>
                    </a:cxn>
                    <a:cxn ang="0">
                      <a:pos x="34" y="173"/>
                    </a:cxn>
                    <a:cxn ang="0">
                      <a:pos x="60" y="173"/>
                    </a:cxn>
                    <a:cxn ang="0">
                      <a:pos x="60" y="267"/>
                    </a:cxn>
                    <a:cxn ang="0">
                      <a:pos x="259" y="267"/>
                    </a:cxn>
                    <a:cxn ang="0">
                      <a:pos x="259" y="173"/>
                    </a:cxn>
                    <a:cxn ang="0">
                      <a:pos x="285" y="173"/>
                    </a:cxn>
                    <a:cxn ang="0">
                      <a:pos x="109" y="9"/>
                    </a:cxn>
                    <a:cxn ang="0">
                      <a:pos x="109" y="33"/>
                    </a:cxn>
                    <a:cxn ang="0">
                      <a:pos x="60" y="82"/>
                    </a:cxn>
                    <a:cxn ang="0">
                      <a:pos x="60" y="9"/>
                    </a:cxn>
                    <a:cxn ang="0">
                      <a:pos x="109" y="9"/>
                    </a:cxn>
                    <a:cxn ang="0">
                      <a:pos x="115" y="173"/>
                    </a:cxn>
                    <a:cxn ang="0">
                      <a:pos x="204" y="173"/>
                    </a:cxn>
                    <a:cxn ang="0">
                      <a:pos x="204" y="239"/>
                    </a:cxn>
                    <a:cxn ang="0">
                      <a:pos x="115" y="239"/>
                    </a:cxn>
                    <a:cxn ang="0">
                      <a:pos x="115" y="173"/>
                    </a:cxn>
                  </a:cxnLst>
                  <a:rect l="0" t="0" r="r" b="b"/>
                  <a:pathLst>
                    <a:path w="318" h="292">
                      <a:moveTo>
                        <a:pt x="0" y="159"/>
                      </a:moveTo>
                      <a:cubicBezTo>
                        <a:pt x="159" y="0"/>
                        <a:pt x="159" y="0"/>
                        <a:pt x="159" y="0"/>
                      </a:cubicBezTo>
                      <a:cubicBezTo>
                        <a:pt x="318" y="159"/>
                        <a:pt x="318" y="159"/>
                        <a:pt x="318" y="159"/>
                      </a:cubicBezTo>
                      <a:cubicBezTo>
                        <a:pt x="212" y="159"/>
                        <a:pt x="106" y="159"/>
                        <a:pt x="0" y="159"/>
                      </a:cubicBezTo>
                      <a:close/>
                      <a:moveTo>
                        <a:pt x="285" y="173"/>
                      </a:moveTo>
                      <a:cubicBezTo>
                        <a:pt x="285" y="292"/>
                        <a:pt x="285" y="292"/>
                        <a:pt x="285" y="292"/>
                      </a:cubicBezTo>
                      <a:cubicBezTo>
                        <a:pt x="34" y="292"/>
                        <a:pt x="34" y="292"/>
                        <a:pt x="34" y="292"/>
                      </a:cubicBezTo>
                      <a:cubicBezTo>
                        <a:pt x="34" y="173"/>
                        <a:pt x="34" y="173"/>
                        <a:pt x="34" y="173"/>
                      </a:cubicBezTo>
                      <a:cubicBezTo>
                        <a:pt x="60" y="173"/>
                        <a:pt x="60" y="173"/>
                        <a:pt x="60" y="173"/>
                      </a:cubicBezTo>
                      <a:cubicBezTo>
                        <a:pt x="60" y="267"/>
                        <a:pt x="60" y="267"/>
                        <a:pt x="60" y="267"/>
                      </a:cubicBezTo>
                      <a:cubicBezTo>
                        <a:pt x="259" y="267"/>
                        <a:pt x="259" y="267"/>
                        <a:pt x="259" y="267"/>
                      </a:cubicBezTo>
                      <a:cubicBezTo>
                        <a:pt x="259" y="173"/>
                        <a:pt x="259" y="173"/>
                        <a:pt x="259" y="173"/>
                      </a:cubicBezTo>
                      <a:cubicBezTo>
                        <a:pt x="285" y="173"/>
                        <a:pt x="285" y="173"/>
                        <a:pt x="285" y="173"/>
                      </a:cubicBezTo>
                      <a:close/>
                      <a:moveTo>
                        <a:pt x="109" y="9"/>
                      </a:moveTo>
                      <a:cubicBezTo>
                        <a:pt x="109" y="33"/>
                        <a:pt x="109" y="33"/>
                        <a:pt x="109" y="33"/>
                      </a:cubicBezTo>
                      <a:cubicBezTo>
                        <a:pt x="60" y="82"/>
                        <a:pt x="60" y="82"/>
                        <a:pt x="60" y="82"/>
                      </a:cubicBezTo>
                      <a:cubicBezTo>
                        <a:pt x="60" y="9"/>
                        <a:pt x="60" y="9"/>
                        <a:pt x="60" y="9"/>
                      </a:cubicBezTo>
                      <a:cubicBezTo>
                        <a:pt x="109" y="9"/>
                        <a:pt x="109" y="9"/>
                        <a:pt x="109" y="9"/>
                      </a:cubicBezTo>
                      <a:close/>
                      <a:moveTo>
                        <a:pt x="115" y="173"/>
                      </a:moveTo>
                      <a:cubicBezTo>
                        <a:pt x="204" y="173"/>
                        <a:pt x="204" y="173"/>
                        <a:pt x="204" y="173"/>
                      </a:cubicBezTo>
                      <a:cubicBezTo>
                        <a:pt x="204" y="239"/>
                        <a:pt x="204" y="239"/>
                        <a:pt x="204" y="239"/>
                      </a:cubicBezTo>
                      <a:cubicBezTo>
                        <a:pt x="115" y="239"/>
                        <a:pt x="115" y="239"/>
                        <a:pt x="115" y="239"/>
                      </a:cubicBezTo>
                      <a:cubicBezTo>
                        <a:pt x="115" y="173"/>
                        <a:pt x="115" y="173"/>
                        <a:pt x="115" y="173"/>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Calibri"/>
                  </a:endParaRPr>
                </a:p>
              </p:txBody>
            </p:sp>
            <p:sp>
              <p:nvSpPr>
                <p:cNvPr id="98" name="Freeform 143"/>
                <p:cNvSpPr>
                  <a:spLocks noChangeAspect="1" noEditPoints="1"/>
                </p:cNvSpPr>
                <p:nvPr/>
              </p:nvSpPr>
              <p:spPr bwMode="auto">
                <a:xfrm>
                  <a:off x="3412442" y="2201018"/>
                  <a:ext cx="127710" cy="249526"/>
                </a:xfrm>
                <a:custGeom>
                  <a:avLst/>
                  <a:gdLst/>
                  <a:ahLst/>
                  <a:cxnLst>
                    <a:cxn ang="0">
                      <a:pos x="119" y="58"/>
                    </a:cxn>
                    <a:cxn ang="0">
                      <a:pos x="112" y="41"/>
                    </a:cxn>
                    <a:cxn ang="0">
                      <a:pos x="95" y="33"/>
                    </a:cxn>
                    <a:cxn ang="0">
                      <a:pos x="89" y="24"/>
                    </a:cxn>
                    <a:cxn ang="0">
                      <a:pos x="89" y="19"/>
                    </a:cxn>
                    <a:cxn ang="0">
                      <a:pos x="90" y="10"/>
                    </a:cxn>
                    <a:cxn ang="0">
                      <a:pos x="85" y="2"/>
                    </a:cxn>
                    <a:cxn ang="0">
                      <a:pos x="75" y="0"/>
                    </a:cxn>
                    <a:cxn ang="0">
                      <a:pos x="67" y="2"/>
                    </a:cxn>
                    <a:cxn ang="0">
                      <a:pos x="66" y="3"/>
                    </a:cxn>
                    <a:cxn ang="0">
                      <a:pos x="64" y="5"/>
                    </a:cxn>
                    <a:cxn ang="0">
                      <a:pos x="64" y="8"/>
                    </a:cxn>
                    <a:cxn ang="0">
                      <a:pos x="64" y="10"/>
                    </a:cxn>
                    <a:cxn ang="0">
                      <a:pos x="65" y="12"/>
                    </a:cxn>
                    <a:cxn ang="0">
                      <a:pos x="73" y="29"/>
                    </a:cxn>
                    <a:cxn ang="0">
                      <a:pos x="62" y="41"/>
                    </a:cxn>
                    <a:cxn ang="0">
                      <a:pos x="55" y="45"/>
                    </a:cxn>
                    <a:cxn ang="0">
                      <a:pos x="50" y="46"/>
                    </a:cxn>
                    <a:cxn ang="0">
                      <a:pos x="35" y="43"/>
                    </a:cxn>
                    <a:cxn ang="0">
                      <a:pos x="21" y="29"/>
                    </a:cxn>
                    <a:cxn ang="0">
                      <a:pos x="14" y="14"/>
                    </a:cxn>
                    <a:cxn ang="0">
                      <a:pos x="14" y="22"/>
                    </a:cxn>
                    <a:cxn ang="0">
                      <a:pos x="2" y="19"/>
                    </a:cxn>
                    <a:cxn ang="0">
                      <a:pos x="4" y="24"/>
                    </a:cxn>
                    <a:cxn ang="0">
                      <a:pos x="11" y="33"/>
                    </a:cxn>
                    <a:cxn ang="0">
                      <a:pos x="14" y="43"/>
                    </a:cxn>
                    <a:cxn ang="0">
                      <a:pos x="16" y="51"/>
                    </a:cxn>
                    <a:cxn ang="0">
                      <a:pos x="50" y="64"/>
                    </a:cxn>
                    <a:cxn ang="0">
                      <a:pos x="56" y="98"/>
                    </a:cxn>
                    <a:cxn ang="0">
                      <a:pos x="51" y="133"/>
                    </a:cxn>
                    <a:cxn ang="0">
                      <a:pos x="49" y="151"/>
                    </a:cxn>
                    <a:cxn ang="0">
                      <a:pos x="47" y="173"/>
                    </a:cxn>
                    <a:cxn ang="0">
                      <a:pos x="43" y="195"/>
                    </a:cxn>
                    <a:cxn ang="0">
                      <a:pos x="37" y="220"/>
                    </a:cxn>
                    <a:cxn ang="0">
                      <a:pos x="35" y="233"/>
                    </a:cxn>
                    <a:cxn ang="0">
                      <a:pos x="27" y="240"/>
                    </a:cxn>
                    <a:cxn ang="0">
                      <a:pos x="19" y="245"/>
                    </a:cxn>
                    <a:cxn ang="0">
                      <a:pos x="12" y="247"/>
                    </a:cxn>
                    <a:cxn ang="0">
                      <a:pos x="32" y="252"/>
                    </a:cxn>
                    <a:cxn ang="0">
                      <a:pos x="48" y="250"/>
                    </a:cxn>
                    <a:cxn ang="0">
                      <a:pos x="56" y="233"/>
                    </a:cxn>
                    <a:cxn ang="0">
                      <a:pos x="76" y="166"/>
                    </a:cxn>
                    <a:cxn ang="0">
                      <a:pos x="86" y="210"/>
                    </a:cxn>
                    <a:cxn ang="0">
                      <a:pos x="82" y="243"/>
                    </a:cxn>
                    <a:cxn ang="0">
                      <a:pos x="76" y="250"/>
                    </a:cxn>
                    <a:cxn ang="0">
                      <a:pos x="86" y="254"/>
                    </a:cxn>
                    <a:cxn ang="0">
                      <a:pos x="100" y="250"/>
                    </a:cxn>
                    <a:cxn ang="0">
                      <a:pos x="104" y="233"/>
                    </a:cxn>
                    <a:cxn ang="0">
                      <a:pos x="102" y="172"/>
                    </a:cxn>
                    <a:cxn ang="0">
                      <a:pos x="99" y="138"/>
                    </a:cxn>
                    <a:cxn ang="0">
                      <a:pos x="101" y="120"/>
                    </a:cxn>
                    <a:cxn ang="0">
                      <a:pos x="112" y="121"/>
                    </a:cxn>
                    <a:cxn ang="0">
                      <a:pos x="125" y="98"/>
                    </a:cxn>
                    <a:cxn ang="0">
                      <a:pos x="64" y="10"/>
                    </a:cxn>
                    <a:cxn ang="0">
                      <a:pos x="108" y="97"/>
                    </a:cxn>
                    <a:cxn ang="0">
                      <a:pos x="105" y="103"/>
                    </a:cxn>
                    <a:cxn ang="0">
                      <a:pos x="99" y="101"/>
                    </a:cxn>
                    <a:cxn ang="0">
                      <a:pos x="105" y="75"/>
                    </a:cxn>
                    <a:cxn ang="0">
                      <a:pos x="111" y="83"/>
                    </a:cxn>
                  </a:cxnLst>
                  <a:rect l="0" t="0" r="r" b="b"/>
                  <a:pathLst>
                    <a:path w="130" h="254">
                      <a:moveTo>
                        <a:pt x="130" y="80"/>
                      </a:moveTo>
                      <a:lnTo>
                        <a:pt x="130" y="79"/>
                      </a:lnTo>
                      <a:lnTo>
                        <a:pt x="130" y="76"/>
                      </a:lnTo>
                      <a:lnTo>
                        <a:pt x="130" y="76"/>
                      </a:lnTo>
                      <a:lnTo>
                        <a:pt x="130" y="75"/>
                      </a:lnTo>
                      <a:lnTo>
                        <a:pt x="129" y="74"/>
                      </a:lnTo>
                      <a:lnTo>
                        <a:pt x="128" y="71"/>
                      </a:lnTo>
                      <a:lnTo>
                        <a:pt x="127" y="71"/>
                      </a:lnTo>
                      <a:lnTo>
                        <a:pt x="127" y="70"/>
                      </a:lnTo>
                      <a:lnTo>
                        <a:pt x="126" y="68"/>
                      </a:lnTo>
                      <a:lnTo>
                        <a:pt x="124" y="65"/>
                      </a:lnTo>
                      <a:lnTo>
                        <a:pt x="120" y="60"/>
                      </a:lnTo>
                      <a:lnTo>
                        <a:pt x="119" y="58"/>
                      </a:lnTo>
                      <a:lnTo>
                        <a:pt x="118" y="57"/>
                      </a:lnTo>
                      <a:lnTo>
                        <a:pt x="118" y="57"/>
                      </a:lnTo>
                      <a:lnTo>
                        <a:pt x="118" y="56"/>
                      </a:lnTo>
                      <a:lnTo>
                        <a:pt x="117" y="53"/>
                      </a:lnTo>
                      <a:lnTo>
                        <a:pt x="115" y="52"/>
                      </a:lnTo>
                      <a:lnTo>
                        <a:pt x="115" y="52"/>
                      </a:lnTo>
                      <a:lnTo>
                        <a:pt x="114" y="51"/>
                      </a:lnTo>
                      <a:lnTo>
                        <a:pt x="114" y="50"/>
                      </a:lnTo>
                      <a:lnTo>
                        <a:pt x="114" y="49"/>
                      </a:lnTo>
                      <a:lnTo>
                        <a:pt x="114" y="45"/>
                      </a:lnTo>
                      <a:lnTo>
                        <a:pt x="113" y="43"/>
                      </a:lnTo>
                      <a:lnTo>
                        <a:pt x="113" y="42"/>
                      </a:lnTo>
                      <a:lnTo>
                        <a:pt x="112" y="41"/>
                      </a:lnTo>
                      <a:lnTo>
                        <a:pt x="112" y="40"/>
                      </a:lnTo>
                      <a:lnTo>
                        <a:pt x="111" y="39"/>
                      </a:lnTo>
                      <a:lnTo>
                        <a:pt x="110" y="39"/>
                      </a:lnTo>
                      <a:lnTo>
                        <a:pt x="109" y="39"/>
                      </a:lnTo>
                      <a:lnTo>
                        <a:pt x="108" y="38"/>
                      </a:lnTo>
                      <a:lnTo>
                        <a:pt x="107" y="38"/>
                      </a:lnTo>
                      <a:lnTo>
                        <a:pt x="104" y="38"/>
                      </a:lnTo>
                      <a:lnTo>
                        <a:pt x="102" y="37"/>
                      </a:lnTo>
                      <a:lnTo>
                        <a:pt x="98" y="36"/>
                      </a:lnTo>
                      <a:lnTo>
                        <a:pt x="97" y="36"/>
                      </a:lnTo>
                      <a:lnTo>
                        <a:pt x="96" y="35"/>
                      </a:lnTo>
                      <a:lnTo>
                        <a:pt x="95" y="35"/>
                      </a:lnTo>
                      <a:lnTo>
                        <a:pt x="95" y="33"/>
                      </a:lnTo>
                      <a:lnTo>
                        <a:pt x="94" y="33"/>
                      </a:lnTo>
                      <a:lnTo>
                        <a:pt x="94" y="32"/>
                      </a:lnTo>
                      <a:lnTo>
                        <a:pt x="94" y="31"/>
                      </a:lnTo>
                      <a:lnTo>
                        <a:pt x="93" y="31"/>
                      </a:lnTo>
                      <a:lnTo>
                        <a:pt x="93" y="30"/>
                      </a:lnTo>
                      <a:lnTo>
                        <a:pt x="93" y="30"/>
                      </a:lnTo>
                      <a:lnTo>
                        <a:pt x="92" y="29"/>
                      </a:lnTo>
                      <a:lnTo>
                        <a:pt x="92" y="29"/>
                      </a:lnTo>
                      <a:lnTo>
                        <a:pt x="91" y="29"/>
                      </a:lnTo>
                      <a:lnTo>
                        <a:pt x="90" y="29"/>
                      </a:lnTo>
                      <a:lnTo>
                        <a:pt x="90" y="28"/>
                      </a:lnTo>
                      <a:lnTo>
                        <a:pt x="90" y="27"/>
                      </a:lnTo>
                      <a:lnTo>
                        <a:pt x="89" y="24"/>
                      </a:lnTo>
                      <a:lnTo>
                        <a:pt x="89" y="22"/>
                      </a:lnTo>
                      <a:lnTo>
                        <a:pt x="89" y="21"/>
                      </a:lnTo>
                      <a:lnTo>
                        <a:pt x="89" y="21"/>
                      </a:lnTo>
                      <a:lnTo>
                        <a:pt x="89" y="20"/>
                      </a:lnTo>
                      <a:lnTo>
                        <a:pt x="89" y="20"/>
                      </a:lnTo>
                      <a:lnTo>
                        <a:pt x="89" y="20"/>
                      </a:lnTo>
                      <a:lnTo>
                        <a:pt x="89" y="20"/>
                      </a:lnTo>
                      <a:lnTo>
                        <a:pt x="89" y="20"/>
                      </a:lnTo>
                      <a:lnTo>
                        <a:pt x="89" y="19"/>
                      </a:lnTo>
                      <a:lnTo>
                        <a:pt x="89" y="19"/>
                      </a:lnTo>
                      <a:lnTo>
                        <a:pt x="89" y="19"/>
                      </a:lnTo>
                      <a:lnTo>
                        <a:pt x="89" y="19"/>
                      </a:lnTo>
                      <a:lnTo>
                        <a:pt x="89" y="19"/>
                      </a:lnTo>
                      <a:lnTo>
                        <a:pt x="89" y="18"/>
                      </a:lnTo>
                      <a:lnTo>
                        <a:pt x="89" y="18"/>
                      </a:lnTo>
                      <a:lnTo>
                        <a:pt x="89" y="18"/>
                      </a:lnTo>
                      <a:lnTo>
                        <a:pt x="89" y="18"/>
                      </a:lnTo>
                      <a:lnTo>
                        <a:pt x="89" y="18"/>
                      </a:lnTo>
                      <a:lnTo>
                        <a:pt x="89" y="17"/>
                      </a:lnTo>
                      <a:lnTo>
                        <a:pt x="90" y="17"/>
                      </a:lnTo>
                      <a:lnTo>
                        <a:pt x="90" y="16"/>
                      </a:lnTo>
                      <a:lnTo>
                        <a:pt x="90" y="14"/>
                      </a:lnTo>
                      <a:lnTo>
                        <a:pt x="91" y="13"/>
                      </a:lnTo>
                      <a:lnTo>
                        <a:pt x="91" y="12"/>
                      </a:lnTo>
                      <a:lnTo>
                        <a:pt x="90" y="10"/>
                      </a:lnTo>
                      <a:lnTo>
                        <a:pt x="90" y="10"/>
                      </a:lnTo>
                      <a:lnTo>
                        <a:pt x="90" y="9"/>
                      </a:lnTo>
                      <a:lnTo>
                        <a:pt x="89" y="9"/>
                      </a:lnTo>
                      <a:lnTo>
                        <a:pt x="89" y="9"/>
                      </a:lnTo>
                      <a:lnTo>
                        <a:pt x="88" y="8"/>
                      </a:lnTo>
                      <a:lnTo>
                        <a:pt x="88" y="7"/>
                      </a:lnTo>
                      <a:lnTo>
                        <a:pt x="88" y="7"/>
                      </a:lnTo>
                      <a:lnTo>
                        <a:pt x="88" y="6"/>
                      </a:lnTo>
                      <a:lnTo>
                        <a:pt x="88" y="6"/>
                      </a:lnTo>
                      <a:lnTo>
                        <a:pt x="88" y="5"/>
                      </a:lnTo>
                      <a:lnTo>
                        <a:pt x="87" y="5"/>
                      </a:lnTo>
                      <a:lnTo>
                        <a:pt x="87" y="4"/>
                      </a:lnTo>
                      <a:lnTo>
                        <a:pt x="86" y="3"/>
                      </a:lnTo>
                      <a:lnTo>
                        <a:pt x="85" y="2"/>
                      </a:lnTo>
                      <a:lnTo>
                        <a:pt x="83" y="1"/>
                      </a:lnTo>
                      <a:lnTo>
                        <a:pt x="83" y="1"/>
                      </a:lnTo>
                      <a:lnTo>
                        <a:pt x="81" y="0"/>
                      </a:lnTo>
                      <a:lnTo>
                        <a:pt x="81" y="0"/>
                      </a:lnTo>
                      <a:lnTo>
                        <a:pt x="80" y="0"/>
                      </a:lnTo>
                      <a:lnTo>
                        <a:pt x="79" y="0"/>
                      </a:lnTo>
                      <a:lnTo>
                        <a:pt x="79" y="0"/>
                      </a:lnTo>
                      <a:lnTo>
                        <a:pt x="78" y="0"/>
                      </a:lnTo>
                      <a:lnTo>
                        <a:pt x="77" y="0"/>
                      </a:lnTo>
                      <a:lnTo>
                        <a:pt x="76" y="0"/>
                      </a:lnTo>
                      <a:lnTo>
                        <a:pt x="76" y="0"/>
                      </a:lnTo>
                      <a:lnTo>
                        <a:pt x="75" y="0"/>
                      </a:lnTo>
                      <a:lnTo>
                        <a:pt x="75" y="0"/>
                      </a:lnTo>
                      <a:lnTo>
                        <a:pt x="74" y="0"/>
                      </a:lnTo>
                      <a:lnTo>
                        <a:pt x="72" y="0"/>
                      </a:lnTo>
                      <a:lnTo>
                        <a:pt x="71" y="0"/>
                      </a:lnTo>
                      <a:lnTo>
                        <a:pt x="70" y="0"/>
                      </a:lnTo>
                      <a:lnTo>
                        <a:pt x="70" y="0"/>
                      </a:lnTo>
                      <a:lnTo>
                        <a:pt x="69" y="1"/>
                      </a:lnTo>
                      <a:lnTo>
                        <a:pt x="69" y="1"/>
                      </a:lnTo>
                      <a:lnTo>
                        <a:pt x="69" y="1"/>
                      </a:lnTo>
                      <a:lnTo>
                        <a:pt x="67" y="1"/>
                      </a:lnTo>
                      <a:lnTo>
                        <a:pt x="67" y="1"/>
                      </a:lnTo>
                      <a:lnTo>
                        <a:pt x="67" y="1"/>
                      </a:lnTo>
                      <a:lnTo>
                        <a:pt x="67" y="1"/>
                      </a:lnTo>
                      <a:lnTo>
                        <a:pt x="67" y="2"/>
                      </a:lnTo>
                      <a:lnTo>
                        <a:pt x="67" y="2"/>
                      </a:lnTo>
                      <a:lnTo>
                        <a:pt x="67" y="2"/>
                      </a:lnTo>
                      <a:lnTo>
                        <a:pt x="67" y="2"/>
                      </a:lnTo>
                      <a:lnTo>
                        <a:pt x="66" y="2"/>
                      </a:lnTo>
                      <a:lnTo>
                        <a:pt x="66" y="2"/>
                      </a:lnTo>
                      <a:lnTo>
                        <a:pt x="66" y="2"/>
                      </a:lnTo>
                      <a:lnTo>
                        <a:pt x="66" y="3"/>
                      </a:lnTo>
                      <a:lnTo>
                        <a:pt x="67" y="3"/>
                      </a:lnTo>
                      <a:lnTo>
                        <a:pt x="67" y="3"/>
                      </a:lnTo>
                      <a:lnTo>
                        <a:pt x="67" y="3"/>
                      </a:lnTo>
                      <a:lnTo>
                        <a:pt x="66" y="3"/>
                      </a:lnTo>
                      <a:lnTo>
                        <a:pt x="66" y="3"/>
                      </a:lnTo>
                      <a:lnTo>
                        <a:pt x="66" y="3"/>
                      </a:lnTo>
                      <a:lnTo>
                        <a:pt x="66" y="3"/>
                      </a:lnTo>
                      <a:lnTo>
                        <a:pt x="66" y="3"/>
                      </a:lnTo>
                      <a:lnTo>
                        <a:pt x="65" y="4"/>
                      </a:lnTo>
                      <a:lnTo>
                        <a:pt x="65" y="4"/>
                      </a:lnTo>
                      <a:lnTo>
                        <a:pt x="65" y="4"/>
                      </a:lnTo>
                      <a:lnTo>
                        <a:pt x="65" y="4"/>
                      </a:lnTo>
                      <a:lnTo>
                        <a:pt x="65" y="4"/>
                      </a:lnTo>
                      <a:lnTo>
                        <a:pt x="65" y="4"/>
                      </a:lnTo>
                      <a:lnTo>
                        <a:pt x="65" y="4"/>
                      </a:lnTo>
                      <a:lnTo>
                        <a:pt x="65" y="4"/>
                      </a:lnTo>
                      <a:lnTo>
                        <a:pt x="65" y="5"/>
                      </a:lnTo>
                      <a:lnTo>
                        <a:pt x="64" y="5"/>
                      </a:lnTo>
                      <a:lnTo>
                        <a:pt x="64" y="5"/>
                      </a:lnTo>
                      <a:lnTo>
                        <a:pt x="65" y="5"/>
                      </a:lnTo>
                      <a:lnTo>
                        <a:pt x="65" y="5"/>
                      </a:lnTo>
                      <a:lnTo>
                        <a:pt x="65" y="5"/>
                      </a:lnTo>
                      <a:lnTo>
                        <a:pt x="65" y="5"/>
                      </a:lnTo>
                      <a:lnTo>
                        <a:pt x="65" y="5"/>
                      </a:lnTo>
                      <a:lnTo>
                        <a:pt x="65" y="5"/>
                      </a:lnTo>
                      <a:lnTo>
                        <a:pt x="65" y="5"/>
                      </a:lnTo>
                      <a:lnTo>
                        <a:pt x="65" y="6"/>
                      </a:lnTo>
                      <a:lnTo>
                        <a:pt x="64" y="7"/>
                      </a:lnTo>
                      <a:lnTo>
                        <a:pt x="64" y="7"/>
                      </a:lnTo>
                      <a:lnTo>
                        <a:pt x="64" y="7"/>
                      </a:lnTo>
                      <a:lnTo>
                        <a:pt x="64" y="7"/>
                      </a:lnTo>
                      <a:lnTo>
                        <a:pt x="64" y="8"/>
                      </a:lnTo>
                      <a:lnTo>
                        <a:pt x="64" y="8"/>
                      </a:lnTo>
                      <a:lnTo>
                        <a:pt x="64" y="8"/>
                      </a:lnTo>
                      <a:lnTo>
                        <a:pt x="64" y="8"/>
                      </a:lnTo>
                      <a:lnTo>
                        <a:pt x="64" y="8"/>
                      </a:lnTo>
                      <a:lnTo>
                        <a:pt x="64" y="8"/>
                      </a:lnTo>
                      <a:lnTo>
                        <a:pt x="64" y="9"/>
                      </a:lnTo>
                      <a:lnTo>
                        <a:pt x="64" y="9"/>
                      </a:lnTo>
                      <a:lnTo>
                        <a:pt x="64" y="9"/>
                      </a:lnTo>
                      <a:lnTo>
                        <a:pt x="64" y="9"/>
                      </a:lnTo>
                      <a:lnTo>
                        <a:pt x="64" y="9"/>
                      </a:lnTo>
                      <a:lnTo>
                        <a:pt x="64" y="9"/>
                      </a:lnTo>
                      <a:lnTo>
                        <a:pt x="64" y="9"/>
                      </a:lnTo>
                      <a:lnTo>
                        <a:pt x="64" y="10"/>
                      </a:lnTo>
                      <a:lnTo>
                        <a:pt x="64" y="10"/>
                      </a:lnTo>
                      <a:lnTo>
                        <a:pt x="64" y="10"/>
                      </a:lnTo>
                      <a:lnTo>
                        <a:pt x="64" y="10"/>
                      </a:lnTo>
                      <a:lnTo>
                        <a:pt x="64" y="10"/>
                      </a:lnTo>
                      <a:lnTo>
                        <a:pt x="64" y="11"/>
                      </a:lnTo>
                      <a:lnTo>
                        <a:pt x="64" y="11"/>
                      </a:lnTo>
                      <a:lnTo>
                        <a:pt x="64" y="11"/>
                      </a:lnTo>
                      <a:lnTo>
                        <a:pt x="64" y="11"/>
                      </a:lnTo>
                      <a:lnTo>
                        <a:pt x="64" y="11"/>
                      </a:lnTo>
                      <a:lnTo>
                        <a:pt x="64" y="11"/>
                      </a:lnTo>
                      <a:lnTo>
                        <a:pt x="64" y="11"/>
                      </a:lnTo>
                      <a:lnTo>
                        <a:pt x="64" y="11"/>
                      </a:lnTo>
                      <a:lnTo>
                        <a:pt x="65" y="12"/>
                      </a:lnTo>
                      <a:lnTo>
                        <a:pt x="65" y="12"/>
                      </a:lnTo>
                      <a:lnTo>
                        <a:pt x="65" y="13"/>
                      </a:lnTo>
                      <a:lnTo>
                        <a:pt x="65" y="14"/>
                      </a:lnTo>
                      <a:lnTo>
                        <a:pt x="65" y="15"/>
                      </a:lnTo>
                      <a:lnTo>
                        <a:pt x="66" y="16"/>
                      </a:lnTo>
                      <a:lnTo>
                        <a:pt x="66" y="16"/>
                      </a:lnTo>
                      <a:lnTo>
                        <a:pt x="66" y="17"/>
                      </a:lnTo>
                      <a:lnTo>
                        <a:pt x="67" y="22"/>
                      </a:lnTo>
                      <a:lnTo>
                        <a:pt x="68" y="23"/>
                      </a:lnTo>
                      <a:lnTo>
                        <a:pt x="69" y="25"/>
                      </a:lnTo>
                      <a:lnTo>
                        <a:pt x="71" y="27"/>
                      </a:lnTo>
                      <a:lnTo>
                        <a:pt x="72" y="28"/>
                      </a:lnTo>
                      <a:lnTo>
                        <a:pt x="73" y="29"/>
                      </a:lnTo>
                      <a:lnTo>
                        <a:pt x="75" y="32"/>
                      </a:lnTo>
                      <a:lnTo>
                        <a:pt x="75" y="32"/>
                      </a:lnTo>
                      <a:lnTo>
                        <a:pt x="76" y="33"/>
                      </a:lnTo>
                      <a:lnTo>
                        <a:pt x="76" y="34"/>
                      </a:lnTo>
                      <a:lnTo>
                        <a:pt x="76" y="34"/>
                      </a:lnTo>
                      <a:lnTo>
                        <a:pt x="76" y="35"/>
                      </a:lnTo>
                      <a:lnTo>
                        <a:pt x="75" y="37"/>
                      </a:lnTo>
                      <a:lnTo>
                        <a:pt x="73" y="39"/>
                      </a:lnTo>
                      <a:lnTo>
                        <a:pt x="73" y="39"/>
                      </a:lnTo>
                      <a:lnTo>
                        <a:pt x="70" y="39"/>
                      </a:lnTo>
                      <a:lnTo>
                        <a:pt x="66" y="40"/>
                      </a:lnTo>
                      <a:lnTo>
                        <a:pt x="63" y="40"/>
                      </a:lnTo>
                      <a:lnTo>
                        <a:pt x="62" y="41"/>
                      </a:lnTo>
                      <a:lnTo>
                        <a:pt x="61" y="41"/>
                      </a:lnTo>
                      <a:lnTo>
                        <a:pt x="60" y="41"/>
                      </a:lnTo>
                      <a:lnTo>
                        <a:pt x="60" y="41"/>
                      </a:lnTo>
                      <a:lnTo>
                        <a:pt x="59" y="41"/>
                      </a:lnTo>
                      <a:lnTo>
                        <a:pt x="59" y="41"/>
                      </a:lnTo>
                      <a:lnTo>
                        <a:pt x="58" y="41"/>
                      </a:lnTo>
                      <a:lnTo>
                        <a:pt x="57" y="42"/>
                      </a:lnTo>
                      <a:lnTo>
                        <a:pt x="56" y="42"/>
                      </a:lnTo>
                      <a:lnTo>
                        <a:pt x="56" y="42"/>
                      </a:lnTo>
                      <a:lnTo>
                        <a:pt x="55" y="43"/>
                      </a:lnTo>
                      <a:lnTo>
                        <a:pt x="55" y="44"/>
                      </a:lnTo>
                      <a:lnTo>
                        <a:pt x="55" y="45"/>
                      </a:lnTo>
                      <a:lnTo>
                        <a:pt x="55" y="45"/>
                      </a:lnTo>
                      <a:lnTo>
                        <a:pt x="55" y="45"/>
                      </a:lnTo>
                      <a:lnTo>
                        <a:pt x="54" y="46"/>
                      </a:lnTo>
                      <a:lnTo>
                        <a:pt x="54" y="45"/>
                      </a:lnTo>
                      <a:lnTo>
                        <a:pt x="53" y="45"/>
                      </a:lnTo>
                      <a:lnTo>
                        <a:pt x="53" y="46"/>
                      </a:lnTo>
                      <a:lnTo>
                        <a:pt x="53" y="46"/>
                      </a:lnTo>
                      <a:lnTo>
                        <a:pt x="52" y="46"/>
                      </a:lnTo>
                      <a:lnTo>
                        <a:pt x="52" y="46"/>
                      </a:lnTo>
                      <a:lnTo>
                        <a:pt x="52" y="46"/>
                      </a:lnTo>
                      <a:lnTo>
                        <a:pt x="51" y="46"/>
                      </a:lnTo>
                      <a:lnTo>
                        <a:pt x="51" y="46"/>
                      </a:lnTo>
                      <a:lnTo>
                        <a:pt x="50" y="46"/>
                      </a:lnTo>
                      <a:lnTo>
                        <a:pt x="50" y="46"/>
                      </a:lnTo>
                      <a:lnTo>
                        <a:pt x="49" y="46"/>
                      </a:lnTo>
                      <a:lnTo>
                        <a:pt x="48" y="46"/>
                      </a:lnTo>
                      <a:lnTo>
                        <a:pt x="47" y="46"/>
                      </a:lnTo>
                      <a:lnTo>
                        <a:pt x="47" y="46"/>
                      </a:lnTo>
                      <a:lnTo>
                        <a:pt x="46" y="46"/>
                      </a:lnTo>
                      <a:lnTo>
                        <a:pt x="45" y="46"/>
                      </a:lnTo>
                      <a:lnTo>
                        <a:pt x="43" y="45"/>
                      </a:lnTo>
                      <a:lnTo>
                        <a:pt x="42" y="45"/>
                      </a:lnTo>
                      <a:lnTo>
                        <a:pt x="41" y="46"/>
                      </a:lnTo>
                      <a:lnTo>
                        <a:pt x="40" y="46"/>
                      </a:lnTo>
                      <a:lnTo>
                        <a:pt x="38" y="45"/>
                      </a:lnTo>
                      <a:lnTo>
                        <a:pt x="36" y="43"/>
                      </a:lnTo>
                      <a:lnTo>
                        <a:pt x="35" y="43"/>
                      </a:lnTo>
                      <a:lnTo>
                        <a:pt x="34" y="42"/>
                      </a:lnTo>
                      <a:lnTo>
                        <a:pt x="32" y="41"/>
                      </a:lnTo>
                      <a:lnTo>
                        <a:pt x="31" y="39"/>
                      </a:lnTo>
                      <a:lnTo>
                        <a:pt x="29" y="38"/>
                      </a:lnTo>
                      <a:lnTo>
                        <a:pt x="29" y="38"/>
                      </a:lnTo>
                      <a:lnTo>
                        <a:pt x="28" y="38"/>
                      </a:lnTo>
                      <a:lnTo>
                        <a:pt x="26" y="35"/>
                      </a:lnTo>
                      <a:lnTo>
                        <a:pt x="24" y="34"/>
                      </a:lnTo>
                      <a:lnTo>
                        <a:pt x="23" y="33"/>
                      </a:lnTo>
                      <a:lnTo>
                        <a:pt x="22" y="33"/>
                      </a:lnTo>
                      <a:lnTo>
                        <a:pt x="22" y="33"/>
                      </a:lnTo>
                      <a:lnTo>
                        <a:pt x="21" y="31"/>
                      </a:lnTo>
                      <a:lnTo>
                        <a:pt x="21" y="29"/>
                      </a:lnTo>
                      <a:lnTo>
                        <a:pt x="21" y="29"/>
                      </a:lnTo>
                      <a:lnTo>
                        <a:pt x="21" y="28"/>
                      </a:lnTo>
                      <a:lnTo>
                        <a:pt x="21" y="27"/>
                      </a:lnTo>
                      <a:lnTo>
                        <a:pt x="21" y="26"/>
                      </a:lnTo>
                      <a:lnTo>
                        <a:pt x="20" y="24"/>
                      </a:lnTo>
                      <a:lnTo>
                        <a:pt x="18" y="20"/>
                      </a:lnTo>
                      <a:lnTo>
                        <a:pt x="17" y="18"/>
                      </a:lnTo>
                      <a:lnTo>
                        <a:pt x="17" y="17"/>
                      </a:lnTo>
                      <a:lnTo>
                        <a:pt x="16" y="15"/>
                      </a:lnTo>
                      <a:lnTo>
                        <a:pt x="16" y="14"/>
                      </a:lnTo>
                      <a:lnTo>
                        <a:pt x="15" y="14"/>
                      </a:lnTo>
                      <a:lnTo>
                        <a:pt x="14" y="14"/>
                      </a:lnTo>
                      <a:lnTo>
                        <a:pt x="14" y="14"/>
                      </a:lnTo>
                      <a:lnTo>
                        <a:pt x="14" y="14"/>
                      </a:lnTo>
                      <a:lnTo>
                        <a:pt x="13" y="14"/>
                      </a:lnTo>
                      <a:lnTo>
                        <a:pt x="13" y="15"/>
                      </a:lnTo>
                      <a:lnTo>
                        <a:pt x="13" y="15"/>
                      </a:lnTo>
                      <a:lnTo>
                        <a:pt x="13" y="17"/>
                      </a:lnTo>
                      <a:lnTo>
                        <a:pt x="13" y="18"/>
                      </a:lnTo>
                      <a:lnTo>
                        <a:pt x="15" y="20"/>
                      </a:lnTo>
                      <a:lnTo>
                        <a:pt x="15" y="22"/>
                      </a:lnTo>
                      <a:lnTo>
                        <a:pt x="15" y="22"/>
                      </a:lnTo>
                      <a:lnTo>
                        <a:pt x="15" y="22"/>
                      </a:lnTo>
                      <a:lnTo>
                        <a:pt x="15" y="22"/>
                      </a:lnTo>
                      <a:lnTo>
                        <a:pt x="14" y="22"/>
                      </a:lnTo>
                      <a:lnTo>
                        <a:pt x="14" y="22"/>
                      </a:lnTo>
                      <a:lnTo>
                        <a:pt x="12" y="22"/>
                      </a:lnTo>
                      <a:lnTo>
                        <a:pt x="10" y="21"/>
                      </a:lnTo>
                      <a:lnTo>
                        <a:pt x="10" y="21"/>
                      </a:lnTo>
                      <a:lnTo>
                        <a:pt x="9" y="20"/>
                      </a:lnTo>
                      <a:lnTo>
                        <a:pt x="8" y="20"/>
                      </a:lnTo>
                      <a:lnTo>
                        <a:pt x="8" y="20"/>
                      </a:lnTo>
                      <a:lnTo>
                        <a:pt x="7" y="20"/>
                      </a:lnTo>
                      <a:lnTo>
                        <a:pt x="6" y="19"/>
                      </a:lnTo>
                      <a:lnTo>
                        <a:pt x="5" y="19"/>
                      </a:lnTo>
                      <a:lnTo>
                        <a:pt x="4" y="19"/>
                      </a:lnTo>
                      <a:lnTo>
                        <a:pt x="3" y="19"/>
                      </a:lnTo>
                      <a:lnTo>
                        <a:pt x="3" y="19"/>
                      </a:lnTo>
                      <a:lnTo>
                        <a:pt x="2" y="19"/>
                      </a:lnTo>
                      <a:lnTo>
                        <a:pt x="2" y="19"/>
                      </a:lnTo>
                      <a:lnTo>
                        <a:pt x="2" y="20"/>
                      </a:lnTo>
                      <a:lnTo>
                        <a:pt x="2" y="20"/>
                      </a:lnTo>
                      <a:lnTo>
                        <a:pt x="2" y="20"/>
                      </a:lnTo>
                      <a:lnTo>
                        <a:pt x="1" y="21"/>
                      </a:lnTo>
                      <a:lnTo>
                        <a:pt x="1" y="22"/>
                      </a:lnTo>
                      <a:lnTo>
                        <a:pt x="0" y="22"/>
                      </a:lnTo>
                      <a:lnTo>
                        <a:pt x="1" y="22"/>
                      </a:lnTo>
                      <a:lnTo>
                        <a:pt x="2" y="23"/>
                      </a:lnTo>
                      <a:lnTo>
                        <a:pt x="2" y="23"/>
                      </a:lnTo>
                      <a:lnTo>
                        <a:pt x="3" y="23"/>
                      </a:lnTo>
                      <a:lnTo>
                        <a:pt x="4" y="24"/>
                      </a:lnTo>
                      <a:lnTo>
                        <a:pt x="4" y="24"/>
                      </a:lnTo>
                      <a:lnTo>
                        <a:pt x="5" y="25"/>
                      </a:lnTo>
                      <a:lnTo>
                        <a:pt x="5" y="25"/>
                      </a:lnTo>
                      <a:lnTo>
                        <a:pt x="7" y="26"/>
                      </a:lnTo>
                      <a:lnTo>
                        <a:pt x="7" y="26"/>
                      </a:lnTo>
                      <a:lnTo>
                        <a:pt x="8" y="27"/>
                      </a:lnTo>
                      <a:lnTo>
                        <a:pt x="8" y="28"/>
                      </a:lnTo>
                      <a:lnTo>
                        <a:pt x="8" y="29"/>
                      </a:lnTo>
                      <a:lnTo>
                        <a:pt x="8" y="30"/>
                      </a:lnTo>
                      <a:lnTo>
                        <a:pt x="9" y="31"/>
                      </a:lnTo>
                      <a:lnTo>
                        <a:pt x="9" y="32"/>
                      </a:lnTo>
                      <a:lnTo>
                        <a:pt x="10" y="32"/>
                      </a:lnTo>
                      <a:lnTo>
                        <a:pt x="10" y="33"/>
                      </a:lnTo>
                      <a:lnTo>
                        <a:pt x="11" y="33"/>
                      </a:lnTo>
                      <a:lnTo>
                        <a:pt x="12" y="34"/>
                      </a:lnTo>
                      <a:lnTo>
                        <a:pt x="13" y="34"/>
                      </a:lnTo>
                      <a:lnTo>
                        <a:pt x="14" y="36"/>
                      </a:lnTo>
                      <a:lnTo>
                        <a:pt x="16" y="36"/>
                      </a:lnTo>
                      <a:lnTo>
                        <a:pt x="16" y="37"/>
                      </a:lnTo>
                      <a:lnTo>
                        <a:pt x="16" y="37"/>
                      </a:lnTo>
                      <a:lnTo>
                        <a:pt x="17" y="38"/>
                      </a:lnTo>
                      <a:lnTo>
                        <a:pt x="17" y="38"/>
                      </a:lnTo>
                      <a:lnTo>
                        <a:pt x="16" y="38"/>
                      </a:lnTo>
                      <a:lnTo>
                        <a:pt x="16" y="39"/>
                      </a:lnTo>
                      <a:lnTo>
                        <a:pt x="14" y="42"/>
                      </a:lnTo>
                      <a:lnTo>
                        <a:pt x="14" y="42"/>
                      </a:lnTo>
                      <a:lnTo>
                        <a:pt x="14" y="43"/>
                      </a:lnTo>
                      <a:lnTo>
                        <a:pt x="13" y="46"/>
                      </a:lnTo>
                      <a:lnTo>
                        <a:pt x="13" y="47"/>
                      </a:lnTo>
                      <a:lnTo>
                        <a:pt x="13" y="49"/>
                      </a:lnTo>
                      <a:lnTo>
                        <a:pt x="13" y="49"/>
                      </a:lnTo>
                      <a:lnTo>
                        <a:pt x="13" y="50"/>
                      </a:lnTo>
                      <a:lnTo>
                        <a:pt x="13" y="50"/>
                      </a:lnTo>
                      <a:lnTo>
                        <a:pt x="13" y="50"/>
                      </a:lnTo>
                      <a:lnTo>
                        <a:pt x="13" y="50"/>
                      </a:lnTo>
                      <a:lnTo>
                        <a:pt x="13" y="50"/>
                      </a:lnTo>
                      <a:lnTo>
                        <a:pt x="14" y="50"/>
                      </a:lnTo>
                      <a:lnTo>
                        <a:pt x="14" y="51"/>
                      </a:lnTo>
                      <a:lnTo>
                        <a:pt x="15" y="51"/>
                      </a:lnTo>
                      <a:lnTo>
                        <a:pt x="16" y="51"/>
                      </a:lnTo>
                      <a:lnTo>
                        <a:pt x="17" y="52"/>
                      </a:lnTo>
                      <a:lnTo>
                        <a:pt x="19" y="53"/>
                      </a:lnTo>
                      <a:lnTo>
                        <a:pt x="22" y="54"/>
                      </a:lnTo>
                      <a:lnTo>
                        <a:pt x="24" y="55"/>
                      </a:lnTo>
                      <a:lnTo>
                        <a:pt x="27" y="56"/>
                      </a:lnTo>
                      <a:lnTo>
                        <a:pt x="29" y="57"/>
                      </a:lnTo>
                      <a:lnTo>
                        <a:pt x="33" y="58"/>
                      </a:lnTo>
                      <a:lnTo>
                        <a:pt x="36" y="60"/>
                      </a:lnTo>
                      <a:lnTo>
                        <a:pt x="39" y="61"/>
                      </a:lnTo>
                      <a:lnTo>
                        <a:pt x="42" y="62"/>
                      </a:lnTo>
                      <a:lnTo>
                        <a:pt x="45" y="62"/>
                      </a:lnTo>
                      <a:lnTo>
                        <a:pt x="50" y="64"/>
                      </a:lnTo>
                      <a:lnTo>
                        <a:pt x="50" y="64"/>
                      </a:lnTo>
                      <a:lnTo>
                        <a:pt x="51" y="64"/>
                      </a:lnTo>
                      <a:lnTo>
                        <a:pt x="54" y="65"/>
                      </a:lnTo>
                      <a:lnTo>
                        <a:pt x="55" y="65"/>
                      </a:lnTo>
                      <a:lnTo>
                        <a:pt x="55" y="65"/>
                      </a:lnTo>
                      <a:lnTo>
                        <a:pt x="56" y="66"/>
                      </a:lnTo>
                      <a:lnTo>
                        <a:pt x="56" y="74"/>
                      </a:lnTo>
                      <a:lnTo>
                        <a:pt x="56" y="79"/>
                      </a:lnTo>
                      <a:lnTo>
                        <a:pt x="56" y="84"/>
                      </a:lnTo>
                      <a:lnTo>
                        <a:pt x="56" y="88"/>
                      </a:lnTo>
                      <a:lnTo>
                        <a:pt x="56" y="91"/>
                      </a:lnTo>
                      <a:lnTo>
                        <a:pt x="56" y="93"/>
                      </a:lnTo>
                      <a:lnTo>
                        <a:pt x="56" y="95"/>
                      </a:lnTo>
                      <a:lnTo>
                        <a:pt x="56" y="98"/>
                      </a:lnTo>
                      <a:lnTo>
                        <a:pt x="56" y="99"/>
                      </a:lnTo>
                      <a:lnTo>
                        <a:pt x="56" y="100"/>
                      </a:lnTo>
                      <a:lnTo>
                        <a:pt x="55" y="107"/>
                      </a:lnTo>
                      <a:lnTo>
                        <a:pt x="55" y="109"/>
                      </a:lnTo>
                      <a:lnTo>
                        <a:pt x="54" y="112"/>
                      </a:lnTo>
                      <a:lnTo>
                        <a:pt x="53" y="117"/>
                      </a:lnTo>
                      <a:lnTo>
                        <a:pt x="52" y="121"/>
                      </a:lnTo>
                      <a:lnTo>
                        <a:pt x="51" y="125"/>
                      </a:lnTo>
                      <a:lnTo>
                        <a:pt x="51" y="129"/>
                      </a:lnTo>
                      <a:lnTo>
                        <a:pt x="50" y="131"/>
                      </a:lnTo>
                      <a:lnTo>
                        <a:pt x="50" y="132"/>
                      </a:lnTo>
                      <a:lnTo>
                        <a:pt x="51" y="132"/>
                      </a:lnTo>
                      <a:lnTo>
                        <a:pt x="51" y="133"/>
                      </a:lnTo>
                      <a:lnTo>
                        <a:pt x="51" y="137"/>
                      </a:lnTo>
                      <a:lnTo>
                        <a:pt x="50" y="138"/>
                      </a:lnTo>
                      <a:lnTo>
                        <a:pt x="50" y="140"/>
                      </a:lnTo>
                      <a:lnTo>
                        <a:pt x="50" y="141"/>
                      </a:lnTo>
                      <a:lnTo>
                        <a:pt x="50" y="142"/>
                      </a:lnTo>
                      <a:lnTo>
                        <a:pt x="50" y="143"/>
                      </a:lnTo>
                      <a:lnTo>
                        <a:pt x="50" y="145"/>
                      </a:lnTo>
                      <a:lnTo>
                        <a:pt x="50" y="145"/>
                      </a:lnTo>
                      <a:lnTo>
                        <a:pt x="50" y="145"/>
                      </a:lnTo>
                      <a:lnTo>
                        <a:pt x="50" y="146"/>
                      </a:lnTo>
                      <a:lnTo>
                        <a:pt x="50" y="147"/>
                      </a:lnTo>
                      <a:lnTo>
                        <a:pt x="49" y="150"/>
                      </a:lnTo>
                      <a:lnTo>
                        <a:pt x="49" y="151"/>
                      </a:lnTo>
                      <a:lnTo>
                        <a:pt x="48" y="153"/>
                      </a:lnTo>
                      <a:lnTo>
                        <a:pt x="49" y="155"/>
                      </a:lnTo>
                      <a:lnTo>
                        <a:pt x="49" y="156"/>
                      </a:lnTo>
                      <a:lnTo>
                        <a:pt x="49" y="157"/>
                      </a:lnTo>
                      <a:lnTo>
                        <a:pt x="49" y="161"/>
                      </a:lnTo>
                      <a:lnTo>
                        <a:pt x="48" y="163"/>
                      </a:lnTo>
                      <a:lnTo>
                        <a:pt x="48" y="166"/>
                      </a:lnTo>
                      <a:lnTo>
                        <a:pt x="48" y="167"/>
                      </a:lnTo>
                      <a:lnTo>
                        <a:pt x="48" y="169"/>
                      </a:lnTo>
                      <a:lnTo>
                        <a:pt x="48" y="170"/>
                      </a:lnTo>
                      <a:lnTo>
                        <a:pt x="48" y="170"/>
                      </a:lnTo>
                      <a:lnTo>
                        <a:pt x="47" y="172"/>
                      </a:lnTo>
                      <a:lnTo>
                        <a:pt x="47" y="173"/>
                      </a:lnTo>
                      <a:lnTo>
                        <a:pt x="46" y="176"/>
                      </a:lnTo>
                      <a:lnTo>
                        <a:pt x="46" y="179"/>
                      </a:lnTo>
                      <a:lnTo>
                        <a:pt x="46" y="182"/>
                      </a:lnTo>
                      <a:lnTo>
                        <a:pt x="45" y="184"/>
                      </a:lnTo>
                      <a:lnTo>
                        <a:pt x="43" y="186"/>
                      </a:lnTo>
                      <a:lnTo>
                        <a:pt x="43" y="186"/>
                      </a:lnTo>
                      <a:lnTo>
                        <a:pt x="42" y="188"/>
                      </a:lnTo>
                      <a:lnTo>
                        <a:pt x="42" y="190"/>
                      </a:lnTo>
                      <a:lnTo>
                        <a:pt x="42" y="191"/>
                      </a:lnTo>
                      <a:lnTo>
                        <a:pt x="43" y="193"/>
                      </a:lnTo>
                      <a:lnTo>
                        <a:pt x="43" y="194"/>
                      </a:lnTo>
                      <a:lnTo>
                        <a:pt x="43" y="195"/>
                      </a:lnTo>
                      <a:lnTo>
                        <a:pt x="43" y="195"/>
                      </a:lnTo>
                      <a:lnTo>
                        <a:pt x="43" y="196"/>
                      </a:lnTo>
                      <a:lnTo>
                        <a:pt x="41" y="204"/>
                      </a:lnTo>
                      <a:lnTo>
                        <a:pt x="41" y="208"/>
                      </a:lnTo>
                      <a:lnTo>
                        <a:pt x="41" y="209"/>
                      </a:lnTo>
                      <a:lnTo>
                        <a:pt x="41" y="210"/>
                      </a:lnTo>
                      <a:lnTo>
                        <a:pt x="40" y="212"/>
                      </a:lnTo>
                      <a:lnTo>
                        <a:pt x="40" y="213"/>
                      </a:lnTo>
                      <a:lnTo>
                        <a:pt x="39" y="214"/>
                      </a:lnTo>
                      <a:lnTo>
                        <a:pt x="39" y="214"/>
                      </a:lnTo>
                      <a:lnTo>
                        <a:pt x="39" y="215"/>
                      </a:lnTo>
                      <a:lnTo>
                        <a:pt x="39" y="217"/>
                      </a:lnTo>
                      <a:lnTo>
                        <a:pt x="38" y="218"/>
                      </a:lnTo>
                      <a:lnTo>
                        <a:pt x="37" y="220"/>
                      </a:lnTo>
                      <a:lnTo>
                        <a:pt x="37" y="221"/>
                      </a:lnTo>
                      <a:lnTo>
                        <a:pt x="37" y="222"/>
                      </a:lnTo>
                      <a:lnTo>
                        <a:pt x="37" y="223"/>
                      </a:lnTo>
                      <a:lnTo>
                        <a:pt x="37" y="224"/>
                      </a:lnTo>
                      <a:lnTo>
                        <a:pt x="37" y="226"/>
                      </a:lnTo>
                      <a:lnTo>
                        <a:pt x="37" y="226"/>
                      </a:lnTo>
                      <a:lnTo>
                        <a:pt x="37" y="227"/>
                      </a:lnTo>
                      <a:lnTo>
                        <a:pt x="36" y="228"/>
                      </a:lnTo>
                      <a:lnTo>
                        <a:pt x="36" y="229"/>
                      </a:lnTo>
                      <a:lnTo>
                        <a:pt x="36" y="231"/>
                      </a:lnTo>
                      <a:lnTo>
                        <a:pt x="36" y="232"/>
                      </a:lnTo>
                      <a:lnTo>
                        <a:pt x="36" y="232"/>
                      </a:lnTo>
                      <a:lnTo>
                        <a:pt x="35" y="233"/>
                      </a:lnTo>
                      <a:lnTo>
                        <a:pt x="35" y="234"/>
                      </a:lnTo>
                      <a:lnTo>
                        <a:pt x="34" y="234"/>
                      </a:lnTo>
                      <a:lnTo>
                        <a:pt x="33" y="234"/>
                      </a:lnTo>
                      <a:lnTo>
                        <a:pt x="33" y="235"/>
                      </a:lnTo>
                      <a:lnTo>
                        <a:pt x="33" y="236"/>
                      </a:lnTo>
                      <a:lnTo>
                        <a:pt x="32" y="237"/>
                      </a:lnTo>
                      <a:lnTo>
                        <a:pt x="31" y="238"/>
                      </a:lnTo>
                      <a:lnTo>
                        <a:pt x="31" y="238"/>
                      </a:lnTo>
                      <a:lnTo>
                        <a:pt x="30" y="238"/>
                      </a:lnTo>
                      <a:lnTo>
                        <a:pt x="29" y="238"/>
                      </a:lnTo>
                      <a:lnTo>
                        <a:pt x="29" y="238"/>
                      </a:lnTo>
                      <a:lnTo>
                        <a:pt x="28" y="239"/>
                      </a:lnTo>
                      <a:lnTo>
                        <a:pt x="27" y="240"/>
                      </a:lnTo>
                      <a:lnTo>
                        <a:pt x="26" y="240"/>
                      </a:lnTo>
                      <a:lnTo>
                        <a:pt x="26" y="241"/>
                      </a:lnTo>
                      <a:lnTo>
                        <a:pt x="26" y="241"/>
                      </a:lnTo>
                      <a:lnTo>
                        <a:pt x="25" y="241"/>
                      </a:lnTo>
                      <a:lnTo>
                        <a:pt x="24" y="242"/>
                      </a:lnTo>
                      <a:lnTo>
                        <a:pt x="24" y="242"/>
                      </a:lnTo>
                      <a:lnTo>
                        <a:pt x="23" y="242"/>
                      </a:lnTo>
                      <a:lnTo>
                        <a:pt x="23" y="243"/>
                      </a:lnTo>
                      <a:lnTo>
                        <a:pt x="23" y="243"/>
                      </a:lnTo>
                      <a:lnTo>
                        <a:pt x="22" y="244"/>
                      </a:lnTo>
                      <a:lnTo>
                        <a:pt x="21" y="244"/>
                      </a:lnTo>
                      <a:lnTo>
                        <a:pt x="20" y="245"/>
                      </a:lnTo>
                      <a:lnTo>
                        <a:pt x="19" y="245"/>
                      </a:lnTo>
                      <a:lnTo>
                        <a:pt x="18" y="245"/>
                      </a:lnTo>
                      <a:lnTo>
                        <a:pt x="17" y="245"/>
                      </a:lnTo>
                      <a:lnTo>
                        <a:pt x="17" y="245"/>
                      </a:lnTo>
                      <a:lnTo>
                        <a:pt x="14" y="244"/>
                      </a:lnTo>
                      <a:lnTo>
                        <a:pt x="13" y="244"/>
                      </a:lnTo>
                      <a:lnTo>
                        <a:pt x="13" y="245"/>
                      </a:lnTo>
                      <a:lnTo>
                        <a:pt x="13" y="245"/>
                      </a:lnTo>
                      <a:lnTo>
                        <a:pt x="12" y="245"/>
                      </a:lnTo>
                      <a:lnTo>
                        <a:pt x="12" y="246"/>
                      </a:lnTo>
                      <a:lnTo>
                        <a:pt x="12" y="246"/>
                      </a:lnTo>
                      <a:lnTo>
                        <a:pt x="12" y="247"/>
                      </a:lnTo>
                      <a:lnTo>
                        <a:pt x="12" y="247"/>
                      </a:lnTo>
                      <a:lnTo>
                        <a:pt x="12" y="247"/>
                      </a:lnTo>
                      <a:lnTo>
                        <a:pt x="11" y="248"/>
                      </a:lnTo>
                      <a:lnTo>
                        <a:pt x="11" y="249"/>
                      </a:lnTo>
                      <a:lnTo>
                        <a:pt x="12" y="249"/>
                      </a:lnTo>
                      <a:lnTo>
                        <a:pt x="12" y="250"/>
                      </a:lnTo>
                      <a:lnTo>
                        <a:pt x="13" y="250"/>
                      </a:lnTo>
                      <a:lnTo>
                        <a:pt x="14" y="251"/>
                      </a:lnTo>
                      <a:lnTo>
                        <a:pt x="16" y="251"/>
                      </a:lnTo>
                      <a:lnTo>
                        <a:pt x="20" y="252"/>
                      </a:lnTo>
                      <a:lnTo>
                        <a:pt x="23" y="252"/>
                      </a:lnTo>
                      <a:lnTo>
                        <a:pt x="24" y="252"/>
                      </a:lnTo>
                      <a:lnTo>
                        <a:pt x="28" y="252"/>
                      </a:lnTo>
                      <a:lnTo>
                        <a:pt x="31" y="252"/>
                      </a:lnTo>
                      <a:lnTo>
                        <a:pt x="32" y="252"/>
                      </a:lnTo>
                      <a:lnTo>
                        <a:pt x="36" y="252"/>
                      </a:lnTo>
                      <a:lnTo>
                        <a:pt x="36" y="252"/>
                      </a:lnTo>
                      <a:lnTo>
                        <a:pt x="36" y="252"/>
                      </a:lnTo>
                      <a:lnTo>
                        <a:pt x="36" y="252"/>
                      </a:lnTo>
                      <a:lnTo>
                        <a:pt x="38" y="253"/>
                      </a:lnTo>
                      <a:lnTo>
                        <a:pt x="39" y="253"/>
                      </a:lnTo>
                      <a:lnTo>
                        <a:pt x="44" y="253"/>
                      </a:lnTo>
                      <a:lnTo>
                        <a:pt x="45" y="253"/>
                      </a:lnTo>
                      <a:lnTo>
                        <a:pt x="47" y="253"/>
                      </a:lnTo>
                      <a:lnTo>
                        <a:pt x="48" y="253"/>
                      </a:lnTo>
                      <a:lnTo>
                        <a:pt x="48" y="253"/>
                      </a:lnTo>
                      <a:lnTo>
                        <a:pt x="48" y="252"/>
                      </a:lnTo>
                      <a:lnTo>
                        <a:pt x="48" y="250"/>
                      </a:lnTo>
                      <a:lnTo>
                        <a:pt x="48" y="250"/>
                      </a:lnTo>
                      <a:lnTo>
                        <a:pt x="48" y="250"/>
                      </a:lnTo>
                      <a:lnTo>
                        <a:pt x="48" y="248"/>
                      </a:lnTo>
                      <a:lnTo>
                        <a:pt x="48" y="248"/>
                      </a:lnTo>
                      <a:lnTo>
                        <a:pt x="48" y="248"/>
                      </a:lnTo>
                      <a:lnTo>
                        <a:pt x="50" y="248"/>
                      </a:lnTo>
                      <a:lnTo>
                        <a:pt x="50" y="248"/>
                      </a:lnTo>
                      <a:lnTo>
                        <a:pt x="50" y="248"/>
                      </a:lnTo>
                      <a:lnTo>
                        <a:pt x="50" y="248"/>
                      </a:lnTo>
                      <a:lnTo>
                        <a:pt x="53" y="241"/>
                      </a:lnTo>
                      <a:lnTo>
                        <a:pt x="55" y="237"/>
                      </a:lnTo>
                      <a:lnTo>
                        <a:pt x="55" y="235"/>
                      </a:lnTo>
                      <a:lnTo>
                        <a:pt x="56" y="233"/>
                      </a:lnTo>
                      <a:lnTo>
                        <a:pt x="57" y="229"/>
                      </a:lnTo>
                      <a:lnTo>
                        <a:pt x="59" y="224"/>
                      </a:lnTo>
                      <a:lnTo>
                        <a:pt x="61" y="221"/>
                      </a:lnTo>
                      <a:lnTo>
                        <a:pt x="62" y="215"/>
                      </a:lnTo>
                      <a:lnTo>
                        <a:pt x="65" y="209"/>
                      </a:lnTo>
                      <a:lnTo>
                        <a:pt x="66" y="204"/>
                      </a:lnTo>
                      <a:lnTo>
                        <a:pt x="68" y="196"/>
                      </a:lnTo>
                      <a:lnTo>
                        <a:pt x="70" y="188"/>
                      </a:lnTo>
                      <a:lnTo>
                        <a:pt x="74" y="175"/>
                      </a:lnTo>
                      <a:lnTo>
                        <a:pt x="75" y="168"/>
                      </a:lnTo>
                      <a:lnTo>
                        <a:pt x="76" y="166"/>
                      </a:lnTo>
                      <a:lnTo>
                        <a:pt x="76" y="166"/>
                      </a:lnTo>
                      <a:lnTo>
                        <a:pt x="76" y="166"/>
                      </a:lnTo>
                      <a:lnTo>
                        <a:pt x="77" y="167"/>
                      </a:lnTo>
                      <a:lnTo>
                        <a:pt x="78" y="169"/>
                      </a:lnTo>
                      <a:lnTo>
                        <a:pt x="79" y="175"/>
                      </a:lnTo>
                      <a:lnTo>
                        <a:pt x="80" y="178"/>
                      </a:lnTo>
                      <a:lnTo>
                        <a:pt x="80" y="181"/>
                      </a:lnTo>
                      <a:lnTo>
                        <a:pt x="82" y="186"/>
                      </a:lnTo>
                      <a:lnTo>
                        <a:pt x="83" y="189"/>
                      </a:lnTo>
                      <a:lnTo>
                        <a:pt x="84" y="194"/>
                      </a:lnTo>
                      <a:lnTo>
                        <a:pt x="84" y="197"/>
                      </a:lnTo>
                      <a:lnTo>
                        <a:pt x="84" y="199"/>
                      </a:lnTo>
                      <a:lnTo>
                        <a:pt x="85" y="201"/>
                      </a:lnTo>
                      <a:lnTo>
                        <a:pt x="86" y="206"/>
                      </a:lnTo>
                      <a:lnTo>
                        <a:pt x="86" y="210"/>
                      </a:lnTo>
                      <a:lnTo>
                        <a:pt x="86" y="212"/>
                      </a:lnTo>
                      <a:lnTo>
                        <a:pt x="86" y="212"/>
                      </a:lnTo>
                      <a:lnTo>
                        <a:pt x="85" y="218"/>
                      </a:lnTo>
                      <a:lnTo>
                        <a:pt x="84" y="222"/>
                      </a:lnTo>
                      <a:lnTo>
                        <a:pt x="84" y="226"/>
                      </a:lnTo>
                      <a:lnTo>
                        <a:pt x="83" y="230"/>
                      </a:lnTo>
                      <a:lnTo>
                        <a:pt x="83" y="232"/>
                      </a:lnTo>
                      <a:lnTo>
                        <a:pt x="83" y="234"/>
                      </a:lnTo>
                      <a:lnTo>
                        <a:pt x="83" y="237"/>
                      </a:lnTo>
                      <a:lnTo>
                        <a:pt x="83" y="239"/>
                      </a:lnTo>
                      <a:lnTo>
                        <a:pt x="83" y="241"/>
                      </a:lnTo>
                      <a:lnTo>
                        <a:pt x="83" y="241"/>
                      </a:lnTo>
                      <a:lnTo>
                        <a:pt x="82" y="243"/>
                      </a:lnTo>
                      <a:lnTo>
                        <a:pt x="81" y="245"/>
                      </a:lnTo>
                      <a:lnTo>
                        <a:pt x="81" y="245"/>
                      </a:lnTo>
                      <a:lnTo>
                        <a:pt x="81" y="245"/>
                      </a:lnTo>
                      <a:lnTo>
                        <a:pt x="81" y="245"/>
                      </a:lnTo>
                      <a:lnTo>
                        <a:pt x="81" y="245"/>
                      </a:lnTo>
                      <a:lnTo>
                        <a:pt x="81" y="245"/>
                      </a:lnTo>
                      <a:lnTo>
                        <a:pt x="80" y="245"/>
                      </a:lnTo>
                      <a:lnTo>
                        <a:pt x="80" y="246"/>
                      </a:lnTo>
                      <a:lnTo>
                        <a:pt x="80" y="247"/>
                      </a:lnTo>
                      <a:lnTo>
                        <a:pt x="79" y="248"/>
                      </a:lnTo>
                      <a:lnTo>
                        <a:pt x="77" y="249"/>
                      </a:lnTo>
                      <a:lnTo>
                        <a:pt x="76" y="249"/>
                      </a:lnTo>
                      <a:lnTo>
                        <a:pt x="76" y="250"/>
                      </a:lnTo>
                      <a:lnTo>
                        <a:pt x="76" y="250"/>
                      </a:lnTo>
                      <a:lnTo>
                        <a:pt x="76" y="251"/>
                      </a:lnTo>
                      <a:lnTo>
                        <a:pt x="76" y="251"/>
                      </a:lnTo>
                      <a:lnTo>
                        <a:pt x="76" y="252"/>
                      </a:lnTo>
                      <a:lnTo>
                        <a:pt x="76" y="252"/>
                      </a:lnTo>
                      <a:lnTo>
                        <a:pt x="76" y="253"/>
                      </a:lnTo>
                      <a:lnTo>
                        <a:pt x="76" y="253"/>
                      </a:lnTo>
                      <a:lnTo>
                        <a:pt x="76" y="253"/>
                      </a:lnTo>
                      <a:lnTo>
                        <a:pt x="76" y="253"/>
                      </a:lnTo>
                      <a:lnTo>
                        <a:pt x="76" y="254"/>
                      </a:lnTo>
                      <a:lnTo>
                        <a:pt x="77" y="254"/>
                      </a:lnTo>
                      <a:lnTo>
                        <a:pt x="78" y="254"/>
                      </a:lnTo>
                      <a:lnTo>
                        <a:pt x="86" y="254"/>
                      </a:lnTo>
                      <a:lnTo>
                        <a:pt x="88" y="254"/>
                      </a:lnTo>
                      <a:lnTo>
                        <a:pt x="89" y="254"/>
                      </a:lnTo>
                      <a:lnTo>
                        <a:pt x="93" y="253"/>
                      </a:lnTo>
                      <a:lnTo>
                        <a:pt x="94" y="253"/>
                      </a:lnTo>
                      <a:lnTo>
                        <a:pt x="94" y="252"/>
                      </a:lnTo>
                      <a:lnTo>
                        <a:pt x="96" y="251"/>
                      </a:lnTo>
                      <a:lnTo>
                        <a:pt x="96" y="251"/>
                      </a:lnTo>
                      <a:lnTo>
                        <a:pt x="97" y="251"/>
                      </a:lnTo>
                      <a:lnTo>
                        <a:pt x="98" y="251"/>
                      </a:lnTo>
                      <a:lnTo>
                        <a:pt x="99" y="251"/>
                      </a:lnTo>
                      <a:lnTo>
                        <a:pt x="100" y="250"/>
                      </a:lnTo>
                      <a:lnTo>
                        <a:pt x="100" y="250"/>
                      </a:lnTo>
                      <a:lnTo>
                        <a:pt x="100" y="250"/>
                      </a:lnTo>
                      <a:lnTo>
                        <a:pt x="100" y="249"/>
                      </a:lnTo>
                      <a:lnTo>
                        <a:pt x="100" y="247"/>
                      </a:lnTo>
                      <a:lnTo>
                        <a:pt x="100" y="247"/>
                      </a:lnTo>
                      <a:lnTo>
                        <a:pt x="100" y="245"/>
                      </a:lnTo>
                      <a:lnTo>
                        <a:pt x="100" y="245"/>
                      </a:lnTo>
                      <a:lnTo>
                        <a:pt x="101" y="243"/>
                      </a:lnTo>
                      <a:lnTo>
                        <a:pt x="101" y="242"/>
                      </a:lnTo>
                      <a:lnTo>
                        <a:pt x="101" y="241"/>
                      </a:lnTo>
                      <a:lnTo>
                        <a:pt x="102" y="240"/>
                      </a:lnTo>
                      <a:lnTo>
                        <a:pt x="103" y="237"/>
                      </a:lnTo>
                      <a:lnTo>
                        <a:pt x="103" y="236"/>
                      </a:lnTo>
                      <a:lnTo>
                        <a:pt x="103" y="234"/>
                      </a:lnTo>
                      <a:lnTo>
                        <a:pt x="104" y="233"/>
                      </a:lnTo>
                      <a:lnTo>
                        <a:pt x="103" y="226"/>
                      </a:lnTo>
                      <a:lnTo>
                        <a:pt x="103" y="222"/>
                      </a:lnTo>
                      <a:lnTo>
                        <a:pt x="103" y="219"/>
                      </a:lnTo>
                      <a:lnTo>
                        <a:pt x="103" y="216"/>
                      </a:lnTo>
                      <a:lnTo>
                        <a:pt x="103" y="212"/>
                      </a:lnTo>
                      <a:lnTo>
                        <a:pt x="104" y="209"/>
                      </a:lnTo>
                      <a:lnTo>
                        <a:pt x="104" y="205"/>
                      </a:lnTo>
                      <a:lnTo>
                        <a:pt x="104" y="199"/>
                      </a:lnTo>
                      <a:lnTo>
                        <a:pt x="104" y="195"/>
                      </a:lnTo>
                      <a:lnTo>
                        <a:pt x="104" y="191"/>
                      </a:lnTo>
                      <a:lnTo>
                        <a:pt x="103" y="180"/>
                      </a:lnTo>
                      <a:lnTo>
                        <a:pt x="103" y="177"/>
                      </a:lnTo>
                      <a:lnTo>
                        <a:pt x="102" y="172"/>
                      </a:lnTo>
                      <a:lnTo>
                        <a:pt x="102" y="167"/>
                      </a:lnTo>
                      <a:lnTo>
                        <a:pt x="101" y="164"/>
                      </a:lnTo>
                      <a:lnTo>
                        <a:pt x="100" y="157"/>
                      </a:lnTo>
                      <a:lnTo>
                        <a:pt x="100" y="157"/>
                      </a:lnTo>
                      <a:lnTo>
                        <a:pt x="100" y="153"/>
                      </a:lnTo>
                      <a:lnTo>
                        <a:pt x="100" y="149"/>
                      </a:lnTo>
                      <a:lnTo>
                        <a:pt x="100" y="146"/>
                      </a:lnTo>
                      <a:lnTo>
                        <a:pt x="100" y="144"/>
                      </a:lnTo>
                      <a:lnTo>
                        <a:pt x="99" y="143"/>
                      </a:lnTo>
                      <a:lnTo>
                        <a:pt x="99" y="141"/>
                      </a:lnTo>
                      <a:lnTo>
                        <a:pt x="99" y="141"/>
                      </a:lnTo>
                      <a:lnTo>
                        <a:pt x="99" y="140"/>
                      </a:lnTo>
                      <a:lnTo>
                        <a:pt x="99" y="138"/>
                      </a:lnTo>
                      <a:lnTo>
                        <a:pt x="99" y="136"/>
                      </a:lnTo>
                      <a:lnTo>
                        <a:pt x="99" y="136"/>
                      </a:lnTo>
                      <a:lnTo>
                        <a:pt x="99" y="136"/>
                      </a:lnTo>
                      <a:lnTo>
                        <a:pt x="100" y="136"/>
                      </a:lnTo>
                      <a:lnTo>
                        <a:pt x="100" y="136"/>
                      </a:lnTo>
                      <a:lnTo>
                        <a:pt x="100" y="133"/>
                      </a:lnTo>
                      <a:lnTo>
                        <a:pt x="100" y="132"/>
                      </a:lnTo>
                      <a:lnTo>
                        <a:pt x="100" y="128"/>
                      </a:lnTo>
                      <a:lnTo>
                        <a:pt x="100" y="124"/>
                      </a:lnTo>
                      <a:lnTo>
                        <a:pt x="100" y="121"/>
                      </a:lnTo>
                      <a:lnTo>
                        <a:pt x="100" y="120"/>
                      </a:lnTo>
                      <a:lnTo>
                        <a:pt x="100" y="120"/>
                      </a:lnTo>
                      <a:lnTo>
                        <a:pt x="101" y="120"/>
                      </a:lnTo>
                      <a:lnTo>
                        <a:pt x="102" y="119"/>
                      </a:lnTo>
                      <a:lnTo>
                        <a:pt x="102" y="119"/>
                      </a:lnTo>
                      <a:lnTo>
                        <a:pt x="102" y="119"/>
                      </a:lnTo>
                      <a:lnTo>
                        <a:pt x="102" y="119"/>
                      </a:lnTo>
                      <a:lnTo>
                        <a:pt x="103" y="119"/>
                      </a:lnTo>
                      <a:lnTo>
                        <a:pt x="104" y="118"/>
                      </a:lnTo>
                      <a:lnTo>
                        <a:pt x="105" y="118"/>
                      </a:lnTo>
                      <a:lnTo>
                        <a:pt x="106" y="118"/>
                      </a:lnTo>
                      <a:lnTo>
                        <a:pt x="107" y="119"/>
                      </a:lnTo>
                      <a:lnTo>
                        <a:pt x="111" y="121"/>
                      </a:lnTo>
                      <a:lnTo>
                        <a:pt x="111" y="121"/>
                      </a:lnTo>
                      <a:lnTo>
                        <a:pt x="112" y="121"/>
                      </a:lnTo>
                      <a:lnTo>
                        <a:pt x="112" y="121"/>
                      </a:lnTo>
                      <a:lnTo>
                        <a:pt x="112" y="120"/>
                      </a:lnTo>
                      <a:lnTo>
                        <a:pt x="113" y="118"/>
                      </a:lnTo>
                      <a:lnTo>
                        <a:pt x="115" y="115"/>
                      </a:lnTo>
                      <a:lnTo>
                        <a:pt x="117" y="112"/>
                      </a:lnTo>
                      <a:lnTo>
                        <a:pt x="118" y="110"/>
                      </a:lnTo>
                      <a:lnTo>
                        <a:pt x="119" y="109"/>
                      </a:lnTo>
                      <a:lnTo>
                        <a:pt x="120" y="108"/>
                      </a:lnTo>
                      <a:lnTo>
                        <a:pt x="121" y="107"/>
                      </a:lnTo>
                      <a:lnTo>
                        <a:pt x="122" y="104"/>
                      </a:lnTo>
                      <a:lnTo>
                        <a:pt x="122" y="103"/>
                      </a:lnTo>
                      <a:lnTo>
                        <a:pt x="123" y="101"/>
                      </a:lnTo>
                      <a:lnTo>
                        <a:pt x="124" y="99"/>
                      </a:lnTo>
                      <a:lnTo>
                        <a:pt x="125" y="98"/>
                      </a:lnTo>
                      <a:lnTo>
                        <a:pt x="126" y="96"/>
                      </a:lnTo>
                      <a:lnTo>
                        <a:pt x="128" y="90"/>
                      </a:lnTo>
                      <a:lnTo>
                        <a:pt x="129" y="88"/>
                      </a:lnTo>
                      <a:lnTo>
                        <a:pt x="129" y="86"/>
                      </a:lnTo>
                      <a:lnTo>
                        <a:pt x="130" y="86"/>
                      </a:lnTo>
                      <a:lnTo>
                        <a:pt x="130" y="85"/>
                      </a:lnTo>
                      <a:lnTo>
                        <a:pt x="130" y="84"/>
                      </a:lnTo>
                      <a:lnTo>
                        <a:pt x="130" y="83"/>
                      </a:lnTo>
                      <a:lnTo>
                        <a:pt x="130" y="80"/>
                      </a:lnTo>
                      <a:close/>
                      <a:moveTo>
                        <a:pt x="64" y="10"/>
                      </a:moveTo>
                      <a:lnTo>
                        <a:pt x="64" y="10"/>
                      </a:lnTo>
                      <a:lnTo>
                        <a:pt x="64" y="10"/>
                      </a:lnTo>
                      <a:lnTo>
                        <a:pt x="64" y="10"/>
                      </a:lnTo>
                      <a:close/>
                      <a:moveTo>
                        <a:pt x="64" y="11"/>
                      </a:moveTo>
                      <a:lnTo>
                        <a:pt x="64" y="10"/>
                      </a:lnTo>
                      <a:lnTo>
                        <a:pt x="64" y="10"/>
                      </a:lnTo>
                      <a:lnTo>
                        <a:pt x="64" y="10"/>
                      </a:lnTo>
                      <a:lnTo>
                        <a:pt x="64" y="11"/>
                      </a:lnTo>
                      <a:close/>
                      <a:moveTo>
                        <a:pt x="112" y="90"/>
                      </a:moveTo>
                      <a:lnTo>
                        <a:pt x="110" y="91"/>
                      </a:lnTo>
                      <a:lnTo>
                        <a:pt x="109" y="91"/>
                      </a:lnTo>
                      <a:lnTo>
                        <a:pt x="109" y="92"/>
                      </a:lnTo>
                      <a:lnTo>
                        <a:pt x="108" y="93"/>
                      </a:lnTo>
                      <a:lnTo>
                        <a:pt x="108" y="94"/>
                      </a:lnTo>
                      <a:lnTo>
                        <a:pt x="108" y="95"/>
                      </a:lnTo>
                      <a:lnTo>
                        <a:pt x="108" y="97"/>
                      </a:lnTo>
                      <a:lnTo>
                        <a:pt x="108" y="97"/>
                      </a:lnTo>
                      <a:lnTo>
                        <a:pt x="108" y="99"/>
                      </a:lnTo>
                      <a:lnTo>
                        <a:pt x="108" y="99"/>
                      </a:lnTo>
                      <a:lnTo>
                        <a:pt x="108" y="100"/>
                      </a:lnTo>
                      <a:lnTo>
                        <a:pt x="108" y="100"/>
                      </a:lnTo>
                      <a:lnTo>
                        <a:pt x="108" y="101"/>
                      </a:lnTo>
                      <a:lnTo>
                        <a:pt x="108" y="102"/>
                      </a:lnTo>
                      <a:lnTo>
                        <a:pt x="108" y="102"/>
                      </a:lnTo>
                      <a:lnTo>
                        <a:pt x="107" y="102"/>
                      </a:lnTo>
                      <a:lnTo>
                        <a:pt x="106" y="102"/>
                      </a:lnTo>
                      <a:lnTo>
                        <a:pt x="105" y="102"/>
                      </a:lnTo>
                      <a:lnTo>
                        <a:pt x="105" y="103"/>
                      </a:lnTo>
                      <a:lnTo>
                        <a:pt x="105" y="103"/>
                      </a:lnTo>
                      <a:lnTo>
                        <a:pt x="104" y="103"/>
                      </a:lnTo>
                      <a:lnTo>
                        <a:pt x="104" y="105"/>
                      </a:lnTo>
                      <a:lnTo>
                        <a:pt x="104" y="105"/>
                      </a:lnTo>
                      <a:lnTo>
                        <a:pt x="104" y="106"/>
                      </a:lnTo>
                      <a:lnTo>
                        <a:pt x="102" y="107"/>
                      </a:lnTo>
                      <a:lnTo>
                        <a:pt x="100" y="109"/>
                      </a:lnTo>
                      <a:lnTo>
                        <a:pt x="99" y="108"/>
                      </a:lnTo>
                      <a:lnTo>
                        <a:pt x="99" y="108"/>
                      </a:lnTo>
                      <a:lnTo>
                        <a:pt x="99" y="106"/>
                      </a:lnTo>
                      <a:lnTo>
                        <a:pt x="98" y="104"/>
                      </a:lnTo>
                      <a:lnTo>
                        <a:pt x="99" y="104"/>
                      </a:lnTo>
                      <a:lnTo>
                        <a:pt x="99" y="103"/>
                      </a:lnTo>
                      <a:lnTo>
                        <a:pt x="99" y="101"/>
                      </a:lnTo>
                      <a:lnTo>
                        <a:pt x="99" y="99"/>
                      </a:lnTo>
                      <a:lnTo>
                        <a:pt x="99" y="98"/>
                      </a:lnTo>
                      <a:lnTo>
                        <a:pt x="100" y="95"/>
                      </a:lnTo>
                      <a:lnTo>
                        <a:pt x="100" y="91"/>
                      </a:lnTo>
                      <a:lnTo>
                        <a:pt x="102" y="86"/>
                      </a:lnTo>
                      <a:lnTo>
                        <a:pt x="102" y="85"/>
                      </a:lnTo>
                      <a:lnTo>
                        <a:pt x="103" y="84"/>
                      </a:lnTo>
                      <a:lnTo>
                        <a:pt x="103" y="83"/>
                      </a:lnTo>
                      <a:lnTo>
                        <a:pt x="103" y="80"/>
                      </a:lnTo>
                      <a:lnTo>
                        <a:pt x="104" y="79"/>
                      </a:lnTo>
                      <a:lnTo>
                        <a:pt x="104" y="77"/>
                      </a:lnTo>
                      <a:lnTo>
                        <a:pt x="105" y="76"/>
                      </a:lnTo>
                      <a:lnTo>
                        <a:pt x="105" y="75"/>
                      </a:lnTo>
                      <a:lnTo>
                        <a:pt x="107" y="74"/>
                      </a:lnTo>
                      <a:lnTo>
                        <a:pt x="107" y="73"/>
                      </a:lnTo>
                      <a:lnTo>
                        <a:pt x="107" y="72"/>
                      </a:lnTo>
                      <a:lnTo>
                        <a:pt x="107" y="72"/>
                      </a:lnTo>
                      <a:lnTo>
                        <a:pt x="108" y="73"/>
                      </a:lnTo>
                      <a:lnTo>
                        <a:pt x="108" y="73"/>
                      </a:lnTo>
                      <a:lnTo>
                        <a:pt x="108" y="74"/>
                      </a:lnTo>
                      <a:lnTo>
                        <a:pt x="108" y="75"/>
                      </a:lnTo>
                      <a:lnTo>
                        <a:pt x="109" y="76"/>
                      </a:lnTo>
                      <a:lnTo>
                        <a:pt x="109" y="77"/>
                      </a:lnTo>
                      <a:lnTo>
                        <a:pt x="110" y="79"/>
                      </a:lnTo>
                      <a:lnTo>
                        <a:pt x="111" y="81"/>
                      </a:lnTo>
                      <a:lnTo>
                        <a:pt x="111" y="83"/>
                      </a:lnTo>
                      <a:lnTo>
                        <a:pt x="111" y="85"/>
                      </a:lnTo>
                      <a:lnTo>
                        <a:pt x="111" y="88"/>
                      </a:lnTo>
                      <a:lnTo>
                        <a:pt x="112" y="88"/>
                      </a:lnTo>
                      <a:lnTo>
                        <a:pt x="112" y="89"/>
                      </a:lnTo>
                      <a:lnTo>
                        <a:pt x="112"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Calibri"/>
                  </a:endParaRPr>
                </a:p>
              </p:txBody>
            </p:sp>
            <p:sp>
              <p:nvSpPr>
                <p:cNvPr id="99" name="Freeform 47"/>
                <p:cNvSpPr>
                  <a:spLocks noChangeAspect="1" noEditPoints="1"/>
                </p:cNvSpPr>
                <p:nvPr/>
              </p:nvSpPr>
              <p:spPr bwMode="auto">
                <a:xfrm>
                  <a:off x="5501214" y="2213022"/>
                  <a:ext cx="263086" cy="165548"/>
                </a:xfrm>
                <a:custGeom>
                  <a:avLst/>
                  <a:gdLst/>
                  <a:ahLst/>
                  <a:cxnLst>
                    <a:cxn ang="0">
                      <a:pos x="377" y="1001"/>
                    </a:cxn>
                    <a:cxn ang="0">
                      <a:pos x="151" y="1080"/>
                    </a:cxn>
                    <a:cxn ang="0">
                      <a:pos x="289" y="1248"/>
                    </a:cxn>
                    <a:cxn ang="0">
                      <a:pos x="524" y="1145"/>
                    </a:cxn>
                    <a:cxn ang="0">
                      <a:pos x="340" y="1137"/>
                    </a:cxn>
                    <a:cxn ang="0">
                      <a:pos x="249" y="1147"/>
                    </a:cxn>
                    <a:cxn ang="0">
                      <a:pos x="306" y="1100"/>
                    </a:cxn>
                    <a:cxn ang="0">
                      <a:pos x="335" y="1089"/>
                    </a:cxn>
                    <a:cxn ang="0">
                      <a:pos x="419" y="1080"/>
                    </a:cxn>
                    <a:cxn ang="0">
                      <a:pos x="369" y="1125"/>
                    </a:cxn>
                    <a:cxn ang="0">
                      <a:pos x="312" y="1108"/>
                    </a:cxn>
                    <a:cxn ang="0">
                      <a:pos x="351" y="1115"/>
                    </a:cxn>
                    <a:cxn ang="0">
                      <a:pos x="351" y="1115"/>
                    </a:cxn>
                    <a:cxn ang="0">
                      <a:pos x="1264" y="538"/>
                    </a:cxn>
                    <a:cxn ang="0">
                      <a:pos x="1239" y="684"/>
                    </a:cxn>
                    <a:cxn ang="0">
                      <a:pos x="1343" y="736"/>
                    </a:cxn>
                    <a:cxn ang="0">
                      <a:pos x="1381" y="925"/>
                    </a:cxn>
                    <a:cxn ang="0">
                      <a:pos x="1136" y="753"/>
                    </a:cxn>
                    <a:cxn ang="0">
                      <a:pos x="1182" y="724"/>
                    </a:cxn>
                    <a:cxn ang="0">
                      <a:pos x="1237" y="222"/>
                    </a:cxn>
                    <a:cxn ang="0">
                      <a:pos x="1475" y="102"/>
                    </a:cxn>
                    <a:cxn ang="0">
                      <a:pos x="1178" y="11"/>
                    </a:cxn>
                    <a:cxn ang="0">
                      <a:pos x="1204" y="0"/>
                    </a:cxn>
                    <a:cxn ang="0">
                      <a:pos x="344" y="552"/>
                    </a:cxn>
                    <a:cxn ang="0">
                      <a:pos x="2186" y="1340"/>
                    </a:cxn>
                    <a:cxn ang="0">
                      <a:pos x="1085" y="606"/>
                    </a:cxn>
                    <a:cxn ang="0">
                      <a:pos x="1783" y="634"/>
                    </a:cxn>
                    <a:cxn ang="0">
                      <a:pos x="1346" y="759"/>
                    </a:cxn>
                    <a:cxn ang="0">
                      <a:pos x="1356" y="739"/>
                    </a:cxn>
                    <a:cxn ang="0">
                      <a:pos x="1356" y="739"/>
                    </a:cxn>
                    <a:cxn ang="0">
                      <a:pos x="820" y="794"/>
                    </a:cxn>
                    <a:cxn ang="0">
                      <a:pos x="936" y="639"/>
                    </a:cxn>
                    <a:cxn ang="0">
                      <a:pos x="821" y="787"/>
                    </a:cxn>
                    <a:cxn ang="0">
                      <a:pos x="778" y="792"/>
                    </a:cxn>
                    <a:cxn ang="0">
                      <a:pos x="826" y="660"/>
                    </a:cxn>
                    <a:cxn ang="0">
                      <a:pos x="807" y="796"/>
                    </a:cxn>
                    <a:cxn ang="0">
                      <a:pos x="291" y="728"/>
                    </a:cxn>
                    <a:cxn ang="0">
                      <a:pos x="254" y="803"/>
                    </a:cxn>
                    <a:cxn ang="0">
                      <a:pos x="779" y="1002"/>
                    </a:cxn>
                    <a:cxn ang="0">
                      <a:pos x="495" y="1280"/>
                    </a:cxn>
                    <a:cxn ang="0">
                      <a:pos x="446" y="1305"/>
                    </a:cxn>
                    <a:cxn ang="0">
                      <a:pos x="768" y="1084"/>
                    </a:cxn>
                    <a:cxn ang="0">
                      <a:pos x="1043" y="1180"/>
                    </a:cxn>
                    <a:cxn ang="0">
                      <a:pos x="802" y="1334"/>
                    </a:cxn>
                    <a:cxn ang="0">
                      <a:pos x="745" y="1346"/>
                    </a:cxn>
                    <a:cxn ang="0">
                      <a:pos x="1410" y="1211"/>
                    </a:cxn>
                    <a:cxn ang="0">
                      <a:pos x="783" y="1068"/>
                    </a:cxn>
                    <a:cxn ang="0">
                      <a:pos x="1387" y="958"/>
                    </a:cxn>
                    <a:cxn ang="0">
                      <a:pos x="1404" y="980"/>
                    </a:cxn>
                    <a:cxn ang="0">
                      <a:pos x="1399" y="938"/>
                    </a:cxn>
                    <a:cxn ang="0">
                      <a:pos x="1621" y="1230"/>
                    </a:cxn>
                    <a:cxn ang="0">
                      <a:pos x="2136" y="1305"/>
                    </a:cxn>
                  </a:cxnLst>
                  <a:rect l="0" t="0" r="r" b="b"/>
                  <a:pathLst>
                    <a:path w="2186" h="1376">
                      <a:moveTo>
                        <a:pt x="405" y="1100"/>
                      </a:moveTo>
                      <a:cubicBezTo>
                        <a:pt x="448" y="1069"/>
                        <a:pt x="448" y="1069"/>
                        <a:pt x="448" y="1069"/>
                      </a:cubicBezTo>
                      <a:cubicBezTo>
                        <a:pt x="385" y="1080"/>
                        <a:pt x="385" y="1080"/>
                        <a:pt x="385" y="1080"/>
                      </a:cubicBezTo>
                      <a:cubicBezTo>
                        <a:pt x="377" y="1001"/>
                        <a:pt x="377" y="1001"/>
                        <a:pt x="377" y="1001"/>
                      </a:cubicBezTo>
                      <a:cubicBezTo>
                        <a:pt x="317" y="1068"/>
                        <a:pt x="317" y="1068"/>
                        <a:pt x="317" y="1068"/>
                      </a:cubicBezTo>
                      <a:cubicBezTo>
                        <a:pt x="269" y="1038"/>
                        <a:pt x="269" y="1038"/>
                        <a:pt x="269" y="1038"/>
                      </a:cubicBezTo>
                      <a:cubicBezTo>
                        <a:pt x="286" y="1080"/>
                        <a:pt x="286" y="1080"/>
                        <a:pt x="286" y="1080"/>
                      </a:cubicBezTo>
                      <a:cubicBezTo>
                        <a:pt x="151" y="1080"/>
                        <a:pt x="151" y="1080"/>
                        <a:pt x="151" y="1080"/>
                      </a:cubicBezTo>
                      <a:cubicBezTo>
                        <a:pt x="268" y="1125"/>
                        <a:pt x="268" y="1125"/>
                        <a:pt x="268" y="1125"/>
                      </a:cubicBezTo>
                      <a:cubicBezTo>
                        <a:pt x="216" y="1160"/>
                        <a:pt x="216" y="1160"/>
                        <a:pt x="216" y="1160"/>
                      </a:cubicBezTo>
                      <a:cubicBezTo>
                        <a:pt x="287" y="1147"/>
                        <a:pt x="287" y="1147"/>
                        <a:pt x="287" y="1147"/>
                      </a:cubicBezTo>
                      <a:cubicBezTo>
                        <a:pt x="289" y="1248"/>
                        <a:pt x="289" y="1248"/>
                        <a:pt x="289" y="1248"/>
                      </a:cubicBezTo>
                      <a:cubicBezTo>
                        <a:pt x="359" y="1160"/>
                        <a:pt x="359" y="1160"/>
                        <a:pt x="359" y="1160"/>
                      </a:cubicBezTo>
                      <a:cubicBezTo>
                        <a:pt x="413" y="1194"/>
                        <a:pt x="413" y="1194"/>
                        <a:pt x="413" y="1194"/>
                      </a:cubicBezTo>
                      <a:cubicBezTo>
                        <a:pt x="391" y="1146"/>
                        <a:pt x="391" y="1146"/>
                        <a:pt x="391" y="1146"/>
                      </a:cubicBezTo>
                      <a:cubicBezTo>
                        <a:pt x="524" y="1145"/>
                        <a:pt x="524" y="1145"/>
                        <a:pt x="524" y="1145"/>
                      </a:cubicBezTo>
                      <a:lnTo>
                        <a:pt x="405" y="1100"/>
                      </a:lnTo>
                      <a:close/>
                      <a:moveTo>
                        <a:pt x="392" y="1172"/>
                      </a:moveTo>
                      <a:cubicBezTo>
                        <a:pt x="351" y="1136"/>
                        <a:pt x="351" y="1136"/>
                        <a:pt x="351" y="1136"/>
                      </a:cubicBezTo>
                      <a:cubicBezTo>
                        <a:pt x="348" y="1137"/>
                        <a:pt x="344" y="1137"/>
                        <a:pt x="340" y="1137"/>
                      </a:cubicBezTo>
                      <a:cubicBezTo>
                        <a:pt x="303" y="1209"/>
                        <a:pt x="303" y="1209"/>
                        <a:pt x="303" y="1209"/>
                      </a:cubicBezTo>
                      <a:cubicBezTo>
                        <a:pt x="319" y="1134"/>
                        <a:pt x="319" y="1134"/>
                        <a:pt x="319" y="1134"/>
                      </a:cubicBezTo>
                      <a:cubicBezTo>
                        <a:pt x="315" y="1132"/>
                        <a:pt x="312" y="1130"/>
                        <a:pt x="310" y="1128"/>
                      </a:cubicBezTo>
                      <a:cubicBezTo>
                        <a:pt x="249" y="1147"/>
                        <a:pt x="249" y="1147"/>
                        <a:pt x="249" y="1147"/>
                      </a:cubicBezTo>
                      <a:cubicBezTo>
                        <a:pt x="303" y="1121"/>
                        <a:pt x="303" y="1121"/>
                        <a:pt x="303" y="1121"/>
                      </a:cubicBezTo>
                      <a:cubicBezTo>
                        <a:pt x="302" y="1119"/>
                        <a:pt x="301" y="1116"/>
                        <a:pt x="301" y="1113"/>
                      </a:cubicBezTo>
                      <a:cubicBezTo>
                        <a:pt x="201" y="1089"/>
                        <a:pt x="201" y="1089"/>
                        <a:pt x="201" y="1089"/>
                      </a:cubicBezTo>
                      <a:cubicBezTo>
                        <a:pt x="306" y="1100"/>
                        <a:pt x="306" y="1100"/>
                        <a:pt x="306" y="1100"/>
                      </a:cubicBezTo>
                      <a:cubicBezTo>
                        <a:pt x="308" y="1098"/>
                        <a:pt x="310" y="1096"/>
                        <a:pt x="313" y="1094"/>
                      </a:cubicBezTo>
                      <a:cubicBezTo>
                        <a:pt x="287" y="1057"/>
                        <a:pt x="287" y="1057"/>
                        <a:pt x="287" y="1057"/>
                      </a:cubicBezTo>
                      <a:cubicBezTo>
                        <a:pt x="324" y="1090"/>
                        <a:pt x="324" y="1090"/>
                        <a:pt x="324" y="1090"/>
                      </a:cubicBezTo>
                      <a:cubicBezTo>
                        <a:pt x="328" y="1089"/>
                        <a:pt x="331" y="1089"/>
                        <a:pt x="335" y="1089"/>
                      </a:cubicBezTo>
                      <a:cubicBezTo>
                        <a:pt x="367" y="1029"/>
                        <a:pt x="367" y="1029"/>
                        <a:pt x="367" y="1029"/>
                      </a:cubicBezTo>
                      <a:cubicBezTo>
                        <a:pt x="355" y="1092"/>
                        <a:pt x="355" y="1092"/>
                        <a:pt x="355" y="1092"/>
                      </a:cubicBezTo>
                      <a:cubicBezTo>
                        <a:pt x="359" y="1093"/>
                        <a:pt x="362" y="1095"/>
                        <a:pt x="364" y="1097"/>
                      </a:cubicBezTo>
                      <a:cubicBezTo>
                        <a:pt x="419" y="1080"/>
                        <a:pt x="419" y="1080"/>
                        <a:pt x="419" y="1080"/>
                      </a:cubicBezTo>
                      <a:cubicBezTo>
                        <a:pt x="371" y="1104"/>
                        <a:pt x="371" y="1104"/>
                        <a:pt x="371" y="1104"/>
                      </a:cubicBezTo>
                      <a:cubicBezTo>
                        <a:pt x="373" y="1106"/>
                        <a:pt x="374" y="1109"/>
                        <a:pt x="374" y="1112"/>
                      </a:cubicBezTo>
                      <a:cubicBezTo>
                        <a:pt x="474" y="1136"/>
                        <a:pt x="474" y="1136"/>
                        <a:pt x="474" y="1136"/>
                      </a:cubicBezTo>
                      <a:cubicBezTo>
                        <a:pt x="369" y="1125"/>
                        <a:pt x="369" y="1125"/>
                        <a:pt x="369" y="1125"/>
                      </a:cubicBezTo>
                      <a:cubicBezTo>
                        <a:pt x="368" y="1127"/>
                        <a:pt x="365" y="1129"/>
                        <a:pt x="362" y="1131"/>
                      </a:cubicBezTo>
                      <a:lnTo>
                        <a:pt x="392" y="1172"/>
                      </a:lnTo>
                      <a:close/>
                      <a:moveTo>
                        <a:pt x="343" y="1096"/>
                      </a:moveTo>
                      <a:cubicBezTo>
                        <a:pt x="329" y="1094"/>
                        <a:pt x="315" y="1099"/>
                        <a:pt x="312" y="1108"/>
                      </a:cubicBezTo>
                      <a:cubicBezTo>
                        <a:pt x="308" y="1117"/>
                        <a:pt x="317" y="1127"/>
                        <a:pt x="331" y="1129"/>
                      </a:cubicBezTo>
                      <a:cubicBezTo>
                        <a:pt x="346" y="1132"/>
                        <a:pt x="360" y="1126"/>
                        <a:pt x="363" y="1117"/>
                      </a:cubicBezTo>
                      <a:cubicBezTo>
                        <a:pt x="366" y="1108"/>
                        <a:pt x="357" y="1098"/>
                        <a:pt x="343" y="1096"/>
                      </a:cubicBezTo>
                      <a:close/>
                      <a:moveTo>
                        <a:pt x="351" y="1115"/>
                      </a:moveTo>
                      <a:cubicBezTo>
                        <a:pt x="349" y="1120"/>
                        <a:pt x="342" y="1123"/>
                        <a:pt x="334" y="1122"/>
                      </a:cubicBezTo>
                      <a:cubicBezTo>
                        <a:pt x="327" y="1120"/>
                        <a:pt x="322" y="1115"/>
                        <a:pt x="324" y="1110"/>
                      </a:cubicBezTo>
                      <a:cubicBezTo>
                        <a:pt x="326" y="1105"/>
                        <a:pt x="333" y="1102"/>
                        <a:pt x="341" y="1103"/>
                      </a:cubicBezTo>
                      <a:cubicBezTo>
                        <a:pt x="348" y="1105"/>
                        <a:pt x="353" y="1110"/>
                        <a:pt x="351" y="1115"/>
                      </a:cubicBezTo>
                      <a:close/>
                      <a:moveTo>
                        <a:pt x="1801" y="609"/>
                      </a:moveTo>
                      <a:cubicBezTo>
                        <a:pt x="1794" y="608"/>
                        <a:pt x="1794" y="608"/>
                        <a:pt x="1794" y="608"/>
                      </a:cubicBezTo>
                      <a:cubicBezTo>
                        <a:pt x="1310" y="528"/>
                        <a:pt x="1310" y="528"/>
                        <a:pt x="1310" y="528"/>
                      </a:cubicBezTo>
                      <a:cubicBezTo>
                        <a:pt x="1264" y="538"/>
                        <a:pt x="1264" y="538"/>
                        <a:pt x="1264" y="538"/>
                      </a:cubicBezTo>
                      <a:cubicBezTo>
                        <a:pt x="1261" y="548"/>
                        <a:pt x="1258" y="558"/>
                        <a:pt x="1256" y="568"/>
                      </a:cubicBezTo>
                      <a:cubicBezTo>
                        <a:pt x="1307" y="557"/>
                        <a:pt x="1307" y="557"/>
                        <a:pt x="1307" y="557"/>
                      </a:cubicBezTo>
                      <a:cubicBezTo>
                        <a:pt x="1325" y="647"/>
                        <a:pt x="1325" y="647"/>
                        <a:pt x="1325" y="647"/>
                      </a:cubicBezTo>
                      <a:cubicBezTo>
                        <a:pt x="1239" y="684"/>
                        <a:pt x="1239" y="684"/>
                        <a:pt x="1239" y="684"/>
                      </a:cubicBezTo>
                      <a:cubicBezTo>
                        <a:pt x="1239" y="693"/>
                        <a:pt x="1239" y="701"/>
                        <a:pt x="1238" y="708"/>
                      </a:cubicBezTo>
                      <a:cubicBezTo>
                        <a:pt x="1328" y="670"/>
                        <a:pt x="1328" y="670"/>
                        <a:pt x="1328" y="670"/>
                      </a:cubicBezTo>
                      <a:cubicBezTo>
                        <a:pt x="1330" y="670"/>
                        <a:pt x="1330" y="670"/>
                        <a:pt x="1330" y="670"/>
                      </a:cubicBezTo>
                      <a:cubicBezTo>
                        <a:pt x="1343" y="736"/>
                        <a:pt x="1343" y="736"/>
                        <a:pt x="1343" y="736"/>
                      </a:cubicBezTo>
                      <a:cubicBezTo>
                        <a:pt x="1287" y="761"/>
                        <a:pt x="1287" y="761"/>
                        <a:pt x="1287" y="761"/>
                      </a:cubicBezTo>
                      <a:cubicBezTo>
                        <a:pt x="1347" y="799"/>
                        <a:pt x="1347" y="799"/>
                        <a:pt x="1347" y="799"/>
                      </a:cubicBezTo>
                      <a:cubicBezTo>
                        <a:pt x="1358" y="812"/>
                        <a:pt x="1358" y="812"/>
                        <a:pt x="1358" y="812"/>
                      </a:cubicBezTo>
                      <a:cubicBezTo>
                        <a:pt x="1381" y="925"/>
                        <a:pt x="1381" y="925"/>
                        <a:pt x="1381" y="925"/>
                      </a:cubicBezTo>
                      <a:cubicBezTo>
                        <a:pt x="1200" y="798"/>
                        <a:pt x="1200" y="798"/>
                        <a:pt x="1200" y="798"/>
                      </a:cubicBezTo>
                      <a:cubicBezTo>
                        <a:pt x="796" y="973"/>
                        <a:pt x="796" y="973"/>
                        <a:pt x="796" y="973"/>
                      </a:cubicBezTo>
                      <a:cubicBezTo>
                        <a:pt x="806" y="895"/>
                        <a:pt x="806" y="895"/>
                        <a:pt x="806" y="895"/>
                      </a:cubicBezTo>
                      <a:cubicBezTo>
                        <a:pt x="1136" y="753"/>
                        <a:pt x="1136" y="753"/>
                        <a:pt x="1136" y="753"/>
                      </a:cubicBezTo>
                      <a:cubicBezTo>
                        <a:pt x="964" y="633"/>
                        <a:pt x="964" y="633"/>
                        <a:pt x="964" y="633"/>
                      </a:cubicBezTo>
                      <a:cubicBezTo>
                        <a:pt x="1055" y="613"/>
                        <a:pt x="1055" y="613"/>
                        <a:pt x="1055" y="613"/>
                      </a:cubicBezTo>
                      <a:cubicBezTo>
                        <a:pt x="1181" y="693"/>
                        <a:pt x="1181" y="693"/>
                        <a:pt x="1181" y="693"/>
                      </a:cubicBezTo>
                      <a:cubicBezTo>
                        <a:pt x="1182" y="724"/>
                        <a:pt x="1182" y="724"/>
                        <a:pt x="1182" y="724"/>
                      </a:cubicBezTo>
                      <a:cubicBezTo>
                        <a:pt x="1183" y="761"/>
                        <a:pt x="1183" y="761"/>
                        <a:pt x="1183" y="761"/>
                      </a:cubicBezTo>
                      <a:cubicBezTo>
                        <a:pt x="1183" y="764"/>
                        <a:pt x="1192" y="766"/>
                        <a:pt x="1204" y="766"/>
                      </a:cubicBezTo>
                      <a:cubicBezTo>
                        <a:pt x="1216" y="766"/>
                        <a:pt x="1226" y="764"/>
                        <a:pt x="1226" y="761"/>
                      </a:cubicBezTo>
                      <a:cubicBezTo>
                        <a:pt x="1237" y="222"/>
                        <a:pt x="1237" y="222"/>
                        <a:pt x="1237" y="222"/>
                      </a:cubicBezTo>
                      <a:cubicBezTo>
                        <a:pt x="1240" y="287"/>
                        <a:pt x="1246" y="371"/>
                        <a:pt x="1259" y="416"/>
                      </a:cubicBezTo>
                      <a:cubicBezTo>
                        <a:pt x="1327" y="428"/>
                        <a:pt x="1469" y="441"/>
                        <a:pt x="1497" y="341"/>
                      </a:cubicBezTo>
                      <a:cubicBezTo>
                        <a:pt x="1534" y="209"/>
                        <a:pt x="1708" y="184"/>
                        <a:pt x="1754" y="175"/>
                      </a:cubicBezTo>
                      <a:cubicBezTo>
                        <a:pt x="1720" y="122"/>
                        <a:pt x="1588" y="56"/>
                        <a:pt x="1475" y="102"/>
                      </a:cubicBezTo>
                      <a:cubicBezTo>
                        <a:pt x="1386" y="139"/>
                        <a:pt x="1280" y="70"/>
                        <a:pt x="1240" y="40"/>
                      </a:cubicBezTo>
                      <a:cubicBezTo>
                        <a:pt x="1241" y="20"/>
                        <a:pt x="1241" y="20"/>
                        <a:pt x="1241" y="20"/>
                      </a:cubicBezTo>
                      <a:cubicBezTo>
                        <a:pt x="1236" y="18"/>
                        <a:pt x="1230" y="17"/>
                        <a:pt x="1224" y="18"/>
                      </a:cubicBezTo>
                      <a:cubicBezTo>
                        <a:pt x="1201" y="20"/>
                        <a:pt x="1178" y="11"/>
                        <a:pt x="1178" y="11"/>
                      </a:cubicBezTo>
                      <a:cubicBezTo>
                        <a:pt x="1178" y="11"/>
                        <a:pt x="1178" y="11"/>
                        <a:pt x="1178" y="11"/>
                      </a:cubicBezTo>
                      <a:cubicBezTo>
                        <a:pt x="1185" y="12"/>
                        <a:pt x="1194" y="13"/>
                        <a:pt x="1204" y="13"/>
                      </a:cubicBezTo>
                      <a:cubicBezTo>
                        <a:pt x="1225" y="13"/>
                        <a:pt x="1241" y="10"/>
                        <a:pt x="1241" y="6"/>
                      </a:cubicBezTo>
                      <a:cubicBezTo>
                        <a:pt x="1241" y="3"/>
                        <a:pt x="1225" y="0"/>
                        <a:pt x="1204" y="0"/>
                      </a:cubicBezTo>
                      <a:cubicBezTo>
                        <a:pt x="1184" y="0"/>
                        <a:pt x="1167" y="3"/>
                        <a:pt x="1167" y="6"/>
                      </a:cubicBezTo>
                      <a:cubicBezTo>
                        <a:pt x="1179" y="557"/>
                        <a:pt x="1179" y="557"/>
                        <a:pt x="1179" y="557"/>
                      </a:cubicBezTo>
                      <a:cubicBezTo>
                        <a:pt x="833" y="633"/>
                        <a:pt x="833" y="633"/>
                        <a:pt x="833" y="633"/>
                      </a:cubicBezTo>
                      <a:cubicBezTo>
                        <a:pt x="344" y="552"/>
                        <a:pt x="344" y="552"/>
                        <a:pt x="344" y="552"/>
                      </a:cubicBezTo>
                      <a:cubicBezTo>
                        <a:pt x="0" y="1268"/>
                        <a:pt x="0" y="1268"/>
                        <a:pt x="0" y="1268"/>
                      </a:cubicBezTo>
                      <a:cubicBezTo>
                        <a:pt x="737" y="1376"/>
                        <a:pt x="737" y="1376"/>
                        <a:pt x="737" y="1376"/>
                      </a:cubicBezTo>
                      <a:cubicBezTo>
                        <a:pt x="1446" y="1232"/>
                        <a:pt x="1446" y="1232"/>
                        <a:pt x="1446" y="1232"/>
                      </a:cubicBezTo>
                      <a:cubicBezTo>
                        <a:pt x="2186" y="1340"/>
                        <a:pt x="2186" y="1340"/>
                        <a:pt x="2186" y="1340"/>
                      </a:cubicBezTo>
                      <a:lnTo>
                        <a:pt x="1801" y="609"/>
                      </a:lnTo>
                      <a:close/>
                      <a:moveTo>
                        <a:pt x="1179" y="585"/>
                      </a:moveTo>
                      <a:cubicBezTo>
                        <a:pt x="1181" y="667"/>
                        <a:pt x="1181" y="667"/>
                        <a:pt x="1181" y="667"/>
                      </a:cubicBezTo>
                      <a:cubicBezTo>
                        <a:pt x="1085" y="606"/>
                        <a:pt x="1085" y="606"/>
                        <a:pt x="1085" y="606"/>
                      </a:cubicBezTo>
                      <a:lnTo>
                        <a:pt x="1179" y="585"/>
                      </a:lnTo>
                      <a:close/>
                      <a:moveTo>
                        <a:pt x="1338" y="650"/>
                      </a:moveTo>
                      <a:cubicBezTo>
                        <a:pt x="1320" y="557"/>
                        <a:pt x="1320" y="557"/>
                        <a:pt x="1320" y="557"/>
                      </a:cubicBezTo>
                      <a:cubicBezTo>
                        <a:pt x="1783" y="634"/>
                        <a:pt x="1783" y="634"/>
                        <a:pt x="1783" y="634"/>
                      </a:cubicBezTo>
                      <a:cubicBezTo>
                        <a:pt x="1862" y="785"/>
                        <a:pt x="1862" y="785"/>
                        <a:pt x="1862" y="785"/>
                      </a:cubicBezTo>
                      <a:lnTo>
                        <a:pt x="1338" y="650"/>
                      </a:lnTo>
                      <a:close/>
                      <a:moveTo>
                        <a:pt x="1333" y="764"/>
                      </a:moveTo>
                      <a:cubicBezTo>
                        <a:pt x="1346" y="759"/>
                        <a:pt x="1346" y="759"/>
                        <a:pt x="1346" y="759"/>
                      </a:cubicBezTo>
                      <a:cubicBezTo>
                        <a:pt x="1347" y="759"/>
                        <a:pt x="1347" y="759"/>
                        <a:pt x="1347" y="759"/>
                      </a:cubicBezTo>
                      <a:cubicBezTo>
                        <a:pt x="1351" y="776"/>
                        <a:pt x="1351" y="776"/>
                        <a:pt x="1351" y="776"/>
                      </a:cubicBezTo>
                      <a:lnTo>
                        <a:pt x="1333" y="764"/>
                      </a:lnTo>
                      <a:close/>
                      <a:moveTo>
                        <a:pt x="1356" y="739"/>
                      </a:moveTo>
                      <a:cubicBezTo>
                        <a:pt x="1343" y="673"/>
                        <a:pt x="1343" y="673"/>
                        <a:pt x="1343" y="673"/>
                      </a:cubicBezTo>
                      <a:cubicBezTo>
                        <a:pt x="1876" y="810"/>
                        <a:pt x="1876" y="810"/>
                        <a:pt x="1876" y="810"/>
                      </a:cubicBezTo>
                      <a:cubicBezTo>
                        <a:pt x="1914" y="883"/>
                        <a:pt x="1914" y="883"/>
                        <a:pt x="1914" y="883"/>
                      </a:cubicBezTo>
                      <a:lnTo>
                        <a:pt x="1356" y="739"/>
                      </a:lnTo>
                      <a:close/>
                      <a:moveTo>
                        <a:pt x="936" y="639"/>
                      </a:moveTo>
                      <a:cubicBezTo>
                        <a:pt x="1091" y="748"/>
                        <a:pt x="1091" y="748"/>
                        <a:pt x="1091" y="748"/>
                      </a:cubicBezTo>
                      <a:cubicBezTo>
                        <a:pt x="810" y="870"/>
                        <a:pt x="810" y="870"/>
                        <a:pt x="810" y="870"/>
                      </a:cubicBezTo>
                      <a:cubicBezTo>
                        <a:pt x="820" y="794"/>
                        <a:pt x="820" y="794"/>
                        <a:pt x="820" y="794"/>
                      </a:cubicBezTo>
                      <a:cubicBezTo>
                        <a:pt x="821" y="794"/>
                        <a:pt x="821" y="794"/>
                        <a:pt x="821" y="793"/>
                      </a:cubicBezTo>
                      <a:cubicBezTo>
                        <a:pt x="902" y="775"/>
                        <a:pt x="926" y="743"/>
                        <a:pt x="926" y="711"/>
                      </a:cubicBezTo>
                      <a:cubicBezTo>
                        <a:pt x="926" y="685"/>
                        <a:pt x="910" y="662"/>
                        <a:pt x="899" y="647"/>
                      </a:cubicBezTo>
                      <a:lnTo>
                        <a:pt x="936" y="639"/>
                      </a:lnTo>
                      <a:close/>
                      <a:moveTo>
                        <a:pt x="838" y="661"/>
                      </a:moveTo>
                      <a:cubicBezTo>
                        <a:pt x="892" y="649"/>
                        <a:pt x="892" y="649"/>
                        <a:pt x="892" y="649"/>
                      </a:cubicBezTo>
                      <a:cubicBezTo>
                        <a:pt x="903" y="662"/>
                        <a:pt x="920" y="686"/>
                        <a:pt x="920" y="711"/>
                      </a:cubicBezTo>
                      <a:cubicBezTo>
                        <a:pt x="920" y="739"/>
                        <a:pt x="900" y="769"/>
                        <a:pt x="821" y="787"/>
                      </a:cubicBezTo>
                      <a:lnTo>
                        <a:pt x="838" y="661"/>
                      </a:lnTo>
                      <a:close/>
                      <a:moveTo>
                        <a:pt x="826" y="660"/>
                      </a:moveTo>
                      <a:cubicBezTo>
                        <a:pt x="808" y="790"/>
                        <a:pt x="808" y="790"/>
                        <a:pt x="808" y="790"/>
                      </a:cubicBezTo>
                      <a:cubicBezTo>
                        <a:pt x="798" y="791"/>
                        <a:pt x="788" y="792"/>
                        <a:pt x="778" y="792"/>
                      </a:cubicBezTo>
                      <a:cubicBezTo>
                        <a:pt x="696" y="792"/>
                        <a:pt x="620" y="739"/>
                        <a:pt x="565" y="686"/>
                      </a:cubicBezTo>
                      <a:cubicBezTo>
                        <a:pt x="537" y="659"/>
                        <a:pt x="514" y="632"/>
                        <a:pt x="499" y="612"/>
                      </a:cubicBezTo>
                      <a:cubicBezTo>
                        <a:pt x="497" y="610"/>
                        <a:pt x="495" y="608"/>
                        <a:pt x="493" y="605"/>
                      </a:cubicBezTo>
                      <a:lnTo>
                        <a:pt x="826" y="660"/>
                      </a:lnTo>
                      <a:close/>
                      <a:moveTo>
                        <a:pt x="360" y="583"/>
                      </a:moveTo>
                      <a:cubicBezTo>
                        <a:pt x="484" y="604"/>
                        <a:pt x="484" y="604"/>
                        <a:pt x="484" y="604"/>
                      </a:cubicBezTo>
                      <a:cubicBezTo>
                        <a:pt x="525" y="658"/>
                        <a:pt x="642" y="798"/>
                        <a:pt x="778" y="798"/>
                      </a:cubicBezTo>
                      <a:cubicBezTo>
                        <a:pt x="788" y="798"/>
                        <a:pt x="798" y="798"/>
                        <a:pt x="807" y="796"/>
                      </a:cubicBezTo>
                      <a:cubicBezTo>
                        <a:pt x="797" y="875"/>
                        <a:pt x="797" y="875"/>
                        <a:pt x="797" y="875"/>
                      </a:cubicBezTo>
                      <a:cubicBezTo>
                        <a:pt x="300" y="708"/>
                        <a:pt x="300" y="708"/>
                        <a:pt x="300" y="708"/>
                      </a:cubicBezTo>
                      <a:lnTo>
                        <a:pt x="360" y="583"/>
                      </a:lnTo>
                      <a:close/>
                      <a:moveTo>
                        <a:pt x="291" y="728"/>
                      </a:moveTo>
                      <a:cubicBezTo>
                        <a:pt x="794" y="897"/>
                        <a:pt x="794" y="897"/>
                        <a:pt x="794" y="897"/>
                      </a:cubicBezTo>
                      <a:cubicBezTo>
                        <a:pt x="783" y="979"/>
                        <a:pt x="783" y="979"/>
                        <a:pt x="783" y="979"/>
                      </a:cubicBezTo>
                      <a:cubicBezTo>
                        <a:pt x="780" y="980"/>
                        <a:pt x="780" y="980"/>
                        <a:pt x="780" y="980"/>
                      </a:cubicBezTo>
                      <a:cubicBezTo>
                        <a:pt x="254" y="803"/>
                        <a:pt x="254" y="803"/>
                        <a:pt x="254" y="803"/>
                      </a:cubicBezTo>
                      <a:lnTo>
                        <a:pt x="291" y="728"/>
                      </a:lnTo>
                      <a:close/>
                      <a:moveTo>
                        <a:pt x="42" y="1246"/>
                      </a:moveTo>
                      <a:cubicBezTo>
                        <a:pt x="245" y="823"/>
                        <a:pt x="245" y="823"/>
                        <a:pt x="245" y="823"/>
                      </a:cubicBezTo>
                      <a:cubicBezTo>
                        <a:pt x="779" y="1002"/>
                        <a:pt x="779" y="1002"/>
                        <a:pt x="779" y="1002"/>
                      </a:cubicBezTo>
                      <a:cubicBezTo>
                        <a:pt x="769" y="1076"/>
                        <a:pt x="769" y="1076"/>
                        <a:pt x="769" y="1076"/>
                      </a:cubicBezTo>
                      <a:cubicBezTo>
                        <a:pt x="768" y="1077"/>
                        <a:pt x="768" y="1078"/>
                        <a:pt x="767" y="1078"/>
                      </a:cubicBezTo>
                      <a:cubicBezTo>
                        <a:pt x="761" y="1080"/>
                        <a:pt x="679" y="1113"/>
                        <a:pt x="627" y="1190"/>
                      </a:cubicBezTo>
                      <a:cubicBezTo>
                        <a:pt x="601" y="1228"/>
                        <a:pt x="545" y="1259"/>
                        <a:pt x="495" y="1280"/>
                      </a:cubicBezTo>
                      <a:cubicBezTo>
                        <a:pt x="471" y="1290"/>
                        <a:pt x="449" y="1298"/>
                        <a:pt x="432" y="1303"/>
                      </a:cubicBezTo>
                      <a:lnTo>
                        <a:pt x="42" y="1246"/>
                      </a:lnTo>
                      <a:close/>
                      <a:moveTo>
                        <a:pt x="732" y="1347"/>
                      </a:moveTo>
                      <a:cubicBezTo>
                        <a:pt x="446" y="1305"/>
                        <a:pt x="446" y="1305"/>
                        <a:pt x="446" y="1305"/>
                      </a:cubicBezTo>
                      <a:cubicBezTo>
                        <a:pt x="501" y="1287"/>
                        <a:pt x="594" y="1249"/>
                        <a:pt x="632" y="1193"/>
                      </a:cubicBezTo>
                      <a:cubicBezTo>
                        <a:pt x="658" y="1154"/>
                        <a:pt x="693" y="1127"/>
                        <a:pt x="721" y="1109"/>
                      </a:cubicBezTo>
                      <a:cubicBezTo>
                        <a:pt x="734" y="1100"/>
                        <a:pt x="747" y="1094"/>
                        <a:pt x="756" y="1090"/>
                      </a:cubicBezTo>
                      <a:cubicBezTo>
                        <a:pt x="762" y="1087"/>
                        <a:pt x="766" y="1085"/>
                        <a:pt x="768" y="1084"/>
                      </a:cubicBezTo>
                      <a:cubicBezTo>
                        <a:pt x="752" y="1206"/>
                        <a:pt x="752" y="1206"/>
                        <a:pt x="752" y="1206"/>
                      </a:cubicBezTo>
                      <a:lnTo>
                        <a:pt x="732" y="1347"/>
                      </a:lnTo>
                      <a:close/>
                      <a:moveTo>
                        <a:pt x="802" y="1334"/>
                      </a:moveTo>
                      <a:cubicBezTo>
                        <a:pt x="858" y="1215"/>
                        <a:pt x="951" y="1180"/>
                        <a:pt x="1043" y="1180"/>
                      </a:cubicBezTo>
                      <a:cubicBezTo>
                        <a:pt x="1106" y="1180"/>
                        <a:pt x="1169" y="1197"/>
                        <a:pt x="1215" y="1214"/>
                      </a:cubicBezTo>
                      <a:cubicBezTo>
                        <a:pt x="1238" y="1222"/>
                        <a:pt x="1257" y="1231"/>
                        <a:pt x="1270" y="1237"/>
                      </a:cubicBezTo>
                      <a:cubicBezTo>
                        <a:pt x="1272" y="1238"/>
                        <a:pt x="1273" y="1238"/>
                        <a:pt x="1274" y="1239"/>
                      </a:cubicBezTo>
                      <a:lnTo>
                        <a:pt x="802" y="1334"/>
                      </a:lnTo>
                      <a:close/>
                      <a:moveTo>
                        <a:pt x="1284" y="1237"/>
                      </a:moveTo>
                      <a:cubicBezTo>
                        <a:pt x="1251" y="1221"/>
                        <a:pt x="1149" y="1174"/>
                        <a:pt x="1043" y="1174"/>
                      </a:cubicBezTo>
                      <a:cubicBezTo>
                        <a:pt x="949" y="1174"/>
                        <a:pt x="851" y="1210"/>
                        <a:pt x="795" y="1336"/>
                      </a:cubicBezTo>
                      <a:cubicBezTo>
                        <a:pt x="745" y="1346"/>
                        <a:pt x="745" y="1346"/>
                        <a:pt x="745" y="1346"/>
                      </a:cubicBezTo>
                      <a:cubicBezTo>
                        <a:pt x="782" y="1076"/>
                        <a:pt x="782" y="1076"/>
                        <a:pt x="782" y="1076"/>
                      </a:cubicBezTo>
                      <a:cubicBezTo>
                        <a:pt x="786" y="1073"/>
                        <a:pt x="790" y="1071"/>
                        <a:pt x="796" y="1067"/>
                      </a:cubicBezTo>
                      <a:cubicBezTo>
                        <a:pt x="844" y="1039"/>
                        <a:pt x="957" y="983"/>
                        <a:pt x="1079" y="983"/>
                      </a:cubicBezTo>
                      <a:cubicBezTo>
                        <a:pt x="1196" y="983"/>
                        <a:pt x="1321" y="1034"/>
                        <a:pt x="1410" y="1211"/>
                      </a:cubicBezTo>
                      <a:lnTo>
                        <a:pt x="1284" y="1237"/>
                      </a:lnTo>
                      <a:close/>
                      <a:moveTo>
                        <a:pt x="1416" y="1210"/>
                      </a:moveTo>
                      <a:cubicBezTo>
                        <a:pt x="1327" y="1030"/>
                        <a:pt x="1198" y="977"/>
                        <a:pt x="1079" y="977"/>
                      </a:cubicBezTo>
                      <a:cubicBezTo>
                        <a:pt x="946" y="977"/>
                        <a:pt x="825" y="1042"/>
                        <a:pt x="783" y="1068"/>
                      </a:cubicBezTo>
                      <a:cubicBezTo>
                        <a:pt x="792" y="998"/>
                        <a:pt x="792" y="998"/>
                        <a:pt x="792" y="998"/>
                      </a:cubicBezTo>
                      <a:cubicBezTo>
                        <a:pt x="1198" y="823"/>
                        <a:pt x="1198" y="823"/>
                        <a:pt x="1198" y="823"/>
                      </a:cubicBezTo>
                      <a:cubicBezTo>
                        <a:pt x="1384" y="953"/>
                        <a:pt x="1384" y="953"/>
                        <a:pt x="1384" y="953"/>
                      </a:cubicBezTo>
                      <a:cubicBezTo>
                        <a:pt x="1387" y="958"/>
                        <a:pt x="1387" y="958"/>
                        <a:pt x="1387" y="958"/>
                      </a:cubicBezTo>
                      <a:cubicBezTo>
                        <a:pt x="1437" y="1206"/>
                        <a:pt x="1437" y="1206"/>
                        <a:pt x="1437" y="1206"/>
                      </a:cubicBezTo>
                      <a:lnTo>
                        <a:pt x="1416" y="1210"/>
                      </a:lnTo>
                      <a:close/>
                      <a:moveTo>
                        <a:pt x="1449" y="1205"/>
                      </a:moveTo>
                      <a:cubicBezTo>
                        <a:pt x="1404" y="980"/>
                        <a:pt x="1404" y="980"/>
                        <a:pt x="1404" y="980"/>
                      </a:cubicBezTo>
                      <a:cubicBezTo>
                        <a:pt x="1591" y="1225"/>
                        <a:pt x="1591" y="1225"/>
                        <a:pt x="1591" y="1225"/>
                      </a:cubicBezTo>
                      <a:lnTo>
                        <a:pt x="1449" y="1205"/>
                      </a:lnTo>
                      <a:close/>
                      <a:moveTo>
                        <a:pt x="1621" y="1230"/>
                      </a:moveTo>
                      <a:cubicBezTo>
                        <a:pt x="1399" y="938"/>
                        <a:pt x="1399" y="938"/>
                        <a:pt x="1399" y="938"/>
                      </a:cubicBezTo>
                      <a:cubicBezTo>
                        <a:pt x="1395" y="935"/>
                        <a:pt x="1395" y="935"/>
                        <a:pt x="1395" y="935"/>
                      </a:cubicBezTo>
                      <a:cubicBezTo>
                        <a:pt x="1374" y="831"/>
                        <a:pt x="1374" y="831"/>
                        <a:pt x="1374" y="831"/>
                      </a:cubicBezTo>
                      <a:cubicBezTo>
                        <a:pt x="1737" y="1247"/>
                        <a:pt x="1737" y="1247"/>
                        <a:pt x="1737" y="1247"/>
                      </a:cubicBezTo>
                      <a:lnTo>
                        <a:pt x="1621" y="1230"/>
                      </a:lnTo>
                      <a:close/>
                      <a:moveTo>
                        <a:pt x="1366" y="788"/>
                      </a:moveTo>
                      <a:cubicBezTo>
                        <a:pt x="1361" y="762"/>
                        <a:pt x="1361" y="762"/>
                        <a:pt x="1361" y="762"/>
                      </a:cubicBezTo>
                      <a:cubicBezTo>
                        <a:pt x="1928" y="909"/>
                        <a:pt x="1928" y="909"/>
                        <a:pt x="1928" y="909"/>
                      </a:cubicBezTo>
                      <a:cubicBezTo>
                        <a:pt x="2136" y="1305"/>
                        <a:pt x="2136" y="1305"/>
                        <a:pt x="2136" y="1305"/>
                      </a:cubicBezTo>
                      <a:cubicBezTo>
                        <a:pt x="1770" y="1252"/>
                        <a:pt x="1770" y="1252"/>
                        <a:pt x="1770" y="1252"/>
                      </a:cubicBezTo>
                      <a:lnTo>
                        <a:pt x="1366" y="788"/>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Calibri"/>
                  </a:endParaRPr>
                </a:p>
              </p:txBody>
            </p:sp>
          </p:grpSp>
        </p:grpSp>
      </p:grpSp>
    </p:spTree>
    <p:extLst>
      <p:ext uri="{BB962C8B-B14F-4D97-AF65-F5344CB8AC3E}">
        <p14:creationId xmlns:p14="http://schemas.microsoft.com/office/powerpoint/2010/main" val="37811713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2"/>
          </p:nvPr>
        </p:nvSpPr>
        <p:spPr/>
        <p:txBody>
          <a:bodyPr/>
          <a:lstStyle/>
          <a:p>
            <a:pPr defTabSz="685800">
              <a:defRPr/>
            </a:pPr>
            <a:fld id="{EFA7B33C-2957-4FED-A986-F7D0C74A1F7C}" type="slidenum">
              <a:rPr lang="cs-CZ" smtClean="0">
                <a:solidFill>
                  <a:srgbClr val="003C78"/>
                </a:solidFill>
              </a:rPr>
              <a:pPr defTabSz="685800">
                <a:defRPr/>
              </a:pPr>
              <a:t>16</a:t>
            </a:fld>
            <a:endParaRPr lang="cs-CZ" dirty="0">
              <a:solidFill>
                <a:srgbClr val="003C78"/>
              </a:solidFill>
            </a:endParaRPr>
          </a:p>
        </p:txBody>
      </p:sp>
      <p:sp>
        <p:nvSpPr>
          <p:cNvPr id="63" name="Nadpis 3"/>
          <p:cNvSpPr txBox="1">
            <a:spLocks/>
          </p:cNvSpPr>
          <p:nvPr/>
        </p:nvSpPr>
        <p:spPr>
          <a:xfrm>
            <a:off x="220553" y="454018"/>
            <a:ext cx="8654595" cy="461548"/>
          </a:xfrm>
          <a:prstGeom prst="rect">
            <a:avLst/>
          </a:prstGeom>
        </p:spPr>
        <p:txBody>
          <a:bodyPr vert="horz" lIns="36000" tIns="45720" rIns="36000" bIns="45720" rtlCol="0" anchor="t">
            <a:noAutofit/>
          </a:bodyPr>
          <a:lstStyle>
            <a:lvl1pPr algn="l" defTabSz="914400" rtl="0" eaLnBrk="1" latinLnBrk="0" hangingPunct="1">
              <a:spcBef>
                <a:spcPct val="0"/>
              </a:spcBef>
              <a:buNone/>
              <a:defRPr sz="2800" b="1" kern="1200">
                <a:solidFill>
                  <a:srgbClr val="404040"/>
                </a:solidFill>
                <a:latin typeface="Calibri" pitchFamily="34" charset="0"/>
                <a:ea typeface="+mj-ea"/>
                <a:cs typeface="Arial" pitchFamily="34" charset="0"/>
              </a:defRPr>
            </a:lvl1pPr>
          </a:lstStyle>
          <a:p>
            <a:pPr lvl="0" fontAlgn="auto">
              <a:spcAft>
                <a:spcPts val="0"/>
              </a:spcAft>
              <a:defRPr/>
            </a:pPr>
            <a:r>
              <a:rPr lang="cs-CZ" sz="2400" dirty="0"/>
              <a:t>Pracovníci dokáží poskytnout informaci, chybí jim větší aktivita</a:t>
            </a:r>
          </a:p>
        </p:txBody>
      </p:sp>
      <p:sp>
        <p:nvSpPr>
          <p:cNvPr id="64" name="Zástupný symbol pro text 4"/>
          <p:cNvSpPr txBox="1">
            <a:spLocks/>
          </p:cNvSpPr>
          <p:nvPr/>
        </p:nvSpPr>
        <p:spPr>
          <a:xfrm>
            <a:off x="166765" y="188107"/>
            <a:ext cx="6710396" cy="442661"/>
          </a:xfrm>
          <a:prstGeom prst="rect">
            <a:avLst/>
          </a:prstGeom>
        </p:spPr>
        <p:txBody>
          <a:bodyPr/>
          <a:lstStyle>
            <a:lvl1pPr marL="174625" indent="-174625" algn="l" defTabSz="914400" rtl="0" eaLnBrk="1" latinLnBrk="0" hangingPunct="1">
              <a:spcBef>
                <a:spcPct val="20000"/>
              </a:spcBef>
              <a:buFont typeface="Wingdings" pitchFamily="2" charset="2"/>
              <a:buChar char="§"/>
              <a:defRPr sz="2000" kern="1200">
                <a:solidFill>
                  <a:srgbClr val="404040"/>
                </a:solidFill>
                <a:latin typeface="Calibri" pitchFamily="34" charset="0"/>
                <a:ea typeface="+mn-ea"/>
                <a:cs typeface="Arial" pitchFamily="34" charset="0"/>
              </a:defRPr>
            </a:lvl1pPr>
            <a:lvl2pPr marL="444500" indent="-203200" algn="l" defTabSz="914400" rtl="0" eaLnBrk="1" latinLnBrk="0" hangingPunct="1">
              <a:spcBef>
                <a:spcPct val="20000"/>
              </a:spcBef>
              <a:buSzPct val="100000"/>
              <a:buFont typeface="Wingdings" panose="05000000000000000000" pitchFamily="2" charset="2"/>
              <a:buChar char="§"/>
              <a:defRPr sz="1800" kern="1200">
                <a:solidFill>
                  <a:srgbClr val="404040"/>
                </a:solidFill>
                <a:latin typeface="Calibri" pitchFamily="34" charset="0"/>
                <a:ea typeface="+mn-ea"/>
                <a:cs typeface="Arial" pitchFamily="34" charset="0"/>
              </a:defRPr>
            </a:lvl2pPr>
            <a:lvl3pPr marL="622300" indent="-127000" algn="l" defTabSz="914400" rtl="0" eaLnBrk="1" latinLnBrk="0" hangingPunct="1">
              <a:spcBef>
                <a:spcPct val="20000"/>
              </a:spcBef>
              <a:buSzPct val="100000"/>
              <a:buFont typeface="Arial" pitchFamily="34" charset="0"/>
              <a:buNone/>
              <a:defRPr sz="1800" kern="1200">
                <a:solidFill>
                  <a:srgbClr val="404040"/>
                </a:solidFill>
                <a:latin typeface="Calibri" pitchFamily="34" charset="0"/>
                <a:ea typeface="+mn-ea"/>
                <a:cs typeface="Arial" pitchFamily="34" charset="0"/>
              </a:defRPr>
            </a:lvl3pPr>
            <a:lvl4pPr marL="901700" indent="-139700" algn="l" defTabSz="914400" rtl="0" eaLnBrk="1" latinLnBrk="0" hangingPunct="1">
              <a:spcBef>
                <a:spcPct val="20000"/>
              </a:spcBef>
              <a:buFont typeface="Arial" pitchFamily="34" charset="0"/>
              <a:buNone/>
              <a:defRPr sz="1600" kern="1200">
                <a:solidFill>
                  <a:srgbClr val="404040"/>
                </a:solidFill>
                <a:latin typeface="Calibri" pitchFamily="34" charset="0"/>
                <a:ea typeface="+mn-ea"/>
                <a:cs typeface="Arial" pitchFamily="34" charset="0"/>
              </a:defRPr>
            </a:lvl4pPr>
            <a:lvl5pPr marL="1257300" indent="-139700" algn="l" defTabSz="914400" rtl="0" eaLnBrk="1" latinLnBrk="0" hangingPunct="1">
              <a:spcBef>
                <a:spcPct val="20000"/>
              </a:spcBef>
              <a:buFont typeface="Arial" pitchFamily="34" charset="0"/>
              <a:buNone/>
              <a:defRPr sz="1400" kern="1200">
                <a:solidFill>
                  <a:srgbClr val="404040"/>
                </a:solidFill>
                <a:latin typeface="Calibri"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buNone/>
              <a:defRPr/>
            </a:pPr>
            <a:r>
              <a:rPr lang="pl-PL" sz="1800" dirty="0"/>
              <a:t>PRACOVNÍK TIC</a:t>
            </a:r>
          </a:p>
        </p:txBody>
      </p:sp>
      <p:graphicFrame>
        <p:nvGraphicFramePr>
          <p:cNvPr id="86" name="Chart 1"/>
          <p:cNvGraphicFramePr/>
          <p:nvPr/>
        </p:nvGraphicFramePr>
        <p:xfrm>
          <a:off x="220553" y="1748228"/>
          <a:ext cx="8654596" cy="3055770"/>
        </p:xfrm>
        <a:graphic>
          <a:graphicData uri="http://schemas.openxmlformats.org/drawingml/2006/chart">
            <c:chart xmlns:c="http://schemas.openxmlformats.org/drawingml/2006/chart" xmlns:r="http://schemas.openxmlformats.org/officeDocument/2006/relationships" r:id="rId2"/>
          </a:graphicData>
        </a:graphic>
      </p:graphicFrame>
      <p:grpSp>
        <p:nvGrpSpPr>
          <p:cNvPr id="122" name="Skupina 121"/>
          <p:cNvGrpSpPr/>
          <p:nvPr/>
        </p:nvGrpSpPr>
        <p:grpSpPr>
          <a:xfrm>
            <a:off x="251520" y="695138"/>
            <a:ext cx="8762627" cy="1123672"/>
            <a:chOff x="285373" y="786776"/>
            <a:chExt cx="8762627" cy="1123672"/>
          </a:xfrm>
        </p:grpSpPr>
        <p:sp>
          <p:nvSpPr>
            <p:cNvPr id="123" name="TextovéPole 122"/>
            <p:cNvSpPr txBox="1"/>
            <p:nvPr/>
          </p:nvSpPr>
          <p:spPr>
            <a:xfrm>
              <a:off x="1366509" y="793306"/>
              <a:ext cx="719611" cy="646331"/>
            </a:xfrm>
            <a:prstGeom prst="rect">
              <a:avLst/>
            </a:prstGeom>
          </p:spPr>
          <p:txBody>
            <a:bodyPr wrap="square" rtlCol="0">
              <a:spAutoFit/>
            </a:bodyPr>
            <a:lstStyle/>
            <a:p>
              <a:pPr algn="ctr" fontAlgn="auto">
                <a:lnSpc>
                  <a:spcPct val="150000"/>
                </a:lnSpc>
                <a:spcBef>
                  <a:spcPts val="0"/>
                </a:spcBef>
                <a:spcAft>
                  <a:spcPts val="0"/>
                </a:spcAft>
                <a:defRPr/>
              </a:pPr>
              <a:r>
                <a:rPr lang="cs-CZ" sz="2400" b="1" kern="0" dirty="0">
                  <a:solidFill>
                    <a:srgbClr val="00B050"/>
                  </a:solidFill>
                  <a:latin typeface="Calibri" pitchFamily="34" charset="0"/>
                  <a:cs typeface="Arial" pitchFamily="34" charset="0"/>
                </a:rPr>
                <a:t>95</a:t>
              </a:r>
              <a:r>
                <a:rPr lang="cs-CZ" sz="1600" b="1" kern="0" dirty="0">
                  <a:solidFill>
                    <a:srgbClr val="00B050"/>
                  </a:solidFill>
                  <a:latin typeface="Calibri" pitchFamily="34" charset="0"/>
                  <a:cs typeface="Arial" pitchFamily="34" charset="0"/>
                </a:rPr>
                <a:t> </a:t>
              </a:r>
              <a:r>
                <a:rPr lang="cs-CZ" sz="1400" b="1" kern="0" dirty="0">
                  <a:solidFill>
                    <a:srgbClr val="00B050"/>
                  </a:solidFill>
                  <a:latin typeface="Calibri" pitchFamily="34" charset="0"/>
                  <a:cs typeface="Arial" pitchFamily="34" charset="0"/>
                </a:rPr>
                <a:t>%</a:t>
              </a:r>
              <a:endParaRPr lang="cs-CZ" b="1" kern="0" dirty="0">
                <a:solidFill>
                  <a:srgbClr val="00B050"/>
                </a:solidFill>
                <a:latin typeface="Calibri" pitchFamily="34" charset="0"/>
                <a:cs typeface="Arial" pitchFamily="34" charset="0"/>
              </a:endParaRPr>
            </a:p>
          </p:txBody>
        </p:sp>
        <p:sp>
          <p:nvSpPr>
            <p:cNvPr id="124" name="TextovéPole 123"/>
            <p:cNvSpPr txBox="1"/>
            <p:nvPr/>
          </p:nvSpPr>
          <p:spPr>
            <a:xfrm>
              <a:off x="3611051" y="786776"/>
              <a:ext cx="734745" cy="589072"/>
            </a:xfrm>
            <a:prstGeom prst="rect">
              <a:avLst/>
            </a:prstGeom>
          </p:spPr>
          <p:txBody>
            <a:bodyPr wrap="square" rtlCol="0">
              <a:spAutoFit/>
            </a:bodyPr>
            <a:lstStyle/>
            <a:p>
              <a:pPr algn="ctr" fontAlgn="auto">
                <a:lnSpc>
                  <a:spcPct val="150000"/>
                </a:lnSpc>
                <a:spcBef>
                  <a:spcPts val="0"/>
                </a:spcBef>
                <a:spcAft>
                  <a:spcPts val="0"/>
                </a:spcAft>
                <a:defRPr/>
              </a:pPr>
              <a:r>
                <a:rPr lang="cs-CZ" sz="2400" b="1" kern="0" dirty="0">
                  <a:solidFill>
                    <a:srgbClr val="00B050"/>
                  </a:solidFill>
                  <a:latin typeface="Calibri" pitchFamily="34" charset="0"/>
                  <a:cs typeface="Arial" pitchFamily="34" charset="0"/>
                </a:rPr>
                <a:t>89</a:t>
              </a:r>
              <a:r>
                <a:rPr lang="cs-CZ" sz="1600" b="1" kern="0" dirty="0">
                  <a:solidFill>
                    <a:srgbClr val="00B050"/>
                  </a:solidFill>
                  <a:latin typeface="Calibri" pitchFamily="34" charset="0"/>
                  <a:cs typeface="Arial" pitchFamily="34" charset="0"/>
                </a:rPr>
                <a:t> </a:t>
              </a:r>
              <a:r>
                <a:rPr lang="cs-CZ" sz="1400" b="1" kern="0" dirty="0">
                  <a:solidFill>
                    <a:srgbClr val="00B050"/>
                  </a:solidFill>
                  <a:latin typeface="Calibri" pitchFamily="34" charset="0"/>
                  <a:cs typeface="Arial" pitchFamily="34" charset="0"/>
                </a:rPr>
                <a:t>%</a:t>
              </a:r>
              <a:endParaRPr lang="cs-CZ" b="1" kern="0" dirty="0">
                <a:solidFill>
                  <a:srgbClr val="00B050"/>
                </a:solidFill>
                <a:latin typeface="Calibri" pitchFamily="34" charset="0"/>
                <a:cs typeface="Arial" pitchFamily="34" charset="0"/>
              </a:endParaRPr>
            </a:p>
          </p:txBody>
        </p:sp>
        <p:sp>
          <p:nvSpPr>
            <p:cNvPr id="125" name="TextovéPole 124"/>
            <p:cNvSpPr txBox="1"/>
            <p:nvPr/>
          </p:nvSpPr>
          <p:spPr>
            <a:xfrm>
              <a:off x="5771291" y="789555"/>
              <a:ext cx="744925" cy="589072"/>
            </a:xfrm>
            <a:prstGeom prst="rect">
              <a:avLst/>
            </a:prstGeom>
          </p:spPr>
          <p:txBody>
            <a:bodyPr wrap="square" rtlCol="0">
              <a:spAutoFit/>
            </a:bodyPr>
            <a:lstStyle/>
            <a:p>
              <a:pPr algn="ctr" fontAlgn="auto">
                <a:lnSpc>
                  <a:spcPct val="150000"/>
                </a:lnSpc>
                <a:spcBef>
                  <a:spcPts val="0"/>
                </a:spcBef>
                <a:spcAft>
                  <a:spcPts val="0"/>
                </a:spcAft>
                <a:defRPr/>
              </a:pPr>
              <a:r>
                <a:rPr lang="cs-CZ" sz="2400" b="1" kern="0" dirty="0">
                  <a:solidFill>
                    <a:srgbClr val="00B050"/>
                  </a:solidFill>
                  <a:latin typeface="Calibri" pitchFamily="34" charset="0"/>
                  <a:cs typeface="Arial" pitchFamily="34" charset="0"/>
                </a:rPr>
                <a:t>95</a:t>
              </a:r>
              <a:r>
                <a:rPr lang="cs-CZ" sz="1600" b="1" kern="0" dirty="0">
                  <a:solidFill>
                    <a:srgbClr val="00B050"/>
                  </a:solidFill>
                  <a:latin typeface="Calibri" pitchFamily="34" charset="0"/>
                  <a:cs typeface="Arial" pitchFamily="34" charset="0"/>
                </a:rPr>
                <a:t> </a:t>
              </a:r>
              <a:r>
                <a:rPr lang="cs-CZ" sz="1400" b="1" kern="0" dirty="0">
                  <a:solidFill>
                    <a:srgbClr val="00B050"/>
                  </a:solidFill>
                  <a:latin typeface="Calibri" pitchFamily="34" charset="0"/>
                  <a:cs typeface="Arial" pitchFamily="34" charset="0"/>
                </a:rPr>
                <a:t>%</a:t>
              </a:r>
              <a:endParaRPr lang="cs-CZ" b="1" kern="0" dirty="0">
                <a:solidFill>
                  <a:srgbClr val="00B050"/>
                </a:solidFill>
                <a:latin typeface="Calibri" pitchFamily="34" charset="0"/>
                <a:cs typeface="Arial" pitchFamily="34" charset="0"/>
              </a:endParaRPr>
            </a:p>
          </p:txBody>
        </p:sp>
        <p:sp>
          <p:nvSpPr>
            <p:cNvPr id="126" name="TextovéPole 125"/>
            <p:cNvSpPr txBox="1"/>
            <p:nvPr/>
          </p:nvSpPr>
          <p:spPr>
            <a:xfrm>
              <a:off x="8048812" y="992921"/>
              <a:ext cx="999188" cy="369332"/>
            </a:xfrm>
            <a:prstGeom prst="rect">
              <a:avLst/>
            </a:prstGeom>
          </p:spPr>
          <p:txBody>
            <a:bodyPr wrap="square" rtlCol="0">
              <a:spAutoFit/>
            </a:bodyPr>
            <a:lstStyle/>
            <a:p>
              <a:pPr algn="ctr" fontAlgn="auto">
                <a:spcBef>
                  <a:spcPts val="0"/>
                </a:spcBef>
                <a:spcAft>
                  <a:spcPts val="0"/>
                </a:spcAft>
                <a:defRPr/>
              </a:pPr>
              <a:r>
                <a:rPr lang="cs-CZ" sz="900" b="1" kern="0" dirty="0">
                  <a:solidFill>
                    <a:srgbClr val="404040"/>
                  </a:solidFill>
                  <a:latin typeface="Calibri" pitchFamily="34" charset="0"/>
                  <a:cs typeface="Arial" pitchFamily="34" charset="0"/>
                </a:rPr>
                <a:t>NEHODNOCENO INDEXEM</a:t>
              </a:r>
              <a:endParaRPr lang="cs-CZ" sz="700" b="1" kern="0" dirty="0">
                <a:solidFill>
                  <a:srgbClr val="404040"/>
                </a:solidFill>
                <a:latin typeface="Calibri" pitchFamily="34" charset="0"/>
                <a:cs typeface="Arial" pitchFamily="34" charset="0"/>
              </a:endParaRPr>
            </a:p>
          </p:txBody>
        </p:sp>
        <p:grpSp>
          <p:nvGrpSpPr>
            <p:cNvPr id="127" name="Skupina 126"/>
            <p:cNvGrpSpPr/>
            <p:nvPr/>
          </p:nvGrpSpPr>
          <p:grpSpPr>
            <a:xfrm>
              <a:off x="285373" y="1148056"/>
              <a:ext cx="8589775" cy="762392"/>
              <a:chOff x="276643" y="2094180"/>
              <a:chExt cx="8589775" cy="762392"/>
            </a:xfrm>
          </p:grpSpPr>
          <p:grpSp>
            <p:nvGrpSpPr>
              <p:cNvPr id="128" name="Skupina 127"/>
              <p:cNvGrpSpPr/>
              <p:nvPr/>
            </p:nvGrpSpPr>
            <p:grpSpPr>
              <a:xfrm>
                <a:off x="276643" y="2635435"/>
                <a:ext cx="1947600" cy="221137"/>
                <a:chOff x="297260" y="2995711"/>
                <a:chExt cx="1947600" cy="221137"/>
              </a:xfrm>
            </p:grpSpPr>
            <p:sp>
              <p:nvSpPr>
                <p:cNvPr id="148" name="Obdélník 38"/>
                <p:cNvSpPr/>
                <p:nvPr/>
              </p:nvSpPr>
              <p:spPr>
                <a:xfrm>
                  <a:off x="297260" y="2995711"/>
                  <a:ext cx="1947600" cy="221137"/>
                </a:xfrm>
                <a:prstGeom prst="rect">
                  <a:avLst/>
                </a:prstGeom>
                <a:solidFill>
                  <a:srgbClr val="262626"/>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050" b="0" i="0" u="none" strike="noStrike" kern="0" cap="none" spc="0" normalizeH="0" baseline="0" noProof="0" dirty="0">
                    <a:ln>
                      <a:noFill/>
                    </a:ln>
                    <a:solidFill>
                      <a:srgbClr val="A8CCDD"/>
                    </a:solidFill>
                    <a:effectLst/>
                    <a:uLnTx/>
                    <a:uFillTx/>
                    <a:latin typeface="Calibri"/>
                    <a:ea typeface="+mn-ea"/>
                    <a:cs typeface="+mn-cs"/>
                  </a:endParaRPr>
                </a:p>
              </p:txBody>
            </p:sp>
            <p:sp>
              <p:nvSpPr>
                <p:cNvPr id="149" name="Nadpis 3"/>
                <p:cNvSpPr txBox="1">
                  <a:spLocks/>
                </p:cNvSpPr>
                <p:nvPr/>
              </p:nvSpPr>
              <p:spPr>
                <a:xfrm>
                  <a:off x="343045" y="3040802"/>
                  <a:ext cx="1817686" cy="138499"/>
                </a:xfrm>
                <a:prstGeom prst="rect">
                  <a:avLst/>
                </a:prstGeom>
                <a:solidFill>
                  <a:srgbClr val="262626"/>
                </a:solidFill>
              </p:spPr>
              <p:txBody>
                <a:bodyPr vert="horz" wrap="square" lIns="0" tIns="0" rIns="0" bIns="0" rtlCol="0" anchor="t">
                  <a:spAutoFit/>
                </a:bodyPr>
                <a:lstStyle>
                  <a:defPPr>
                    <a:defRPr lang="en-US"/>
                  </a:defPPr>
                  <a:lvl1pPr marL="0" algn="l" defTabSz="1358696" rtl="0" eaLnBrk="1" latinLnBrk="0" hangingPunct="1">
                    <a:defRPr sz="2600" kern="1200">
                      <a:solidFill>
                        <a:schemeClr val="tx1"/>
                      </a:solidFill>
                      <a:latin typeface="+mn-lt"/>
                      <a:ea typeface="+mn-ea"/>
                      <a:cs typeface="+mn-cs"/>
                    </a:defRPr>
                  </a:lvl1pPr>
                  <a:lvl2pPr marL="679348" algn="l" defTabSz="1358696" rtl="0" eaLnBrk="1" latinLnBrk="0" hangingPunct="1">
                    <a:defRPr sz="2600" kern="1200">
                      <a:solidFill>
                        <a:schemeClr val="tx1"/>
                      </a:solidFill>
                      <a:latin typeface="+mn-lt"/>
                      <a:ea typeface="+mn-ea"/>
                      <a:cs typeface="+mn-cs"/>
                    </a:defRPr>
                  </a:lvl2pPr>
                  <a:lvl3pPr marL="1358696" algn="l" defTabSz="1358696" rtl="0" eaLnBrk="1" latinLnBrk="0" hangingPunct="1">
                    <a:defRPr sz="2600" kern="1200">
                      <a:solidFill>
                        <a:schemeClr val="tx1"/>
                      </a:solidFill>
                      <a:latin typeface="+mn-lt"/>
                      <a:ea typeface="+mn-ea"/>
                      <a:cs typeface="+mn-cs"/>
                    </a:defRPr>
                  </a:lvl3pPr>
                  <a:lvl4pPr marL="2038044" algn="l" defTabSz="1358696" rtl="0" eaLnBrk="1" latinLnBrk="0" hangingPunct="1">
                    <a:defRPr sz="2600" kern="1200">
                      <a:solidFill>
                        <a:schemeClr val="tx1"/>
                      </a:solidFill>
                      <a:latin typeface="+mn-lt"/>
                      <a:ea typeface="+mn-ea"/>
                      <a:cs typeface="+mn-cs"/>
                    </a:defRPr>
                  </a:lvl4pPr>
                  <a:lvl5pPr marL="2717392" algn="l" defTabSz="1358696" rtl="0" eaLnBrk="1" latinLnBrk="0" hangingPunct="1">
                    <a:defRPr sz="2600" kern="1200">
                      <a:solidFill>
                        <a:schemeClr val="tx1"/>
                      </a:solidFill>
                      <a:latin typeface="+mn-lt"/>
                      <a:ea typeface="+mn-ea"/>
                      <a:cs typeface="+mn-cs"/>
                    </a:defRPr>
                  </a:lvl5pPr>
                  <a:lvl6pPr marL="3396740" algn="l" defTabSz="1358696" rtl="0" eaLnBrk="1" latinLnBrk="0" hangingPunct="1">
                    <a:defRPr sz="2600" kern="1200">
                      <a:solidFill>
                        <a:schemeClr val="tx1"/>
                      </a:solidFill>
                      <a:latin typeface="+mn-lt"/>
                      <a:ea typeface="+mn-ea"/>
                      <a:cs typeface="+mn-cs"/>
                    </a:defRPr>
                  </a:lvl6pPr>
                  <a:lvl7pPr marL="4076088" algn="l" defTabSz="1358696" rtl="0" eaLnBrk="1" latinLnBrk="0" hangingPunct="1">
                    <a:defRPr sz="2600" kern="1200">
                      <a:solidFill>
                        <a:schemeClr val="tx1"/>
                      </a:solidFill>
                      <a:latin typeface="+mn-lt"/>
                      <a:ea typeface="+mn-ea"/>
                      <a:cs typeface="+mn-cs"/>
                    </a:defRPr>
                  </a:lvl7pPr>
                  <a:lvl8pPr marL="4755435" algn="l" defTabSz="1358696" rtl="0" eaLnBrk="1" latinLnBrk="0" hangingPunct="1">
                    <a:defRPr sz="2600" kern="1200">
                      <a:solidFill>
                        <a:schemeClr val="tx1"/>
                      </a:solidFill>
                      <a:latin typeface="+mn-lt"/>
                      <a:ea typeface="+mn-ea"/>
                      <a:cs typeface="+mn-cs"/>
                    </a:defRPr>
                  </a:lvl8pPr>
                  <a:lvl9pPr marL="5434783" algn="l" defTabSz="1358696" rtl="0" eaLnBrk="1" latinLnBrk="0" hangingPunct="1">
                    <a:defRPr sz="2600" kern="1200">
                      <a:solidFill>
                        <a:schemeClr val="tx1"/>
                      </a:solidFill>
                      <a:latin typeface="+mn-lt"/>
                      <a:ea typeface="+mn-ea"/>
                      <a:cs typeface="+mn-cs"/>
                    </a:defRPr>
                  </a:lvl9pPr>
                </a:lstStyle>
                <a:p>
                  <a:pPr algn="ctr" fontAlgn="auto">
                    <a:spcBef>
                      <a:spcPts val="0"/>
                    </a:spcBef>
                    <a:spcAft>
                      <a:spcPts val="600"/>
                    </a:spcAft>
                    <a:defRPr/>
                  </a:pPr>
                  <a:r>
                    <a:rPr lang="cs-CZ" sz="900" b="1" dirty="0">
                      <a:solidFill>
                        <a:srgbClr val="A8CCDD"/>
                      </a:solidFill>
                      <a:latin typeface="Calibri"/>
                    </a:rPr>
                    <a:t>EXTERIÉR TIC A PRVNÍ DOJEM</a:t>
                  </a:r>
                </a:p>
              </p:txBody>
            </p:sp>
          </p:grpSp>
          <p:grpSp>
            <p:nvGrpSpPr>
              <p:cNvPr id="129" name="Skupina 128"/>
              <p:cNvGrpSpPr/>
              <p:nvPr/>
            </p:nvGrpSpPr>
            <p:grpSpPr>
              <a:xfrm>
                <a:off x="2502497" y="2632569"/>
                <a:ext cx="1947600" cy="221137"/>
                <a:chOff x="2501754" y="3456483"/>
                <a:chExt cx="1947600" cy="298552"/>
              </a:xfrm>
            </p:grpSpPr>
            <p:sp>
              <p:nvSpPr>
                <p:cNvPr id="146" name="Obdélník 38"/>
                <p:cNvSpPr/>
                <p:nvPr/>
              </p:nvSpPr>
              <p:spPr>
                <a:xfrm>
                  <a:off x="2501754" y="3456483"/>
                  <a:ext cx="1947600" cy="298552"/>
                </a:xfrm>
                <a:prstGeom prst="rect">
                  <a:avLst/>
                </a:prstGeom>
                <a:solidFill>
                  <a:srgbClr val="FBB04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000" b="0" i="0" u="none" strike="noStrike" kern="0" cap="none" spc="0" normalizeH="0" baseline="0" noProof="0" dirty="0">
                    <a:ln>
                      <a:noFill/>
                    </a:ln>
                    <a:solidFill>
                      <a:srgbClr val="404040"/>
                    </a:solidFill>
                    <a:effectLst/>
                    <a:uLnTx/>
                    <a:uFillTx/>
                    <a:latin typeface="Calibri"/>
                    <a:ea typeface="+mn-ea"/>
                    <a:cs typeface="+mn-cs"/>
                  </a:endParaRPr>
                </a:p>
              </p:txBody>
            </p:sp>
            <p:sp>
              <p:nvSpPr>
                <p:cNvPr id="147" name="Nadpis 3"/>
                <p:cNvSpPr txBox="1">
                  <a:spLocks/>
                </p:cNvSpPr>
                <p:nvPr/>
              </p:nvSpPr>
              <p:spPr>
                <a:xfrm>
                  <a:off x="2762271" y="3504547"/>
                  <a:ext cx="1446960" cy="186984"/>
                </a:xfrm>
                <a:prstGeom prst="rect">
                  <a:avLst/>
                </a:prstGeom>
              </p:spPr>
              <p:txBody>
                <a:bodyPr vert="horz" wrap="square" lIns="0" tIns="0" rIns="0" bIns="0" rtlCol="0" anchor="t">
                  <a:spAutoFit/>
                </a:bodyPr>
                <a:lstStyle>
                  <a:defPPr>
                    <a:defRPr lang="en-US"/>
                  </a:defPPr>
                  <a:lvl1pPr marL="0" algn="l" defTabSz="1358696" rtl="0" eaLnBrk="1" latinLnBrk="0" hangingPunct="1">
                    <a:defRPr sz="2600" kern="1200">
                      <a:solidFill>
                        <a:schemeClr val="tx1"/>
                      </a:solidFill>
                      <a:latin typeface="+mn-lt"/>
                      <a:ea typeface="+mn-ea"/>
                      <a:cs typeface="+mn-cs"/>
                    </a:defRPr>
                  </a:lvl1pPr>
                  <a:lvl2pPr marL="679348" algn="l" defTabSz="1358696" rtl="0" eaLnBrk="1" latinLnBrk="0" hangingPunct="1">
                    <a:defRPr sz="2600" kern="1200">
                      <a:solidFill>
                        <a:schemeClr val="tx1"/>
                      </a:solidFill>
                      <a:latin typeface="+mn-lt"/>
                      <a:ea typeface="+mn-ea"/>
                      <a:cs typeface="+mn-cs"/>
                    </a:defRPr>
                  </a:lvl2pPr>
                  <a:lvl3pPr marL="1358696" algn="l" defTabSz="1358696" rtl="0" eaLnBrk="1" latinLnBrk="0" hangingPunct="1">
                    <a:defRPr sz="2600" kern="1200">
                      <a:solidFill>
                        <a:schemeClr val="tx1"/>
                      </a:solidFill>
                      <a:latin typeface="+mn-lt"/>
                      <a:ea typeface="+mn-ea"/>
                      <a:cs typeface="+mn-cs"/>
                    </a:defRPr>
                  </a:lvl3pPr>
                  <a:lvl4pPr marL="2038044" algn="l" defTabSz="1358696" rtl="0" eaLnBrk="1" latinLnBrk="0" hangingPunct="1">
                    <a:defRPr sz="2600" kern="1200">
                      <a:solidFill>
                        <a:schemeClr val="tx1"/>
                      </a:solidFill>
                      <a:latin typeface="+mn-lt"/>
                      <a:ea typeface="+mn-ea"/>
                      <a:cs typeface="+mn-cs"/>
                    </a:defRPr>
                  </a:lvl4pPr>
                  <a:lvl5pPr marL="2717392" algn="l" defTabSz="1358696" rtl="0" eaLnBrk="1" latinLnBrk="0" hangingPunct="1">
                    <a:defRPr sz="2600" kern="1200">
                      <a:solidFill>
                        <a:schemeClr val="tx1"/>
                      </a:solidFill>
                      <a:latin typeface="+mn-lt"/>
                      <a:ea typeface="+mn-ea"/>
                      <a:cs typeface="+mn-cs"/>
                    </a:defRPr>
                  </a:lvl5pPr>
                  <a:lvl6pPr marL="3396740" algn="l" defTabSz="1358696" rtl="0" eaLnBrk="1" latinLnBrk="0" hangingPunct="1">
                    <a:defRPr sz="2600" kern="1200">
                      <a:solidFill>
                        <a:schemeClr val="tx1"/>
                      </a:solidFill>
                      <a:latin typeface="+mn-lt"/>
                      <a:ea typeface="+mn-ea"/>
                      <a:cs typeface="+mn-cs"/>
                    </a:defRPr>
                  </a:lvl6pPr>
                  <a:lvl7pPr marL="4076088" algn="l" defTabSz="1358696" rtl="0" eaLnBrk="1" latinLnBrk="0" hangingPunct="1">
                    <a:defRPr sz="2600" kern="1200">
                      <a:solidFill>
                        <a:schemeClr val="tx1"/>
                      </a:solidFill>
                      <a:latin typeface="+mn-lt"/>
                      <a:ea typeface="+mn-ea"/>
                      <a:cs typeface="+mn-cs"/>
                    </a:defRPr>
                  </a:lvl7pPr>
                  <a:lvl8pPr marL="4755435" algn="l" defTabSz="1358696" rtl="0" eaLnBrk="1" latinLnBrk="0" hangingPunct="1">
                    <a:defRPr sz="2600" kern="1200">
                      <a:solidFill>
                        <a:schemeClr val="tx1"/>
                      </a:solidFill>
                      <a:latin typeface="+mn-lt"/>
                      <a:ea typeface="+mn-ea"/>
                      <a:cs typeface="+mn-cs"/>
                    </a:defRPr>
                  </a:lvl8pPr>
                  <a:lvl9pPr marL="5434783" algn="l" defTabSz="1358696" rtl="0" eaLnBrk="1" latinLnBrk="0" hangingPunct="1">
                    <a:defRPr sz="2600" kern="1200">
                      <a:solidFill>
                        <a:schemeClr val="tx1"/>
                      </a:solidFill>
                      <a:latin typeface="+mn-lt"/>
                      <a:ea typeface="+mn-ea"/>
                      <a:cs typeface="+mn-cs"/>
                    </a:defRPr>
                  </a:lvl9pPr>
                </a:lstStyle>
                <a:p>
                  <a:pPr algn="ctr" fontAlgn="auto">
                    <a:spcBef>
                      <a:spcPts val="0"/>
                    </a:spcBef>
                    <a:spcAft>
                      <a:spcPts val="600"/>
                    </a:spcAft>
                    <a:defRPr/>
                  </a:pPr>
                  <a:r>
                    <a:rPr lang="cs-CZ" sz="900" b="1" dirty="0">
                      <a:solidFill>
                        <a:srgbClr val="262626"/>
                      </a:solidFill>
                      <a:latin typeface="Calibri"/>
                    </a:rPr>
                    <a:t>PRACOVNÍK</a:t>
                  </a:r>
                  <a:r>
                    <a:rPr lang="cs-CZ" sz="900" b="1" dirty="0">
                      <a:solidFill>
                        <a:srgbClr val="A8CCDD"/>
                      </a:solidFill>
                      <a:latin typeface="Calibri"/>
                    </a:rPr>
                    <a:t> </a:t>
                  </a:r>
                  <a:r>
                    <a:rPr lang="cs-CZ" sz="900" b="1" dirty="0">
                      <a:solidFill>
                        <a:srgbClr val="262626"/>
                      </a:solidFill>
                      <a:latin typeface="Calibri"/>
                    </a:rPr>
                    <a:t>TIC</a:t>
                  </a:r>
                </a:p>
              </p:txBody>
            </p:sp>
          </p:grpSp>
          <p:grpSp>
            <p:nvGrpSpPr>
              <p:cNvPr id="130" name="Skupina 129"/>
              <p:cNvGrpSpPr/>
              <p:nvPr/>
            </p:nvGrpSpPr>
            <p:grpSpPr>
              <a:xfrm>
                <a:off x="4675325" y="2631894"/>
                <a:ext cx="1947600" cy="221137"/>
                <a:chOff x="4651885" y="3458190"/>
                <a:chExt cx="1947600" cy="298552"/>
              </a:xfrm>
            </p:grpSpPr>
            <p:sp>
              <p:nvSpPr>
                <p:cNvPr id="144" name="Obdélník 38"/>
                <p:cNvSpPr/>
                <p:nvPr/>
              </p:nvSpPr>
              <p:spPr>
                <a:xfrm>
                  <a:off x="4651885" y="3458190"/>
                  <a:ext cx="1947600" cy="298552"/>
                </a:xfrm>
                <a:prstGeom prst="rect">
                  <a:avLst/>
                </a:prstGeom>
                <a:solidFill>
                  <a:srgbClr val="262626"/>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000" b="0" i="0" u="none" strike="noStrike" kern="0" cap="none" spc="0" normalizeH="0" baseline="0" noProof="0" dirty="0">
                    <a:ln>
                      <a:noFill/>
                    </a:ln>
                    <a:solidFill>
                      <a:srgbClr val="404040"/>
                    </a:solidFill>
                    <a:effectLst/>
                    <a:uLnTx/>
                    <a:uFillTx/>
                    <a:latin typeface="Calibri"/>
                    <a:ea typeface="+mn-ea"/>
                    <a:cs typeface="+mn-cs"/>
                  </a:endParaRPr>
                </a:p>
              </p:txBody>
            </p:sp>
            <p:sp>
              <p:nvSpPr>
                <p:cNvPr id="145" name="Nadpis 3"/>
                <p:cNvSpPr txBox="1">
                  <a:spLocks/>
                </p:cNvSpPr>
                <p:nvPr/>
              </p:nvSpPr>
              <p:spPr>
                <a:xfrm>
                  <a:off x="4889238" y="3512374"/>
                  <a:ext cx="1464946" cy="138499"/>
                </a:xfrm>
                <a:prstGeom prst="rect">
                  <a:avLst/>
                </a:prstGeom>
              </p:spPr>
              <p:txBody>
                <a:bodyPr vert="horz" wrap="square" lIns="0" tIns="0" rIns="0" bIns="0" rtlCol="0" anchor="t">
                  <a:spAutoFit/>
                </a:bodyPr>
                <a:lstStyle>
                  <a:defPPr>
                    <a:defRPr lang="en-US"/>
                  </a:defPPr>
                  <a:lvl1pPr marL="0" algn="l" defTabSz="1358696" rtl="0" eaLnBrk="1" latinLnBrk="0" hangingPunct="1">
                    <a:defRPr sz="2600" kern="1200">
                      <a:solidFill>
                        <a:schemeClr val="tx1"/>
                      </a:solidFill>
                      <a:latin typeface="+mn-lt"/>
                      <a:ea typeface="+mn-ea"/>
                      <a:cs typeface="+mn-cs"/>
                    </a:defRPr>
                  </a:lvl1pPr>
                  <a:lvl2pPr marL="679348" algn="l" defTabSz="1358696" rtl="0" eaLnBrk="1" latinLnBrk="0" hangingPunct="1">
                    <a:defRPr sz="2600" kern="1200">
                      <a:solidFill>
                        <a:schemeClr val="tx1"/>
                      </a:solidFill>
                      <a:latin typeface="+mn-lt"/>
                      <a:ea typeface="+mn-ea"/>
                      <a:cs typeface="+mn-cs"/>
                    </a:defRPr>
                  </a:lvl2pPr>
                  <a:lvl3pPr marL="1358696" algn="l" defTabSz="1358696" rtl="0" eaLnBrk="1" latinLnBrk="0" hangingPunct="1">
                    <a:defRPr sz="2600" kern="1200">
                      <a:solidFill>
                        <a:schemeClr val="tx1"/>
                      </a:solidFill>
                      <a:latin typeface="+mn-lt"/>
                      <a:ea typeface="+mn-ea"/>
                      <a:cs typeface="+mn-cs"/>
                    </a:defRPr>
                  </a:lvl3pPr>
                  <a:lvl4pPr marL="2038044" algn="l" defTabSz="1358696" rtl="0" eaLnBrk="1" latinLnBrk="0" hangingPunct="1">
                    <a:defRPr sz="2600" kern="1200">
                      <a:solidFill>
                        <a:schemeClr val="tx1"/>
                      </a:solidFill>
                      <a:latin typeface="+mn-lt"/>
                      <a:ea typeface="+mn-ea"/>
                      <a:cs typeface="+mn-cs"/>
                    </a:defRPr>
                  </a:lvl4pPr>
                  <a:lvl5pPr marL="2717392" algn="l" defTabSz="1358696" rtl="0" eaLnBrk="1" latinLnBrk="0" hangingPunct="1">
                    <a:defRPr sz="2600" kern="1200">
                      <a:solidFill>
                        <a:schemeClr val="tx1"/>
                      </a:solidFill>
                      <a:latin typeface="+mn-lt"/>
                      <a:ea typeface="+mn-ea"/>
                      <a:cs typeface="+mn-cs"/>
                    </a:defRPr>
                  </a:lvl5pPr>
                  <a:lvl6pPr marL="3396740" algn="l" defTabSz="1358696" rtl="0" eaLnBrk="1" latinLnBrk="0" hangingPunct="1">
                    <a:defRPr sz="2600" kern="1200">
                      <a:solidFill>
                        <a:schemeClr val="tx1"/>
                      </a:solidFill>
                      <a:latin typeface="+mn-lt"/>
                      <a:ea typeface="+mn-ea"/>
                      <a:cs typeface="+mn-cs"/>
                    </a:defRPr>
                  </a:lvl6pPr>
                  <a:lvl7pPr marL="4076088" algn="l" defTabSz="1358696" rtl="0" eaLnBrk="1" latinLnBrk="0" hangingPunct="1">
                    <a:defRPr sz="2600" kern="1200">
                      <a:solidFill>
                        <a:schemeClr val="tx1"/>
                      </a:solidFill>
                      <a:latin typeface="+mn-lt"/>
                      <a:ea typeface="+mn-ea"/>
                      <a:cs typeface="+mn-cs"/>
                    </a:defRPr>
                  </a:lvl7pPr>
                  <a:lvl8pPr marL="4755435" algn="l" defTabSz="1358696" rtl="0" eaLnBrk="1" latinLnBrk="0" hangingPunct="1">
                    <a:defRPr sz="2600" kern="1200">
                      <a:solidFill>
                        <a:schemeClr val="tx1"/>
                      </a:solidFill>
                      <a:latin typeface="+mn-lt"/>
                      <a:ea typeface="+mn-ea"/>
                      <a:cs typeface="+mn-cs"/>
                    </a:defRPr>
                  </a:lvl8pPr>
                  <a:lvl9pPr marL="5434783" algn="l" defTabSz="1358696" rtl="0" eaLnBrk="1" latinLnBrk="0" hangingPunct="1">
                    <a:defRPr sz="2600" kern="1200">
                      <a:solidFill>
                        <a:schemeClr val="tx1"/>
                      </a:solidFill>
                      <a:latin typeface="+mn-lt"/>
                      <a:ea typeface="+mn-ea"/>
                      <a:cs typeface="+mn-cs"/>
                    </a:defRPr>
                  </a:lvl9pPr>
                </a:lstStyle>
                <a:p>
                  <a:pPr algn="ctr" fontAlgn="auto">
                    <a:spcBef>
                      <a:spcPts val="0"/>
                    </a:spcBef>
                    <a:spcAft>
                      <a:spcPts val="600"/>
                    </a:spcAft>
                    <a:defRPr/>
                  </a:pPr>
                  <a:r>
                    <a:rPr lang="cs-CZ" sz="900" b="1" dirty="0">
                      <a:solidFill>
                        <a:srgbClr val="A8CCDD"/>
                      </a:solidFill>
                      <a:latin typeface="Calibri"/>
                    </a:rPr>
                    <a:t>INTERIÉR A VYBAVENOST TIC</a:t>
                  </a:r>
                </a:p>
              </p:txBody>
            </p:sp>
          </p:grpSp>
          <p:grpSp>
            <p:nvGrpSpPr>
              <p:cNvPr id="131" name="Skupina 130"/>
              <p:cNvGrpSpPr/>
              <p:nvPr/>
            </p:nvGrpSpPr>
            <p:grpSpPr>
              <a:xfrm>
                <a:off x="6918818" y="2629288"/>
                <a:ext cx="1947600" cy="221137"/>
                <a:chOff x="6884153" y="3455216"/>
                <a:chExt cx="1947600" cy="298552"/>
              </a:xfrm>
            </p:grpSpPr>
            <p:sp>
              <p:nvSpPr>
                <p:cNvPr id="142" name="Obdélník 38"/>
                <p:cNvSpPr/>
                <p:nvPr/>
              </p:nvSpPr>
              <p:spPr>
                <a:xfrm>
                  <a:off x="6884153" y="3455216"/>
                  <a:ext cx="1947600" cy="298552"/>
                </a:xfrm>
                <a:prstGeom prst="rect">
                  <a:avLst/>
                </a:prstGeom>
                <a:solidFill>
                  <a:srgbClr val="262626"/>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000" b="0" i="0" u="none" strike="noStrike" kern="0" cap="none" spc="0" normalizeH="0" baseline="0" noProof="0" dirty="0">
                    <a:ln>
                      <a:noFill/>
                    </a:ln>
                    <a:solidFill>
                      <a:srgbClr val="404040"/>
                    </a:solidFill>
                    <a:effectLst/>
                    <a:uLnTx/>
                    <a:uFillTx/>
                    <a:latin typeface="Calibri"/>
                    <a:ea typeface="+mn-ea"/>
                    <a:cs typeface="+mn-cs"/>
                  </a:endParaRPr>
                </a:p>
              </p:txBody>
            </p:sp>
            <p:sp>
              <p:nvSpPr>
                <p:cNvPr id="143" name="Nadpis 3"/>
                <p:cNvSpPr txBox="1">
                  <a:spLocks/>
                </p:cNvSpPr>
                <p:nvPr/>
              </p:nvSpPr>
              <p:spPr>
                <a:xfrm>
                  <a:off x="6979663" y="3499407"/>
                  <a:ext cx="1748591" cy="138499"/>
                </a:xfrm>
                <a:prstGeom prst="rect">
                  <a:avLst/>
                </a:prstGeom>
              </p:spPr>
              <p:txBody>
                <a:bodyPr vert="horz" wrap="square" lIns="0" tIns="0" rIns="0" bIns="0" rtlCol="0" anchor="t">
                  <a:spAutoFit/>
                </a:bodyPr>
                <a:lstStyle>
                  <a:defPPr>
                    <a:defRPr lang="en-US"/>
                  </a:defPPr>
                  <a:lvl1pPr marL="0" algn="l" defTabSz="1358696" rtl="0" eaLnBrk="1" latinLnBrk="0" hangingPunct="1">
                    <a:defRPr sz="2600" kern="1200">
                      <a:solidFill>
                        <a:schemeClr val="tx1"/>
                      </a:solidFill>
                      <a:latin typeface="+mn-lt"/>
                      <a:ea typeface="+mn-ea"/>
                      <a:cs typeface="+mn-cs"/>
                    </a:defRPr>
                  </a:lvl1pPr>
                  <a:lvl2pPr marL="679348" algn="l" defTabSz="1358696" rtl="0" eaLnBrk="1" latinLnBrk="0" hangingPunct="1">
                    <a:defRPr sz="2600" kern="1200">
                      <a:solidFill>
                        <a:schemeClr val="tx1"/>
                      </a:solidFill>
                      <a:latin typeface="+mn-lt"/>
                      <a:ea typeface="+mn-ea"/>
                      <a:cs typeface="+mn-cs"/>
                    </a:defRPr>
                  </a:lvl2pPr>
                  <a:lvl3pPr marL="1358696" algn="l" defTabSz="1358696" rtl="0" eaLnBrk="1" latinLnBrk="0" hangingPunct="1">
                    <a:defRPr sz="2600" kern="1200">
                      <a:solidFill>
                        <a:schemeClr val="tx1"/>
                      </a:solidFill>
                      <a:latin typeface="+mn-lt"/>
                      <a:ea typeface="+mn-ea"/>
                      <a:cs typeface="+mn-cs"/>
                    </a:defRPr>
                  </a:lvl3pPr>
                  <a:lvl4pPr marL="2038044" algn="l" defTabSz="1358696" rtl="0" eaLnBrk="1" latinLnBrk="0" hangingPunct="1">
                    <a:defRPr sz="2600" kern="1200">
                      <a:solidFill>
                        <a:schemeClr val="tx1"/>
                      </a:solidFill>
                      <a:latin typeface="+mn-lt"/>
                      <a:ea typeface="+mn-ea"/>
                      <a:cs typeface="+mn-cs"/>
                    </a:defRPr>
                  </a:lvl4pPr>
                  <a:lvl5pPr marL="2717392" algn="l" defTabSz="1358696" rtl="0" eaLnBrk="1" latinLnBrk="0" hangingPunct="1">
                    <a:defRPr sz="2600" kern="1200">
                      <a:solidFill>
                        <a:schemeClr val="tx1"/>
                      </a:solidFill>
                      <a:latin typeface="+mn-lt"/>
                      <a:ea typeface="+mn-ea"/>
                      <a:cs typeface="+mn-cs"/>
                    </a:defRPr>
                  </a:lvl5pPr>
                  <a:lvl6pPr marL="3396740" algn="l" defTabSz="1358696" rtl="0" eaLnBrk="1" latinLnBrk="0" hangingPunct="1">
                    <a:defRPr sz="2600" kern="1200">
                      <a:solidFill>
                        <a:schemeClr val="tx1"/>
                      </a:solidFill>
                      <a:latin typeface="+mn-lt"/>
                      <a:ea typeface="+mn-ea"/>
                      <a:cs typeface="+mn-cs"/>
                    </a:defRPr>
                  </a:lvl6pPr>
                  <a:lvl7pPr marL="4076088" algn="l" defTabSz="1358696" rtl="0" eaLnBrk="1" latinLnBrk="0" hangingPunct="1">
                    <a:defRPr sz="2600" kern="1200">
                      <a:solidFill>
                        <a:schemeClr val="tx1"/>
                      </a:solidFill>
                      <a:latin typeface="+mn-lt"/>
                      <a:ea typeface="+mn-ea"/>
                      <a:cs typeface="+mn-cs"/>
                    </a:defRPr>
                  </a:lvl7pPr>
                  <a:lvl8pPr marL="4755435" algn="l" defTabSz="1358696" rtl="0" eaLnBrk="1" latinLnBrk="0" hangingPunct="1">
                    <a:defRPr sz="2600" kern="1200">
                      <a:solidFill>
                        <a:schemeClr val="tx1"/>
                      </a:solidFill>
                      <a:latin typeface="+mn-lt"/>
                      <a:ea typeface="+mn-ea"/>
                      <a:cs typeface="+mn-cs"/>
                    </a:defRPr>
                  </a:lvl8pPr>
                  <a:lvl9pPr marL="5434783" algn="l" defTabSz="1358696" rtl="0" eaLnBrk="1" latinLnBrk="0" hangingPunct="1">
                    <a:defRPr sz="2600" kern="1200">
                      <a:solidFill>
                        <a:schemeClr val="tx1"/>
                      </a:solidFill>
                      <a:latin typeface="+mn-lt"/>
                      <a:ea typeface="+mn-ea"/>
                      <a:cs typeface="+mn-cs"/>
                    </a:defRPr>
                  </a:lvl9pPr>
                </a:lstStyle>
                <a:p>
                  <a:pPr algn="ctr" fontAlgn="auto">
                    <a:spcBef>
                      <a:spcPts val="0"/>
                    </a:spcBef>
                    <a:spcAft>
                      <a:spcPts val="600"/>
                    </a:spcAft>
                    <a:defRPr/>
                  </a:pPr>
                  <a:r>
                    <a:rPr lang="cs-CZ" sz="900" b="1" dirty="0">
                      <a:solidFill>
                        <a:srgbClr val="A8CCDD"/>
                      </a:solidFill>
                      <a:latin typeface="Calibri"/>
                    </a:rPr>
                    <a:t>ZNAČENÍ TIC A OTVÍRACÍ DOBA</a:t>
                  </a:r>
                </a:p>
              </p:txBody>
            </p:sp>
          </p:grpSp>
          <p:grpSp>
            <p:nvGrpSpPr>
              <p:cNvPr id="132" name="Skupina 131"/>
              <p:cNvGrpSpPr/>
              <p:nvPr/>
            </p:nvGrpSpPr>
            <p:grpSpPr>
              <a:xfrm>
                <a:off x="297260" y="2094180"/>
                <a:ext cx="8494242" cy="431879"/>
                <a:chOff x="297260" y="2094180"/>
                <a:chExt cx="8494242" cy="431879"/>
              </a:xfrm>
            </p:grpSpPr>
            <p:sp>
              <p:nvSpPr>
                <p:cNvPr id="133" name="object 7"/>
                <p:cNvSpPr/>
                <p:nvPr/>
              </p:nvSpPr>
              <p:spPr>
                <a:xfrm flipV="1">
                  <a:off x="297260" y="2094180"/>
                  <a:ext cx="8494242" cy="248284"/>
                </a:xfrm>
                <a:custGeom>
                  <a:avLst/>
                  <a:gdLst/>
                  <a:ahLst/>
                  <a:cxnLst/>
                  <a:rect l="l" t="t" r="r" b="b"/>
                  <a:pathLst>
                    <a:path w="9561830">
                      <a:moveTo>
                        <a:pt x="0" y="0"/>
                      </a:moveTo>
                      <a:lnTo>
                        <a:pt x="9561766" y="0"/>
                      </a:lnTo>
                    </a:path>
                  </a:pathLst>
                </a:custGeom>
                <a:ln w="25400">
                  <a:solidFill>
                    <a:srgbClr val="1C1C1C">
                      <a:lumMod val="90000"/>
                      <a:lumOff val="10000"/>
                    </a:srgbClr>
                  </a:solidFill>
                </a:ln>
              </p:spPr>
              <p:txBody>
                <a:bodyPr wrap="square" lIns="0" tIns="0" rIns="0" bIns="0" rtlCol="0"/>
                <a:lstStyle>
                  <a:defPPr>
                    <a:defRPr lang="en-US"/>
                  </a:defPPr>
                  <a:lvl1pPr marL="0" algn="l" defTabSz="1358696" rtl="0" eaLnBrk="1" latinLnBrk="0" hangingPunct="1">
                    <a:defRPr sz="2600" kern="1200">
                      <a:solidFill>
                        <a:schemeClr val="tx1"/>
                      </a:solidFill>
                      <a:latin typeface="+mn-lt"/>
                      <a:ea typeface="+mn-ea"/>
                      <a:cs typeface="+mn-cs"/>
                    </a:defRPr>
                  </a:lvl1pPr>
                  <a:lvl2pPr marL="679348" algn="l" defTabSz="1358696" rtl="0" eaLnBrk="1" latinLnBrk="0" hangingPunct="1">
                    <a:defRPr sz="2600" kern="1200">
                      <a:solidFill>
                        <a:schemeClr val="tx1"/>
                      </a:solidFill>
                      <a:latin typeface="+mn-lt"/>
                      <a:ea typeface="+mn-ea"/>
                      <a:cs typeface="+mn-cs"/>
                    </a:defRPr>
                  </a:lvl2pPr>
                  <a:lvl3pPr marL="1358696" algn="l" defTabSz="1358696" rtl="0" eaLnBrk="1" latinLnBrk="0" hangingPunct="1">
                    <a:defRPr sz="2600" kern="1200">
                      <a:solidFill>
                        <a:schemeClr val="tx1"/>
                      </a:solidFill>
                      <a:latin typeface="+mn-lt"/>
                      <a:ea typeface="+mn-ea"/>
                      <a:cs typeface="+mn-cs"/>
                    </a:defRPr>
                  </a:lvl3pPr>
                  <a:lvl4pPr marL="2038044" algn="l" defTabSz="1358696" rtl="0" eaLnBrk="1" latinLnBrk="0" hangingPunct="1">
                    <a:defRPr sz="2600" kern="1200">
                      <a:solidFill>
                        <a:schemeClr val="tx1"/>
                      </a:solidFill>
                      <a:latin typeface="+mn-lt"/>
                      <a:ea typeface="+mn-ea"/>
                      <a:cs typeface="+mn-cs"/>
                    </a:defRPr>
                  </a:lvl4pPr>
                  <a:lvl5pPr marL="2717392" algn="l" defTabSz="1358696" rtl="0" eaLnBrk="1" latinLnBrk="0" hangingPunct="1">
                    <a:defRPr sz="2600" kern="1200">
                      <a:solidFill>
                        <a:schemeClr val="tx1"/>
                      </a:solidFill>
                      <a:latin typeface="+mn-lt"/>
                      <a:ea typeface="+mn-ea"/>
                      <a:cs typeface="+mn-cs"/>
                    </a:defRPr>
                  </a:lvl5pPr>
                  <a:lvl6pPr marL="3396740" algn="l" defTabSz="1358696" rtl="0" eaLnBrk="1" latinLnBrk="0" hangingPunct="1">
                    <a:defRPr sz="2600" kern="1200">
                      <a:solidFill>
                        <a:schemeClr val="tx1"/>
                      </a:solidFill>
                      <a:latin typeface="+mn-lt"/>
                      <a:ea typeface="+mn-ea"/>
                      <a:cs typeface="+mn-cs"/>
                    </a:defRPr>
                  </a:lvl6pPr>
                  <a:lvl7pPr marL="4076088" algn="l" defTabSz="1358696" rtl="0" eaLnBrk="1" latinLnBrk="0" hangingPunct="1">
                    <a:defRPr sz="2600" kern="1200">
                      <a:solidFill>
                        <a:schemeClr val="tx1"/>
                      </a:solidFill>
                      <a:latin typeface="+mn-lt"/>
                      <a:ea typeface="+mn-ea"/>
                      <a:cs typeface="+mn-cs"/>
                    </a:defRPr>
                  </a:lvl7pPr>
                  <a:lvl8pPr marL="4755435" algn="l" defTabSz="1358696" rtl="0" eaLnBrk="1" latinLnBrk="0" hangingPunct="1">
                    <a:defRPr sz="2600" kern="1200">
                      <a:solidFill>
                        <a:schemeClr val="tx1"/>
                      </a:solidFill>
                      <a:latin typeface="+mn-lt"/>
                      <a:ea typeface="+mn-ea"/>
                      <a:cs typeface="+mn-cs"/>
                    </a:defRPr>
                  </a:lvl8pPr>
                  <a:lvl9pPr marL="5434783" algn="l" defTabSz="1358696" rtl="0" eaLnBrk="1" latinLnBrk="0" hangingPunct="1">
                    <a:defRPr sz="2600" kern="1200">
                      <a:solidFill>
                        <a:schemeClr val="tx1"/>
                      </a:solidFill>
                      <a:latin typeface="+mn-lt"/>
                      <a:ea typeface="+mn-ea"/>
                      <a:cs typeface="+mn-cs"/>
                    </a:defRPr>
                  </a:lvl9pPr>
                </a:lstStyle>
                <a:p>
                  <a:pPr defTabSz="1358890" fontAlgn="auto">
                    <a:spcBef>
                      <a:spcPts val="0"/>
                    </a:spcBef>
                    <a:spcAft>
                      <a:spcPts val="0"/>
                    </a:spcAft>
                    <a:defRPr/>
                  </a:pPr>
                  <a:endParaRPr sz="2700">
                    <a:solidFill>
                      <a:srgbClr val="404040"/>
                    </a:solidFill>
                    <a:latin typeface="Calibri"/>
                  </a:endParaRPr>
                </a:p>
              </p:txBody>
            </p:sp>
            <p:sp>
              <p:nvSpPr>
                <p:cNvPr id="134" name="Hexagon 222"/>
                <p:cNvSpPr/>
                <p:nvPr/>
              </p:nvSpPr>
              <p:spPr>
                <a:xfrm>
                  <a:off x="1034344" y="2132793"/>
                  <a:ext cx="431666" cy="393266"/>
                </a:xfrm>
                <a:prstGeom prst="hexagon">
                  <a:avLst/>
                </a:prstGeom>
                <a:solidFill>
                  <a:srgbClr val="008BCA"/>
                </a:solidFill>
                <a:ln w="35560" cap="flat" cmpd="sng" algn="ctr">
                  <a:solidFill>
                    <a:srgbClr val="1C1C1C">
                      <a:lumMod val="90000"/>
                      <a:lumOff val="10000"/>
                    </a:srgbClr>
                  </a:solidFill>
                  <a:prstDash val="solid"/>
                </a:ln>
                <a:effectLst/>
              </p:spPr>
              <p:txBody>
                <a:bodyPr rtlCol="0" anchor="ctr"/>
                <a:lstStyle>
                  <a:defPPr>
                    <a:defRPr lang="en-US"/>
                  </a:defPPr>
                  <a:lvl1pPr marL="0" algn="l" defTabSz="1358696" rtl="0" eaLnBrk="1" latinLnBrk="0" hangingPunct="1">
                    <a:defRPr sz="2600" kern="1200">
                      <a:solidFill>
                        <a:schemeClr val="lt1"/>
                      </a:solidFill>
                      <a:latin typeface="+mn-lt"/>
                      <a:ea typeface="+mn-ea"/>
                      <a:cs typeface="+mn-cs"/>
                    </a:defRPr>
                  </a:lvl1pPr>
                  <a:lvl2pPr marL="679348" algn="l" defTabSz="1358696" rtl="0" eaLnBrk="1" latinLnBrk="0" hangingPunct="1">
                    <a:defRPr sz="2600" kern="1200">
                      <a:solidFill>
                        <a:schemeClr val="lt1"/>
                      </a:solidFill>
                      <a:latin typeface="+mn-lt"/>
                      <a:ea typeface="+mn-ea"/>
                      <a:cs typeface="+mn-cs"/>
                    </a:defRPr>
                  </a:lvl2pPr>
                  <a:lvl3pPr marL="1358696" algn="l" defTabSz="1358696" rtl="0" eaLnBrk="1" latinLnBrk="0" hangingPunct="1">
                    <a:defRPr sz="2600" kern="1200">
                      <a:solidFill>
                        <a:schemeClr val="lt1"/>
                      </a:solidFill>
                      <a:latin typeface="+mn-lt"/>
                      <a:ea typeface="+mn-ea"/>
                      <a:cs typeface="+mn-cs"/>
                    </a:defRPr>
                  </a:lvl3pPr>
                  <a:lvl4pPr marL="2038044" algn="l" defTabSz="1358696" rtl="0" eaLnBrk="1" latinLnBrk="0" hangingPunct="1">
                    <a:defRPr sz="2600" kern="1200">
                      <a:solidFill>
                        <a:schemeClr val="lt1"/>
                      </a:solidFill>
                      <a:latin typeface="+mn-lt"/>
                      <a:ea typeface="+mn-ea"/>
                      <a:cs typeface="+mn-cs"/>
                    </a:defRPr>
                  </a:lvl4pPr>
                  <a:lvl5pPr marL="2717392" algn="l" defTabSz="1358696" rtl="0" eaLnBrk="1" latinLnBrk="0" hangingPunct="1">
                    <a:defRPr sz="2600" kern="1200">
                      <a:solidFill>
                        <a:schemeClr val="lt1"/>
                      </a:solidFill>
                      <a:latin typeface="+mn-lt"/>
                      <a:ea typeface="+mn-ea"/>
                      <a:cs typeface="+mn-cs"/>
                    </a:defRPr>
                  </a:lvl5pPr>
                  <a:lvl6pPr marL="3396740" algn="l" defTabSz="1358696" rtl="0" eaLnBrk="1" latinLnBrk="0" hangingPunct="1">
                    <a:defRPr sz="2600" kern="1200">
                      <a:solidFill>
                        <a:schemeClr val="lt1"/>
                      </a:solidFill>
                      <a:latin typeface="+mn-lt"/>
                      <a:ea typeface="+mn-ea"/>
                      <a:cs typeface="+mn-cs"/>
                    </a:defRPr>
                  </a:lvl6pPr>
                  <a:lvl7pPr marL="4076088" algn="l" defTabSz="1358696" rtl="0" eaLnBrk="1" latinLnBrk="0" hangingPunct="1">
                    <a:defRPr sz="2600" kern="1200">
                      <a:solidFill>
                        <a:schemeClr val="lt1"/>
                      </a:solidFill>
                      <a:latin typeface="+mn-lt"/>
                      <a:ea typeface="+mn-ea"/>
                      <a:cs typeface="+mn-cs"/>
                    </a:defRPr>
                  </a:lvl7pPr>
                  <a:lvl8pPr marL="4755435" algn="l" defTabSz="1358696" rtl="0" eaLnBrk="1" latinLnBrk="0" hangingPunct="1">
                    <a:defRPr sz="2600" kern="1200">
                      <a:solidFill>
                        <a:schemeClr val="lt1"/>
                      </a:solidFill>
                      <a:latin typeface="+mn-lt"/>
                      <a:ea typeface="+mn-ea"/>
                      <a:cs typeface="+mn-cs"/>
                    </a:defRPr>
                  </a:lvl8pPr>
                  <a:lvl9pPr marL="5434783" algn="l" defTabSz="1358696" rtl="0" eaLnBrk="1" latinLnBrk="0" hangingPunct="1">
                    <a:defRPr sz="2600" kern="1200">
                      <a:solidFill>
                        <a:schemeClr val="lt1"/>
                      </a:solidFill>
                      <a:latin typeface="+mn-lt"/>
                      <a:ea typeface="+mn-ea"/>
                      <a:cs typeface="+mn-cs"/>
                    </a:defRPr>
                  </a:lvl9pPr>
                </a:lstStyle>
                <a:p>
                  <a:pPr algn="ctr" defTabSz="1358890" fontAlgn="auto">
                    <a:spcBef>
                      <a:spcPts val="0"/>
                    </a:spcBef>
                    <a:spcAft>
                      <a:spcPts val="0"/>
                    </a:spcAft>
                    <a:defRPr/>
                  </a:pPr>
                  <a:endParaRPr lang="en-GB" sz="5000" b="1" dirty="0">
                    <a:solidFill>
                      <a:srgbClr val="FFFFFF"/>
                    </a:solidFill>
                    <a:latin typeface="Calibri"/>
                  </a:endParaRPr>
                </a:p>
              </p:txBody>
            </p:sp>
            <p:sp>
              <p:nvSpPr>
                <p:cNvPr id="135" name="Hexagon 224"/>
                <p:cNvSpPr/>
                <p:nvPr/>
              </p:nvSpPr>
              <p:spPr>
                <a:xfrm>
                  <a:off x="7659080" y="2132793"/>
                  <a:ext cx="431666" cy="393266"/>
                </a:xfrm>
                <a:prstGeom prst="hexagon">
                  <a:avLst/>
                </a:prstGeom>
                <a:solidFill>
                  <a:srgbClr val="008BCA"/>
                </a:solidFill>
                <a:ln w="35560" cap="flat" cmpd="sng" algn="ctr">
                  <a:solidFill>
                    <a:srgbClr val="1C1C1C">
                      <a:lumMod val="90000"/>
                      <a:lumOff val="10000"/>
                    </a:srgbClr>
                  </a:solidFill>
                  <a:prstDash val="solid"/>
                </a:ln>
                <a:effectLst/>
              </p:spPr>
              <p:txBody>
                <a:bodyPr rtlCol="0" anchor="ctr"/>
                <a:lstStyle>
                  <a:defPPr>
                    <a:defRPr lang="en-US"/>
                  </a:defPPr>
                  <a:lvl1pPr marL="0" algn="l" defTabSz="1358696" rtl="0" eaLnBrk="1" latinLnBrk="0" hangingPunct="1">
                    <a:defRPr sz="2600" kern="1200">
                      <a:solidFill>
                        <a:schemeClr val="lt1"/>
                      </a:solidFill>
                      <a:latin typeface="+mn-lt"/>
                      <a:ea typeface="+mn-ea"/>
                      <a:cs typeface="+mn-cs"/>
                    </a:defRPr>
                  </a:lvl1pPr>
                  <a:lvl2pPr marL="679348" algn="l" defTabSz="1358696" rtl="0" eaLnBrk="1" latinLnBrk="0" hangingPunct="1">
                    <a:defRPr sz="2600" kern="1200">
                      <a:solidFill>
                        <a:schemeClr val="lt1"/>
                      </a:solidFill>
                      <a:latin typeface="+mn-lt"/>
                      <a:ea typeface="+mn-ea"/>
                      <a:cs typeface="+mn-cs"/>
                    </a:defRPr>
                  </a:lvl2pPr>
                  <a:lvl3pPr marL="1358696" algn="l" defTabSz="1358696" rtl="0" eaLnBrk="1" latinLnBrk="0" hangingPunct="1">
                    <a:defRPr sz="2600" kern="1200">
                      <a:solidFill>
                        <a:schemeClr val="lt1"/>
                      </a:solidFill>
                      <a:latin typeface="+mn-lt"/>
                      <a:ea typeface="+mn-ea"/>
                      <a:cs typeface="+mn-cs"/>
                    </a:defRPr>
                  </a:lvl3pPr>
                  <a:lvl4pPr marL="2038044" algn="l" defTabSz="1358696" rtl="0" eaLnBrk="1" latinLnBrk="0" hangingPunct="1">
                    <a:defRPr sz="2600" kern="1200">
                      <a:solidFill>
                        <a:schemeClr val="lt1"/>
                      </a:solidFill>
                      <a:latin typeface="+mn-lt"/>
                      <a:ea typeface="+mn-ea"/>
                      <a:cs typeface="+mn-cs"/>
                    </a:defRPr>
                  </a:lvl4pPr>
                  <a:lvl5pPr marL="2717392" algn="l" defTabSz="1358696" rtl="0" eaLnBrk="1" latinLnBrk="0" hangingPunct="1">
                    <a:defRPr sz="2600" kern="1200">
                      <a:solidFill>
                        <a:schemeClr val="lt1"/>
                      </a:solidFill>
                      <a:latin typeface="+mn-lt"/>
                      <a:ea typeface="+mn-ea"/>
                      <a:cs typeface="+mn-cs"/>
                    </a:defRPr>
                  </a:lvl5pPr>
                  <a:lvl6pPr marL="3396740" algn="l" defTabSz="1358696" rtl="0" eaLnBrk="1" latinLnBrk="0" hangingPunct="1">
                    <a:defRPr sz="2600" kern="1200">
                      <a:solidFill>
                        <a:schemeClr val="lt1"/>
                      </a:solidFill>
                      <a:latin typeface="+mn-lt"/>
                      <a:ea typeface="+mn-ea"/>
                      <a:cs typeface="+mn-cs"/>
                    </a:defRPr>
                  </a:lvl6pPr>
                  <a:lvl7pPr marL="4076088" algn="l" defTabSz="1358696" rtl="0" eaLnBrk="1" latinLnBrk="0" hangingPunct="1">
                    <a:defRPr sz="2600" kern="1200">
                      <a:solidFill>
                        <a:schemeClr val="lt1"/>
                      </a:solidFill>
                      <a:latin typeface="+mn-lt"/>
                      <a:ea typeface="+mn-ea"/>
                      <a:cs typeface="+mn-cs"/>
                    </a:defRPr>
                  </a:lvl7pPr>
                  <a:lvl8pPr marL="4755435" algn="l" defTabSz="1358696" rtl="0" eaLnBrk="1" latinLnBrk="0" hangingPunct="1">
                    <a:defRPr sz="2600" kern="1200">
                      <a:solidFill>
                        <a:schemeClr val="lt1"/>
                      </a:solidFill>
                      <a:latin typeface="+mn-lt"/>
                      <a:ea typeface="+mn-ea"/>
                      <a:cs typeface="+mn-cs"/>
                    </a:defRPr>
                  </a:lvl8pPr>
                  <a:lvl9pPr marL="5434783" algn="l" defTabSz="1358696" rtl="0" eaLnBrk="1" latinLnBrk="0" hangingPunct="1">
                    <a:defRPr sz="2600" kern="1200">
                      <a:solidFill>
                        <a:schemeClr val="lt1"/>
                      </a:solidFill>
                      <a:latin typeface="+mn-lt"/>
                      <a:ea typeface="+mn-ea"/>
                      <a:cs typeface="+mn-cs"/>
                    </a:defRPr>
                  </a:lvl9pPr>
                </a:lstStyle>
                <a:p>
                  <a:pPr algn="ctr" defTabSz="1358890" fontAlgn="auto">
                    <a:spcBef>
                      <a:spcPts val="0"/>
                    </a:spcBef>
                    <a:spcAft>
                      <a:spcPts val="0"/>
                    </a:spcAft>
                    <a:defRPr/>
                  </a:pPr>
                  <a:endParaRPr lang="en-GB" sz="2700">
                    <a:solidFill>
                      <a:srgbClr val="404040"/>
                    </a:solidFill>
                    <a:latin typeface="Calibri"/>
                  </a:endParaRPr>
                </a:p>
              </p:txBody>
            </p:sp>
            <p:sp>
              <p:nvSpPr>
                <p:cNvPr id="136" name="Hexagon 223"/>
                <p:cNvSpPr/>
                <p:nvPr/>
              </p:nvSpPr>
              <p:spPr>
                <a:xfrm>
                  <a:off x="3266592" y="2128349"/>
                  <a:ext cx="431666" cy="393266"/>
                </a:xfrm>
                <a:prstGeom prst="hexagon">
                  <a:avLst/>
                </a:prstGeom>
                <a:solidFill>
                  <a:srgbClr val="008BCA"/>
                </a:solidFill>
                <a:ln w="35560" cap="flat" cmpd="sng" algn="ctr">
                  <a:solidFill>
                    <a:srgbClr val="1C1C1C">
                      <a:lumMod val="90000"/>
                      <a:lumOff val="10000"/>
                    </a:srgbClr>
                  </a:solidFill>
                  <a:prstDash val="solid"/>
                </a:ln>
                <a:effectLst/>
              </p:spPr>
              <p:txBody>
                <a:bodyPr rtlCol="0" anchor="ctr"/>
                <a:lstStyle>
                  <a:defPPr>
                    <a:defRPr lang="en-US"/>
                  </a:defPPr>
                  <a:lvl1pPr marL="0" algn="l" defTabSz="1358696" rtl="0" eaLnBrk="1" latinLnBrk="0" hangingPunct="1">
                    <a:defRPr sz="2600" kern="1200">
                      <a:solidFill>
                        <a:schemeClr val="lt1"/>
                      </a:solidFill>
                      <a:latin typeface="+mn-lt"/>
                      <a:ea typeface="+mn-ea"/>
                      <a:cs typeface="+mn-cs"/>
                    </a:defRPr>
                  </a:lvl1pPr>
                  <a:lvl2pPr marL="679348" algn="l" defTabSz="1358696" rtl="0" eaLnBrk="1" latinLnBrk="0" hangingPunct="1">
                    <a:defRPr sz="2600" kern="1200">
                      <a:solidFill>
                        <a:schemeClr val="lt1"/>
                      </a:solidFill>
                      <a:latin typeface="+mn-lt"/>
                      <a:ea typeface="+mn-ea"/>
                      <a:cs typeface="+mn-cs"/>
                    </a:defRPr>
                  </a:lvl2pPr>
                  <a:lvl3pPr marL="1358696" algn="l" defTabSz="1358696" rtl="0" eaLnBrk="1" latinLnBrk="0" hangingPunct="1">
                    <a:defRPr sz="2600" kern="1200">
                      <a:solidFill>
                        <a:schemeClr val="lt1"/>
                      </a:solidFill>
                      <a:latin typeface="+mn-lt"/>
                      <a:ea typeface="+mn-ea"/>
                      <a:cs typeface="+mn-cs"/>
                    </a:defRPr>
                  </a:lvl3pPr>
                  <a:lvl4pPr marL="2038044" algn="l" defTabSz="1358696" rtl="0" eaLnBrk="1" latinLnBrk="0" hangingPunct="1">
                    <a:defRPr sz="2600" kern="1200">
                      <a:solidFill>
                        <a:schemeClr val="lt1"/>
                      </a:solidFill>
                      <a:latin typeface="+mn-lt"/>
                      <a:ea typeface="+mn-ea"/>
                      <a:cs typeface="+mn-cs"/>
                    </a:defRPr>
                  </a:lvl4pPr>
                  <a:lvl5pPr marL="2717392" algn="l" defTabSz="1358696" rtl="0" eaLnBrk="1" latinLnBrk="0" hangingPunct="1">
                    <a:defRPr sz="2600" kern="1200">
                      <a:solidFill>
                        <a:schemeClr val="lt1"/>
                      </a:solidFill>
                      <a:latin typeface="+mn-lt"/>
                      <a:ea typeface="+mn-ea"/>
                      <a:cs typeface="+mn-cs"/>
                    </a:defRPr>
                  </a:lvl5pPr>
                  <a:lvl6pPr marL="3396740" algn="l" defTabSz="1358696" rtl="0" eaLnBrk="1" latinLnBrk="0" hangingPunct="1">
                    <a:defRPr sz="2600" kern="1200">
                      <a:solidFill>
                        <a:schemeClr val="lt1"/>
                      </a:solidFill>
                      <a:latin typeface="+mn-lt"/>
                      <a:ea typeface="+mn-ea"/>
                      <a:cs typeface="+mn-cs"/>
                    </a:defRPr>
                  </a:lvl6pPr>
                  <a:lvl7pPr marL="4076088" algn="l" defTabSz="1358696" rtl="0" eaLnBrk="1" latinLnBrk="0" hangingPunct="1">
                    <a:defRPr sz="2600" kern="1200">
                      <a:solidFill>
                        <a:schemeClr val="lt1"/>
                      </a:solidFill>
                      <a:latin typeface="+mn-lt"/>
                      <a:ea typeface="+mn-ea"/>
                      <a:cs typeface="+mn-cs"/>
                    </a:defRPr>
                  </a:lvl7pPr>
                  <a:lvl8pPr marL="4755435" algn="l" defTabSz="1358696" rtl="0" eaLnBrk="1" latinLnBrk="0" hangingPunct="1">
                    <a:defRPr sz="2600" kern="1200">
                      <a:solidFill>
                        <a:schemeClr val="lt1"/>
                      </a:solidFill>
                      <a:latin typeface="+mn-lt"/>
                      <a:ea typeface="+mn-ea"/>
                      <a:cs typeface="+mn-cs"/>
                    </a:defRPr>
                  </a:lvl8pPr>
                  <a:lvl9pPr marL="5434783" algn="l" defTabSz="1358696" rtl="0" eaLnBrk="1" latinLnBrk="0" hangingPunct="1">
                    <a:defRPr sz="2600" kern="1200">
                      <a:solidFill>
                        <a:schemeClr val="lt1"/>
                      </a:solidFill>
                      <a:latin typeface="+mn-lt"/>
                      <a:ea typeface="+mn-ea"/>
                      <a:cs typeface="+mn-cs"/>
                    </a:defRPr>
                  </a:lvl9pPr>
                </a:lstStyle>
                <a:p>
                  <a:pPr algn="ctr" defTabSz="1358890" fontAlgn="auto">
                    <a:spcBef>
                      <a:spcPts val="0"/>
                    </a:spcBef>
                    <a:spcAft>
                      <a:spcPts val="0"/>
                    </a:spcAft>
                    <a:defRPr/>
                  </a:pPr>
                  <a:endParaRPr lang="en-GB" sz="2700">
                    <a:solidFill>
                      <a:srgbClr val="404040"/>
                    </a:solidFill>
                    <a:latin typeface="Calibri"/>
                  </a:endParaRPr>
                </a:p>
              </p:txBody>
            </p:sp>
            <p:sp>
              <p:nvSpPr>
                <p:cNvPr id="137" name="Hexagon 224"/>
                <p:cNvSpPr/>
                <p:nvPr/>
              </p:nvSpPr>
              <p:spPr>
                <a:xfrm>
                  <a:off x="5426832" y="2128349"/>
                  <a:ext cx="431666" cy="393266"/>
                </a:xfrm>
                <a:prstGeom prst="hexagon">
                  <a:avLst/>
                </a:prstGeom>
                <a:solidFill>
                  <a:srgbClr val="008BCA"/>
                </a:solidFill>
                <a:ln w="35560" cap="flat" cmpd="sng" algn="ctr">
                  <a:solidFill>
                    <a:srgbClr val="1C1C1C">
                      <a:lumMod val="90000"/>
                      <a:lumOff val="10000"/>
                    </a:srgbClr>
                  </a:solidFill>
                  <a:prstDash val="solid"/>
                </a:ln>
                <a:effectLst/>
              </p:spPr>
              <p:txBody>
                <a:bodyPr rtlCol="0" anchor="ctr"/>
                <a:lstStyle>
                  <a:defPPr>
                    <a:defRPr lang="en-US"/>
                  </a:defPPr>
                  <a:lvl1pPr marL="0" algn="l" defTabSz="1358696" rtl="0" eaLnBrk="1" latinLnBrk="0" hangingPunct="1">
                    <a:defRPr sz="2600" kern="1200">
                      <a:solidFill>
                        <a:schemeClr val="lt1"/>
                      </a:solidFill>
                      <a:latin typeface="+mn-lt"/>
                      <a:ea typeface="+mn-ea"/>
                      <a:cs typeface="+mn-cs"/>
                    </a:defRPr>
                  </a:lvl1pPr>
                  <a:lvl2pPr marL="679348" algn="l" defTabSz="1358696" rtl="0" eaLnBrk="1" latinLnBrk="0" hangingPunct="1">
                    <a:defRPr sz="2600" kern="1200">
                      <a:solidFill>
                        <a:schemeClr val="lt1"/>
                      </a:solidFill>
                      <a:latin typeface="+mn-lt"/>
                      <a:ea typeface="+mn-ea"/>
                      <a:cs typeface="+mn-cs"/>
                    </a:defRPr>
                  </a:lvl2pPr>
                  <a:lvl3pPr marL="1358696" algn="l" defTabSz="1358696" rtl="0" eaLnBrk="1" latinLnBrk="0" hangingPunct="1">
                    <a:defRPr sz="2600" kern="1200">
                      <a:solidFill>
                        <a:schemeClr val="lt1"/>
                      </a:solidFill>
                      <a:latin typeface="+mn-lt"/>
                      <a:ea typeface="+mn-ea"/>
                      <a:cs typeface="+mn-cs"/>
                    </a:defRPr>
                  </a:lvl3pPr>
                  <a:lvl4pPr marL="2038044" algn="l" defTabSz="1358696" rtl="0" eaLnBrk="1" latinLnBrk="0" hangingPunct="1">
                    <a:defRPr sz="2600" kern="1200">
                      <a:solidFill>
                        <a:schemeClr val="lt1"/>
                      </a:solidFill>
                      <a:latin typeface="+mn-lt"/>
                      <a:ea typeface="+mn-ea"/>
                      <a:cs typeface="+mn-cs"/>
                    </a:defRPr>
                  </a:lvl4pPr>
                  <a:lvl5pPr marL="2717392" algn="l" defTabSz="1358696" rtl="0" eaLnBrk="1" latinLnBrk="0" hangingPunct="1">
                    <a:defRPr sz="2600" kern="1200">
                      <a:solidFill>
                        <a:schemeClr val="lt1"/>
                      </a:solidFill>
                      <a:latin typeface="+mn-lt"/>
                      <a:ea typeface="+mn-ea"/>
                      <a:cs typeface="+mn-cs"/>
                    </a:defRPr>
                  </a:lvl5pPr>
                  <a:lvl6pPr marL="3396740" algn="l" defTabSz="1358696" rtl="0" eaLnBrk="1" latinLnBrk="0" hangingPunct="1">
                    <a:defRPr sz="2600" kern="1200">
                      <a:solidFill>
                        <a:schemeClr val="lt1"/>
                      </a:solidFill>
                      <a:latin typeface="+mn-lt"/>
                      <a:ea typeface="+mn-ea"/>
                      <a:cs typeface="+mn-cs"/>
                    </a:defRPr>
                  </a:lvl6pPr>
                  <a:lvl7pPr marL="4076088" algn="l" defTabSz="1358696" rtl="0" eaLnBrk="1" latinLnBrk="0" hangingPunct="1">
                    <a:defRPr sz="2600" kern="1200">
                      <a:solidFill>
                        <a:schemeClr val="lt1"/>
                      </a:solidFill>
                      <a:latin typeface="+mn-lt"/>
                      <a:ea typeface="+mn-ea"/>
                      <a:cs typeface="+mn-cs"/>
                    </a:defRPr>
                  </a:lvl7pPr>
                  <a:lvl8pPr marL="4755435" algn="l" defTabSz="1358696" rtl="0" eaLnBrk="1" latinLnBrk="0" hangingPunct="1">
                    <a:defRPr sz="2600" kern="1200">
                      <a:solidFill>
                        <a:schemeClr val="lt1"/>
                      </a:solidFill>
                      <a:latin typeface="+mn-lt"/>
                      <a:ea typeface="+mn-ea"/>
                      <a:cs typeface="+mn-cs"/>
                    </a:defRPr>
                  </a:lvl8pPr>
                  <a:lvl9pPr marL="5434783" algn="l" defTabSz="1358696" rtl="0" eaLnBrk="1" latinLnBrk="0" hangingPunct="1">
                    <a:defRPr sz="2600" kern="1200">
                      <a:solidFill>
                        <a:schemeClr val="lt1"/>
                      </a:solidFill>
                      <a:latin typeface="+mn-lt"/>
                      <a:ea typeface="+mn-ea"/>
                      <a:cs typeface="+mn-cs"/>
                    </a:defRPr>
                  </a:lvl9pPr>
                </a:lstStyle>
                <a:p>
                  <a:pPr algn="ctr" defTabSz="1358890" fontAlgn="auto">
                    <a:spcBef>
                      <a:spcPts val="0"/>
                    </a:spcBef>
                    <a:spcAft>
                      <a:spcPts val="0"/>
                    </a:spcAft>
                    <a:defRPr/>
                  </a:pPr>
                  <a:endParaRPr lang="en-GB" sz="2700">
                    <a:solidFill>
                      <a:srgbClr val="404040"/>
                    </a:solidFill>
                    <a:latin typeface="Calibri"/>
                  </a:endParaRPr>
                </a:p>
              </p:txBody>
            </p:sp>
            <p:sp>
              <p:nvSpPr>
                <p:cNvPr id="138" name="Freeform 20"/>
                <p:cNvSpPr>
                  <a:spLocks noChangeAspect="1" noEditPoints="1"/>
                </p:cNvSpPr>
                <p:nvPr/>
              </p:nvSpPr>
              <p:spPr bwMode="auto">
                <a:xfrm>
                  <a:off x="7753292" y="2216617"/>
                  <a:ext cx="243242" cy="212945"/>
                </a:xfrm>
                <a:custGeom>
                  <a:avLst/>
                  <a:gdLst>
                    <a:gd name="T0" fmla="*/ 341 w 341"/>
                    <a:gd name="T1" fmla="*/ 74 h 298"/>
                    <a:gd name="T2" fmla="*/ 312 w 341"/>
                    <a:gd name="T3" fmla="*/ 45 h 298"/>
                    <a:gd name="T4" fmla="*/ 197 w 341"/>
                    <a:gd name="T5" fmla="*/ 45 h 298"/>
                    <a:gd name="T6" fmla="*/ 197 w 341"/>
                    <a:gd name="T7" fmla="*/ 110 h 298"/>
                    <a:gd name="T8" fmla="*/ 312 w 341"/>
                    <a:gd name="T9" fmla="*/ 110 h 298"/>
                    <a:gd name="T10" fmla="*/ 341 w 341"/>
                    <a:gd name="T11" fmla="*/ 74 h 298"/>
                    <a:gd name="T12" fmla="*/ 0 w 341"/>
                    <a:gd name="T13" fmla="*/ 74 h 298"/>
                    <a:gd name="T14" fmla="*/ 30 w 341"/>
                    <a:gd name="T15" fmla="*/ 110 h 298"/>
                    <a:gd name="T16" fmla="*/ 145 w 341"/>
                    <a:gd name="T17" fmla="*/ 110 h 298"/>
                    <a:gd name="T18" fmla="*/ 145 w 341"/>
                    <a:gd name="T19" fmla="*/ 45 h 298"/>
                    <a:gd name="T20" fmla="*/ 30 w 341"/>
                    <a:gd name="T21" fmla="*/ 45 h 298"/>
                    <a:gd name="T22" fmla="*/ 0 w 341"/>
                    <a:gd name="T23" fmla="*/ 74 h 298"/>
                    <a:gd name="T24" fmla="*/ 197 w 341"/>
                    <a:gd name="T25" fmla="*/ 123 h 298"/>
                    <a:gd name="T26" fmla="*/ 197 w 341"/>
                    <a:gd name="T27" fmla="*/ 188 h 298"/>
                    <a:gd name="T28" fmla="*/ 312 w 341"/>
                    <a:gd name="T29" fmla="*/ 188 h 298"/>
                    <a:gd name="T30" fmla="*/ 341 w 341"/>
                    <a:gd name="T31" fmla="*/ 152 h 298"/>
                    <a:gd name="T32" fmla="*/ 312 w 341"/>
                    <a:gd name="T33" fmla="*/ 123 h 298"/>
                    <a:gd name="T34" fmla="*/ 197 w 341"/>
                    <a:gd name="T35" fmla="*/ 123 h 298"/>
                    <a:gd name="T36" fmla="*/ 171 w 341"/>
                    <a:gd name="T37" fmla="*/ 0 h 298"/>
                    <a:gd name="T38" fmla="*/ 159 w 341"/>
                    <a:gd name="T39" fmla="*/ 12 h 298"/>
                    <a:gd name="T40" fmla="*/ 159 w 341"/>
                    <a:gd name="T41" fmla="*/ 298 h 298"/>
                    <a:gd name="T42" fmla="*/ 183 w 341"/>
                    <a:gd name="T43" fmla="*/ 298 h 298"/>
                    <a:gd name="T44" fmla="*/ 183 w 341"/>
                    <a:gd name="T45" fmla="*/ 12 h 298"/>
                    <a:gd name="T46" fmla="*/ 171 w 341"/>
                    <a:gd name="T47" fmla="*/ 0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1" h="298">
                      <a:moveTo>
                        <a:pt x="341" y="74"/>
                      </a:moveTo>
                      <a:cubicBezTo>
                        <a:pt x="312" y="45"/>
                        <a:pt x="312" y="45"/>
                        <a:pt x="312" y="45"/>
                      </a:cubicBezTo>
                      <a:cubicBezTo>
                        <a:pt x="197" y="45"/>
                        <a:pt x="197" y="45"/>
                        <a:pt x="197" y="45"/>
                      </a:cubicBezTo>
                      <a:cubicBezTo>
                        <a:pt x="197" y="110"/>
                        <a:pt x="197" y="110"/>
                        <a:pt x="197" y="110"/>
                      </a:cubicBezTo>
                      <a:cubicBezTo>
                        <a:pt x="312" y="110"/>
                        <a:pt x="312" y="110"/>
                        <a:pt x="312" y="110"/>
                      </a:cubicBezTo>
                      <a:lnTo>
                        <a:pt x="341" y="74"/>
                      </a:lnTo>
                      <a:close/>
                      <a:moveTo>
                        <a:pt x="0" y="74"/>
                      </a:moveTo>
                      <a:cubicBezTo>
                        <a:pt x="30" y="110"/>
                        <a:pt x="30" y="110"/>
                        <a:pt x="30" y="110"/>
                      </a:cubicBezTo>
                      <a:cubicBezTo>
                        <a:pt x="145" y="110"/>
                        <a:pt x="145" y="110"/>
                        <a:pt x="145" y="110"/>
                      </a:cubicBezTo>
                      <a:cubicBezTo>
                        <a:pt x="145" y="45"/>
                        <a:pt x="145" y="45"/>
                        <a:pt x="145" y="45"/>
                      </a:cubicBezTo>
                      <a:cubicBezTo>
                        <a:pt x="30" y="45"/>
                        <a:pt x="30" y="45"/>
                        <a:pt x="30" y="45"/>
                      </a:cubicBezTo>
                      <a:lnTo>
                        <a:pt x="0" y="74"/>
                      </a:lnTo>
                      <a:close/>
                      <a:moveTo>
                        <a:pt x="197" y="123"/>
                      </a:moveTo>
                      <a:cubicBezTo>
                        <a:pt x="197" y="188"/>
                        <a:pt x="197" y="188"/>
                        <a:pt x="197" y="188"/>
                      </a:cubicBezTo>
                      <a:cubicBezTo>
                        <a:pt x="312" y="188"/>
                        <a:pt x="312" y="188"/>
                        <a:pt x="312" y="188"/>
                      </a:cubicBezTo>
                      <a:cubicBezTo>
                        <a:pt x="341" y="152"/>
                        <a:pt x="341" y="152"/>
                        <a:pt x="341" y="152"/>
                      </a:cubicBezTo>
                      <a:cubicBezTo>
                        <a:pt x="312" y="123"/>
                        <a:pt x="312" y="123"/>
                        <a:pt x="312" y="123"/>
                      </a:cubicBezTo>
                      <a:lnTo>
                        <a:pt x="197" y="123"/>
                      </a:lnTo>
                      <a:close/>
                      <a:moveTo>
                        <a:pt x="171" y="0"/>
                      </a:moveTo>
                      <a:cubicBezTo>
                        <a:pt x="165" y="0"/>
                        <a:pt x="159" y="6"/>
                        <a:pt x="159" y="12"/>
                      </a:cubicBezTo>
                      <a:cubicBezTo>
                        <a:pt x="159" y="298"/>
                        <a:pt x="159" y="298"/>
                        <a:pt x="159" y="298"/>
                      </a:cubicBezTo>
                      <a:cubicBezTo>
                        <a:pt x="183" y="298"/>
                        <a:pt x="183" y="298"/>
                        <a:pt x="183" y="298"/>
                      </a:cubicBezTo>
                      <a:cubicBezTo>
                        <a:pt x="183" y="12"/>
                        <a:pt x="183" y="12"/>
                        <a:pt x="183" y="12"/>
                      </a:cubicBezTo>
                      <a:cubicBezTo>
                        <a:pt x="183" y="6"/>
                        <a:pt x="177" y="0"/>
                        <a:pt x="171" y="0"/>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Calibri"/>
                  </a:endParaRPr>
                </a:p>
              </p:txBody>
            </p:sp>
            <p:sp>
              <p:nvSpPr>
                <p:cNvPr id="139" name="Freeform 66"/>
                <p:cNvSpPr>
                  <a:spLocks noChangeAspect="1" noEditPoints="1"/>
                </p:cNvSpPr>
                <p:nvPr/>
              </p:nvSpPr>
              <p:spPr bwMode="auto">
                <a:xfrm>
                  <a:off x="1147888" y="2229450"/>
                  <a:ext cx="203638" cy="187280"/>
                </a:xfrm>
                <a:custGeom>
                  <a:avLst/>
                  <a:gdLst/>
                  <a:ahLst/>
                  <a:cxnLst>
                    <a:cxn ang="0">
                      <a:pos x="0" y="159"/>
                    </a:cxn>
                    <a:cxn ang="0">
                      <a:pos x="159" y="0"/>
                    </a:cxn>
                    <a:cxn ang="0">
                      <a:pos x="318" y="159"/>
                    </a:cxn>
                    <a:cxn ang="0">
                      <a:pos x="0" y="159"/>
                    </a:cxn>
                    <a:cxn ang="0">
                      <a:pos x="285" y="173"/>
                    </a:cxn>
                    <a:cxn ang="0">
                      <a:pos x="285" y="292"/>
                    </a:cxn>
                    <a:cxn ang="0">
                      <a:pos x="34" y="292"/>
                    </a:cxn>
                    <a:cxn ang="0">
                      <a:pos x="34" y="173"/>
                    </a:cxn>
                    <a:cxn ang="0">
                      <a:pos x="60" y="173"/>
                    </a:cxn>
                    <a:cxn ang="0">
                      <a:pos x="60" y="267"/>
                    </a:cxn>
                    <a:cxn ang="0">
                      <a:pos x="259" y="267"/>
                    </a:cxn>
                    <a:cxn ang="0">
                      <a:pos x="259" y="173"/>
                    </a:cxn>
                    <a:cxn ang="0">
                      <a:pos x="285" y="173"/>
                    </a:cxn>
                    <a:cxn ang="0">
                      <a:pos x="109" y="9"/>
                    </a:cxn>
                    <a:cxn ang="0">
                      <a:pos x="109" y="33"/>
                    </a:cxn>
                    <a:cxn ang="0">
                      <a:pos x="60" y="82"/>
                    </a:cxn>
                    <a:cxn ang="0">
                      <a:pos x="60" y="9"/>
                    </a:cxn>
                    <a:cxn ang="0">
                      <a:pos x="109" y="9"/>
                    </a:cxn>
                    <a:cxn ang="0">
                      <a:pos x="115" y="173"/>
                    </a:cxn>
                    <a:cxn ang="0">
                      <a:pos x="204" y="173"/>
                    </a:cxn>
                    <a:cxn ang="0">
                      <a:pos x="204" y="239"/>
                    </a:cxn>
                    <a:cxn ang="0">
                      <a:pos x="115" y="239"/>
                    </a:cxn>
                    <a:cxn ang="0">
                      <a:pos x="115" y="173"/>
                    </a:cxn>
                  </a:cxnLst>
                  <a:rect l="0" t="0" r="r" b="b"/>
                  <a:pathLst>
                    <a:path w="318" h="292">
                      <a:moveTo>
                        <a:pt x="0" y="159"/>
                      </a:moveTo>
                      <a:cubicBezTo>
                        <a:pt x="159" y="0"/>
                        <a:pt x="159" y="0"/>
                        <a:pt x="159" y="0"/>
                      </a:cubicBezTo>
                      <a:cubicBezTo>
                        <a:pt x="318" y="159"/>
                        <a:pt x="318" y="159"/>
                        <a:pt x="318" y="159"/>
                      </a:cubicBezTo>
                      <a:cubicBezTo>
                        <a:pt x="212" y="159"/>
                        <a:pt x="106" y="159"/>
                        <a:pt x="0" y="159"/>
                      </a:cubicBezTo>
                      <a:close/>
                      <a:moveTo>
                        <a:pt x="285" y="173"/>
                      </a:moveTo>
                      <a:cubicBezTo>
                        <a:pt x="285" y="292"/>
                        <a:pt x="285" y="292"/>
                        <a:pt x="285" y="292"/>
                      </a:cubicBezTo>
                      <a:cubicBezTo>
                        <a:pt x="34" y="292"/>
                        <a:pt x="34" y="292"/>
                        <a:pt x="34" y="292"/>
                      </a:cubicBezTo>
                      <a:cubicBezTo>
                        <a:pt x="34" y="173"/>
                        <a:pt x="34" y="173"/>
                        <a:pt x="34" y="173"/>
                      </a:cubicBezTo>
                      <a:cubicBezTo>
                        <a:pt x="60" y="173"/>
                        <a:pt x="60" y="173"/>
                        <a:pt x="60" y="173"/>
                      </a:cubicBezTo>
                      <a:cubicBezTo>
                        <a:pt x="60" y="267"/>
                        <a:pt x="60" y="267"/>
                        <a:pt x="60" y="267"/>
                      </a:cubicBezTo>
                      <a:cubicBezTo>
                        <a:pt x="259" y="267"/>
                        <a:pt x="259" y="267"/>
                        <a:pt x="259" y="267"/>
                      </a:cubicBezTo>
                      <a:cubicBezTo>
                        <a:pt x="259" y="173"/>
                        <a:pt x="259" y="173"/>
                        <a:pt x="259" y="173"/>
                      </a:cubicBezTo>
                      <a:cubicBezTo>
                        <a:pt x="285" y="173"/>
                        <a:pt x="285" y="173"/>
                        <a:pt x="285" y="173"/>
                      </a:cubicBezTo>
                      <a:close/>
                      <a:moveTo>
                        <a:pt x="109" y="9"/>
                      </a:moveTo>
                      <a:cubicBezTo>
                        <a:pt x="109" y="33"/>
                        <a:pt x="109" y="33"/>
                        <a:pt x="109" y="33"/>
                      </a:cubicBezTo>
                      <a:cubicBezTo>
                        <a:pt x="60" y="82"/>
                        <a:pt x="60" y="82"/>
                        <a:pt x="60" y="82"/>
                      </a:cubicBezTo>
                      <a:cubicBezTo>
                        <a:pt x="60" y="9"/>
                        <a:pt x="60" y="9"/>
                        <a:pt x="60" y="9"/>
                      </a:cubicBezTo>
                      <a:cubicBezTo>
                        <a:pt x="109" y="9"/>
                        <a:pt x="109" y="9"/>
                        <a:pt x="109" y="9"/>
                      </a:cubicBezTo>
                      <a:close/>
                      <a:moveTo>
                        <a:pt x="115" y="173"/>
                      </a:moveTo>
                      <a:cubicBezTo>
                        <a:pt x="204" y="173"/>
                        <a:pt x="204" y="173"/>
                        <a:pt x="204" y="173"/>
                      </a:cubicBezTo>
                      <a:cubicBezTo>
                        <a:pt x="204" y="239"/>
                        <a:pt x="204" y="239"/>
                        <a:pt x="204" y="239"/>
                      </a:cubicBezTo>
                      <a:cubicBezTo>
                        <a:pt x="115" y="239"/>
                        <a:pt x="115" y="239"/>
                        <a:pt x="115" y="239"/>
                      </a:cubicBezTo>
                      <a:cubicBezTo>
                        <a:pt x="115" y="173"/>
                        <a:pt x="115" y="173"/>
                        <a:pt x="115" y="173"/>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Calibri"/>
                  </a:endParaRPr>
                </a:p>
              </p:txBody>
            </p:sp>
            <p:sp>
              <p:nvSpPr>
                <p:cNvPr id="140" name="Freeform 143"/>
                <p:cNvSpPr>
                  <a:spLocks noChangeAspect="1" noEditPoints="1"/>
                </p:cNvSpPr>
                <p:nvPr/>
              </p:nvSpPr>
              <p:spPr bwMode="auto">
                <a:xfrm>
                  <a:off x="3412442" y="2201018"/>
                  <a:ext cx="127710" cy="249526"/>
                </a:xfrm>
                <a:custGeom>
                  <a:avLst/>
                  <a:gdLst/>
                  <a:ahLst/>
                  <a:cxnLst>
                    <a:cxn ang="0">
                      <a:pos x="119" y="58"/>
                    </a:cxn>
                    <a:cxn ang="0">
                      <a:pos x="112" y="41"/>
                    </a:cxn>
                    <a:cxn ang="0">
                      <a:pos x="95" y="33"/>
                    </a:cxn>
                    <a:cxn ang="0">
                      <a:pos x="89" y="24"/>
                    </a:cxn>
                    <a:cxn ang="0">
                      <a:pos x="89" y="19"/>
                    </a:cxn>
                    <a:cxn ang="0">
                      <a:pos x="90" y="10"/>
                    </a:cxn>
                    <a:cxn ang="0">
                      <a:pos x="85" y="2"/>
                    </a:cxn>
                    <a:cxn ang="0">
                      <a:pos x="75" y="0"/>
                    </a:cxn>
                    <a:cxn ang="0">
                      <a:pos x="67" y="2"/>
                    </a:cxn>
                    <a:cxn ang="0">
                      <a:pos x="66" y="3"/>
                    </a:cxn>
                    <a:cxn ang="0">
                      <a:pos x="64" y="5"/>
                    </a:cxn>
                    <a:cxn ang="0">
                      <a:pos x="64" y="8"/>
                    </a:cxn>
                    <a:cxn ang="0">
                      <a:pos x="64" y="10"/>
                    </a:cxn>
                    <a:cxn ang="0">
                      <a:pos x="65" y="12"/>
                    </a:cxn>
                    <a:cxn ang="0">
                      <a:pos x="73" y="29"/>
                    </a:cxn>
                    <a:cxn ang="0">
                      <a:pos x="62" y="41"/>
                    </a:cxn>
                    <a:cxn ang="0">
                      <a:pos x="55" y="45"/>
                    </a:cxn>
                    <a:cxn ang="0">
                      <a:pos x="50" y="46"/>
                    </a:cxn>
                    <a:cxn ang="0">
                      <a:pos x="35" y="43"/>
                    </a:cxn>
                    <a:cxn ang="0">
                      <a:pos x="21" y="29"/>
                    </a:cxn>
                    <a:cxn ang="0">
                      <a:pos x="14" y="14"/>
                    </a:cxn>
                    <a:cxn ang="0">
                      <a:pos x="14" y="22"/>
                    </a:cxn>
                    <a:cxn ang="0">
                      <a:pos x="2" y="19"/>
                    </a:cxn>
                    <a:cxn ang="0">
                      <a:pos x="4" y="24"/>
                    </a:cxn>
                    <a:cxn ang="0">
                      <a:pos x="11" y="33"/>
                    </a:cxn>
                    <a:cxn ang="0">
                      <a:pos x="14" y="43"/>
                    </a:cxn>
                    <a:cxn ang="0">
                      <a:pos x="16" y="51"/>
                    </a:cxn>
                    <a:cxn ang="0">
                      <a:pos x="50" y="64"/>
                    </a:cxn>
                    <a:cxn ang="0">
                      <a:pos x="56" y="98"/>
                    </a:cxn>
                    <a:cxn ang="0">
                      <a:pos x="51" y="133"/>
                    </a:cxn>
                    <a:cxn ang="0">
                      <a:pos x="49" y="151"/>
                    </a:cxn>
                    <a:cxn ang="0">
                      <a:pos x="47" y="173"/>
                    </a:cxn>
                    <a:cxn ang="0">
                      <a:pos x="43" y="195"/>
                    </a:cxn>
                    <a:cxn ang="0">
                      <a:pos x="37" y="220"/>
                    </a:cxn>
                    <a:cxn ang="0">
                      <a:pos x="35" y="233"/>
                    </a:cxn>
                    <a:cxn ang="0">
                      <a:pos x="27" y="240"/>
                    </a:cxn>
                    <a:cxn ang="0">
                      <a:pos x="19" y="245"/>
                    </a:cxn>
                    <a:cxn ang="0">
                      <a:pos x="12" y="247"/>
                    </a:cxn>
                    <a:cxn ang="0">
                      <a:pos x="32" y="252"/>
                    </a:cxn>
                    <a:cxn ang="0">
                      <a:pos x="48" y="250"/>
                    </a:cxn>
                    <a:cxn ang="0">
                      <a:pos x="56" y="233"/>
                    </a:cxn>
                    <a:cxn ang="0">
                      <a:pos x="76" y="166"/>
                    </a:cxn>
                    <a:cxn ang="0">
                      <a:pos x="86" y="210"/>
                    </a:cxn>
                    <a:cxn ang="0">
                      <a:pos x="82" y="243"/>
                    </a:cxn>
                    <a:cxn ang="0">
                      <a:pos x="76" y="250"/>
                    </a:cxn>
                    <a:cxn ang="0">
                      <a:pos x="86" y="254"/>
                    </a:cxn>
                    <a:cxn ang="0">
                      <a:pos x="100" y="250"/>
                    </a:cxn>
                    <a:cxn ang="0">
                      <a:pos x="104" y="233"/>
                    </a:cxn>
                    <a:cxn ang="0">
                      <a:pos x="102" y="172"/>
                    </a:cxn>
                    <a:cxn ang="0">
                      <a:pos x="99" y="138"/>
                    </a:cxn>
                    <a:cxn ang="0">
                      <a:pos x="101" y="120"/>
                    </a:cxn>
                    <a:cxn ang="0">
                      <a:pos x="112" y="121"/>
                    </a:cxn>
                    <a:cxn ang="0">
                      <a:pos x="125" y="98"/>
                    </a:cxn>
                    <a:cxn ang="0">
                      <a:pos x="64" y="10"/>
                    </a:cxn>
                    <a:cxn ang="0">
                      <a:pos x="108" y="97"/>
                    </a:cxn>
                    <a:cxn ang="0">
                      <a:pos x="105" y="103"/>
                    </a:cxn>
                    <a:cxn ang="0">
                      <a:pos x="99" y="101"/>
                    </a:cxn>
                    <a:cxn ang="0">
                      <a:pos x="105" y="75"/>
                    </a:cxn>
                    <a:cxn ang="0">
                      <a:pos x="111" y="83"/>
                    </a:cxn>
                  </a:cxnLst>
                  <a:rect l="0" t="0" r="r" b="b"/>
                  <a:pathLst>
                    <a:path w="130" h="254">
                      <a:moveTo>
                        <a:pt x="130" y="80"/>
                      </a:moveTo>
                      <a:lnTo>
                        <a:pt x="130" y="79"/>
                      </a:lnTo>
                      <a:lnTo>
                        <a:pt x="130" y="76"/>
                      </a:lnTo>
                      <a:lnTo>
                        <a:pt x="130" y="76"/>
                      </a:lnTo>
                      <a:lnTo>
                        <a:pt x="130" y="75"/>
                      </a:lnTo>
                      <a:lnTo>
                        <a:pt x="129" y="74"/>
                      </a:lnTo>
                      <a:lnTo>
                        <a:pt x="128" y="71"/>
                      </a:lnTo>
                      <a:lnTo>
                        <a:pt x="127" y="71"/>
                      </a:lnTo>
                      <a:lnTo>
                        <a:pt x="127" y="70"/>
                      </a:lnTo>
                      <a:lnTo>
                        <a:pt x="126" y="68"/>
                      </a:lnTo>
                      <a:lnTo>
                        <a:pt x="124" y="65"/>
                      </a:lnTo>
                      <a:lnTo>
                        <a:pt x="120" y="60"/>
                      </a:lnTo>
                      <a:lnTo>
                        <a:pt x="119" y="58"/>
                      </a:lnTo>
                      <a:lnTo>
                        <a:pt x="118" y="57"/>
                      </a:lnTo>
                      <a:lnTo>
                        <a:pt x="118" y="57"/>
                      </a:lnTo>
                      <a:lnTo>
                        <a:pt x="118" y="56"/>
                      </a:lnTo>
                      <a:lnTo>
                        <a:pt x="117" y="53"/>
                      </a:lnTo>
                      <a:lnTo>
                        <a:pt x="115" y="52"/>
                      </a:lnTo>
                      <a:lnTo>
                        <a:pt x="115" y="52"/>
                      </a:lnTo>
                      <a:lnTo>
                        <a:pt x="114" y="51"/>
                      </a:lnTo>
                      <a:lnTo>
                        <a:pt x="114" y="50"/>
                      </a:lnTo>
                      <a:lnTo>
                        <a:pt x="114" y="49"/>
                      </a:lnTo>
                      <a:lnTo>
                        <a:pt x="114" y="45"/>
                      </a:lnTo>
                      <a:lnTo>
                        <a:pt x="113" y="43"/>
                      </a:lnTo>
                      <a:lnTo>
                        <a:pt x="113" y="42"/>
                      </a:lnTo>
                      <a:lnTo>
                        <a:pt x="112" y="41"/>
                      </a:lnTo>
                      <a:lnTo>
                        <a:pt x="112" y="40"/>
                      </a:lnTo>
                      <a:lnTo>
                        <a:pt x="111" y="39"/>
                      </a:lnTo>
                      <a:lnTo>
                        <a:pt x="110" y="39"/>
                      </a:lnTo>
                      <a:lnTo>
                        <a:pt x="109" y="39"/>
                      </a:lnTo>
                      <a:lnTo>
                        <a:pt x="108" y="38"/>
                      </a:lnTo>
                      <a:lnTo>
                        <a:pt x="107" y="38"/>
                      </a:lnTo>
                      <a:lnTo>
                        <a:pt x="104" y="38"/>
                      </a:lnTo>
                      <a:lnTo>
                        <a:pt x="102" y="37"/>
                      </a:lnTo>
                      <a:lnTo>
                        <a:pt x="98" y="36"/>
                      </a:lnTo>
                      <a:lnTo>
                        <a:pt x="97" y="36"/>
                      </a:lnTo>
                      <a:lnTo>
                        <a:pt x="96" y="35"/>
                      </a:lnTo>
                      <a:lnTo>
                        <a:pt x="95" y="35"/>
                      </a:lnTo>
                      <a:lnTo>
                        <a:pt x="95" y="33"/>
                      </a:lnTo>
                      <a:lnTo>
                        <a:pt x="94" y="33"/>
                      </a:lnTo>
                      <a:lnTo>
                        <a:pt x="94" y="32"/>
                      </a:lnTo>
                      <a:lnTo>
                        <a:pt x="94" y="31"/>
                      </a:lnTo>
                      <a:lnTo>
                        <a:pt x="93" y="31"/>
                      </a:lnTo>
                      <a:lnTo>
                        <a:pt x="93" y="30"/>
                      </a:lnTo>
                      <a:lnTo>
                        <a:pt x="93" y="30"/>
                      </a:lnTo>
                      <a:lnTo>
                        <a:pt x="92" y="29"/>
                      </a:lnTo>
                      <a:lnTo>
                        <a:pt x="92" y="29"/>
                      </a:lnTo>
                      <a:lnTo>
                        <a:pt x="91" y="29"/>
                      </a:lnTo>
                      <a:lnTo>
                        <a:pt x="90" y="29"/>
                      </a:lnTo>
                      <a:lnTo>
                        <a:pt x="90" y="28"/>
                      </a:lnTo>
                      <a:lnTo>
                        <a:pt x="90" y="27"/>
                      </a:lnTo>
                      <a:lnTo>
                        <a:pt x="89" y="24"/>
                      </a:lnTo>
                      <a:lnTo>
                        <a:pt x="89" y="22"/>
                      </a:lnTo>
                      <a:lnTo>
                        <a:pt x="89" y="21"/>
                      </a:lnTo>
                      <a:lnTo>
                        <a:pt x="89" y="21"/>
                      </a:lnTo>
                      <a:lnTo>
                        <a:pt x="89" y="20"/>
                      </a:lnTo>
                      <a:lnTo>
                        <a:pt x="89" y="20"/>
                      </a:lnTo>
                      <a:lnTo>
                        <a:pt x="89" y="20"/>
                      </a:lnTo>
                      <a:lnTo>
                        <a:pt x="89" y="20"/>
                      </a:lnTo>
                      <a:lnTo>
                        <a:pt x="89" y="20"/>
                      </a:lnTo>
                      <a:lnTo>
                        <a:pt x="89" y="19"/>
                      </a:lnTo>
                      <a:lnTo>
                        <a:pt x="89" y="19"/>
                      </a:lnTo>
                      <a:lnTo>
                        <a:pt x="89" y="19"/>
                      </a:lnTo>
                      <a:lnTo>
                        <a:pt x="89" y="19"/>
                      </a:lnTo>
                      <a:lnTo>
                        <a:pt x="89" y="19"/>
                      </a:lnTo>
                      <a:lnTo>
                        <a:pt x="89" y="18"/>
                      </a:lnTo>
                      <a:lnTo>
                        <a:pt x="89" y="18"/>
                      </a:lnTo>
                      <a:lnTo>
                        <a:pt x="89" y="18"/>
                      </a:lnTo>
                      <a:lnTo>
                        <a:pt x="89" y="18"/>
                      </a:lnTo>
                      <a:lnTo>
                        <a:pt x="89" y="18"/>
                      </a:lnTo>
                      <a:lnTo>
                        <a:pt x="89" y="17"/>
                      </a:lnTo>
                      <a:lnTo>
                        <a:pt x="90" y="17"/>
                      </a:lnTo>
                      <a:lnTo>
                        <a:pt x="90" y="16"/>
                      </a:lnTo>
                      <a:lnTo>
                        <a:pt x="90" y="14"/>
                      </a:lnTo>
                      <a:lnTo>
                        <a:pt x="91" y="13"/>
                      </a:lnTo>
                      <a:lnTo>
                        <a:pt x="91" y="12"/>
                      </a:lnTo>
                      <a:lnTo>
                        <a:pt x="90" y="10"/>
                      </a:lnTo>
                      <a:lnTo>
                        <a:pt x="90" y="10"/>
                      </a:lnTo>
                      <a:lnTo>
                        <a:pt x="90" y="9"/>
                      </a:lnTo>
                      <a:lnTo>
                        <a:pt x="89" y="9"/>
                      </a:lnTo>
                      <a:lnTo>
                        <a:pt x="89" y="9"/>
                      </a:lnTo>
                      <a:lnTo>
                        <a:pt x="88" y="8"/>
                      </a:lnTo>
                      <a:lnTo>
                        <a:pt x="88" y="7"/>
                      </a:lnTo>
                      <a:lnTo>
                        <a:pt x="88" y="7"/>
                      </a:lnTo>
                      <a:lnTo>
                        <a:pt x="88" y="6"/>
                      </a:lnTo>
                      <a:lnTo>
                        <a:pt x="88" y="6"/>
                      </a:lnTo>
                      <a:lnTo>
                        <a:pt x="88" y="5"/>
                      </a:lnTo>
                      <a:lnTo>
                        <a:pt x="87" y="5"/>
                      </a:lnTo>
                      <a:lnTo>
                        <a:pt x="87" y="4"/>
                      </a:lnTo>
                      <a:lnTo>
                        <a:pt x="86" y="3"/>
                      </a:lnTo>
                      <a:lnTo>
                        <a:pt x="85" y="2"/>
                      </a:lnTo>
                      <a:lnTo>
                        <a:pt x="83" y="1"/>
                      </a:lnTo>
                      <a:lnTo>
                        <a:pt x="83" y="1"/>
                      </a:lnTo>
                      <a:lnTo>
                        <a:pt x="81" y="0"/>
                      </a:lnTo>
                      <a:lnTo>
                        <a:pt x="81" y="0"/>
                      </a:lnTo>
                      <a:lnTo>
                        <a:pt x="80" y="0"/>
                      </a:lnTo>
                      <a:lnTo>
                        <a:pt x="79" y="0"/>
                      </a:lnTo>
                      <a:lnTo>
                        <a:pt x="79" y="0"/>
                      </a:lnTo>
                      <a:lnTo>
                        <a:pt x="78" y="0"/>
                      </a:lnTo>
                      <a:lnTo>
                        <a:pt x="77" y="0"/>
                      </a:lnTo>
                      <a:lnTo>
                        <a:pt x="76" y="0"/>
                      </a:lnTo>
                      <a:lnTo>
                        <a:pt x="76" y="0"/>
                      </a:lnTo>
                      <a:lnTo>
                        <a:pt x="75" y="0"/>
                      </a:lnTo>
                      <a:lnTo>
                        <a:pt x="75" y="0"/>
                      </a:lnTo>
                      <a:lnTo>
                        <a:pt x="74" y="0"/>
                      </a:lnTo>
                      <a:lnTo>
                        <a:pt x="72" y="0"/>
                      </a:lnTo>
                      <a:lnTo>
                        <a:pt x="71" y="0"/>
                      </a:lnTo>
                      <a:lnTo>
                        <a:pt x="70" y="0"/>
                      </a:lnTo>
                      <a:lnTo>
                        <a:pt x="70" y="0"/>
                      </a:lnTo>
                      <a:lnTo>
                        <a:pt x="69" y="1"/>
                      </a:lnTo>
                      <a:lnTo>
                        <a:pt x="69" y="1"/>
                      </a:lnTo>
                      <a:lnTo>
                        <a:pt x="69" y="1"/>
                      </a:lnTo>
                      <a:lnTo>
                        <a:pt x="67" y="1"/>
                      </a:lnTo>
                      <a:lnTo>
                        <a:pt x="67" y="1"/>
                      </a:lnTo>
                      <a:lnTo>
                        <a:pt x="67" y="1"/>
                      </a:lnTo>
                      <a:lnTo>
                        <a:pt x="67" y="1"/>
                      </a:lnTo>
                      <a:lnTo>
                        <a:pt x="67" y="2"/>
                      </a:lnTo>
                      <a:lnTo>
                        <a:pt x="67" y="2"/>
                      </a:lnTo>
                      <a:lnTo>
                        <a:pt x="67" y="2"/>
                      </a:lnTo>
                      <a:lnTo>
                        <a:pt x="67" y="2"/>
                      </a:lnTo>
                      <a:lnTo>
                        <a:pt x="66" y="2"/>
                      </a:lnTo>
                      <a:lnTo>
                        <a:pt x="66" y="2"/>
                      </a:lnTo>
                      <a:lnTo>
                        <a:pt x="66" y="2"/>
                      </a:lnTo>
                      <a:lnTo>
                        <a:pt x="66" y="3"/>
                      </a:lnTo>
                      <a:lnTo>
                        <a:pt x="67" y="3"/>
                      </a:lnTo>
                      <a:lnTo>
                        <a:pt x="67" y="3"/>
                      </a:lnTo>
                      <a:lnTo>
                        <a:pt x="67" y="3"/>
                      </a:lnTo>
                      <a:lnTo>
                        <a:pt x="66" y="3"/>
                      </a:lnTo>
                      <a:lnTo>
                        <a:pt x="66" y="3"/>
                      </a:lnTo>
                      <a:lnTo>
                        <a:pt x="66" y="3"/>
                      </a:lnTo>
                      <a:lnTo>
                        <a:pt x="66" y="3"/>
                      </a:lnTo>
                      <a:lnTo>
                        <a:pt x="66" y="3"/>
                      </a:lnTo>
                      <a:lnTo>
                        <a:pt x="65" y="4"/>
                      </a:lnTo>
                      <a:lnTo>
                        <a:pt x="65" y="4"/>
                      </a:lnTo>
                      <a:lnTo>
                        <a:pt x="65" y="4"/>
                      </a:lnTo>
                      <a:lnTo>
                        <a:pt x="65" y="4"/>
                      </a:lnTo>
                      <a:lnTo>
                        <a:pt x="65" y="4"/>
                      </a:lnTo>
                      <a:lnTo>
                        <a:pt x="65" y="4"/>
                      </a:lnTo>
                      <a:lnTo>
                        <a:pt x="65" y="4"/>
                      </a:lnTo>
                      <a:lnTo>
                        <a:pt x="65" y="4"/>
                      </a:lnTo>
                      <a:lnTo>
                        <a:pt x="65" y="5"/>
                      </a:lnTo>
                      <a:lnTo>
                        <a:pt x="64" y="5"/>
                      </a:lnTo>
                      <a:lnTo>
                        <a:pt x="64" y="5"/>
                      </a:lnTo>
                      <a:lnTo>
                        <a:pt x="65" y="5"/>
                      </a:lnTo>
                      <a:lnTo>
                        <a:pt x="65" y="5"/>
                      </a:lnTo>
                      <a:lnTo>
                        <a:pt x="65" y="5"/>
                      </a:lnTo>
                      <a:lnTo>
                        <a:pt x="65" y="5"/>
                      </a:lnTo>
                      <a:lnTo>
                        <a:pt x="65" y="5"/>
                      </a:lnTo>
                      <a:lnTo>
                        <a:pt x="65" y="5"/>
                      </a:lnTo>
                      <a:lnTo>
                        <a:pt x="65" y="5"/>
                      </a:lnTo>
                      <a:lnTo>
                        <a:pt x="65" y="6"/>
                      </a:lnTo>
                      <a:lnTo>
                        <a:pt x="64" y="7"/>
                      </a:lnTo>
                      <a:lnTo>
                        <a:pt x="64" y="7"/>
                      </a:lnTo>
                      <a:lnTo>
                        <a:pt x="64" y="7"/>
                      </a:lnTo>
                      <a:lnTo>
                        <a:pt x="64" y="7"/>
                      </a:lnTo>
                      <a:lnTo>
                        <a:pt x="64" y="8"/>
                      </a:lnTo>
                      <a:lnTo>
                        <a:pt x="64" y="8"/>
                      </a:lnTo>
                      <a:lnTo>
                        <a:pt x="64" y="8"/>
                      </a:lnTo>
                      <a:lnTo>
                        <a:pt x="64" y="8"/>
                      </a:lnTo>
                      <a:lnTo>
                        <a:pt x="64" y="8"/>
                      </a:lnTo>
                      <a:lnTo>
                        <a:pt x="64" y="8"/>
                      </a:lnTo>
                      <a:lnTo>
                        <a:pt x="64" y="9"/>
                      </a:lnTo>
                      <a:lnTo>
                        <a:pt x="64" y="9"/>
                      </a:lnTo>
                      <a:lnTo>
                        <a:pt x="64" y="9"/>
                      </a:lnTo>
                      <a:lnTo>
                        <a:pt x="64" y="9"/>
                      </a:lnTo>
                      <a:lnTo>
                        <a:pt x="64" y="9"/>
                      </a:lnTo>
                      <a:lnTo>
                        <a:pt x="64" y="9"/>
                      </a:lnTo>
                      <a:lnTo>
                        <a:pt x="64" y="9"/>
                      </a:lnTo>
                      <a:lnTo>
                        <a:pt x="64" y="10"/>
                      </a:lnTo>
                      <a:lnTo>
                        <a:pt x="64" y="10"/>
                      </a:lnTo>
                      <a:lnTo>
                        <a:pt x="64" y="10"/>
                      </a:lnTo>
                      <a:lnTo>
                        <a:pt x="64" y="10"/>
                      </a:lnTo>
                      <a:lnTo>
                        <a:pt x="64" y="10"/>
                      </a:lnTo>
                      <a:lnTo>
                        <a:pt x="64" y="11"/>
                      </a:lnTo>
                      <a:lnTo>
                        <a:pt x="64" y="11"/>
                      </a:lnTo>
                      <a:lnTo>
                        <a:pt x="64" y="11"/>
                      </a:lnTo>
                      <a:lnTo>
                        <a:pt x="64" y="11"/>
                      </a:lnTo>
                      <a:lnTo>
                        <a:pt x="64" y="11"/>
                      </a:lnTo>
                      <a:lnTo>
                        <a:pt x="64" y="11"/>
                      </a:lnTo>
                      <a:lnTo>
                        <a:pt x="64" y="11"/>
                      </a:lnTo>
                      <a:lnTo>
                        <a:pt x="64" y="11"/>
                      </a:lnTo>
                      <a:lnTo>
                        <a:pt x="65" y="12"/>
                      </a:lnTo>
                      <a:lnTo>
                        <a:pt x="65" y="12"/>
                      </a:lnTo>
                      <a:lnTo>
                        <a:pt x="65" y="13"/>
                      </a:lnTo>
                      <a:lnTo>
                        <a:pt x="65" y="14"/>
                      </a:lnTo>
                      <a:lnTo>
                        <a:pt x="65" y="15"/>
                      </a:lnTo>
                      <a:lnTo>
                        <a:pt x="66" y="16"/>
                      </a:lnTo>
                      <a:lnTo>
                        <a:pt x="66" y="16"/>
                      </a:lnTo>
                      <a:lnTo>
                        <a:pt x="66" y="17"/>
                      </a:lnTo>
                      <a:lnTo>
                        <a:pt x="67" y="22"/>
                      </a:lnTo>
                      <a:lnTo>
                        <a:pt x="68" y="23"/>
                      </a:lnTo>
                      <a:lnTo>
                        <a:pt x="69" y="25"/>
                      </a:lnTo>
                      <a:lnTo>
                        <a:pt x="71" y="27"/>
                      </a:lnTo>
                      <a:lnTo>
                        <a:pt x="72" y="28"/>
                      </a:lnTo>
                      <a:lnTo>
                        <a:pt x="73" y="29"/>
                      </a:lnTo>
                      <a:lnTo>
                        <a:pt x="75" y="32"/>
                      </a:lnTo>
                      <a:lnTo>
                        <a:pt x="75" y="32"/>
                      </a:lnTo>
                      <a:lnTo>
                        <a:pt x="76" y="33"/>
                      </a:lnTo>
                      <a:lnTo>
                        <a:pt x="76" y="34"/>
                      </a:lnTo>
                      <a:lnTo>
                        <a:pt x="76" y="34"/>
                      </a:lnTo>
                      <a:lnTo>
                        <a:pt x="76" y="35"/>
                      </a:lnTo>
                      <a:lnTo>
                        <a:pt x="75" y="37"/>
                      </a:lnTo>
                      <a:lnTo>
                        <a:pt x="73" y="39"/>
                      </a:lnTo>
                      <a:lnTo>
                        <a:pt x="73" y="39"/>
                      </a:lnTo>
                      <a:lnTo>
                        <a:pt x="70" y="39"/>
                      </a:lnTo>
                      <a:lnTo>
                        <a:pt x="66" y="40"/>
                      </a:lnTo>
                      <a:lnTo>
                        <a:pt x="63" y="40"/>
                      </a:lnTo>
                      <a:lnTo>
                        <a:pt x="62" y="41"/>
                      </a:lnTo>
                      <a:lnTo>
                        <a:pt x="61" y="41"/>
                      </a:lnTo>
                      <a:lnTo>
                        <a:pt x="60" y="41"/>
                      </a:lnTo>
                      <a:lnTo>
                        <a:pt x="60" y="41"/>
                      </a:lnTo>
                      <a:lnTo>
                        <a:pt x="59" y="41"/>
                      </a:lnTo>
                      <a:lnTo>
                        <a:pt x="59" y="41"/>
                      </a:lnTo>
                      <a:lnTo>
                        <a:pt x="58" y="41"/>
                      </a:lnTo>
                      <a:lnTo>
                        <a:pt x="57" y="42"/>
                      </a:lnTo>
                      <a:lnTo>
                        <a:pt x="56" y="42"/>
                      </a:lnTo>
                      <a:lnTo>
                        <a:pt x="56" y="42"/>
                      </a:lnTo>
                      <a:lnTo>
                        <a:pt x="55" y="43"/>
                      </a:lnTo>
                      <a:lnTo>
                        <a:pt x="55" y="44"/>
                      </a:lnTo>
                      <a:lnTo>
                        <a:pt x="55" y="45"/>
                      </a:lnTo>
                      <a:lnTo>
                        <a:pt x="55" y="45"/>
                      </a:lnTo>
                      <a:lnTo>
                        <a:pt x="55" y="45"/>
                      </a:lnTo>
                      <a:lnTo>
                        <a:pt x="54" y="46"/>
                      </a:lnTo>
                      <a:lnTo>
                        <a:pt x="54" y="45"/>
                      </a:lnTo>
                      <a:lnTo>
                        <a:pt x="53" y="45"/>
                      </a:lnTo>
                      <a:lnTo>
                        <a:pt x="53" y="46"/>
                      </a:lnTo>
                      <a:lnTo>
                        <a:pt x="53" y="46"/>
                      </a:lnTo>
                      <a:lnTo>
                        <a:pt x="52" y="46"/>
                      </a:lnTo>
                      <a:lnTo>
                        <a:pt x="52" y="46"/>
                      </a:lnTo>
                      <a:lnTo>
                        <a:pt x="52" y="46"/>
                      </a:lnTo>
                      <a:lnTo>
                        <a:pt x="51" y="46"/>
                      </a:lnTo>
                      <a:lnTo>
                        <a:pt x="51" y="46"/>
                      </a:lnTo>
                      <a:lnTo>
                        <a:pt x="50" y="46"/>
                      </a:lnTo>
                      <a:lnTo>
                        <a:pt x="50" y="46"/>
                      </a:lnTo>
                      <a:lnTo>
                        <a:pt x="49" y="46"/>
                      </a:lnTo>
                      <a:lnTo>
                        <a:pt x="48" y="46"/>
                      </a:lnTo>
                      <a:lnTo>
                        <a:pt x="47" y="46"/>
                      </a:lnTo>
                      <a:lnTo>
                        <a:pt x="47" y="46"/>
                      </a:lnTo>
                      <a:lnTo>
                        <a:pt x="46" y="46"/>
                      </a:lnTo>
                      <a:lnTo>
                        <a:pt x="45" y="46"/>
                      </a:lnTo>
                      <a:lnTo>
                        <a:pt x="43" y="45"/>
                      </a:lnTo>
                      <a:lnTo>
                        <a:pt x="42" y="45"/>
                      </a:lnTo>
                      <a:lnTo>
                        <a:pt x="41" y="46"/>
                      </a:lnTo>
                      <a:lnTo>
                        <a:pt x="40" y="46"/>
                      </a:lnTo>
                      <a:lnTo>
                        <a:pt x="38" y="45"/>
                      </a:lnTo>
                      <a:lnTo>
                        <a:pt x="36" y="43"/>
                      </a:lnTo>
                      <a:lnTo>
                        <a:pt x="35" y="43"/>
                      </a:lnTo>
                      <a:lnTo>
                        <a:pt x="34" y="42"/>
                      </a:lnTo>
                      <a:lnTo>
                        <a:pt x="32" y="41"/>
                      </a:lnTo>
                      <a:lnTo>
                        <a:pt x="31" y="39"/>
                      </a:lnTo>
                      <a:lnTo>
                        <a:pt x="29" y="38"/>
                      </a:lnTo>
                      <a:lnTo>
                        <a:pt x="29" y="38"/>
                      </a:lnTo>
                      <a:lnTo>
                        <a:pt x="28" y="38"/>
                      </a:lnTo>
                      <a:lnTo>
                        <a:pt x="26" y="35"/>
                      </a:lnTo>
                      <a:lnTo>
                        <a:pt x="24" y="34"/>
                      </a:lnTo>
                      <a:lnTo>
                        <a:pt x="23" y="33"/>
                      </a:lnTo>
                      <a:lnTo>
                        <a:pt x="22" y="33"/>
                      </a:lnTo>
                      <a:lnTo>
                        <a:pt x="22" y="33"/>
                      </a:lnTo>
                      <a:lnTo>
                        <a:pt x="21" y="31"/>
                      </a:lnTo>
                      <a:lnTo>
                        <a:pt x="21" y="29"/>
                      </a:lnTo>
                      <a:lnTo>
                        <a:pt x="21" y="29"/>
                      </a:lnTo>
                      <a:lnTo>
                        <a:pt x="21" y="28"/>
                      </a:lnTo>
                      <a:lnTo>
                        <a:pt x="21" y="27"/>
                      </a:lnTo>
                      <a:lnTo>
                        <a:pt x="21" y="26"/>
                      </a:lnTo>
                      <a:lnTo>
                        <a:pt x="20" y="24"/>
                      </a:lnTo>
                      <a:lnTo>
                        <a:pt x="18" y="20"/>
                      </a:lnTo>
                      <a:lnTo>
                        <a:pt x="17" y="18"/>
                      </a:lnTo>
                      <a:lnTo>
                        <a:pt x="17" y="17"/>
                      </a:lnTo>
                      <a:lnTo>
                        <a:pt x="16" y="15"/>
                      </a:lnTo>
                      <a:lnTo>
                        <a:pt x="16" y="14"/>
                      </a:lnTo>
                      <a:lnTo>
                        <a:pt x="15" y="14"/>
                      </a:lnTo>
                      <a:lnTo>
                        <a:pt x="14" y="14"/>
                      </a:lnTo>
                      <a:lnTo>
                        <a:pt x="14" y="14"/>
                      </a:lnTo>
                      <a:lnTo>
                        <a:pt x="14" y="14"/>
                      </a:lnTo>
                      <a:lnTo>
                        <a:pt x="13" y="14"/>
                      </a:lnTo>
                      <a:lnTo>
                        <a:pt x="13" y="15"/>
                      </a:lnTo>
                      <a:lnTo>
                        <a:pt x="13" y="15"/>
                      </a:lnTo>
                      <a:lnTo>
                        <a:pt x="13" y="17"/>
                      </a:lnTo>
                      <a:lnTo>
                        <a:pt x="13" y="18"/>
                      </a:lnTo>
                      <a:lnTo>
                        <a:pt x="15" y="20"/>
                      </a:lnTo>
                      <a:lnTo>
                        <a:pt x="15" y="22"/>
                      </a:lnTo>
                      <a:lnTo>
                        <a:pt x="15" y="22"/>
                      </a:lnTo>
                      <a:lnTo>
                        <a:pt x="15" y="22"/>
                      </a:lnTo>
                      <a:lnTo>
                        <a:pt x="15" y="22"/>
                      </a:lnTo>
                      <a:lnTo>
                        <a:pt x="14" y="22"/>
                      </a:lnTo>
                      <a:lnTo>
                        <a:pt x="14" y="22"/>
                      </a:lnTo>
                      <a:lnTo>
                        <a:pt x="12" y="22"/>
                      </a:lnTo>
                      <a:lnTo>
                        <a:pt x="10" y="21"/>
                      </a:lnTo>
                      <a:lnTo>
                        <a:pt x="10" y="21"/>
                      </a:lnTo>
                      <a:lnTo>
                        <a:pt x="9" y="20"/>
                      </a:lnTo>
                      <a:lnTo>
                        <a:pt x="8" y="20"/>
                      </a:lnTo>
                      <a:lnTo>
                        <a:pt x="8" y="20"/>
                      </a:lnTo>
                      <a:lnTo>
                        <a:pt x="7" y="20"/>
                      </a:lnTo>
                      <a:lnTo>
                        <a:pt x="6" y="19"/>
                      </a:lnTo>
                      <a:lnTo>
                        <a:pt x="5" y="19"/>
                      </a:lnTo>
                      <a:lnTo>
                        <a:pt x="4" y="19"/>
                      </a:lnTo>
                      <a:lnTo>
                        <a:pt x="3" y="19"/>
                      </a:lnTo>
                      <a:lnTo>
                        <a:pt x="3" y="19"/>
                      </a:lnTo>
                      <a:lnTo>
                        <a:pt x="2" y="19"/>
                      </a:lnTo>
                      <a:lnTo>
                        <a:pt x="2" y="19"/>
                      </a:lnTo>
                      <a:lnTo>
                        <a:pt x="2" y="20"/>
                      </a:lnTo>
                      <a:lnTo>
                        <a:pt x="2" y="20"/>
                      </a:lnTo>
                      <a:lnTo>
                        <a:pt x="2" y="20"/>
                      </a:lnTo>
                      <a:lnTo>
                        <a:pt x="1" y="21"/>
                      </a:lnTo>
                      <a:lnTo>
                        <a:pt x="1" y="22"/>
                      </a:lnTo>
                      <a:lnTo>
                        <a:pt x="0" y="22"/>
                      </a:lnTo>
                      <a:lnTo>
                        <a:pt x="1" y="22"/>
                      </a:lnTo>
                      <a:lnTo>
                        <a:pt x="2" y="23"/>
                      </a:lnTo>
                      <a:lnTo>
                        <a:pt x="2" y="23"/>
                      </a:lnTo>
                      <a:lnTo>
                        <a:pt x="3" y="23"/>
                      </a:lnTo>
                      <a:lnTo>
                        <a:pt x="4" y="24"/>
                      </a:lnTo>
                      <a:lnTo>
                        <a:pt x="4" y="24"/>
                      </a:lnTo>
                      <a:lnTo>
                        <a:pt x="5" y="25"/>
                      </a:lnTo>
                      <a:lnTo>
                        <a:pt x="5" y="25"/>
                      </a:lnTo>
                      <a:lnTo>
                        <a:pt x="7" y="26"/>
                      </a:lnTo>
                      <a:lnTo>
                        <a:pt x="7" y="26"/>
                      </a:lnTo>
                      <a:lnTo>
                        <a:pt x="8" y="27"/>
                      </a:lnTo>
                      <a:lnTo>
                        <a:pt x="8" y="28"/>
                      </a:lnTo>
                      <a:lnTo>
                        <a:pt x="8" y="29"/>
                      </a:lnTo>
                      <a:lnTo>
                        <a:pt x="8" y="30"/>
                      </a:lnTo>
                      <a:lnTo>
                        <a:pt x="9" y="31"/>
                      </a:lnTo>
                      <a:lnTo>
                        <a:pt x="9" y="32"/>
                      </a:lnTo>
                      <a:lnTo>
                        <a:pt x="10" y="32"/>
                      </a:lnTo>
                      <a:lnTo>
                        <a:pt x="10" y="33"/>
                      </a:lnTo>
                      <a:lnTo>
                        <a:pt x="11" y="33"/>
                      </a:lnTo>
                      <a:lnTo>
                        <a:pt x="12" y="34"/>
                      </a:lnTo>
                      <a:lnTo>
                        <a:pt x="13" y="34"/>
                      </a:lnTo>
                      <a:lnTo>
                        <a:pt x="14" y="36"/>
                      </a:lnTo>
                      <a:lnTo>
                        <a:pt x="16" y="36"/>
                      </a:lnTo>
                      <a:lnTo>
                        <a:pt x="16" y="37"/>
                      </a:lnTo>
                      <a:lnTo>
                        <a:pt x="16" y="37"/>
                      </a:lnTo>
                      <a:lnTo>
                        <a:pt x="17" y="38"/>
                      </a:lnTo>
                      <a:lnTo>
                        <a:pt x="17" y="38"/>
                      </a:lnTo>
                      <a:lnTo>
                        <a:pt x="16" y="38"/>
                      </a:lnTo>
                      <a:lnTo>
                        <a:pt x="16" y="39"/>
                      </a:lnTo>
                      <a:lnTo>
                        <a:pt x="14" y="42"/>
                      </a:lnTo>
                      <a:lnTo>
                        <a:pt x="14" y="42"/>
                      </a:lnTo>
                      <a:lnTo>
                        <a:pt x="14" y="43"/>
                      </a:lnTo>
                      <a:lnTo>
                        <a:pt x="13" y="46"/>
                      </a:lnTo>
                      <a:lnTo>
                        <a:pt x="13" y="47"/>
                      </a:lnTo>
                      <a:lnTo>
                        <a:pt x="13" y="49"/>
                      </a:lnTo>
                      <a:lnTo>
                        <a:pt x="13" y="49"/>
                      </a:lnTo>
                      <a:lnTo>
                        <a:pt x="13" y="50"/>
                      </a:lnTo>
                      <a:lnTo>
                        <a:pt x="13" y="50"/>
                      </a:lnTo>
                      <a:lnTo>
                        <a:pt x="13" y="50"/>
                      </a:lnTo>
                      <a:lnTo>
                        <a:pt x="13" y="50"/>
                      </a:lnTo>
                      <a:lnTo>
                        <a:pt x="13" y="50"/>
                      </a:lnTo>
                      <a:lnTo>
                        <a:pt x="14" y="50"/>
                      </a:lnTo>
                      <a:lnTo>
                        <a:pt x="14" y="51"/>
                      </a:lnTo>
                      <a:lnTo>
                        <a:pt x="15" y="51"/>
                      </a:lnTo>
                      <a:lnTo>
                        <a:pt x="16" y="51"/>
                      </a:lnTo>
                      <a:lnTo>
                        <a:pt x="17" y="52"/>
                      </a:lnTo>
                      <a:lnTo>
                        <a:pt x="19" y="53"/>
                      </a:lnTo>
                      <a:lnTo>
                        <a:pt x="22" y="54"/>
                      </a:lnTo>
                      <a:lnTo>
                        <a:pt x="24" y="55"/>
                      </a:lnTo>
                      <a:lnTo>
                        <a:pt x="27" y="56"/>
                      </a:lnTo>
                      <a:lnTo>
                        <a:pt x="29" y="57"/>
                      </a:lnTo>
                      <a:lnTo>
                        <a:pt x="33" y="58"/>
                      </a:lnTo>
                      <a:lnTo>
                        <a:pt x="36" y="60"/>
                      </a:lnTo>
                      <a:lnTo>
                        <a:pt x="39" y="61"/>
                      </a:lnTo>
                      <a:lnTo>
                        <a:pt x="42" y="62"/>
                      </a:lnTo>
                      <a:lnTo>
                        <a:pt x="45" y="62"/>
                      </a:lnTo>
                      <a:lnTo>
                        <a:pt x="50" y="64"/>
                      </a:lnTo>
                      <a:lnTo>
                        <a:pt x="50" y="64"/>
                      </a:lnTo>
                      <a:lnTo>
                        <a:pt x="51" y="64"/>
                      </a:lnTo>
                      <a:lnTo>
                        <a:pt x="54" y="65"/>
                      </a:lnTo>
                      <a:lnTo>
                        <a:pt x="55" y="65"/>
                      </a:lnTo>
                      <a:lnTo>
                        <a:pt x="55" y="65"/>
                      </a:lnTo>
                      <a:lnTo>
                        <a:pt x="56" y="66"/>
                      </a:lnTo>
                      <a:lnTo>
                        <a:pt x="56" y="74"/>
                      </a:lnTo>
                      <a:lnTo>
                        <a:pt x="56" y="79"/>
                      </a:lnTo>
                      <a:lnTo>
                        <a:pt x="56" y="84"/>
                      </a:lnTo>
                      <a:lnTo>
                        <a:pt x="56" y="88"/>
                      </a:lnTo>
                      <a:lnTo>
                        <a:pt x="56" y="91"/>
                      </a:lnTo>
                      <a:lnTo>
                        <a:pt x="56" y="93"/>
                      </a:lnTo>
                      <a:lnTo>
                        <a:pt x="56" y="95"/>
                      </a:lnTo>
                      <a:lnTo>
                        <a:pt x="56" y="98"/>
                      </a:lnTo>
                      <a:lnTo>
                        <a:pt x="56" y="99"/>
                      </a:lnTo>
                      <a:lnTo>
                        <a:pt x="56" y="100"/>
                      </a:lnTo>
                      <a:lnTo>
                        <a:pt x="55" y="107"/>
                      </a:lnTo>
                      <a:lnTo>
                        <a:pt x="55" y="109"/>
                      </a:lnTo>
                      <a:lnTo>
                        <a:pt x="54" y="112"/>
                      </a:lnTo>
                      <a:lnTo>
                        <a:pt x="53" y="117"/>
                      </a:lnTo>
                      <a:lnTo>
                        <a:pt x="52" y="121"/>
                      </a:lnTo>
                      <a:lnTo>
                        <a:pt x="51" y="125"/>
                      </a:lnTo>
                      <a:lnTo>
                        <a:pt x="51" y="129"/>
                      </a:lnTo>
                      <a:lnTo>
                        <a:pt x="50" y="131"/>
                      </a:lnTo>
                      <a:lnTo>
                        <a:pt x="50" y="132"/>
                      </a:lnTo>
                      <a:lnTo>
                        <a:pt x="51" y="132"/>
                      </a:lnTo>
                      <a:lnTo>
                        <a:pt x="51" y="133"/>
                      </a:lnTo>
                      <a:lnTo>
                        <a:pt x="51" y="137"/>
                      </a:lnTo>
                      <a:lnTo>
                        <a:pt x="50" y="138"/>
                      </a:lnTo>
                      <a:lnTo>
                        <a:pt x="50" y="140"/>
                      </a:lnTo>
                      <a:lnTo>
                        <a:pt x="50" y="141"/>
                      </a:lnTo>
                      <a:lnTo>
                        <a:pt x="50" y="142"/>
                      </a:lnTo>
                      <a:lnTo>
                        <a:pt x="50" y="143"/>
                      </a:lnTo>
                      <a:lnTo>
                        <a:pt x="50" y="145"/>
                      </a:lnTo>
                      <a:lnTo>
                        <a:pt x="50" y="145"/>
                      </a:lnTo>
                      <a:lnTo>
                        <a:pt x="50" y="145"/>
                      </a:lnTo>
                      <a:lnTo>
                        <a:pt x="50" y="146"/>
                      </a:lnTo>
                      <a:lnTo>
                        <a:pt x="50" y="147"/>
                      </a:lnTo>
                      <a:lnTo>
                        <a:pt x="49" y="150"/>
                      </a:lnTo>
                      <a:lnTo>
                        <a:pt x="49" y="151"/>
                      </a:lnTo>
                      <a:lnTo>
                        <a:pt x="48" y="153"/>
                      </a:lnTo>
                      <a:lnTo>
                        <a:pt x="49" y="155"/>
                      </a:lnTo>
                      <a:lnTo>
                        <a:pt x="49" y="156"/>
                      </a:lnTo>
                      <a:lnTo>
                        <a:pt x="49" y="157"/>
                      </a:lnTo>
                      <a:lnTo>
                        <a:pt x="49" y="161"/>
                      </a:lnTo>
                      <a:lnTo>
                        <a:pt x="48" y="163"/>
                      </a:lnTo>
                      <a:lnTo>
                        <a:pt x="48" y="166"/>
                      </a:lnTo>
                      <a:lnTo>
                        <a:pt x="48" y="167"/>
                      </a:lnTo>
                      <a:lnTo>
                        <a:pt x="48" y="169"/>
                      </a:lnTo>
                      <a:lnTo>
                        <a:pt x="48" y="170"/>
                      </a:lnTo>
                      <a:lnTo>
                        <a:pt x="48" y="170"/>
                      </a:lnTo>
                      <a:lnTo>
                        <a:pt x="47" y="172"/>
                      </a:lnTo>
                      <a:lnTo>
                        <a:pt x="47" y="173"/>
                      </a:lnTo>
                      <a:lnTo>
                        <a:pt x="46" y="176"/>
                      </a:lnTo>
                      <a:lnTo>
                        <a:pt x="46" y="179"/>
                      </a:lnTo>
                      <a:lnTo>
                        <a:pt x="46" y="182"/>
                      </a:lnTo>
                      <a:lnTo>
                        <a:pt x="45" y="184"/>
                      </a:lnTo>
                      <a:lnTo>
                        <a:pt x="43" y="186"/>
                      </a:lnTo>
                      <a:lnTo>
                        <a:pt x="43" y="186"/>
                      </a:lnTo>
                      <a:lnTo>
                        <a:pt x="42" y="188"/>
                      </a:lnTo>
                      <a:lnTo>
                        <a:pt x="42" y="190"/>
                      </a:lnTo>
                      <a:lnTo>
                        <a:pt x="42" y="191"/>
                      </a:lnTo>
                      <a:lnTo>
                        <a:pt x="43" y="193"/>
                      </a:lnTo>
                      <a:lnTo>
                        <a:pt x="43" y="194"/>
                      </a:lnTo>
                      <a:lnTo>
                        <a:pt x="43" y="195"/>
                      </a:lnTo>
                      <a:lnTo>
                        <a:pt x="43" y="195"/>
                      </a:lnTo>
                      <a:lnTo>
                        <a:pt x="43" y="196"/>
                      </a:lnTo>
                      <a:lnTo>
                        <a:pt x="41" y="204"/>
                      </a:lnTo>
                      <a:lnTo>
                        <a:pt x="41" y="208"/>
                      </a:lnTo>
                      <a:lnTo>
                        <a:pt x="41" y="209"/>
                      </a:lnTo>
                      <a:lnTo>
                        <a:pt x="41" y="210"/>
                      </a:lnTo>
                      <a:lnTo>
                        <a:pt x="40" y="212"/>
                      </a:lnTo>
                      <a:lnTo>
                        <a:pt x="40" y="213"/>
                      </a:lnTo>
                      <a:lnTo>
                        <a:pt x="39" y="214"/>
                      </a:lnTo>
                      <a:lnTo>
                        <a:pt x="39" y="214"/>
                      </a:lnTo>
                      <a:lnTo>
                        <a:pt x="39" y="215"/>
                      </a:lnTo>
                      <a:lnTo>
                        <a:pt x="39" y="217"/>
                      </a:lnTo>
                      <a:lnTo>
                        <a:pt x="38" y="218"/>
                      </a:lnTo>
                      <a:lnTo>
                        <a:pt x="37" y="220"/>
                      </a:lnTo>
                      <a:lnTo>
                        <a:pt x="37" y="221"/>
                      </a:lnTo>
                      <a:lnTo>
                        <a:pt x="37" y="222"/>
                      </a:lnTo>
                      <a:lnTo>
                        <a:pt x="37" y="223"/>
                      </a:lnTo>
                      <a:lnTo>
                        <a:pt x="37" y="224"/>
                      </a:lnTo>
                      <a:lnTo>
                        <a:pt x="37" y="226"/>
                      </a:lnTo>
                      <a:lnTo>
                        <a:pt x="37" y="226"/>
                      </a:lnTo>
                      <a:lnTo>
                        <a:pt x="37" y="227"/>
                      </a:lnTo>
                      <a:lnTo>
                        <a:pt x="36" y="228"/>
                      </a:lnTo>
                      <a:lnTo>
                        <a:pt x="36" y="229"/>
                      </a:lnTo>
                      <a:lnTo>
                        <a:pt x="36" y="231"/>
                      </a:lnTo>
                      <a:lnTo>
                        <a:pt x="36" y="232"/>
                      </a:lnTo>
                      <a:lnTo>
                        <a:pt x="36" y="232"/>
                      </a:lnTo>
                      <a:lnTo>
                        <a:pt x="35" y="233"/>
                      </a:lnTo>
                      <a:lnTo>
                        <a:pt x="35" y="234"/>
                      </a:lnTo>
                      <a:lnTo>
                        <a:pt x="34" y="234"/>
                      </a:lnTo>
                      <a:lnTo>
                        <a:pt x="33" y="234"/>
                      </a:lnTo>
                      <a:lnTo>
                        <a:pt x="33" y="235"/>
                      </a:lnTo>
                      <a:lnTo>
                        <a:pt x="33" y="236"/>
                      </a:lnTo>
                      <a:lnTo>
                        <a:pt x="32" y="237"/>
                      </a:lnTo>
                      <a:lnTo>
                        <a:pt x="31" y="238"/>
                      </a:lnTo>
                      <a:lnTo>
                        <a:pt x="31" y="238"/>
                      </a:lnTo>
                      <a:lnTo>
                        <a:pt x="30" y="238"/>
                      </a:lnTo>
                      <a:lnTo>
                        <a:pt x="29" y="238"/>
                      </a:lnTo>
                      <a:lnTo>
                        <a:pt x="29" y="238"/>
                      </a:lnTo>
                      <a:lnTo>
                        <a:pt x="28" y="239"/>
                      </a:lnTo>
                      <a:lnTo>
                        <a:pt x="27" y="240"/>
                      </a:lnTo>
                      <a:lnTo>
                        <a:pt x="26" y="240"/>
                      </a:lnTo>
                      <a:lnTo>
                        <a:pt x="26" y="241"/>
                      </a:lnTo>
                      <a:lnTo>
                        <a:pt x="26" y="241"/>
                      </a:lnTo>
                      <a:lnTo>
                        <a:pt x="25" y="241"/>
                      </a:lnTo>
                      <a:lnTo>
                        <a:pt x="24" y="242"/>
                      </a:lnTo>
                      <a:lnTo>
                        <a:pt x="24" y="242"/>
                      </a:lnTo>
                      <a:lnTo>
                        <a:pt x="23" y="242"/>
                      </a:lnTo>
                      <a:lnTo>
                        <a:pt x="23" y="243"/>
                      </a:lnTo>
                      <a:lnTo>
                        <a:pt x="23" y="243"/>
                      </a:lnTo>
                      <a:lnTo>
                        <a:pt x="22" y="244"/>
                      </a:lnTo>
                      <a:lnTo>
                        <a:pt x="21" y="244"/>
                      </a:lnTo>
                      <a:lnTo>
                        <a:pt x="20" y="245"/>
                      </a:lnTo>
                      <a:lnTo>
                        <a:pt x="19" y="245"/>
                      </a:lnTo>
                      <a:lnTo>
                        <a:pt x="18" y="245"/>
                      </a:lnTo>
                      <a:lnTo>
                        <a:pt x="17" y="245"/>
                      </a:lnTo>
                      <a:lnTo>
                        <a:pt x="17" y="245"/>
                      </a:lnTo>
                      <a:lnTo>
                        <a:pt x="14" y="244"/>
                      </a:lnTo>
                      <a:lnTo>
                        <a:pt x="13" y="244"/>
                      </a:lnTo>
                      <a:lnTo>
                        <a:pt x="13" y="245"/>
                      </a:lnTo>
                      <a:lnTo>
                        <a:pt x="13" y="245"/>
                      </a:lnTo>
                      <a:lnTo>
                        <a:pt x="12" y="245"/>
                      </a:lnTo>
                      <a:lnTo>
                        <a:pt x="12" y="246"/>
                      </a:lnTo>
                      <a:lnTo>
                        <a:pt x="12" y="246"/>
                      </a:lnTo>
                      <a:lnTo>
                        <a:pt x="12" y="247"/>
                      </a:lnTo>
                      <a:lnTo>
                        <a:pt x="12" y="247"/>
                      </a:lnTo>
                      <a:lnTo>
                        <a:pt x="12" y="247"/>
                      </a:lnTo>
                      <a:lnTo>
                        <a:pt x="11" y="248"/>
                      </a:lnTo>
                      <a:lnTo>
                        <a:pt x="11" y="249"/>
                      </a:lnTo>
                      <a:lnTo>
                        <a:pt x="12" y="249"/>
                      </a:lnTo>
                      <a:lnTo>
                        <a:pt x="12" y="250"/>
                      </a:lnTo>
                      <a:lnTo>
                        <a:pt x="13" y="250"/>
                      </a:lnTo>
                      <a:lnTo>
                        <a:pt x="14" y="251"/>
                      </a:lnTo>
                      <a:lnTo>
                        <a:pt x="16" y="251"/>
                      </a:lnTo>
                      <a:lnTo>
                        <a:pt x="20" y="252"/>
                      </a:lnTo>
                      <a:lnTo>
                        <a:pt x="23" y="252"/>
                      </a:lnTo>
                      <a:lnTo>
                        <a:pt x="24" y="252"/>
                      </a:lnTo>
                      <a:lnTo>
                        <a:pt x="28" y="252"/>
                      </a:lnTo>
                      <a:lnTo>
                        <a:pt x="31" y="252"/>
                      </a:lnTo>
                      <a:lnTo>
                        <a:pt x="32" y="252"/>
                      </a:lnTo>
                      <a:lnTo>
                        <a:pt x="36" y="252"/>
                      </a:lnTo>
                      <a:lnTo>
                        <a:pt x="36" y="252"/>
                      </a:lnTo>
                      <a:lnTo>
                        <a:pt x="36" y="252"/>
                      </a:lnTo>
                      <a:lnTo>
                        <a:pt x="36" y="252"/>
                      </a:lnTo>
                      <a:lnTo>
                        <a:pt x="38" y="253"/>
                      </a:lnTo>
                      <a:lnTo>
                        <a:pt x="39" y="253"/>
                      </a:lnTo>
                      <a:lnTo>
                        <a:pt x="44" y="253"/>
                      </a:lnTo>
                      <a:lnTo>
                        <a:pt x="45" y="253"/>
                      </a:lnTo>
                      <a:lnTo>
                        <a:pt x="47" y="253"/>
                      </a:lnTo>
                      <a:lnTo>
                        <a:pt x="48" y="253"/>
                      </a:lnTo>
                      <a:lnTo>
                        <a:pt x="48" y="253"/>
                      </a:lnTo>
                      <a:lnTo>
                        <a:pt x="48" y="252"/>
                      </a:lnTo>
                      <a:lnTo>
                        <a:pt x="48" y="250"/>
                      </a:lnTo>
                      <a:lnTo>
                        <a:pt x="48" y="250"/>
                      </a:lnTo>
                      <a:lnTo>
                        <a:pt x="48" y="250"/>
                      </a:lnTo>
                      <a:lnTo>
                        <a:pt x="48" y="248"/>
                      </a:lnTo>
                      <a:lnTo>
                        <a:pt x="48" y="248"/>
                      </a:lnTo>
                      <a:lnTo>
                        <a:pt x="48" y="248"/>
                      </a:lnTo>
                      <a:lnTo>
                        <a:pt x="50" y="248"/>
                      </a:lnTo>
                      <a:lnTo>
                        <a:pt x="50" y="248"/>
                      </a:lnTo>
                      <a:lnTo>
                        <a:pt x="50" y="248"/>
                      </a:lnTo>
                      <a:lnTo>
                        <a:pt x="50" y="248"/>
                      </a:lnTo>
                      <a:lnTo>
                        <a:pt x="53" y="241"/>
                      </a:lnTo>
                      <a:lnTo>
                        <a:pt x="55" y="237"/>
                      </a:lnTo>
                      <a:lnTo>
                        <a:pt x="55" y="235"/>
                      </a:lnTo>
                      <a:lnTo>
                        <a:pt x="56" y="233"/>
                      </a:lnTo>
                      <a:lnTo>
                        <a:pt x="57" y="229"/>
                      </a:lnTo>
                      <a:lnTo>
                        <a:pt x="59" y="224"/>
                      </a:lnTo>
                      <a:lnTo>
                        <a:pt x="61" y="221"/>
                      </a:lnTo>
                      <a:lnTo>
                        <a:pt x="62" y="215"/>
                      </a:lnTo>
                      <a:lnTo>
                        <a:pt x="65" y="209"/>
                      </a:lnTo>
                      <a:lnTo>
                        <a:pt x="66" y="204"/>
                      </a:lnTo>
                      <a:lnTo>
                        <a:pt x="68" y="196"/>
                      </a:lnTo>
                      <a:lnTo>
                        <a:pt x="70" y="188"/>
                      </a:lnTo>
                      <a:lnTo>
                        <a:pt x="74" y="175"/>
                      </a:lnTo>
                      <a:lnTo>
                        <a:pt x="75" y="168"/>
                      </a:lnTo>
                      <a:lnTo>
                        <a:pt x="76" y="166"/>
                      </a:lnTo>
                      <a:lnTo>
                        <a:pt x="76" y="166"/>
                      </a:lnTo>
                      <a:lnTo>
                        <a:pt x="76" y="166"/>
                      </a:lnTo>
                      <a:lnTo>
                        <a:pt x="77" y="167"/>
                      </a:lnTo>
                      <a:lnTo>
                        <a:pt x="78" y="169"/>
                      </a:lnTo>
                      <a:lnTo>
                        <a:pt x="79" y="175"/>
                      </a:lnTo>
                      <a:lnTo>
                        <a:pt x="80" y="178"/>
                      </a:lnTo>
                      <a:lnTo>
                        <a:pt x="80" y="181"/>
                      </a:lnTo>
                      <a:lnTo>
                        <a:pt x="82" y="186"/>
                      </a:lnTo>
                      <a:lnTo>
                        <a:pt x="83" y="189"/>
                      </a:lnTo>
                      <a:lnTo>
                        <a:pt x="84" y="194"/>
                      </a:lnTo>
                      <a:lnTo>
                        <a:pt x="84" y="197"/>
                      </a:lnTo>
                      <a:lnTo>
                        <a:pt x="84" y="199"/>
                      </a:lnTo>
                      <a:lnTo>
                        <a:pt x="85" y="201"/>
                      </a:lnTo>
                      <a:lnTo>
                        <a:pt x="86" y="206"/>
                      </a:lnTo>
                      <a:lnTo>
                        <a:pt x="86" y="210"/>
                      </a:lnTo>
                      <a:lnTo>
                        <a:pt x="86" y="212"/>
                      </a:lnTo>
                      <a:lnTo>
                        <a:pt x="86" y="212"/>
                      </a:lnTo>
                      <a:lnTo>
                        <a:pt x="85" y="218"/>
                      </a:lnTo>
                      <a:lnTo>
                        <a:pt x="84" y="222"/>
                      </a:lnTo>
                      <a:lnTo>
                        <a:pt x="84" y="226"/>
                      </a:lnTo>
                      <a:lnTo>
                        <a:pt x="83" y="230"/>
                      </a:lnTo>
                      <a:lnTo>
                        <a:pt x="83" y="232"/>
                      </a:lnTo>
                      <a:lnTo>
                        <a:pt x="83" y="234"/>
                      </a:lnTo>
                      <a:lnTo>
                        <a:pt x="83" y="237"/>
                      </a:lnTo>
                      <a:lnTo>
                        <a:pt x="83" y="239"/>
                      </a:lnTo>
                      <a:lnTo>
                        <a:pt x="83" y="241"/>
                      </a:lnTo>
                      <a:lnTo>
                        <a:pt x="83" y="241"/>
                      </a:lnTo>
                      <a:lnTo>
                        <a:pt x="82" y="243"/>
                      </a:lnTo>
                      <a:lnTo>
                        <a:pt x="81" y="245"/>
                      </a:lnTo>
                      <a:lnTo>
                        <a:pt x="81" y="245"/>
                      </a:lnTo>
                      <a:lnTo>
                        <a:pt x="81" y="245"/>
                      </a:lnTo>
                      <a:lnTo>
                        <a:pt x="81" y="245"/>
                      </a:lnTo>
                      <a:lnTo>
                        <a:pt x="81" y="245"/>
                      </a:lnTo>
                      <a:lnTo>
                        <a:pt x="81" y="245"/>
                      </a:lnTo>
                      <a:lnTo>
                        <a:pt x="80" y="245"/>
                      </a:lnTo>
                      <a:lnTo>
                        <a:pt x="80" y="246"/>
                      </a:lnTo>
                      <a:lnTo>
                        <a:pt x="80" y="247"/>
                      </a:lnTo>
                      <a:lnTo>
                        <a:pt x="79" y="248"/>
                      </a:lnTo>
                      <a:lnTo>
                        <a:pt x="77" y="249"/>
                      </a:lnTo>
                      <a:lnTo>
                        <a:pt x="76" y="249"/>
                      </a:lnTo>
                      <a:lnTo>
                        <a:pt x="76" y="250"/>
                      </a:lnTo>
                      <a:lnTo>
                        <a:pt x="76" y="250"/>
                      </a:lnTo>
                      <a:lnTo>
                        <a:pt x="76" y="251"/>
                      </a:lnTo>
                      <a:lnTo>
                        <a:pt x="76" y="251"/>
                      </a:lnTo>
                      <a:lnTo>
                        <a:pt x="76" y="252"/>
                      </a:lnTo>
                      <a:lnTo>
                        <a:pt x="76" y="252"/>
                      </a:lnTo>
                      <a:lnTo>
                        <a:pt x="76" y="253"/>
                      </a:lnTo>
                      <a:lnTo>
                        <a:pt x="76" y="253"/>
                      </a:lnTo>
                      <a:lnTo>
                        <a:pt x="76" y="253"/>
                      </a:lnTo>
                      <a:lnTo>
                        <a:pt x="76" y="253"/>
                      </a:lnTo>
                      <a:lnTo>
                        <a:pt x="76" y="254"/>
                      </a:lnTo>
                      <a:lnTo>
                        <a:pt x="77" y="254"/>
                      </a:lnTo>
                      <a:lnTo>
                        <a:pt x="78" y="254"/>
                      </a:lnTo>
                      <a:lnTo>
                        <a:pt x="86" y="254"/>
                      </a:lnTo>
                      <a:lnTo>
                        <a:pt x="88" y="254"/>
                      </a:lnTo>
                      <a:lnTo>
                        <a:pt x="89" y="254"/>
                      </a:lnTo>
                      <a:lnTo>
                        <a:pt x="93" y="253"/>
                      </a:lnTo>
                      <a:lnTo>
                        <a:pt x="94" y="253"/>
                      </a:lnTo>
                      <a:lnTo>
                        <a:pt x="94" y="252"/>
                      </a:lnTo>
                      <a:lnTo>
                        <a:pt x="96" y="251"/>
                      </a:lnTo>
                      <a:lnTo>
                        <a:pt x="96" y="251"/>
                      </a:lnTo>
                      <a:lnTo>
                        <a:pt x="97" y="251"/>
                      </a:lnTo>
                      <a:lnTo>
                        <a:pt x="98" y="251"/>
                      </a:lnTo>
                      <a:lnTo>
                        <a:pt x="99" y="251"/>
                      </a:lnTo>
                      <a:lnTo>
                        <a:pt x="100" y="250"/>
                      </a:lnTo>
                      <a:lnTo>
                        <a:pt x="100" y="250"/>
                      </a:lnTo>
                      <a:lnTo>
                        <a:pt x="100" y="250"/>
                      </a:lnTo>
                      <a:lnTo>
                        <a:pt x="100" y="249"/>
                      </a:lnTo>
                      <a:lnTo>
                        <a:pt x="100" y="247"/>
                      </a:lnTo>
                      <a:lnTo>
                        <a:pt x="100" y="247"/>
                      </a:lnTo>
                      <a:lnTo>
                        <a:pt x="100" y="245"/>
                      </a:lnTo>
                      <a:lnTo>
                        <a:pt x="100" y="245"/>
                      </a:lnTo>
                      <a:lnTo>
                        <a:pt x="101" y="243"/>
                      </a:lnTo>
                      <a:lnTo>
                        <a:pt x="101" y="242"/>
                      </a:lnTo>
                      <a:lnTo>
                        <a:pt x="101" y="241"/>
                      </a:lnTo>
                      <a:lnTo>
                        <a:pt x="102" y="240"/>
                      </a:lnTo>
                      <a:lnTo>
                        <a:pt x="103" y="237"/>
                      </a:lnTo>
                      <a:lnTo>
                        <a:pt x="103" y="236"/>
                      </a:lnTo>
                      <a:lnTo>
                        <a:pt x="103" y="234"/>
                      </a:lnTo>
                      <a:lnTo>
                        <a:pt x="104" y="233"/>
                      </a:lnTo>
                      <a:lnTo>
                        <a:pt x="103" y="226"/>
                      </a:lnTo>
                      <a:lnTo>
                        <a:pt x="103" y="222"/>
                      </a:lnTo>
                      <a:lnTo>
                        <a:pt x="103" y="219"/>
                      </a:lnTo>
                      <a:lnTo>
                        <a:pt x="103" y="216"/>
                      </a:lnTo>
                      <a:lnTo>
                        <a:pt x="103" y="212"/>
                      </a:lnTo>
                      <a:lnTo>
                        <a:pt x="104" y="209"/>
                      </a:lnTo>
                      <a:lnTo>
                        <a:pt x="104" y="205"/>
                      </a:lnTo>
                      <a:lnTo>
                        <a:pt x="104" y="199"/>
                      </a:lnTo>
                      <a:lnTo>
                        <a:pt x="104" y="195"/>
                      </a:lnTo>
                      <a:lnTo>
                        <a:pt x="104" y="191"/>
                      </a:lnTo>
                      <a:lnTo>
                        <a:pt x="103" y="180"/>
                      </a:lnTo>
                      <a:lnTo>
                        <a:pt x="103" y="177"/>
                      </a:lnTo>
                      <a:lnTo>
                        <a:pt x="102" y="172"/>
                      </a:lnTo>
                      <a:lnTo>
                        <a:pt x="102" y="167"/>
                      </a:lnTo>
                      <a:lnTo>
                        <a:pt x="101" y="164"/>
                      </a:lnTo>
                      <a:lnTo>
                        <a:pt x="100" y="157"/>
                      </a:lnTo>
                      <a:lnTo>
                        <a:pt x="100" y="157"/>
                      </a:lnTo>
                      <a:lnTo>
                        <a:pt x="100" y="153"/>
                      </a:lnTo>
                      <a:lnTo>
                        <a:pt x="100" y="149"/>
                      </a:lnTo>
                      <a:lnTo>
                        <a:pt x="100" y="146"/>
                      </a:lnTo>
                      <a:lnTo>
                        <a:pt x="100" y="144"/>
                      </a:lnTo>
                      <a:lnTo>
                        <a:pt x="99" y="143"/>
                      </a:lnTo>
                      <a:lnTo>
                        <a:pt x="99" y="141"/>
                      </a:lnTo>
                      <a:lnTo>
                        <a:pt x="99" y="141"/>
                      </a:lnTo>
                      <a:lnTo>
                        <a:pt x="99" y="140"/>
                      </a:lnTo>
                      <a:lnTo>
                        <a:pt x="99" y="138"/>
                      </a:lnTo>
                      <a:lnTo>
                        <a:pt x="99" y="136"/>
                      </a:lnTo>
                      <a:lnTo>
                        <a:pt x="99" y="136"/>
                      </a:lnTo>
                      <a:lnTo>
                        <a:pt x="99" y="136"/>
                      </a:lnTo>
                      <a:lnTo>
                        <a:pt x="100" y="136"/>
                      </a:lnTo>
                      <a:lnTo>
                        <a:pt x="100" y="136"/>
                      </a:lnTo>
                      <a:lnTo>
                        <a:pt x="100" y="133"/>
                      </a:lnTo>
                      <a:lnTo>
                        <a:pt x="100" y="132"/>
                      </a:lnTo>
                      <a:lnTo>
                        <a:pt x="100" y="128"/>
                      </a:lnTo>
                      <a:lnTo>
                        <a:pt x="100" y="124"/>
                      </a:lnTo>
                      <a:lnTo>
                        <a:pt x="100" y="121"/>
                      </a:lnTo>
                      <a:lnTo>
                        <a:pt x="100" y="120"/>
                      </a:lnTo>
                      <a:lnTo>
                        <a:pt x="100" y="120"/>
                      </a:lnTo>
                      <a:lnTo>
                        <a:pt x="101" y="120"/>
                      </a:lnTo>
                      <a:lnTo>
                        <a:pt x="102" y="119"/>
                      </a:lnTo>
                      <a:lnTo>
                        <a:pt x="102" y="119"/>
                      </a:lnTo>
                      <a:lnTo>
                        <a:pt x="102" y="119"/>
                      </a:lnTo>
                      <a:lnTo>
                        <a:pt x="102" y="119"/>
                      </a:lnTo>
                      <a:lnTo>
                        <a:pt x="103" y="119"/>
                      </a:lnTo>
                      <a:lnTo>
                        <a:pt x="104" y="118"/>
                      </a:lnTo>
                      <a:lnTo>
                        <a:pt x="105" y="118"/>
                      </a:lnTo>
                      <a:lnTo>
                        <a:pt x="106" y="118"/>
                      </a:lnTo>
                      <a:lnTo>
                        <a:pt x="107" y="119"/>
                      </a:lnTo>
                      <a:lnTo>
                        <a:pt x="111" y="121"/>
                      </a:lnTo>
                      <a:lnTo>
                        <a:pt x="111" y="121"/>
                      </a:lnTo>
                      <a:lnTo>
                        <a:pt x="112" y="121"/>
                      </a:lnTo>
                      <a:lnTo>
                        <a:pt x="112" y="121"/>
                      </a:lnTo>
                      <a:lnTo>
                        <a:pt x="112" y="120"/>
                      </a:lnTo>
                      <a:lnTo>
                        <a:pt x="113" y="118"/>
                      </a:lnTo>
                      <a:lnTo>
                        <a:pt x="115" y="115"/>
                      </a:lnTo>
                      <a:lnTo>
                        <a:pt x="117" y="112"/>
                      </a:lnTo>
                      <a:lnTo>
                        <a:pt x="118" y="110"/>
                      </a:lnTo>
                      <a:lnTo>
                        <a:pt x="119" y="109"/>
                      </a:lnTo>
                      <a:lnTo>
                        <a:pt x="120" y="108"/>
                      </a:lnTo>
                      <a:lnTo>
                        <a:pt x="121" y="107"/>
                      </a:lnTo>
                      <a:lnTo>
                        <a:pt x="122" y="104"/>
                      </a:lnTo>
                      <a:lnTo>
                        <a:pt x="122" y="103"/>
                      </a:lnTo>
                      <a:lnTo>
                        <a:pt x="123" y="101"/>
                      </a:lnTo>
                      <a:lnTo>
                        <a:pt x="124" y="99"/>
                      </a:lnTo>
                      <a:lnTo>
                        <a:pt x="125" y="98"/>
                      </a:lnTo>
                      <a:lnTo>
                        <a:pt x="126" y="96"/>
                      </a:lnTo>
                      <a:lnTo>
                        <a:pt x="128" y="90"/>
                      </a:lnTo>
                      <a:lnTo>
                        <a:pt x="129" y="88"/>
                      </a:lnTo>
                      <a:lnTo>
                        <a:pt x="129" y="86"/>
                      </a:lnTo>
                      <a:lnTo>
                        <a:pt x="130" y="86"/>
                      </a:lnTo>
                      <a:lnTo>
                        <a:pt x="130" y="85"/>
                      </a:lnTo>
                      <a:lnTo>
                        <a:pt x="130" y="84"/>
                      </a:lnTo>
                      <a:lnTo>
                        <a:pt x="130" y="83"/>
                      </a:lnTo>
                      <a:lnTo>
                        <a:pt x="130" y="80"/>
                      </a:lnTo>
                      <a:close/>
                      <a:moveTo>
                        <a:pt x="64" y="10"/>
                      </a:moveTo>
                      <a:lnTo>
                        <a:pt x="64" y="10"/>
                      </a:lnTo>
                      <a:lnTo>
                        <a:pt x="64" y="10"/>
                      </a:lnTo>
                      <a:lnTo>
                        <a:pt x="64" y="10"/>
                      </a:lnTo>
                      <a:close/>
                      <a:moveTo>
                        <a:pt x="64" y="11"/>
                      </a:moveTo>
                      <a:lnTo>
                        <a:pt x="64" y="10"/>
                      </a:lnTo>
                      <a:lnTo>
                        <a:pt x="64" y="10"/>
                      </a:lnTo>
                      <a:lnTo>
                        <a:pt x="64" y="10"/>
                      </a:lnTo>
                      <a:lnTo>
                        <a:pt x="64" y="11"/>
                      </a:lnTo>
                      <a:close/>
                      <a:moveTo>
                        <a:pt x="112" y="90"/>
                      </a:moveTo>
                      <a:lnTo>
                        <a:pt x="110" y="91"/>
                      </a:lnTo>
                      <a:lnTo>
                        <a:pt x="109" y="91"/>
                      </a:lnTo>
                      <a:lnTo>
                        <a:pt x="109" y="92"/>
                      </a:lnTo>
                      <a:lnTo>
                        <a:pt x="108" y="93"/>
                      </a:lnTo>
                      <a:lnTo>
                        <a:pt x="108" y="94"/>
                      </a:lnTo>
                      <a:lnTo>
                        <a:pt x="108" y="95"/>
                      </a:lnTo>
                      <a:lnTo>
                        <a:pt x="108" y="97"/>
                      </a:lnTo>
                      <a:lnTo>
                        <a:pt x="108" y="97"/>
                      </a:lnTo>
                      <a:lnTo>
                        <a:pt x="108" y="99"/>
                      </a:lnTo>
                      <a:lnTo>
                        <a:pt x="108" y="99"/>
                      </a:lnTo>
                      <a:lnTo>
                        <a:pt x="108" y="100"/>
                      </a:lnTo>
                      <a:lnTo>
                        <a:pt x="108" y="100"/>
                      </a:lnTo>
                      <a:lnTo>
                        <a:pt x="108" y="101"/>
                      </a:lnTo>
                      <a:lnTo>
                        <a:pt x="108" y="102"/>
                      </a:lnTo>
                      <a:lnTo>
                        <a:pt x="108" y="102"/>
                      </a:lnTo>
                      <a:lnTo>
                        <a:pt x="107" y="102"/>
                      </a:lnTo>
                      <a:lnTo>
                        <a:pt x="106" y="102"/>
                      </a:lnTo>
                      <a:lnTo>
                        <a:pt x="105" y="102"/>
                      </a:lnTo>
                      <a:lnTo>
                        <a:pt x="105" y="103"/>
                      </a:lnTo>
                      <a:lnTo>
                        <a:pt x="105" y="103"/>
                      </a:lnTo>
                      <a:lnTo>
                        <a:pt x="104" y="103"/>
                      </a:lnTo>
                      <a:lnTo>
                        <a:pt x="104" y="105"/>
                      </a:lnTo>
                      <a:lnTo>
                        <a:pt x="104" y="105"/>
                      </a:lnTo>
                      <a:lnTo>
                        <a:pt x="104" y="106"/>
                      </a:lnTo>
                      <a:lnTo>
                        <a:pt x="102" y="107"/>
                      </a:lnTo>
                      <a:lnTo>
                        <a:pt x="100" y="109"/>
                      </a:lnTo>
                      <a:lnTo>
                        <a:pt x="99" y="108"/>
                      </a:lnTo>
                      <a:lnTo>
                        <a:pt x="99" y="108"/>
                      </a:lnTo>
                      <a:lnTo>
                        <a:pt x="99" y="106"/>
                      </a:lnTo>
                      <a:lnTo>
                        <a:pt x="98" y="104"/>
                      </a:lnTo>
                      <a:lnTo>
                        <a:pt x="99" y="104"/>
                      </a:lnTo>
                      <a:lnTo>
                        <a:pt x="99" y="103"/>
                      </a:lnTo>
                      <a:lnTo>
                        <a:pt x="99" y="101"/>
                      </a:lnTo>
                      <a:lnTo>
                        <a:pt x="99" y="99"/>
                      </a:lnTo>
                      <a:lnTo>
                        <a:pt x="99" y="98"/>
                      </a:lnTo>
                      <a:lnTo>
                        <a:pt x="100" y="95"/>
                      </a:lnTo>
                      <a:lnTo>
                        <a:pt x="100" y="91"/>
                      </a:lnTo>
                      <a:lnTo>
                        <a:pt x="102" y="86"/>
                      </a:lnTo>
                      <a:lnTo>
                        <a:pt x="102" y="85"/>
                      </a:lnTo>
                      <a:lnTo>
                        <a:pt x="103" y="84"/>
                      </a:lnTo>
                      <a:lnTo>
                        <a:pt x="103" y="83"/>
                      </a:lnTo>
                      <a:lnTo>
                        <a:pt x="103" y="80"/>
                      </a:lnTo>
                      <a:lnTo>
                        <a:pt x="104" y="79"/>
                      </a:lnTo>
                      <a:lnTo>
                        <a:pt x="104" y="77"/>
                      </a:lnTo>
                      <a:lnTo>
                        <a:pt x="105" y="76"/>
                      </a:lnTo>
                      <a:lnTo>
                        <a:pt x="105" y="75"/>
                      </a:lnTo>
                      <a:lnTo>
                        <a:pt x="107" y="74"/>
                      </a:lnTo>
                      <a:lnTo>
                        <a:pt x="107" y="73"/>
                      </a:lnTo>
                      <a:lnTo>
                        <a:pt x="107" y="72"/>
                      </a:lnTo>
                      <a:lnTo>
                        <a:pt x="107" y="72"/>
                      </a:lnTo>
                      <a:lnTo>
                        <a:pt x="108" y="73"/>
                      </a:lnTo>
                      <a:lnTo>
                        <a:pt x="108" y="73"/>
                      </a:lnTo>
                      <a:lnTo>
                        <a:pt x="108" y="74"/>
                      </a:lnTo>
                      <a:lnTo>
                        <a:pt x="108" y="75"/>
                      </a:lnTo>
                      <a:lnTo>
                        <a:pt x="109" y="76"/>
                      </a:lnTo>
                      <a:lnTo>
                        <a:pt x="109" y="77"/>
                      </a:lnTo>
                      <a:lnTo>
                        <a:pt x="110" y="79"/>
                      </a:lnTo>
                      <a:lnTo>
                        <a:pt x="111" y="81"/>
                      </a:lnTo>
                      <a:lnTo>
                        <a:pt x="111" y="83"/>
                      </a:lnTo>
                      <a:lnTo>
                        <a:pt x="111" y="85"/>
                      </a:lnTo>
                      <a:lnTo>
                        <a:pt x="111" y="88"/>
                      </a:lnTo>
                      <a:lnTo>
                        <a:pt x="112" y="88"/>
                      </a:lnTo>
                      <a:lnTo>
                        <a:pt x="112" y="89"/>
                      </a:lnTo>
                      <a:lnTo>
                        <a:pt x="112"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Calibri"/>
                  </a:endParaRPr>
                </a:p>
              </p:txBody>
            </p:sp>
            <p:sp>
              <p:nvSpPr>
                <p:cNvPr id="141" name="Freeform 47"/>
                <p:cNvSpPr>
                  <a:spLocks noChangeAspect="1" noEditPoints="1"/>
                </p:cNvSpPr>
                <p:nvPr/>
              </p:nvSpPr>
              <p:spPr bwMode="auto">
                <a:xfrm>
                  <a:off x="5501214" y="2213022"/>
                  <a:ext cx="263086" cy="165548"/>
                </a:xfrm>
                <a:custGeom>
                  <a:avLst/>
                  <a:gdLst/>
                  <a:ahLst/>
                  <a:cxnLst>
                    <a:cxn ang="0">
                      <a:pos x="377" y="1001"/>
                    </a:cxn>
                    <a:cxn ang="0">
                      <a:pos x="151" y="1080"/>
                    </a:cxn>
                    <a:cxn ang="0">
                      <a:pos x="289" y="1248"/>
                    </a:cxn>
                    <a:cxn ang="0">
                      <a:pos x="524" y="1145"/>
                    </a:cxn>
                    <a:cxn ang="0">
                      <a:pos x="340" y="1137"/>
                    </a:cxn>
                    <a:cxn ang="0">
                      <a:pos x="249" y="1147"/>
                    </a:cxn>
                    <a:cxn ang="0">
                      <a:pos x="306" y="1100"/>
                    </a:cxn>
                    <a:cxn ang="0">
                      <a:pos x="335" y="1089"/>
                    </a:cxn>
                    <a:cxn ang="0">
                      <a:pos x="419" y="1080"/>
                    </a:cxn>
                    <a:cxn ang="0">
                      <a:pos x="369" y="1125"/>
                    </a:cxn>
                    <a:cxn ang="0">
                      <a:pos x="312" y="1108"/>
                    </a:cxn>
                    <a:cxn ang="0">
                      <a:pos x="351" y="1115"/>
                    </a:cxn>
                    <a:cxn ang="0">
                      <a:pos x="351" y="1115"/>
                    </a:cxn>
                    <a:cxn ang="0">
                      <a:pos x="1264" y="538"/>
                    </a:cxn>
                    <a:cxn ang="0">
                      <a:pos x="1239" y="684"/>
                    </a:cxn>
                    <a:cxn ang="0">
                      <a:pos x="1343" y="736"/>
                    </a:cxn>
                    <a:cxn ang="0">
                      <a:pos x="1381" y="925"/>
                    </a:cxn>
                    <a:cxn ang="0">
                      <a:pos x="1136" y="753"/>
                    </a:cxn>
                    <a:cxn ang="0">
                      <a:pos x="1182" y="724"/>
                    </a:cxn>
                    <a:cxn ang="0">
                      <a:pos x="1237" y="222"/>
                    </a:cxn>
                    <a:cxn ang="0">
                      <a:pos x="1475" y="102"/>
                    </a:cxn>
                    <a:cxn ang="0">
                      <a:pos x="1178" y="11"/>
                    </a:cxn>
                    <a:cxn ang="0">
                      <a:pos x="1204" y="0"/>
                    </a:cxn>
                    <a:cxn ang="0">
                      <a:pos x="344" y="552"/>
                    </a:cxn>
                    <a:cxn ang="0">
                      <a:pos x="2186" y="1340"/>
                    </a:cxn>
                    <a:cxn ang="0">
                      <a:pos x="1085" y="606"/>
                    </a:cxn>
                    <a:cxn ang="0">
                      <a:pos x="1783" y="634"/>
                    </a:cxn>
                    <a:cxn ang="0">
                      <a:pos x="1346" y="759"/>
                    </a:cxn>
                    <a:cxn ang="0">
                      <a:pos x="1356" y="739"/>
                    </a:cxn>
                    <a:cxn ang="0">
                      <a:pos x="1356" y="739"/>
                    </a:cxn>
                    <a:cxn ang="0">
                      <a:pos x="820" y="794"/>
                    </a:cxn>
                    <a:cxn ang="0">
                      <a:pos x="936" y="639"/>
                    </a:cxn>
                    <a:cxn ang="0">
                      <a:pos x="821" y="787"/>
                    </a:cxn>
                    <a:cxn ang="0">
                      <a:pos x="778" y="792"/>
                    </a:cxn>
                    <a:cxn ang="0">
                      <a:pos x="826" y="660"/>
                    </a:cxn>
                    <a:cxn ang="0">
                      <a:pos x="807" y="796"/>
                    </a:cxn>
                    <a:cxn ang="0">
                      <a:pos x="291" y="728"/>
                    </a:cxn>
                    <a:cxn ang="0">
                      <a:pos x="254" y="803"/>
                    </a:cxn>
                    <a:cxn ang="0">
                      <a:pos x="779" y="1002"/>
                    </a:cxn>
                    <a:cxn ang="0">
                      <a:pos x="495" y="1280"/>
                    </a:cxn>
                    <a:cxn ang="0">
                      <a:pos x="446" y="1305"/>
                    </a:cxn>
                    <a:cxn ang="0">
                      <a:pos x="768" y="1084"/>
                    </a:cxn>
                    <a:cxn ang="0">
                      <a:pos x="1043" y="1180"/>
                    </a:cxn>
                    <a:cxn ang="0">
                      <a:pos x="802" y="1334"/>
                    </a:cxn>
                    <a:cxn ang="0">
                      <a:pos x="745" y="1346"/>
                    </a:cxn>
                    <a:cxn ang="0">
                      <a:pos x="1410" y="1211"/>
                    </a:cxn>
                    <a:cxn ang="0">
                      <a:pos x="783" y="1068"/>
                    </a:cxn>
                    <a:cxn ang="0">
                      <a:pos x="1387" y="958"/>
                    </a:cxn>
                    <a:cxn ang="0">
                      <a:pos x="1404" y="980"/>
                    </a:cxn>
                    <a:cxn ang="0">
                      <a:pos x="1399" y="938"/>
                    </a:cxn>
                    <a:cxn ang="0">
                      <a:pos x="1621" y="1230"/>
                    </a:cxn>
                    <a:cxn ang="0">
                      <a:pos x="2136" y="1305"/>
                    </a:cxn>
                  </a:cxnLst>
                  <a:rect l="0" t="0" r="r" b="b"/>
                  <a:pathLst>
                    <a:path w="2186" h="1376">
                      <a:moveTo>
                        <a:pt x="405" y="1100"/>
                      </a:moveTo>
                      <a:cubicBezTo>
                        <a:pt x="448" y="1069"/>
                        <a:pt x="448" y="1069"/>
                        <a:pt x="448" y="1069"/>
                      </a:cubicBezTo>
                      <a:cubicBezTo>
                        <a:pt x="385" y="1080"/>
                        <a:pt x="385" y="1080"/>
                        <a:pt x="385" y="1080"/>
                      </a:cubicBezTo>
                      <a:cubicBezTo>
                        <a:pt x="377" y="1001"/>
                        <a:pt x="377" y="1001"/>
                        <a:pt x="377" y="1001"/>
                      </a:cubicBezTo>
                      <a:cubicBezTo>
                        <a:pt x="317" y="1068"/>
                        <a:pt x="317" y="1068"/>
                        <a:pt x="317" y="1068"/>
                      </a:cubicBezTo>
                      <a:cubicBezTo>
                        <a:pt x="269" y="1038"/>
                        <a:pt x="269" y="1038"/>
                        <a:pt x="269" y="1038"/>
                      </a:cubicBezTo>
                      <a:cubicBezTo>
                        <a:pt x="286" y="1080"/>
                        <a:pt x="286" y="1080"/>
                        <a:pt x="286" y="1080"/>
                      </a:cubicBezTo>
                      <a:cubicBezTo>
                        <a:pt x="151" y="1080"/>
                        <a:pt x="151" y="1080"/>
                        <a:pt x="151" y="1080"/>
                      </a:cubicBezTo>
                      <a:cubicBezTo>
                        <a:pt x="268" y="1125"/>
                        <a:pt x="268" y="1125"/>
                        <a:pt x="268" y="1125"/>
                      </a:cubicBezTo>
                      <a:cubicBezTo>
                        <a:pt x="216" y="1160"/>
                        <a:pt x="216" y="1160"/>
                        <a:pt x="216" y="1160"/>
                      </a:cubicBezTo>
                      <a:cubicBezTo>
                        <a:pt x="287" y="1147"/>
                        <a:pt x="287" y="1147"/>
                        <a:pt x="287" y="1147"/>
                      </a:cubicBezTo>
                      <a:cubicBezTo>
                        <a:pt x="289" y="1248"/>
                        <a:pt x="289" y="1248"/>
                        <a:pt x="289" y="1248"/>
                      </a:cubicBezTo>
                      <a:cubicBezTo>
                        <a:pt x="359" y="1160"/>
                        <a:pt x="359" y="1160"/>
                        <a:pt x="359" y="1160"/>
                      </a:cubicBezTo>
                      <a:cubicBezTo>
                        <a:pt x="413" y="1194"/>
                        <a:pt x="413" y="1194"/>
                        <a:pt x="413" y="1194"/>
                      </a:cubicBezTo>
                      <a:cubicBezTo>
                        <a:pt x="391" y="1146"/>
                        <a:pt x="391" y="1146"/>
                        <a:pt x="391" y="1146"/>
                      </a:cubicBezTo>
                      <a:cubicBezTo>
                        <a:pt x="524" y="1145"/>
                        <a:pt x="524" y="1145"/>
                        <a:pt x="524" y="1145"/>
                      </a:cubicBezTo>
                      <a:lnTo>
                        <a:pt x="405" y="1100"/>
                      </a:lnTo>
                      <a:close/>
                      <a:moveTo>
                        <a:pt x="392" y="1172"/>
                      </a:moveTo>
                      <a:cubicBezTo>
                        <a:pt x="351" y="1136"/>
                        <a:pt x="351" y="1136"/>
                        <a:pt x="351" y="1136"/>
                      </a:cubicBezTo>
                      <a:cubicBezTo>
                        <a:pt x="348" y="1137"/>
                        <a:pt x="344" y="1137"/>
                        <a:pt x="340" y="1137"/>
                      </a:cubicBezTo>
                      <a:cubicBezTo>
                        <a:pt x="303" y="1209"/>
                        <a:pt x="303" y="1209"/>
                        <a:pt x="303" y="1209"/>
                      </a:cubicBezTo>
                      <a:cubicBezTo>
                        <a:pt x="319" y="1134"/>
                        <a:pt x="319" y="1134"/>
                        <a:pt x="319" y="1134"/>
                      </a:cubicBezTo>
                      <a:cubicBezTo>
                        <a:pt x="315" y="1132"/>
                        <a:pt x="312" y="1130"/>
                        <a:pt x="310" y="1128"/>
                      </a:cubicBezTo>
                      <a:cubicBezTo>
                        <a:pt x="249" y="1147"/>
                        <a:pt x="249" y="1147"/>
                        <a:pt x="249" y="1147"/>
                      </a:cubicBezTo>
                      <a:cubicBezTo>
                        <a:pt x="303" y="1121"/>
                        <a:pt x="303" y="1121"/>
                        <a:pt x="303" y="1121"/>
                      </a:cubicBezTo>
                      <a:cubicBezTo>
                        <a:pt x="302" y="1119"/>
                        <a:pt x="301" y="1116"/>
                        <a:pt x="301" y="1113"/>
                      </a:cubicBezTo>
                      <a:cubicBezTo>
                        <a:pt x="201" y="1089"/>
                        <a:pt x="201" y="1089"/>
                        <a:pt x="201" y="1089"/>
                      </a:cubicBezTo>
                      <a:cubicBezTo>
                        <a:pt x="306" y="1100"/>
                        <a:pt x="306" y="1100"/>
                        <a:pt x="306" y="1100"/>
                      </a:cubicBezTo>
                      <a:cubicBezTo>
                        <a:pt x="308" y="1098"/>
                        <a:pt x="310" y="1096"/>
                        <a:pt x="313" y="1094"/>
                      </a:cubicBezTo>
                      <a:cubicBezTo>
                        <a:pt x="287" y="1057"/>
                        <a:pt x="287" y="1057"/>
                        <a:pt x="287" y="1057"/>
                      </a:cubicBezTo>
                      <a:cubicBezTo>
                        <a:pt x="324" y="1090"/>
                        <a:pt x="324" y="1090"/>
                        <a:pt x="324" y="1090"/>
                      </a:cubicBezTo>
                      <a:cubicBezTo>
                        <a:pt x="328" y="1089"/>
                        <a:pt x="331" y="1089"/>
                        <a:pt x="335" y="1089"/>
                      </a:cubicBezTo>
                      <a:cubicBezTo>
                        <a:pt x="367" y="1029"/>
                        <a:pt x="367" y="1029"/>
                        <a:pt x="367" y="1029"/>
                      </a:cubicBezTo>
                      <a:cubicBezTo>
                        <a:pt x="355" y="1092"/>
                        <a:pt x="355" y="1092"/>
                        <a:pt x="355" y="1092"/>
                      </a:cubicBezTo>
                      <a:cubicBezTo>
                        <a:pt x="359" y="1093"/>
                        <a:pt x="362" y="1095"/>
                        <a:pt x="364" y="1097"/>
                      </a:cubicBezTo>
                      <a:cubicBezTo>
                        <a:pt x="419" y="1080"/>
                        <a:pt x="419" y="1080"/>
                        <a:pt x="419" y="1080"/>
                      </a:cubicBezTo>
                      <a:cubicBezTo>
                        <a:pt x="371" y="1104"/>
                        <a:pt x="371" y="1104"/>
                        <a:pt x="371" y="1104"/>
                      </a:cubicBezTo>
                      <a:cubicBezTo>
                        <a:pt x="373" y="1106"/>
                        <a:pt x="374" y="1109"/>
                        <a:pt x="374" y="1112"/>
                      </a:cubicBezTo>
                      <a:cubicBezTo>
                        <a:pt x="474" y="1136"/>
                        <a:pt x="474" y="1136"/>
                        <a:pt x="474" y="1136"/>
                      </a:cubicBezTo>
                      <a:cubicBezTo>
                        <a:pt x="369" y="1125"/>
                        <a:pt x="369" y="1125"/>
                        <a:pt x="369" y="1125"/>
                      </a:cubicBezTo>
                      <a:cubicBezTo>
                        <a:pt x="368" y="1127"/>
                        <a:pt x="365" y="1129"/>
                        <a:pt x="362" y="1131"/>
                      </a:cubicBezTo>
                      <a:lnTo>
                        <a:pt x="392" y="1172"/>
                      </a:lnTo>
                      <a:close/>
                      <a:moveTo>
                        <a:pt x="343" y="1096"/>
                      </a:moveTo>
                      <a:cubicBezTo>
                        <a:pt x="329" y="1094"/>
                        <a:pt x="315" y="1099"/>
                        <a:pt x="312" y="1108"/>
                      </a:cubicBezTo>
                      <a:cubicBezTo>
                        <a:pt x="308" y="1117"/>
                        <a:pt x="317" y="1127"/>
                        <a:pt x="331" y="1129"/>
                      </a:cubicBezTo>
                      <a:cubicBezTo>
                        <a:pt x="346" y="1132"/>
                        <a:pt x="360" y="1126"/>
                        <a:pt x="363" y="1117"/>
                      </a:cubicBezTo>
                      <a:cubicBezTo>
                        <a:pt x="366" y="1108"/>
                        <a:pt x="357" y="1098"/>
                        <a:pt x="343" y="1096"/>
                      </a:cubicBezTo>
                      <a:close/>
                      <a:moveTo>
                        <a:pt x="351" y="1115"/>
                      </a:moveTo>
                      <a:cubicBezTo>
                        <a:pt x="349" y="1120"/>
                        <a:pt x="342" y="1123"/>
                        <a:pt x="334" y="1122"/>
                      </a:cubicBezTo>
                      <a:cubicBezTo>
                        <a:pt x="327" y="1120"/>
                        <a:pt x="322" y="1115"/>
                        <a:pt x="324" y="1110"/>
                      </a:cubicBezTo>
                      <a:cubicBezTo>
                        <a:pt x="326" y="1105"/>
                        <a:pt x="333" y="1102"/>
                        <a:pt x="341" y="1103"/>
                      </a:cubicBezTo>
                      <a:cubicBezTo>
                        <a:pt x="348" y="1105"/>
                        <a:pt x="353" y="1110"/>
                        <a:pt x="351" y="1115"/>
                      </a:cubicBezTo>
                      <a:close/>
                      <a:moveTo>
                        <a:pt x="1801" y="609"/>
                      </a:moveTo>
                      <a:cubicBezTo>
                        <a:pt x="1794" y="608"/>
                        <a:pt x="1794" y="608"/>
                        <a:pt x="1794" y="608"/>
                      </a:cubicBezTo>
                      <a:cubicBezTo>
                        <a:pt x="1310" y="528"/>
                        <a:pt x="1310" y="528"/>
                        <a:pt x="1310" y="528"/>
                      </a:cubicBezTo>
                      <a:cubicBezTo>
                        <a:pt x="1264" y="538"/>
                        <a:pt x="1264" y="538"/>
                        <a:pt x="1264" y="538"/>
                      </a:cubicBezTo>
                      <a:cubicBezTo>
                        <a:pt x="1261" y="548"/>
                        <a:pt x="1258" y="558"/>
                        <a:pt x="1256" y="568"/>
                      </a:cubicBezTo>
                      <a:cubicBezTo>
                        <a:pt x="1307" y="557"/>
                        <a:pt x="1307" y="557"/>
                        <a:pt x="1307" y="557"/>
                      </a:cubicBezTo>
                      <a:cubicBezTo>
                        <a:pt x="1325" y="647"/>
                        <a:pt x="1325" y="647"/>
                        <a:pt x="1325" y="647"/>
                      </a:cubicBezTo>
                      <a:cubicBezTo>
                        <a:pt x="1239" y="684"/>
                        <a:pt x="1239" y="684"/>
                        <a:pt x="1239" y="684"/>
                      </a:cubicBezTo>
                      <a:cubicBezTo>
                        <a:pt x="1239" y="693"/>
                        <a:pt x="1239" y="701"/>
                        <a:pt x="1238" y="708"/>
                      </a:cubicBezTo>
                      <a:cubicBezTo>
                        <a:pt x="1328" y="670"/>
                        <a:pt x="1328" y="670"/>
                        <a:pt x="1328" y="670"/>
                      </a:cubicBezTo>
                      <a:cubicBezTo>
                        <a:pt x="1330" y="670"/>
                        <a:pt x="1330" y="670"/>
                        <a:pt x="1330" y="670"/>
                      </a:cubicBezTo>
                      <a:cubicBezTo>
                        <a:pt x="1343" y="736"/>
                        <a:pt x="1343" y="736"/>
                        <a:pt x="1343" y="736"/>
                      </a:cubicBezTo>
                      <a:cubicBezTo>
                        <a:pt x="1287" y="761"/>
                        <a:pt x="1287" y="761"/>
                        <a:pt x="1287" y="761"/>
                      </a:cubicBezTo>
                      <a:cubicBezTo>
                        <a:pt x="1347" y="799"/>
                        <a:pt x="1347" y="799"/>
                        <a:pt x="1347" y="799"/>
                      </a:cubicBezTo>
                      <a:cubicBezTo>
                        <a:pt x="1358" y="812"/>
                        <a:pt x="1358" y="812"/>
                        <a:pt x="1358" y="812"/>
                      </a:cubicBezTo>
                      <a:cubicBezTo>
                        <a:pt x="1381" y="925"/>
                        <a:pt x="1381" y="925"/>
                        <a:pt x="1381" y="925"/>
                      </a:cubicBezTo>
                      <a:cubicBezTo>
                        <a:pt x="1200" y="798"/>
                        <a:pt x="1200" y="798"/>
                        <a:pt x="1200" y="798"/>
                      </a:cubicBezTo>
                      <a:cubicBezTo>
                        <a:pt x="796" y="973"/>
                        <a:pt x="796" y="973"/>
                        <a:pt x="796" y="973"/>
                      </a:cubicBezTo>
                      <a:cubicBezTo>
                        <a:pt x="806" y="895"/>
                        <a:pt x="806" y="895"/>
                        <a:pt x="806" y="895"/>
                      </a:cubicBezTo>
                      <a:cubicBezTo>
                        <a:pt x="1136" y="753"/>
                        <a:pt x="1136" y="753"/>
                        <a:pt x="1136" y="753"/>
                      </a:cubicBezTo>
                      <a:cubicBezTo>
                        <a:pt x="964" y="633"/>
                        <a:pt x="964" y="633"/>
                        <a:pt x="964" y="633"/>
                      </a:cubicBezTo>
                      <a:cubicBezTo>
                        <a:pt x="1055" y="613"/>
                        <a:pt x="1055" y="613"/>
                        <a:pt x="1055" y="613"/>
                      </a:cubicBezTo>
                      <a:cubicBezTo>
                        <a:pt x="1181" y="693"/>
                        <a:pt x="1181" y="693"/>
                        <a:pt x="1181" y="693"/>
                      </a:cubicBezTo>
                      <a:cubicBezTo>
                        <a:pt x="1182" y="724"/>
                        <a:pt x="1182" y="724"/>
                        <a:pt x="1182" y="724"/>
                      </a:cubicBezTo>
                      <a:cubicBezTo>
                        <a:pt x="1183" y="761"/>
                        <a:pt x="1183" y="761"/>
                        <a:pt x="1183" y="761"/>
                      </a:cubicBezTo>
                      <a:cubicBezTo>
                        <a:pt x="1183" y="764"/>
                        <a:pt x="1192" y="766"/>
                        <a:pt x="1204" y="766"/>
                      </a:cubicBezTo>
                      <a:cubicBezTo>
                        <a:pt x="1216" y="766"/>
                        <a:pt x="1226" y="764"/>
                        <a:pt x="1226" y="761"/>
                      </a:cubicBezTo>
                      <a:cubicBezTo>
                        <a:pt x="1237" y="222"/>
                        <a:pt x="1237" y="222"/>
                        <a:pt x="1237" y="222"/>
                      </a:cubicBezTo>
                      <a:cubicBezTo>
                        <a:pt x="1240" y="287"/>
                        <a:pt x="1246" y="371"/>
                        <a:pt x="1259" y="416"/>
                      </a:cubicBezTo>
                      <a:cubicBezTo>
                        <a:pt x="1327" y="428"/>
                        <a:pt x="1469" y="441"/>
                        <a:pt x="1497" y="341"/>
                      </a:cubicBezTo>
                      <a:cubicBezTo>
                        <a:pt x="1534" y="209"/>
                        <a:pt x="1708" y="184"/>
                        <a:pt x="1754" y="175"/>
                      </a:cubicBezTo>
                      <a:cubicBezTo>
                        <a:pt x="1720" y="122"/>
                        <a:pt x="1588" y="56"/>
                        <a:pt x="1475" y="102"/>
                      </a:cubicBezTo>
                      <a:cubicBezTo>
                        <a:pt x="1386" y="139"/>
                        <a:pt x="1280" y="70"/>
                        <a:pt x="1240" y="40"/>
                      </a:cubicBezTo>
                      <a:cubicBezTo>
                        <a:pt x="1241" y="20"/>
                        <a:pt x="1241" y="20"/>
                        <a:pt x="1241" y="20"/>
                      </a:cubicBezTo>
                      <a:cubicBezTo>
                        <a:pt x="1236" y="18"/>
                        <a:pt x="1230" y="17"/>
                        <a:pt x="1224" y="18"/>
                      </a:cubicBezTo>
                      <a:cubicBezTo>
                        <a:pt x="1201" y="20"/>
                        <a:pt x="1178" y="11"/>
                        <a:pt x="1178" y="11"/>
                      </a:cubicBezTo>
                      <a:cubicBezTo>
                        <a:pt x="1178" y="11"/>
                        <a:pt x="1178" y="11"/>
                        <a:pt x="1178" y="11"/>
                      </a:cubicBezTo>
                      <a:cubicBezTo>
                        <a:pt x="1185" y="12"/>
                        <a:pt x="1194" y="13"/>
                        <a:pt x="1204" y="13"/>
                      </a:cubicBezTo>
                      <a:cubicBezTo>
                        <a:pt x="1225" y="13"/>
                        <a:pt x="1241" y="10"/>
                        <a:pt x="1241" y="6"/>
                      </a:cubicBezTo>
                      <a:cubicBezTo>
                        <a:pt x="1241" y="3"/>
                        <a:pt x="1225" y="0"/>
                        <a:pt x="1204" y="0"/>
                      </a:cubicBezTo>
                      <a:cubicBezTo>
                        <a:pt x="1184" y="0"/>
                        <a:pt x="1167" y="3"/>
                        <a:pt x="1167" y="6"/>
                      </a:cubicBezTo>
                      <a:cubicBezTo>
                        <a:pt x="1179" y="557"/>
                        <a:pt x="1179" y="557"/>
                        <a:pt x="1179" y="557"/>
                      </a:cubicBezTo>
                      <a:cubicBezTo>
                        <a:pt x="833" y="633"/>
                        <a:pt x="833" y="633"/>
                        <a:pt x="833" y="633"/>
                      </a:cubicBezTo>
                      <a:cubicBezTo>
                        <a:pt x="344" y="552"/>
                        <a:pt x="344" y="552"/>
                        <a:pt x="344" y="552"/>
                      </a:cubicBezTo>
                      <a:cubicBezTo>
                        <a:pt x="0" y="1268"/>
                        <a:pt x="0" y="1268"/>
                        <a:pt x="0" y="1268"/>
                      </a:cubicBezTo>
                      <a:cubicBezTo>
                        <a:pt x="737" y="1376"/>
                        <a:pt x="737" y="1376"/>
                        <a:pt x="737" y="1376"/>
                      </a:cubicBezTo>
                      <a:cubicBezTo>
                        <a:pt x="1446" y="1232"/>
                        <a:pt x="1446" y="1232"/>
                        <a:pt x="1446" y="1232"/>
                      </a:cubicBezTo>
                      <a:cubicBezTo>
                        <a:pt x="2186" y="1340"/>
                        <a:pt x="2186" y="1340"/>
                        <a:pt x="2186" y="1340"/>
                      </a:cubicBezTo>
                      <a:lnTo>
                        <a:pt x="1801" y="609"/>
                      </a:lnTo>
                      <a:close/>
                      <a:moveTo>
                        <a:pt x="1179" y="585"/>
                      </a:moveTo>
                      <a:cubicBezTo>
                        <a:pt x="1181" y="667"/>
                        <a:pt x="1181" y="667"/>
                        <a:pt x="1181" y="667"/>
                      </a:cubicBezTo>
                      <a:cubicBezTo>
                        <a:pt x="1085" y="606"/>
                        <a:pt x="1085" y="606"/>
                        <a:pt x="1085" y="606"/>
                      </a:cubicBezTo>
                      <a:lnTo>
                        <a:pt x="1179" y="585"/>
                      </a:lnTo>
                      <a:close/>
                      <a:moveTo>
                        <a:pt x="1338" y="650"/>
                      </a:moveTo>
                      <a:cubicBezTo>
                        <a:pt x="1320" y="557"/>
                        <a:pt x="1320" y="557"/>
                        <a:pt x="1320" y="557"/>
                      </a:cubicBezTo>
                      <a:cubicBezTo>
                        <a:pt x="1783" y="634"/>
                        <a:pt x="1783" y="634"/>
                        <a:pt x="1783" y="634"/>
                      </a:cubicBezTo>
                      <a:cubicBezTo>
                        <a:pt x="1862" y="785"/>
                        <a:pt x="1862" y="785"/>
                        <a:pt x="1862" y="785"/>
                      </a:cubicBezTo>
                      <a:lnTo>
                        <a:pt x="1338" y="650"/>
                      </a:lnTo>
                      <a:close/>
                      <a:moveTo>
                        <a:pt x="1333" y="764"/>
                      </a:moveTo>
                      <a:cubicBezTo>
                        <a:pt x="1346" y="759"/>
                        <a:pt x="1346" y="759"/>
                        <a:pt x="1346" y="759"/>
                      </a:cubicBezTo>
                      <a:cubicBezTo>
                        <a:pt x="1347" y="759"/>
                        <a:pt x="1347" y="759"/>
                        <a:pt x="1347" y="759"/>
                      </a:cubicBezTo>
                      <a:cubicBezTo>
                        <a:pt x="1351" y="776"/>
                        <a:pt x="1351" y="776"/>
                        <a:pt x="1351" y="776"/>
                      </a:cubicBezTo>
                      <a:lnTo>
                        <a:pt x="1333" y="764"/>
                      </a:lnTo>
                      <a:close/>
                      <a:moveTo>
                        <a:pt x="1356" y="739"/>
                      </a:moveTo>
                      <a:cubicBezTo>
                        <a:pt x="1343" y="673"/>
                        <a:pt x="1343" y="673"/>
                        <a:pt x="1343" y="673"/>
                      </a:cubicBezTo>
                      <a:cubicBezTo>
                        <a:pt x="1876" y="810"/>
                        <a:pt x="1876" y="810"/>
                        <a:pt x="1876" y="810"/>
                      </a:cubicBezTo>
                      <a:cubicBezTo>
                        <a:pt x="1914" y="883"/>
                        <a:pt x="1914" y="883"/>
                        <a:pt x="1914" y="883"/>
                      </a:cubicBezTo>
                      <a:lnTo>
                        <a:pt x="1356" y="739"/>
                      </a:lnTo>
                      <a:close/>
                      <a:moveTo>
                        <a:pt x="936" y="639"/>
                      </a:moveTo>
                      <a:cubicBezTo>
                        <a:pt x="1091" y="748"/>
                        <a:pt x="1091" y="748"/>
                        <a:pt x="1091" y="748"/>
                      </a:cubicBezTo>
                      <a:cubicBezTo>
                        <a:pt x="810" y="870"/>
                        <a:pt x="810" y="870"/>
                        <a:pt x="810" y="870"/>
                      </a:cubicBezTo>
                      <a:cubicBezTo>
                        <a:pt x="820" y="794"/>
                        <a:pt x="820" y="794"/>
                        <a:pt x="820" y="794"/>
                      </a:cubicBezTo>
                      <a:cubicBezTo>
                        <a:pt x="821" y="794"/>
                        <a:pt x="821" y="794"/>
                        <a:pt x="821" y="793"/>
                      </a:cubicBezTo>
                      <a:cubicBezTo>
                        <a:pt x="902" y="775"/>
                        <a:pt x="926" y="743"/>
                        <a:pt x="926" y="711"/>
                      </a:cubicBezTo>
                      <a:cubicBezTo>
                        <a:pt x="926" y="685"/>
                        <a:pt x="910" y="662"/>
                        <a:pt x="899" y="647"/>
                      </a:cubicBezTo>
                      <a:lnTo>
                        <a:pt x="936" y="639"/>
                      </a:lnTo>
                      <a:close/>
                      <a:moveTo>
                        <a:pt x="838" y="661"/>
                      </a:moveTo>
                      <a:cubicBezTo>
                        <a:pt x="892" y="649"/>
                        <a:pt x="892" y="649"/>
                        <a:pt x="892" y="649"/>
                      </a:cubicBezTo>
                      <a:cubicBezTo>
                        <a:pt x="903" y="662"/>
                        <a:pt x="920" y="686"/>
                        <a:pt x="920" y="711"/>
                      </a:cubicBezTo>
                      <a:cubicBezTo>
                        <a:pt x="920" y="739"/>
                        <a:pt x="900" y="769"/>
                        <a:pt x="821" y="787"/>
                      </a:cubicBezTo>
                      <a:lnTo>
                        <a:pt x="838" y="661"/>
                      </a:lnTo>
                      <a:close/>
                      <a:moveTo>
                        <a:pt x="826" y="660"/>
                      </a:moveTo>
                      <a:cubicBezTo>
                        <a:pt x="808" y="790"/>
                        <a:pt x="808" y="790"/>
                        <a:pt x="808" y="790"/>
                      </a:cubicBezTo>
                      <a:cubicBezTo>
                        <a:pt x="798" y="791"/>
                        <a:pt x="788" y="792"/>
                        <a:pt x="778" y="792"/>
                      </a:cubicBezTo>
                      <a:cubicBezTo>
                        <a:pt x="696" y="792"/>
                        <a:pt x="620" y="739"/>
                        <a:pt x="565" y="686"/>
                      </a:cubicBezTo>
                      <a:cubicBezTo>
                        <a:pt x="537" y="659"/>
                        <a:pt x="514" y="632"/>
                        <a:pt x="499" y="612"/>
                      </a:cubicBezTo>
                      <a:cubicBezTo>
                        <a:pt x="497" y="610"/>
                        <a:pt x="495" y="608"/>
                        <a:pt x="493" y="605"/>
                      </a:cubicBezTo>
                      <a:lnTo>
                        <a:pt x="826" y="660"/>
                      </a:lnTo>
                      <a:close/>
                      <a:moveTo>
                        <a:pt x="360" y="583"/>
                      </a:moveTo>
                      <a:cubicBezTo>
                        <a:pt x="484" y="604"/>
                        <a:pt x="484" y="604"/>
                        <a:pt x="484" y="604"/>
                      </a:cubicBezTo>
                      <a:cubicBezTo>
                        <a:pt x="525" y="658"/>
                        <a:pt x="642" y="798"/>
                        <a:pt x="778" y="798"/>
                      </a:cubicBezTo>
                      <a:cubicBezTo>
                        <a:pt x="788" y="798"/>
                        <a:pt x="798" y="798"/>
                        <a:pt x="807" y="796"/>
                      </a:cubicBezTo>
                      <a:cubicBezTo>
                        <a:pt x="797" y="875"/>
                        <a:pt x="797" y="875"/>
                        <a:pt x="797" y="875"/>
                      </a:cubicBezTo>
                      <a:cubicBezTo>
                        <a:pt x="300" y="708"/>
                        <a:pt x="300" y="708"/>
                        <a:pt x="300" y="708"/>
                      </a:cubicBezTo>
                      <a:lnTo>
                        <a:pt x="360" y="583"/>
                      </a:lnTo>
                      <a:close/>
                      <a:moveTo>
                        <a:pt x="291" y="728"/>
                      </a:moveTo>
                      <a:cubicBezTo>
                        <a:pt x="794" y="897"/>
                        <a:pt x="794" y="897"/>
                        <a:pt x="794" y="897"/>
                      </a:cubicBezTo>
                      <a:cubicBezTo>
                        <a:pt x="783" y="979"/>
                        <a:pt x="783" y="979"/>
                        <a:pt x="783" y="979"/>
                      </a:cubicBezTo>
                      <a:cubicBezTo>
                        <a:pt x="780" y="980"/>
                        <a:pt x="780" y="980"/>
                        <a:pt x="780" y="980"/>
                      </a:cubicBezTo>
                      <a:cubicBezTo>
                        <a:pt x="254" y="803"/>
                        <a:pt x="254" y="803"/>
                        <a:pt x="254" y="803"/>
                      </a:cubicBezTo>
                      <a:lnTo>
                        <a:pt x="291" y="728"/>
                      </a:lnTo>
                      <a:close/>
                      <a:moveTo>
                        <a:pt x="42" y="1246"/>
                      </a:moveTo>
                      <a:cubicBezTo>
                        <a:pt x="245" y="823"/>
                        <a:pt x="245" y="823"/>
                        <a:pt x="245" y="823"/>
                      </a:cubicBezTo>
                      <a:cubicBezTo>
                        <a:pt x="779" y="1002"/>
                        <a:pt x="779" y="1002"/>
                        <a:pt x="779" y="1002"/>
                      </a:cubicBezTo>
                      <a:cubicBezTo>
                        <a:pt x="769" y="1076"/>
                        <a:pt x="769" y="1076"/>
                        <a:pt x="769" y="1076"/>
                      </a:cubicBezTo>
                      <a:cubicBezTo>
                        <a:pt x="768" y="1077"/>
                        <a:pt x="768" y="1078"/>
                        <a:pt x="767" y="1078"/>
                      </a:cubicBezTo>
                      <a:cubicBezTo>
                        <a:pt x="761" y="1080"/>
                        <a:pt x="679" y="1113"/>
                        <a:pt x="627" y="1190"/>
                      </a:cubicBezTo>
                      <a:cubicBezTo>
                        <a:pt x="601" y="1228"/>
                        <a:pt x="545" y="1259"/>
                        <a:pt x="495" y="1280"/>
                      </a:cubicBezTo>
                      <a:cubicBezTo>
                        <a:pt x="471" y="1290"/>
                        <a:pt x="449" y="1298"/>
                        <a:pt x="432" y="1303"/>
                      </a:cubicBezTo>
                      <a:lnTo>
                        <a:pt x="42" y="1246"/>
                      </a:lnTo>
                      <a:close/>
                      <a:moveTo>
                        <a:pt x="732" y="1347"/>
                      </a:moveTo>
                      <a:cubicBezTo>
                        <a:pt x="446" y="1305"/>
                        <a:pt x="446" y="1305"/>
                        <a:pt x="446" y="1305"/>
                      </a:cubicBezTo>
                      <a:cubicBezTo>
                        <a:pt x="501" y="1287"/>
                        <a:pt x="594" y="1249"/>
                        <a:pt x="632" y="1193"/>
                      </a:cubicBezTo>
                      <a:cubicBezTo>
                        <a:pt x="658" y="1154"/>
                        <a:pt x="693" y="1127"/>
                        <a:pt x="721" y="1109"/>
                      </a:cubicBezTo>
                      <a:cubicBezTo>
                        <a:pt x="734" y="1100"/>
                        <a:pt x="747" y="1094"/>
                        <a:pt x="756" y="1090"/>
                      </a:cubicBezTo>
                      <a:cubicBezTo>
                        <a:pt x="762" y="1087"/>
                        <a:pt x="766" y="1085"/>
                        <a:pt x="768" y="1084"/>
                      </a:cubicBezTo>
                      <a:cubicBezTo>
                        <a:pt x="752" y="1206"/>
                        <a:pt x="752" y="1206"/>
                        <a:pt x="752" y="1206"/>
                      </a:cubicBezTo>
                      <a:lnTo>
                        <a:pt x="732" y="1347"/>
                      </a:lnTo>
                      <a:close/>
                      <a:moveTo>
                        <a:pt x="802" y="1334"/>
                      </a:moveTo>
                      <a:cubicBezTo>
                        <a:pt x="858" y="1215"/>
                        <a:pt x="951" y="1180"/>
                        <a:pt x="1043" y="1180"/>
                      </a:cubicBezTo>
                      <a:cubicBezTo>
                        <a:pt x="1106" y="1180"/>
                        <a:pt x="1169" y="1197"/>
                        <a:pt x="1215" y="1214"/>
                      </a:cubicBezTo>
                      <a:cubicBezTo>
                        <a:pt x="1238" y="1222"/>
                        <a:pt x="1257" y="1231"/>
                        <a:pt x="1270" y="1237"/>
                      </a:cubicBezTo>
                      <a:cubicBezTo>
                        <a:pt x="1272" y="1238"/>
                        <a:pt x="1273" y="1238"/>
                        <a:pt x="1274" y="1239"/>
                      </a:cubicBezTo>
                      <a:lnTo>
                        <a:pt x="802" y="1334"/>
                      </a:lnTo>
                      <a:close/>
                      <a:moveTo>
                        <a:pt x="1284" y="1237"/>
                      </a:moveTo>
                      <a:cubicBezTo>
                        <a:pt x="1251" y="1221"/>
                        <a:pt x="1149" y="1174"/>
                        <a:pt x="1043" y="1174"/>
                      </a:cubicBezTo>
                      <a:cubicBezTo>
                        <a:pt x="949" y="1174"/>
                        <a:pt x="851" y="1210"/>
                        <a:pt x="795" y="1336"/>
                      </a:cubicBezTo>
                      <a:cubicBezTo>
                        <a:pt x="745" y="1346"/>
                        <a:pt x="745" y="1346"/>
                        <a:pt x="745" y="1346"/>
                      </a:cubicBezTo>
                      <a:cubicBezTo>
                        <a:pt x="782" y="1076"/>
                        <a:pt x="782" y="1076"/>
                        <a:pt x="782" y="1076"/>
                      </a:cubicBezTo>
                      <a:cubicBezTo>
                        <a:pt x="786" y="1073"/>
                        <a:pt x="790" y="1071"/>
                        <a:pt x="796" y="1067"/>
                      </a:cubicBezTo>
                      <a:cubicBezTo>
                        <a:pt x="844" y="1039"/>
                        <a:pt x="957" y="983"/>
                        <a:pt x="1079" y="983"/>
                      </a:cubicBezTo>
                      <a:cubicBezTo>
                        <a:pt x="1196" y="983"/>
                        <a:pt x="1321" y="1034"/>
                        <a:pt x="1410" y="1211"/>
                      </a:cubicBezTo>
                      <a:lnTo>
                        <a:pt x="1284" y="1237"/>
                      </a:lnTo>
                      <a:close/>
                      <a:moveTo>
                        <a:pt x="1416" y="1210"/>
                      </a:moveTo>
                      <a:cubicBezTo>
                        <a:pt x="1327" y="1030"/>
                        <a:pt x="1198" y="977"/>
                        <a:pt x="1079" y="977"/>
                      </a:cubicBezTo>
                      <a:cubicBezTo>
                        <a:pt x="946" y="977"/>
                        <a:pt x="825" y="1042"/>
                        <a:pt x="783" y="1068"/>
                      </a:cubicBezTo>
                      <a:cubicBezTo>
                        <a:pt x="792" y="998"/>
                        <a:pt x="792" y="998"/>
                        <a:pt x="792" y="998"/>
                      </a:cubicBezTo>
                      <a:cubicBezTo>
                        <a:pt x="1198" y="823"/>
                        <a:pt x="1198" y="823"/>
                        <a:pt x="1198" y="823"/>
                      </a:cubicBezTo>
                      <a:cubicBezTo>
                        <a:pt x="1384" y="953"/>
                        <a:pt x="1384" y="953"/>
                        <a:pt x="1384" y="953"/>
                      </a:cubicBezTo>
                      <a:cubicBezTo>
                        <a:pt x="1387" y="958"/>
                        <a:pt x="1387" y="958"/>
                        <a:pt x="1387" y="958"/>
                      </a:cubicBezTo>
                      <a:cubicBezTo>
                        <a:pt x="1437" y="1206"/>
                        <a:pt x="1437" y="1206"/>
                        <a:pt x="1437" y="1206"/>
                      </a:cubicBezTo>
                      <a:lnTo>
                        <a:pt x="1416" y="1210"/>
                      </a:lnTo>
                      <a:close/>
                      <a:moveTo>
                        <a:pt x="1449" y="1205"/>
                      </a:moveTo>
                      <a:cubicBezTo>
                        <a:pt x="1404" y="980"/>
                        <a:pt x="1404" y="980"/>
                        <a:pt x="1404" y="980"/>
                      </a:cubicBezTo>
                      <a:cubicBezTo>
                        <a:pt x="1591" y="1225"/>
                        <a:pt x="1591" y="1225"/>
                        <a:pt x="1591" y="1225"/>
                      </a:cubicBezTo>
                      <a:lnTo>
                        <a:pt x="1449" y="1205"/>
                      </a:lnTo>
                      <a:close/>
                      <a:moveTo>
                        <a:pt x="1621" y="1230"/>
                      </a:moveTo>
                      <a:cubicBezTo>
                        <a:pt x="1399" y="938"/>
                        <a:pt x="1399" y="938"/>
                        <a:pt x="1399" y="938"/>
                      </a:cubicBezTo>
                      <a:cubicBezTo>
                        <a:pt x="1395" y="935"/>
                        <a:pt x="1395" y="935"/>
                        <a:pt x="1395" y="935"/>
                      </a:cubicBezTo>
                      <a:cubicBezTo>
                        <a:pt x="1374" y="831"/>
                        <a:pt x="1374" y="831"/>
                        <a:pt x="1374" y="831"/>
                      </a:cubicBezTo>
                      <a:cubicBezTo>
                        <a:pt x="1737" y="1247"/>
                        <a:pt x="1737" y="1247"/>
                        <a:pt x="1737" y="1247"/>
                      </a:cubicBezTo>
                      <a:lnTo>
                        <a:pt x="1621" y="1230"/>
                      </a:lnTo>
                      <a:close/>
                      <a:moveTo>
                        <a:pt x="1366" y="788"/>
                      </a:moveTo>
                      <a:cubicBezTo>
                        <a:pt x="1361" y="762"/>
                        <a:pt x="1361" y="762"/>
                        <a:pt x="1361" y="762"/>
                      </a:cubicBezTo>
                      <a:cubicBezTo>
                        <a:pt x="1928" y="909"/>
                        <a:pt x="1928" y="909"/>
                        <a:pt x="1928" y="909"/>
                      </a:cubicBezTo>
                      <a:cubicBezTo>
                        <a:pt x="2136" y="1305"/>
                        <a:pt x="2136" y="1305"/>
                        <a:pt x="2136" y="1305"/>
                      </a:cubicBezTo>
                      <a:cubicBezTo>
                        <a:pt x="1770" y="1252"/>
                        <a:pt x="1770" y="1252"/>
                        <a:pt x="1770" y="1252"/>
                      </a:cubicBezTo>
                      <a:lnTo>
                        <a:pt x="1366" y="788"/>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Calibri"/>
                  </a:endParaRPr>
                </a:p>
              </p:txBody>
            </p:sp>
          </p:grpSp>
        </p:grpSp>
      </p:grpSp>
      <p:grpSp>
        <p:nvGrpSpPr>
          <p:cNvPr id="49" name="Skupina 48"/>
          <p:cNvGrpSpPr/>
          <p:nvPr/>
        </p:nvGrpSpPr>
        <p:grpSpPr>
          <a:xfrm>
            <a:off x="3379222" y="4498722"/>
            <a:ext cx="2337255" cy="253063"/>
            <a:chOff x="2002876" y="2302353"/>
            <a:chExt cx="2337255" cy="253063"/>
          </a:xfrm>
        </p:grpSpPr>
        <p:sp>
          <p:nvSpPr>
            <p:cNvPr id="50" name="TextovéPole 49"/>
            <p:cNvSpPr txBox="1"/>
            <p:nvPr/>
          </p:nvSpPr>
          <p:spPr>
            <a:xfrm>
              <a:off x="2139855" y="2309195"/>
              <a:ext cx="529312" cy="246221"/>
            </a:xfrm>
            <a:prstGeom prst="rect">
              <a:avLst/>
            </a:prstGeom>
          </p:spPr>
          <p:txBody>
            <a:bodyPr wrap="none" rtlCol="0">
              <a:spAutoFit/>
            </a:bodyPr>
            <a:lstStyle/>
            <a:p>
              <a:pPr defTabSz="914330" fontAlgn="auto">
                <a:spcBef>
                  <a:spcPts val="600"/>
                </a:spcBef>
                <a:spcAft>
                  <a:spcPts val="0"/>
                </a:spcAft>
              </a:pPr>
              <a:r>
                <a:rPr lang="cs-CZ" sz="1000" dirty="0">
                  <a:solidFill>
                    <a:srgbClr val="404040"/>
                  </a:solidFill>
                  <a:latin typeface="Calibri"/>
                  <a:cs typeface="Arial" pitchFamily="34" charset="0"/>
                </a:rPr>
                <a:t>&gt; 85 %</a:t>
              </a:r>
            </a:p>
          </p:txBody>
        </p:sp>
        <p:sp>
          <p:nvSpPr>
            <p:cNvPr id="51" name="Obdélník 50"/>
            <p:cNvSpPr/>
            <p:nvPr/>
          </p:nvSpPr>
          <p:spPr>
            <a:xfrm>
              <a:off x="2002876" y="2386734"/>
              <a:ext cx="177055" cy="81080"/>
            </a:xfrm>
            <a:prstGeom prst="rect">
              <a:avLst/>
            </a:prstGeom>
            <a:solidFill>
              <a:srgbClr val="00B05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52" name="Obdélník 51"/>
            <p:cNvSpPr/>
            <p:nvPr/>
          </p:nvSpPr>
          <p:spPr>
            <a:xfrm>
              <a:off x="2673684" y="2386734"/>
              <a:ext cx="177055" cy="81080"/>
            </a:xfrm>
            <a:prstGeom prst="rect">
              <a:avLst/>
            </a:prstGeom>
            <a:solidFill>
              <a:srgbClr val="FFC00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53" name="Obdélník 52"/>
            <p:cNvSpPr/>
            <p:nvPr/>
          </p:nvSpPr>
          <p:spPr>
            <a:xfrm>
              <a:off x="3684378" y="2388142"/>
              <a:ext cx="177055" cy="81080"/>
            </a:xfrm>
            <a:prstGeom prst="rect">
              <a:avLst/>
            </a:prstGeom>
            <a:solidFill>
              <a:srgbClr val="ED6737"/>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54" name="TextovéPole 53"/>
            <p:cNvSpPr txBox="1"/>
            <p:nvPr/>
          </p:nvSpPr>
          <p:spPr>
            <a:xfrm>
              <a:off x="3810819" y="2302353"/>
              <a:ext cx="529312" cy="246221"/>
            </a:xfrm>
            <a:prstGeom prst="rect">
              <a:avLst/>
            </a:prstGeom>
          </p:spPr>
          <p:txBody>
            <a:bodyPr wrap="none" rtlCol="0">
              <a:spAutoFit/>
            </a:bodyPr>
            <a:lstStyle/>
            <a:p>
              <a:pPr defTabSz="914330" fontAlgn="auto">
                <a:spcBef>
                  <a:spcPts val="600"/>
                </a:spcBef>
                <a:spcAft>
                  <a:spcPts val="0"/>
                </a:spcAft>
              </a:pPr>
              <a:r>
                <a:rPr lang="cs-CZ" sz="1000" dirty="0">
                  <a:solidFill>
                    <a:srgbClr val="404040"/>
                  </a:solidFill>
                  <a:latin typeface="Calibri"/>
                  <a:cs typeface="Arial" pitchFamily="34" charset="0"/>
                </a:rPr>
                <a:t>&lt; 70 %</a:t>
              </a:r>
            </a:p>
          </p:txBody>
        </p:sp>
        <p:sp>
          <p:nvSpPr>
            <p:cNvPr id="55" name="TextovéPole 54"/>
            <p:cNvSpPr txBox="1"/>
            <p:nvPr/>
          </p:nvSpPr>
          <p:spPr>
            <a:xfrm>
              <a:off x="2818453" y="2302353"/>
              <a:ext cx="886781" cy="246221"/>
            </a:xfrm>
            <a:prstGeom prst="rect">
              <a:avLst/>
            </a:prstGeom>
          </p:spPr>
          <p:txBody>
            <a:bodyPr wrap="none" rtlCol="0">
              <a:spAutoFit/>
            </a:bodyPr>
            <a:lstStyle/>
            <a:p>
              <a:pPr defTabSz="914330" fontAlgn="auto">
                <a:spcBef>
                  <a:spcPts val="600"/>
                </a:spcBef>
                <a:spcAft>
                  <a:spcPts val="0"/>
                </a:spcAft>
              </a:pPr>
              <a:r>
                <a:rPr lang="cs-CZ" sz="1000" dirty="0">
                  <a:solidFill>
                    <a:srgbClr val="404040"/>
                  </a:solidFill>
                  <a:latin typeface="Calibri"/>
                  <a:cs typeface="Arial" pitchFamily="34" charset="0"/>
                </a:rPr>
                <a:t>70 % až 85 % </a:t>
              </a:r>
            </a:p>
          </p:txBody>
        </p:sp>
      </p:grpSp>
    </p:spTree>
    <p:extLst>
      <p:ext uri="{BB962C8B-B14F-4D97-AF65-F5344CB8AC3E}">
        <p14:creationId xmlns:p14="http://schemas.microsoft.com/office/powerpoint/2010/main" val="11614377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Obrázek 102"/>
          <p:cNvPicPr>
            <a:picLocks noChangeAspect="1"/>
          </p:cNvPicPr>
          <p:nvPr/>
        </p:nvPicPr>
        <p:blipFill>
          <a:blip r:embed="rId2" cstate="print">
            <a:duotone>
              <a:prstClr val="black"/>
              <a:srgbClr val="D9C3A5">
                <a:tint val="50000"/>
                <a:satMod val="180000"/>
              </a:srgbClr>
            </a:duotone>
            <a:extLst>
              <a:ext uri="{BEBA8EAE-BF5A-486C-A8C5-ECC9F3942E4B}">
                <a14:imgProps xmlns:a14="http://schemas.microsoft.com/office/drawing/2010/main">
                  <a14:imgLayer r:embed="rId3">
                    <a14:imgEffect>
                      <a14:brightnessContrast bright="-35000"/>
                    </a14:imgEffect>
                  </a14:imgLayer>
                </a14:imgProps>
              </a:ext>
              <a:ext uri="{28A0092B-C50C-407E-A947-70E740481C1C}">
                <a14:useLocalDpi xmlns:a14="http://schemas.microsoft.com/office/drawing/2010/main" val="0"/>
              </a:ext>
            </a:extLst>
          </a:blip>
          <a:stretch>
            <a:fillRect/>
          </a:stretch>
        </p:blipFill>
        <p:spPr>
          <a:xfrm>
            <a:off x="340777" y="1884288"/>
            <a:ext cx="4320000" cy="2700000"/>
          </a:xfrm>
          <a:prstGeom prst="rect">
            <a:avLst/>
          </a:prstGeom>
        </p:spPr>
      </p:pic>
      <p:sp>
        <p:nvSpPr>
          <p:cNvPr id="2" name="Zástupný symbol pro číslo snímku 1"/>
          <p:cNvSpPr>
            <a:spLocks noGrp="1"/>
          </p:cNvSpPr>
          <p:nvPr>
            <p:ph type="sldNum" sz="quarter" idx="12"/>
          </p:nvPr>
        </p:nvSpPr>
        <p:spPr/>
        <p:txBody>
          <a:bodyPr/>
          <a:lstStyle/>
          <a:p>
            <a:pPr defTabSz="685800">
              <a:defRPr/>
            </a:pPr>
            <a:fld id="{EFA7B33C-2957-4FED-A986-F7D0C74A1F7C}" type="slidenum">
              <a:rPr lang="cs-CZ" smtClean="0">
                <a:solidFill>
                  <a:srgbClr val="003C78"/>
                </a:solidFill>
              </a:rPr>
              <a:pPr defTabSz="685800">
                <a:defRPr/>
              </a:pPr>
              <a:t>17</a:t>
            </a:fld>
            <a:endParaRPr lang="cs-CZ" dirty="0">
              <a:solidFill>
                <a:srgbClr val="003C78"/>
              </a:solidFill>
            </a:endParaRPr>
          </a:p>
        </p:txBody>
      </p:sp>
      <p:sp>
        <p:nvSpPr>
          <p:cNvPr id="4" name="Nadpis 3"/>
          <p:cNvSpPr txBox="1">
            <a:spLocks/>
          </p:cNvSpPr>
          <p:nvPr/>
        </p:nvSpPr>
        <p:spPr>
          <a:xfrm>
            <a:off x="220553" y="454018"/>
            <a:ext cx="8654595" cy="461548"/>
          </a:xfrm>
          <a:prstGeom prst="rect">
            <a:avLst/>
          </a:prstGeom>
        </p:spPr>
        <p:txBody>
          <a:bodyPr vert="horz" lIns="36000" tIns="45720" rIns="36000" bIns="45720" rtlCol="0" anchor="t">
            <a:noAutofit/>
          </a:bodyPr>
          <a:lstStyle>
            <a:lvl1pPr algn="l" defTabSz="914400" rtl="0" eaLnBrk="1" latinLnBrk="0" hangingPunct="1">
              <a:spcBef>
                <a:spcPct val="0"/>
              </a:spcBef>
              <a:buNone/>
              <a:defRPr sz="2800" b="1" kern="1200">
                <a:solidFill>
                  <a:srgbClr val="404040"/>
                </a:solidFill>
                <a:latin typeface="Calibri" pitchFamily="34" charset="0"/>
                <a:ea typeface="+mj-ea"/>
                <a:cs typeface="Arial" pitchFamily="34" charset="0"/>
              </a:defRPr>
            </a:lvl1pPr>
          </a:lstStyle>
          <a:p>
            <a:pPr lvl="0" fontAlgn="auto">
              <a:spcAft>
                <a:spcPts val="0"/>
              </a:spcAft>
              <a:defRPr/>
            </a:pPr>
            <a:r>
              <a:rPr lang="cs-CZ" sz="2400" dirty="0"/>
              <a:t>Pracovníci působí jako profesionálové, často jim však chybí aktivita</a:t>
            </a:r>
            <a:endParaRPr kumimoji="0" lang="cs-CZ" sz="2400" b="1" i="0" u="none" strike="noStrike" kern="1200" cap="none" spc="0" normalizeH="0" baseline="0" noProof="0" dirty="0">
              <a:ln>
                <a:noFill/>
              </a:ln>
              <a:effectLst/>
              <a:uLnTx/>
              <a:uFillTx/>
            </a:endParaRPr>
          </a:p>
        </p:txBody>
      </p:sp>
      <p:sp>
        <p:nvSpPr>
          <p:cNvPr id="5" name="Zástupný symbol pro text 4"/>
          <p:cNvSpPr txBox="1">
            <a:spLocks/>
          </p:cNvSpPr>
          <p:nvPr/>
        </p:nvSpPr>
        <p:spPr>
          <a:xfrm>
            <a:off x="166765" y="188107"/>
            <a:ext cx="6710396" cy="442661"/>
          </a:xfrm>
          <a:prstGeom prst="rect">
            <a:avLst/>
          </a:prstGeom>
        </p:spPr>
        <p:txBody>
          <a:bodyPr/>
          <a:lstStyle>
            <a:lvl1pPr marL="174625" indent="-174625" algn="l" defTabSz="914400" rtl="0" eaLnBrk="1" latinLnBrk="0" hangingPunct="1">
              <a:spcBef>
                <a:spcPct val="20000"/>
              </a:spcBef>
              <a:buFont typeface="Wingdings" pitchFamily="2" charset="2"/>
              <a:buChar char="§"/>
              <a:defRPr sz="2000" kern="1200">
                <a:solidFill>
                  <a:srgbClr val="404040"/>
                </a:solidFill>
                <a:latin typeface="Calibri" pitchFamily="34" charset="0"/>
                <a:ea typeface="+mn-ea"/>
                <a:cs typeface="Arial" pitchFamily="34" charset="0"/>
              </a:defRPr>
            </a:lvl1pPr>
            <a:lvl2pPr marL="444500" indent="-203200" algn="l" defTabSz="914400" rtl="0" eaLnBrk="1" latinLnBrk="0" hangingPunct="1">
              <a:spcBef>
                <a:spcPct val="20000"/>
              </a:spcBef>
              <a:buSzPct val="100000"/>
              <a:buFont typeface="Wingdings" panose="05000000000000000000" pitchFamily="2" charset="2"/>
              <a:buChar char="§"/>
              <a:defRPr sz="1800" kern="1200">
                <a:solidFill>
                  <a:srgbClr val="404040"/>
                </a:solidFill>
                <a:latin typeface="Calibri" pitchFamily="34" charset="0"/>
                <a:ea typeface="+mn-ea"/>
                <a:cs typeface="Arial" pitchFamily="34" charset="0"/>
              </a:defRPr>
            </a:lvl2pPr>
            <a:lvl3pPr marL="622300" indent="-127000" algn="l" defTabSz="914400" rtl="0" eaLnBrk="1" latinLnBrk="0" hangingPunct="1">
              <a:spcBef>
                <a:spcPct val="20000"/>
              </a:spcBef>
              <a:buSzPct val="100000"/>
              <a:buFont typeface="Arial" pitchFamily="34" charset="0"/>
              <a:buNone/>
              <a:defRPr sz="1800" kern="1200">
                <a:solidFill>
                  <a:srgbClr val="404040"/>
                </a:solidFill>
                <a:latin typeface="Calibri" pitchFamily="34" charset="0"/>
                <a:ea typeface="+mn-ea"/>
                <a:cs typeface="Arial" pitchFamily="34" charset="0"/>
              </a:defRPr>
            </a:lvl3pPr>
            <a:lvl4pPr marL="901700" indent="-139700" algn="l" defTabSz="914400" rtl="0" eaLnBrk="1" latinLnBrk="0" hangingPunct="1">
              <a:spcBef>
                <a:spcPct val="20000"/>
              </a:spcBef>
              <a:buFont typeface="Arial" pitchFamily="34" charset="0"/>
              <a:buNone/>
              <a:defRPr sz="1600" kern="1200">
                <a:solidFill>
                  <a:srgbClr val="404040"/>
                </a:solidFill>
                <a:latin typeface="Calibri" pitchFamily="34" charset="0"/>
                <a:ea typeface="+mn-ea"/>
                <a:cs typeface="Arial" pitchFamily="34" charset="0"/>
              </a:defRPr>
            </a:lvl4pPr>
            <a:lvl5pPr marL="1257300" indent="-139700" algn="l" defTabSz="914400" rtl="0" eaLnBrk="1" latinLnBrk="0" hangingPunct="1">
              <a:spcBef>
                <a:spcPct val="20000"/>
              </a:spcBef>
              <a:buFont typeface="Arial" pitchFamily="34" charset="0"/>
              <a:buNone/>
              <a:defRPr sz="1400" kern="1200">
                <a:solidFill>
                  <a:srgbClr val="404040"/>
                </a:solidFill>
                <a:latin typeface="Calibri"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buNone/>
              <a:defRPr/>
            </a:pPr>
            <a:r>
              <a:rPr lang="pl-PL" sz="1800" dirty="0"/>
              <a:t>PRACOVNÍK TIC</a:t>
            </a:r>
          </a:p>
        </p:txBody>
      </p:sp>
      <p:grpSp>
        <p:nvGrpSpPr>
          <p:cNvPr id="24" name="Skupina 23"/>
          <p:cNvGrpSpPr/>
          <p:nvPr/>
        </p:nvGrpSpPr>
        <p:grpSpPr>
          <a:xfrm>
            <a:off x="432346" y="1973070"/>
            <a:ext cx="2632938" cy="1232780"/>
            <a:chOff x="6812185" y="3854048"/>
            <a:chExt cx="2155943" cy="1944343"/>
          </a:xfrm>
        </p:grpSpPr>
        <p:sp>
          <p:nvSpPr>
            <p:cNvPr id="25" name="Obdélník 24"/>
            <p:cNvSpPr/>
            <p:nvPr/>
          </p:nvSpPr>
          <p:spPr>
            <a:xfrm>
              <a:off x="6812185" y="3854048"/>
              <a:ext cx="2155943" cy="1662602"/>
            </a:xfrm>
            <a:prstGeom prst="rect">
              <a:avLst/>
            </a:prstGeom>
            <a:solidFill>
              <a:srgbClr val="ED6737">
                <a:alpha val="79000"/>
              </a:srgbClr>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dirty="0" err="1">
                <a:ln>
                  <a:noFill/>
                </a:ln>
                <a:solidFill>
                  <a:srgbClr val="003399"/>
                </a:solidFill>
                <a:effectLst/>
                <a:uLnTx/>
                <a:uFillTx/>
                <a:latin typeface="Calibri" pitchFamily="34" charset="0"/>
                <a:ea typeface="+mn-ea"/>
                <a:cs typeface="+mn-cs"/>
              </a:endParaRPr>
            </a:p>
          </p:txBody>
        </p:sp>
        <p:sp>
          <p:nvSpPr>
            <p:cNvPr id="26" name="TextovéPole 25"/>
            <p:cNvSpPr txBox="1"/>
            <p:nvPr/>
          </p:nvSpPr>
          <p:spPr>
            <a:xfrm>
              <a:off x="6812185" y="3905230"/>
              <a:ext cx="2103938" cy="1893161"/>
            </a:xfrm>
            <a:prstGeom prst="rect">
              <a:avLst/>
            </a:prstGeom>
          </p:spPr>
          <p:txBody>
            <a:bodyPr wrap="square" rtlCol="0">
              <a:spAutoFit/>
            </a:bodyPr>
            <a:lstStyle/>
            <a:p>
              <a:pPr algn="ctr" defTabSz="914330">
                <a:defRPr/>
              </a:pPr>
              <a:r>
                <a:rPr kumimoji="0" lang="cs-CZ" sz="1000" b="1" i="0" u="none" strike="noStrike" kern="0" cap="none" spc="0" normalizeH="0" baseline="0" noProof="0" dirty="0">
                  <a:ln>
                    <a:noFill/>
                  </a:ln>
                  <a:solidFill>
                    <a:srgbClr val="FFFFFF"/>
                  </a:solidFill>
                  <a:effectLst/>
                  <a:uLnTx/>
                  <a:uFillTx/>
                  <a:latin typeface="Calibri" pitchFamily="34" charset="0"/>
                  <a:cs typeface="Arial" pitchFamily="34" charset="0"/>
                </a:rPr>
                <a:t>Prostor ke zlepšení je v atraktivním představení navržených cílů</a:t>
              </a:r>
              <a:br>
                <a:rPr kumimoji="0" lang="cs-CZ" sz="1000" b="1" i="0" u="none" strike="noStrike" kern="0" cap="none" spc="0" normalizeH="0" baseline="0" noProof="0" dirty="0">
                  <a:ln>
                    <a:noFill/>
                  </a:ln>
                  <a:solidFill>
                    <a:srgbClr val="FFFFFF"/>
                  </a:solidFill>
                  <a:effectLst/>
                  <a:uLnTx/>
                  <a:uFillTx/>
                  <a:latin typeface="Calibri" pitchFamily="34" charset="0"/>
                  <a:cs typeface="Arial" pitchFamily="34" charset="0"/>
                </a:rPr>
              </a:br>
              <a:r>
                <a:rPr kumimoji="0" lang="cs-CZ" sz="400" b="1" i="0" u="none" strike="noStrike" kern="0" cap="none" spc="0" normalizeH="0" baseline="0" noProof="0" dirty="0">
                  <a:ln>
                    <a:noFill/>
                  </a:ln>
                  <a:solidFill>
                    <a:srgbClr val="FFFFFF"/>
                  </a:solidFill>
                  <a:effectLst/>
                  <a:uLnTx/>
                  <a:uFillTx/>
                  <a:latin typeface="Calibri" pitchFamily="34" charset="0"/>
                  <a:cs typeface="Arial" pitchFamily="34" charset="0"/>
                </a:rPr>
                <a:t> </a:t>
              </a:r>
              <a:r>
                <a:rPr kumimoji="0" lang="cs-CZ" sz="1200" b="1" i="0" u="none" strike="noStrike" kern="0" cap="none" spc="0" normalizeH="0" baseline="0" noProof="0" dirty="0">
                  <a:ln>
                    <a:noFill/>
                  </a:ln>
                  <a:solidFill>
                    <a:srgbClr val="FFFFFF"/>
                  </a:solidFill>
                  <a:effectLst/>
                  <a:uLnTx/>
                  <a:uFillTx/>
                  <a:latin typeface="Calibri" pitchFamily="34" charset="0"/>
                  <a:cs typeface="Arial" pitchFamily="34" charset="0"/>
                </a:rPr>
                <a:t/>
              </a:r>
              <a:br>
                <a:rPr kumimoji="0" lang="cs-CZ" sz="1200" b="1" i="0" u="none" strike="noStrike" kern="0" cap="none" spc="0" normalizeH="0" baseline="0" noProof="0" dirty="0">
                  <a:ln>
                    <a:noFill/>
                  </a:ln>
                  <a:solidFill>
                    <a:srgbClr val="FFFFFF"/>
                  </a:solidFill>
                  <a:effectLst/>
                  <a:uLnTx/>
                  <a:uFillTx/>
                  <a:latin typeface="Calibri" pitchFamily="34" charset="0"/>
                  <a:cs typeface="Arial" pitchFamily="34" charset="0"/>
                </a:rPr>
              </a:br>
              <a:r>
                <a:rPr kumimoji="0" lang="cs-CZ" sz="800" b="0" i="1" u="none" strike="noStrike" kern="0" cap="none" spc="0" normalizeH="0" baseline="0" noProof="0" dirty="0">
                  <a:ln>
                    <a:noFill/>
                  </a:ln>
                  <a:solidFill>
                    <a:srgbClr val="FFFFFF"/>
                  </a:solidFill>
                  <a:effectLst/>
                  <a:uLnTx/>
                  <a:uFillTx/>
                  <a:latin typeface="Calibri" pitchFamily="34" charset="0"/>
                  <a:cs typeface="Arial" pitchFamily="34" charset="0"/>
                </a:rPr>
                <a:t>Pouze 6 z 10 </a:t>
              </a:r>
              <a:r>
                <a:rPr kumimoji="0" lang="cs-CZ" sz="800" b="0" i="1" u="none" strike="noStrike" kern="0" cap="none" spc="0" normalizeH="0" baseline="0" noProof="0" dirty="0" err="1">
                  <a:ln>
                    <a:noFill/>
                  </a:ln>
                  <a:solidFill>
                    <a:srgbClr val="FFFFFF"/>
                  </a:solidFill>
                  <a:effectLst/>
                  <a:uLnTx/>
                  <a:uFillTx/>
                  <a:latin typeface="Calibri" pitchFamily="34" charset="0"/>
                  <a:cs typeface="Arial" pitchFamily="34" charset="0"/>
                </a:rPr>
                <a:t>shopperů</a:t>
              </a:r>
              <a:r>
                <a:rPr kumimoji="0" lang="cs-CZ" sz="800" b="0" i="1" u="none" strike="noStrike" kern="0" cap="none" spc="0" normalizeH="0" baseline="0" noProof="0" dirty="0">
                  <a:ln>
                    <a:noFill/>
                  </a:ln>
                  <a:solidFill>
                    <a:srgbClr val="FFFFFF"/>
                  </a:solidFill>
                  <a:effectLst/>
                  <a:uLnTx/>
                  <a:uFillTx/>
                  <a:latin typeface="Calibri" pitchFamily="34" charset="0"/>
                  <a:cs typeface="Arial" pitchFamily="34" charset="0"/>
                </a:rPr>
                <a:t> „</a:t>
              </a:r>
              <a:r>
                <a:rPr lang="cs-CZ" sz="800" i="1" kern="0" dirty="0">
                  <a:solidFill>
                    <a:srgbClr val="FFFFFF"/>
                  </a:solidFill>
                  <a:latin typeface="Calibri" pitchFamily="34" charset="0"/>
                  <a:cs typeface="Arial" pitchFamily="34" charset="0"/>
                </a:rPr>
                <a:t>r</a:t>
              </a:r>
              <a:r>
                <a:rPr kumimoji="0" lang="cs-CZ" sz="800" b="0" i="1" u="none" strike="noStrike" kern="0" cap="none" spc="0" normalizeH="0" baseline="0" noProof="0" dirty="0" err="1">
                  <a:ln>
                    <a:noFill/>
                  </a:ln>
                  <a:solidFill>
                    <a:srgbClr val="FFFFFF"/>
                  </a:solidFill>
                  <a:effectLst/>
                  <a:uLnTx/>
                  <a:uFillTx/>
                  <a:latin typeface="Calibri" pitchFamily="34" charset="0"/>
                  <a:cs typeface="Arial" pitchFamily="34" charset="0"/>
                </a:rPr>
                <a:t>ozhodně</a:t>
              </a:r>
              <a:r>
                <a:rPr kumimoji="0" lang="cs-CZ" sz="800" b="0" i="1" u="none" strike="noStrike" kern="0" cap="none" spc="0" normalizeH="0" baseline="0" noProof="0" dirty="0">
                  <a:ln>
                    <a:noFill/>
                  </a:ln>
                  <a:solidFill>
                    <a:srgbClr val="FFFFFF"/>
                  </a:solidFill>
                  <a:effectLst/>
                  <a:uLnTx/>
                  <a:uFillTx/>
                  <a:latin typeface="Calibri" pitchFamily="34" charset="0"/>
                  <a:cs typeface="Arial" pitchFamily="34" charset="0"/>
                </a:rPr>
                <a:t> souhlasilo“ s výrokem, že pracovník představil navržený cíl atraktivně a dokázal by turistu k návštěvě </a:t>
              </a:r>
              <a:r>
                <a:rPr lang="cs-CZ" sz="800" i="1" kern="0" dirty="0">
                  <a:solidFill>
                    <a:srgbClr val="FFFFFF"/>
                  </a:solidFill>
                  <a:latin typeface="Calibri" pitchFamily="34" charset="0"/>
                  <a:cs typeface="Arial" pitchFamily="34" charset="0"/>
                </a:rPr>
                <a:t>nalákat. S tím, že pracovník je odborník a měl přehled o regionu rozhodně souhlasilo      78 % návštěvníků.</a:t>
              </a:r>
            </a:p>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800" b="0" i="1" u="none" strike="noStrike" kern="0" cap="none" spc="0" normalizeH="0" baseline="0" noProof="0" dirty="0">
                <a:ln>
                  <a:noFill/>
                </a:ln>
                <a:solidFill>
                  <a:srgbClr val="FFFFFF"/>
                </a:solidFill>
                <a:effectLst/>
                <a:uLnTx/>
                <a:uFillTx/>
                <a:latin typeface="Calibri" pitchFamily="34" charset="0"/>
                <a:cs typeface="Arial" pitchFamily="34" charset="0"/>
              </a:endParaRPr>
            </a:p>
          </p:txBody>
        </p:sp>
      </p:grpSp>
      <p:grpSp>
        <p:nvGrpSpPr>
          <p:cNvPr id="27" name="Skupina 26"/>
          <p:cNvGrpSpPr/>
          <p:nvPr/>
        </p:nvGrpSpPr>
        <p:grpSpPr>
          <a:xfrm>
            <a:off x="3140495" y="1969991"/>
            <a:ext cx="1447144" cy="1118741"/>
            <a:chOff x="6406033" y="3984316"/>
            <a:chExt cx="2051746" cy="1725114"/>
          </a:xfrm>
        </p:grpSpPr>
        <p:sp>
          <p:nvSpPr>
            <p:cNvPr id="28" name="Obdélník 27"/>
            <p:cNvSpPr/>
            <p:nvPr/>
          </p:nvSpPr>
          <p:spPr>
            <a:xfrm>
              <a:off x="6406033" y="3984316"/>
              <a:ext cx="2051746" cy="1715875"/>
            </a:xfrm>
            <a:prstGeom prst="rect">
              <a:avLst/>
            </a:prstGeom>
            <a:solidFill>
              <a:srgbClr val="00B050">
                <a:alpha val="79000"/>
              </a:srgbClr>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dirty="0" err="1">
                <a:ln>
                  <a:noFill/>
                </a:ln>
                <a:solidFill>
                  <a:srgbClr val="003399"/>
                </a:solidFill>
                <a:effectLst/>
                <a:uLnTx/>
                <a:uFillTx/>
                <a:latin typeface="Calibri" pitchFamily="34" charset="0"/>
                <a:ea typeface="+mn-ea"/>
                <a:cs typeface="+mn-cs"/>
              </a:endParaRPr>
            </a:p>
          </p:txBody>
        </p:sp>
        <p:sp>
          <p:nvSpPr>
            <p:cNvPr id="29" name="TextovéPole 28"/>
            <p:cNvSpPr txBox="1"/>
            <p:nvPr/>
          </p:nvSpPr>
          <p:spPr>
            <a:xfrm>
              <a:off x="6428389" y="4048344"/>
              <a:ext cx="2000405" cy="1661086"/>
            </a:xfrm>
            <a:prstGeom prst="rect">
              <a:avLst/>
            </a:prstGeom>
          </p:spPr>
          <p:txBody>
            <a:bodyPr wrap="square" rtlCol="0">
              <a:spAutoFit/>
            </a:bodyPr>
            <a:lstStyle/>
            <a:p>
              <a:pPr marL="0" marR="0" lvl="0" indent="0" algn="ctr" defTabSz="914330" eaLnBrk="1" fontAlgn="auto" latinLnBrk="0" hangingPunct="1">
                <a:lnSpc>
                  <a:spcPct val="100000"/>
                </a:lnSpc>
                <a:spcBef>
                  <a:spcPts val="0"/>
                </a:spcBef>
                <a:spcAft>
                  <a:spcPts val="0"/>
                </a:spcAft>
                <a:buClrTx/>
                <a:buSzTx/>
                <a:buFontTx/>
                <a:buNone/>
                <a:tabLst/>
                <a:defRPr/>
              </a:pPr>
              <a:r>
                <a:rPr kumimoji="0" lang="cs-CZ" sz="1000" b="1" i="0" u="none" strike="noStrike" kern="0" cap="none" spc="0" normalizeH="0" baseline="0" noProof="0" dirty="0">
                  <a:ln>
                    <a:noFill/>
                  </a:ln>
                  <a:solidFill>
                    <a:srgbClr val="FFFFFF"/>
                  </a:solidFill>
                  <a:effectLst/>
                  <a:uLnTx/>
                  <a:uFillTx/>
                  <a:latin typeface="Calibri" pitchFamily="34" charset="0"/>
                  <a:cs typeface="Arial" pitchFamily="34" charset="0"/>
                </a:rPr>
                <a:t>Pracovníci jsou profesionální</a:t>
              </a:r>
              <a:r>
                <a:rPr kumimoji="0" lang="cs-CZ" sz="1200" b="1" i="0" u="none" strike="noStrike" kern="0" cap="none" spc="0" normalizeH="0" baseline="0" noProof="0" dirty="0">
                  <a:ln>
                    <a:noFill/>
                  </a:ln>
                  <a:solidFill>
                    <a:srgbClr val="FFFFFF"/>
                  </a:solidFill>
                  <a:effectLst/>
                  <a:uLnTx/>
                  <a:uFillTx/>
                  <a:latin typeface="Calibri" pitchFamily="34" charset="0"/>
                  <a:cs typeface="Arial" pitchFamily="34" charset="0"/>
                </a:rPr>
                <a:t/>
              </a:r>
              <a:br>
                <a:rPr kumimoji="0" lang="cs-CZ" sz="1200" b="1" i="0" u="none" strike="noStrike" kern="0" cap="none" spc="0" normalizeH="0" baseline="0" noProof="0" dirty="0">
                  <a:ln>
                    <a:noFill/>
                  </a:ln>
                  <a:solidFill>
                    <a:srgbClr val="FFFFFF"/>
                  </a:solidFill>
                  <a:effectLst/>
                  <a:uLnTx/>
                  <a:uFillTx/>
                  <a:latin typeface="Calibri" pitchFamily="34" charset="0"/>
                  <a:cs typeface="Arial" pitchFamily="34" charset="0"/>
                </a:rPr>
              </a:br>
              <a:r>
                <a:rPr kumimoji="0" lang="cs-CZ" sz="400" b="1" i="0" u="none" strike="noStrike" kern="0" cap="none" spc="0" normalizeH="0" baseline="0" noProof="0" dirty="0">
                  <a:ln>
                    <a:noFill/>
                  </a:ln>
                  <a:solidFill>
                    <a:srgbClr val="FFFFFF"/>
                  </a:solidFill>
                  <a:effectLst/>
                  <a:uLnTx/>
                  <a:uFillTx/>
                  <a:latin typeface="Calibri" pitchFamily="34" charset="0"/>
                  <a:cs typeface="Arial" pitchFamily="34" charset="0"/>
                </a:rPr>
                <a:t> </a:t>
              </a:r>
              <a:r>
                <a:rPr kumimoji="0" lang="cs-CZ" sz="1200" b="1" i="0" u="none" strike="noStrike" kern="0" cap="none" spc="0" normalizeH="0" baseline="0" noProof="0" dirty="0">
                  <a:ln>
                    <a:noFill/>
                  </a:ln>
                  <a:solidFill>
                    <a:srgbClr val="FFFFFF"/>
                  </a:solidFill>
                  <a:effectLst/>
                  <a:uLnTx/>
                  <a:uFillTx/>
                  <a:latin typeface="Calibri" pitchFamily="34" charset="0"/>
                  <a:cs typeface="Arial" pitchFamily="34" charset="0"/>
                </a:rPr>
                <a:t/>
              </a:r>
              <a:br>
                <a:rPr kumimoji="0" lang="cs-CZ" sz="1200" b="1" i="0" u="none" strike="noStrike" kern="0" cap="none" spc="0" normalizeH="0" baseline="0" noProof="0" dirty="0">
                  <a:ln>
                    <a:noFill/>
                  </a:ln>
                  <a:solidFill>
                    <a:srgbClr val="FFFFFF"/>
                  </a:solidFill>
                  <a:effectLst/>
                  <a:uLnTx/>
                  <a:uFillTx/>
                  <a:latin typeface="Calibri" pitchFamily="34" charset="0"/>
                  <a:cs typeface="Arial" pitchFamily="34" charset="0"/>
                </a:rPr>
              </a:br>
              <a:r>
                <a:rPr kumimoji="0" lang="cs-CZ" sz="800" b="0" i="1" u="none" strike="noStrike" kern="0" cap="none" spc="0" normalizeH="0" baseline="0" noProof="0" dirty="0">
                  <a:ln>
                    <a:noFill/>
                  </a:ln>
                  <a:solidFill>
                    <a:srgbClr val="FFFFFF"/>
                  </a:solidFill>
                  <a:effectLst/>
                  <a:uLnTx/>
                  <a:uFillTx/>
                  <a:latin typeface="Calibri" pitchFamily="34" charset="0"/>
                  <a:cs typeface="Arial" pitchFamily="34" charset="0"/>
                </a:rPr>
                <a:t>Ve většině případů jsou vhodně oblečeni (99 %), udržují oční kontakt (98 %) a nekonzumují při jednání s návštěvníky jídlo (99,5 %). </a:t>
              </a:r>
            </a:p>
          </p:txBody>
        </p:sp>
      </p:grpSp>
      <p:grpSp>
        <p:nvGrpSpPr>
          <p:cNvPr id="30" name="Skupina 29"/>
          <p:cNvGrpSpPr/>
          <p:nvPr/>
        </p:nvGrpSpPr>
        <p:grpSpPr>
          <a:xfrm>
            <a:off x="750369" y="3075533"/>
            <a:ext cx="1871604" cy="592811"/>
            <a:chOff x="6431596" y="3869425"/>
            <a:chExt cx="2371195" cy="1214635"/>
          </a:xfrm>
        </p:grpSpPr>
        <p:sp>
          <p:nvSpPr>
            <p:cNvPr id="31" name="Obdélník 30"/>
            <p:cNvSpPr/>
            <p:nvPr/>
          </p:nvSpPr>
          <p:spPr>
            <a:xfrm>
              <a:off x="6431596" y="3869425"/>
              <a:ext cx="2371195" cy="1214635"/>
            </a:xfrm>
            <a:prstGeom prst="rect">
              <a:avLst/>
            </a:prstGeom>
            <a:solidFill>
              <a:srgbClr val="00B050">
                <a:alpha val="79000"/>
              </a:srgbClr>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dirty="0" err="1">
                <a:ln>
                  <a:noFill/>
                </a:ln>
                <a:solidFill>
                  <a:srgbClr val="003399"/>
                </a:solidFill>
                <a:effectLst/>
                <a:uLnTx/>
                <a:uFillTx/>
                <a:latin typeface="Calibri" pitchFamily="34" charset="0"/>
                <a:ea typeface="+mn-ea"/>
                <a:cs typeface="+mn-cs"/>
              </a:endParaRPr>
            </a:p>
          </p:txBody>
        </p:sp>
        <p:sp>
          <p:nvSpPr>
            <p:cNvPr id="32" name="TextovéPole 31"/>
            <p:cNvSpPr txBox="1"/>
            <p:nvPr/>
          </p:nvSpPr>
          <p:spPr>
            <a:xfrm>
              <a:off x="6493450" y="3946723"/>
              <a:ext cx="2247485" cy="725260"/>
            </a:xfrm>
            <a:prstGeom prst="rect">
              <a:avLst/>
            </a:prstGeom>
          </p:spPr>
          <p:txBody>
            <a:bodyPr wrap="square" rtlCol="0">
              <a:spAutoFit/>
            </a:bodyPr>
            <a:lstStyle/>
            <a:p>
              <a:pPr marL="0" marR="0" lvl="0" indent="0" algn="ctr" defTabSz="914330" eaLnBrk="1" fontAlgn="auto" latinLnBrk="0" hangingPunct="1">
                <a:lnSpc>
                  <a:spcPct val="100000"/>
                </a:lnSpc>
                <a:spcBef>
                  <a:spcPts val="0"/>
                </a:spcBef>
                <a:spcAft>
                  <a:spcPts val="0"/>
                </a:spcAft>
                <a:buClrTx/>
                <a:buSzTx/>
                <a:buFontTx/>
                <a:buNone/>
                <a:tabLst/>
                <a:defRPr/>
              </a:pPr>
              <a:r>
                <a:rPr kumimoji="0" lang="cs-CZ" sz="1000" b="1" i="0" u="none" strike="noStrike" kern="0" cap="none" spc="0" normalizeH="0" baseline="0" noProof="0" dirty="0">
                  <a:ln>
                    <a:noFill/>
                  </a:ln>
                  <a:solidFill>
                    <a:srgbClr val="FFFFFF"/>
                  </a:solidFill>
                  <a:effectLst/>
                  <a:uLnTx/>
                  <a:uFillTx/>
                  <a:latin typeface="Calibri" pitchFamily="34" charset="0"/>
                  <a:cs typeface="Arial" pitchFamily="34" charset="0"/>
                </a:rPr>
                <a:t>Zdvořilost je standardem</a:t>
              </a:r>
              <a:br>
                <a:rPr kumimoji="0" lang="cs-CZ" sz="1000" b="1" i="0" u="none" strike="noStrike" kern="0" cap="none" spc="0" normalizeH="0" baseline="0" noProof="0" dirty="0">
                  <a:ln>
                    <a:noFill/>
                  </a:ln>
                  <a:solidFill>
                    <a:srgbClr val="FFFFFF"/>
                  </a:solidFill>
                  <a:effectLst/>
                  <a:uLnTx/>
                  <a:uFillTx/>
                  <a:latin typeface="Calibri" pitchFamily="34" charset="0"/>
                  <a:cs typeface="Arial" pitchFamily="34" charset="0"/>
                </a:rPr>
              </a:br>
              <a:r>
                <a:rPr kumimoji="0" lang="cs-CZ" sz="400" b="1" i="0" u="none" strike="noStrike" kern="0" cap="none" spc="0" normalizeH="0" baseline="0" noProof="0" dirty="0">
                  <a:ln>
                    <a:noFill/>
                  </a:ln>
                  <a:solidFill>
                    <a:srgbClr val="FFFFFF"/>
                  </a:solidFill>
                  <a:effectLst/>
                  <a:uLnTx/>
                  <a:uFillTx/>
                  <a:latin typeface="Calibri" pitchFamily="34" charset="0"/>
                  <a:cs typeface="Arial" pitchFamily="34" charset="0"/>
                </a:rPr>
                <a:t> </a:t>
              </a:r>
              <a:r>
                <a:rPr kumimoji="0" lang="cs-CZ" sz="1200" b="1" i="0" u="none" strike="noStrike" kern="0" cap="none" spc="0" normalizeH="0" baseline="0" noProof="0" dirty="0">
                  <a:ln>
                    <a:noFill/>
                  </a:ln>
                  <a:solidFill>
                    <a:srgbClr val="FFFFFF"/>
                  </a:solidFill>
                  <a:effectLst/>
                  <a:uLnTx/>
                  <a:uFillTx/>
                  <a:latin typeface="Calibri" pitchFamily="34" charset="0"/>
                  <a:cs typeface="Arial" pitchFamily="34" charset="0"/>
                </a:rPr>
                <a:t/>
              </a:r>
              <a:br>
                <a:rPr kumimoji="0" lang="cs-CZ" sz="1200" b="1" i="0" u="none" strike="noStrike" kern="0" cap="none" spc="0" normalizeH="0" baseline="0" noProof="0" dirty="0">
                  <a:ln>
                    <a:noFill/>
                  </a:ln>
                  <a:solidFill>
                    <a:srgbClr val="FFFFFF"/>
                  </a:solidFill>
                  <a:effectLst/>
                  <a:uLnTx/>
                  <a:uFillTx/>
                  <a:latin typeface="Calibri" pitchFamily="34" charset="0"/>
                  <a:cs typeface="Arial" pitchFamily="34" charset="0"/>
                </a:rPr>
              </a:br>
              <a:r>
                <a:rPr kumimoji="0" lang="cs-CZ" sz="800" b="0" i="1" u="none" strike="noStrike" kern="0" cap="none" spc="0" normalizeH="0" baseline="0" noProof="0" dirty="0">
                  <a:ln>
                    <a:noFill/>
                  </a:ln>
                  <a:solidFill>
                    <a:srgbClr val="FFFFFF"/>
                  </a:solidFill>
                  <a:effectLst/>
                  <a:uLnTx/>
                  <a:uFillTx/>
                  <a:latin typeface="Calibri" pitchFamily="34" charset="0"/>
                  <a:cs typeface="Arial" pitchFamily="34" charset="0"/>
                </a:rPr>
                <a:t>Jen 2 % </a:t>
              </a:r>
              <a:r>
                <a:rPr kumimoji="0" lang="cs-CZ" sz="800" b="0" i="1" u="none" strike="noStrike" kern="0" cap="none" spc="0" normalizeH="0" baseline="0" noProof="0" dirty="0" err="1">
                  <a:ln>
                    <a:noFill/>
                  </a:ln>
                  <a:solidFill>
                    <a:srgbClr val="FFFFFF"/>
                  </a:solidFill>
                  <a:effectLst/>
                  <a:uLnTx/>
                  <a:uFillTx/>
                  <a:latin typeface="Calibri" pitchFamily="34" charset="0"/>
                  <a:cs typeface="Arial" pitchFamily="34" charset="0"/>
                </a:rPr>
                <a:t>shopperů</a:t>
              </a:r>
              <a:r>
                <a:rPr kumimoji="0" lang="cs-CZ" sz="800" b="0" i="1" u="none" strike="noStrike" kern="0" cap="none" spc="0" normalizeH="0" baseline="0" noProof="0" dirty="0">
                  <a:ln>
                    <a:noFill/>
                  </a:ln>
                  <a:solidFill>
                    <a:srgbClr val="FFFFFF"/>
                  </a:solidFill>
                  <a:effectLst/>
                  <a:uLnTx/>
                  <a:uFillTx/>
                  <a:latin typeface="Calibri" pitchFamily="34" charset="0"/>
                  <a:cs typeface="Arial" pitchFamily="34" charset="0"/>
                </a:rPr>
                <a:t> projevilo výraznější nespokojenost v tomto ohledu.</a:t>
              </a:r>
            </a:p>
          </p:txBody>
        </p:sp>
      </p:grpSp>
      <p:grpSp>
        <p:nvGrpSpPr>
          <p:cNvPr id="33" name="Skupina 32"/>
          <p:cNvGrpSpPr/>
          <p:nvPr/>
        </p:nvGrpSpPr>
        <p:grpSpPr>
          <a:xfrm>
            <a:off x="420550" y="3733717"/>
            <a:ext cx="2593226" cy="754044"/>
            <a:chOff x="6417378" y="3966523"/>
            <a:chExt cx="2253602" cy="1385258"/>
          </a:xfrm>
        </p:grpSpPr>
        <p:sp>
          <p:nvSpPr>
            <p:cNvPr id="34" name="Obdélník 33"/>
            <p:cNvSpPr/>
            <p:nvPr/>
          </p:nvSpPr>
          <p:spPr>
            <a:xfrm>
              <a:off x="6431596" y="3966523"/>
              <a:ext cx="2239384" cy="1385258"/>
            </a:xfrm>
            <a:prstGeom prst="rect">
              <a:avLst/>
            </a:prstGeom>
            <a:solidFill>
              <a:srgbClr val="00B050">
                <a:alpha val="79000"/>
              </a:srgbClr>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dirty="0" err="1">
                <a:ln>
                  <a:noFill/>
                </a:ln>
                <a:solidFill>
                  <a:srgbClr val="003399"/>
                </a:solidFill>
                <a:effectLst/>
                <a:uLnTx/>
                <a:uFillTx/>
                <a:latin typeface="Calibri" pitchFamily="34" charset="0"/>
                <a:ea typeface="+mn-ea"/>
                <a:cs typeface="+mn-cs"/>
              </a:endParaRPr>
            </a:p>
          </p:txBody>
        </p:sp>
        <p:sp>
          <p:nvSpPr>
            <p:cNvPr id="35" name="TextovéPole 34"/>
            <p:cNvSpPr txBox="1"/>
            <p:nvPr/>
          </p:nvSpPr>
          <p:spPr>
            <a:xfrm>
              <a:off x="6417378" y="4004966"/>
              <a:ext cx="2247486" cy="1243918"/>
            </a:xfrm>
            <a:prstGeom prst="rect">
              <a:avLst/>
            </a:prstGeom>
          </p:spPr>
          <p:txBody>
            <a:bodyPr wrap="square" rtlCol="0">
              <a:spAutoFit/>
            </a:bodyPr>
            <a:lstStyle/>
            <a:p>
              <a:pPr lvl="0" algn="ctr" defTabSz="914330">
                <a:defRPr/>
              </a:pPr>
              <a:r>
                <a:rPr kumimoji="0" lang="cs-CZ" sz="1000" b="1" i="0" u="none" strike="noStrike" kern="0" cap="none" spc="0" normalizeH="0" baseline="0" noProof="0" dirty="0">
                  <a:ln>
                    <a:noFill/>
                  </a:ln>
                  <a:solidFill>
                    <a:srgbClr val="FFFFFF"/>
                  </a:solidFill>
                  <a:effectLst/>
                  <a:uLnTx/>
                  <a:uFillTx/>
                  <a:latin typeface="Calibri" pitchFamily="34" charset="0"/>
                  <a:cs typeface="Arial" pitchFamily="34" charset="0"/>
                </a:rPr>
                <a:t>Nabízená řešení jsou adekvátní</a:t>
              </a:r>
              <a:br>
                <a:rPr kumimoji="0" lang="cs-CZ" sz="1000" b="1" i="0" u="none" strike="noStrike" kern="0" cap="none" spc="0" normalizeH="0" baseline="0" noProof="0" dirty="0">
                  <a:ln>
                    <a:noFill/>
                  </a:ln>
                  <a:solidFill>
                    <a:srgbClr val="FFFFFF"/>
                  </a:solidFill>
                  <a:effectLst/>
                  <a:uLnTx/>
                  <a:uFillTx/>
                  <a:latin typeface="Calibri" pitchFamily="34" charset="0"/>
                  <a:cs typeface="Arial" pitchFamily="34" charset="0"/>
                </a:rPr>
              </a:br>
              <a:r>
                <a:rPr kumimoji="0" lang="cs-CZ" sz="400" b="1" i="0" u="none" strike="noStrike" kern="0" cap="none" spc="0" normalizeH="0" baseline="0" noProof="0" dirty="0">
                  <a:ln>
                    <a:noFill/>
                  </a:ln>
                  <a:solidFill>
                    <a:srgbClr val="FFFFFF"/>
                  </a:solidFill>
                  <a:effectLst/>
                  <a:uLnTx/>
                  <a:uFillTx/>
                  <a:latin typeface="Calibri" pitchFamily="34" charset="0"/>
                  <a:cs typeface="Arial" pitchFamily="34" charset="0"/>
                </a:rPr>
                <a:t> </a:t>
              </a:r>
              <a:r>
                <a:rPr kumimoji="0" lang="cs-CZ" sz="1200" b="1" i="0" u="none" strike="noStrike" kern="0" cap="none" spc="0" normalizeH="0" baseline="0" noProof="0" dirty="0">
                  <a:ln>
                    <a:noFill/>
                  </a:ln>
                  <a:solidFill>
                    <a:srgbClr val="FFFFFF"/>
                  </a:solidFill>
                  <a:effectLst/>
                  <a:uLnTx/>
                  <a:uFillTx/>
                  <a:latin typeface="Calibri" pitchFamily="34" charset="0"/>
                  <a:cs typeface="Arial" pitchFamily="34" charset="0"/>
                </a:rPr>
                <a:t/>
              </a:r>
              <a:br>
                <a:rPr kumimoji="0" lang="cs-CZ" sz="1200" b="1" i="0" u="none" strike="noStrike" kern="0" cap="none" spc="0" normalizeH="0" baseline="0" noProof="0" dirty="0">
                  <a:ln>
                    <a:noFill/>
                  </a:ln>
                  <a:solidFill>
                    <a:srgbClr val="FFFFFF"/>
                  </a:solidFill>
                  <a:effectLst/>
                  <a:uLnTx/>
                  <a:uFillTx/>
                  <a:latin typeface="Calibri" pitchFamily="34" charset="0"/>
                  <a:cs typeface="Arial" pitchFamily="34" charset="0"/>
                </a:rPr>
              </a:br>
              <a:r>
                <a:rPr kumimoji="0" lang="cs-CZ" sz="800" b="0" i="1" u="none" strike="noStrike" kern="0" cap="none" spc="0" normalizeH="0" baseline="0" noProof="0" dirty="0" err="1">
                  <a:ln>
                    <a:noFill/>
                  </a:ln>
                  <a:solidFill>
                    <a:srgbClr val="FFFFFF"/>
                  </a:solidFill>
                  <a:effectLst/>
                  <a:uLnTx/>
                  <a:uFillTx/>
                  <a:latin typeface="Calibri" pitchFamily="34" charset="0"/>
                  <a:cs typeface="Arial" pitchFamily="34" charset="0"/>
                </a:rPr>
                <a:t>Shoppeři</a:t>
              </a:r>
              <a:r>
                <a:rPr kumimoji="0" lang="cs-CZ" sz="800" b="0" i="1" u="none" strike="noStrike" kern="0" cap="none" spc="0" normalizeH="0" baseline="0" noProof="0" dirty="0">
                  <a:ln>
                    <a:noFill/>
                  </a:ln>
                  <a:solidFill>
                    <a:srgbClr val="FFFFFF"/>
                  </a:solidFill>
                  <a:effectLst/>
                  <a:uLnTx/>
                  <a:uFillTx/>
                  <a:latin typeface="Calibri" pitchFamily="34" charset="0"/>
                  <a:cs typeface="Arial" pitchFamily="34" charset="0"/>
                </a:rPr>
                <a:t> se ve většině případů shodli, že pracovník navrhl převážně odpovídající řešení jejich požadavku (96 %)</a:t>
              </a:r>
              <a:r>
                <a:rPr kumimoji="0" lang="cs-CZ" sz="800" b="0" i="1" u="none" strike="noStrike" kern="0" cap="none" spc="0" normalizeH="0" noProof="0" dirty="0">
                  <a:ln>
                    <a:noFill/>
                  </a:ln>
                  <a:solidFill>
                    <a:srgbClr val="FFFFFF"/>
                  </a:solidFill>
                  <a:effectLst/>
                  <a:uLnTx/>
                  <a:uFillTx/>
                  <a:latin typeface="Calibri" pitchFamily="34" charset="0"/>
                  <a:cs typeface="Arial" pitchFamily="34" charset="0"/>
                </a:rPr>
                <a:t> </a:t>
              </a:r>
              <a:r>
                <a:rPr lang="cs-CZ" sz="800" i="1" kern="0" dirty="0">
                  <a:solidFill>
                    <a:srgbClr val="FFFFFF"/>
                  </a:solidFill>
                  <a:latin typeface="Calibri" pitchFamily="34" charset="0"/>
                  <a:cs typeface="Arial" pitchFamily="34" charset="0"/>
                </a:rPr>
                <a:t>a že jejich dotaz zodpověděl </a:t>
              </a:r>
              <a:r>
                <a:rPr kumimoji="0" lang="cs-CZ" sz="800" b="0" i="1" u="none" strike="noStrike" kern="0" cap="none" spc="0" normalizeH="0" baseline="0" noProof="0" dirty="0">
                  <a:ln>
                    <a:noFill/>
                  </a:ln>
                  <a:solidFill>
                    <a:srgbClr val="FFFFFF"/>
                  </a:solidFill>
                  <a:effectLst/>
                  <a:uLnTx/>
                  <a:uFillTx/>
                  <a:latin typeface="Calibri" pitchFamily="34" charset="0"/>
                  <a:cs typeface="Arial" pitchFamily="34" charset="0"/>
                </a:rPr>
                <a:t>dostatečně srozumitelně (98 %). </a:t>
              </a:r>
            </a:p>
          </p:txBody>
        </p:sp>
      </p:grpSp>
      <p:grpSp>
        <p:nvGrpSpPr>
          <p:cNvPr id="36" name="Skupina 35"/>
          <p:cNvGrpSpPr/>
          <p:nvPr/>
        </p:nvGrpSpPr>
        <p:grpSpPr>
          <a:xfrm>
            <a:off x="3046952" y="3135280"/>
            <a:ext cx="1575815" cy="1363378"/>
            <a:chOff x="6780650" y="3840338"/>
            <a:chExt cx="1574910" cy="1491126"/>
          </a:xfrm>
        </p:grpSpPr>
        <p:sp>
          <p:nvSpPr>
            <p:cNvPr id="37" name="Obdélník 36"/>
            <p:cNvSpPr/>
            <p:nvPr/>
          </p:nvSpPr>
          <p:spPr>
            <a:xfrm>
              <a:off x="6812187" y="3840338"/>
              <a:ext cx="1508259" cy="1479208"/>
            </a:xfrm>
            <a:prstGeom prst="rect">
              <a:avLst/>
            </a:prstGeom>
            <a:solidFill>
              <a:srgbClr val="ED6737">
                <a:alpha val="79000"/>
              </a:srgbClr>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dirty="0" err="1">
                <a:ln>
                  <a:noFill/>
                </a:ln>
                <a:solidFill>
                  <a:srgbClr val="003399"/>
                </a:solidFill>
                <a:effectLst/>
                <a:uLnTx/>
                <a:uFillTx/>
                <a:latin typeface="Calibri" pitchFamily="34" charset="0"/>
                <a:ea typeface="+mn-ea"/>
                <a:cs typeface="+mn-cs"/>
              </a:endParaRPr>
            </a:p>
          </p:txBody>
        </p:sp>
        <p:sp>
          <p:nvSpPr>
            <p:cNvPr id="38" name="TextovéPole 37"/>
            <p:cNvSpPr txBox="1"/>
            <p:nvPr/>
          </p:nvSpPr>
          <p:spPr>
            <a:xfrm>
              <a:off x="6780650" y="3850357"/>
              <a:ext cx="1574910" cy="1481107"/>
            </a:xfrm>
            <a:prstGeom prst="rect">
              <a:avLst/>
            </a:prstGeom>
          </p:spPr>
          <p:txBody>
            <a:bodyPr wrap="square" rtlCol="0">
              <a:spAutoFit/>
            </a:bodyPr>
            <a:lstStyle/>
            <a:p>
              <a:pPr marL="0" marR="0" lvl="0" indent="0" algn="ctr" defTabSz="914330" eaLnBrk="1" fontAlgn="auto" latinLnBrk="0" hangingPunct="1">
                <a:lnSpc>
                  <a:spcPct val="100000"/>
                </a:lnSpc>
                <a:spcBef>
                  <a:spcPts val="0"/>
                </a:spcBef>
                <a:spcAft>
                  <a:spcPts val="0"/>
                </a:spcAft>
                <a:buClrTx/>
                <a:buSzTx/>
                <a:buFontTx/>
                <a:buNone/>
                <a:tabLst/>
                <a:defRPr/>
              </a:pPr>
              <a:r>
                <a:rPr kumimoji="0" lang="cs-CZ" sz="1000" b="1" i="0" u="none" strike="noStrike" kern="0" cap="none" spc="0" normalizeH="0" baseline="0" noProof="0" dirty="0">
                  <a:ln>
                    <a:noFill/>
                  </a:ln>
                  <a:solidFill>
                    <a:srgbClr val="FFFFFF"/>
                  </a:solidFill>
                  <a:effectLst/>
                  <a:uLnTx/>
                  <a:uFillTx/>
                  <a:latin typeface="Calibri" pitchFamily="34" charset="0"/>
                  <a:cs typeface="Arial" pitchFamily="34" charset="0"/>
                </a:rPr>
                <a:t>V aktivitě </a:t>
              </a:r>
              <a:r>
                <a:rPr lang="cs-CZ" sz="1000" b="1" kern="0" dirty="0">
                  <a:solidFill>
                    <a:srgbClr val="FFFFFF"/>
                  </a:solidFill>
                  <a:latin typeface="Calibri" pitchFamily="34" charset="0"/>
                  <a:cs typeface="Arial" pitchFamily="34" charset="0"/>
                </a:rPr>
                <a:t>pracovníků</a:t>
              </a:r>
              <a:r>
                <a:rPr kumimoji="0" lang="cs-CZ" sz="1000" b="1" i="0" u="none" strike="noStrike" kern="0" cap="none" spc="0" normalizeH="0" baseline="0" noProof="0" dirty="0">
                  <a:ln>
                    <a:noFill/>
                  </a:ln>
                  <a:solidFill>
                    <a:srgbClr val="FFFFFF"/>
                  </a:solidFill>
                  <a:effectLst/>
                  <a:uLnTx/>
                  <a:uFillTx/>
                  <a:latin typeface="Calibri" pitchFamily="34" charset="0"/>
                  <a:cs typeface="Arial" pitchFamily="34" charset="0"/>
                </a:rPr>
                <a:t> došlo ke zlepšení, stále je ale hodnocena slabě</a:t>
              </a:r>
              <a:br>
                <a:rPr kumimoji="0" lang="cs-CZ" sz="1000" b="1" i="0" u="none" strike="noStrike" kern="0" cap="none" spc="0" normalizeH="0" baseline="0" noProof="0" dirty="0">
                  <a:ln>
                    <a:noFill/>
                  </a:ln>
                  <a:solidFill>
                    <a:srgbClr val="FFFFFF"/>
                  </a:solidFill>
                  <a:effectLst/>
                  <a:uLnTx/>
                  <a:uFillTx/>
                  <a:latin typeface="Calibri" pitchFamily="34" charset="0"/>
                  <a:cs typeface="Arial" pitchFamily="34" charset="0"/>
                </a:rPr>
              </a:br>
              <a:r>
                <a:rPr kumimoji="0" lang="cs-CZ" sz="400" b="1" i="0" u="none" strike="noStrike" kern="0" cap="none" spc="0" normalizeH="0" baseline="0" noProof="0" dirty="0">
                  <a:ln>
                    <a:noFill/>
                  </a:ln>
                  <a:solidFill>
                    <a:srgbClr val="FFFFFF"/>
                  </a:solidFill>
                  <a:effectLst/>
                  <a:uLnTx/>
                  <a:uFillTx/>
                  <a:latin typeface="Calibri" pitchFamily="34" charset="0"/>
                  <a:cs typeface="Arial" pitchFamily="34" charset="0"/>
                </a:rPr>
                <a:t> </a:t>
              </a:r>
              <a:r>
                <a:rPr kumimoji="0" lang="cs-CZ" sz="1200" b="1" i="0" u="none" strike="noStrike" kern="0" cap="none" spc="0" normalizeH="0" baseline="0" noProof="0" dirty="0">
                  <a:ln>
                    <a:noFill/>
                  </a:ln>
                  <a:solidFill>
                    <a:srgbClr val="FFFFFF"/>
                  </a:solidFill>
                  <a:effectLst/>
                  <a:uLnTx/>
                  <a:uFillTx/>
                  <a:latin typeface="Calibri" pitchFamily="34" charset="0"/>
                  <a:cs typeface="Arial" pitchFamily="34" charset="0"/>
                </a:rPr>
                <a:t/>
              </a:r>
              <a:br>
                <a:rPr kumimoji="0" lang="cs-CZ" sz="1200" b="1" i="0" u="none" strike="noStrike" kern="0" cap="none" spc="0" normalizeH="0" baseline="0" noProof="0" dirty="0">
                  <a:ln>
                    <a:noFill/>
                  </a:ln>
                  <a:solidFill>
                    <a:srgbClr val="FFFFFF"/>
                  </a:solidFill>
                  <a:effectLst/>
                  <a:uLnTx/>
                  <a:uFillTx/>
                  <a:latin typeface="Calibri" pitchFamily="34" charset="0"/>
                  <a:cs typeface="Arial" pitchFamily="34" charset="0"/>
                </a:rPr>
              </a:br>
              <a:r>
                <a:rPr lang="cs-CZ" sz="800" i="1" kern="0" dirty="0">
                  <a:solidFill>
                    <a:srgbClr val="FFFFFF"/>
                  </a:solidFill>
                  <a:latin typeface="Calibri" pitchFamily="34" charset="0"/>
                  <a:cs typeface="Arial" pitchFamily="34" charset="0"/>
                </a:rPr>
                <a:t>Pouze 48 % návštěvníků rozhodně souhlasilo s tím, ž pracovník je aktivní. V ostatních případech neosloví zákazníka jako první nebo podávají pouze strohé odpovědi a obecné návrhy.</a:t>
              </a:r>
              <a:endParaRPr kumimoji="0" lang="cs-CZ" sz="800" b="0" i="1" u="none" strike="noStrike" kern="0" cap="none" spc="0" normalizeH="0" baseline="0" noProof="0" dirty="0">
                <a:ln>
                  <a:noFill/>
                </a:ln>
                <a:solidFill>
                  <a:srgbClr val="FFFFFF"/>
                </a:solidFill>
                <a:effectLst/>
                <a:uLnTx/>
                <a:uFillTx/>
                <a:latin typeface="Calibri" pitchFamily="34" charset="0"/>
                <a:cs typeface="Arial" pitchFamily="34" charset="0"/>
              </a:endParaRPr>
            </a:p>
          </p:txBody>
        </p:sp>
      </p:grpSp>
      <p:grpSp>
        <p:nvGrpSpPr>
          <p:cNvPr id="75" name="Skupina 74"/>
          <p:cNvGrpSpPr/>
          <p:nvPr/>
        </p:nvGrpSpPr>
        <p:grpSpPr>
          <a:xfrm>
            <a:off x="251520" y="695138"/>
            <a:ext cx="8762627" cy="1123672"/>
            <a:chOff x="285373" y="786776"/>
            <a:chExt cx="8762627" cy="1123672"/>
          </a:xfrm>
        </p:grpSpPr>
        <p:sp>
          <p:nvSpPr>
            <p:cNvPr id="76" name="TextovéPole 75"/>
            <p:cNvSpPr txBox="1"/>
            <p:nvPr/>
          </p:nvSpPr>
          <p:spPr>
            <a:xfrm>
              <a:off x="1366509" y="793306"/>
              <a:ext cx="719611" cy="646331"/>
            </a:xfrm>
            <a:prstGeom prst="rect">
              <a:avLst/>
            </a:prstGeom>
          </p:spPr>
          <p:txBody>
            <a:bodyPr wrap="square" rtlCol="0">
              <a:spAutoFit/>
            </a:bodyPr>
            <a:lstStyle/>
            <a:p>
              <a:pPr algn="ctr" fontAlgn="auto">
                <a:lnSpc>
                  <a:spcPct val="150000"/>
                </a:lnSpc>
                <a:spcBef>
                  <a:spcPts val="0"/>
                </a:spcBef>
                <a:spcAft>
                  <a:spcPts val="0"/>
                </a:spcAft>
                <a:defRPr/>
              </a:pPr>
              <a:r>
                <a:rPr lang="cs-CZ" sz="2400" b="1" kern="0" dirty="0">
                  <a:solidFill>
                    <a:srgbClr val="00B050"/>
                  </a:solidFill>
                  <a:latin typeface="Calibri" pitchFamily="34" charset="0"/>
                  <a:cs typeface="Arial" pitchFamily="34" charset="0"/>
                </a:rPr>
                <a:t>95</a:t>
              </a:r>
              <a:r>
                <a:rPr lang="cs-CZ" sz="1600" b="1" kern="0" dirty="0">
                  <a:solidFill>
                    <a:srgbClr val="00B050"/>
                  </a:solidFill>
                  <a:latin typeface="Calibri" pitchFamily="34" charset="0"/>
                  <a:cs typeface="Arial" pitchFamily="34" charset="0"/>
                </a:rPr>
                <a:t> </a:t>
              </a:r>
              <a:r>
                <a:rPr lang="cs-CZ" sz="1400" b="1" kern="0" dirty="0">
                  <a:solidFill>
                    <a:srgbClr val="00B050"/>
                  </a:solidFill>
                  <a:latin typeface="Calibri" pitchFamily="34" charset="0"/>
                  <a:cs typeface="Arial" pitchFamily="34" charset="0"/>
                </a:rPr>
                <a:t>%</a:t>
              </a:r>
              <a:endParaRPr lang="cs-CZ" b="1" kern="0" dirty="0">
                <a:solidFill>
                  <a:srgbClr val="00B050"/>
                </a:solidFill>
                <a:latin typeface="Calibri" pitchFamily="34" charset="0"/>
                <a:cs typeface="Arial" pitchFamily="34" charset="0"/>
              </a:endParaRPr>
            </a:p>
          </p:txBody>
        </p:sp>
        <p:sp>
          <p:nvSpPr>
            <p:cNvPr id="77" name="TextovéPole 76"/>
            <p:cNvSpPr txBox="1"/>
            <p:nvPr/>
          </p:nvSpPr>
          <p:spPr>
            <a:xfrm>
              <a:off x="3611051" y="786776"/>
              <a:ext cx="734745" cy="589072"/>
            </a:xfrm>
            <a:prstGeom prst="rect">
              <a:avLst/>
            </a:prstGeom>
          </p:spPr>
          <p:txBody>
            <a:bodyPr wrap="square" rtlCol="0">
              <a:spAutoFit/>
            </a:bodyPr>
            <a:lstStyle/>
            <a:p>
              <a:pPr algn="ctr" fontAlgn="auto">
                <a:lnSpc>
                  <a:spcPct val="150000"/>
                </a:lnSpc>
                <a:spcBef>
                  <a:spcPts val="0"/>
                </a:spcBef>
                <a:spcAft>
                  <a:spcPts val="0"/>
                </a:spcAft>
                <a:defRPr/>
              </a:pPr>
              <a:r>
                <a:rPr lang="cs-CZ" sz="2400" b="1" kern="0" dirty="0">
                  <a:solidFill>
                    <a:srgbClr val="00B050"/>
                  </a:solidFill>
                  <a:latin typeface="Calibri" pitchFamily="34" charset="0"/>
                  <a:cs typeface="Arial" pitchFamily="34" charset="0"/>
                </a:rPr>
                <a:t>89</a:t>
              </a:r>
              <a:r>
                <a:rPr lang="cs-CZ" sz="1600" b="1" kern="0" dirty="0">
                  <a:solidFill>
                    <a:srgbClr val="00B050"/>
                  </a:solidFill>
                  <a:latin typeface="Calibri" pitchFamily="34" charset="0"/>
                  <a:cs typeface="Arial" pitchFamily="34" charset="0"/>
                </a:rPr>
                <a:t> </a:t>
              </a:r>
              <a:r>
                <a:rPr lang="cs-CZ" sz="1400" b="1" kern="0" dirty="0">
                  <a:solidFill>
                    <a:srgbClr val="00B050"/>
                  </a:solidFill>
                  <a:latin typeface="Calibri" pitchFamily="34" charset="0"/>
                  <a:cs typeface="Arial" pitchFamily="34" charset="0"/>
                </a:rPr>
                <a:t>%</a:t>
              </a:r>
              <a:endParaRPr lang="cs-CZ" b="1" kern="0" dirty="0">
                <a:solidFill>
                  <a:srgbClr val="00B050"/>
                </a:solidFill>
                <a:latin typeface="Calibri" pitchFamily="34" charset="0"/>
                <a:cs typeface="Arial" pitchFamily="34" charset="0"/>
              </a:endParaRPr>
            </a:p>
          </p:txBody>
        </p:sp>
        <p:sp>
          <p:nvSpPr>
            <p:cNvPr id="78" name="TextovéPole 77"/>
            <p:cNvSpPr txBox="1"/>
            <p:nvPr/>
          </p:nvSpPr>
          <p:spPr>
            <a:xfrm>
              <a:off x="5771291" y="789555"/>
              <a:ext cx="744925" cy="589072"/>
            </a:xfrm>
            <a:prstGeom prst="rect">
              <a:avLst/>
            </a:prstGeom>
          </p:spPr>
          <p:txBody>
            <a:bodyPr wrap="square" rtlCol="0">
              <a:spAutoFit/>
            </a:bodyPr>
            <a:lstStyle/>
            <a:p>
              <a:pPr algn="ctr" fontAlgn="auto">
                <a:lnSpc>
                  <a:spcPct val="150000"/>
                </a:lnSpc>
                <a:spcBef>
                  <a:spcPts val="0"/>
                </a:spcBef>
                <a:spcAft>
                  <a:spcPts val="0"/>
                </a:spcAft>
                <a:defRPr/>
              </a:pPr>
              <a:r>
                <a:rPr lang="cs-CZ" sz="2400" b="1" kern="0" dirty="0">
                  <a:solidFill>
                    <a:srgbClr val="00B050"/>
                  </a:solidFill>
                  <a:latin typeface="Calibri" pitchFamily="34" charset="0"/>
                  <a:cs typeface="Arial" pitchFamily="34" charset="0"/>
                </a:rPr>
                <a:t>95</a:t>
              </a:r>
              <a:r>
                <a:rPr lang="cs-CZ" sz="1600" b="1" kern="0" dirty="0">
                  <a:solidFill>
                    <a:srgbClr val="00B050"/>
                  </a:solidFill>
                  <a:latin typeface="Calibri" pitchFamily="34" charset="0"/>
                  <a:cs typeface="Arial" pitchFamily="34" charset="0"/>
                </a:rPr>
                <a:t> </a:t>
              </a:r>
              <a:r>
                <a:rPr lang="cs-CZ" sz="1400" b="1" kern="0" dirty="0">
                  <a:solidFill>
                    <a:srgbClr val="00B050"/>
                  </a:solidFill>
                  <a:latin typeface="Calibri" pitchFamily="34" charset="0"/>
                  <a:cs typeface="Arial" pitchFamily="34" charset="0"/>
                </a:rPr>
                <a:t>%</a:t>
              </a:r>
              <a:endParaRPr lang="cs-CZ" b="1" kern="0" dirty="0">
                <a:solidFill>
                  <a:srgbClr val="00B050"/>
                </a:solidFill>
                <a:latin typeface="Calibri" pitchFamily="34" charset="0"/>
                <a:cs typeface="Arial" pitchFamily="34" charset="0"/>
              </a:endParaRPr>
            </a:p>
          </p:txBody>
        </p:sp>
        <p:sp>
          <p:nvSpPr>
            <p:cNvPr id="79" name="TextovéPole 78"/>
            <p:cNvSpPr txBox="1"/>
            <p:nvPr/>
          </p:nvSpPr>
          <p:spPr>
            <a:xfrm>
              <a:off x="8048812" y="992921"/>
              <a:ext cx="999188" cy="369332"/>
            </a:xfrm>
            <a:prstGeom prst="rect">
              <a:avLst/>
            </a:prstGeom>
          </p:spPr>
          <p:txBody>
            <a:bodyPr wrap="square" rtlCol="0">
              <a:spAutoFit/>
            </a:bodyPr>
            <a:lstStyle/>
            <a:p>
              <a:pPr algn="ctr" fontAlgn="auto">
                <a:spcBef>
                  <a:spcPts val="0"/>
                </a:spcBef>
                <a:spcAft>
                  <a:spcPts val="0"/>
                </a:spcAft>
                <a:defRPr/>
              </a:pPr>
              <a:r>
                <a:rPr lang="cs-CZ" sz="900" b="1" kern="0" dirty="0">
                  <a:solidFill>
                    <a:srgbClr val="404040"/>
                  </a:solidFill>
                  <a:latin typeface="Calibri" pitchFamily="34" charset="0"/>
                  <a:cs typeface="Arial" pitchFamily="34" charset="0"/>
                </a:rPr>
                <a:t>NEHODNOCENO INDEXEM</a:t>
              </a:r>
              <a:endParaRPr lang="cs-CZ" sz="700" b="1" kern="0" dirty="0">
                <a:solidFill>
                  <a:srgbClr val="404040"/>
                </a:solidFill>
                <a:latin typeface="Calibri" pitchFamily="34" charset="0"/>
                <a:cs typeface="Arial" pitchFamily="34" charset="0"/>
              </a:endParaRPr>
            </a:p>
          </p:txBody>
        </p:sp>
        <p:grpSp>
          <p:nvGrpSpPr>
            <p:cNvPr id="80" name="Skupina 79"/>
            <p:cNvGrpSpPr/>
            <p:nvPr/>
          </p:nvGrpSpPr>
          <p:grpSpPr>
            <a:xfrm>
              <a:off x="285373" y="1148056"/>
              <a:ext cx="8589775" cy="762392"/>
              <a:chOff x="276643" y="2094180"/>
              <a:chExt cx="8589775" cy="762392"/>
            </a:xfrm>
          </p:grpSpPr>
          <p:grpSp>
            <p:nvGrpSpPr>
              <p:cNvPr id="81" name="Skupina 80"/>
              <p:cNvGrpSpPr/>
              <p:nvPr/>
            </p:nvGrpSpPr>
            <p:grpSpPr>
              <a:xfrm>
                <a:off x="276643" y="2635435"/>
                <a:ext cx="1947600" cy="221137"/>
                <a:chOff x="297260" y="2995711"/>
                <a:chExt cx="1947600" cy="221137"/>
              </a:xfrm>
            </p:grpSpPr>
            <p:sp>
              <p:nvSpPr>
                <p:cNvPr id="101" name="Obdélník 38"/>
                <p:cNvSpPr/>
                <p:nvPr/>
              </p:nvSpPr>
              <p:spPr>
                <a:xfrm>
                  <a:off x="297260" y="2995711"/>
                  <a:ext cx="1947600" cy="221137"/>
                </a:xfrm>
                <a:prstGeom prst="rect">
                  <a:avLst/>
                </a:prstGeom>
                <a:solidFill>
                  <a:srgbClr val="262626"/>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050" b="0" i="0" u="none" strike="noStrike" kern="0" cap="none" spc="0" normalizeH="0" baseline="0" noProof="0" dirty="0">
                    <a:ln>
                      <a:noFill/>
                    </a:ln>
                    <a:solidFill>
                      <a:srgbClr val="A8CCDD"/>
                    </a:solidFill>
                    <a:effectLst/>
                    <a:uLnTx/>
                    <a:uFillTx/>
                    <a:latin typeface="Calibri"/>
                    <a:ea typeface="+mn-ea"/>
                    <a:cs typeface="+mn-cs"/>
                  </a:endParaRPr>
                </a:p>
              </p:txBody>
            </p:sp>
            <p:sp>
              <p:nvSpPr>
                <p:cNvPr id="102" name="Nadpis 3"/>
                <p:cNvSpPr txBox="1">
                  <a:spLocks/>
                </p:cNvSpPr>
                <p:nvPr/>
              </p:nvSpPr>
              <p:spPr>
                <a:xfrm>
                  <a:off x="343045" y="3040802"/>
                  <a:ext cx="1817686" cy="138499"/>
                </a:xfrm>
                <a:prstGeom prst="rect">
                  <a:avLst/>
                </a:prstGeom>
                <a:solidFill>
                  <a:srgbClr val="262626"/>
                </a:solidFill>
              </p:spPr>
              <p:txBody>
                <a:bodyPr vert="horz" wrap="square" lIns="0" tIns="0" rIns="0" bIns="0" rtlCol="0" anchor="t">
                  <a:spAutoFit/>
                </a:bodyPr>
                <a:lstStyle>
                  <a:defPPr>
                    <a:defRPr lang="en-US"/>
                  </a:defPPr>
                  <a:lvl1pPr marL="0" algn="l" defTabSz="1358696" rtl="0" eaLnBrk="1" latinLnBrk="0" hangingPunct="1">
                    <a:defRPr sz="2600" kern="1200">
                      <a:solidFill>
                        <a:schemeClr val="tx1"/>
                      </a:solidFill>
                      <a:latin typeface="+mn-lt"/>
                      <a:ea typeface="+mn-ea"/>
                      <a:cs typeface="+mn-cs"/>
                    </a:defRPr>
                  </a:lvl1pPr>
                  <a:lvl2pPr marL="679348" algn="l" defTabSz="1358696" rtl="0" eaLnBrk="1" latinLnBrk="0" hangingPunct="1">
                    <a:defRPr sz="2600" kern="1200">
                      <a:solidFill>
                        <a:schemeClr val="tx1"/>
                      </a:solidFill>
                      <a:latin typeface="+mn-lt"/>
                      <a:ea typeface="+mn-ea"/>
                      <a:cs typeface="+mn-cs"/>
                    </a:defRPr>
                  </a:lvl2pPr>
                  <a:lvl3pPr marL="1358696" algn="l" defTabSz="1358696" rtl="0" eaLnBrk="1" latinLnBrk="0" hangingPunct="1">
                    <a:defRPr sz="2600" kern="1200">
                      <a:solidFill>
                        <a:schemeClr val="tx1"/>
                      </a:solidFill>
                      <a:latin typeface="+mn-lt"/>
                      <a:ea typeface="+mn-ea"/>
                      <a:cs typeface="+mn-cs"/>
                    </a:defRPr>
                  </a:lvl3pPr>
                  <a:lvl4pPr marL="2038044" algn="l" defTabSz="1358696" rtl="0" eaLnBrk="1" latinLnBrk="0" hangingPunct="1">
                    <a:defRPr sz="2600" kern="1200">
                      <a:solidFill>
                        <a:schemeClr val="tx1"/>
                      </a:solidFill>
                      <a:latin typeface="+mn-lt"/>
                      <a:ea typeface="+mn-ea"/>
                      <a:cs typeface="+mn-cs"/>
                    </a:defRPr>
                  </a:lvl4pPr>
                  <a:lvl5pPr marL="2717392" algn="l" defTabSz="1358696" rtl="0" eaLnBrk="1" latinLnBrk="0" hangingPunct="1">
                    <a:defRPr sz="2600" kern="1200">
                      <a:solidFill>
                        <a:schemeClr val="tx1"/>
                      </a:solidFill>
                      <a:latin typeface="+mn-lt"/>
                      <a:ea typeface="+mn-ea"/>
                      <a:cs typeface="+mn-cs"/>
                    </a:defRPr>
                  </a:lvl5pPr>
                  <a:lvl6pPr marL="3396740" algn="l" defTabSz="1358696" rtl="0" eaLnBrk="1" latinLnBrk="0" hangingPunct="1">
                    <a:defRPr sz="2600" kern="1200">
                      <a:solidFill>
                        <a:schemeClr val="tx1"/>
                      </a:solidFill>
                      <a:latin typeface="+mn-lt"/>
                      <a:ea typeface="+mn-ea"/>
                      <a:cs typeface="+mn-cs"/>
                    </a:defRPr>
                  </a:lvl6pPr>
                  <a:lvl7pPr marL="4076088" algn="l" defTabSz="1358696" rtl="0" eaLnBrk="1" latinLnBrk="0" hangingPunct="1">
                    <a:defRPr sz="2600" kern="1200">
                      <a:solidFill>
                        <a:schemeClr val="tx1"/>
                      </a:solidFill>
                      <a:latin typeface="+mn-lt"/>
                      <a:ea typeface="+mn-ea"/>
                      <a:cs typeface="+mn-cs"/>
                    </a:defRPr>
                  </a:lvl7pPr>
                  <a:lvl8pPr marL="4755435" algn="l" defTabSz="1358696" rtl="0" eaLnBrk="1" latinLnBrk="0" hangingPunct="1">
                    <a:defRPr sz="2600" kern="1200">
                      <a:solidFill>
                        <a:schemeClr val="tx1"/>
                      </a:solidFill>
                      <a:latin typeface="+mn-lt"/>
                      <a:ea typeface="+mn-ea"/>
                      <a:cs typeface="+mn-cs"/>
                    </a:defRPr>
                  </a:lvl8pPr>
                  <a:lvl9pPr marL="5434783" algn="l" defTabSz="1358696" rtl="0" eaLnBrk="1" latinLnBrk="0" hangingPunct="1">
                    <a:defRPr sz="2600" kern="1200">
                      <a:solidFill>
                        <a:schemeClr val="tx1"/>
                      </a:solidFill>
                      <a:latin typeface="+mn-lt"/>
                      <a:ea typeface="+mn-ea"/>
                      <a:cs typeface="+mn-cs"/>
                    </a:defRPr>
                  </a:lvl9pPr>
                </a:lstStyle>
                <a:p>
                  <a:pPr algn="ctr" fontAlgn="auto">
                    <a:spcBef>
                      <a:spcPts val="0"/>
                    </a:spcBef>
                    <a:spcAft>
                      <a:spcPts val="600"/>
                    </a:spcAft>
                    <a:defRPr/>
                  </a:pPr>
                  <a:r>
                    <a:rPr lang="cs-CZ" sz="900" b="1" dirty="0">
                      <a:solidFill>
                        <a:srgbClr val="A8CCDD"/>
                      </a:solidFill>
                      <a:latin typeface="Calibri"/>
                    </a:rPr>
                    <a:t>EXTERIÉR TIC A PRVNÍ DOJEM</a:t>
                  </a:r>
                </a:p>
              </p:txBody>
            </p:sp>
          </p:grpSp>
          <p:grpSp>
            <p:nvGrpSpPr>
              <p:cNvPr id="82" name="Skupina 81"/>
              <p:cNvGrpSpPr/>
              <p:nvPr/>
            </p:nvGrpSpPr>
            <p:grpSpPr>
              <a:xfrm>
                <a:off x="2502497" y="2632569"/>
                <a:ext cx="1947600" cy="221137"/>
                <a:chOff x="2501754" y="3456483"/>
                <a:chExt cx="1947600" cy="298552"/>
              </a:xfrm>
            </p:grpSpPr>
            <p:sp>
              <p:nvSpPr>
                <p:cNvPr id="99" name="Obdélník 38"/>
                <p:cNvSpPr/>
                <p:nvPr/>
              </p:nvSpPr>
              <p:spPr>
                <a:xfrm>
                  <a:off x="2501754" y="3456483"/>
                  <a:ext cx="1947600" cy="298552"/>
                </a:xfrm>
                <a:prstGeom prst="rect">
                  <a:avLst/>
                </a:prstGeom>
                <a:solidFill>
                  <a:srgbClr val="FBB04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000" b="0" i="0" u="none" strike="noStrike" kern="0" cap="none" spc="0" normalizeH="0" baseline="0" noProof="0" dirty="0">
                    <a:ln>
                      <a:noFill/>
                    </a:ln>
                    <a:solidFill>
                      <a:srgbClr val="404040"/>
                    </a:solidFill>
                    <a:effectLst/>
                    <a:uLnTx/>
                    <a:uFillTx/>
                    <a:latin typeface="Calibri"/>
                    <a:ea typeface="+mn-ea"/>
                    <a:cs typeface="+mn-cs"/>
                  </a:endParaRPr>
                </a:p>
              </p:txBody>
            </p:sp>
            <p:sp>
              <p:nvSpPr>
                <p:cNvPr id="100" name="Nadpis 3"/>
                <p:cNvSpPr txBox="1">
                  <a:spLocks/>
                </p:cNvSpPr>
                <p:nvPr/>
              </p:nvSpPr>
              <p:spPr>
                <a:xfrm>
                  <a:off x="2762271" y="3504547"/>
                  <a:ext cx="1446960" cy="186984"/>
                </a:xfrm>
                <a:prstGeom prst="rect">
                  <a:avLst/>
                </a:prstGeom>
              </p:spPr>
              <p:txBody>
                <a:bodyPr vert="horz" wrap="square" lIns="0" tIns="0" rIns="0" bIns="0" rtlCol="0" anchor="t">
                  <a:spAutoFit/>
                </a:bodyPr>
                <a:lstStyle>
                  <a:defPPr>
                    <a:defRPr lang="en-US"/>
                  </a:defPPr>
                  <a:lvl1pPr marL="0" algn="l" defTabSz="1358696" rtl="0" eaLnBrk="1" latinLnBrk="0" hangingPunct="1">
                    <a:defRPr sz="2600" kern="1200">
                      <a:solidFill>
                        <a:schemeClr val="tx1"/>
                      </a:solidFill>
                      <a:latin typeface="+mn-lt"/>
                      <a:ea typeface="+mn-ea"/>
                      <a:cs typeface="+mn-cs"/>
                    </a:defRPr>
                  </a:lvl1pPr>
                  <a:lvl2pPr marL="679348" algn="l" defTabSz="1358696" rtl="0" eaLnBrk="1" latinLnBrk="0" hangingPunct="1">
                    <a:defRPr sz="2600" kern="1200">
                      <a:solidFill>
                        <a:schemeClr val="tx1"/>
                      </a:solidFill>
                      <a:latin typeface="+mn-lt"/>
                      <a:ea typeface="+mn-ea"/>
                      <a:cs typeface="+mn-cs"/>
                    </a:defRPr>
                  </a:lvl2pPr>
                  <a:lvl3pPr marL="1358696" algn="l" defTabSz="1358696" rtl="0" eaLnBrk="1" latinLnBrk="0" hangingPunct="1">
                    <a:defRPr sz="2600" kern="1200">
                      <a:solidFill>
                        <a:schemeClr val="tx1"/>
                      </a:solidFill>
                      <a:latin typeface="+mn-lt"/>
                      <a:ea typeface="+mn-ea"/>
                      <a:cs typeface="+mn-cs"/>
                    </a:defRPr>
                  </a:lvl3pPr>
                  <a:lvl4pPr marL="2038044" algn="l" defTabSz="1358696" rtl="0" eaLnBrk="1" latinLnBrk="0" hangingPunct="1">
                    <a:defRPr sz="2600" kern="1200">
                      <a:solidFill>
                        <a:schemeClr val="tx1"/>
                      </a:solidFill>
                      <a:latin typeface="+mn-lt"/>
                      <a:ea typeface="+mn-ea"/>
                      <a:cs typeface="+mn-cs"/>
                    </a:defRPr>
                  </a:lvl4pPr>
                  <a:lvl5pPr marL="2717392" algn="l" defTabSz="1358696" rtl="0" eaLnBrk="1" latinLnBrk="0" hangingPunct="1">
                    <a:defRPr sz="2600" kern="1200">
                      <a:solidFill>
                        <a:schemeClr val="tx1"/>
                      </a:solidFill>
                      <a:latin typeface="+mn-lt"/>
                      <a:ea typeface="+mn-ea"/>
                      <a:cs typeface="+mn-cs"/>
                    </a:defRPr>
                  </a:lvl5pPr>
                  <a:lvl6pPr marL="3396740" algn="l" defTabSz="1358696" rtl="0" eaLnBrk="1" latinLnBrk="0" hangingPunct="1">
                    <a:defRPr sz="2600" kern="1200">
                      <a:solidFill>
                        <a:schemeClr val="tx1"/>
                      </a:solidFill>
                      <a:latin typeface="+mn-lt"/>
                      <a:ea typeface="+mn-ea"/>
                      <a:cs typeface="+mn-cs"/>
                    </a:defRPr>
                  </a:lvl6pPr>
                  <a:lvl7pPr marL="4076088" algn="l" defTabSz="1358696" rtl="0" eaLnBrk="1" latinLnBrk="0" hangingPunct="1">
                    <a:defRPr sz="2600" kern="1200">
                      <a:solidFill>
                        <a:schemeClr val="tx1"/>
                      </a:solidFill>
                      <a:latin typeface="+mn-lt"/>
                      <a:ea typeface="+mn-ea"/>
                      <a:cs typeface="+mn-cs"/>
                    </a:defRPr>
                  </a:lvl7pPr>
                  <a:lvl8pPr marL="4755435" algn="l" defTabSz="1358696" rtl="0" eaLnBrk="1" latinLnBrk="0" hangingPunct="1">
                    <a:defRPr sz="2600" kern="1200">
                      <a:solidFill>
                        <a:schemeClr val="tx1"/>
                      </a:solidFill>
                      <a:latin typeface="+mn-lt"/>
                      <a:ea typeface="+mn-ea"/>
                      <a:cs typeface="+mn-cs"/>
                    </a:defRPr>
                  </a:lvl8pPr>
                  <a:lvl9pPr marL="5434783" algn="l" defTabSz="1358696" rtl="0" eaLnBrk="1" latinLnBrk="0" hangingPunct="1">
                    <a:defRPr sz="2600" kern="1200">
                      <a:solidFill>
                        <a:schemeClr val="tx1"/>
                      </a:solidFill>
                      <a:latin typeface="+mn-lt"/>
                      <a:ea typeface="+mn-ea"/>
                      <a:cs typeface="+mn-cs"/>
                    </a:defRPr>
                  </a:lvl9pPr>
                </a:lstStyle>
                <a:p>
                  <a:pPr algn="ctr" fontAlgn="auto">
                    <a:spcBef>
                      <a:spcPts val="0"/>
                    </a:spcBef>
                    <a:spcAft>
                      <a:spcPts val="600"/>
                    </a:spcAft>
                    <a:defRPr/>
                  </a:pPr>
                  <a:r>
                    <a:rPr lang="cs-CZ" sz="900" b="1" dirty="0">
                      <a:solidFill>
                        <a:srgbClr val="262626"/>
                      </a:solidFill>
                      <a:latin typeface="Calibri"/>
                    </a:rPr>
                    <a:t>PRACOVNÍK</a:t>
                  </a:r>
                  <a:r>
                    <a:rPr lang="cs-CZ" sz="900" b="1" dirty="0">
                      <a:solidFill>
                        <a:srgbClr val="A8CCDD"/>
                      </a:solidFill>
                      <a:latin typeface="Calibri"/>
                    </a:rPr>
                    <a:t> </a:t>
                  </a:r>
                  <a:r>
                    <a:rPr lang="cs-CZ" sz="900" b="1" dirty="0">
                      <a:solidFill>
                        <a:srgbClr val="262626"/>
                      </a:solidFill>
                      <a:latin typeface="Calibri"/>
                    </a:rPr>
                    <a:t>TIC</a:t>
                  </a:r>
                </a:p>
              </p:txBody>
            </p:sp>
          </p:grpSp>
          <p:grpSp>
            <p:nvGrpSpPr>
              <p:cNvPr id="83" name="Skupina 82"/>
              <p:cNvGrpSpPr/>
              <p:nvPr/>
            </p:nvGrpSpPr>
            <p:grpSpPr>
              <a:xfrm>
                <a:off x="4675325" y="2631894"/>
                <a:ext cx="1947600" cy="221137"/>
                <a:chOff x="4651885" y="3458190"/>
                <a:chExt cx="1947600" cy="298552"/>
              </a:xfrm>
            </p:grpSpPr>
            <p:sp>
              <p:nvSpPr>
                <p:cNvPr id="97" name="Obdélník 38"/>
                <p:cNvSpPr/>
                <p:nvPr/>
              </p:nvSpPr>
              <p:spPr>
                <a:xfrm>
                  <a:off x="4651885" y="3458190"/>
                  <a:ext cx="1947600" cy="298552"/>
                </a:xfrm>
                <a:prstGeom prst="rect">
                  <a:avLst/>
                </a:prstGeom>
                <a:solidFill>
                  <a:srgbClr val="262626"/>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000" b="0" i="0" u="none" strike="noStrike" kern="0" cap="none" spc="0" normalizeH="0" baseline="0" noProof="0" dirty="0">
                    <a:ln>
                      <a:noFill/>
                    </a:ln>
                    <a:solidFill>
                      <a:srgbClr val="404040"/>
                    </a:solidFill>
                    <a:effectLst/>
                    <a:uLnTx/>
                    <a:uFillTx/>
                    <a:latin typeface="Calibri"/>
                    <a:ea typeface="+mn-ea"/>
                    <a:cs typeface="+mn-cs"/>
                  </a:endParaRPr>
                </a:p>
              </p:txBody>
            </p:sp>
            <p:sp>
              <p:nvSpPr>
                <p:cNvPr id="98" name="Nadpis 3"/>
                <p:cNvSpPr txBox="1">
                  <a:spLocks/>
                </p:cNvSpPr>
                <p:nvPr/>
              </p:nvSpPr>
              <p:spPr>
                <a:xfrm>
                  <a:off x="4889238" y="3512374"/>
                  <a:ext cx="1464946" cy="138499"/>
                </a:xfrm>
                <a:prstGeom prst="rect">
                  <a:avLst/>
                </a:prstGeom>
              </p:spPr>
              <p:txBody>
                <a:bodyPr vert="horz" wrap="square" lIns="0" tIns="0" rIns="0" bIns="0" rtlCol="0" anchor="t">
                  <a:spAutoFit/>
                </a:bodyPr>
                <a:lstStyle>
                  <a:defPPr>
                    <a:defRPr lang="en-US"/>
                  </a:defPPr>
                  <a:lvl1pPr marL="0" algn="l" defTabSz="1358696" rtl="0" eaLnBrk="1" latinLnBrk="0" hangingPunct="1">
                    <a:defRPr sz="2600" kern="1200">
                      <a:solidFill>
                        <a:schemeClr val="tx1"/>
                      </a:solidFill>
                      <a:latin typeface="+mn-lt"/>
                      <a:ea typeface="+mn-ea"/>
                      <a:cs typeface="+mn-cs"/>
                    </a:defRPr>
                  </a:lvl1pPr>
                  <a:lvl2pPr marL="679348" algn="l" defTabSz="1358696" rtl="0" eaLnBrk="1" latinLnBrk="0" hangingPunct="1">
                    <a:defRPr sz="2600" kern="1200">
                      <a:solidFill>
                        <a:schemeClr val="tx1"/>
                      </a:solidFill>
                      <a:latin typeface="+mn-lt"/>
                      <a:ea typeface="+mn-ea"/>
                      <a:cs typeface="+mn-cs"/>
                    </a:defRPr>
                  </a:lvl2pPr>
                  <a:lvl3pPr marL="1358696" algn="l" defTabSz="1358696" rtl="0" eaLnBrk="1" latinLnBrk="0" hangingPunct="1">
                    <a:defRPr sz="2600" kern="1200">
                      <a:solidFill>
                        <a:schemeClr val="tx1"/>
                      </a:solidFill>
                      <a:latin typeface="+mn-lt"/>
                      <a:ea typeface="+mn-ea"/>
                      <a:cs typeface="+mn-cs"/>
                    </a:defRPr>
                  </a:lvl3pPr>
                  <a:lvl4pPr marL="2038044" algn="l" defTabSz="1358696" rtl="0" eaLnBrk="1" latinLnBrk="0" hangingPunct="1">
                    <a:defRPr sz="2600" kern="1200">
                      <a:solidFill>
                        <a:schemeClr val="tx1"/>
                      </a:solidFill>
                      <a:latin typeface="+mn-lt"/>
                      <a:ea typeface="+mn-ea"/>
                      <a:cs typeface="+mn-cs"/>
                    </a:defRPr>
                  </a:lvl4pPr>
                  <a:lvl5pPr marL="2717392" algn="l" defTabSz="1358696" rtl="0" eaLnBrk="1" latinLnBrk="0" hangingPunct="1">
                    <a:defRPr sz="2600" kern="1200">
                      <a:solidFill>
                        <a:schemeClr val="tx1"/>
                      </a:solidFill>
                      <a:latin typeface="+mn-lt"/>
                      <a:ea typeface="+mn-ea"/>
                      <a:cs typeface="+mn-cs"/>
                    </a:defRPr>
                  </a:lvl5pPr>
                  <a:lvl6pPr marL="3396740" algn="l" defTabSz="1358696" rtl="0" eaLnBrk="1" latinLnBrk="0" hangingPunct="1">
                    <a:defRPr sz="2600" kern="1200">
                      <a:solidFill>
                        <a:schemeClr val="tx1"/>
                      </a:solidFill>
                      <a:latin typeface="+mn-lt"/>
                      <a:ea typeface="+mn-ea"/>
                      <a:cs typeface="+mn-cs"/>
                    </a:defRPr>
                  </a:lvl6pPr>
                  <a:lvl7pPr marL="4076088" algn="l" defTabSz="1358696" rtl="0" eaLnBrk="1" latinLnBrk="0" hangingPunct="1">
                    <a:defRPr sz="2600" kern="1200">
                      <a:solidFill>
                        <a:schemeClr val="tx1"/>
                      </a:solidFill>
                      <a:latin typeface="+mn-lt"/>
                      <a:ea typeface="+mn-ea"/>
                      <a:cs typeface="+mn-cs"/>
                    </a:defRPr>
                  </a:lvl7pPr>
                  <a:lvl8pPr marL="4755435" algn="l" defTabSz="1358696" rtl="0" eaLnBrk="1" latinLnBrk="0" hangingPunct="1">
                    <a:defRPr sz="2600" kern="1200">
                      <a:solidFill>
                        <a:schemeClr val="tx1"/>
                      </a:solidFill>
                      <a:latin typeface="+mn-lt"/>
                      <a:ea typeface="+mn-ea"/>
                      <a:cs typeface="+mn-cs"/>
                    </a:defRPr>
                  </a:lvl8pPr>
                  <a:lvl9pPr marL="5434783" algn="l" defTabSz="1358696" rtl="0" eaLnBrk="1" latinLnBrk="0" hangingPunct="1">
                    <a:defRPr sz="2600" kern="1200">
                      <a:solidFill>
                        <a:schemeClr val="tx1"/>
                      </a:solidFill>
                      <a:latin typeface="+mn-lt"/>
                      <a:ea typeface="+mn-ea"/>
                      <a:cs typeface="+mn-cs"/>
                    </a:defRPr>
                  </a:lvl9pPr>
                </a:lstStyle>
                <a:p>
                  <a:pPr algn="ctr" fontAlgn="auto">
                    <a:spcBef>
                      <a:spcPts val="0"/>
                    </a:spcBef>
                    <a:spcAft>
                      <a:spcPts val="600"/>
                    </a:spcAft>
                    <a:defRPr/>
                  </a:pPr>
                  <a:r>
                    <a:rPr lang="cs-CZ" sz="900" b="1" dirty="0">
                      <a:solidFill>
                        <a:srgbClr val="A8CCDD"/>
                      </a:solidFill>
                      <a:latin typeface="Calibri"/>
                    </a:rPr>
                    <a:t>INTERIÉR A VYBAVENOST TIC</a:t>
                  </a:r>
                </a:p>
              </p:txBody>
            </p:sp>
          </p:grpSp>
          <p:grpSp>
            <p:nvGrpSpPr>
              <p:cNvPr id="84" name="Skupina 83"/>
              <p:cNvGrpSpPr/>
              <p:nvPr/>
            </p:nvGrpSpPr>
            <p:grpSpPr>
              <a:xfrm>
                <a:off x="6918818" y="2629288"/>
                <a:ext cx="1947600" cy="221137"/>
                <a:chOff x="6884153" y="3455216"/>
                <a:chExt cx="1947600" cy="298552"/>
              </a:xfrm>
            </p:grpSpPr>
            <p:sp>
              <p:nvSpPr>
                <p:cNvPr id="95" name="Obdélník 38"/>
                <p:cNvSpPr/>
                <p:nvPr/>
              </p:nvSpPr>
              <p:spPr>
                <a:xfrm>
                  <a:off x="6884153" y="3455216"/>
                  <a:ext cx="1947600" cy="298552"/>
                </a:xfrm>
                <a:prstGeom prst="rect">
                  <a:avLst/>
                </a:prstGeom>
                <a:solidFill>
                  <a:srgbClr val="262626"/>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000" b="0" i="0" u="none" strike="noStrike" kern="0" cap="none" spc="0" normalizeH="0" baseline="0" noProof="0" dirty="0">
                    <a:ln>
                      <a:noFill/>
                    </a:ln>
                    <a:solidFill>
                      <a:srgbClr val="404040"/>
                    </a:solidFill>
                    <a:effectLst/>
                    <a:uLnTx/>
                    <a:uFillTx/>
                    <a:latin typeface="Calibri"/>
                    <a:ea typeface="+mn-ea"/>
                    <a:cs typeface="+mn-cs"/>
                  </a:endParaRPr>
                </a:p>
              </p:txBody>
            </p:sp>
            <p:sp>
              <p:nvSpPr>
                <p:cNvPr id="96" name="Nadpis 3"/>
                <p:cNvSpPr txBox="1">
                  <a:spLocks/>
                </p:cNvSpPr>
                <p:nvPr/>
              </p:nvSpPr>
              <p:spPr>
                <a:xfrm>
                  <a:off x="6979663" y="3499407"/>
                  <a:ext cx="1748591" cy="138499"/>
                </a:xfrm>
                <a:prstGeom prst="rect">
                  <a:avLst/>
                </a:prstGeom>
              </p:spPr>
              <p:txBody>
                <a:bodyPr vert="horz" wrap="square" lIns="0" tIns="0" rIns="0" bIns="0" rtlCol="0" anchor="t">
                  <a:spAutoFit/>
                </a:bodyPr>
                <a:lstStyle>
                  <a:defPPr>
                    <a:defRPr lang="en-US"/>
                  </a:defPPr>
                  <a:lvl1pPr marL="0" algn="l" defTabSz="1358696" rtl="0" eaLnBrk="1" latinLnBrk="0" hangingPunct="1">
                    <a:defRPr sz="2600" kern="1200">
                      <a:solidFill>
                        <a:schemeClr val="tx1"/>
                      </a:solidFill>
                      <a:latin typeface="+mn-lt"/>
                      <a:ea typeface="+mn-ea"/>
                      <a:cs typeface="+mn-cs"/>
                    </a:defRPr>
                  </a:lvl1pPr>
                  <a:lvl2pPr marL="679348" algn="l" defTabSz="1358696" rtl="0" eaLnBrk="1" latinLnBrk="0" hangingPunct="1">
                    <a:defRPr sz="2600" kern="1200">
                      <a:solidFill>
                        <a:schemeClr val="tx1"/>
                      </a:solidFill>
                      <a:latin typeface="+mn-lt"/>
                      <a:ea typeface="+mn-ea"/>
                      <a:cs typeface="+mn-cs"/>
                    </a:defRPr>
                  </a:lvl2pPr>
                  <a:lvl3pPr marL="1358696" algn="l" defTabSz="1358696" rtl="0" eaLnBrk="1" latinLnBrk="0" hangingPunct="1">
                    <a:defRPr sz="2600" kern="1200">
                      <a:solidFill>
                        <a:schemeClr val="tx1"/>
                      </a:solidFill>
                      <a:latin typeface="+mn-lt"/>
                      <a:ea typeface="+mn-ea"/>
                      <a:cs typeface="+mn-cs"/>
                    </a:defRPr>
                  </a:lvl3pPr>
                  <a:lvl4pPr marL="2038044" algn="l" defTabSz="1358696" rtl="0" eaLnBrk="1" latinLnBrk="0" hangingPunct="1">
                    <a:defRPr sz="2600" kern="1200">
                      <a:solidFill>
                        <a:schemeClr val="tx1"/>
                      </a:solidFill>
                      <a:latin typeface="+mn-lt"/>
                      <a:ea typeface="+mn-ea"/>
                      <a:cs typeface="+mn-cs"/>
                    </a:defRPr>
                  </a:lvl4pPr>
                  <a:lvl5pPr marL="2717392" algn="l" defTabSz="1358696" rtl="0" eaLnBrk="1" latinLnBrk="0" hangingPunct="1">
                    <a:defRPr sz="2600" kern="1200">
                      <a:solidFill>
                        <a:schemeClr val="tx1"/>
                      </a:solidFill>
                      <a:latin typeface="+mn-lt"/>
                      <a:ea typeface="+mn-ea"/>
                      <a:cs typeface="+mn-cs"/>
                    </a:defRPr>
                  </a:lvl5pPr>
                  <a:lvl6pPr marL="3396740" algn="l" defTabSz="1358696" rtl="0" eaLnBrk="1" latinLnBrk="0" hangingPunct="1">
                    <a:defRPr sz="2600" kern="1200">
                      <a:solidFill>
                        <a:schemeClr val="tx1"/>
                      </a:solidFill>
                      <a:latin typeface="+mn-lt"/>
                      <a:ea typeface="+mn-ea"/>
                      <a:cs typeface="+mn-cs"/>
                    </a:defRPr>
                  </a:lvl6pPr>
                  <a:lvl7pPr marL="4076088" algn="l" defTabSz="1358696" rtl="0" eaLnBrk="1" latinLnBrk="0" hangingPunct="1">
                    <a:defRPr sz="2600" kern="1200">
                      <a:solidFill>
                        <a:schemeClr val="tx1"/>
                      </a:solidFill>
                      <a:latin typeface="+mn-lt"/>
                      <a:ea typeface="+mn-ea"/>
                      <a:cs typeface="+mn-cs"/>
                    </a:defRPr>
                  </a:lvl7pPr>
                  <a:lvl8pPr marL="4755435" algn="l" defTabSz="1358696" rtl="0" eaLnBrk="1" latinLnBrk="0" hangingPunct="1">
                    <a:defRPr sz="2600" kern="1200">
                      <a:solidFill>
                        <a:schemeClr val="tx1"/>
                      </a:solidFill>
                      <a:latin typeface="+mn-lt"/>
                      <a:ea typeface="+mn-ea"/>
                      <a:cs typeface="+mn-cs"/>
                    </a:defRPr>
                  </a:lvl8pPr>
                  <a:lvl9pPr marL="5434783" algn="l" defTabSz="1358696" rtl="0" eaLnBrk="1" latinLnBrk="0" hangingPunct="1">
                    <a:defRPr sz="2600" kern="1200">
                      <a:solidFill>
                        <a:schemeClr val="tx1"/>
                      </a:solidFill>
                      <a:latin typeface="+mn-lt"/>
                      <a:ea typeface="+mn-ea"/>
                      <a:cs typeface="+mn-cs"/>
                    </a:defRPr>
                  </a:lvl9pPr>
                </a:lstStyle>
                <a:p>
                  <a:pPr algn="ctr" fontAlgn="auto">
                    <a:spcBef>
                      <a:spcPts val="0"/>
                    </a:spcBef>
                    <a:spcAft>
                      <a:spcPts val="600"/>
                    </a:spcAft>
                    <a:defRPr/>
                  </a:pPr>
                  <a:r>
                    <a:rPr lang="cs-CZ" sz="900" b="1" dirty="0">
                      <a:solidFill>
                        <a:srgbClr val="A8CCDD"/>
                      </a:solidFill>
                      <a:latin typeface="Calibri"/>
                    </a:rPr>
                    <a:t>ZNAČENÍ TIC A OTVÍRACÍ DOBA</a:t>
                  </a:r>
                </a:p>
              </p:txBody>
            </p:sp>
          </p:grpSp>
          <p:grpSp>
            <p:nvGrpSpPr>
              <p:cNvPr id="85" name="Skupina 84"/>
              <p:cNvGrpSpPr/>
              <p:nvPr/>
            </p:nvGrpSpPr>
            <p:grpSpPr>
              <a:xfrm>
                <a:off x="297260" y="2094180"/>
                <a:ext cx="8494242" cy="431879"/>
                <a:chOff x="297260" y="2094180"/>
                <a:chExt cx="8494242" cy="431879"/>
              </a:xfrm>
            </p:grpSpPr>
            <p:sp>
              <p:nvSpPr>
                <p:cNvPr id="86" name="object 7"/>
                <p:cNvSpPr/>
                <p:nvPr/>
              </p:nvSpPr>
              <p:spPr>
                <a:xfrm flipV="1">
                  <a:off x="297260" y="2094180"/>
                  <a:ext cx="8494242" cy="248284"/>
                </a:xfrm>
                <a:custGeom>
                  <a:avLst/>
                  <a:gdLst/>
                  <a:ahLst/>
                  <a:cxnLst/>
                  <a:rect l="l" t="t" r="r" b="b"/>
                  <a:pathLst>
                    <a:path w="9561830">
                      <a:moveTo>
                        <a:pt x="0" y="0"/>
                      </a:moveTo>
                      <a:lnTo>
                        <a:pt x="9561766" y="0"/>
                      </a:lnTo>
                    </a:path>
                  </a:pathLst>
                </a:custGeom>
                <a:ln w="25400">
                  <a:solidFill>
                    <a:srgbClr val="1C1C1C">
                      <a:lumMod val="90000"/>
                      <a:lumOff val="10000"/>
                    </a:srgbClr>
                  </a:solidFill>
                </a:ln>
              </p:spPr>
              <p:txBody>
                <a:bodyPr wrap="square" lIns="0" tIns="0" rIns="0" bIns="0" rtlCol="0"/>
                <a:lstStyle>
                  <a:defPPr>
                    <a:defRPr lang="en-US"/>
                  </a:defPPr>
                  <a:lvl1pPr marL="0" algn="l" defTabSz="1358696" rtl="0" eaLnBrk="1" latinLnBrk="0" hangingPunct="1">
                    <a:defRPr sz="2600" kern="1200">
                      <a:solidFill>
                        <a:schemeClr val="tx1"/>
                      </a:solidFill>
                      <a:latin typeface="+mn-lt"/>
                      <a:ea typeface="+mn-ea"/>
                      <a:cs typeface="+mn-cs"/>
                    </a:defRPr>
                  </a:lvl1pPr>
                  <a:lvl2pPr marL="679348" algn="l" defTabSz="1358696" rtl="0" eaLnBrk="1" latinLnBrk="0" hangingPunct="1">
                    <a:defRPr sz="2600" kern="1200">
                      <a:solidFill>
                        <a:schemeClr val="tx1"/>
                      </a:solidFill>
                      <a:latin typeface="+mn-lt"/>
                      <a:ea typeface="+mn-ea"/>
                      <a:cs typeface="+mn-cs"/>
                    </a:defRPr>
                  </a:lvl2pPr>
                  <a:lvl3pPr marL="1358696" algn="l" defTabSz="1358696" rtl="0" eaLnBrk="1" latinLnBrk="0" hangingPunct="1">
                    <a:defRPr sz="2600" kern="1200">
                      <a:solidFill>
                        <a:schemeClr val="tx1"/>
                      </a:solidFill>
                      <a:latin typeface="+mn-lt"/>
                      <a:ea typeface="+mn-ea"/>
                      <a:cs typeface="+mn-cs"/>
                    </a:defRPr>
                  </a:lvl3pPr>
                  <a:lvl4pPr marL="2038044" algn="l" defTabSz="1358696" rtl="0" eaLnBrk="1" latinLnBrk="0" hangingPunct="1">
                    <a:defRPr sz="2600" kern="1200">
                      <a:solidFill>
                        <a:schemeClr val="tx1"/>
                      </a:solidFill>
                      <a:latin typeface="+mn-lt"/>
                      <a:ea typeface="+mn-ea"/>
                      <a:cs typeface="+mn-cs"/>
                    </a:defRPr>
                  </a:lvl4pPr>
                  <a:lvl5pPr marL="2717392" algn="l" defTabSz="1358696" rtl="0" eaLnBrk="1" latinLnBrk="0" hangingPunct="1">
                    <a:defRPr sz="2600" kern="1200">
                      <a:solidFill>
                        <a:schemeClr val="tx1"/>
                      </a:solidFill>
                      <a:latin typeface="+mn-lt"/>
                      <a:ea typeface="+mn-ea"/>
                      <a:cs typeface="+mn-cs"/>
                    </a:defRPr>
                  </a:lvl5pPr>
                  <a:lvl6pPr marL="3396740" algn="l" defTabSz="1358696" rtl="0" eaLnBrk="1" latinLnBrk="0" hangingPunct="1">
                    <a:defRPr sz="2600" kern="1200">
                      <a:solidFill>
                        <a:schemeClr val="tx1"/>
                      </a:solidFill>
                      <a:latin typeface="+mn-lt"/>
                      <a:ea typeface="+mn-ea"/>
                      <a:cs typeface="+mn-cs"/>
                    </a:defRPr>
                  </a:lvl6pPr>
                  <a:lvl7pPr marL="4076088" algn="l" defTabSz="1358696" rtl="0" eaLnBrk="1" latinLnBrk="0" hangingPunct="1">
                    <a:defRPr sz="2600" kern="1200">
                      <a:solidFill>
                        <a:schemeClr val="tx1"/>
                      </a:solidFill>
                      <a:latin typeface="+mn-lt"/>
                      <a:ea typeface="+mn-ea"/>
                      <a:cs typeface="+mn-cs"/>
                    </a:defRPr>
                  </a:lvl7pPr>
                  <a:lvl8pPr marL="4755435" algn="l" defTabSz="1358696" rtl="0" eaLnBrk="1" latinLnBrk="0" hangingPunct="1">
                    <a:defRPr sz="2600" kern="1200">
                      <a:solidFill>
                        <a:schemeClr val="tx1"/>
                      </a:solidFill>
                      <a:latin typeface="+mn-lt"/>
                      <a:ea typeface="+mn-ea"/>
                      <a:cs typeface="+mn-cs"/>
                    </a:defRPr>
                  </a:lvl8pPr>
                  <a:lvl9pPr marL="5434783" algn="l" defTabSz="1358696" rtl="0" eaLnBrk="1" latinLnBrk="0" hangingPunct="1">
                    <a:defRPr sz="2600" kern="1200">
                      <a:solidFill>
                        <a:schemeClr val="tx1"/>
                      </a:solidFill>
                      <a:latin typeface="+mn-lt"/>
                      <a:ea typeface="+mn-ea"/>
                      <a:cs typeface="+mn-cs"/>
                    </a:defRPr>
                  </a:lvl9pPr>
                </a:lstStyle>
                <a:p>
                  <a:pPr defTabSz="1358890" fontAlgn="auto">
                    <a:spcBef>
                      <a:spcPts val="0"/>
                    </a:spcBef>
                    <a:spcAft>
                      <a:spcPts val="0"/>
                    </a:spcAft>
                    <a:defRPr/>
                  </a:pPr>
                  <a:endParaRPr sz="2700">
                    <a:solidFill>
                      <a:srgbClr val="404040"/>
                    </a:solidFill>
                    <a:latin typeface="Calibri"/>
                  </a:endParaRPr>
                </a:p>
              </p:txBody>
            </p:sp>
            <p:sp>
              <p:nvSpPr>
                <p:cNvPr id="87" name="Hexagon 222"/>
                <p:cNvSpPr/>
                <p:nvPr/>
              </p:nvSpPr>
              <p:spPr>
                <a:xfrm>
                  <a:off x="1034344" y="2132793"/>
                  <a:ext cx="431666" cy="393266"/>
                </a:xfrm>
                <a:prstGeom prst="hexagon">
                  <a:avLst/>
                </a:prstGeom>
                <a:solidFill>
                  <a:srgbClr val="008BCA"/>
                </a:solidFill>
                <a:ln w="35560" cap="flat" cmpd="sng" algn="ctr">
                  <a:solidFill>
                    <a:srgbClr val="1C1C1C">
                      <a:lumMod val="90000"/>
                      <a:lumOff val="10000"/>
                    </a:srgbClr>
                  </a:solidFill>
                  <a:prstDash val="solid"/>
                </a:ln>
                <a:effectLst/>
              </p:spPr>
              <p:txBody>
                <a:bodyPr rtlCol="0" anchor="ctr"/>
                <a:lstStyle>
                  <a:defPPr>
                    <a:defRPr lang="en-US"/>
                  </a:defPPr>
                  <a:lvl1pPr marL="0" algn="l" defTabSz="1358696" rtl="0" eaLnBrk="1" latinLnBrk="0" hangingPunct="1">
                    <a:defRPr sz="2600" kern="1200">
                      <a:solidFill>
                        <a:schemeClr val="lt1"/>
                      </a:solidFill>
                      <a:latin typeface="+mn-lt"/>
                      <a:ea typeface="+mn-ea"/>
                      <a:cs typeface="+mn-cs"/>
                    </a:defRPr>
                  </a:lvl1pPr>
                  <a:lvl2pPr marL="679348" algn="l" defTabSz="1358696" rtl="0" eaLnBrk="1" latinLnBrk="0" hangingPunct="1">
                    <a:defRPr sz="2600" kern="1200">
                      <a:solidFill>
                        <a:schemeClr val="lt1"/>
                      </a:solidFill>
                      <a:latin typeface="+mn-lt"/>
                      <a:ea typeface="+mn-ea"/>
                      <a:cs typeface="+mn-cs"/>
                    </a:defRPr>
                  </a:lvl2pPr>
                  <a:lvl3pPr marL="1358696" algn="l" defTabSz="1358696" rtl="0" eaLnBrk="1" latinLnBrk="0" hangingPunct="1">
                    <a:defRPr sz="2600" kern="1200">
                      <a:solidFill>
                        <a:schemeClr val="lt1"/>
                      </a:solidFill>
                      <a:latin typeface="+mn-lt"/>
                      <a:ea typeface="+mn-ea"/>
                      <a:cs typeface="+mn-cs"/>
                    </a:defRPr>
                  </a:lvl3pPr>
                  <a:lvl4pPr marL="2038044" algn="l" defTabSz="1358696" rtl="0" eaLnBrk="1" latinLnBrk="0" hangingPunct="1">
                    <a:defRPr sz="2600" kern="1200">
                      <a:solidFill>
                        <a:schemeClr val="lt1"/>
                      </a:solidFill>
                      <a:latin typeface="+mn-lt"/>
                      <a:ea typeface="+mn-ea"/>
                      <a:cs typeface="+mn-cs"/>
                    </a:defRPr>
                  </a:lvl4pPr>
                  <a:lvl5pPr marL="2717392" algn="l" defTabSz="1358696" rtl="0" eaLnBrk="1" latinLnBrk="0" hangingPunct="1">
                    <a:defRPr sz="2600" kern="1200">
                      <a:solidFill>
                        <a:schemeClr val="lt1"/>
                      </a:solidFill>
                      <a:latin typeface="+mn-lt"/>
                      <a:ea typeface="+mn-ea"/>
                      <a:cs typeface="+mn-cs"/>
                    </a:defRPr>
                  </a:lvl5pPr>
                  <a:lvl6pPr marL="3396740" algn="l" defTabSz="1358696" rtl="0" eaLnBrk="1" latinLnBrk="0" hangingPunct="1">
                    <a:defRPr sz="2600" kern="1200">
                      <a:solidFill>
                        <a:schemeClr val="lt1"/>
                      </a:solidFill>
                      <a:latin typeface="+mn-lt"/>
                      <a:ea typeface="+mn-ea"/>
                      <a:cs typeface="+mn-cs"/>
                    </a:defRPr>
                  </a:lvl6pPr>
                  <a:lvl7pPr marL="4076088" algn="l" defTabSz="1358696" rtl="0" eaLnBrk="1" latinLnBrk="0" hangingPunct="1">
                    <a:defRPr sz="2600" kern="1200">
                      <a:solidFill>
                        <a:schemeClr val="lt1"/>
                      </a:solidFill>
                      <a:latin typeface="+mn-lt"/>
                      <a:ea typeface="+mn-ea"/>
                      <a:cs typeface="+mn-cs"/>
                    </a:defRPr>
                  </a:lvl7pPr>
                  <a:lvl8pPr marL="4755435" algn="l" defTabSz="1358696" rtl="0" eaLnBrk="1" latinLnBrk="0" hangingPunct="1">
                    <a:defRPr sz="2600" kern="1200">
                      <a:solidFill>
                        <a:schemeClr val="lt1"/>
                      </a:solidFill>
                      <a:latin typeface="+mn-lt"/>
                      <a:ea typeface="+mn-ea"/>
                      <a:cs typeface="+mn-cs"/>
                    </a:defRPr>
                  </a:lvl8pPr>
                  <a:lvl9pPr marL="5434783" algn="l" defTabSz="1358696" rtl="0" eaLnBrk="1" latinLnBrk="0" hangingPunct="1">
                    <a:defRPr sz="2600" kern="1200">
                      <a:solidFill>
                        <a:schemeClr val="lt1"/>
                      </a:solidFill>
                      <a:latin typeface="+mn-lt"/>
                      <a:ea typeface="+mn-ea"/>
                      <a:cs typeface="+mn-cs"/>
                    </a:defRPr>
                  </a:lvl9pPr>
                </a:lstStyle>
                <a:p>
                  <a:pPr algn="ctr" defTabSz="1358890" fontAlgn="auto">
                    <a:spcBef>
                      <a:spcPts val="0"/>
                    </a:spcBef>
                    <a:spcAft>
                      <a:spcPts val="0"/>
                    </a:spcAft>
                    <a:defRPr/>
                  </a:pPr>
                  <a:endParaRPr lang="en-GB" sz="5000" b="1" dirty="0">
                    <a:solidFill>
                      <a:srgbClr val="FFFFFF"/>
                    </a:solidFill>
                    <a:latin typeface="Calibri"/>
                  </a:endParaRPr>
                </a:p>
              </p:txBody>
            </p:sp>
            <p:sp>
              <p:nvSpPr>
                <p:cNvPr id="88" name="Hexagon 224"/>
                <p:cNvSpPr/>
                <p:nvPr/>
              </p:nvSpPr>
              <p:spPr>
                <a:xfrm>
                  <a:off x="7659080" y="2132793"/>
                  <a:ext cx="431666" cy="393266"/>
                </a:xfrm>
                <a:prstGeom prst="hexagon">
                  <a:avLst/>
                </a:prstGeom>
                <a:solidFill>
                  <a:srgbClr val="008BCA"/>
                </a:solidFill>
                <a:ln w="35560" cap="flat" cmpd="sng" algn="ctr">
                  <a:solidFill>
                    <a:srgbClr val="1C1C1C">
                      <a:lumMod val="90000"/>
                      <a:lumOff val="10000"/>
                    </a:srgbClr>
                  </a:solidFill>
                  <a:prstDash val="solid"/>
                </a:ln>
                <a:effectLst/>
              </p:spPr>
              <p:txBody>
                <a:bodyPr rtlCol="0" anchor="ctr"/>
                <a:lstStyle>
                  <a:defPPr>
                    <a:defRPr lang="en-US"/>
                  </a:defPPr>
                  <a:lvl1pPr marL="0" algn="l" defTabSz="1358696" rtl="0" eaLnBrk="1" latinLnBrk="0" hangingPunct="1">
                    <a:defRPr sz="2600" kern="1200">
                      <a:solidFill>
                        <a:schemeClr val="lt1"/>
                      </a:solidFill>
                      <a:latin typeface="+mn-lt"/>
                      <a:ea typeface="+mn-ea"/>
                      <a:cs typeface="+mn-cs"/>
                    </a:defRPr>
                  </a:lvl1pPr>
                  <a:lvl2pPr marL="679348" algn="l" defTabSz="1358696" rtl="0" eaLnBrk="1" latinLnBrk="0" hangingPunct="1">
                    <a:defRPr sz="2600" kern="1200">
                      <a:solidFill>
                        <a:schemeClr val="lt1"/>
                      </a:solidFill>
                      <a:latin typeface="+mn-lt"/>
                      <a:ea typeface="+mn-ea"/>
                      <a:cs typeface="+mn-cs"/>
                    </a:defRPr>
                  </a:lvl2pPr>
                  <a:lvl3pPr marL="1358696" algn="l" defTabSz="1358696" rtl="0" eaLnBrk="1" latinLnBrk="0" hangingPunct="1">
                    <a:defRPr sz="2600" kern="1200">
                      <a:solidFill>
                        <a:schemeClr val="lt1"/>
                      </a:solidFill>
                      <a:latin typeface="+mn-lt"/>
                      <a:ea typeface="+mn-ea"/>
                      <a:cs typeface="+mn-cs"/>
                    </a:defRPr>
                  </a:lvl3pPr>
                  <a:lvl4pPr marL="2038044" algn="l" defTabSz="1358696" rtl="0" eaLnBrk="1" latinLnBrk="0" hangingPunct="1">
                    <a:defRPr sz="2600" kern="1200">
                      <a:solidFill>
                        <a:schemeClr val="lt1"/>
                      </a:solidFill>
                      <a:latin typeface="+mn-lt"/>
                      <a:ea typeface="+mn-ea"/>
                      <a:cs typeface="+mn-cs"/>
                    </a:defRPr>
                  </a:lvl4pPr>
                  <a:lvl5pPr marL="2717392" algn="l" defTabSz="1358696" rtl="0" eaLnBrk="1" latinLnBrk="0" hangingPunct="1">
                    <a:defRPr sz="2600" kern="1200">
                      <a:solidFill>
                        <a:schemeClr val="lt1"/>
                      </a:solidFill>
                      <a:latin typeface="+mn-lt"/>
                      <a:ea typeface="+mn-ea"/>
                      <a:cs typeface="+mn-cs"/>
                    </a:defRPr>
                  </a:lvl5pPr>
                  <a:lvl6pPr marL="3396740" algn="l" defTabSz="1358696" rtl="0" eaLnBrk="1" latinLnBrk="0" hangingPunct="1">
                    <a:defRPr sz="2600" kern="1200">
                      <a:solidFill>
                        <a:schemeClr val="lt1"/>
                      </a:solidFill>
                      <a:latin typeface="+mn-lt"/>
                      <a:ea typeface="+mn-ea"/>
                      <a:cs typeface="+mn-cs"/>
                    </a:defRPr>
                  </a:lvl6pPr>
                  <a:lvl7pPr marL="4076088" algn="l" defTabSz="1358696" rtl="0" eaLnBrk="1" latinLnBrk="0" hangingPunct="1">
                    <a:defRPr sz="2600" kern="1200">
                      <a:solidFill>
                        <a:schemeClr val="lt1"/>
                      </a:solidFill>
                      <a:latin typeface="+mn-lt"/>
                      <a:ea typeface="+mn-ea"/>
                      <a:cs typeface="+mn-cs"/>
                    </a:defRPr>
                  </a:lvl7pPr>
                  <a:lvl8pPr marL="4755435" algn="l" defTabSz="1358696" rtl="0" eaLnBrk="1" latinLnBrk="0" hangingPunct="1">
                    <a:defRPr sz="2600" kern="1200">
                      <a:solidFill>
                        <a:schemeClr val="lt1"/>
                      </a:solidFill>
                      <a:latin typeface="+mn-lt"/>
                      <a:ea typeface="+mn-ea"/>
                      <a:cs typeface="+mn-cs"/>
                    </a:defRPr>
                  </a:lvl8pPr>
                  <a:lvl9pPr marL="5434783" algn="l" defTabSz="1358696" rtl="0" eaLnBrk="1" latinLnBrk="0" hangingPunct="1">
                    <a:defRPr sz="2600" kern="1200">
                      <a:solidFill>
                        <a:schemeClr val="lt1"/>
                      </a:solidFill>
                      <a:latin typeface="+mn-lt"/>
                      <a:ea typeface="+mn-ea"/>
                      <a:cs typeface="+mn-cs"/>
                    </a:defRPr>
                  </a:lvl9pPr>
                </a:lstStyle>
                <a:p>
                  <a:pPr algn="ctr" defTabSz="1358890" fontAlgn="auto">
                    <a:spcBef>
                      <a:spcPts val="0"/>
                    </a:spcBef>
                    <a:spcAft>
                      <a:spcPts val="0"/>
                    </a:spcAft>
                    <a:defRPr/>
                  </a:pPr>
                  <a:endParaRPr lang="en-GB" sz="2700">
                    <a:solidFill>
                      <a:srgbClr val="404040"/>
                    </a:solidFill>
                    <a:latin typeface="Calibri"/>
                  </a:endParaRPr>
                </a:p>
              </p:txBody>
            </p:sp>
            <p:sp>
              <p:nvSpPr>
                <p:cNvPr id="89" name="Hexagon 223"/>
                <p:cNvSpPr/>
                <p:nvPr/>
              </p:nvSpPr>
              <p:spPr>
                <a:xfrm>
                  <a:off x="3266592" y="2128349"/>
                  <a:ext cx="431666" cy="393266"/>
                </a:xfrm>
                <a:prstGeom prst="hexagon">
                  <a:avLst/>
                </a:prstGeom>
                <a:solidFill>
                  <a:srgbClr val="008BCA"/>
                </a:solidFill>
                <a:ln w="35560" cap="flat" cmpd="sng" algn="ctr">
                  <a:solidFill>
                    <a:srgbClr val="1C1C1C">
                      <a:lumMod val="90000"/>
                      <a:lumOff val="10000"/>
                    </a:srgbClr>
                  </a:solidFill>
                  <a:prstDash val="solid"/>
                </a:ln>
                <a:effectLst/>
              </p:spPr>
              <p:txBody>
                <a:bodyPr rtlCol="0" anchor="ctr"/>
                <a:lstStyle>
                  <a:defPPr>
                    <a:defRPr lang="en-US"/>
                  </a:defPPr>
                  <a:lvl1pPr marL="0" algn="l" defTabSz="1358696" rtl="0" eaLnBrk="1" latinLnBrk="0" hangingPunct="1">
                    <a:defRPr sz="2600" kern="1200">
                      <a:solidFill>
                        <a:schemeClr val="lt1"/>
                      </a:solidFill>
                      <a:latin typeface="+mn-lt"/>
                      <a:ea typeface="+mn-ea"/>
                      <a:cs typeface="+mn-cs"/>
                    </a:defRPr>
                  </a:lvl1pPr>
                  <a:lvl2pPr marL="679348" algn="l" defTabSz="1358696" rtl="0" eaLnBrk="1" latinLnBrk="0" hangingPunct="1">
                    <a:defRPr sz="2600" kern="1200">
                      <a:solidFill>
                        <a:schemeClr val="lt1"/>
                      </a:solidFill>
                      <a:latin typeface="+mn-lt"/>
                      <a:ea typeface="+mn-ea"/>
                      <a:cs typeface="+mn-cs"/>
                    </a:defRPr>
                  </a:lvl2pPr>
                  <a:lvl3pPr marL="1358696" algn="l" defTabSz="1358696" rtl="0" eaLnBrk="1" latinLnBrk="0" hangingPunct="1">
                    <a:defRPr sz="2600" kern="1200">
                      <a:solidFill>
                        <a:schemeClr val="lt1"/>
                      </a:solidFill>
                      <a:latin typeface="+mn-lt"/>
                      <a:ea typeface="+mn-ea"/>
                      <a:cs typeface="+mn-cs"/>
                    </a:defRPr>
                  </a:lvl3pPr>
                  <a:lvl4pPr marL="2038044" algn="l" defTabSz="1358696" rtl="0" eaLnBrk="1" latinLnBrk="0" hangingPunct="1">
                    <a:defRPr sz="2600" kern="1200">
                      <a:solidFill>
                        <a:schemeClr val="lt1"/>
                      </a:solidFill>
                      <a:latin typeface="+mn-lt"/>
                      <a:ea typeface="+mn-ea"/>
                      <a:cs typeface="+mn-cs"/>
                    </a:defRPr>
                  </a:lvl4pPr>
                  <a:lvl5pPr marL="2717392" algn="l" defTabSz="1358696" rtl="0" eaLnBrk="1" latinLnBrk="0" hangingPunct="1">
                    <a:defRPr sz="2600" kern="1200">
                      <a:solidFill>
                        <a:schemeClr val="lt1"/>
                      </a:solidFill>
                      <a:latin typeface="+mn-lt"/>
                      <a:ea typeface="+mn-ea"/>
                      <a:cs typeface="+mn-cs"/>
                    </a:defRPr>
                  </a:lvl5pPr>
                  <a:lvl6pPr marL="3396740" algn="l" defTabSz="1358696" rtl="0" eaLnBrk="1" latinLnBrk="0" hangingPunct="1">
                    <a:defRPr sz="2600" kern="1200">
                      <a:solidFill>
                        <a:schemeClr val="lt1"/>
                      </a:solidFill>
                      <a:latin typeface="+mn-lt"/>
                      <a:ea typeface="+mn-ea"/>
                      <a:cs typeface="+mn-cs"/>
                    </a:defRPr>
                  </a:lvl6pPr>
                  <a:lvl7pPr marL="4076088" algn="l" defTabSz="1358696" rtl="0" eaLnBrk="1" latinLnBrk="0" hangingPunct="1">
                    <a:defRPr sz="2600" kern="1200">
                      <a:solidFill>
                        <a:schemeClr val="lt1"/>
                      </a:solidFill>
                      <a:latin typeface="+mn-lt"/>
                      <a:ea typeface="+mn-ea"/>
                      <a:cs typeface="+mn-cs"/>
                    </a:defRPr>
                  </a:lvl7pPr>
                  <a:lvl8pPr marL="4755435" algn="l" defTabSz="1358696" rtl="0" eaLnBrk="1" latinLnBrk="0" hangingPunct="1">
                    <a:defRPr sz="2600" kern="1200">
                      <a:solidFill>
                        <a:schemeClr val="lt1"/>
                      </a:solidFill>
                      <a:latin typeface="+mn-lt"/>
                      <a:ea typeface="+mn-ea"/>
                      <a:cs typeface="+mn-cs"/>
                    </a:defRPr>
                  </a:lvl8pPr>
                  <a:lvl9pPr marL="5434783" algn="l" defTabSz="1358696" rtl="0" eaLnBrk="1" latinLnBrk="0" hangingPunct="1">
                    <a:defRPr sz="2600" kern="1200">
                      <a:solidFill>
                        <a:schemeClr val="lt1"/>
                      </a:solidFill>
                      <a:latin typeface="+mn-lt"/>
                      <a:ea typeface="+mn-ea"/>
                      <a:cs typeface="+mn-cs"/>
                    </a:defRPr>
                  </a:lvl9pPr>
                </a:lstStyle>
                <a:p>
                  <a:pPr algn="ctr" defTabSz="1358890" fontAlgn="auto">
                    <a:spcBef>
                      <a:spcPts val="0"/>
                    </a:spcBef>
                    <a:spcAft>
                      <a:spcPts val="0"/>
                    </a:spcAft>
                    <a:defRPr/>
                  </a:pPr>
                  <a:endParaRPr lang="en-GB" sz="2700">
                    <a:solidFill>
                      <a:srgbClr val="404040"/>
                    </a:solidFill>
                    <a:latin typeface="Calibri"/>
                  </a:endParaRPr>
                </a:p>
              </p:txBody>
            </p:sp>
            <p:sp>
              <p:nvSpPr>
                <p:cNvPr id="90" name="Hexagon 224"/>
                <p:cNvSpPr/>
                <p:nvPr/>
              </p:nvSpPr>
              <p:spPr>
                <a:xfrm>
                  <a:off x="5426832" y="2128349"/>
                  <a:ext cx="431666" cy="393266"/>
                </a:xfrm>
                <a:prstGeom prst="hexagon">
                  <a:avLst/>
                </a:prstGeom>
                <a:solidFill>
                  <a:srgbClr val="008BCA"/>
                </a:solidFill>
                <a:ln w="35560" cap="flat" cmpd="sng" algn="ctr">
                  <a:solidFill>
                    <a:srgbClr val="1C1C1C">
                      <a:lumMod val="90000"/>
                      <a:lumOff val="10000"/>
                    </a:srgbClr>
                  </a:solidFill>
                  <a:prstDash val="solid"/>
                </a:ln>
                <a:effectLst/>
              </p:spPr>
              <p:txBody>
                <a:bodyPr rtlCol="0" anchor="ctr"/>
                <a:lstStyle>
                  <a:defPPr>
                    <a:defRPr lang="en-US"/>
                  </a:defPPr>
                  <a:lvl1pPr marL="0" algn="l" defTabSz="1358696" rtl="0" eaLnBrk="1" latinLnBrk="0" hangingPunct="1">
                    <a:defRPr sz="2600" kern="1200">
                      <a:solidFill>
                        <a:schemeClr val="lt1"/>
                      </a:solidFill>
                      <a:latin typeface="+mn-lt"/>
                      <a:ea typeface="+mn-ea"/>
                      <a:cs typeface="+mn-cs"/>
                    </a:defRPr>
                  </a:lvl1pPr>
                  <a:lvl2pPr marL="679348" algn="l" defTabSz="1358696" rtl="0" eaLnBrk="1" latinLnBrk="0" hangingPunct="1">
                    <a:defRPr sz="2600" kern="1200">
                      <a:solidFill>
                        <a:schemeClr val="lt1"/>
                      </a:solidFill>
                      <a:latin typeface="+mn-lt"/>
                      <a:ea typeface="+mn-ea"/>
                      <a:cs typeface="+mn-cs"/>
                    </a:defRPr>
                  </a:lvl2pPr>
                  <a:lvl3pPr marL="1358696" algn="l" defTabSz="1358696" rtl="0" eaLnBrk="1" latinLnBrk="0" hangingPunct="1">
                    <a:defRPr sz="2600" kern="1200">
                      <a:solidFill>
                        <a:schemeClr val="lt1"/>
                      </a:solidFill>
                      <a:latin typeface="+mn-lt"/>
                      <a:ea typeface="+mn-ea"/>
                      <a:cs typeface="+mn-cs"/>
                    </a:defRPr>
                  </a:lvl3pPr>
                  <a:lvl4pPr marL="2038044" algn="l" defTabSz="1358696" rtl="0" eaLnBrk="1" latinLnBrk="0" hangingPunct="1">
                    <a:defRPr sz="2600" kern="1200">
                      <a:solidFill>
                        <a:schemeClr val="lt1"/>
                      </a:solidFill>
                      <a:latin typeface="+mn-lt"/>
                      <a:ea typeface="+mn-ea"/>
                      <a:cs typeface="+mn-cs"/>
                    </a:defRPr>
                  </a:lvl4pPr>
                  <a:lvl5pPr marL="2717392" algn="l" defTabSz="1358696" rtl="0" eaLnBrk="1" latinLnBrk="0" hangingPunct="1">
                    <a:defRPr sz="2600" kern="1200">
                      <a:solidFill>
                        <a:schemeClr val="lt1"/>
                      </a:solidFill>
                      <a:latin typeface="+mn-lt"/>
                      <a:ea typeface="+mn-ea"/>
                      <a:cs typeface="+mn-cs"/>
                    </a:defRPr>
                  </a:lvl5pPr>
                  <a:lvl6pPr marL="3396740" algn="l" defTabSz="1358696" rtl="0" eaLnBrk="1" latinLnBrk="0" hangingPunct="1">
                    <a:defRPr sz="2600" kern="1200">
                      <a:solidFill>
                        <a:schemeClr val="lt1"/>
                      </a:solidFill>
                      <a:latin typeface="+mn-lt"/>
                      <a:ea typeface="+mn-ea"/>
                      <a:cs typeface="+mn-cs"/>
                    </a:defRPr>
                  </a:lvl6pPr>
                  <a:lvl7pPr marL="4076088" algn="l" defTabSz="1358696" rtl="0" eaLnBrk="1" latinLnBrk="0" hangingPunct="1">
                    <a:defRPr sz="2600" kern="1200">
                      <a:solidFill>
                        <a:schemeClr val="lt1"/>
                      </a:solidFill>
                      <a:latin typeface="+mn-lt"/>
                      <a:ea typeface="+mn-ea"/>
                      <a:cs typeface="+mn-cs"/>
                    </a:defRPr>
                  </a:lvl7pPr>
                  <a:lvl8pPr marL="4755435" algn="l" defTabSz="1358696" rtl="0" eaLnBrk="1" latinLnBrk="0" hangingPunct="1">
                    <a:defRPr sz="2600" kern="1200">
                      <a:solidFill>
                        <a:schemeClr val="lt1"/>
                      </a:solidFill>
                      <a:latin typeface="+mn-lt"/>
                      <a:ea typeface="+mn-ea"/>
                      <a:cs typeface="+mn-cs"/>
                    </a:defRPr>
                  </a:lvl8pPr>
                  <a:lvl9pPr marL="5434783" algn="l" defTabSz="1358696" rtl="0" eaLnBrk="1" latinLnBrk="0" hangingPunct="1">
                    <a:defRPr sz="2600" kern="1200">
                      <a:solidFill>
                        <a:schemeClr val="lt1"/>
                      </a:solidFill>
                      <a:latin typeface="+mn-lt"/>
                      <a:ea typeface="+mn-ea"/>
                      <a:cs typeface="+mn-cs"/>
                    </a:defRPr>
                  </a:lvl9pPr>
                </a:lstStyle>
                <a:p>
                  <a:pPr algn="ctr" defTabSz="1358890" fontAlgn="auto">
                    <a:spcBef>
                      <a:spcPts val="0"/>
                    </a:spcBef>
                    <a:spcAft>
                      <a:spcPts val="0"/>
                    </a:spcAft>
                    <a:defRPr/>
                  </a:pPr>
                  <a:endParaRPr lang="en-GB" sz="2700">
                    <a:solidFill>
                      <a:srgbClr val="404040"/>
                    </a:solidFill>
                    <a:latin typeface="Calibri"/>
                  </a:endParaRPr>
                </a:p>
              </p:txBody>
            </p:sp>
            <p:sp>
              <p:nvSpPr>
                <p:cNvPr id="91" name="Freeform 20"/>
                <p:cNvSpPr>
                  <a:spLocks noChangeAspect="1" noEditPoints="1"/>
                </p:cNvSpPr>
                <p:nvPr/>
              </p:nvSpPr>
              <p:spPr bwMode="auto">
                <a:xfrm>
                  <a:off x="7753292" y="2216617"/>
                  <a:ext cx="243242" cy="212945"/>
                </a:xfrm>
                <a:custGeom>
                  <a:avLst/>
                  <a:gdLst>
                    <a:gd name="T0" fmla="*/ 341 w 341"/>
                    <a:gd name="T1" fmla="*/ 74 h 298"/>
                    <a:gd name="T2" fmla="*/ 312 w 341"/>
                    <a:gd name="T3" fmla="*/ 45 h 298"/>
                    <a:gd name="T4" fmla="*/ 197 w 341"/>
                    <a:gd name="T5" fmla="*/ 45 h 298"/>
                    <a:gd name="T6" fmla="*/ 197 w 341"/>
                    <a:gd name="T7" fmla="*/ 110 h 298"/>
                    <a:gd name="T8" fmla="*/ 312 w 341"/>
                    <a:gd name="T9" fmla="*/ 110 h 298"/>
                    <a:gd name="T10" fmla="*/ 341 w 341"/>
                    <a:gd name="T11" fmla="*/ 74 h 298"/>
                    <a:gd name="T12" fmla="*/ 0 w 341"/>
                    <a:gd name="T13" fmla="*/ 74 h 298"/>
                    <a:gd name="T14" fmla="*/ 30 w 341"/>
                    <a:gd name="T15" fmla="*/ 110 h 298"/>
                    <a:gd name="T16" fmla="*/ 145 w 341"/>
                    <a:gd name="T17" fmla="*/ 110 h 298"/>
                    <a:gd name="T18" fmla="*/ 145 w 341"/>
                    <a:gd name="T19" fmla="*/ 45 h 298"/>
                    <a:gd name="T20" fmla="*/ 30 w 341"/>
                    <a:gd name="T21" fmla="*/ 45 h 298"/>
                    <a:gd name="T22" fmla="*/ 0 w 341"/>
                    <a:gd name="T23" fmla="*/ 74 h 298"/>
                    <a:gd name="T24" fmla="*/ 197 w 341"/>
                    <a:gd name="T25" fmla="*/ 123 h 298"/>
                    <a:gd name="T26" fmla="*/ 197 w 341"/>
                    <a:gd name="T27" fmla="*/ 188 h 298"/>
                    <a:gd name="T28" fmla="*/ 312 w 341"/>
                    <a:gd name="T29" fmla="*/ 188 h 298"/>
                    <a:gd name="T30" fmla="*/ 341 w 341"/>
                    <a:gd name="T31" fmla="*/ 152 h 298"/>
                    <a:gd name="T32" fmla="*/ 312 w 341"/>
                    <a:gd name="T33" fmla="*/ 123 h 298"/>
                    <a:gd name="T34" fmla="*/ 197 w 341"/>
                    <a:gd name="T35" fmla="*/ 123 h 298"/>
                    <a:gd name="T36" fmla="*/ 171 w 341"/>
                    <a:gd name="T37" fmla="*/ 0 h 298"/>
                    <a:gd name="T38" fmla="*/ 159 w 341"/>
                    <a:gd name="T39" fmla="*/ 12 h 298"/>
                    <a:gd name="T40" fmla="*/ 159 w 341"/>
                    <a:gd name="T41" fmla="*/ 298 h 298"/>
                    <a:gd name="T42" fmla="*/ 183 w 341"/>
                    <a:gd name="T43" fmla="*/ 298 h 298"/>
                    <a:gd name="T44" fmla="*/ 183 w 341"/>
                    <a:gd name="T45" fmla="*/ 12 h 298"/>
                    <a:gd name="T46" fmla="*/ 171 w 341"/>
                    <a:gd name="T47" fmla="*/ 0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1" h="298">
                      <a:moveTo>
                        <a:pt x="341" y="74"/>
                      </a:moveTo>
                      <a:cubicBezTo>
                        <a:pt x="312" y="45"/>
                        <a:pt x="312" y="45"/>
                        <a:pt x="312" y="45"/>
                      </a:cubicBezTo>
                      <a:cubicBezTo>
                        <a:pt x="197" y="45"/>
                        <a:pt x="197" y="45"/>
                        <a:pt x="197" y="45"/>
                      </a:cubicBezTo>
                      <a:cubicBezTo>
                        <a:pt x="197" y="110"/>
                        <a:pt x="197" y="110"/>
                        <a:pt x="197" y="110"/>
                      </a:cubicBezTo>
                      <a:cubicBezTo>
                        <a:pt x="312" y="110"/>
                        <a:pt x="312" y="110"/>
                        <a:pt x="312" y="110"/>
                      </a:cubicBezTo>
                      <a:lnTo>
                        <a:pt x="341" y="74"/>
                      </a:lnTo>
                      <a:close/>
                      <a:moveTo>
                        <a:pt x="0" y="74"/>
                      </a:moveTo>
                      <a:cubicBezTo>
                        <a:pt x="30" y="110"/>
                        <a:pt x="30" y="110"/>
                        <a:pt x="30" y="110"/>
                      </a:cubicBezTo>
                      <a:cubicBezTo>
                        <a:pt x="145" y="110"/>
                        <a:pt x="145" y="110"/>
                        <a:pt x="145" y="110"/>
                      </a:cubicBezTo>
                      <a:cubicBezTo>
                        <a:pt x="145" y="45"/>
                        <a:pt x="145" y="45"/>
                        <a:pt x="145" y="45"/>
                      </a:cubicBezTo>
                      <a:cubicBezTo>
                        <a:pt x="30" y="45"/>
                        <a:pt x="30" y="45"/>
                        <a:pt x="30" y="45"/>
                      </a:cubicBezTo>
                      <a:lnTo>
                        <a:pt x="0" y="74"/>
                      </a:lnTo>
                      <a:close/>
                      <a:moveTo>
                        <a:pt x="197" y="123"/>
                      </a:moveTo>
                      <a:cubicBezTo>
                        <a:pt x="197" y="188"/>
                        <a:pt x="197" y="188"/>
                        <a:pt x="197" y="188"/>
                      </a:cubicBezTo>
                      <a:cubicBezTo>
                        <a:pt x="312" y="188"/>
                        <a:pt x="312" y="188"/>
                        <a:pt x="312" y="188"/>
                      </a:cubicBezTo>
                      <a:cubicBezTo>
                        <a:pt x="341" y="152"/>
                        <a:pt x="341" y="152"/>
                        <a:pt x="341" y="152"/>
                      </a:cubicBezTo>
                      <a:cubicBezTo>
                        <a:pt x="312" y="123"/>
                        <a:pt x="312" y="123"/>
                        <a:pt x="312" y="123"/>
                      </a:cubicBezTo>
                      <a:lnTo>
                        <a:pt x="197" y="123"/>
                      </a:lnTo>
                      <a:close/>
                      <a:moveTo>
                        <a:pt x="171" y="0"/>
                      </a:moveTo>
                      <a:cubicBezTo>
                        <a:pt x="165" y="0"/>
                        <a:pt x="159" y="6"/>
                        <a:pt x="159" y="12"/>
                      </a:cubicBezTo>
                      <a:cubicBezTo>
                        <a:pt x="159" y="298"/>
                        <a:pt x="159" y="298"/>
                        <a:pt x="159" y="298"/>
                      </a:cubicBezTo>
                      <a:cubicBezTo>
                        <a:pt x="183" y="298"/>
                        <a:pt x="183" y="298"/>
                        <a:pt x="183" y="298"/>
                      </a:cubicBezTo>
                      <a:cubicBezTo>
                        <a:pt x="183" y="12"/>
                        <a:pt x="183" y="12"/>
                        <a:pt x="183" y="12"/>
                      </a:cubicBezTo>
                      <a:cubicBezTo>
                        <a:pt x="183" y="6"/>
                        <a:pt x="177" y="0"/>
                        <a:pt x="171" y="0"/>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Calibri"/>
                  </a:endParaRPr>
                </a:p>
              </p:txBody>
            </p:sp>
            <p:sp>
              <p:nvSpPr>
                <p:cNvPr id="92" name="Freeform 66"/>
                <p:cNvSpPr>
                  <a:spLocks noChangeAspect="1" noEditPoints="1"/>
                </p:cNvSpPr>
                <p:nvPr/>
              </p:nvSpPr>
              <p:spPr bwMode="auto">
                <a:xfrm>
                  <a:off x="1147888" y="2229450"/>
                  <a:ext cx="203638" cy="187280"/>
                </a:xfrm>
                <a:custGeom>
                  <a:avLst/>
                  <a:gdLst/>
                  <a:ahLst/>
                  <a:cxnLst>
                    <a:cxn ang="0">
                      <a:pos x="0" y="159"/>
                    </a:cxn>
                    <a:cxn ang="0">
                      <a:pos x="159" y="0"/>
                    </a:cxn>
                    <a:cxn ang="0">
                      <a:pos x="318" y="159"/>
                    </a:cxn>
                    <a:cxn ang="0">
                      <a:pos x="0" y="159"/>
                    </a:cxn>
                    <a:cxn ang="0">
                      <a:pos x="285" y="173"/>
                    </a:cxn>
                    <a:cxn ang="0">
                      <a:pos x="285" y="292"/>
                    </a:cxn>
                    <a:cxn ang="0">
                      <a:pos x="34" y="292"/>
                    </a:cxn>
                    <a:cxn ang="0">
                      <a:pos x="34" y="173"/>
                    </a:cxn>
                    <a:cxn ang="0">
                      <a:pos x="60" y="173"/>
                    </a:cxn>
                    <a:cxn ang="0">
                      <a:pos x="60" y="267"/>
                    </a:cxn>
                    <a:cxn ang="0">
                      <a:pos x="259" y="267"/>
                    </a:cxn>
                    <a:cxn ang="0">
                      <a:pos x="259" y="173"/>
                    </a:cxn>
                    <a:cxn ang="0">
                      <a:pos x="285" y="173"/>
                    </a:cxn>
                    <a:cxn ang="0">
                      <a:pos x="109" y="9"/>
                    </a:cxn>
                    <a:cxn ang="0">
                      <a:pos x="109" y="33"/>
                    </a:cxn>
                    <a:cxn ang="0">
                      <a:pos x="60" y="82"/>
                    </a:cxn>
                    <a:cxn ang="0">
                      <a:pos x="60" y="9"/>
                    </a:cxn>
                    <a:cxn ang="0">
                      <a:pos x="109" y="9"/>
                    </a:cxn>
                    <a:cxn ang="0">
                      <a:pos x="115" y="173"/>
                    </a:cxn>
                    <a:cxn ang="0">
                      <a:pos x="204" y="173"/>
                    </a:cxn>
                    <a:cxn ang="0">
                      <a:pos x="204" y="239"/>
                    </a:cxn>
                    <a:cxn ang="0">
                      <a:pos x="115" y="239"/>
                    </a:cxn>
                    <a:cxn ang="0">
                      <a:pos x="115" y="173"/>
                    </a:cxn>
                  </a:cxnLst>
                  <a:rect l="0" t="0" r="r" b="b"/>
                  <a:pathLst>
                    <a:path w="318" h="292">
                      <a:moveTo>
                        <a:pt x="0" y="159"/>
                      </a:moveTo>
                      <a:cubicBezTo>
                        <a:pt x="159" y="0"/>
                        <a:pt x="159" y="0"/>
                        <a:pt x="159" y="0"/>
                      </a:cubicBezTo>
                      <a:cubicBezTo>
                        <a:pt x="318" y="159"/>
                        <a:pt x="318" y="159"/>
                        <a:pt x="318" y="159"/>
                      </a:cubicBezTo>
                      <a:cubicBezTo>
                        <a:pt x="212" y="159"/>
                        <a:pt x="106" y="159"/>
                        <a:pt x="0" y="159"/>
                      </a:cubicBezTo>
                      <a:close/>
                      <a:moveTo>
                        <a:pt x="285" y="173"/>
                      </a:moveTo>
                      <a:cubicBezTo>
                        <a:pt x="285" y="292"/>
                        <a:pt x="285" y="292"/>
                        <a:pt x="285" y="292"/>
                      </a:cubicBezTo>
                      <a:cubicBezTo>
                        <a:pt x="34" y="292"/>
                        <a:pt x="34" y="292"/>
                        <a:pt x="34" y="292"/>
                      </a:cubicBezTo>
                      <a:cubicBezTo>
                        <a:pt x="34" y="173"/>
                        <a:pt x="34" y="173"/>
                        <a:pt x="34" y="173"/>
                      </a:cubicBezTo>
                      <a:cubicBezTo>
                        <a:pt x="60" y="173"/>
                        <a:pt x="60" y="173"/>
                        <a:pt x="60" y="173"/>
                      </a:cubicBezTo>
                      <a:cubicBezTo>
                        <a:pt x="60" y="267"/>
                        <a:pt x="60" y="267"/>
                        <a:pt x="60" y="267"/>
                      </a:cubicBezTo>
                      <a:cubicBezTo>
                        <a:pt x="259" y="267"/>
                        <a:pt x="259" y="267"/>
                        <a:pt x="259" y="267"/>
                      </a:cubicBezTo>
                      <a:cubicBezTo>
                        <a:pt x="259" y="173"/>
                        <a:pt x="259" y="173"/>
                        <a:pt x="259" y="173"/>
                      </a:cubicBezTo>
                      <a:cubicBezTo>
                        <a:pt x="285" y="173"/>
                        <a:pt x="285" y="173"/>
                        <a:pt x="285" y="173"/>
                      </a:cubicBezTo>
                      <a:close/>
                      <a:moveTo>
                        <a:pt x="109" y="9"/>
                      </a:moveTo>
                      <a:cubicBezTo>
                        <a:pt x="109" y="33"/>
                        <a:pt x="109" y="33"/>
                        <a:pt x="109" y="33"/>
                      </a:cubicBezTo>
                      <a:cubicBezTo>
                        <a:pt x="60" y="82"/>
                        <a:pt x="60" y="82"/>
                        <a:pt x="60" y="82"/>
                      </a:cubicBezTo>
                      <a:cubicBezTo>
                        <a:pt x="60" y="9"/>
                        <a:pt x="60" y="9"/>
                        <a:pt x="60" y="9"/>
                      </a:cubicBezTo>
                      <a:cubicBezTo>
                        <a:pt x="109" y="9"/>
                        <a:pt x="109" y="9"/>
                        <a:pt x="109" y="9"/>
                      </a:cubicBezTo>
                      <a:close/>
                      <a:moveTo>
                        <a:pt x="115" y="173"/>
                      </a:moveTo>
                      <a:cubicBezTo>
                        <a:pt x="204" y="173"/>
                        <a:pt x="204" y="173"/>
                        <a:pt x="204" y="173"/>
                      </a:cubicBezTo>
                      <a:cubicBezTo>
                        <a:pt x="204" y="239"/>
                        <a:pt x="204" y="239"/>
                        <a:pt x="204" y="239"/>
                      </a:cubicBezTo>
                      <a:cubicBezTo>
                        <a:pt x="115" y="239"/>
                        <a:pt x="115" y="239"/>
                        <a:pt x="115" y="239"/>
                      </a:cubicBezTo>
                      <a:cubicBezTo>
                        <a:pt x="115" y="173"/>
                        <a:pt x="115" y="173"/>
                        <a:pt x="115" y="173"/>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Calibri"/>
                  </a:endParaRPr>
                </a:p>
              </p:txBody>
            </p:sp>
            <p:sp>
              <p:nvSpPr>
                <p:cNvPr id="93" name="Freeform 143"/>
                <p:cNvSpPr>
                  <a:spLocks noChangeAspect="1" noEditPoints="1"/>
                </p:cNvSpPr>
                <p:nvPr/>
              </p:nvSpPr>
              <p:spPr bwMode="auto">
                <a:xfrm>
                  <a:off x="3412442" y="2201018"/>
                  <a:ext cx="127710" cy="249526"/>
                </a:xfrm>
                <a:custGeom>
                  <a:avLst/>
                  <a:gdLst/>
                  <a:ahLst/>
                  <a:cxnLst>
                    <a:cxn ang="0">
                      <a:pos x="119" y="58"/>
                    </a:cxn>
                    <a:cxn ang="0">
                      <a:pos x="112" y="41"/>
                    </a:cxn>
                    <a:cxn ang="0">
                      <a:pos x="95" y="33"/>
                    </a:cxn>
                    <a:cxn ang="0">
                      <a:pos x="89" y="24"/>
                    </a:cxn>
                    <a:cxn ang="0">
                      <a:pos x="89" y="19"/>
                    </a:cxn>
                    <a:cxn ang="0">
                      <a:pos x="90" y="10"/>
                    </a:cxn>
                    <a:cxn ang="0">
                      <a:pos x="85" y="2"/>
                    </a:cxn>
                    <a:cxn ang="0">
                      <a:pos x="75" y="0"/>
                    </a:cxn>
                    <a:cxn ang="0">
                      <a:pos x="67" y="2"/>
                    </a:cxn>
                    <a:cxn ang="0">
                      <a:pos x="66" y="3"/>
                    </a:cxn>
                    <a:cxn ang="0">
                      <a:pos x="64" y="5"/>
                    </a:cxn>
                    <a:cxn ang="0">
                      <a:pos x="64" y="8"/>
                    </a:cxn>
                    <a:cxn ang="0">
                      <a:pos x="64" y="10"/>
                    </a:cxn>
                    <a:cxn ang="0">
                      <a:pos x="65" y="12"/>
                    </a:cxn>
                    <a:cxn ang="0">
                      <a:pos x="73" y="29"/>
                    </a:cxn>
                    <a:cxn ang="0">
                      <a:pos x="62" y="41"/>
                    </a:cxn>
                    <a:cxn ang="0">
                      <a:pos x="55" y="45"/>
                    </a:cxn>
                    <a:cxn ang="0">
                      <a:pos x="50" y="46"/>
                    </a:cxn>
                    <a:cxn ang="0">
                      <a:pos x="35" y="43"/>
                    </a:cxn>
                    <a:cxn ang="0">
                      <a:pos x="21" y="29"/>
                    </a:cxn>
                    <a:cxn ang="0">
                      <a:pos x="14" y="14"/>
                    </a:cxn>
                    <a:cxn ang="0">
                      <a:pos x="14" y="22"/>
                    </a:cxn>
                    <a:cxn ang="0">
                      <a:pos x="2" y="19"/>
                    </a:cxn>
                    <a:cxn ang="0">
                      <a:pos x="4" y="24"/>
                    </a:cxn>
                    <a:cxn ang="0">
                      <a:pos x="11" y="33"/>
                    </a:cxn>
                    <a:cxn ang="0">
                      <a:pos x="14" y="43"/>
                    </a:cxn>
                    <a:cxn ang="0">
                      <a:pos x="16" y="51"/>
                    </a:cxn>
                    <a:cxn ang="0">
                      <a:pos x="50" y="64"/>
                    </a:cxn>
                    <a:cxn ang="0">
                      <a:pos x="56" y="98"/>
                    </a:cxn>
                    <a:cxn ang="0">
                      <a:pos x="51" y="133"/>
                    </a:cxn>
                    <a:cxn ang="0">
                      <a:pos x="49" y="151"/>
                    </a:cxn>
                    <a:cxn ang="0">
                      <a:pos x="47" y="173"/>
                    </a:cxn>
                    <a:cxn ang="0">
                      <a:pos x="43" y="195"/>
                    </a:cxn>
                    <a:cxn ang="0">
                      <a:pos x="37" y="220"/>
                    </a:cxn>
                    <a:cxn ang="0">
                      <a:pos x="35" y="233"/>
                    </a:cxn>
                    <a:cxn ang="0">
                      <a:pos x="27" y="240"/>
                    </a:cxn>
                    <a:cxn ang="0">
                      <a:pos x="19" y="245"/>
                    </a:cxn>
                    <a:cxn ang="0">
                      <a:pos x="12" y="247"/>
                    </a:cxn>
                    <a:cxn ang="0">
                      <a:pos x="32" y="252"/>
                    </a:cxn>
                    <a:cxn ang="0">
                      <a:pos x="48" y="250"/>
                    </a:cxn>
                    <a:cxn ang="0">
                      <a:pos x="56" y="233"/>
                    </a:cxn>
                    <a:cxn ang="0">
                      <a:pos x="76" y="166"/>
                    </a:cxn>
                    <a:cxn ang="0">
                      <a:pos x="86" y="210"/>
                    </a:cxn>
                    <a:cxn ang="0">
                      <a:pos x="82" y="243"/>
                    </a:cxn>
                    <a:cxn ang="0">
                      <a:pos x="76" y="250"/>
                    </a:cxn>
                    <a:cxn ang="0">
                      <a:pos x="86" y="254"/>
                    </a:cxn>
                    <a:cxn ang="0">
                      <a:pos x="100" y="250"/>
                    </a:cxn>
                    <a:cxn ang="0">
                      <a:pos x="104" y="233"/>
                    </a:cxn>
                    <a:cxn ang="0">
                      <a:pos x="102" y="172"/>
                    </a:cxn>
                    <a:cxn ang="0">
                      <a:pos x="99" y="138"/>
                    </a:cxn>
                    <a:cxn ang="0">
                      <a:pos x="101" y="120"/>
                    </a:cxn>
                    <a:cxn ang="0">
                      <a:pos x="112" y="121"/>
                    </a:cxn>
                    <a:cxn ang="0">
                      <a:pos x="125" y="98"/>
                    </a:cxn>
                    <a:cxn ang="0">
                      <a:pos x="64" y="10"/>
                    </a:cxn>
                    <a:cxn ang="0">
                      <a:pos x="108" y="97"/>
                    </a:cxn>
                    <a:cxn ang="0">
                      <a:pos x="105" y="103"/>
                    </a:cxn>
                    <a:cxn ang="0">
                      <a:pos x="99" y="101"/>
                    </a:cxn>
                    <a:cxn ang="0">
                      <a:pos x="105" y="75"/>
                    </a:cxn>
                    <a:cxn ang="0">
                      <a:pos x="111" y="83"/>
                    </a:cxn>
                  </a:cxnLst>
                  <a:rect l="0" t="0" r="r" b="b"/>
                  <a:pathLst>
                    <a:path w="130" h="254">
                      <a:moveTo>
                        <a:pt x="130" y="80"/>
                      </a:moveTo>
                      <a:lnTo>
                        <a:pt x="130" y="79"/>
                      </a:lnTo>
                      <a:lnTo>
                        <a:pt x="130" y="76"/>
                      </a:lnTo>
                      <a:lnTo>
                        <a:pt x="130" y="76"/>
                      </a:lnTo>
                      <a:lnTo>
                        <a:pt x="130" y="75"/>
                      </a:lnTo>
                      <a:lnTo>
                        <a:pt x="129" y="74"/>
                      </a:lnTo>
                      <a:lnTo>
                        <a:pt x="128" y="71"/>
                      </a:lnTo>
                      <a:lnTo>
                        <a:pt x="127" y="71"/>
                      </a:lnTo>
                      <a:lnTo>
                        <a:pt x="127" y="70"/>
                      </a:lnTo>
                      <a:lnTo>
                        <a:pt x="126" y="68"/>
                      </a:lnTo>
                      <a:lnTo>
                        <a:pt x="124" y="65"/>
                      </a:lnTo>
                      <a:lnTo>
                        <a:pt x="120" y="60"/>
                      </a:lnTo>
                      <a:lnTo>
                        <a:pt x="119" y="58"/>
                      </a:lnTo>
                      <a:lnTo>
                        <a:pt x="118" y="57"/>
                      </a:lnTo>
                      <a:lnTo>
                        <a:pt x="118" y="57"/>
                      </a:lnTo>
                      <a:lnTo>
                        <a:pt x="118" y="56"/>
                      </a:lnTo>
                      <a:lnTo>
                        <a:pt x="117" y="53"/>
                      </a:lnTo>
                      <a:lnTo>
                        <a:pt x="115" y="52"/>
                      </a:lnTo>
                      <a:lnTo>
                        <a:pt x="115" y="52"/>
                      </a:lnTo>
                      <a:lnTo>
                        <a:pt x="114" y="51"/>
                      </a:lnTo>
                      <a:lnTo>
                        <a:pt x="114" y="50"/>
                      </a:lnTo>
                      <a:lnTo>
                        <a:pt x="114" y="49"/>
                      </a:lnTo>
                      <a:lnTo>
                        <a:pt x="114" y="45"/>
                      </a:lnTo>
                      <a:lnTo>
                        <a:pt x="113" y="43"/>
                      </a:lnTo>
                      <a:lnTo>
                        <a:pt x="113" y="42"/>
                      </a:lnTo>
                      <a:lnTo>
                        <a:pt x="112" y="41"/>
                      </a:lnTo>
                      <a:lnTo>
                        <a:pt x="112" y="40"/>
                      </a:lnTo>
                      <a:lnTo>
                        <a:pt x="111" y="39"/>
                      </a:lnTo>
                      <a:lnTo>
                        <a:pt x="110" y="39"/>
                      </a:lnTo>
                      <a:lnTo>
                        <a:pt x="109" y="39"/>
                      </a:lnTo>
                      <a:lnTo>
                        <a:pt x="108" y="38"/>
                      </a:lnTo>
                      <a:lnTo>
                        <a:pt x="107" y="38"/>
                      </a:lnTo>
                      <a:lnTo>
                        <a:pt x="104" y="38"/>
                      </a:lnTo>
                      <a:lnTo>
                        <a:pt x="102" y="37"/>
                      </a:lnTo>
                      <a:lnTo>
                        <a:pt x="98" y="36"/>
                      </a:lnTo>
                      <a:lnTo>
                        <a:pt x="97" y="36"/>
                      </a:lnTo>
                      <a:lnTo>
                        <a:pt x="96" y="35"/>
                      </a:lnTo>
                      <a:lnTo>
                        <a:pt x="95" y="35"/>
                      </a:lnTo>
                      <a:lnTo>
                        <a:pt x="95" y="33"/>
                      </a:lnTo>
                      <a:lnTo>
                        <a:pt x="94" y="33"/>
                      </a:lnTo>
                      <a:lnTo>
                        <a:pt x="94" y="32"/>
                      </a:lnTo>
                      <a:lnTo>
                        <a:pt x="94" y="31"/>
                      </a:lnTo>
                      <a:lnTo>
                        <a:pt x="93" y="31"/>
                      </a:lnTo>
                      <a:lnTo>
                        <a:pt x="93" y="30"/>
                      </a:lnTo>
                      <a:lnTo>
                        <a:pt x="93" y="30"/>
                      </a:lnTo>
                      <a:lnTo>
                        <a:pt x="92" y="29"/>
                      </a:lnTo>
                      <a:lnTo>
                        <a:pt x="92" y="29"/>
                      </a:lnTo>
                      <a:lnTo>
                        <a:pt x="91" y="29"/>
                      </a:lnTo>
                      <a:lnTo>
                        <a:pt x="90" y="29"/>
                      </a:lnTo>
                      <a:lnTo>
                        <a:pt x="90" y="28"/>
                      </a:lnTo>
                      <a:lnTo>
                        <a:pt x="90" y="27"/>
                      </a:lnTo>
                      <a:lnTo>
                        <a:pt x="89" y="24"/>
                      </a:lnTo>
                      <a:lnTo>
                        <a:pt x="89" y="22"/>
                      </a:lnTo>
                      <a:lnTo>
                        <a:pt x="89" y="21"/>
                      </a:lnTo>
                      <a:lnTo>
                        <a:pt x="89" y="21"/>
                      </a:lnTo>
                      <a:lnTo>
                        <a:pt x="89" y="20"/>
                      </a:lnTo>
                      <a:lnTo>
                        <a:pt x="89" y="20"/>
                      </a:lnTo>
                      <a:lnTo>
                        <a:pt x="89" y="20"/>
                      </a:lnTo>
                      <a:lnTo>
                        <a:pt x="89" y="20"/>
                      </a:lnTo>
                      <a:lnTo>
                        <a:pt x="89" y="20"/>
                      </a:lnTo>
                      <a:lnTo>
                        <a:pt x="89" y="19"/>
                      </a:lnTo>
                      <a:lnTo>
                        <a:pt x="89" y="19"/>
                      </a:lnTo>
                      <a:lnTo>
                        <a:pt x="89" y="19"/>
                      </a:lnTo>
                      <a:lnTo>
                        <a:pt x="89" y="19"/>
                      </a:lnTo>
                      <a:lnTo>
                        <a:pt x="89" y="19"/>
                      </a:lnTo>
                      <a:lnTo>
                        <a:pt x="89" y="18"/>
                      </a:lnTo>
                      <a:lnTo>
                        <a:pt x="89" y="18"/>
                      </a:lnTo>
                      <a:lnTo>
                        <a:pt x="89" y="18"/>
                      </a:lnTo>
                      <a:lnTo>
                        <a:pt x="89" y="18"/>
                      </a:lnTo>
                      <a:lnTo>
                        <a:pt x="89" y="18"/>
                      </a:lnTo>
                      <a:lnTo>
                        <a:pt x="89" y="17"/>
                      </a:lnTo>
                      <a:lnTo>
                        <a:pt x="90" y="17"/>
                      </a:lnTo>
                      <a:lnTo>
                        <a:pt x="90" y="16"/>
                      </a:lnTo>
                      <a:lnTo>
                        <a:pt x="90" y="14"/>
                      </a:lnTo>
                      <a:lnTo>
                        <a:pt x="91" y="13"/>
                      </a:lnTo>
                      <a:lnTo>
                        <a:pt x="91" y="12"/>
                      </a:lnTo>
                      <a:lnTo>
                        <a:pt x="90" y="10"/>
                      </a:lnTo>
                      <a:lnTo>
                        <a:pt x="90" y="10"/>
                      </a:lnTo>
                      <a:lnTo>
                        <a:pt x="90" y="9"/>
                      </a:lnTo>
                      <a:lnTo>
                        <a:pt x="89" y="9"/>
                      </a:lnTo>
                      <a:lnTo>
                        <a:pt x="89" y="9"/>
                      </a:lnTo>
                      <a:lnTo>
                        <a:pt x="88" y="8"/>
                      </a:lnTo>
                      <a:lnTo>
                        <a:pt x="88" y="7"/>
                      </a:lnTo>
                      <a:lnTo>
                        <a:pt x="88" y="7"/>
                      </a:lnTo>
                      <a:lnTo>
                        <a:pt x="88" y="6"/>
                      </a:lnTo>
                      <a:lnTo>
                        <a:pt x="88" y="6"/>
                      </a:lnTo>
                      <a:lnTo>
                        <a:pt x="88" y="5"/>
                      </a:lnTo>
                      <a:lnTo>
                        <a:pt x="87" y="5"/>
                      </a:lnTo>
                      <a:lnTo>
                        <a:pt x="87" y="4"/>
                      </a:lnTo>
                      <a:lnTo>
                        <a:pt x="86" y="3"/>
                      </a:lnTo>
                      <a:lnTo>
                        <a:pt x="85" y="2"/>
                      </a:lnTo>
                      <a:lnTo>
                        <a:pt x="83" y="1"/>
                      </a:lnTo>
                      <a:lnTo>
                        <a:pt x="83" y="1"/>
                      </a:lnTo>
                      <a:lnTo>
                        <a:pt x="81" y="0"/>
                      </a:lnTo>
                      <a:lnTo>
                        <a:pt x="81" y="0"/>
                      </a:lnTo>
                      <a:lnTo>
                        <a:pt x="80" y="0"/>
                      </a:lnTo>
                      <a:lnTo>
                        <a:pt x="79" y="0"/>
                      </a:lnTo>
                      <a:lnTo>
                        <a:pt x="79" y="0"/>
                      </a:lnTo>
                      <a:lnTo>
                        <a:pt x="78" y="0"/>
                      </a:lnTo>
                      <a:lnTo>
                        <a:pt x="77" y="0"/>
                      </a:lnTo>
                      <a:lnTo>
                        <a:pt x="76" y="0"/>
                      </a:lnTo>
                      <a:lnTo>
                        <a:pt x="76" y="0"/>
                      </a:lnTo>
                      <a:lnTo>
                        <a:pt x="75" y="0"/>
                      </a:lnTo>
                      <a:lnTo>
                        <a:pt x="75" y="0"/>
                      </a:lnTo>
                      <a:lnTo>
                        <a:pt x="74" y="0"/>
                      </a:lnTo>
                      <a:lnTo>
                        <a:pt x="72" y="0"/>
                      </a:lnTo>
                      <a:lnTo>
                        <a:pt x="71" y="0"/>
                      </a:lnTo>
                      <a:lnTo>
                        <a:pt x="70" y="0"/>
                      </a:lnTo>
                      <a:lnTo>
                        <a:pt x="70" y="0"/>
                      </a:lnTo>
                      <a:lnTo>
                        <a:pt x="69" y="1"/>
                      </a:lnTo>
                      <a:lnTo>
                        <a:pt x="69" y="1"/>
                      </a:lnTo>
                      <a:lnTo>
                        <a:pt x="69" y="1"/>
                      </a:lnTo>
                      <a:lnTo>
                        <a:pt x="67" y="1"/>
                      </a:lnTo>
                      <a:lnTo>
                        <a:pt x="67" y="1"/>
                      </a:lnTo>
                      <a:lnTo>
                        <a:pt x="67" y="1"/>
                      </a:lnTo>
                      <a:lnTo>
                        <a:pt x="67" y="1"/>
                      </a:lnTo>
                      <a:lnTo>
                        <a:pt x="67" y="2"/>
                      </a:lnTo>
                      <a:lnTo>
                        <a:pt x="67" y="2"/>
                      </a:lnTo>
                      <a:lnTo>
                        <a:pt x="67" y="2"/>
                      </a:lnTo>
                      <a:lnTo>
                        <a:pt x="67" y="2"/>
                      </a:lnTo>
                      <a:lnTo>
                        <a:pt x="66" y="2"/>
                      </a:lnTo>
                      <a:lnTo>
                        <a:pt x="66" y="2"/>
                      </a:lnTo>
                      <a:lnTo>
                        <a:pt x="66" y="2"/>
                      </a:lnTo>
                      <a:lnTo>
                        <a:pt x="66" y="3"/>
                      </a:lnTo>
                      <a:lnTo>
                        <a:pt x="67" y="3"/>
                      </a:lnTo>
                      <a:lnTo>
                        <a:pt x="67" y="3"/>
                      </a:lnTo>
                      <a:lnTo>
                        <a:pt x="67" y="3"/>
                      </a:lnTo>
                      <a:lnTo>
                        <a:pt x="66" y="3"/>
                      </a:lnTo>
                      <a:lnTo>
                        <a:pt x="66" y="3"/>
                      </a:lnTo>
                      <a:lnTo>
                        <a:pt x="66" y="3"/>
                      </a:lnTo>
                      <a:lnTo>
                        <a:pt x="66" y="3"/>
                      </a:lnTo>
                      <a:lnTo>
                        <a:pt x="66" y="3"/>
                      </a:lnTo>
                      <a:lnTo>
                        <a:pt x="65" y="4"/>
                      </a:lnTo>
                      <a:lnTo>
                        <a:pt x="65" y="4"/>
                      </a:lnTo>
                      <a:lnTo>
                        <a:pt x="65" y="4"/>
                      </a:lnTo>
                      <a:lnTo>
                        <a:pt x="65" y="4"/>
                      </a:lnTo>
                      <a:lnTo>
                        <a:pt x="65" y="4"/>
                      </a:lnTo>
                      <a:lnTo>
                        <a:pt x="65" y="4"/>
                      </a:lnTo>
                      <a:lnTo>
                        <a:pt x="65" y="4"/>
                      </a:lnTo>
                      <a:lnTo>
                        <a:pt x="65" y="4"/>
                      </a:lnTo>
                      <a:lnTo>
                        <a:pt x="65" y="5"/>
                      </a:lnTo>
                      <a:lnTo>
                        <a:pt x="64" y="5"/>
                      </a:lnTo>
                      <a:lnTo>
                        <a:pt x="64" y="5"/>
                      </a:lnTo>
                      <a:lnTo>
                        <a:pt x="65" y="5"/>
                      </a:lnTo>
                      <a:lnTo>
                        <a:pt x="65" y="5"/>
                      </a:lnTo>
                      <a:lnTo>
                        <a:pt x="65" y="5"/>
                      </a:lnTo>
                      <a:lnTo>
                        <a:pt x="65" y="5"/>
                      </a:lnTo>
                      <a:lnTo>
                        <a:pt x="65" y="5"/>
                      </a:lnTo>
                      <a:lnTo>
                        <a:pt x="65" y="5"/>
                      </a:lnTo>
                      <a:lnTo>
                        <a:pt x="65" y="5"/>
                      </a:lnTo>
                      <a:lnTo>
                        <a:pt x="65" y="6"/>
                      </a:lnTo>
                      <a:lnTo>
                        <a:pt x="64" y="7"/>
                      </a:lnTo>
                      <a:lnTo>
                        <a:pt x="64" y="7"/>
                      </a:lnTo>
                      <a:lnTo>
                        <a:pt x="64" y="7"/>
                      </a:lnTo>
                      <a:lnTo>
                        <a:pt x="64" y="7"/>
                      </a:lnTo>
                      <a:lnTo>
                        <a:pt x="64" y="8"/>
                      </a:lnTo>
                      <a:lnTo>
                        <a:pt x="64" y="8"/>
                      </a:lnTo>
                      <a:lnTo>
                        <a:pt x="64" y="8"/>
                      </a:lnTo>
                      <a:lnTo>
                        <a:pt x="64" y="8"/>
                      </a:lnTo>
                      <a:lnTo>
                        <a:pt x="64" y="8"/>
                      </a:lnTo>
                      <a:lnTo>
                        <a:pt x="64" y="8"/>
                      </a:lnTo>
                      <a:lnTo>
                        <a:pt x="64" y="9"/>
                      </a:lnTo>
                      <a:lnTo>
                        <a:pt x="64" y="9"/>
                      </a:lnTo>
                      <a:lnTo>
                        <a:pt x="64" y="9"/>
                      </a:lnTo>
                      <a:lnTo>
                        <a:pt x="64" y="9"/>
                      </a:lnTo>
                      <a:lnTo>
                        <a:pt x="64" y="9"/>
                      </a:lnTo>
                      <a:lnTo>
                        <a:pt x="64" y="9"/>
                      </a:lnTo>
                      <a:lnTo>
                        <a:pt x="64" y="9"/>
                      </a:lnTo>
                      <a:lnTo>
                        <a:pt x="64" y="10"/>
                      </a:lnTo>
                      <a:lnTo>
                        <a:pt x="64" y="10"/>
                      </a:lnTo>
                      <a:lnTo>
                        <a:pt x="64" y="10"/>
                      </a:lnTo>
                      <a:lnTo>
                        <a:pt x="64" y="10"/>
                      </a:lnTo>
                      <a:lnTo>
                        <a:pt x="64" y="10"/>
                      </a:lnTo>
                      <a:lnTo>
                        <a:pt x="64" y="11"/>
                      </a:lnTo>
                      <a:lnTo>
                        <a:pt x="64" y="11"/>
                      </a:lnTo>
                      <a:lnTo>
                        <a:pt x="64" y="11"/>
                      </a:lnTo>
                      <a:lnTo>
                        <a:pt x="64" y="11"/>
                      </a:lnTo>
                      <a:lnTo>
                        <a:pt x="64" y="11"/>
                      </a:lnTo>
                      <a:lnTo>
                        <a:pt x="64" y="11"/>
                      </a:lnTo>
                      <a:lnTo>
                        <a:pt x="64" y="11"/>
                      </a:lnTo>
                      <a:lnTo>
                        <a:pt x="64" y="11"/>
                      </a:lnTo>
                      <a:lnTo>
                        <a:pt x="65" y="12"/>
                      </a:lnTo>
                      <a:lnTo>
                        <a:pt x="65" y="12"/>
                      </a:lnTo>
                      <a:lnTo>
                        <a:pt x="65" y="13"/>
                      </a:lnTo>
                      <a:lnTo>
                        <a:pt x="65" y="14"/>
                      </a:lnTo>
                      <a:lnTo>
                        <a:pt x="65" y="15"/>
                      </a:lnTo>
                      <a:lnTo>
                        <a:pt x="66" y="16"/>
                      </a:lnTo>
                      <a:lnTo>
                        <a:pt x="66" y="16"/>
                      </a:lnTo>
                      <a:lnTo>
                        <a:pt x="66" y="17"/>
                      </a:lnTo>
                      <a:lnTo>
                        <a:pt x="67" y="22"/>
                      </a:lnTo>
                      <a:lnTo>
                        <a:pt x="68" y="23"/>
                      </a:lnTo>
                      <a:lnTo>
                        <a:pt x="69" y="25"/>
                      </a:lnTo>
                      <a:lnTo>
                        <a:pt x="71" y="27"/>
                      </a:lnTo>
                      <a:lnTo>
                        <a:pt x="72" y="28"/>
                      </a:lnTo>
                      <a:lnTo>
                        <a:pt x="73" y="29"/>
                      </a:lnTo>
                      <a:lnTo>
                        <a:pt x="75" y="32"/>
                      </a:lnTo>
                      <a:lnTo>
                        <a:pt x="75" y="32"/>
                      </a:lnTo>
                      <a:lnTo>
                        <a:pt x="76" y="33"/>
                      </a:lnTo>
                      <a:lnTo>
                        <a:pt x="76" y="34"/>
                      </a:lnTo>
                      <a:lnTo>
                        <a:pt x="76" y="34"/>
                      </a:lnTo>
                      <a:lnTo>
                        <a:pt x="76" y="35"/>
                      </a:lnTo>
                      <a:lnTo>
                        <a:pt x="75" y="37"/>
                      </a:lnTo>
                      <a:lnTo>
                        <a:pt x="73" y="39"/>
                      </a:lnTo>
                      <a:lnTo>
                        <a:pt x="73" y="39"/>
                      </a:lnTo>
                      <a:lnTo>
                        <a:pt x="70" y="39"/>
                      </a:lnTo>
                      <a:lnTo>
                        <a:pt x="66" y="40"/>
                      </a:lnTo>
                      <a:lnTo>
                        <a:pt x="63" y="40"/>
                      </a:lnTo>
                      <a:lnTo>
                        <a:pt x="62" y="41"/>
                      </a:lnTo>
                      <a:lnTo>
                        <a:pt x="61" y="41"/>
                      </a:lnTo>
                      <a:lnTo>
                        <a:pt x="60" y="41"/>
                      </a:lnTo>
                      <a:lnTo>
                        <a:pt x="60" y="41"/>
                      </a:lnTo>
                      <a:lnTo>
                        <a:pt x="59" y="41"/>
                      </a:lnTo>
                      <a:lnTo>
                        <a:pt x="59" y="41"/>
                      </a:lnTo>
                      <a:lnTo>
                        <a:pt x="58" y="41"/>
                      </a:lnTo>
                      <a:lnTo>
                        <a:pt x="57" y="42"/>
                      </a:lnTo>
                      <a:lnTo>
                        <a:pt x="56" y="42"/>
                      </a:lnTo>
                      <a:lnTo>
                        <a:pt x="56" y="42"/>
                      </a:lnTo>
                      <a:lnTo>
                        <a:pt x="55" y="43"/>
                      </a:lnTo>
                      <a:lnTo>
                        <a:pt x="55" y="44"/>
                      </a:lnTo>
                      <a:lnTo>
                        <a:pt x="55" y="45"/>
                      </a:lnTo>
                      <a:lnTo>
                        <a:pt x="55" y="45"/>
                      </a:lnTo>
                      <a:lnTo>
                        <a:pt x="55" y="45"/>
                      </a:lnTo>
                      <a:lnTo>
                        <a:pt x="54" y="46"/>
                      </a:lnTo>
                      <a:lnTo>
                        <a:pt x="54" y="45"/>
                      </a:lnTo>
                      <a:lnTo>
                        <a:pt x="53" y="45"/>
                      </a:lnTo>
                      <a:lnTo>
                        <a:pt x="53" y="46"/>
                      </a:lnTo>
                      <a:lnTo>
                        <a:pt x="53" y="46"/>
                      </a:lnTo>
                      <a:lnTo>
                        <a:pt x="52" y="46"/>
                      </a:lnTo>
                      <a:lnTo>
                        <a:pt x="52" y="46"/>
                      </a:lnTo>
                      <a:lnTo>
                        <a:pt x="52" y="46"/>
                      </a:lnTo>
                      <a:lnTo>
                        <a:pt x="51" y="46"/>
                      </a:lnTo>
                      <a:lnTo>
                        <a:pt x="51" y="46"/>
                      </a:lnTo>
                      <a:lnTo>
                        <a:pt x="50" y="46"/>
                      </a:lnTo>
                      <a:lnTo>
                        <a:pt x="50" y="46"/>
                      </a:lnTo>
                      <a:lnTo>
                        <a:pt x="49" y="46"/>
                      </a:lnTo>
                      <a:lnTo>
                        <a:pt x="48" y="46"/>
                      </a:lnTo>
                      <a:lnTo>
                        <a:pt x="47" y="46"/>
                      </a:lnTo>
                      <a:lnTo>
                        <a:pt x="47" y="46"/>
                      </a:lnTo>
                      <a:lnTo>
                        <a:pt x="46" y="46"/>
                      </a:lnTo>
                      <a:lnTo>
                        <a:pt x="45" y="46"/>
                      </a:lnTo>
                      <a:lnTo>
                        <a:pt x="43" y="45"/>
                      </a:lnTo>
                      <a:lnTo>
                        <a:pt x="42" y="45"/>
                      </a:lnTo>
                      <a:lnTo>
                        <a:pt x="41" y="46"/>
                      </a:lnTo>
                      <a:lnTo>
                        <a:pt x="40" y="46"/>
                      </a:lnTo>
                      <a:lnTo>
                        <a:pt x="38" y="45"/>
                      </a:lnTo>
                      <a:lnTo>
                        <a:pt x="36" y="43"/>
                      </a:lnTo>
                      <a:lnTo>
                        <a:pt x="35" y="43"/>
                      </a:lnTo>
                      <a:lnTo>
                        <a:pt x="34" y="42"/>
                      </a:lnTo>
                      <a:lnTo>
                        <a:pt x="32" y="41"/>
                      </a:lnTo>
                      <a:lnTo>
                        <a:pt x="31" y="39"/>
                      </a:lnTo>
                      <a:lnTo>
                        <a:pt x="29" y="38"/>
                      </a:lnTo>
                      <a:lnTo>
                        <a:pt x="29" y="38"/>
                      </a:lnTo>
                      <a:lnTo>
                        <a:pt x="28" y="38"/>
                      </a:lnTo>
                      <a:lnTo>
                        <a:pt x="26" y="35"/>
                      </a:lnTo>
                      <a:lnTo>
                        <a:pt x="24" y="34"/>
                      </a:lnTo>
                      <a:lnTo>
                        <a:pt x="23" y="33"/>
                      </a:lnTo>
                      <a:lnTo>
                        <a:pt x="22" y="33"/>
                      </a:lnTo>
                      <a:lnTo>
                        <a:pt x="22" y="33"/>
                      </a:lnTo>
                      <a:lnTo>
                        <a:pt x="21" y="31"/>
                      </a:lnTo>
                      <a:lnTo>
                        <a:pt x="21" y="29"/>
                      </a:lnTo>
                      <a:lnTo>
                        <a:pt x="21" y="29"/>
                      </a:lnTo>
                      <a:lnTo>
                        <a:pt x="21" y="28"/>
                      </a:lnTo>
                      <a:lnTo>
                        <a:pt x="21" y="27"/>
                      </a:lnTo>
                      <a:lnTo>
                        <a:pt x="21" y="26"/>
                      </a:lnTo>
                      <a:lnTo>
                        <a:pt x="20" y="24"/>
                      </a:lnTo>
                      <a:lnTo>
                        <a:pt x="18" y="20"/>
                      </a:lnTo>
                      <a:lnTo>
                        <a:pt x="17" y="18"/>
                      </a:lnTo>
                      <a:lnTo>
                        <a:pt x="17" y="17"/>
                      </a:lnTo>
                      <a:lnTo>
                        <a:pt x="16" y="15"/>
                      </a:lnTo>
                      <a:lnTo>
                        <a:pt x="16" y="14"/>
                      </a:lnTo>
                      <a:lnTo>
                        <a:pt x="15" y="14"/>
                      </a:lnTo>
                      <a:lnTo>
                        <a:pt x="14" y="14"/>
                      </a:lnTo>
                      <a:lnTo>
                        <a:pt x="14" y="14"/>
                      </a:lnTo>
                      <a:lnTo>
                        <a:pt x="14" y="14"/>
                      </a:lnTo>
                      <a:lnTo>
                        <a:pt x="13" y="14"/>
                      </a:lnTo>
                      <a:lnTo>
                        <a:pt x="13" y="15"/>
                      </a:lnTo>
                      <a:lnTo>
                        <a:pt x="13" y="15"/>
                      </a:lnTo>
                      <a:lnTo>
                        <a:pt x="13" y="17"/>
                      </a:lnTo>
                      <a:lnTo>
                        <a:pt x="13" y="18"/>
                      </a:lnTo>
                      <a:lnTo>
                        <a:pt x="15" y="20"/>
                      </a:lnTo>
                      <a:lnTo>
                        <a:pt x="15" y="22"/>
                      </a:lnTo>
                      <a:lnTo>
                        <a:pt x="15" y="22"/>
                      </a:lnTo>
                      <a:lnTo>
                        <a:pt x="15" y="22"/>
                      </a:lnTo>
                      <a:lnTo>
                        <a:pt x="15" y="22"/>
                      </a:lnTo>
                      <a:lnTo>
                        <a:pt x="14" y="22"/>
                      </a:lnTo>
                      <a:lnTo>
                        <a:pt x="14" y="22"/>
                      </a:lnTo>
                      <a:lnTo>
                        <a:pt x="12" y="22"/>
                      </a:lnTo>
                      <a:lnTo>
                        <a:pt x="10" y="21"/>
                      </a:lnTo>
                      <a:lnTo>
                        <a:pt x="10" y="21"/>
                      </a:lnTo>
                      <a:lnTo>
                        <a:pt x="9" y="20"/>
                      </a:lnTo>
                      <a:lnTo>
                        <a:pt x="8" y="20"/>
                      </a:lnTo>
                      <a:lnTo>
                        <a:pt x="8" y="20"/>
                      </a:lnTo>
                      <a:lnTo>
                        <a:pt x="7" y="20"/>
                      </a:lnTo>
                      <a:lnTo>
                        <a:pt x="6" y="19"/>
                      </a:lnTo>
                      <a:lnTo>
                        <a:pt x="5" y="19"/>
                      </a:lnTo>
                      <a:lnTo>
                        <a:pt x="4" y="19"/>
                      </a:lnTo>
                      <a:lnTo>
                        <a:pt x="3" y="19"/>
                      </a:lnTo>
                      <a:lnTo>
                        <a:pt x="3" y="19"/>
                      </a:lnTo>
                      <a:lnTo>
                        <a:pt x="2" y="19"/>
                      </a:lnTo>
                      <a:lnTo>
                        <a:pt x="2" y="19"/>
                      </a:lnTo>
                      <a:lnTo>
                        <a:pt x="2" y="20"/>
                      </a:lnTo>
                      <a:lnTo>
                        <a:pt x="2" y="20"/>
                      </a:lnTo>
                      <a:lnTo>
                        <a:pt x="2" y="20"/>
                      </a:lnTo>
                      <a:lnTo>
                        <a:pt x="1" y="21"/>
                      </a:lnTo>
                      <a:lnTo>
                        <a:pt x="1" y="22"/>
                      </a:lnTo>
                      <a:lnTo>
                        <a:pt x="0" y="22"/>
                      </a:lnTo>
                      <a:lnTo>
                        <a:pt x="1" y="22"/>
                      </a:lnTo>
                      <a:lnTo>
                        <a:pt x="2" y="23"/>
                      </a:lnTo>
                      <a:lnTo>
                        <a:pt x="2" y="23"/>
                      </a:lnTo>
                      <a:lnTo>
                        <a:pt x="3" y="23"/>
                      </a:lnTo>
                      <a:lnTo>
                        <a:pt x="4" y="24"/>
                      </a:lnTo>
                      <a:lnTo>
                        <a:pt x="4" y="24"/>
                      </a:lnTo>
                      <a:lnTo>
                        <a:pt x="5" y="25"/>
                      </a:lnTo>
                      <a:lnTo>
                        <a:pt x="5" y="25"/>
                      </a:lnTo>
                      <a:lnTo>
                        <a:pt x="7" y="26"/>
                      </a:lnTo>
                      <a:lnTo>
                        <a:pt x="7" y="26"/>
                      </a:lnTo>
                      <a:lnTo>
                        <a:pt x="8" y="27"/>
                      </a:lnTo>
                      <a:lnTo>
                        <a:pt x="8" y="28"/>
                      </a:lnTo>
                      <a:lnTo>
                        <a:pt x="8" y="29"/>
                      </a:lnTo>
                      <a:lnTo>
                        <a:pt x="8" y="30"/>
                      </a:lnTo>
                      <a:lnTo>
                        <a:pt x="9" y="31"/>
                      </a:lnTo>
                      <a:lnTo>
                        <a:pt x="9" y="32"/>
                      </a:lnTo>
                      <a:lnTo>
                        <a:pt x="10" y="32"/>
                      </a:lnTo>
                      <a:lnTo>
                        <a:pt x="10" y="33"/>
                      </a:lnTo>
                      <a:lnTo>
                        <a:pt x="11" y="33"/>
                      </a:lnTo>
                      <a:lnTo>
                        <a:pt x="12" y="34"/>
                      </a:lnTo>
                      <a:lnTo>
                        <a:pt x="13" y="34"/>
                      </a:lnTo>
                      <a:lnTo>
                        <a:pt x="14" y="36"/>
                      </a:lnTo>
                      <a:lnTo>
                        <a:pt x="16" y="36"/>
                      </a:lnTo>
                      <a:lnTo>
                        <a:pt x="16" y="37"/>
                      </a:lnTo>
                      <a:lnTo>
                        <a:pt x="16" y="37"/>
                      </a:lnTo>
                      <a:lnTo>
                        <a:pt x="17" y="38"/>
                      </a:lnTo>
                      <a:lnTo>
                        <a:pt x="17" y="38"/>
                      </a:lnTo>
                      <a:lnTo>
                        <a:pt x="16" y="38"/>
                      </a:lnTo>
                      <a:lnTo>
                        <a:pt x="16" y="39"/>
                      </a:lnTo>
                      <a:lnTo>
                        <a:pt x="14" y="42"/>
                      </a:lnTo>
                      <a:lnTo>
                        <a:pt x="14" y="42"/>
                      </a:lnTo>
                      <a:lnTo>
                        <a:pt x="14" y="43"/>
                      </a:lnTo>
                      <a:lnTo>
                        <a:pt x="13" y="46"/>
                      </a:lnTo>
                      <a:lnTo>
                        <a:pt x="13" y="47"/>
                      </a:lnTo>
                      <a:lnTo>
                        <a:pt x="13" y="49"/>
                      </a:lnTo>
                      <a:lnTo>
                        <a:pt x="13" y="49"/>
                      </a:lnTo>
                      <a:lnTo>
                        <a:pt x="13" y="50"/>
                      </a:lnTo>
                      <a:lnTo>
                        <a:pt x="13" y="50"/>
                      </a:lnTo>
                      <a:lnTo>
                        <a:pt x="13" y="50"/>
                      </a:lnTo>
                      <a:lnTo>
                        <a:pt x="13" y="50"/>
                      </a:lnTo>
                      <a:lnTo>
                        <a:pt x="13" y="50"/>
                      </a:lnTo>
                      <a:lnTo>
                        <a:pt x="14" y="50"/>
                      </a:lnTo>
                      <a:lnTo>
                        <a:pt x="14" y="51"/>
                      </a:lnTo>
                      <a:lnTo>
                        <a:pt x="15" y="51"/>
                      </a:lnTo>
                      <a:lnTo>
                        <a:pt x="16" y="51"/>
                      </a:lnTo>
                      <a:lnTo>
                        <a:pt x="17" y="52"/>
                      </a:lnTo>
                      <a:lnTo>
                        <a:pt x="19" y="53"/>
                      </a:lnTo>
                      <a:lnTo>
                        <a:pt x="22" y="54"/>
                      </a:lnTo>
                      <a:lnTo>
                        <a:pt x="24" y="55"/>
                      </a:lnTo>
                      <a:lnTo>
                        <a:pt x="27" y="56"/>
                      </a:lnTo>
                      <a:lnTo>
                        <a:pt x="29" y="57"/>
                      </a:lnTo>
                      <a:lnTo>
                        <a:pt x="33" y="58"/>
                      </a:lnTo>
                      <a:lnTo>
                        <a:pt x="36" y="60"/>
                      </a:lnTo>
                      <a:lnTo>
                        <a:pt x="39" y="61"/>
                      </a:lnTo>
                      <a:lnTo>
                        <a:pt x="42" y="62"/>
                      </a:lnTo>
                      <a:lnTo>
                        <a:pt x="45" y="62"/>
                      </a:lnTo>
                      <a:lnTo>
                        <a:pt x="50" y="64"/>
                      </a:lnTo>
                      <a:lnTo>
                        <a:pt x="50" y="64"/>
                      </a:lnTo>
                      <a:lnTo>
                        <a:pt x="51" y="64"/>
                      </a:lnTo>
                      <a:lnTo>
                        <a:pt x="54" y="65"/>
                      </a:lnTo>
                      <a:lnTo>
                        <a:pt x="55" y="65"/>
                      </a:lnTo>
                      <a:lnTo>
                        <a:pt x="55" y="65"/>
                      </a:lnTo>
                      <a:lnTo>
                        <a:pt x="56" y="66"/>
                      </a:lnTo>
                      <a:lnTo>
                        <a:pt x="56" y="74"/>
                      </a:lnTo>
                      <a:lnTo>
                        <a:pt x="56" y="79"/>
                      </a:lnTo>
                      <a:lnTo>
                        <a:pt x="56" y="84"/>
                      </a:lnTo>
                      <a:lnTo>
                        <a:pt x="56" y="88"/>
                      </a:lnTo>
                      <a:lnTo>
                        <a:pt x="56" y="91"/>
                      </a:lnTo>
                      <a:lnTo>
                        <a:pt x="56" y="93"/>
                      </a:lnTo>
                      <a:lnTo>
                        <a:pt x="56" y="95"/>
                      </a:lnTo>
                      <a:lnTo>
                        <a:pt x="56" y="98"/>
                      </a:lnTo>
                      <a:lnTo>
                        <a:pt x="56" y="99"/>
                      </a:lnTo>
                      <a:lnTo>
                        <a:pt x="56" y="100"/>
                      </a:lnTo>
                      <a:lnTo>
                        <a:pt x="55" y="107"/>
                      </a:lnTo>
                      <a:lnTo>
                        <a:pt x="55" y="109"/>
                      </a:lnTo>
                      <a:lnTo>
                        <a:pt x="54" y="112"/>
                      </a:lnTo>
                      <a:lnTo>
                        <a:pt x="53" y="117"/>
                      </a:lnTo>
                      <a:lnTo>
                        <a:pt x="52" y="121"/>
                      </a:lnTo>
                      <a:lnTo>
                        <a:pt x="51" y="125"/>
                      </a:lnTo>
                      <a:lnTo>
                        <a:pt x="51" y="129"/>
                      </a:lnTo>
                      <a:lnTo>
                        <a:pt x="50" y="131"/>
                      </a:lnTo>
                      <a:lnTo>
                        <a:pt x="50" y="132"/>
                      </a:lnTo>
                      <a:lnTo>
                        <a:pt x="51" y="132"/>
                      </a:lnTo>
                      <a:lnTo>
                        <a:pt x="51" y="133"/>
                      </a:lnTo>
                      <a:lnTo>
                        <a:pt x="51" y="137"/>
                      </a:lnTo>
                      <a:lnTo>
                        <a:pt x="50" y="138"/>
                      </a:lnTo>
                      <a:lnTo>
                        <a:pt x="50" y="140"/>
                      </a:lnTo>
                      <a:lnTo>
                        <a:pt x="50" y="141"/>
                      </a:lnTo>
                      <a:lnTo>
                        <a:pt x="50" y="142"/>
                      </a:lnTo>
                      <a:lnTo>
                        <a:pt x="50" y="143"/>
                      </a:lnTo>
                      <a:lnTo>
                        <a:pt x="50" y="145"/>
                      </a:lnTo>
                      <a:lnTo>
                        <a:pt x="50" y="145"/>
                      </a:lnTo>
                      <a:lnTo>
                        <a:pt x="50" y="145"/>
                      </a:lnTo>
                      <a:lnTo>
                        <a:pt x="50" y="146"/>
                      </a:lnTo>
                      <a:lnTo>
                        <a:pt x="50" y="147"/>
                      </a:lnTo>
                      <a:lnTo>
                        <a:pt x="49" y="150"/>
                      </a:lnTo>
                      <a:lnTo>
                        <a:pt x="49" y="151"/>
                      </a:lnTo>
                      <a:lnTo>
                        <a:pt x="48" y="153"/>
                      </a:lnTo>
                      <a:lnTo>
                        <a:pt x="49" y="155"/>
                      </a:lnTo>
                      <a:lnTo>
                        <a:pt x="49" y="156"/>
                      </a:lnTo>
                      <a:lnTo>
                        <a:pt x="49" y="157"/>
                      </a:lnTo>
                      <a:lnTo>
                        <a:pt x="49" y="161"/>
                      </a:lnTo>
                      <a:lnTo>
                        <a:pt x="48" y="163"/>
                      </a:lnTo>
                      <a:lnTo>
                        <a:pt x="48" y="166"/>
                      </a:lnTo>
                      <a:lnTo>
                        <a:pt x="48" y="167"/>
                      </a:lnTo>
                      <a:lnTo>
                        <a:pt x="48" y="169"/>
                      </a:lnTo>
                      <a:lnTo>
                        <a:pt x="48" y="170"/>
                      </a:lnTo>
                      <a:lnTo>
                        <a:pt x="48" y="170"/>
                      </a:lnTo>
                      <a:lnTo>
                        <a:pt x="47" y="172"/>
                      </a:lnTo>
                      <a:lnTo>
                        <a:pt x="47" y="173"/>
                      </a:lnTo>
                      <a:lnTo>
                        <a:pt x="46" y="176"/>
                      </a:lnTo>
                      <a:lnTo>
                        <a:pt x="46" y="179"/>
                      </a:lnTo>
                      <a:lnTo>
                        <a:pt x="46" y="182"/>
                      </a:lnTo>
                      <a:lnTo>
                        <a:pt x="45" y="184"/>
                      </a:lnTo>
                      <a:lnTo>
                        <a:pt x="43" y="186"/>
                      </a:lnTo>
                      <a:lnTo>
                        <a:pt x="43" y="186"/>
                      </a:lnTo>
                      <a:lnTo>
                        <a:pt x="42" y="188"/>
                      </a:lnTo>
                      <a:lnTo>
                        <a:pt x="42" y="190"/>
                      </a:lnTo>
                      <a:lnTo>
                        <a:pt x="42" y="191"/>
                      </a:lnTo>
                      <a:lnTo>
                        <a:pt x="43" y="193"/>
                      </a:lnTo>
                      <a:lnTo>
                        <a:pt x="43" y="194"/>
                      </a:lnTo>
                      <a:lnTo>
                        <a:pt x="43" y="195"/>
                      </a:lnTo>
                      <a:lnTo>
                        <a:pt x="43" y="195"/>
                      </a:lnTo>
                      <a:lnTo>
                        <a:pt x="43" y="196"/>
                      </a:lnTo>
                      <a:lnTo>
                        <a:pt x="41" y="204"/>
                      </a:lnTo>
                      <a:lnTo>
                        <a:pt x="41" y="208"/>
                      </a:lnTo>
                      <a:lnTo>
                        <a:pt x="41" y="209"/>
                      </a:lnTo>
                      <a:lnTo>
                        <a:pt x="41" y="210"/>
                      </a:lnTo>
                      <a:lnTo>
                        <a:pt x="40" y="212"/>
                      </a:lnTo>
                      <a:lnTo>
                        <a:pt x="40" y="213"/>
                      </a:lnTo>
                      <a:lnTo>
                        <a:pt x="39" y="214"/>
                      </a:lnTo>
                      <a:lnTo>
                        <a:pt x="39" y="214"/>
                      </a:lnTo>
                      <a:lnTo>
                        <a:pt x="39" y="215"/>
                      </a:lnTo>
                      <a:lnTo>
                        <a:pt x="39" y="217"/>
                      </a:lnTo>
                      <a:lnTo>
                        <a:pt x="38" y="218"/>
                      </a:lnTo>
                      <a:lnTo>
                        <a:pt x="37" y="220"/>
                      </a:lnTo>
                      <a:lnTo>
                        <a:pt x="37" y="221"/>
                      </a:lnTo>
                      <a:lnTo>
                        <a:pt x="37" y="222"/>
                      </a:lnTo>
                      <a:lnTo>
                        <a:pt x="37" y="223"/>
                      </a:lnTo>
                      <a:lnTo>
                        <a:pt x="37" y="224"/>
                      </a:lnTo>
                      <a:lnTo>
                        <a:pt x="37" y="226"/>
                      </a:lnTo>
                      <a:lnTo>
                        <a:pt x="37" y="226"/>
                      </a:lnTo>
                      <a:lnTo>
                        <a:pt x="37" y="227"/>
                      </a:lnTo>
                      <a:lnTo>
                        <a:pt x="36" y="228"/>
                      </a:lnTo>
                      <a:lnTo>
                        <a:pt x="36" y="229"/>
                      </a:lnTo>
                      <a:lnTo>
                        <a:pt x="36" y="231"/>
                      </a:lnTo>
                      <a:lnTo>
                        <a:pt x="36" y="232"/>
                      </a:lnTo>
                      <a:lnTo>
                        <a:pt x="36" y="232"/>
                      </a:lnTo>
                      <a:lnTo>
                        <a:pt x="35" y="233"/>
                      </a:lnTo>
                      <a:lnTo>
                        <a:pt x="35" y="234"/>
                      </a:lnTo>
                      <a:lnTo>
                        <a:pt x="34" y="234"/>
                      </a:lnTo>
                      <a:lnTo>
                        <a:pt x="33" y="234"/>
                      </a:lnTo>
                      <a:lnTo>
                        <a:pt x="33" y="235"/>
                      </a:lnTo>
                      <a:lnTo>
                        <a:pt x="33" y="236"/>
                      </a:lnTo>
                      <a:lnTo>
                        <a:pt x="32" y="237"/>
                      </a:lnTo>
                      <a:lnTo>
                        <a:pt x="31" y="238"/>
                      </a:lnTo>
                      <a:lnTo>
                        <a:pt x="31" y="238"/>
                      </a:lnTo>
                      <a:lnTo>
                        <a:pt x="30" y="238"/>
                      </a:lnTo>
                      <a:lnTo>
                        <a:pt x="29" y="238"/>
                      </a:lnTo>
                      <a:lnTo>
                        <a:pt x="29" y="238"/>
                      </a:lnTo>
                      <a:lnTo>
                        <a:pt x="28" y="239"/>
                      </a:lnTo>
                      <a:lnTo>
                        <a:pt x="27" y="240"/>
                      </a:lnTo>
                      <a:lnTo>
                        <a:pt x="26" y="240"/>
                      </a:lnTo>
                      <a:lnTo>
                        <a:pt x="26" y="241"/>
                      </a:lnTo>
                      <a:lnTo>
                        <a:pt x="26" y="241"/>
                      </a:lnTo>
                      <a:lnTo>
                        <a:pt x="25" y="241"/>
                      </a:lnTo>
                      <a:lnTo>
                        <a:pt x="24" y="242"/>
                      </a:lnTo>
                      <a:lnTo>
                        <a:pt x="24" y="242"/>
                      </a:lnTo>
                      <a:lnTo>
                        <a:pt x="23" y="242"/>
                      </a:lnTo>
                      <a:lnTo>
                        <a:pt x="23" y="243"/>
                      </a:lnTo>
                      <a:lnTo>
                        <a:pt x="23" y="243"/>
                      </a:lnTo>
                      <a:lnTo>
                        <a:pt x="22" y="244"/>
                      </a:lnTo>
                      <a:lnTo>
                        <a:pt x="21" y="244"/>
                      </a:lnTo>
                      <a:lnTo>
                        <a:pt x="20" y="245"/>
                      </a:lnTo>
                      <a:lnTo>
                        <a:pt x="19" y="245"/>
                      </a:lnTo>
                      <a:lnTo>
                        <a:pt x="18" y="245"/>
                      </a:lnTo>
                      <a:lnTo>
                        <a:pt x="17" y="245"/>
                      </a:lnTo>
                      <a:lnTo>
                        <a:pt x="17" y="245"/>
                      </a:lnTo>
                      <a:lnTo>
                        <a:pt x="14" y="244"/>
                      </a:lnTo>
                      <a:lnTo>
                        <a:pt x="13" y="244"/>
                      </a:lnTo>
                      <a:lnTo>
                        <a:pt x="13" y="245"/>
                      </a:lnTo>
                      <a:lnTo>
                        <a:pt x="13" y="245"/>
                      </a:lnTo>
                      <a:lnTo>
                        <a:pt x="12" y="245"/>
                      </a:lnTo>
                      <a:lnTo>
                        <a:pt x="12" y="246"/>
                      </a:lnTo>
                      <a:lnTo>
                        <a:pt x="12" y="246"/>
                      </a:lnTo>
                      <a:lnTo>
                        <a:pt x="12" y="247"/>
                      </a:lnTo>
                      <a:lnTo>
                        <a:pt x="12" y="247"/>
                      </a:lnTo>
                      <a:lnTo>
                        <a:pt x="12" y="247"/>
                      </a:lnTo>
                      <a:lnTo>
                        <a:pt x="11" y="248"/>
                      </a:lnTo>
                      <a:lnTo>
                        <a:pt x="11" y="249"/>
                      </a:lnTo>
                      <a:lnTo>
                        <a:pt x="12" y="249"/>
                      </a:lnTo>
                      <a:lnTo>
                        <a:pt x="12" y="250"/>
                      </a:lnTo>
                      <a:lnTo>
                        <a:pt x="13" y="250"/>
                      </a:lnTo>
                      <a:lnTo>
                        <a:pt x="14" y="251"/>
                      </a:lnTo>
                      <a:lnTo>
                        <a:pt x="16" y="251"/>
                      </a:lnTo>
                      <a:lnTo>
                        <a:pt x="20" y="252"/>
                      </a:lnTo>
                      <a:lnTo>
                        <a:pt x="23" y="252"/>
                      </a:lnTo>
                      <a:lnTo>
                        <a:pt x="24" y="252"/>
                      </a:lnTo>
                      <a:lnTo>
                        <a:pt x="28" y="252"/>
                      </a:lnTo>
                      <a:lnTo>
                        <a:pt x="31" y="252"/>
                      </a:lnTo>
                      <a:lnTo>
                        <a:pt x="32" y="252"/>
                      </a:lnTo>
                      <a:lnTo>
                        <a:pt x="36" y="252"/>
                      </a:lnTo>
                      <a:lnTo>
                        <a:pt x="36" y="252"/>
                      </a:lnTo>
                      <a:lnTo>
                        <a:pt x="36" y="252"/>
                      </a:lnTo>
                      <a:lnTo>
                        <a:pt x="36" y="252"/>
                      </a:lnTo>
                      <a:lnTo>
                        <a:pt x="38" y="253"/>
                      </a:lnTo>
                      <a:lnTo>
                        <a:pt x="39" y="253"/>
                      </a:lnTo>
                      <a:lnTo>
                        <a:pt x="44" y="253"/>
                      </a:lnTo>
                      <a:lnTo>
                        <a:pt x="45" y="253"/>
                      </a:lnTo>
                      <a:lnTo>
                        <a:pt x="47" y="253"/>
                      </a:lnTo>
                      <a:lnTo>
                        <a:pt x="48" y="253"/>
                      </a:lnTo>
                      <a:lnTo>
                        <a:pt x="48" y="253"/>
                      </a:lnTo>
                      <a:lnTo>
                        <a:pt x="48" y="252"/>
                      </a:lnTo>
                      <a:lnTo>
                        <a:pt x="48" y="250"/>
                      </a:lnTo>
                      <a:lnTo>
                        <a:pt x="48" y="250"/>
                      </a:lnTo>
                      <a:lnTo>
                        <a:pt x="48" y="250"/>
                      </a:lnTo>
                      <a:lnTo>
                        <a:pt x="48" y="248"/>
                      </a:lnTo>
                      <a:lnTo>
                        <a:pt x="48" y="248"/>
                      </a:lnTo>
                      <a:lnTo>
                        <a:pt x="48" y="248"/>
                      </a:lnTo>
                      <a:lnTo>
                        <a:pt x="50" y="248"/>
                      </a:lnTo>
                      <a:lnTo>
                        <a:pt x="50" y="248"/>
                      </a:lnTo>
                      <a:lnTo>
                        <a:pt x="50" y="248"/>
                      </a:lnTo>
                      <a:lnTo>
                        <a:pt x="50" y="248"/>
                      </a:lnTo>
                      <a:lnTo>
                        <a:pt x="53" y="241"/>
                      </a:lnTo>
                      <a:lnTo>
                        <a:pt x="55" y="237"/>
                      </a:lnTo>
                      <a:lnTo>
                        <a:pt x="55" y="235"/>
                      </a:lnTo>
                      <a:lnTo>
                        <a:pt x="56" y="233"/>
                      </a:lnTo>
                      <a:lnTo>
                        <a:pt x="57" y="229"/>
                      </a:lnTo>
                      <a:lnTo>
                        <a:pt x="59" y="224"/>
                      </a:lnTo>
                      <a:lnTo>
                        <a:pt x="61" y="221"/>
                      </a:lnTo>
                      <a:lnTo>
                        <a:pt x="62" y="215"/>
                      </a:lnTo>
                      <a:lnTo>
                        <a:pt x="65" y="209"/>
                      </a:lnTo>
                      <a:lnTo>
                        <a:pt x="66" y="204"/>
                      </a:lnTo>
                      <a:lnTo>
                        <a:pt x="68" y="196"/>
                      </a:lnTo>
                      <a:lnTo>
                        <a:pt x="70" y="188"/>
                      </a:lnTo>
                      <a:lnTo>
                        <a:pt x="74" y="175"/>
                      </a:lnTo>
                      <a:lnTo>
                        <a:pt x="75" y="168"/>
                      </a:lnTo>
                      <a:lnTo>
                        <a:pt x="76" y="166"/>
                      </a:lnTo>
                      <a:lnTo>
                        <a:pt x="76" y="166"/>
                      </a:lnTo>
                      <a:lnTo>
                        <a:pt x="76" y="166"/>
                      </a:lnTo>
                      <a:lnTo>
                        <a:pt x="77" y="167"/>
                      </a:lnTo>
                      <a:lnTo>
                        <a:pt x="78" y="169"/>
                      </a:lnTo>
                      <a:lnTo>
                        <a:pt x="79" y="175"/>
                      </a:lnTo>
                      <a:lnTo>
                        <a:pt x="80" y="178"/>
                      </a:lnTo>
                      <a:lnTo>
                        <a:pt x="80" y="181"/>
                      </a:lnTo>
                      <a:lnTo>
                        <a:pt x="82" y="186"/>
                      </a:lnTo>
                      <a:lnTo>
                        <a:pt x="83" y="189"/>
                      </a:lnTo>
                      <a:lnTo>
                        <a:pt x="84" y="194"/>
                      </a:lnTo>
                      <a:lnTo>
                        <a:pt x="84" y="197"/>
                      </a:lnTo>
                      <a:lnTo>
                        <a:pt x="84" y="199"/>
                      </a:lnTo>
                      <a:lnTo>
                        <a:pt x="85" y="201"/>
                      </a:lnTo>
                      <a:lnTo>
                        <a:pt x="86" y="206"/>
                      </a:lnTo>
                      <a:lnTo>
                        <a:pt x="86" y="210"/>
                      </a:lnTo>
                      <a:lnTo>
                        <a:pt x="86" y="212"/>
                      </a:lnTo>
                      <a:lnTo>
                        <a:pt x="86" y="212"/>
                      </a:lnTo>
                      <a:lnTo>
                        <a:pt x="85" y="218"/>
                      </a:lnTo>
                      <a:lnTo>
                        <a:pt x="84" y="222"/>
                      </a:lnTo>
                      <a:lnTo>
                        <a:pt x="84" y="226"/>
                      </a:lnTo>
                      <a:lnTo>
                        <a:pt x="83" y="230"/>
                      </a:lnTo>
                      <a:lnTo>
                        <a:pt x="83" y="232"/>
                      </a:lnTo>
                      <a:lnTo>
                        <a:pt x="83" y="234"/>
                      </a:lnTo>
                      <a:lnTo>
                        <a:pt x="83" y="237"/>
                      </a:lnTo>
                      <a:lnTo>
                        <a:pt x="83" y="239"/>
                      </a:lnTo>
                      <a:lnTo>
                        <a:pt x="83" y="241"/>
                      </a:lnTo>
                      <a:lnTo>
                        <a:pt x="83" y="241"/>
                      </a:lnTo>
                      <a:lnTo>
                        <a:pt x="82" y="243"/>
                      </a:lnTo>
                      <a:lnTo>
                        <a:pt x="81" y="245"/>
                      </a:lnTo>
                      <a:lnTo>
                        <a:pt x="81" y="245"/>
                      </a:lnTo>
                      <a:lnTo>
                        <a:pt x="81" y="245"/>
                      </a:lnTo>
                      <a:lnTo>
                        <a:pt x="81" y="245"/>
                      </a:lnTo>
                      <a:lnTo>
                        <a:pt x="81" y="245"/>
                      </a:lnTo>
                      <a:lnTo>
                        <a:pt x="81" y="245"/>
                      </a:lnTo>
                      <a:lnTo>
                        <a:pt x="80" y="245"/>
                      </a:lnTo>
                      <a:lnTo>
                        <a:pt x="80" y="246"/>
                      </a:lnTo>
                      <a:lnTo>
                        <a:pt x="80" y="247"/>
                      </a:lnTo>
                      <a:lnTo>
                        <a:pt x="79" y="248"/>
                      </a:lnTo>
                      <a:lnTo>
                        <a:pt x="77" y="249"/>
                      </a:lnTo>
                      <a:lnTo>
                        <a:pt x="76" y="249"/>
                      </a:lnTo>
                      <a:lnTo>
                        <a:pt x="76" y="250"/>
                      </a:lnTo>
                      <a:lnTo>
                        <a:pt x="76" y="250"/>
                      </a:lnTo>
                      <a:lnTo>
                        <a:pt x="76" y="251"/>
                      </a:lnTo>
                      <a:lnTo>
                        <a:pt x="76" y="251"/>
                      </a:lnTo>
                      <a:lnTo>
                        <a:pt x="76" y="252"/>
                      </a:lnTo>
                      <a:lnTo>
                        <a:pt x="76" y="252"/>
                      </a:lnTo>
                      <a:lnTo>
                        <a:pt x="76" y="253"/>
                      </a:lnTo>
                      <a:lnTo>
                        <a:pt x="76" y="253"/>
                      </a:lnTo>
                      <a:lnTo>
                        <a:pt x="76" y="253"/>
                      </a:lnTo>
                      <a:lnTo>
                        <a:pt x="76" y="253"/>
                      </a:lnTo>
                      <a:lnTo>
                        <a:pt x="76" y="254"/>
                      </a:lnTo>
                      <a:lnTo>
                        <a:pt x="77" y="254"/>
                      </a:lnTo>
                      <a:lnTo>
                        <a:pt x="78" y="254"/>
                      </a:lnTo>
                      <a:lnTo>
                        <a:pt x="86" y="254"/>
                      </a:lnTo>
                      <a:lnTo>
                        <a:pt x="88" y="254"/>
                      </a:lnTo>
                      <a:lnTo>
                        <a:pt x="89" y="254"/>
                      </a:lnTo>
                      <a:lnTo>
                        <a:pt x="93" y="253"/>
                      </a:lnTo>
                      <a:lnTo>
                        <a:pt x="94" y="253"/>
                      </a:lnTo>
                      <a:lnTo>
                        <a:pt x="94" y="252"/>
                      </a:lnTo>
                      <a:lnTo>
                        <a:pt x="96" y="251"/>
                      </a:lnTo>
                      <a:lnTo>
                        <a:pt x="96" y="251"/>
                      </a:lnTo>
                      <a:lnTo>
                        <a:pt x="97" y="251"/>
                      </a:lnTo>
                      <a:lnTo>
                        <a:pt x="98" y="251"/>
                      </a:lnTo>
                      <a:lnTo>
                        <a:pt x="99" y="251"/>
                      </a:lnTo>
                      <a:lnTo>
                        <a:pt x="100" y="250"/>
                      </a:lnTo>
                      <a:lnTo>
                        <a:pt x="100" y="250"/>
                      </a:lnTo>
                      <a:lnTo>
                        <a:pt x="100" y="250"/>
                      </a:lnTo>
                      <a:lnTo>
                        <a:pt x="100" y="249"/>
                      </a:lnTo>
                      <a:lnTo>
                        <a:pt x="100" y="247"/>
                      </a:lnTo>
                      <a:lnTo>
                        <a:pt x="100" y="247"/>
                      </a:lnTo>
                      <a:lnTo>
                        <a:pt x="100" y="245"/>
                      </a:lnTo>
                      <a:lnTo>
                        <a:pt x="100" y="245"/>
                      </a:lnTo>
                      <a:lnTo>
                        <a:pt x="101" y="243"/>
                      </a:lnTo>
                      <a:lnTo>
                        <a:pt x="101" y="242"/>
                      </a:lnTo>
                      <a:lnTo>
                        <a:pt x="101" y="241"/>
                      </a:lnTo>
                      <a:lnTo>
                        <a:pt x="102" y="240"/>
                      </a:lnTo>
                      <a:lnTo>
                        <a:pt x="103" y="237"/>
                      </a:lnTo>
                      <a:lnTo>
                        <a:pt x="103" y="236"/>
                      </a:lnTo>
                      <a:lnTo>
                        <a:pt x="103" y="234"/>
                      </a:lnTo>
                      <a:lnTo>
                        <a:pt x="104" y="233"/>
                      </a:lnTo>
                      <a:lnTo>
                        <a:pt x="103" y="226"/>
                      </a:lnTo>
                      <a:lnTo>
                        <a:pt x="103" y="222"/>
                      </a:lnTo>
                      <a:lnTo>
                        <a:pt x="103" y="219"/>
                      </a:lnTo>
                      <a:lnTo>
                        <a:pt x="103" y="216"/>
                      </a:lnTo>
                      <a:lnTo>
                        <a:pt x="103" y="212"/>
                      </a:lnTo>
                      <a:lnTo>
                        <a:pt x="104" y="209"/>
                      </a:lnTo>
                      <a:lnTo>
                        <a:pt x="104" y="205"/>
                      </a:lnTo>
                      <a:lnTo>
                        <a:pt x="104" y="199"/>
                      </a:lnTo>
                      <a:lnTo>
                        <a:pt x="104" y="195"/>
                      </a:lnTo>
                      <a:lnTo>
                        <a:pt x="104" y="191"/>
                      </a:lnTo>
                      <a:lnTo>
                        <a:pt x="103" y="180"/>
                      </a:lnTo>
                      <a:lnTo>
                        <a:pt x="103" y="177"/>
                      </a:lnTo>
                      <a:lnTo>
                        <a:pt x="102" y="172"/>
                      </a:lnTo>
                      <a:lnTo>
                        <a:pt x="102" y="167"/>
                      </a:lnTo>
                      <a:lnTo>
                        <a:pt x="101" y="164"/>
                      </a:lnTo>
                      <a:lnTo>
                        <a:pt x="100" y="157"/>
                      </a:lnTo>
                      <a:lnTo>
                        <a:pt x="100" y="157"/>
                      </a:lnTo>
                      <a:lnTo>
                        <a:pt x="100" y="153"/>
                      </a:lnTo>
                      <a:lnTo>
                        <a:pt x="100" y="149"/>
                      </a:lnTo>
                      <a:lnTo>
                        <a:pt x="100" y="146"/>
                      </a:lnTo>
                      <a:lnTo>
                        <a:pt x="100" y="144"/>
                      </a:lnTo>
                      <a:lnTo>
                        <a:pt x="99" y="143"/>
                      </a:lnTo>
                      <a:lnTo>
                        <a:pt x="99" y="141"/>
                      </a:lnTo>
                      <a:lnTo>
                        <a:pt x="99" y="141"/>
                      </a:lnTo>
                      <a:lnTo>
                        <a:pt x="99" y="140"/>
                      </a:lnTo>
                      <a:lnTo>
                        <a:pt x="99" y="138"/>
                      </a:lnTo>
                      <a:lnTo>
                        <a:pt x="99" y="136"/>
                      </a:lnTo>
                      <a:lnTo>
                        <a:pt x="99" y="136"/>
                      </a:lnTo>
                      <a:lnTo>
                        <a:pt x="99" y="136"/>
                      </a:lnTo>
                      <a:lnTo>
                        <a:pt x="100" y="136"/>
                      </a:lnTo>
                      <a:lnTo>
                        <a:pt x="100" y="136"/>
                      </a:lnTo>
                      <a:lnTo>
                        <a:pt x="100" y="133"/>
                      </a:lnTo>
                      <a:lnTo>
                        <a:pt x="100" y="132"/>
                      </a:lnTo>
                      <a:lnTo>
                        <a:pt x="100" y="128"/>
                      </a:lnTo>
                      <a:lnTo>
                        <a:pt x="100" y="124"/>
                      </a:lnTo>
                      <a:lnTo>
                        <a:pt x="100" y="121"/>
                      </a:lnTo>
                      <a:lnTo>
                        <a:pt x="100" y="120"/>
                      </a:lnTo>
                      <a:lnTo>
                        <a:pt x="100" y="120"/>
                      </a:lnTo>
                      <a:lnTo>
                        <a:pt x="101" y="120"/>
                      </a:lnTo>
                      <a:lnTo>
                        <a:pt x="102" y="119"/>
                      </a:lnTo>
                      <a:lnTo>
                        <a:pt x="102" y="119"/>
                      </a:lnTo>
                      <a:lnTo>
                        <a:pt x="102" y="119"/>
                      </a:lnTo>
                      <a:lnTo>
                        <a:pt x="102" y="119"/>
                      </a:lnTo>
                      <a:lnTo>
                        <a:pt x="103" y="119"/>
                      </a:lnTo>
                      <a:lnTo>
                        <a:pt x="104" y="118"/>
                      </a:lnTo>
                      <a:lnTo>
                        <a:pt x="105" y="118"/>
                      </a:lnTo>
                      <a:lnTo>
                        <a:pt x="106" y="118"/>
                      </a:lnTo>
                      <a:lnTo>
                        <a:pt x="107" y="119"/>
                      </a:lnTo>
                      <a:lnTo>
                        <a:pt x="111" y="121"/>
                      </a:lnTo>
                      <a:lnTo>
                        <a:pt x="111" y="121"/>
                      </a:lnTo>
                      <a:lnTo>
                        <a:pt x="112" y="121"/>
                      </a:lnTo>
                      <a:lnTo>
                        <a:pt x="112" y="121"/>
                      </a:lnTo>
                      <a:lnTo>
                        <a:pt x="112" y="120"/>
                      </a:lnTo>
                      <a:lnTo>
                        <a:pt x="113" y="118"/>
                      </a:lnTo>
                      <a:lnTo>
                        <a:pt x="115" y="115"/>
                      </a:lnTo>
                      <a:lnTo>
                        <a:pt x="117" y="112"/>
                      </a:lnTo>
                      <a:lnTo>
                        <a:pt x="118" y="110"/>
                      </a:lnTo>
                      <a:lnTo>
                        <a:pt x="119" y="109"/>
                      </a:lnTo>
                      <a:lnTo>
                        <a:pt x="120" y="108"/>
                      </a:lnTo>
                      <a:lnTo>
                        <a:pt x="121" y="107"/>
                      </a:lnTo>
                      <a:lnTo>
                        <a:pt x="122" y="104"/>
                      </a:lnTo>
                      <a:lnTo>
                        <a:pt x="122" y="103"/>
                      </a:lnTo>
                      <a:lnTo>
                        <a:pt x="123" y="101"/>
                      </a:lnTo>
                      <a:lnTo>
                        <a:pt x="124" y="99"/>
                      </a:lnTo>
                      <a:lnTo>
                        <a:pt x="125" y="98"/>
                      </a:lnTo>
                      <a:lnTo>
                        <a:pt x="126" y="96"/>
                      </a:lnTo>
                      <a:lnTo>
                        <a:pt x="128" y="90"/>
                      </a:lnTo>
                      <a:lnTo>
                        <a:pt x="129" y="88"/>
                      </a:lnTo>
                      <a:lnTo>
                        <a:pt x="129" y="86"/>
                      </a:lnTo>
                      <a:lnTo>
                        <a:pt x="130" y="86"/>
                      </a:lnTo>
                      <a:lnTo>
                        <a:pt x="130" y="85"/>
                      </a:lnTo>
                      <a:lnTo>
                        <a:pt x="130" y="84"/>
                      </a:lnTo>
                      <a:lnTo>
                        <a:pt x="130" y="83"/>
                      </a:lnTo>
                      <a:lnTo>
                        <a:pt x="130" y="80"/>
                      </a:lnTo>
                      <a:close/>
                      <a:moveTo>
                        <a:pt x="64" y="10"/>
                      </a:moveTo>
                      <a:lnTo>
                        <a:pt x="64" y="10"/>
                      </a:lnTo>
                      <a:lnTo>
                        <a:pt x="64" y="10"/>
                      </a:lnTo>
                      <a:lnTo>
                        <a:pt x="64" y="10"/>
                      </a:lnTo>
                      <a:close/>
                      <a:moveTo>
                        <a:pt x="64" y="11"/>
                      </a:moveTo>
                      <a:lnTo>
                        <a:pt x="64" y="10"/>
                      </a:lnTo>
                      <a:lnTo>
                        <a:pt x="64" y="10"/>
                      </a:lnTo>
                      <a:lnTo>
                        <a:pt x="64" y="10"/>
                      </a:lnTo>
                      <a:lnTo>
                        <a:pt x="64" y="11"/>
                      </a:lnTo>
                      <a:close/>
                      <a:moveTo>
                        <a:pt x="112" y="90"/>
                      </a:moveTo>
                      <a:lnTo>
                        <a:pt x="110" y="91"/>
                      </a:lnTo>
                      <a:lnTo>
                        <a:pt x="109" y="91"/>
                      </a:lnTo>
                      <a:lnTo>
                        <a:pt x="109" y="92"/>
                      </a:lnTo>
                      <a:lnTo>
                        <a:pt x="108" y="93"/>
                      </a:lnTo>
                      <a:lnTo>
                        <a:pt x="108" y="94"/>
                      </a:lnTo>
                      <a:lnTo>
                        <a:pt x="108" y="95"/>
                      </a:lnTo>
                      <a:lnTo>
                        <a:pt x="108" y="97"/>
                      </a:lnTo>
                      <a:lnTo>
                        <a:pt x="108" y="97"/>
                      </a:lnTo>
                      <a:lnTo>
                        <a:pt x="108" y="99"/>
                      </a:lnTo>
                      <a:lnTo>
                        <a:pt x="108" y="99"/>
                      </a:lnTo>
                      <a:lnTo>
                        <a:pt x="108" y="100"/>
                      </a:lnTo>
                      <a:lnTo>
                        <a:pt x="108" y="100"/>
                      </a:lnTo>
                      <a:lnTo>
                        <a:pt x="108" y="101"/>
                      </a:lnTo>
                      <a:lnTo>
                        <a:pt x="108" y="102"/>
                      </a:lnTo>
                      <a:lnTo>
                        <a:pt x="108" y="102"/>
                      </a:lnTo>
                      <a:lnTo>
                        <a:pt x="107" y="102"/>
                      </a:lnTo>
                      <a:lnTo>
                        <a:pt x="106" y="102"/>
                      </a:lnTo>
                      <a:lnTo>
                        <a:pt x="105" y="102"/>
                      </a:lnTo>
                      <a:lnTo>
                        <a:pt x="105" y="103"/>
                      </a:lnTo>
                      <a:lnTo>
                        <a:pt x="105" y="103"/>
                      </a:lnTo>
                      <a:lnTo>
                        <a:pt x="104" y="103"/>
                      </a:lnTo>
                      <a:lnTo>
                        <a:pt x="104" y="105"/>
                      </a:lnTo>
                      <a:lnTo>
                        <a:pt x="104" y="105"/>
                      </a:lnTo>
                      <a:lnTo>
                        <a:pt x="104" y="106"/>
                      </a:lnTo>
                      <a:lnTo>
                        <a:pt x="102" y="107"/>
                      </a:lnTo>
                      <a:lnTo>
                        <a:pt x="100" y="109"/>
                      </a:lnTo>
                      <a:lnTo>
                        <a:pt x="99" y="108"/>
                      </a:lnTo>
                      <a:lnTo>
                        <a:pt x="99" y="108"/>
                      </a:lnTo>
                      <a:lnTo>
                        <a:pt x="99" y="106"/>
                      </a:lnTo>
                      <a:lnTo>
                        <a:pt x="98" y="104"/>
                      </a:lnTo>
                      <a:lnTo>
                        <a:pt x="99" y="104"/>
                      </a:lnTo>
                      <a:lnTo>
                        <a:pt x="99" y="103"/>
                      </a:lnTo>
                      <a:lnTo>
                        <a:pt x="99" y="101"/>
                      </a:lnTo>
                      <a:lnTo>
                        <a:pt x="99" y="99"/>
                      </a:lnTo>
                      <a:lnTo>
                        <a:pt x="99" y="98"/>
                      </a:lnTo>
                      <a:lnTo>
                        <a:pt x="100" y="95"/>
                      </a:lnTo>
                      <a:lnTo>
                        <a:pt x="100" y="91"/>
                      </a:lnTo>
                      <a:lnTo>
                        <a:pt x="102" y="86"/>
                      </a:lnTo>
                      <a:lnTo>
                        <a:pt x="102" y="85"/>
                      </a:lnTo>
                      <a:lnTo>
                        <a:pt x="103" y="84"/>
                      </a:lnTo>
                      <a:lnTo>
                        <a:pt x="103" y="83"/>
                      </a:lnTo>
                      <a:lnTo>
                        <a:pt x="103" y="80"/>
                      </a:lnTo>
                      <a:lnTo>
                        <a:pt x="104" y="79"/>
                      </a:lnTo>
                      <a:lnTo>
                        <a:pt x="104" y="77"/>
                      </a:lnTo>
                      <a:lnTo>
                        <a:pt x="105" y="76"/>
                      </a:lnTo>
                      <a:lnTo>
                        <a:pt x="105" y="75"/>
                      </a:lnTo>
                      <a:lnTo>
                        <a:pt x="107" y="74"/>
                      </a:lnTo>
                      <a:lnTo>
                        <a:pt x="107" y="73"/>
                      </a:lnTo>
                      <a:lnTo>
                        <a:pt x="107" y="72"/>
                      </a:lnTo>
                      <a:lnTo>
                        <a:pt x="107" y="72"/>
                      </a:lnTo>
                      <a:lnTo>
                        <a:pt x="108" y="73"/>
                      </a:lnTo>
                      <a:lnTo>
                        <a:pt x="108" y="73"/>
                      </a:lnTo>
                      <a:lnTo>
                        <a:pt x="108" y="74"/>
                      </a:lnTo>
                      <a:lnTo>
                        <a:pt x="108" y="75"/>
                      </a:lnTo>
                      <a:lnTo>
                        <a:pt x="109" y="76"/>
                      </a:lnTo>
                      <a:lnTo>
                        <a:pt x="109" y="77"/>
                      </a:lnTo>
                      <a:lnTo>
                        <a:pt x="110" y="79"/>
                      </a:lnTo>
                      <a:lnTo>
                        <a:pt x="111" y="81"/>
                      </a:lnTo>
                      <a:lnTo>
                        <a:pt x="111" y="83"/>
                      </a:lnTo>
                      <a:lnTo>
                        <a:pt x="111" y="85"/>
                      </a:lnTo>
                      <a:lnTo>
                        <a:pt x="111" y="88"/>
                      </a:lnTo>
                      <a:lnTo>
                        <a:pt x="112" y="88"/>
                      </a:lnTo>
                      <a:lnTo>
                        <a:pt x="112" y="89"/>
                      </a:lnTo>
                      <a:lnTo>
                        <a:pt x="112"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Calibri"/>
                  </a:endParaRPr>
                </a:p>
              </p:txBody>
            </p:sp>
            <p:sp>
              <p:nvSpPr>
                <p:cNvPr id="94" name="Freeform 47"/>
                <p:cNvSpPr>
                  <a:spLocks noChangeAspect="1" noEditPoints="1"/>
                </p:cNvSpPr>
                <p:nvPr/>
              </p:nvSpPr>
              <p:spPr bwMode="auto">
                <a:xfrm>
                  <a:off x="5501214" y="2213022"/>
                  <a:ext cx="263086" cy="165548"/>
                </a:xfrm>
                <a:custGeom>
                  <a:avLst/>
                  <a:gdLst/>
                  <a:ahLst/>
                  <a:cxnLst>
                    <a:cxn ang="0">
                      <a:pos x="377" y="1001"/>
                    </a:cxn>
                    <a:cxn ang="0">
                      <a:pos x="151" y="1080"/>
                    </a:cxn>
                    <a:cxn ang="0">
                      <a:pos x="289" y="1248"/>
                    </a:cxn>
                    <a:cxn ang="0">
                      <a:pos x="524" y="1145"/>
                    </a:cxn>
                    <a:cxn ang="0">
                      <a:pos x="340" y="1137"/>
                    </a:cxn>
                    <a:cxn ang="0">
                      <a:pos x="249" y="1147"/>
                    </a:cxn>
                    <a:cxn ang="0">
                      <a:pos x="306" y="1100"/>
                    </a:cxn>
                    <a:cxn ang="0">
                      <a:pos x="335" y="1089"/>
                    </a:cxn>
                    <a:cxn ang="0">
                      <a:pos x="419" y="1080"/>
                    </a:cxn>
                    <a:cxn ang="0">
                      <a:pos x="369" y="1125"/>
                    </a:cxn>
                    <a:cxn ang="0">
                      <a:pos x="312" y="1108"/>
                    </a:cxn>
                    <a:cxn ang="0">
                      <a:pos x="351" y="1115"/>
                    </a:cxn>
                    <a:cxn ang="0">
                      <a:pos x="351" y="1115"/>
                    </a:cxn>
                    <a:cxn ang="0">
                      <a:pos x="1264" y="538"/>
                    </a:cxn>
                    <a:cxn ang="0">
                      <a:pos x="1239" y="684"/>
                    </a:cxn>
                    <a:cxn ang="0">
                      <a:pos x="1343" y="736"/>
                    </a:cxn>
                    <a:cxn ang="0">
                      <a:pos x="1381" y="925"/>
                    </a:cxn>
                    <a:cxn ang="0">
                      <a:pos x="1136" y="753"/>
                    </a:cxn>
                    <a:cxn ang="0">
                      <a:pos x="1182" y="724"/>
                    </a:cxn>
                    <a:cxn ang="0">
                      <a:pos x="1237" y="222"/>
                    </a:cxn>
                    <a:cxn ang="0">
                      <a:pos x="1475" y="102"/>
                    </a:cxn>
                    <a:cxn ang="0">
                      <a:pos x="1178" y="11"/>
                    </a:cxn>
                    <a:cxn ang="0">
                      <a:pos x="1204" y="0"/>
                    </a:cxn>
                    <a:cxn ang="0">
                      <a:pos x="344" y="552"/>
                    </a:cxn>
                    <a:cxn ang="0">
                      <a:pos x="2186" y="1340"/>
                    </a:cxn>
                    <a:cxn ang="0">
                      <a:pos x="1085" y="606"/>
                    </a:cxn>
                    <a:cxn ang="0">
                      <a:pos x="1783" y="634"/>
                    </a:cxn>
                    <a:cxn ang="0">
                      <a:pos x="1346" y="759"/>
                    </a:cxn>
                    <a:cxn ang="0">
                      <a:pos x="1356" y="739"/>
                    </a:cxn>
                    <a:cxn ang="0">
                      <a:pos x="1356" y="739"/>
                    </a:cxn>
                    <a:cxn ang="0">
                      <a:pos x="820" y="794"/>
                    </a:cxn>
                    <a:cxn ang="0">
                      <a:pos x="936" y="639"/>
                    </a:cxn>
                    <a:cxn ang="0">
                      <a:pos x="821" y="787"/>
                    </a:cxn>
                    <a:cxn ang="0">
                      <a:pos x="778" y="792"/>
                    </a:cxn>
                    <a:cxn ang="0">
                      <a:pos x="826" y="660"/>
                    </a:cxn>
                    <a:cxn ang="0">
                      <a:pos x="807" y="796"/>
                    </a:cxn>
                    <a:cxn ang="0">
                      <a:pos x="291" y="728"/>
                    </a:cxn>
                    <a:cxn ang="0">
                      <a:pos x="254" y="803"/>
                    </a:cxn>
                    <a:cxn ang="0">
                      <a:pos x="779" y="1002"/>
                    </a:cxn>
                    <a:cxn ang="0">
                      <a:pos x="495" y="1280"/>
                    </a:cxn>
                    <a:cxn ang="0">
                      <a:pos x="446" y="1305"/>
                    </a:cxn>
                    <a:cxn ang="0">
                      <a:pos x="768" y="1084"/>
                    </a:cxn>
                    <a:cxn ang="0">
                      <a:pos x="1043" y="1180"/>
                    </a:cxn>
                    <a:cxn ang="0">
                      <a:pos x="802" y="1334"/>
                    </a:cxn>
                    <a:cxn ang="0">
                      <a:pos x="745" y="1346"/>
                    </a:cxn>
                    <a:cxn ang="0">
                      <a:pos x="1410" y="1211"/>
                    </a:cxn>
                    <a:cxn ang="0">
                      <a:pos x="783" y="1068"/>
                    </a:cxn>
                    <a:cxn ang="0">
                      <a:pos x="1387" y="958"/>
                    </a:cxn>
                    <a:cxn ang="0">
                      <a:pos x="1404" y="980"/>
                    </a:cxn>
                    <a:cxn ang="0">
                      <a:pos x="1399" y="938"/>
                    </a:cxn>
                    <a:cxn ang="0">
                      <a:pos x="1621" y="1230"/>
                    </a:cxn>
                    <a:cxn ang="0">
                      <a:pos x="2136" y="1305"/>
                    </a:cxn>
                  </a:cxnLst>
                  <a:rect l="0" t="0" r="r" b="b"/>
                  <a:pathLst>
                    <a:path w="2186" h="1376">
                      <a:moveTo>
                        <a:pt x="405" y="1100"/>
                      </a:moveTo>
                      <a:cubicBezTo>
                        <a:pt x="448" y="1069"/>
                        <a:pt x="448" y="1069"/>
                        <a:pt x="448" y="1069"/>
                      </a:cubicBezTo>
                      <a:cubicBezTo>
                        <a:pt x="385" y="1080"/>
                        <a:pt x="385" y="1080"/>
                        <a:pt x="385" y="1080"/>
                      </a:cubicBezTo>
                      <a:cubicBezTo>
                        <a:pt x="377" y="1001"/>
                        <a:pt x="377" y="1001"/>
                        <a:pt x="377" y="1001"/>
                      </a:cubicBezTo>
                      <a:cubicBezTo>
                        <a:pt x="317" y="1068"/>
                        <a:pt x="317" y="1068"/>
                        <a:pt x="317" y="1068"/>
                      </a:cubicBezTo>
                      <a:cubicBezTo>
                        <a:pt x="269" y="1038"/>
                        <a:pt x="269" y="1038"/>
                        <a:pt x="269" y="1038"/>
                      </a:cubicBezTo>
                      <a:cubicBezTo>
                        <a:pt x="286" y="1080"/>
                        <a:pt x="286" y="1080"/>
                        <a:pt x="286" y="1080"/>
                      </a:cubicBezTo>
                      <a:cubicBezTo>
                        <a:pt x="151" y="1080"/>
                        <a:pt x="151" y="1080"/>
                        <a:pt x="151" y="1080"/>
                      </a:cubicBezTo>
                      <a:cubicBezTo>
                        <a:pt x="268" y="1125"/>
                        <a:pt x="268" y="1125"/>
                        <a:pt x="268" y="1125"/>
                      </a:cubicBezTo>
                      <a:cubicBezTo>
                        <a:pt x="216" y="1160"/>
                        <a:pt x="216" y="1160"/>
                        <a:pt x="216" y="1160"/>
                      </a:cubicBezTo>
                      <a:cubicBezTo>
                        <a:pt x="287" y="1147"/>
                        <a:pt x="287" y="1147"/>
                        <a:pt x="287" y="1147"/>
                      </a:cubicBezTo>
                      <a:cubicBezTo>
                        <a:pt x="289" y="1248"/>
                        <a:pt x="289" y="1248"/>
                        <a:pt x="289" y="1248"/>
                      </a:cubicBezTo>
                      <a:cubicBezTo>
                        <a:pt x="359" y="1160"/>
                        <a:pt x="359" y="1160"/>
                        <a:pt x="359" y="1160"/>
                      </a:cubicBezTo>
                      <a:cubicBezTo>
                        <a:pt x="413" y="1194"/>
                        <a:pt x="413" y="1194"/>
                        <a:pt x="413" y="1194"/>
                      </a:cubicBezTo>
                      <a:cubicBezTo>
                        <a:pt x="391" y="1146"/>
                        <a:pt x="391" y="1146"/>
                        <a:pt x="391" y="1146"/>
                      </a:cubicBezTo>
                      <a:cubicBezTo>
                        <a:pt x="524" y="1145"/>
                        <a:pt x="524" y="1145"/>
                        <a:pt x="524" y="1145"/>
                      </a:cubicBezTo>
                      <a:lnTo>
                        <a:pt x="405" y="1100"/>
                      </a:lnTo>
                      <a:close/>
                      <a:moveTo>
                        <a:pt x="392" y="1172"/>
                      </a:moveTo>
                      <a:cubicBezTo>
                        <a:pt x="351" y="1136"/>
                        <a:pt x="351" y="1136"/>
                        <a:pt x="351" y="1136"/>
                      </a:cubicBezTo>
                      <a:cubicBezTo>
                        <a:pt x="348" y="1137"/>
                        <a:pt x="344" y="1137"/>
                        <a:pt x="340" y="1137"/>
                      </a:cubicBezTo>
                      <a:cubicBezTo>
                        <a:pt x="303" y="1209"/>
                        <a:pt x="303" y="1209"/>
                        <a:pt x="303" y="1209"/>
                      </a:cubicBezTo>
                      <a:cubicBezTo>
                        <a:pt x="319" y="1134"/>
                        <a:pt x="319" y="1134"/>
                        <a:pt x="319" y="1134"/>
                      </a:cubicBezTo>
                      <a:cubicBezTo>
                        <a:pt x="315" y="1132"/>
                        <a:pt x="312" y="1130"/>
                        <a:pt x="310" y="1128"/>
                      </a:cubicBezTo>
                      <a:cubicBezTo>
                        <a:pt x="249" y="1147"/>
                        <a:pt x="249" y="1147"/>
                        <a:pt x="249" y="1147"/>
                      </a:cubicBezTo>
                      <a:cubicBezTo>
                        <a:pt x="303" y="1121"/>
                        <a:pt x="303" y="1121"/>
                        <a:pt x="303" y="1121"/>
                      </a:cubicBezTo>
                      <a:cubicBezTo>
                        <a:pt x="302" y="1119"/>
                        <a:pt x="301" y="1116"/>
                        <a:pt x="301" y="1113"/>
                      </a:cubicBezTo>
                      <a:cubicBezTo>
                        <a:pt x="201" y="1089"/>
                        <a:pt x="201" y="1089"/>
                        <a:pt x="201" y="1089"/>
                      </a:cubicBezTo>
                      <a:cubicBezTo>
                        <a:pt x="306" y="1100"/>
                        <a:pt x="306" y="1100"/>
                        <a:pt x="306" y="1100"/>
                      </a:cubicBezTo>
                      <a:cubicBezTo>
                        <a:pt x="308" y="1098"/>
                        <a:pt x="310" y="1096"/>
                        <a:pt x="313" y="1094"/>
                      </a:cubicBezTo>
                      <a:cubicBezTo>
                        <a:pt x="287" y="1057"/>
                        <a:pt x="287" y="1057"/>
                        <a:pt x="287" y="1057"/>
                      </a:cubicBezTo>
                      <a:cubicBezTo>
                        <a:pt x="324" y="1090"/>
                        <a:pt x="324" y="1090"/>
                        <a:pt x="324" y="1090"/>
                      </a:cubicBezTo>
                      <a:cubicBezTo>
                        <a:pt x="328" y="1089"/>
                        <a:pt x="331" y="1089"/>
                        <a:pt x="335" y="1089"/>
                      </a:cubicBezTo>
                      <a:cubicBezTo>
                        <a:pt x="367" y="1029"/>
                        <a:pt x="367" y="1029"/>
                        <a:pt x="367" y="1029"/>
                      </a:cubicBezTo>
                      <a:cubicBezTo>
                        <a:pt x="355" y="1092"/>
                        <a:pt x="355" y="1092"/>
                        <a:pt x="355" y="1092"/>
                      </a:cubicBezTo>
                      <a:cubicBezTo>
                        <a:pt x="359" y="1093"/>
                        <a:pt x="362" y="1095"/>
                        <a:pt x="364" y="1097"/>
                      </a:cubicBezTo>
                      <a:cubicBezTo>
                        <a:pt x="419" y="1080"/>
                        <a:pt x="419" y="1080"/>
                        <a:pt x="419" y="1080"/>
                      </a:cubicBezTo>
                      <a:cubicBezTo>
                        <a:pt x="371" y="1104"/>
                        <a:pt x="371" y="1104"/>
                        <a:pt x="371" y="1104"/>
                      </a:cubicBezTo>
                      <a:cubicBezTo>
                        <a:pt x="373" y="1106"/>
                        <a:pt x="374" y="1109"/>
                        <a:pt x="374" y="1112"/>
                      </a:cubicBezTo>
                      <a:cubicBezTo>
                        <a:pt x="474" y="1136"/>
                        <a:pt x="474" y="1136"/>
                        <a:pt x="474" y="1136"/>
                      </a:cubicBezTo>
                      <a:cubicBezTo>
                        <a:pt x="369" y="1125"/>
                        <a:pt x="369" y="1125"/>
                        <a:pt x="369" y="1125"/>
                      </a:cubicBezTo>
                      <a:cubicBezTo>
                        <a:pt x="368" y="1127"/>
                        <a:pt x="365" y="1129"/>
                        <a:pt x="362" y="1131"/>
                      </a:cubicBezTo>
                      <a:lnTo>
                        <a:pt x="392" y="1172"/>
                      </a:lnTo>
                      <a:close/>
                      <a:moveTo>
                        <a:pt x="343" y="1096"/>
                      </a:moveTo>
                      <a:cubicBezTo>
                        <a:pt x="329" y="1094"/>
                        <a:pt x="315" y="1099"/>
                        <a:pt x="312" y="1108"/>
                      </a:cubicBezTo>
                      <a:cubicBezTo>
                        <a:pt x="308" y="1117"/>
                        <a:pt x="317" y="1127"/>
                        <a:pt x="331" y="1129"/>
                      </a:cubicBezTo>
                      <a:cubicBezTo>
                        <a:pt x="346" y="1132"/>
                        <a:pt x="360" y="1126"/>
                        <a:pt x="363" y="1117"/>
                      </a:cubicBezTo>
                      <a:cubicBezTo>
                        <a:pt x="366" y="1108"/>
                        <a:pt x="357" y="1098"/>
                        <a:pt x="343" y="1096"/>
                      </a:cubicBezTo>
                      <a:close/>
                      <a:moveTo>
                        <a:pt x="351" y="1115"/>
                      </a:moveTo>
                      <a:cubicBezTo>
                        <a:pt x="349" y="1120"/>
                        <a:pt x="342" y="1123"/>
                        <a:pt x="334" y="1122"/>
                      </a:cubicBezTo>
                      <a:cubicBezTo>
                        <a:pt x="327" y="1120"/>
                        <a:pt x="322" y="1115"/>
                        <a:pt x="324" y="1110"/>
                      </a:cubicBezTo>
                      <a:cubicBezTo>
                        <a:pt x="326" y="1105"/>
                        <a:pt x="333" y="1102"/>
                        <a:pt x="341" y="1103"/>
                      </a:cubicBezTo>
                      <a:cubicBezTo>
                        <a:pt x="348" y="1105"/>
                        <a:pt x="353" y="1110"/>
                        <a:pt x="351" y="1115"/>
                      </a:cubicBezTo>
                      <a:close/>
                      <a:moveTo>
                        <a:pt x="1801" y="609"/>
                      </a:moveTo>
                      <a:cubicBezTo>
                        <a:pt x="1794" y="608"/>
                        <a:pt x="1794" y="608"/>
                        <a:pt x="1794" y="608"/>
                      </a:cubicBezTo>
                      <a:cubicBezTo>
                        <a:pt x="1310" y="528"/>
                        <a:pt x="1310" y="528"/>
                        <a:pt x="1310" y="528"/>
                      </a:cubicBezTo>
                      <a:cubicBezTo>
                        <a:pt x="1264" y="538"/>
                        <a:pt x="1264" y="538"/>
                        <a:pt x="1264" y="538"/>
                      </a:cubicBezTo>
                      <a:cubicBezTo>
                        <a:pt x="1261" y="548"/>
                        <a:pt x="1258" y="558"/>
                        <a:pt x="1256" y="568"/>
                      </a:cubicBezTo>
                      <a:cubicBezTo>
                        <a:pt x="1307" y="557"/>
                        <a:pt x="1307" y="557"/>
                        <a:pt x="1307" y="557"/>
                      </a:cubicBezTo>
                      <a:cubicBezTo>
                        <a:pt x="1325" y="647"/>
                        <a:pt x="1325" y="647"/>
                        <a:pt x="1325" y="647"/>
                      </a:cubicBezTo>
                      <a:cubicBezTo>
                        <a:pt x="1239" y="684"/>
                        <a:pt x="1239" y="684"/>
                        <a:pt x="1239" y="684"/>
                      </a:cubicBezTo>
                      <a:cubicBezTo>
                        <a:pt x="1239" y="693"/>
                        <a:pt x="1239" y="701"/>
                        <a:pt x="1238" y="708"/>
                      </a:cubicBezTo>
                      <a:cubicBezTo>
                        <a:pt x="1328" y="670"/>
                        <a:pt x="1328" y="670"/>
                        <a:pt x="1328" y="670"/>
                      </a:cubicBezTo>
                      <a:cubicBezTo>
                        <a:pt x="1330" y="670"/>
                        <a:pt x="1330" y="670"/>
                        <a:pt x="1330" y="670"/>
                      </a:cubicBezTo>
                      <a:cubicBezTo>
                        <a:pt x="1343" y="736"/>
                        <a:pt x="1343" y="736"/>
                        <a:pt x="1343" y="736"/>
                      </a:cubicBezTo>
                      <a:cubicBezTo>
                        <a:pt x="1287" y="761"/>
                        <a:pt x="1287" y="761"/>
                        <a:pt x="1287" y="761"/>
                      </a:cubicBezTo>
                      <a:cubicBezTo>
                        <a:pt x="1347" y="799"/>
                        <a:pt x="1347" y="799"/>
                        <a:pt x="1347" y="799"/>
                      </a:cubicBezTo>
                      <a:cubicBezTo>
                        <a:pt x="1358" y="812"/>
                        <a:pt x="1358" y="812"/>
                        <a:pt x="1358" y="812"/>
                      </a:cubicBezTo>
                      <a:cubicBezTo>
                        <a:pt x="1381" y="925"/>
                        <a:pt x="1381" y="925"/>
                        <a:pt x="1381" y="925"/>
                      </a:cubicBezTo>
                      <a:cubicBezTo>
                        <a:pt x="1200" y="798"/>
                        <a:pt x="1200" y="798"/>
                        <a:pt x="1200" y="798"/>
                      </a:cubicBezTo>
                      <a:cubicBezTo>
                        <a:pt x="796" y="973"/>
                        <a:pt x="796" y="973"/>
                        <a:pt x="796" y="973"/>
                      </a:cubicBezTo>
                      <a:cubicBezTo>
                        <a:pt x="806" y="895"/>
                        <a:pt x="806" y="895"/>
                        <a:pt x="806" y="895"/>
                      </a:cubicBezTo>
                      <a:cubicBezTo>
                        <a:pt x="1136" y="753"/>
                        <a:pt x="1136" y="753"/>
                        <a:pt x="1136" y="753"/>
                      </a:cubicBezTo>
                      <a:cubicBezTo>
                        <a:pt x="964" y="633"/>
                        <a:pt x="964" y="633"/>
                        <a:pt x="964" y="633"/>
                      </a:cubicBezTo>
                      <a:cubicBezTo>
                        <a:pt x="1055" y="613"/>
                        <a:pt x="1055" y="613"/>
                        <a:pt x="1055" y="613"/>
                      </a:cubicBezTo>
                      <a:cubicBezTo>
                        <a:pt x="1181" y="693"/>
                        <a:pt x="1181" y="693"/>
                        <a:pt x="1181" y="693"/>
                      </a:cubicBezTo>
                      <a:cubicBezTo>
                        <a:pt x="1182" y="724"/>
                        <a:pt x="1182" y="724"/>
                        <a:pt x="1182" y="724"/>
                      </a:cubicBezTo>
                      <a:cubicBezTo>
                        <a:pt x="1183" y="761"/>
                        <a:pt x="1183" y="761"/>
                        <a:pt x="1183" y="761"/>
                      </a:cubicBezTo>
                      <a:cubicBezTo>
                        <a:pt x="1183" y="764"/>
                        <a:pt x="1192" y="766"/>
                        <a:pt x="1204" y="766"/>
                      </a:cubicBezTo>
                      <a:cubicBezTo>
                        <a:pt x="1216" y="766"/>
                        <a:pt x="1226" y="764"/>
                        <a:pt x="1226" y="761"/>
                      </a:cubicBezTo>
                      <a:cubicBezTo>
                        <a:pt x="1237" y="222"/>
                        <a:pt x="1237" y="222"/>
                        <a:pt x="1237" y="222"/>
                      </a:cubicBezTo>
                      <a:cubicBezTo>
                        <a:pt x="1240" y="287"/>
                        <a:pt x="1246" y="371"/>
                        <a:pt x="1259" y="416"/>
                      </a:cubicBezTo>
                      <a:cubicBezTo>
                        <a:pt x="1327" y="428"/>
                        <a:pt x="1469" y="441"/>
                        <a:pt x="1497" y="341"/>
                      </a:cubicBezTo>
                      <a:cubicBezTo>
                        <a:pt x="1534" y="209"/>
                        <a:pt x="1708" y="184"/>
                        <a:pt x="1754" y="175"/>
                      </a:cubicBezTo>
                      <a:cubicBezTo>
                        <a:pt x="1720" y="122"/>
                        <a:pt x="1588" y="56"/>
                        <a:pt x="1475" y="102"/>
                      </a:cubicBezTo>
                      <a:cubicBezTo>
                        <a:pt x="1386" y="139"/>
                        <a:pt x="1280" y="70"/>
                        <a:pt x="1240" y="40"/>
                      </a:cubicBezTo>
                      <a:cubicBezTo>
                        <a:pt x="1241" y="20"/>
                        <a:pt x="1241" y="20"/>
                        <a:pt x="1241" y="20"/>
                      </a:cubicBezTo>
                      <a:cubicBezTo>
                        <a:pt x="1236" y="18"/>
                        <a:pt x="1230" y="17"/>
                        <a:pt x="1224" y="18"/>
                      </a:cubicBezTo>
                      <a:cubicBezTo>
                        <a:pt x="1201" y="20"/>
                        <a:pt x="1178" y="11"/>
                        <a:pt x="1178" y="11"/>
                      </a:cubicBezTo>
                      <a:cubicBezTo>
                        <a:pt x="1178" y="11"/>
                        <a:pt x="1178" y="11"/>
                        <a:pt x="1178" y="11"/>
                      </a:cubicBezTo>
                      <a:cubicBezTo>
                        <a:pt x="1185" y="12"/>
                        <a:pt x="1194" y="13"/>
                        <a:pt x="1204" y="13"/>
                      </a:cubicBezTo>
                      <a:cubicBezTo>
                        <a:pt x="1225" y="13"/>
                        <a:pt x="1241" y="10"/>
                        <a:pt x="1241" y="6"/>
                      </a:cubicBezTo>
                      <a:cubicBezTo>
                        <a:pt x="1241" y="3"/>
                        <a:pt x="1225" y="0"/>
                        <a:pt x="1204" y="0"/>
                      </a:cubicBezTo>
                      <a:cubicBezTo>
                        <a:pt x="1184" y="0"/>
                        <a:pt x="1167" y="3"/>
                        <a:pt x="1167" y="6"/>
                      </a:cubicBezTo>
                      <a:cubicBezTo>
                        <a:pt x="1179" y="557"/>
                        <a:pt x="1179" y="557"/>
                        <a:pt x="1179" y="557"/>
                      </a:cubicBezTo>
                      <a:cubicBezTo>
                        <a:pt x="833" y="633"/>
                        <a:pt x="833" y="633"/>
                        <a:pt x="833" y="633"/>
                      </a:cubicBezTo>
                      <a:cubicBezTo>
                        <a:pt x="344" y="552"/>
                        <a:pt x="344" y="552"/>
                        <a:pt x="344" y="552"/>
                      </a:cubicBezTo>
                      <a:cubicBezTo>
                        <a:pt x="0" y="1268"/>
                        <a:pt x="0" y="1268"/>
                        <a:pt x="0" y="1268"/>
                      </a:cubicBezTo>
                      <a:cubicBezTo>
                        <a:pt x="737" y="1376"/>
                        <a:pt x="737" y="1376"/>
                        <a:pt x="737" y="1376"/>
                      </a:cubicBezTo>
                      <a:cubicBezTo>
                        <a:pt x="1446" y="1232"/>
                        <a:pt x="1446" y="1232"/>
                        <a:pt x="1446" y="1232"/>
                      </a:cubicBezTo>
                      <a:cubicBezTo>
                        <a:pt x="2186" y="1340"/>
                        <a:pt x="2186" y="1340"/>
                        <a:pt x="2186" y="1340"/>
                      </a:cubicBezTo>
                      <a:lnTo>
                        <a:pt x="1801" y="609"/>
                      </a:lnTo>
                      <a:close/>
                      <a:moveTo>
                        <a:pt x="1179" y="585"/>
                      </a:moveTo>
                      <a:cubicBezTo>
                        <a:pt x="1181" y="667"/>
                        <a:pt x="1181" y="667"/>
                        <a:pt x="1181" y="667"/>
                      </a:cubicBezTo>
                      <a:cubicBezTo>
                        <a:pt x="1085" y="606"/>
                        <a:pt x="1085" y="606"/>
                        <a:pt x="1085" y="606"/>
                      </a:cubicBezTo>
                      <a:lnTo>
                        <a:pt x="1179" y="585"/>
                      </a:lnTo>
                      <a:close/>
                      <a:moveTo>
                        <a:pt x="1338" y="650"/>
                      </a:moveTo>
                      <a:cubicBezTo>
                        <a:pt x="1320" y="557"/>
                        <a:pt x="1320" y="557"/>
                        <a:pt x="1320" y="557"/>
                      </a:cubicBezTo>
                      <a:cubicBezTo>
                        <a:pt x="1783" y="634"/>
                        <a:pt x="1783" y="634"/>
                        <a:pt x="1783" y="634"/>
                      </a:cubicBezTo>
                      <a:cubicBezTo>
                        <a:pt x="1862" y="785"/>
                        <a:pt x="1862" y="785"/>
                        <a:pt x="1862" y="785"/>
                      </a:cubicBezTo>
                      <a:lnTo>
                        <a:pt x="1338" y="650"/>
                      </a:lnTo>
                      <a:close/>
                      <a:moveTo>
                        <a:pt x="1333" y="764"/>
                      </a:moveTo>
                      <a:cubicBezTo>
                        <a:pt x="1346" y="759"/>
                        <a:pt x="1346" y="759"/>
                        <a:pt x="1346" y="759"/>
                      </a:cubicBezTo>
                      <a:cubicBezTo>
                        <a:pt x="1347" y="759"/>
                        <a:pt x="1347" y="759"/>
                        <a:pt x="1347" y="759"/>
                      </a:cubicBezTo>
                      <a:cubicBezTo>
                        <a:pt x="1351" y="776"/>
                        <a:pt x="1351" y="776"/>
                        <a:pt x="1351" y="776"/>
                      </a:cubicBezTo>
                      <a:lnTo>
                        <a:pt x="1333" y="764"/>
                      </a:lnTo>
                      <a:close/>
                      <a:moveTo>
                        <a:pt x="1356" y="739"/>
                      </a:moveTo>
                      <a:cubicBezTo>
                        <a:pt x="1343" y="673"/>
                        <a:pt x="1343" y="673"/>
                        <a:pt x="1343" y="673"/>
                      </a:cubicBezTo>
                      <a:cubicBezTo>
                        <a:pt x="1876" y="810"/>
                        <a:pt x="1876" y="810"/>
                        <a:pt x="1876" y="810"/>
                      </a:cubicBezTo>
                      <a:cubicBezTo>
                        <a:pt x="1914" y="883"/>
                        <a:pt x="1914" y="883"/>
                        <a:pt x="1914" y="883"/>
                      </a:cubicBezTo>
                      <a:lnTo>
                        <a:pt x="1356" y="739"/>
                      </a:lnTo>
                      <a:close/>
                      <a:moveTo>
                        <a:pt x="936" y="639"/>
                      </a:moveTo>
                      <a:cubicBezTo>
                        <a:pt x="1091" y="748"/>
                        <a:pt x="1091" y="748"/>
                        <a:pt x="1091" y="748"/>
                      </a:cubicBezTo>
                      <a:cubicBezTo>
                        <a:pt x="810" y="870"/>
                        <a:pt x="810" y="870"/>
                        <a:pt x="810" y="870"/>
                      </a:cubicBezTo>
                      <a:cubicBezTo>
                        <a:pt x="820" y="794"/>
                        <a:pt x="820" y="794"/>
                        <a:pt x="820" y="794"/>
                      </a:cubicBezTo>
                      <a:cubicBezTo>
                        <a:pt x="821" y="794"/>
                        <a:pt x="821" y="794"/>
                        <a:pt x="821" y="793"/>
                      </a:cubicBezTo>
                      <a:cubicBezTo>
                        <a:pt x="902" y="775"/>
                        <a:pt x="926" y="743"/>
                        <a:pt x="926" y="711"/>
                      </a:cubicBezTo>
                      <a:cubicBezTo>
                        <a:pt x="926" y="685"/>
                        <a:pt x="910" y="662"/>
                        <a:pt x="899" y="647"/>
                      </a:cubicBezTo>
                      <a:lnTo>
                        <a:pt x="936" y="639"/>
                      </a:lnTo>
                      <a:close/>
                      <a:moveTo>
                        <a:pt x="838" y="661"/>
                      </a:moveTo>
                      <a:cubicBezTo>
                        <a:pt x="892" y="649"/>
                        <a:pt x="892" y="649"/>
                        <a:pt x="892" y="649"/>
                      </a:cubicBezTo>
                      <a:cubicBezTo>
                        <a:pt x="903" y="662"/>
                        <a:pt x="920" y="686"/>
                        <a:pt x="920" y="711"/>
                      </a:cubicBezTo>
                      <a:cubicBezTo>
                        <a:pt x="920" y="739"/>
                        <a:pt x="900" y="769"/>
                        <a:pt x="821" y="787"/>
                      </a:cubicBezTo>
                      <a:lnTo>
                        <a:pt x="838" y="661"/>
                      </a:lnTo>
                      <a:close/>
                      <a:moveTo>
                        <a:pt x="826" y="660"/>
                      </a:moveTo>
                      <a:cubicBezTo>
                        <a:pt x="808" y="790"/>
                        <a:pt x="808" y="790"/>
                        <a:pt x="808" y="790"/>
                      </a:cubicBezTo>
                      <a:cubicBezTo>
                        <a:pt x="798" y="791"/>
                        <a:pt x="788" y="792"/>
                        <a:pt x="778" y="792"/>
                      </a:cubicBezTo>
                      <a:cubicBezTo>
                        <a:pt x="696" y="792"/>
                        <a:pt x="620" y="739"/>
                        <a:pt x="565" y="686"/>
                      </a:cubicBezTo>
                      <a:cubicBezTo>
                        <a:pt x="537" y="659"/>
                        <a:pt x="514" y="632"/>
                        <a:pt x="499" y="612"/>
                      </a:cubicBezTo>
                      <a:cubicBezTo>
                        <a:pt x="497" y="610"/>
                        <a:pt x="495" y="608"/>
                        <a:pt x="493" y="605"/>
                      </a:cubicBezTo>
                      <a:lnTo>
                        <a:pt x="826" y="660"/>
                      </a:lnTo>
                      <a:close/>
                      <a:moveTo>
                        <a:pt x="360" y="583"/>
                      </a:moveTo>
                      <a:cubicBezTo>
                        <a:pt x="484" y="604"/>
                        <a:pt x="484" y="604"/>
                        <a:pt x="484" y="604"/>
                      </a:cubicBezTo>
                      <a:cubicBezTo>
                        <a:pt x="525" y="658"/>
                        <a:pt x="642" y="798"/>
                        <a:pt x="778" y="798"/>
                      </a:cubicBezTo>
                      <a:cubicBezTo>
                        <a:pt x="788" y="798"/>
                        <a:pt x="798" y="798"/>
                        <a:pt x="807" y="796"/>
                      </a:cubicBezTo>
                      <a:cubicBezTo>
                        <a:pt x="797" y="875"/>
                        <a:pt x="797" y="875"/>
                        <a:pt x="797" y="875"/>
                      </a:cubicBezTo>
                      <a:cubicBezTo>
                        <a:pt x="300" y="708"/>
                        <a:pt x="300" y="708"/>
                        <a:pt x="300" y="708"/>
                      </a:cubicBezTo>
                      <a:lnTo>
                        <a:pt x="360" y="583"/>
                      </a:lnTo>
                      <a:close/>
                      <a:moveTo>
                        <a:pt x="291" y="728"/>
                      </a:moveTo>
                      <a:cubicBezTo>
                        <a:pt x="794" y="897"/>
                        <a:pt x="794" y="897"/>
                        <a:pt x="794" y="897"/>
                      </a:cubicBezTo>
                      <a:cubicBezTo>
                        <a:pt x="783" y="979"/>
                        <a:pt x="783" y="979"/>
                        <a:pt x="783" y="979"/>
                      </a:cubicBezTo>
                      <a:cubicBezTo>
                        <a:pt x="780" y="980"/>
                        <a:pt x="780" y="980"/>
                        <a:pt x="780" y="980"/>
                      </a:cubicBezTo>
                      <a:cubicBezTo>
                        <a:pt x="254" y="803"/>
                        <a:pt x="254" y="803"/>
                        <a:pt x="254" y="803"/>
                      </a:cubicBezTo>
                      <a:lnTo>
                        <a:pt x="291" y="728"/>
                      </a:lnTo>
                      <a:close/>
                      <a:moveTo>
                        <a:pt x="42" y="1246"/>
                      </a:moveTo>
                      <a:cubicBezTo>
                        <a:pt x="245" y="823"/>
                        <a:pt x="245" y="823"/>
                        <a:pt x="245" y="823"/>
                      </a:cubicBezTo>
                      <a:cubicBezTo>
                        <a:pt x="779" y="1002"/>
                        <a:pt x="779" y="1002"/>
                        <a:pt x="779" y="1002"/>
                      </a:cubicBezTo>
                      <a:cubicBezTo>
                        <a:pt x="769" y="1076"/>
                        <a:pt x="769" y="1076"/>
                        <a:pt x="769" y="1076"/>
                      </a:cubicBezTo>
                      <a:cubicBezTo>
                        <a:pt x="768" y="1077"/>
                        <a:pt x="768" y="1078"/>
                        <a:pt x="767" y="1078"/>
                      </a:cubicBezTo>
                      <a:cubicBezTo>
                        <a:pt x="761" y="1080"/>
                        <a:pt x="679" y="1113"/>
                        <a:pt x="627" y="1190"/>
                      </a:cubicBezTo>
                      <a:cubicBezTo>
                        <a:pt x="601" y="1228"/>
                        <a:pt x="545" y="1259"/>
                        <a:pt x="495" y="1280"/>
                      </a:cubicBezTo>
                      <a:cubicBezTo>
                        <a:pt x="471" y="1290"/>
                        <a:pt x="449" y="1298"/>
                        <a:pt x="432" y="1303"/>
                      </a:cubicBezTo>
                      <a:lnTo>
                        <a:pt x="42" y="1246"/>
                      </a:lnTo>
                      <a:close/>
                      <a:moveTo>
                        <a:pt x="732" y="1347"/>
                      </a:moveTo>
                      <a:cubicBezTo>
                        <a:pt x="446" y="1305"/>
                        <a:pt x="446" y="1305"/>
                        <a:pt x="446" y="1305"/>
                      </a:cubicBezTo>
                      <a:cubicBezTo>
                        <a:pt x="501" y="1287"/>
                        <a:pt x="594" y="1249"/>
                        <a:pt x="632" y="1193"/>
                      </a:cubicBezTo>
                      <a:cubicBezTo>
                        <a:pt x="658" y="1154"/>
                        <a:pt x="693" y="1127"/>
                        <a:pt x="721" y="1109"/>
                      </a:cubicBezTo>
                      <a:cubicBezTo>
                        <a:pt x="734" y="1100"/>
                        <a:pt x="747" y="1094"/>
                        <a:pt x="756" y="1090"/>
                      </a:cubicBezTo>
                      <a:cubicBezTo>
                        <a:pt x="762" y="1087"/>
                        <a:pt x="766" y="1085"/>
                        <a:pt x="768" y="1084"/>
                      </a:cubicBezTo>
                      <a:cubicBezTo>
                        <a:pt x="752" y="1206"/>
                        <a:pt x="752" y="1206"/>
                        <a:pt x="752" y="1206"/>
                      </a:cubicBezTo>
                      <a:lnTo>
                        <a:pt x="732" y="1347"/>
                      </a:lnTo>
                      <a:close/>
                      <a:moveTo>
                        <a:pt x="802" y="1334"/>
                      </a:moveTo>
                      <a:cubicBezTo>
                        <a:pt x="858" y="1215"/>
                        <a:pt x="951" y="1180"/>
                        <a:pt x="1043" y="1180"/>
                      </a:cubicBezTo>
                      <a:cubicBezTo>
                        <a:pt x="1106" y="1180"/>
                        <a:pt x="1169" y="1197"/>
                        <a:pt x="1215" y="1214"/>
                      </a:cubicBezTo>
                      <a:cubicBezTo>
                        <a:pt x="1238" y="1222"/>
                        <a:pt x="1257" y="1231"/>
                        <a:pt x="1270" y="1237"/>
                      </a:cubicBezTo>
                      <a:cubicBezTo>
                        <a:pt x="1272" y="1238"/>
                        <a:pt x="1273" y="1238"/>
                        <a:pt x="1274" y="1239"/>
                      </a:cubicBezTo>
                      <a:lnTo>
                        <a:pt x="802" y="1334"/>
                      </a:lnTo>
                      <a:close/>
                      <a:moveTo>
                        <a:pt x="1284" y="1237"/>
                      </a:moveTo>
                      <a:cubicBezTo>
                        <a:pt x="1251" y="1221"/>
                        <a:pt x="1149" y="1174"/>
                        <a:pt x="1043" y="1174"/>
                      </a:cubicBezTo>
                      <a:cubicBezTo>
                        <a:pt x="949" y="1174"/>
                        <a:pt x="851" y="1210"/>
                        <a:pt x="795" y="1336"/>
                      </a:cubicBezTo>
                      <a:cubicBezTo>
                        <a:pt x="745" y="1346"/>
                        <a:pt x="745" y="1346"/>
                        <a:pt x="745" y="1346"/>
                      </a:cubicBezTo>
                      <a:cubicBezTo>
                        <a:pt x="782" y="1076"/>
                        <a:pt x="782" y="1076"/>
                        <a:pt x="782" y="1076"/>
                      </a:cubicBezTo>
                      <a:cubicBezTo>
                        <a:pt x="786" y="1073"/>
                        <a:pt x="790" y="1071"/>
                        <a:pt x="796" y="1067"/>
                      </a:cubicBezTo>
                      <a:cubicBezTo>
                        <a:pt x="844" y="1039"/>
                        <a:pt x="957" y="983"/>
                        <a:pt x="1079" y="983"/>
                      </a:cubicBezTo>
                      <a:cubicBezTo>
                        <a:pt x="1196" y="983"/>
                        <a:pt x="1321" y="1034"/>
                        <a:pt x="1410" y="1211"/>
                      </a:cubicBezTo>
                      <a:lnTo>
                        <a:pt x="1284" y="1237"/>
                      </a:lnTo>
                      <a:close/>
                      <a:moveTo>
                        <a:pt x="1416" y="1210"/>
                      </a:moveTo>
                      <a:cubicBezTo>
                        <a:pt x="1327" y="1030"/>
                        <a:pt x="1198" y="977"/>
                        <a:pt x="1079" y="977"/>
                      </a:cubicBezTo>
                      <a:cubicBezTo>
                        <a:pt x="946" y="977"/>
                        <a:pt x="825" y="1042"/>
                        <a:pt x="783" y="1068"/>
                      </a:cubicBezTo>
                      <a:cubicBezTo>
                        <a:pt x="792" y="998"/>
                        <a:pt x="792" y="998"/>
                        <a:pt x="792" y="998"/>
                      </a:cubicBezTo>
                      <a:cubicBezTo>
                        <a:pt x="1198" y="823"/>
                        <a:pt x="1198" y="823"/>
                        <a:pt x="1198" y="823"/>
                      </a:cubicBezTo>
                      <a:cubicBezTo>
                        <a:pt x="1384" y="953"/>
                        <a:pt x="1384" y="953"/>
                        <a:pt x="1384" y="953"/>
                      </a:cubicBezTo>
                      <a:cubicBezTo>
                        <a:pt x="1387" y="958"/>
                        <a:pt x="1387" y="958"/>
                        <a:pt x="1387" y="958"/>
                      </a:cubicBezTo>
                      <a:cubicBezTo>
                        <a:pt x="1437" y="1206"/>
                        <a:pt x="1437" y="1206"/>
                        <a:pt x="1437" y="1206"/>
                      </a:cubicBezTo>
                      <a:lnTo>
                        <a:pt x="1416" y="1210"/>
                      </a:lnTo>
                      <a:close/>
                      <a:moveTo>
                        <a:pt x="1449" y="1205"/>
                      </a:moveTo>
                      <a:cubicBezTo>
                        <a:pt x="1404" y="980"/>
                        <a:pt x="1404" y="980"/>
                        <a:pt x="1404" y="980"/>
                      </a:cubicBezTo>
                      <a:cubicBezTo>
                        <a:pt x="1591" y="1225"/>
                        <a:pt x="1591" y="1225"/>
                        <a:pt x="1591" y="1225"/>
                      </a:cubicBezTo>
                      <a:lnTo>
                        <a:pt x="1449" y="1205"/>
                      </a:lnTo>
                      <a:close/>
                      <a:moveTo>
                        <a:pt x="1621" y="1230"/>
                      </a:moveTo>
                      <a:cubicBezTo>
                        <a:pt x="1399" y="938"/>
                        <a:pt x="1399" y="938"/>
                        <a:pt x="1399" y="938"/>
                      </a:cubicBezTo>
                      <a:cubicBezTo>
                        <a:pt x="1395" y="935"/>
                        <a:pt x="1395" y="935"/>
                        <a:pt x="1395" y="935"/>
                      </a:cubicBezTo>
                      <a:cubicBezTo>
                        <a:pt x="1374" y="831"/>
                        <a:pt x="1374" y="831"/>
                        <a:pt x="1374" y="831"/>
                      </a:cubicBezTo>
                      <a:cubicBezTo>
                        <a:pt x="1737" y="1247"/>
                        <a:pt x="1737" y="1247"/>
                        <a:pt x="1737" y="1247"/>
                      </a:cubicBezTo>
                      <a:lnTo>
                        <a:pt x="1621" y="1230"/>
                      </a:lnTo>
                      <a:close/>
                      <a:moveTo>
                        <a:pt x="1366" y="788"/>
                      </a:moveTo>
                      <a:cubicBezTo>
                        <a:pt x="1361" y="762"/>
                        <a:pt x="1361" y="762"/>
                        <a:pt x="1361" y="762"/>
                      </a:cubicBezTo>
                      <a:cubicBezTo>
                        <a:pt x="1928" y="909"/>
                        <a:pt x="1928" y="909"/>
                        <a:pt x="1928" y="909"/>
                      </a:cubicBezTo>
                      <a:cubicBezTo>
                        <a:pt x="2136" y="1305"/>
                        <a:pt x="2136" y="1305"/>
                        <a:pt x="2136" y="1305"/>
                      </a:cubicBezTo>
                      <a:cubicBezTo>
                        <a:pt x="1770" y="1252"/>
                        <a:pt x="1770" y="1252"/>
                        <a:pt x="1770" y="1252"/>
                      </a:cubicBezTo>
                      <a:lnTo>
                        <a:pt x="1366" y="788"/>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Calibri"/>
                  </a:endParaRPr>
                </a:p>
              </p:txBody>
            </p:sp>
          </p:grpSp>
        </p:grpSp>
      </p:grpSp>
      <p:sp>
        <p:nvSpPr>
          <p:cNvPr id="104" name="Freeform 29"/>
          <p:cNvSpPr>
            <a:spLocks noChangeAspect="1"/>
          </p:cNvSpPr>
          <p:nvPr/>
        </p:nvSpPr>
        <p:spPr bwMode="auto">
          <a:xfrm>
            <a:off x="5179299" y="2515534"/>
            <a:ext cx="482928" cy="1576615"/>
          </a:xfrm>
          <a:custGeom>
            <a:avLst/>
            <a:gdLst/>
            <a:ahLst/>
            <a:cxnLst>
              <a:cxn ang="0">
                <a:pos x="118" y="328"/>
              </a:cxn>
              <a:cxn ang="0">
                <a:pos x="114" y="301"/>
              </a:cxn>
              <a:cxn ang="0">
                <a:pos x="110" y="271"/>
              </a:cxn>
              <a:cxn ang="0">
                <a:pos x="106" y="225"/>
              </a:cxn>
              <a:cxn ang="0">
                <a:pos x="104" y="200"/>
              </a:cxn>
              <a:cxn ang="0">
                <a:pos x="102" y="179"/>
              </a:cxn>
              <a:cxn ang="0">
                <a:pos x="98" y="167"/>
              </a:cxn>
              <a:cxn ang="0">
                <a:pos x="96" y="156"/>
              </a:cxn>
              <a:cxn ang="0">
                <a:pos x="100" y="157"/>
              </a:cxn>
              <a:cxn ang="0">
                <a:pos x="101" y="148"/>
              </a:cxn>
              <a:cxn ang="0">
                <a:pos x="102" y="115"/>
              </a:cxn>
              <a:cxn ang="0">
                <a:pos x="108" y="97"/>
              </a:cxn>
              <a:cxn ang="0">
                <a:pos x="106" y="79"/>
              </a:cxn>
              <a:cxn ang="0">
                <a:pos x="101" y="61"/>
              </a:cxn>
              <a:cxn ang="0">
                <a:pos x="86" y="55"/>
              </a:cxn>
              <a:cxn ang="0">
                <a:pos x="77" y="50"/>
              </a:cxn>
              <a:cxn ang="0">
                <a:pos x="76" y="34"/>
              </a:cxn>
              <a:cxn ang="0">
                <a:pos x="80" y="21"/>
              </a:cxn>
              <a:cxn ang="0">
                <a:pos x="49" y="4"/>
              </a:cxn>
              <a:cxn ang="0">
                <a:pos x="44" y="36"/>
              </a:cxn>
              <a:cxn ang="0">
                <a:pos x="49" y="55"/>
              </a:cxn>
              <a:cxn ang="0">
                <a:pos x="35" y="61"/>
              </a:cxn>
              <a:cxn ang="0">
                <a:pos x="24" y="64"/>
              </a:cxn>
              <a:cxn ang="0">
                <a:pos x="15" y="75"/>
              </a:cxn>
              <a:cxn ang="0">
                <a:pos x="6" y="96"/>
              </a:cxn>
              <a:cxn ang="0">
                <a:pos x="2" y="129"/>
              </a:cxn>
              <a:cxn ang="0">
                <a:pos x="20" y="133"/>
              </a:cxn>
              <a:cxn ang="0">
                <a:pos x="24" y="153"/>
              </a:cxn>
              <a:cxn ang="0">
                <a:pos x="29" y="164"/>
              </a:cxn>
              <a:cxn ang="0">
                <a:pos x="27" y="175"/>
              </a:cxn>
              <a:cxn ang="0">
                <a:pos x="24" y="189"/>
              </a:cxn>
              <a:cxn ang="0">
                <a:pos x="23" y="204"/>
              </a:cxn>
              <a:cxn ang="0">
                <a:pos x="25" y="216"/>
              </a:cxn>
              <a:cxn ang="0">
                <a:pos x="31" y="257"/>
              </a:cxn>
              <a:cxn ang="0">
                <a:pos x="39" y="316"/>
              </a:cxn>
              <a:cxn ang="0">
                <a:pos x="43" y="338"/>
              </a:cxn>
              <a:cxn ang="0">
                <a:pos x="39" y="356"/>
              </a:cxn>
              <a:cxn ang="0">
                <a:pos x="36" y="367"/>
              </a:cxn>
              <a:cxn ang="0">
                <a:pos x="22" y="374"/>
              </a:cxn>
              <a:cxn ang="0">
                <a:pos x="16" y="382"/>
              </a:cxn>
              <a:cxn ang="0">
                <a:pos x="29" y="385"/>
              </a:cxn>
              <a:cxn ang="0">
                <a:pos x="36" y="385"/>
              </a:cxn>
              <a:cxn ang="0">
                <a:pos x="43" y="385"/>
              </a:cxn>
              <a:cxn ang="0">
                <a:pos x="56" y="380"/>
              </a:cxn>
              <a:cxn ang="0">
                <a:pos x="66" y="382"/>
              </a:cxn>
              <a:cxn ang="0">
                <a:pos x="73" y="380"/>
              </a:cxn>
              <a:cxn ang="0">
                <a:pos x="73" y="370"/>
              </a:cxn>
              <a:cxn ang="0">
                <a:pos x="75" y="360"/>
              </a:cxn>
              <a:cxn ang="0">
                <a:pos x="71" y="339"/>
              </a:cxn>
              <a:cxn ang="0">
                <a:pos x="71" y="314"/>
              </a:cxn>
              <a:cxn ang="0">
                <a:pos x="70" y="287"/>
              </a:cxn>
              <a:cxn ang="0">
                <a:pos x="70" y="259"/>
              </a:cxn>
              <a:cxn ang="0">
                <a:pos x="72" y="261"/>
              </a:cxn>
              <a:cxn ang="0">
                <a:pos x="77" y="284"/>
              </a:cxn>
              <a:cxn ang="0">
                <a:pos x="79" y="304"/>
              </a:cxn>
              <a:cxn ang="0">
                <a:pos x="83" y="339"/>
              </a:cxn>
              <a:cxn ang="0">
                <a:pos x="91" y="357"/>
              </a:cxn>
              <a:cxn ang="0">
                <a:pos x="86" y="372"/>
              </a:cxn>
              <a:cxn ang="0">
                <a:pos x="94" y="382"/>
              </a:cxn>
              <a:cxn ang="0">
                <a:pos x="92" y="395"/>
              </a:cxn>
              <a:cxn ang="0">
                <a:pos x="117" y="393"/>
              </a:cxn>
              <a:cxn ang="0">
                <a:pos x="116" y="380"/>
              </a:cxn>
              <a:cxn ang="0">
                <a:pos x="122" y="367"/>
              </a:cxn>
            </a:cxnLst>
            <a:rect l="0" t="0" r="r" b="b"/>
            <a:pathLst>
              <a:path w="122" h="396">
                <a:moveTo>
                  <a:pt x="121" y="364"/>
                </a:moveTo>
                <a:cubicBezTo>
                  <a:pt x="121" y="364"/>
                  <a:pt x="121" y="363"/>
                  <a:pt x="121" y="363"/>
                </a:cubicBezTo>
                <a:cubicBezTo>
                  <a:pt x="121" y="363"/>
                  <a:pt x="121" y="361"/>
                  <a:pt x="121" y="360"/>
                </a:cubicBezTo>
                <a:cubicBezTo>
                  <a:pt x="120" y="359"/>
                  <a:pt x="120" y="352"/>
                  <a:pt x="120" y="351"/>
                </a:cubicBezTo>
                <a:cubicBezTo>
                  <a:pt x="120" y="350"/>
                  <a:pt x="120" y="348"/>
                  <a:pt x="119" y="346"/>
                </a:cubicBezTo>
                <a:cubicBezTo>
                  <a:pt x="119" y="344"/>
                  <a:pt x="119" y="339"/>
                  <a:pt x="119" y="337"/>
                </a:cubicBezTo>
                <a:cubicBezTo>
                  <a:pt x="118" y="335"/>
                  <a:pt x="118" y="329"/>
                  <a:pt x="118" y="328"/>
                </a:cubicBezTo>
                <a:cubicBezTo>
                  <a:pt x="118" y="327"/>
                  <a:pt x="117" y="326"/>
                  <a:pt x="117" y="325"/>
                </a:cubicBezTo>
                <a:cubicBezTo>
                  <a:pt x="117" y="324"/>
                  <a:pt x="117" y="321"/>
                  <a:pt x="116" y="320"/>
                </a:cubicBezTo>
                <a:cubicBezTo>
                  <a:pt x="116" y="320"/>
                  <a:pt x="116" y="319"/>
                  <a:pt x="116" y="318"/>
                </a:cubicBezTo>
                <a:cubicBezTo>
                  <a:pt x="116" y="317"/>
                  <a:pt x="116" y="316"/>
                  <a:pt x="116" y="315"/>
                </a:cubicBezTo>
                <a:cubicBezTo>
                  <a:pt x="116" y="315"/>
                  <a:pt x="116" y="314"/>
                  <a:pt x="116" y="313"/>
                </a:cubicBezTo>
                <a:cubicBezTo>
                  <a:pt x="115" y="312"/>
                  <a:pt x="115" y="308"/>
                  <a:pt x="115" y="307"/>
                </a:cubicBezTo>
                <a:cubicBezTo>
                  <a:pt x="115" y="305"/>
                  <a:pt x="115" y="303"/>
                  <a:pt x="114" y="301"/>
                </a:cubicBezTo>
                <a:cubicBezTo>
                  <a:pt x="114" y="299"/>
                  <a:pt x="114" y="296"/>
                  <a:pt x="114" y="295"/>
                </a:cubicBezTo>
                <a:cubicBezTo>
                  <a:pt x="114" y="295"/>
                  <a:pt x="113" y="292"/>
                  <a:pt x="114" y="291"/>
                </a:cubicBezTo>
                <a:cubicBezTo>
                  <a:pt x="114" y="290"/>
                  <a:pt x="114" y="287"/>
                  <a:pt x="114" y="286"/>
                </a:cubicBezTo>
                <a:cubicBezTo>
                  <a:pt x="113" y="284"/>
                  <a:pt x="113" y="282"/>
                  <a:pt x="112" y="281"/>
                </a:cubicBezTo>
                <a:cubicBezTo>
                  <a:pt x="112" y="280"/>
                  <a:pt x="111" y="277"/>
                  <a:pt x="111" y="277"/>
                </a:cubicBezTo>
                <a:cubicBezTo>
                  <a:pt x="110" y="276"/>
                  <a:pt x="110" y="276"/>
                  <a:pt x="110" y="276"/>
                </a:cubicBezTo>
                <a:cubicBezTo>
                  <a:pt x="110" y="275"/>
                  <a:pt x="110" y="273"/>
                  <a:pt x="110" y="271"/>
                </a:cubicBezTo>
                <a:cubicBezTo>
                  <a:pt x="110" y="269"/>
                  <a:pt x="110" y="265"/>
                  <a:pt x="110" y="263"/>
                </a:cubicBezTo>
                <a:cubicBezTo>
                  <a:pt x="110" y="261"/>
                  <a:pt x="110" y="257"/>
                  <a:pt x="111" y="256"/>
                </a:cubicBezTo>
                <a:cubicBezTo>
                  <a:pt x="111" y="255"/>
                  <a:pt x="110" y="253"/>
                  <a:pt x="110" y="252"/>
                </a:cubicBezTo>
                <a:cubicBezTo>
                  <a:pt x="110" y="250"/>
                  <a:pt x="109" y="246"/>
                  <a:pt x="109" y="244"/>
                </a:cubicBezTo>
                <a:cubicBezTo>
                  <a:pt x="109" y="241"/>
                  <a:pt x="108" y="236"/>
                  <a:pt x="107" y="234"/>
                </a:cubicBezTo>
                <a:cubicBezTo>
                  <a:pt x="107" y="233"/>
                  <a:pt x="107" y="229"/>
                  <a:pt x="107" y="228"/>
                </a:cubicBezTo>
                <a:cubicBezTo>
                  <a:pt x="106" y="228"/>
                  <a:pt x="106" y="226"/>
                  <a:pt x="106" y="225"/>
                </a:cubicBezTo>
                <a:cubicBezTo>
                  <a:pt x="106" y="225"/>
                  <a:pt x="106" y="225"/>
                  <a:pt x="106" y="224"/>
                </a:cubicBezTo>
                <a:cubicBezTo>
                  <a:pt x="106" y="223"/>
                  <a:pt x="106" y="221"/>
                  <a:pt x="106" y="220"/>
                </a:cubicBezTo>
                <a:cubicBezTo>
                  <a:pt x="106" y="220"/>
                  <a:pt x="106" y="216"/>
                  <a:pt x="106" y="214"/>
                </a:cubicBezTo>
                <a:cubicBezTo>
                  <a:pt x="106" y="212"/>
                  <a:pt x="106" y="212"/>
                  <a:pt x="105" y="211"/>
                </a:cubicBezTo>
                <a:cubicBezTo>
                  <a:pt x="105" y="211"/>
                  <a:pt x="105" y="209"/>
                  <a:pt x="105" y="207"/>
                </a:cubicBezTo>
                <a:cubicBezTo>
                  <a:pt x="105" y="205"/>
                  <a:pt x="105" y="203"/>
                  <a:pt x="104" y="203"/>
                </a:cubicBezTo>
                <a:cubicBezTo>
                  <a:pt x="104" y="202"/>
                  <a:pt x="104" y="201"/>
                  <a:pt x="104" y="200"/>
                </a:cubicBezTo>
                <a:cubicBezTo>
                  <a:pt x="104" y="200"/>
                  <a:pt x="104" y="199"/>
                  <a:pt x="105" y="198"/>
                </a:cubicBezTo>
                <a:cubicBezTo>
                  <a:pt x="105" y="196"/>
                  <a:pt x="105" y="194"/>
                  <a:pt x="105" y="193"/>
                </a:cubicBezTo>
                <a:cubicBezTo>
                  <a:pt x="105" y="191"/>
                  <a:pt x="105" y="190"/>
                  <a:pt x="104" y="188"/>
                </a:cubicBezTo>
                <a:cubicBezTo>
                  <a:pt x="104" y="187"/>
                  <a:pt x="103" y="184"/>
                  <a:pt x="103" y="183"/>
                </a:cubicBezTo>
                <a:cubicBezTo>
                  <a:pt x="103" y="182"/>
                  <a:pt x="102" y="181"/>
                  <a:pt x="102" y="181"/>
                </a:cubicBezTo>
                <a:cubicBezTo>
                  <a:pt x="102" y="181"/>
                  <a:pt x="102" y="180"/>
                  <a:pt x="102" y="180"/>
                </a:cubicBezTo>
                <a:cubicBezTo>
                  <a:pt x="102" y="180"/>
                  <a:pt x="102" y="180"/>
                  <a:pt x="102" y="179"/>
                </a:cubicBezTo>
                <a:cubicBezTo>
                  <a:pt x="102" y="179"/>
                  <a:pt x="102" y="178"/>
                  <a:pt x="102" y="178"/>
                </a:cubicBezTo>
                <a:cubicBezTo>
                  <a:pt x="101" y="177"/>
                  <a:pt x="101" y="177"/>
                  <a:pt x="101" y="177"/>
                </a:cubicBezTo>
                <a:cubicBezTo>
                  <a:pt x="101" y="177"/>
                  <a:pt x="101" y="176"/>
                  <a:pt x="100" y="175"/>
                </a:cubicBezTo>
                <a:cubicBezTo>
                  <a:pt x="100" y="175"/>
                  <a:pt x="99" y="172"/>
                  <a:pt x="99" y="171"/>
                </a:cubicBezTo>
                <a:cubicBezTo>
                  <a:pt x="99" y="171"/>
                  <a:pt x="99" y="170"/>
                  <a:pt x="99" y="170"/>
                </a:cubicBezTo>
                <a:cubicBezTo>
                  <a:pt x="98" y="169"/>
                  <a:pt x="98" y="169"/>
                  <a:pt x="98" y="168"/>
                </a:cubicBezTo>
                <a:cubicBezTo>
                  <a:pt x="98" y="168"/>
                  <a:pt x="98" y="167"/>
                  <a:pt x="98" y="167"/>
                </a:cubicBezTo>
                <a:cubicBezTo>
                  <a:pt x="98" y="166"/>
                  <a:pt x="98" y="166"/>
                  <a:pt x="98" y="165"/>
                </a:cubicBezTo>
                <a:cubicBezTo>
                  <a:pt x="97" y="165"/>
                  <a:pt x="97" y="164"/>
                  <a:pt x="97" y="164"/>
                </a:cubicBezTo>
                <a:cubicBezTo>
                  <a:pt x="97" y="163"/>
                  <a:pt x="97" y="163"/>
                  <a:pt x="97" y="163"/>
                </a:cubicBezTo>
                <a:cubicBezTo>
                  <a:pt x="97" y="162"/>
                  <a:pt x="96" y="162"/>
                  <a:pt x="96" y="162"/>
                </a:cubicBezTo>
                <a:cubicBezTo>
                  <a:pt x="96" y="162"/>
                  <a:pt x="96" y="157"/>
                  <a:pt x="96" y="157"/>
                </a:cubicBezTo>
                <a:cubicBezTo>
                  <a:pt x="95" y="156"/>
                  <a:pt x="95" y="157"/>
                  <a:pt x="96" y="156"/>
                </a:cubicBezTo>
                <a:cubicBezTo>
                  <a:pt x="96" y="156"/>
                  <a:pt x="96" y="156"/>
                  <a:pt x="96" y="156"/>
                </a:cubicBezTo>
                <a:cubicBezTo>
                  <a:pt x="96" y="156"/>
                  <a:pt x="96" y="156"/>
                  <a:pt x="96" y="157"/>
                </a:cubicBezTo>
                <a:cubicBezTo>
                  <a:pt x="96" y="157"/>
                  <a:pt x="97" y="160"/>
                  <a:pt x="97" y="160"/>
                </a:cubicBezTo>
                <a:cubicBezTo>
                  <a:pt x="97" y="160"/>
                  <a:pt x="97" y="160"/>
                  <a:pt x="97" y="160"/>
                </a:cubicBezTo>
                <a:cubicBezTo>
                  <a:pt x="97" y="160"/>
                  <a:pt x="97" y="160"/>
                  <a:pt x="97" y="160"/>
                </a:cubicBezTo>
                <a:cubicBezTo>
                  <a:pt x="98" y="159"/>
                  <a:pt x="99" y="159"/>
                  <a:pt x="99" y="159"/>
                </a:cubicBezTo>
                <a:cubicBezTo>
                  <a:pt x="100" y="159"/>
                  <a:pt x="100" y="159"/>
                  <a:pt x="100" y="158"/>
                </a:cubicBezTo>
                <a:cubicBezTo>
                  <a:pt x="100" y="158"/>
                  <a:pt x="100" y="158"/>
                  <a:pt x="100" y="157"/>
                </a:cubicBezTo>
                <a:cubicBezTo>
                  <a:pt x="100" y="157"/>
                  <a:pt x="101" y="156"/>
                  <a:pt x="102" y="156"/>
                </a:cubicBezTo>
                <a:cubicBezTo>
                  <a:pt x="102" y="155"/>
                  <a:pt x="103" y="155"/>
                  <a:pt x="103" y="154"/>
                </a:cubicBezTo>
                <a:cubicBezTo>
                  <a:pt x="104" y="154"/>
                  <a:pt x="104" y="152"/>
                  <a:pt x="105" y="152"/>
                </a:cubicBezTo>
                <a:cubicBezTo>
                  <a:pt x="105" y="152"/>
                  <a:pt x="105" y="152"/>
                  <a:pt x="104" y="152"/>
                </a:cubicBezTo>
                <a:cubicBezTo>
                  <a:pt x="104" y="152"/>
                  <a:pt x="104" y="152"/>
                  <a:pt x="103" y="151"/>
                </a:cubicBezTo>
                <a:cubicBezTo>
                  <a:pt x="103" y="151"/>
                  <a:pt x="102" y="150"/>
                  <a:pt x="102" y="150"/>
                </a:cubicBezTo>
                <a:cubicBezTo>
                  <a:pt x="102" y="150"/>
                  <a:pt x="101" y="148"/>
                  <a:pt x="101" y="148"/>
                </a:cubicBezTo>
                <a:cubicBezTo>
                  <a:pt x="101" y="147"/>
                  <a:pt x="99" y="143"/>
                  <a:pt x="99" y="142"/>
                </a:cubicBezTo>
                <a:cubicBezTo>
                  <a:pt x="99" y="141"/>
                  <a:pt x="99" y="141"/>
                  <a:pt x="99" y="140"/>
                </a:cubicBezTo>
                <a:cubicBezTo>
                  <a:pt x="99" y="140"/>
                  <a:pt x="98" y="137"/>
                  <a:pt x="98" y="136"/>
                </a:cubicBezTo>
                <a:cubicBezTo>
                  <a:pt x="98" y="135"/>
                  <a:pt x="98" y="129"/>
                  <a:pt x="98" y="128"/>
                </a:cubicBezTo>
                <a:cubicBezTo>
                  <a:pt x="98" y="127"/>
                  <a:pt x="98" y="127"/>
                  <a:pt x="98" y="127"/>
                </a:cubicBezTo>
                <a:cubicBezTo>
                  <a:pt x="98" y="126"/>
                  <a:pt x="100" y="122"/>
                  <a:pt x="100" y="121"/>
                </a:cubicBezTo>
                <a:cubicBezTo>
                  <a:pt x="100" y="119"/>
                  <a:pt x="101" y="116"/>
                  <a:pt x="102" y="115"/>
                </a:cubicBezTo>
                <a:cubicBezTo>
                  <a:pt x="102" y="115"/>
                  <a:pt x="102" y="113"/>
                  <a:pt x="103" y="113"/>
                </a:cubicBezTo>
                <a:cubicBezTo>
                  <a:pt x="103" y="112"/>
                  <a:pt x="103" y="111"/>
                  <a:pt x="104" y="110"/>
                </a:cubicBezTo>
                <a:cubicBezTo>
                  <a:pt x="104" y="109"/>
                  <a:pt x="105" y="107"/>
                  <a:pt x="105" y="106"/>
                </a:cubicBezTo>
                <a:cubicBezTo>
                  <a:pt x="106" y="105"/>
                  <a:pt x="106" y="104"/>
                  <a:pt x="106" y="104"/>
                </a:cubicBezTo>
                <a:cubicBezTo>
                  <a:pt x="106" y="103"/>
                  <a:pt x="107" y="101"/>
                  <a:pt x="107" y="101"/>
                </a:cubicBezTo>
                <a:cubicBezTo>
                  <a:pt x="107" y="100"/>
                  <a:pt x="107" y="100"/>
                  <a:pt x="107" y="99"/>
                </a:cubicBezTo>
                <a:cubicBezTo>
                  <a:pt x="107" y="99"/>
                  <a:pt x="108" y="98"/>
                  <a:pt x="108" y="97"/>
                </a:cubicBezTo>
                <a:cubicBezTo>
                  <a:pt x="108" y="97"/>
                  <a:pt x="109" y="97"/>
                  <a:pt x="108" y="96"/>
                </a:cubicBezTo>
                <a:cubicBezTo>
                  <a:pt x="108" y="96"/>
                  <a:pt x="108" y="94"/>
                  <a:pt x="108" y="94"/>
                </a:cubicBezTo>
                <a:cubicBezTo>
                  <a:pt x="109" y="93"/>
                  <a:pt x="109" y="93"/>
                  <a:pt x="109" y="92"/>
                </a:cubicBezTo>
                <a:cubicBezTo>
                  <a:pt x="109" y="92"/>
                  <a:pt x="109" y="91"/>
                  <a:pt x="109" y="91"/>
                </a:cubicBezTo>
                <a:cubicBezTo>
                  <a:pt x="109" y="90"/>
                  <a:pt x="108" y="88"/>
                  <a:pt x="108" y="86"/>
                </a:cubicBezTo>
                <a:cubicBezTo>
                  <a:pt x="107" y="85"/>
                  <a:pt x="106" y="81"/>
                  <a:pt x="106" y="80"/>
                </a:cubicBezTo>
                <a:cubicBezTo>
                  <a:pt x="106" y="80"/>
                  <a:pt x="106" y="79"/>
                  <a:pt x="106" y="79"/>
                </a:cubicBezTo>
                <a:cubicBezTo>
                  <a:pt x="106" y="78"/>
                  <a:pt x="106" y="77"/>
                  <a:pt x="106" y="76"/>
                </a:cubicBezTo>
                <a:cubicBezTo>
                  <a:pt x="106" y="74"/>
                  <a:pt x="106" y="72"/>
                  <a:pt x="106" y="70"/>
                </a:cubicBezTo>
                <a:cubicBezTo>
                  <a:pt x="106" y="69"/>
                  <a:pt x="105" y="68"/>
                  <a:pt x="105" y="68"/>
                </a:cubicBezTo>
                <a:cubicBezTo>
                  <a:pt x="105" y="68"/>
                  <a:pt x="105" y="67"/>
                  <a:pt x="104" y="66"/>
                </a:cubicBezTo>
                <a:cubicBezTo>
                  <a:pt x="104" y="66"/>
                  <a:pt x="104" y="66"/>
                  <a:pt x="103" y="65"/>
                </a:cubicBezTo>
                <a:cubicBezTo>
                  <a:pt x="103" y="65"/>
                  <a:pt x="102" y="64"/>
                  <a:pt x="102" y="63"/>
                </a:cubicBezTo>
                <a:cubicBezTo>
                  <a:pt x="102" y="63"/>
                  <a:pt x="101" y="62"/>
                  <a:pt x="101" y="61"/>
                </a:cubicBezTo>
                <a:cubicBezTo>
                  <a:pt x="100" y="60"/>
                  <a:pt x="98" y="59"/>
                  <a:pt x="97" y="58"/>
                </a:cubicBezTo>
                <a:cubicBezTo>
                  <a:pt x="97" y="58"/>
                  <a:pt x="97" y="58"/>
                  <a:pt x="96" y="58"/>
                </a:cubicBezTo>
                <a:cubicBezTo>
                  <a:pt x="95" y="58"/>
                  <a:pt x="94" y="58"/>
                  <a:pt x="94" y="58"/>
                </a:cubicBezTo>
                <a:cubicBezTo>
                  <a:pt x="93" y="58"/>
                  <a:pt x="93" y="57"/>
                  <a:pt x="92" y="57"/>
                </a:cubicBezTo>
                <a:cubicBezTo>
                  <a:pt x="92" y="57"/>
                  <a:pt x="91" y="57"/>
                  <a:pt x="91" y="56"/>
                </a:cubicBezTo>
                <a:cubicBezTo>
                  <a:pt x="90" y="56"/>
                  <a:pt x="89" y="56"/>
                  <a:pt x="88" y="56"/>
                </a:cubicBezTo>
                <a:cubicBezTo>
                  <a:pt x="88" y="56"/>
                  <a:pt x="87" y="55"/>
                  <a:pt x="86" y="55"/>
                </a:cubicBezTo>
                <a:cubicBezTo>
                  <a:pt x="85" y="55"/>
                  <a:pt x="84" y="55"/>
                  <a:pt x="84" y="55"/>
                </a:cubicBezTo>
                <a:cubicBezTo>
                  <a:pt x="83" y="55"/>
                  <a:pt x="81" y="54"/>
                  <a:pt x="81" y="54"/>
                </a:cubicBezTo>
                <a:cubicBezTo>
                  <a:pt x="81" y="54"/>
                  <a:pt x="80" y="54"/>
                  <a:pt x="80" y="53"/>
                </a:cubicBezTo>
                <a:cubicBezTo>
                  <a:pt x="79" y="53"/>
                  <a:pt x="78" y="53"/>
                  <a:pt x="78" y="53"/>
                </a:cubicBezTo>
                <a:cubicBezTo>
                  <a:pt x="78" y="53"/>
                  <a:pt x="78" y="53"/>
                  <a:pt x="78" y="53"/>
                </a:cubicBezTo>
                <a:cubicBezTo>
                  <a:pt x="78" y="53"/>
                  <a:pt x="77" y="52"/>
                  <a:pt x="77" y="51"/>
                </a:cubicBezTo>
                <a:cubicBezTo>
                  <a:pt x="77" y="50"/>
                  <a:pt x="77" y="50"/>
                  <a:pt x="77" y="50"/>
                </a:cubicBezTo>
                <a:cubicBezTo>
                  <a:pt x="76" y="49"/>
                  <a:pt x="76" y="49"/>
                  <a:pt x="76" y="48"/>
                </a:cubicBezTo>
                <a:cubicBezTo>
                  <a:pt x="76" y="47"/>
                  <a:pt x="76" y="46"/>
                  <a:pt x="76" y="46"/>
                </a:cubicBezTo>
                <a:cubicBezTo>
                  <a:pt x="76" y="45"/>
                  <a:pt x="75" y="45"/>
                  <a:pt x="75" y="45"/>
                </a:cubicBezTo>
                <a:cubicBezTo>
                  <a:pt x="74" y="45"/>
                  <a:pt x="74" y="45"/>
                  <a:pt x="74" y="45"/>
                </a:cubicBezTo>
                <a:cubicBezTo>
                  <a:pt x="74" y="44"/>
                  <a:pt x="75" y="41"/>
                  <a:pt x="75" y="40"/>
                </a:cubicBezTo>
                <a:cubicBezTo>
                  <a:pt x="75" y="38"/>
                  <a:pt x="76" y="36"/>
                  <a:pt x="76" y="35"/>
                </a:cubicBezTo>
                <a:cubicBezTo>
                  <a:pt x="76" y="35"/>
                  <a:pt x="76" y="34"/>
                  <a:pt x="76" y="34"/>
                </a:cubicBezTo>
                <a:cubicBezTo>
                  <a:pt x="78" y="34"/>
                  <a:pt x="78" y="34"/>
                  <a:pt x="78" y="34"/>
                </a:cubicBezTo>
                <a:cubicBezTo>
                  <a:pt x="79" y="33"/>
                  <a:pt x="79" y="33"/>
                  <a:pt x="79" y="33"/>
                </a:cubicBezTo>
                <a:cubicBezTo>
                  <a:pt x="79" y="32"/>
                  <a:pt x="79" y="32"/>
                  <a:pt x="79" y="32"/>
                </a:cubicBezTo>
                <a:cubicBezTo>
                  <a:pt x="80" y="32"/>
                  <a:pt x="80" y="31"/>
                  <a:pt x="80" y="30"/>
                </a:cubicBezTo>
                <a:cubicBezTo>
                  <a:pt x="81" y="29"/>
                  <a:pt x="81" y="28"/>
                  <a:pt x="81" y="27"/>
                </a:cubicBezTo>
                <a:cubicBezTo>
                  <a:pt x="81" y="27"/>
                  <a:pt x="81" y="27"/>
                  <a:pt x="81" y="25"/>
                </a:cubicBezTo>
                <a:cubicBezTo>
                  <a:pt x="81" y="24"/>
                  <a:pt x="81" y="22"/>
                  <a:pt x="80" y="21"/>
                </a:cubicBezTo>
                <a:cubicBezTo>
                  <a:pt x="80" y="21"/>
                  <a:pt x="79" y="21"/>
                  <a:pt x="79" y="20"/>
                </a:cubicBezTo>
                <a:cubicBezTo>
                  <a:pt x="79" y="20"/>
                  <a:pt x="79" y="20"/>
                  <a:pt x="79" y="19"/>
                </a:cubicBezTo>
                <a:cubicBezTo>
                  <a:pt x="79" y="19"/>
                  <a:pt x="79" y="14"/>
                  <a:pt x="79" y="13"/>
                </a:cubicBezTo>
                <a:cubicBezTo>
                  <a:pt x="77" y="7"/>
                  <a:pt x="71" y="3"/>
                  <a:pt x="67" y="1"/>
                </a:cubicBezTo>
                <a:cubicBezTo>
                  <a:pt x="63" y="0"/>
                  <a:pt x="60" y="0"/>
                  <a:pt x="57" y="1"/>
                </a:cubicBezTo>
                <a:cubicBezTo>
                  <a:pt x="54" y="1"/>
                  <a:pt x="51" y="3"/>
                  <a:pt x="50" y="3"/>
                </a:cubicBezTo>
                <a:cubicBezTo>
                  <a:pt x="50" y="3"/>
                  <a:pt x="50" y="4"/>
                  <a:pt x="49" y="4"/>
                </a:cubicBezTo>
                <a:cubicBezTo>
                  <a:pt x="48" y="5"/>
                  <a:pt x="47" y="7"/>
                  <a:pt x="46" y="8"/>
                </a:cubicBezTo>
                <a:cubicBezTo>
                  <a:pt x="45" y="10"/>
                  <a:pt x="44" y="13"/>
                  <a:pt x="44" y="14"/>
                </a:cubicBezTo>
                <a:cubicBezTo>
                  <a:pt x="43" y="15"/>
                  <a:pt x="43" y="18"/>
                  <a:pt x="43" y="19"/>
                </a:cubicBezTo>
                <a:cubicBezTo>
                  <a:pt x="43" y="20"/>
                  <a:pt x="43" y="21"/>
                  <a:pt x="43" y="22"/>
                </a:cubicBezTo>
                <a:cubicBezTo>
                  <a:pt x="43" y="23"/>
                  <a:pt x="43" y="25"/>
                  <a:pt x="43" y="26"/>
                </a:cubicBezTo>
                <a:cubicBezTo>
                  <a:pt x="43" y="27"/>
                  <a:pt x="44" y="28"/>
                  <a:pt x="44" y="30"/>
                </a:cubicBezTo>
                <a:cubicBezTo>
                  <a:pt x="43" y="31"/>
                  <a:pt x="44" y="34"/>
                  <a:pt x="44" y="36"/>
                </a:cubicBezTo>
                <a:cubicBezTo>
                  <a:pt x="44" y="39"/>
                  <a:pt x="44" y="40"/>
                  <a:pt x="45" y="42"/>
                </a:cubicBezTo>
                <a:cubicBezTo>
                  <a:pt x="46" y="44"/>
                  <a:pt x="47" y="46"/>
                  <a:pt x="48" y="47"/>
                </a:cubicBezTo>
                <a:cubicBezTo>
                  <a:pt x="49" y="47"/>
                  <a:pt x="49" y="48"/>
                  <a:pt x="50" y="48"/>
                </a:cubicBezTo>
                <a:cubicBezTo>
                  <a:pt x="50" y="48"/>
                  <a:pt x="50" y="49"/>
                  <a:pt x="50" y="49"/>
                </a:cubicBezTo>
                <a:cubicBezTo>
                  <a:pt x="50" y="50"/>
                  <a:pt x="50" y="49"/>
                  <a:pt x="50" y="50"/>
                </a:cubicBezTo>
                <a:cubicBezTo>
                  <a:pt x="49" y="51"/>
                  <a:pt x="49" y="52"/>
                  <a:pt x="49" y="53"/>
                </a:cubicBezTo>
                <a:cubicBezTo>
                  <a:pt x="49" y="54"/>
                  <a:pt x="49" y="54"/>
                  <a:pt x="49" y="55"/>
                </a:cubicBezTo>
                <a:cubicBezTo>
                  <a:pt x="49" y="55"/>
                  <a:pt x="49" y="55"/>
                  <a:pt x="49" y="56"/>
                </a:cubicBezTo>
                <a:cubicBezTo>
                  <a:pt x="49" y="56"/>
                  <a:pt x="49" y="56"/>
                  <a:pt x="49" y="56"/>
                </a:cubicBezTo>
                <a:cubicBezTo>
                  <a:pt x="48" y="56"/>
                  <a:pt x="48" y="56"/>
                  <a:pt x="47" y="57"/>
                </a:cubicBezTo>
                <a:cubicBezTo>
                  <a:pt x="46" y="57"/>
                  <a:pt x="45" y="58"/>
                  <a:pt x="44" y="59"/>
                </a:cubicBezTo>
                <a:cubicBezTo>
                  <a:pt x="43" y="59"/>
                  <a:pt x="42" y="60"/>
                  <a:pt x="42" y="61"/>
                </a:cubicBezTo>
                <a:cubicBezTo>
                  <a:pt x="41" y="61"/>
                  <a:pt x="40" y="62"/>
                  <a:pt x="39" y="62"/>
                </a:cubicBezTo>
                <a:cubicBezTo>
                  <a:pt x="38" y="62"/>
                  <a:pt x="37" y="62"/>
                  <a:pt x="35" y="61"/>
                </a:cubicBezTo>
                <a:cubicBezTo>
                  <a:pt x="34" y="61"/>
                  <a:pt x="33" y="62"/>
                  <a:pt x="32" y="62"/>
                </a:cubicBezTo>
                <a:cubicBezTo>
                  <a:pt x="32" y="62"/>
                  <a:pt x="31" y="62"/>
                  <a:pt x="30" y="63"/>
                </a:cubicBezTo>
                <a:cubicBezTo>
                  <a:pt x="30" y="63"/>
                  <a:pt x="29" y="63"/>
                  <a:pt x="29" y="63"/>
                </a:cubicBezTo>
                <a:cubicBezTo>
                  <a:pt x="28" y="63"/>
                  <a:pt x="28" y="63"/>
                  <a:pt x="27" y="63"/>
                </a:cubicBezTo>
                <a:cubicBezTo>
                  <a:pt x="27" y="63"/>
                  <a:pt x="27" y="63"/>
                  <a:pt x="26" y="63"/>
                </a:cubicBezTo>
                <a:cubicBezTo>
                  <a:pt x="25" y="63"/>
                  <a:pt x="25" y="63"/>
                  <a:pt x="24" y="64"/>
                </a:cubicBezTo>
                <a:cubicBezTo>
                  <a:pt x="24" y="64"/>
                  <a:pt x="24" y="64"/>
                  <a:pt x="24" y="64"/>
                </a:cubicBezTo>
                <a:cubicBezTo>
                  <a:pt x="23" y="64"/>
                  <a:pt x="22" y="65"/>
                  <a:pt x="22" y="65"/>
                </a:cubicBezTo>
                <a:cubicBezTo>
                  <a:pt x="21" y="66"/>
                  <a:pt x="21" y="66"/>
                  <a:pt x="20" y="66"/>
                </a:cubicBezTo>
                <a:cubicBezTo>
                  <a:pt x="20" y="66"/>
                  <a:pt x="19" y="66"/>
                  <a:pt x="19" y="67"/>
                </a:cubicBezTo>
                <a:cubicBezTo>
                  <a:pt x="19" y="67"/>
                  <a:pt x="19" y="67"/>
                  <a:pt x="18" y="68"/>
                </a:cubicBezTo>
                <a:cubicBezTo>
                  <a:pt x="18" y="68"/>
                  <a:pt x="17" y="70"/>
                  <a:pt x="17" y="70"/>
                </a:cubicBezTo>
                <a:cubicBezTo>
                  <a:pt x="17" y="70"/>
                  <a:pt x="17" y="71"/>
                  <a:pt x="16" y="71"/>
                </a:cubicBezTo>
                <a:cubicBezTo>
                  <a:pt x="15" y="72"/>
                  <a:pt x="15" y="74"/>
                  <a:pt x="15" y="75"/>
                </a:cubicBezTo>
                <a:cubicBezTo>
                  <a:pt x="14" y="76"/>
                  <a:pt x="14" y="78"/>
                  <a:pt x="14" y="79"/>
                </a:cubicBezTo>
                <a:cubicBezTo>
                  <a:pt x="13" y="79"/>
                  <a:pt x="13" y="79"/>
                  <a:pt x="12" y="80"/>
                </a:cubicBezTo>
                <a:cubicBezTo>
                  <a:pt x="11" y="81"/>
                  <a:pt x="11" y="81"/>
                  <a:pt x="10" y="82"/>
                </a:cubicBezTo>
                <a:cubicBezTo>
                  <a:pt x="10" y="83"/>
                  <a:pt x="9" y="86"/>
                  <a:pt x="9" y="87"/>
                </a:cubicBezTo>
                <a:cubicBezTo>
                  <a:pt x="9" y="88"/>
                  <a:pt x="9" y="89"/>
                  <a:pt x="8" y="90"/>
                </a:cubicBezTo>
                <a:cubicBezTo>
                  <a:pt x="8" y="91"/>
                  <a:pt x="8" y="91"/>
                  <a:pt x="7" y="92"/>
                </a:cubicBezTo>
                <a:cubicBezTo>
                  <a:pt x="7" y="92"/>
                  <a:pt x="6" y="96"/>
                  <a:pt x="6" y="96"/>
                </a:cubicBezTo>
                <a:cubicBezTo>
                  <a:pt x="5" y="97"/>
                  <a:pt x="5" y="99"/>
                  <a:pt x="4" y="100"/>
                </a:cubicBezTo>
                <a:cubicBezTo>
                  <a:pt x="4" y="102"/>
                  <a:pt x="3" y="102"/>
                  <a:pt x="3" y="103"/>
                </a:cubicBezTo>
                <a:cubicBezTo>
                  <a:pt x="3" y="103"/>
                  <a:pt x="2" y="104"/>
                  <a:pt x="2" y="105"/>
                </a:cubicBezTo>
                <a:cubicBezTo>
                  <a:pt x="2" y="106"/>
                  <a:pt x="1" y="109"/>
                  <a:pt x="0" y="112"/>
                </a:cubicBezTo>
                <a:cubicBezTo>
                  <a:pt x="0" y="114"/>
                  <a:pt x="0" y="118"/>
                  <a:pt x="0" y="120"/>
                </a:cubicBezTo>
                <a:cubicBezTo>
                  <a:pt x="0" y="122"/>
                  <a:pt x="0" y="125"/>
                  <a:pt x="0" y="126"/>
                </a:cubicBezTo>
                <a:cubicBezTo>
                  <a:pt x="0" y="127"/>
                  <a:pt x="2" y="128"/>
                  <a:pt x="2" y="129"/>
                </a:cubicBezTo>
                <a:cubicBezTo>
                  <a:pt x="3" y="129"/>
                  <a:pt x="3" y="129"/>
                  <a:pt x="4" y="130"/>
                </a:cubicBezTo>
                <a:cubicBezTo>
                  <a:pt x="5" y="130"/>
                  <a:pt x="7" y="130"/>
                  <a:pt x="8" y="130"/>
                </a:cubicBezTo>
                <a:cubicBezTo>
                  <a:pt x="9" y="130"/>
                  <a:pt x="9" y="131"/>
                  <a:pt x="9" y="131"/>
                </a:cubicBezTo>
                <a:cubicBezTo>
                  <a:pt x="9" y="131"/>
                  <a:pt x="10" y="131"/>
                  <a:pt x="11" y="131"/>
                </a:cubicBezTo>
                <a:cubicBezTo>
                  <a:pt x="11" y="131"/>
                  <a:pt x="13" y="131"/>
                  <a:pt x="13" y="131"/>
                </a:cubicBezTo>
                <a:cubicBezTo>
                  <a:pt x="14" y="131"/>
                  <a:pt x="15" y="132"/>
                  <a:pt x="16" y="132"/>
                </a:cubicBezTo>
                <a:cubicBezTo>
                  <a:pt x="17" y="132"/>
                  <a:pt x="19" y="133"/>
                  <a:pt x="20" y="133"/>
                </a:cubicBezTo>
                <a:cubicBezTo>
                  <a:pt x="20" y="133"/>
                  <a:pt x="21" y="133"/>
                  <a:pt x="21" y="133"/>
                </a:cubicBezTo>
                <a:cubicBezTo>
                  <a:pt x="22" y="133"/>
                  <a:pt x="23" y="133"/>
                  <a:pt x="23" y="133"/>
                </a:cubicBezTo>
                <a:cubicBezTo>
                  <a:pt x="24" y="133"/>
                  <a:pt x="25" y="133"/>
                  <a:pt x="25" y="133"/>
                </a:cubicBezTo>
                <a:cubicBezTo>
                  <a:pt x="25" y="133"/>
                  <a:pt x="25" y="133"/>
                  <a:pt x="25" y="133"/>
                </a:cubicBezTo>
                <a:cubicBezTo>
                  <a:pt x="25" y="134"/>
                  <a:pt x="25" y="134"/>
                  <a:pt x="25" y="136"/>
                </a:cubicBezTo>
                <a:cubicBezTo>
                  <a:pt x="25" y="137"/>
                  <a:pt x="25" y="141"/>
                  <a:pt x="24" y="143"/>
                </a:cubicBezTo>
                <a:cubicBezTo>
                  <a:pt x="24" y="146"/>
                  <a:pt x="24" y="151"/>
                  <a:pt x="24" y="153"/>
                </a:cubicBezTo>
                <a:cubicBezTo>
                  <a:pt x="24" y="155"/>
                  <a:pt x="24" y="157"/>
                  <a:pt x="24" y="158"/>
                </a:cubicBezTo>
                <a:cubicBezTo>
                  <a:pt x="24" y="159"/>
                  <a:pt x="25" y="159"/>
                  <a:pt x="25" y="160"/>
                </a:cubicBezTo>
                <a:cubicBezTo>
                  <a:pt x="26" y="160"/>
                  <a:pt x="26" y="161"/>
                  <a:pt x="27" y="161"/>
                </a:cubicBezTo>
                <a:cubicBezTo>
                  <a:pt x="27" y="162"/>
                  <a:pt x="28" y="162"/>
                  <a:pt x="28" y="162"/>
                </a:cubicBezTo>
                <a:cubicBezTo>
                  <a:pt x="29" y="162"/>
                  <a:pt x="29" y="162"/>
                  <a:pt x="29" y="163"/>
                </a:cubicBezTo>
                <a:cubicBezTo>
                  <a:pt x="29" y="163"/>
                  <a:pt x="29" y="163"/>
                  <a:pt x="29" y="164"/>
                </a:cubicBezTo>
                <a:cubicBezTo>
                  <a:pt x="29" y="164"/>
                  <a:pt x="29" y="164"/>
                  <a:pt x="29" y="164"/>
                </a:cubicBezTo>
                <a:cubicBezTo>
                  <a:pt x="29" y="164"/>
                  <a:pt x="29" y="164"/>
                  <a:pt x="29" y="164"/>
                </a:cubicBezTo>
                <a:cubicBezTo>
                  <a:pt x="29" y="165"/>
                  <a:pt x="29" y="165"/>
                  <a:pt x="29" y="165"/>
                </a:cubicBezTo>
                <a:cubicBezTo>
                  <a:pt x="29" y="165"/>
                  <a:pt x="29" y="166"/>
                  <a:pt x="29" y="166"/>
                </a:cubicBezTo>
                <a:cubicBezTo>
                  <a:pt x="29" y="167"/>
                  <a:pt x="29" y="169"/>
                  <a:pt x="29" y="169"/>
                </a:cubicBezTo>
                <a:cubicBezTo>
                  <a:pt x="28" y="169"/>
                  <a:pt x="27" y="169"/>
                  <a:pt x="27" y="169"/>
                </a:cubicBezTo>
                <a:cubicBezTo>
                  <a:pt x="27" y="170"/>
                  <a:pt x="27" y="171"/>
                  <a:pt x="27" y="172"/>
                </a:cubicBezTo>
                <a:cubicBezTo>
                  <a:pt x="27" y="173"/>
                  <a:pt x="27" y="174"/>
                  <a:pt x="27" y="175"/>
                </a:cubicBezTo>
                <a:cubicBezTo>
                  <a:pt x="28" y="175"/>
                  <a:pt x="28" y="175"/>
                  <a:pt x="27" y="176"/>
                </a:cubicBezTo>
                <a:cubicBezTo>
                  <a:pt x="27" y="177"/>
                  <a:pt x="27" y="177"/>
                  <a:pt x="27" y="178"/>
                </a:cubicBezTo>
                <a:cubicBezTo>
                  <a:pt x="26" y="179"/>
                  <a:pt x="26" y="180"/>
                  <a:pt x="26" y="180"/>
                </a:cubicBezTo>
                <a:cubicBezTo>
                  <a:pt x="26" y="182"/>
                  <a:pt x="26" y="182"/>
                  <a:pt x="26" y="183"/>
                </a:cubicBezTo>
                <a:cubicBezTo>
                  <a:pt x="26" y="185"/>
                  <a:pt x="26" y="184"/>
                  <a:pt x="25" y="185"/>
                </a:cubicBezTo>
                <a:cubicBezTo>
                  <a:pt x="25" y="186"/>
                  <a:pt x="25" y="186"/>
                  <a:pt x="25" y="187"/>
                </a:cubicBezTo>
                <a:cubicBezTo>
                  <a:pt x="24" y="188"/>
                  <a:pt x="24" y="188"/>
                  <a:pt x="24" y="189"/>
                </a:cubicBezTo>
                <a:cubicBezTo>
                  <a:pt x="24" y="190"/>
                  <a:pt x="23" y="191"/>
                  <a:pt x="23" y="192"/>
                </a:cubicBezTo>
                <a:cubicBezTo>
                  <a:pt x="22" y="194"/>
                  <a:pt x="23" y="195"/>
                  <a:pt x="22" y="195"/>
                </a:cubicBezTo>
                <a:cubicBezTo>
                  <a:pt x="22" y="196"/>
                  <a:pt x="22" y="197"/>
                  <a:pt x="22" y="197"/>
                </a:cubicBezTo>
                <a:cubicBezTo>
                  <a:pt x="22" y="197"/>
                  <a:pt x="22" y="199"/>
                  <a:pt x="22" y="199"/>
                </a:cubicBezTo>
                <a:cubicBezTo>
                  <a:pt x="22" y="200"/>
                  <a:pt x="22" y="200"/>
                  <a:pt x="22" y="201"/>
                </a:cubicBezTo>
                <a:cubicBezTo>
                  <a:pt x="22" y="202"/>
                  <a:pt x="23" y="202"/>
                  <a:pt x="23" y="203"/>
                </a:cubicBezTo>
                <a:cubicBezTo>
                  <a:pt x="23" y="203"/>
                  <a:pt x="23" y="203"/>
                  <a:pt x="23" y="204"/>
                </a:cubicBezTo>
                <a:cubicBezTo>
                  <a:pt x="23" y="204"/>
                  <a:pt x="23" y="205"/>
                  <a:pt x="23" y="205"/>
                </a:cubicBezTo>
                <a:cubicBezTo>
                  <a:pt x="23" y="205"/>
                  <a:pt x="23" y="206"/>
                  <a:pt x="24" y="206"/>
                </a:cubicBezTo>
                <a:cubicBezTo>
                  <a:pt x="24" y="206"/>
                  <a:pt x="24" y="207"/>
                  <a:pt x="24" y="207"/>
                </a:cubicBezTo>
                <a:cubicBezTo>
                  <a:pt x="24" y="208"/>
                  <a:pt x="24" y="208"/>
                  <a:pt x="24" y="209"/>
                </a:cubicBezTo>
                <a:cubicBezTo>
                  <a:pt x="24" y="210"/>
                  <a:pt x="24" y="211"/>
                  <a:pt x="25" y="211"/>
                </a:cubicBezTo>
                <a:cubicBezTo>
                  <a:pt x="25" y="212"/>
                  <a:pt x="25" y="213"/>
                  <a:pt x="25" y="214"/>
                </a:cubicBezTo>
                <a:cubicBezTo>
                  <a:pt x="25" y="214"/>
                  <a:pt x="25" y="215"/>
                  <a:pt x="25" y="216"/>
                </a:cubicBezTo>
                <a:cubicBezTo>
                  <a:pt x="25" y="218"/>
                  <a:pt x="25" y="219"/>
                  <a:pt x="25" y="220"/>
                </a:cubicBezTo>
                <a:cubicBezTo>
                  <a:pt x="24" y="223"/>
                  <a:pt x="25" y="226"/>
                  <a:pt x="25" y="228"/>
                </a:cubicBezTo>
                <a:cubicBezTo>
                  <a:pt x="25" y="231"/>
                  <a:pt x="26" y="232"/>
                  <a:pt x="26" y="234"/>
                </a:cubicBezTo>
                <a:cubicBezTo>
                  <a:pt x="27" y="235"/>
                  <a:pt x="28" y="240"/>
                  <a:pt x="28" y="242"/>
                </a:cubicBezTo>
                <a:cubicBezTo>
                  <a:pt x="29" y="243"/>
                  <a:pt x="29" y="245"/>
                  <a:pt x="29" y="246"/>
                </a:cubicBezTo>
                <a:cubicBezTo>
                  <a:pt x="30" y="247"/>
                  <a:pt x="30" y="249"/>
                  <a:pt x="30" y="251"/>
                </a:cubicBezTo>
                <a:cubicBezTo>
                  <a:pt x="30" y="252"/>
                  <a:pt x="30" y="256"/>
                  <a:pt x="31" y="257"/>
                </a:cubicBezTo>
                <a:cubicBezTo>
                  <a:pt x="31" y="258"/>
                  <a:pt x="31" y="266"/>
                  <a:pt x="31" y="267"/>
                </a:cubicBezTo>
                <a:cubicBezTo>
                  <a:pt x="31" y="269"/>
                  <a:pt x="32" y="276"/>
                  <a:pt x="32" y="278"/>
                </a:cubicBezTo>
                <a:cubicBezTo>
                  <a:pt x="33" y="279"/>
                  <a:pt x="33" y="286"/>
                  <a:pt x="33" y="288"/>
                </a:cubicBezTo>
                <a:cubicBezTo>
                  <a:pt x="34" y="291"/>
                  <a:pt x="35" y="297"/>
                  <a:pt x="35" y="298"/>
                </a:cubicBezTo>
                <a:cubicBezTo>
                  <a:pt x="35" y="299"/>
                  <a:pt x="36" y="302"/>
                  <a:pt x="36" y="303"/>
                </a:cubicBezTo>
                <a:cubicBezTo>
                  <a:pt x="36" y="304"/>
                  <a:pt x="37" y="308"/>
                  <a:pt x="37" y="310"/>
                </a:cubicBezTo>
                <a:cubicBezTo>
                  <a:pt x="38" y="312"/>
                  <a:pt x="39" y="314"/>
                  <a:pt x="39" y="316"/>
                </a:cubicBezTo>
                <a:cubicBezTo>
                  <a:pt x="39" y="317"/>
                  <a:pt x="40" y="318"/>
                  <a:pt x="40" y="319"/>
                </a:cubicBezTo>
                <a:cubicBezTo>
                  <a:pt x="40" y="320"/>
                  <a:pt x="41" y="322"/>
                  <a:pt x="41" y="322"/>
                </a:cubicBezTo>
                <a:cubicBezTo>
                  <a:pt x="41" y="323"/>
                  <a:pt x="42" y="326"/>
                  <a:pt x="43" y="327"/>
                </a:cubicBezTo>
                <a:cubicBezTo>
                  <a:pt x="43" y="328"/>
                  <a:pt x="44" y="332"/>
                  <a:pt x="45" y="332"/>
                </a:cubicBezTo>
                <a:cubicBezTo>
                  <a:pt x="45" y="333"/>
                  <a:pt x="45" y="333"/>
                  <a:pt x="45" y="333"/>
                </a:cubicBezTo>
                <a:cubicBezTo>
                  <a:pt x="45" y="333"/>
                  <a:pt x="45" y="334"/>
                  <a:pt x="45" y="334"/>
                </a:cubicBezTo>
                <a:cubicBezTo>
                  <a:pt x="44" y="334"/>
                  <a:pt x="43" y="336"/>
                  <a:pt x="43" y="338"/>
                </a:cubicBezTo>
                <a:cubicBezTo>
                  <a:pt x="42" y="339"/>
                  <a:pt x="41" y="341"/>
                  <a:pt x="41" y="341"/>
                </a:cubicBezTo>
                <a:cubicBezTo>
                  <a:pt x="41" y="342"/>
                  <a:pt x="40" y="344"/>
                  <a:pt x="39" y="345"/>
                </a:cubicBezTo>
                <a:cubicBezTo>
                  <a:pt x="39" y="346"/>
                  <a:pt x="39" y="347"/>
                  <a:pt x="39" y="349"/>
                </a:cubicBezTo>
                <a:cubicBezTo>
                  <a:pt x="38" y="350"/>
                  <a:pt x="38" y="352"/>
                  <a:pt x="37" y="352"/>
                </a:cubicBezTo>
                <a:cubicBezTo>
                  <a:pt x="37" y="352"/>
                  <a:pt x="37" y="353"/>
                  <a:pt x="37" y="353"/>
                </a:cubicBezTo>
                <a:cubicBezTo>
                  <a:pt x="37" y="354"/>
                  <a:pt x="37" y="355"/>
                  <a:pt x="37" y="355"/>
                </a:cubicBezTo>
                <a:cubicBezTo>
                  <a:pt x="37" y="355"/>
                  <a:pt x="38" y="356"/>
                  <a:pt x="39" y="356"/>
                </a:cubicBezTo>
                <a:cubicBezTo>
                  <a:pt x="39" y="356"/>
                  <a:pt x="41" y="356"/>
                  <a:pt x="41" y="356"/>
                </a:cubicBezTo>
                <a:cubicBezTo>
                  <a:pt x="41" y="356"/>
                  <a:pt x="41" y="357"/>
                  <a:pt x="41" y="357"/>
                </a:cubicBezTo>
                <a:cubicBezTo>
                  <a:pt x="41" y="358"/>
                  <a:pt x="40" y="359"/>
                  <a:pt x="40" y="359"/>
                </a:cubicBezTo>
                <a:cubicBezTo>
                  <a:pt x="40" y="360"/>
                  <a:pt x="39" y="360"/>
                  <a:pt x="39" y="360"/>
                </a:cubicBezTo>
                <a:cubicBezTo>
                  <a:pt x="39" y="361"/>
                  <a:pt x="39" y="361"/>
                  <a:pt x="39" y="361"/>
                </a:cubicBezTo>
                <a:cubicBezTo>
                  <a:pt x="38" y="362"/>
                  <a:pt x="38" y="363"/>
                  <a:pt x="37" y="364"/>
                </a:cubicBezTo>
                <a:cubicBezTo>
                  <a:pt x="36" y="366"/>
                  <a:pt x="36" y="366"/>
                  <a:pt x="36" y="367"/>
                </a:cubicBezTo>
                <a:cubicBezTo>
                  <a:pt x="36" y="367"/>
                  <a:pt x="36" y="367"/>
                  <a:pt x="36" y="367"/>
                </a:cubicBezTo>
                <a:cubicBezTo>
                  <a:pt x="36" y="367"/>
                  <a:pt x="36" y="367"/>
                  <a:pt x="36" y="368"/>
                </a:cubicBezTo>
                <a:cubicBezTo>
                  <a:pt x="36" y="368"/>
                  <a:pt x="35" y="368"/>
                  <a:pt x="35" y="369"/>
                </a:cubicBezTo>
                <a:cubicBezTo>
                  <a:pt x="35" y="369"/>
                  <a:pt x="34" y="370"/>
                  <a:pt x="34" y="370"/>
                </a:cubicBezTo>
                <a:cubicBezTo>
                  <a:pt x="33" y="371"/>
                  <a:pt x="33" y="371"/>
                  <a:pt x="32" y="372"/>
                </a:cubicBezTo>
                <a:cubicBezTo>
                  <a:pt x="31" y="372"/>
                  <a:pt x="29" y="372"/>
                  <a:pt x="28" y="373"/>
                </a:cubicBezTo>
                <a:cubicBezTo>
                  <a:pt x="27" y="373"/>
                  <a:pt x="24" y="374"/>
                  <a:pt x="22" y="374"/>
                </a:cubicBezTo>
                <a:cubicBezTo>
                  <a:pt x="21" y="375"/>
                  <a:pt x="20" y="375"/>
                  <a:pt x="19" y="375"/>
                </a:cubicBezTo>
                <a:cubicBezTo>
                  <a:pt x="19" y="376"/>
                  <a:pt x="18" y="377"/>
                  <a:pt x="18" y="378"/>
                </a:cubicBezTo>
                <a:cubicBezTo>
                  <a:pt x="18" y="378"/>
                  <a:pt x="17" y="378"/>
                  <a:pt x="17" y="378"/>
                </a:cubicBezTo>
                <a:cubicBezTo>
                  <a:pt x="17" y="378"/>
                  <a:pt x="17" y="379"/>
                  <a:pt x="17" y="379"/>
                </a:cubicBezTo>
                <a:cubicBezTo>
                  <a:pt x="17" y="379"/>
                  <a:pt x="17" y="379"/>
                  <a:pt x="16" y="379"/>
                </a:cubicBezTo>
                <a:cubicBezTo>
                  <a:pt x="16" y="379"/>
                  <a:pt x="16" y="379"/>
                  <a:pt x="16" y="380"/>
                </a:cubicBezTo>
                <a:cubicBezTo>
                  <a:pt x="16" y="381"/>
                  <a:pt x="16" y="382"/>
                  <a:pt x="16" y="382"/>
                </a:cubicBezTo>
                <a:cubicBezTo>
                  <a:pt x="16" y="383"/>
                  <a:pt x="16" y="383"/>
                  <a:pt x="16" y="383"/>
                </a:cubicBezTo>
                <a:cubicBezTo>
                  <a:pt x="17" y="384"/>
                  <a:pt x="17" y="384"/>
                  <a:pt x="18" y="384"/>
                </a:cubicBezTo>
                <a:cubicBezTo>
                  <a:pt x="20" y="385"/>
                  <a:pt x="21" y="385"/>
                  <a:pt x="22" y="385"/>
                </a:cubicBezTo>
                <a:cubicBezTo>
                  <a:pt x="22" y="385"/>
                  <a:pt x="23" y="385"/>
                  <a:pt x="23" y="385"/>
                </a:cubicBezTo>
                <a:cubicBezTo>
                  <a:pt x="23" y="385"/>
                  <a:pt x="25" y="386"/>
                  <a:pt x="25" y="386"/>
                </a:cubicBezTo>
                <a:cubicBezTo>
                  <a:pt x="26" y="386"/>
                  <a:pt x="28" y="386"/>
                  <a:pt x="28" y="386"/>
                </a:cubicBezTo>
                <a:cubicBezTo>
                  <a:pt x="29" y="386"/>
                  <a:pt x="29" y="385"/>
                  <a:pt x="29" y="385"/>
                </a:cubicBezTo>
                <a:cubicBezTo>
                  <a:pt x="29" y="385"/>
                  <a:pt x="30" y="385"/>
                  <a:pt x="31" y="386"/>
                </a:cubicBezTo>
                <a:cubicBezTo>
                  <a:pt x="31" y="386"/>
                  <a:pt x="31" y="386"/>
                  <a:pt x="32" y="386"/>
                </a:cubicBezTo>
                <a:cubicBezTo>
                  <a:pt x="33" y="386"/>
                  <a:pt x="32" y="386"/>
                  <a:pt x="33" y="385"/>
                </a:cubicBezTo>
                <a:cubicBezTo>
                  <a:pt x="33" y="385"/>
                  <a:pt x="33" y="385"/>
                  <a:pt x="33" y="385"/>
                </a:cubicBezTo>
                <a:cubicBezTo>
                  <a:pt x="34" y="386"/>
                  <a:pt x="34" y="386"/>
                  <a:pt x="35" y="386"/>
                </a:cubicBezTo>
                <a:cubicBezTo>
                  <a:pt x="35" y="386"/>
                  <a:pt x="35" y="385"/>
                  <a:pt x="36" y="385"/>
                </a:cubicBezTo>
                <a:cubicBezTo>
                  <a:pt x="36" y="385"/>
                  <a:pt x="36" y="385"/>
                  <a:pt x="36" y="385"/>
                </a:cubicBezTo>
                <a:cubicBezTo>
                  <a:pt x="37" y="385"/>
                  <a:pt x="37" y="385"/>
                  <a:pt x="38" y="385"/>
                </a:cubicBezTo>
                <a:cubicBezTo>
                  <a:pt x="38" y="385"/>
                  <a:pt x="38" y="385"/>
                  <a:pt x="38" y="385"/>
                </a:cubicBezTo>
                <a:cubicBezTo>
                  <a:pt x="39" y="385"/>
                  <a:pt x="39" y="385"/>
                  <a:pt x="39" y="385"/>
                </a:cubicBezTo>
                <a:cubicBezTo>
                  <a:pt x="39" y="385"/>
                  <a:pt x="39" y="385"/>
                  <a:pt x="40" y="385"/>
                </a:cubicBezTo>
                <a:cubicBezTo>
                  <a:pt x="41" y="385"/>
                  <a:pt x="41" y="385"/>
                  <a:pt x="41" y="385"/>
                </a:cubicBezTo>
                <a:cubicBezTo>
                  <a:pt x="41" y="384"/>
                  <a:pt x="41" y="385"/>
                  <a:pt x="41" y="385"/>
                </a:cubicBezTo>
                <a:cubicBezTo>
                  <a:pt x="42" y="385"/>
                  <a:pt x="42" y="385"/>
                  <a:pt x="43" y="385"/>
                </a:cubicBezTo>
                <a:cubicBezTo>
                  <a:pt x="43" y="385"/>
                  <a:pt x="43" y="385"/>
                  <a:pt x="43" y="384"/>
                </a:cubicBezTo>
                <a:cubicBezTo>
                  <a:pt x="44" y="384"/>
                  <a:pt x="43" y="384"/>
                  <a:pt x="44" y="384"/>
                </a:cubicBezTo>
                <a:cubicBezTo>
                  <a:pt x="44" y="384"/>
                  <a:pt x="45" y="384"/>
                  <a:pt x="45" y="384"/>
                </a:cubicBezTo>
                <a:cubicBezTo>
                  <a:pt x="46" y="384"/>
                  <a:pt x="46" y="384"/>
                  <a:pt x="46" y="383"/>
                </a:cubicBezTo>
                <a:cubicBezTo>
                  <a:pt x="46" y="383"/>
                  <a:pt x="46" y="383"/>
                  <a:pt x="47" y="383"/>
                </a:cubicBezTo>
                <a:cubicBezTo>
                  <a:pt x="47" y="382"/>
                  <a:pt x="48" y="382"/>
                  <a:pt x="50" y="382"/>
                </a:cubicBezTo>
                <a:cubicBezTo>
                  <a:pt x="51" y="381"/>
                  <a:pt x="55" y="380"/>
                  <a:pt x="56" y="380"/>
                </a:cubicBezTo>
                <a:cubicBezTo>
                  <a:pt x="56" y="380"/>
                  <a:pt x="56" y="380"/>
                  <a:pt x="57" y="380"/>
                </a:cubicBezTo>
                <a:cubicBezTo>
                  <a:pt x="58" y="381"/>
                  <a:pt x="59" y="381"/>
                  <a:pt x="60" y="382"/>
                </a:cubicBezTo>
                <a:cubicBezTo>
                  <a:pt x="60" y="382"/>
                  <a:pt x="61" y="382"/>
                  <a:pt x="61" y="382"/>
                </a:cubicBezTo>
                <a:cubicBezTo>
                  <a:pt x="62" y="382"/>
                  <a:pt x="63" y="382"/>
                  <a:pt x="64" y="382"/>
                </a:cubicBezTo>
                <a:cubicBezTo>
                  <a:pt x="65" y="382"/>
                  <a:pt x="65" y="382"/>
                  <a:pt x="65" y="382"/>
                </a:cubicBezTo>
                <a:cubicBezTo>
                  <a:pt x="65" y="381"/>
                  <a:pt x="65" y="381"/>
                  <a:pt x="65" y="381"/>
                </a:cubicBezTo>
                <a:cubicBezTo>
                  <a:pt x="65" y="382"/>
                  <a:pt x="66" y="382"/>
                  <a:pt x="66" y="382"/>
                </a:cubicBezTo>
                <a:cubicBezTo>
                  <a:pt x="67" y="382"/>
                  <a:pt x="67" y="382"/>
                  <a:pt x="68" y="381"/>
                </a:cubicBezTo>
                <a:cubicBezTo>
                  <a:pt x="68" y="381"/>
                  <a:pt x="68" y="381"/>
                  <a:pt x="68" y="381"/>
                </a:cubicBezTo>
                <a:cubicBezTo>
                  <a:pt x="68" y="382"/>
                  <a:pt x="69" y="381"/>
                  <a:pt x="69" y="381"/>
                </a:cubicBezTo>
                <a:cubicBezTo>
                  <a:pt x="70" y="381"/>
                  <a:pt x="70" y="381"/>
                  <a:pt x="70" y="381"/>
                </a:cubicBezTo>
                <a:cubicBezTo>
                  <a:pt x="70" y="380"/>
                  <a:pt x="70" y="381"/>
                  <a:pt x="71" y="381"/>
                </a:cubicBezTo>
                <a:cubicBezTo>
                  <a:pt x="71" y="381"/>
                  <a:pt x="72" y="381"/>
                  <a:pt x="72" y="381"/>
                </a:cubicBezTo>
                <a:cubicBezTo>
                  <a:pt x="72" y="380"/>
                  <a:pt x="73" y="380"/>
                  <a:pt x="73" y="380"/>
                </a:cubicBezTo>
                <a:cubicBezTo>
                  <a:pt x="73" y="380"/>
                  <a:pt x="73" y="380"/>
                  <a:pt x="74" y="380"/>
                </a:cubicBezTo>
                <a:cubicBezTo>
                  <a:pt x="74" y="379"/>
                  <a:pt x="74" y="379"/>
                  <a:pt x="74" y="379"/>
                </a:cubicBezTo>
                <a:cubicBezTo>
                  <a:pt x="74" y="378"/>
                  <a:pt x="74" y="376"/>
                  <a:pt x="74" y="375"/>
                </a:cubicBezTo>
                <a:cubicBezTo>
                  <a:pt x="74" y="374"/>
                  <a:pt x="74" y="373"/>
                  <a:pt x="73" y="373"/>
                </a:cubicBezTo>
                <a:cubicBezTo>
                  <a:pt x="73" y="373"/>
                  <a:pt x="73" y="373"/>
                  <a:pt x="73" y="372"/>
                </a:cubicBezTo>
                <a:cubicBezTo>
                  <a:pt x="73" y="372"/>
                  <a:pt x="73" y="372"/>
                  <a:pt x="73" y="371"/>
                </a:cubicBezTo>
                <a:cubicBezTo>
                  <a:pt x="73" y="371"/>
                  <a:pt x="73" y="370"/>
                  <a:pt x="73" y="370"/>
                </a:cubicBezTo>
                <a:cubicBezTo>
                  <a:pt x="73" y="370"/>
                  <a:pt x="73" y="369"/>
                  <a:pt x="73" y="369"/>
                </a:cubicBezTo>
                <a:cubicBezTo>
                  <a:pt x="73" y="369"/>
                  <a:pt x="73" y="368"/>
                  <a:pt x="73" y="367"/>
                </a:cubicBezTo>
                <a:cubicBezTo>
                  <a:pt x="73" y="366"/>
                  <a:pt x="73" y="365"/>
                  <a:pt x="73" y="365"/>
                </a:cubicBezTo>
                <a:cubicBezTo>
                  <a:pt x="73" y="365"/>
                  <a:pt x="73" y="364"/>
                  <a:pt x="73" y="364"/>
                </a:cubicBezTo>
                <a:cubicBezTo>
                  <a:pt x="73" y="364"/>
                  <a:pt x="73" y="364"/>
                  <a:pt x="73" y="364"/>
                </a:cubicBezTo>
                <a:cubicBezTo>
                  <a:pt x="73" y="363"/>
                  <a:pt x="73" y="363"/>
                  <a:pt x="73" y="363"/>
                </a:cubicBezTo>
                <a:cubicBezTo>
                  <a:pt x="74" y="362"/>
                  <a:pt x="75" y="361"/>
                  <a:pt x="75" y="360"/>
                </a:cubicBezTo>
                <a:cubicBezTo>
                  <a:pt x="76" y="360"/>
                  <a:pt x="77" y="359"/>
                  <a:pt x="77" y="358"/>
                </a:cubicBezTo>
                <a:cubicBezTo>
                  <a:pt x="77" y="358"/>
                  <a:pt x="77" y="357"/>
                  <a:pt x="78" y="356"/>
                </a:cubicBezTo>
                <a:cubicBezTo>
                  <a:pt x="78" y="355"/>
                  <a:pt x="78" y="354"/>
                  <a:pt x="78" y="353"/>
                </a:cubicBezTo>
                <a:cubicBezTo>
                  <a:pt x="78" y="353"/>
                  <a:pt x="78" y="352"/>
                  <a:pt x="78" y="352"/>
                </a:cubicBezTo>
                <a:cubicBezTo>
                  <a:pt x="77" y="351"/>
                  <a:pt x="76" y="347"/>
                  <a:pt x="75" y="346"/>
                </a:cubicBezTo>
                <a:cubicBezTo>
                  <a:pt x="74" y="344"/>
                  <a:pt x="74" y="343"/>
                  <a:pt x="73" y="343"/>
                </a:cubicBezTo>
                <a:cubicBezTo>
                  <a:pt x="73" y="342"/>
                  <a:pt x="71" y="339"/>
                  <a:pt x="71" y="339"/>
                </a:cubicBezTo>
                <a:cubicBezTo>
                  <a:pt x="71" y="339"/>
                  <a:pt x="70" y="338"/>
                  <a:pt x="70" y="338"/>
                </a:cubicBezTo>
                <a:cubicBezTo>
                  <a:pt x="70" y="337"/>
                  <a:pt x="70" y="337"/>
                  <a:pt x="70" y="337"/>
                </a:cubicBezTo>
                <a:cubicBezTo>
                  <a:pt x="70" y="337"/>
                  <a:pt x="70" y="337"/>
                  <a:pt x="70" y="335"/>
                </a:cubicBezTo>
                <a:cubicBezTo>
                  <a:pt x="71" y="334"/>
                  <a:pt x="71" y="331"/>
                  <a:pt x="71" y="331"/>
                </a:cubicBezTo>
                <a:cubicBezTo>
                  <a:pt x="71" y="330"/>
                  <a:pt x="71" y="324"/>
                  <a:pt x="71" y="322"/>
                </a:cubicBezTo>
                <a:cubicBezTo>
                  <a:pt x="71" y="320"/>
                  <a:pt x="71" y="318"/>
                  <a:pt x="71" y="317"/>
                </a:cubicBezTo>
                <a:cubicBezTo>
                  <a:pt x="71" y="316"/>
                  <a:pt x="71" y="315"/>
                  <a:pt x="71" y="314"/>
                </a:cubicBezTo>
                <a:cubicBezTo>
                  <a:pt x="71" y="313"/>
                  <a:pt x="71" y="310"/>
                  <a:pt x="71" y="309"/>
                </a:cubicBezTo>
                <a:cubicBezTo>
                  <a:pt x="71" y="309"/>
                  <a:pt x="71" y="308"/>
                  <a:pt x="71" y="308"/>
                </a:cubicBezTo>
                <a:cubicBezTo>
                  <a:pt x="71" y="307"/>
                  <a:pt x="71" y="307"/>
                  <a:pt x="71" y="306"/>
                </a:cubicBezTo>
                <a:cubicBezTo>
                  <a:pt x="71" y="306"/>
                  <a:pt x="71" y="302"/>
                  <a:pt x="71" y="301"/>
                </a:cubicBezTo>
                <a:cubicBezTo>
                  <a:pt x="71" y="300"/>
                  <a:pt x="71" y="294"/>
                  <a:pt x="71" y="293"/>
                </a:cubicBezTo>
                <a:cubicBezTo>
                  <a:pt x="70" y="291"/>
                  <a:pt x="70" y="290"/>
                  <a:pt x="70" y="289"/>
                </a:cubicBezTo>
                <a:cubicBezTo>
                  <a:pt x="70" y="288"/>
                  <a:pt x="70" y="288"/>
                  <a:pt x="70" y="287"/>
                </a:cubicBezTo>
                <a:cubicBezTo>
                  <a:pt x="70" y="287"/>
                  <a:pt x="70" y="285"/>
                  <a:pt x="71" y="284"/>
                </a:cubicBezTo>
                <a:cubicBezTo>
                  <a:pt x="71" y="283"/>
                  <a:pt x="71" y="279"/>
                  <a:pt x="72" y="278"/>
                </a:cubicBezTo>
                <a:cubicBezTo>
                  <a:pt x="72" y="277"/>
                  <a:pt x="72" y="275"/>
                  <a:pt x="72" y="275"/>
                </a:cubicBezTo>
                <a:cubicBezTo>
                  <a:pt x="72" y="274"/>
                  <a:pt x="72" y="271"/>
                  <a:pt x="72" y="270"/>
                </a:cubicBezTo>
                <a:cubicBezTo>
                  <a:pt x="72" y="270"/>
                  <a:pt x="72" y="265"/>
                  <a:pt x="72" y="265"/>
                </a:cubicBezTo>
                <a:cubicBezTo>
                  <a:pt x="72" y="264"/>
                  <a:pt x="71" y="263"/>
                  <a:pt x="71" y="262"/>
                </a:cubicBezTo>
                <a:cubicBezTo>
                  <a:pt x="71" y="261"/>
                  <a:pt x="70" y="259"/>
                  <a:pt x="70" y="259"/>
                </a:cubicBezTo>
                <a:cubicBezTo>
                  <a:pt x="70" y="258"/>
                  <a:pt x="70" y="257"/>
                  <a:pt x="70" y="255"/>
                </a:cubicBezTo>
                <a:cubicBezTo>
                  <a:pt x="70" y="254"/>
                  <a:pt x="70" y="252"/>
                  <a:pt x="70" y="252"/>
                </a:cubicBezTo>
                <a:cubicBezTo>
                  <a:pt x="70" y="251"/>
                  <a:pt x="70" y="252"/>
                  <a:pt x="70" y="252"/>
                </a:cubicBezTo>
                <a:cubicBezTo>
                  <a:pt x="70" y="252"/>
                  <a:pt x="70" y="253"/>
                  <a:pt x="71" y="254"/>
                </a:cubicBezTo>
                <a:cubicBezTo>
                  <a:pt x="71" y="255"/>
                  <a:pt x="71" y="256"/>
                  <a:pt x="71" y="256"/>
                </a:cubicBezTo>
                <a:cubicBezTo>
                  <a:pt x="71" y="257"/>
                  <a:pt x="72" y="259"/>
                  <a:pt x="72" y="260"/>
                </a:cubicBezTo>
                <a:cubicBezTo>
                  <a:pt x="72" y="261"/>
                  <a:pt x="72" y="261"/>
                  <a:pt x="72" y="261"/>
                </a:cubicBezTo>
                <a:cubicBezTo>
                  <a:pt x="72" y="262"/>
                  <a:pt x="73" y="263"/>
                  <a:pt x="73" y="264"/>
                </a:cubicBezTo>
                <a:cubicBezTo>
                  <a:pt x="73" y="265"/>
                  <a:pt x="74" y="267"/>
                  <a:pt x="74" y="268"/>
                </a:cubicBezTo>
                <a:cubicBezTo>
                  <a:pt x="74" y="269"/>
                  <a:pt x="75" y="270"/>
                  <a:pt x="75" y="271"/>
                </a:cubicBezTo>
                <a:cubicBezTo>
                  <a:pt x="75" y="272"/>
                  <a:pt x="75" y="274"/>
                  <a:pt x="76" y="275"/>
                </a:cubicBezTo>
                <a:cubicBezTo>
                  <a:pt x="76" y="275"/>
                  <a:pt x="76" y="277"/>
                  <a:pt x="76" y="278"/>
                </a:cubicBezTo>
                <a:cubicBezTo>
                  <a:pt x="76" y="279"/>
                  <a:pt x="77" y="281"/>
                  <a:pt x="77" y="281"/>
                </a:cubicBezTo>
                <a:cubicBezTo>
                  <a:pt x="77" y="282"/>
                  <a:pt x="77" y="283"/>
                  <a:pt x="77" y="284"/>
                </a:cubicBezTo>
                <a:cubicBezTo>
                  <a:pt x="77" y="284"/>
                  <a:pt x="77" y="285"/>
                  <a:pt x="77" y="286"/>
                </a:cubicBezTo>
                <a:cubicBezTo>
                  <a:pt x="77" y="287"/>
                  <a:pt x="77" y="289"/>
                  <a:pt x="77" y="289"/>
                </a:cubicBezTo>
                <a:cubicBezTo>
                  <a:pt x="77" y="289"/>
                  <a:pt x="77" y="291"/>
                  <a:pt x="78" y="292"/>
                </a:cubicBezTo>
                <a:cubicBezTo>
                  <a:pt x="78" y="293"/>
                  <a:pt x="78" y="295"/>
                  <a:pt x="78" y="295"/>
                </a:cubicBezTo>
                <a:cubicBezTo>
                  <a:pt x="78" y="296"/>
                  <a:pt x="79" y="297"/>
                  <a:pt x="79" y="298"/>
                </a:cubicBezTo>
                <a:cubicBezTo>
                  <a:pt x="79" y="299"/>
                  <a:pt x="79" y="300"/>
                  <a:pt x="79" y="300"/>
                </a:cubicBezTo>
                <a:cubicBezTo>
                  <a:pt x="79" y="301"/>
                  <a:pt x="79" y="302"/>
                  <a:pt x="79" y="304"/>
                </a:cubicBezTo>
                <a:cubicBezTo>
                  <a:pt x="79" y="305"/>
                  <a:pt x="79" y="306"/>
                  <a:pt x="80" y="307"/>
                </a:cubicBezTo>
                <a:cubicBezTo>
                  <a:pt x="80" y="307"/>
                  <a:pt x="80" y="308"/>
                  <a:pt x="80" y="309"/>
                </a:cubicBezTo>
                <a:cubicBezTo>
                  <a:pt x="80" y="309"/>
                  <a:pt x="80" y="310"/>
                  <a:pt x="80" y="311"/>
                </a:cubicBezTo>
                <a:cubicBezTo>
                  <a:pt x="80" y="311"/>
                  <a:pt x="80" y="315"/>
                  <a:pt x="80" y="316"/>
                </a:cubicBezTo>
                <a:cubicBezTo>
                  <a:pt x="80" y="318"/>
                  <a:pt x="80" y="322"/>
                  <a:pt x="80" y="324"/>
                </a:cubicBezTo>
                <a:cubicBezTo>
                  <a:pt x="80" y="325"/>
                  <a:pt x="81" y="329"/>
                  <a:pt x="81" y="331"/>
                </a:cubicBezTo>
                <a:cubicBezTo>
                  <a:pt x="81" y="332"/>
                  <a:pt x="83" y="337"/>
                  <a:pt x="83" y="339"/>
                </a:cubicBezTo>
                <a:cubicBezTo>
                  <a:pt x="83" y="341"/>
                  <a:pt x="84" y="343"/>
                  <a:pt x="84" y="344"/>
                </a:cubicBezTo>
                <a:cubicBezTo>
                  <a:pt x="84" y="345"/>
                  <a:pt x="85" y="347"/>
                  <a:pt x="86" y="348"/>
                </a:cubicBezTo>
                <a:cubicBezTo>
                  <a:pt x="86" y="350"/>
                  <a:pt x="87" y="352"/>
                  <a:pt x="87" y="353"/>
                </a:cubicBezTo>
                <a:cubicBezTo>
                  <a:pt x="88" y="354"/>
                  <a:pt x="88" y="354"/>
                  <a:pt x="89" y="355"/>
                </a:cubicBezTo>
                <a:cubicBezTo>
                  <a:pt x="90" y="355"/>
                  <a:pt x="91" y="356"/>
                  <a:pt x="92" y="356"/>
                </a:cubicBezTo>
                <a:cubicBezTo>
                  <a:pt x="92" y="356"/>
                  <a:pt x="92" y="357"/>
                  <a:pt x="92" y="357"/>
                </a:cubicBezTo>
                <a:cubicBezTo>
                  <a:pt x="91" y="357"/>
                  <a:pt x="91" y="357"/>
                  <a:pt x="91" y="357"/>
                </a:cubicBezTo>
                <a:cubicBezTo>
                  <a:pt x="90" y="358"/>
                  <a:pt x="89" y="359"/>
                  <a:pt x="88" y="359"/>
                </a:cubicBezTo>
                <a:cubicBezTo>
                  <a:pt x="88" y="359"/>
                  <a:pt x="88" y="360"/>
                  <a:pt x="87" y="360"/>
                </a:cubicBezTo>
                <a:cubicBezTo>
                  <a:pt x="87" y="361"/>
                  <a:pt x="86" y="364"/>
                  <a:pt x="85" y="364"/>
                </a:cubicBezTo>
                <a:cubicBezTo>
                  <a:pt x="85" y="364"/>
                  <a:pt x="85" y="365"/>
                  <a:pt x="84" y="366"/>
                </a:cubicBezTo>
                <a:cubicBezTo>
                  <a:pt x="84" y="366"/>
                  <a:pt x="84" y="367"/>
                  <a:pt x="84" y="368"/>
                </a:cubicBezTo>
                <a:cubicBezTo>
                  <a:pt x="84" y="369"/>
                  <a:pt x="84" y="370"/>
                  <a:pt x="84" y="371"/>
                </a:cubicBezTo>
                <a:cubicBezTo>
                  <a:pt x="85" y="371"/>
                  <a:pt x="85" y="372"/>
                  <a:pt x="86" y="372"/>
                </a:cubicBezTo>
                <a:cubicBezTo>
                  <a:pt x="86" y="373"/>
                  <a:pt x="87" y="373"/>
                  <a:pt x="87" y="374"/>
                </a:cubicBezTo>
                <a:cubicBezTo>
                  <a:pt x="87" y="375"/>
                  <a:pt x="88" y="375"/>
                  <a:pt x="88" y="376"/>
                </a:cubicBezTo>
                <a:cubicBezTo>
                  <a:pt x="89" y="376"/>
                  <a:pt x="89" y="377"/>
                  <a:pt x="90" y="377"/>
                </a:cubicBezTo>
                <a:cubicBezTo>
                  <a:pt x="90" y="378"/>
                  <a:pt x="91" y="378"/>
                  <a:pt x="91" y="378"/>
                </a:cubicBezTo>
                <a:cubicBezTo>
                  <a:pt x="91" y="379"/>
                  <a:pt x="91" y="379"/>
                  <a:pt x="92" y="380"/>
                </a:cubicBezTo>
                <a:cubicBezTo>
                  <a:pt x="92" y="380"/>
                  <a:pt x="93" y="381"/>
                  <a:pt x="94" y="381"/>
                </a:cubicBezTo>
                <a:cubicBezTo>
                  <a:pt x="94" y="381"/>
                  <a:pt x="94" y="382"/>
                  <a:pt x="94" y="382"/>
                </a:cubicBezTo>
                <a:cubicBezTo>
                  <a:pt x="94" y="383"/>
                  <a:pt x="93" y="383"/>
                  <a:pt x="93" y="385"/>
                </a:cubicBezTo>
                <a:cubicBezTo>
                  <a:pt x="92" y="386"/>
                  <a:pt x="93" y="388"/>
                  <a:pt x="93" y="388"/>
                </a:cubicBezTo>
                <a:cubicBezTo>
                  <a:pt x="93" y="389"/>
                  <a:pt x="93" y="389"/>
                  <a:pt x="93" y="389"/>
                </a:cubicBezTo>
                <a:cubicBezTo>
                  <a:pt x="93" y="389"/>
                  <a:pt x="93" y="389"/>
                  <a:pt x="93" y="390"/>
                </a:cubicBezTo>
                <a:cubicBezTo>
                  <a:pt x="93" y="390"/>
                  <a:pt x="92" y="390"/>
                  <a:pt x="92" y="390"/>
                </a:cubicBezTo>
                <a:cubicBezTo>
                  <a:pt x="92" y="391"/>
                  <a:pt x="92" y="391"/>
                  <a:pt x="92" y="393"/>
                </a:cubicBezTo>
                <a:cubicBezTo>
                  <a:pt x="92" y="394"/>
                  <a:pt x="92" y="394"/>
                  <a:pt x="92" y="395"/>
                </a:cubicBezTo>
                <a:cubicBezTo>
                  <a:pt x="92" y="395"/>
                  <a:pt x="92" y="395"/>
                  <a:pt x="93" y="396"/>
                </a:cubicBezTo>
                <a:cubicBezTo>
                  <a:pt x="93" y="396"/>
                  <a:pt x="94" y="396"/>
                  <a:pt x="95" y="396"/>
                </a:cubicBezTo>
                <a:cubicBezTo>
                  <a:pt x="96" y="396"/>
                  <a:pt x="97" y="396"/>
                  <a:pt x="98" y="396"/>
                </a:cubicBezTo>
                <a:cubicBezTo>
                  <a:pt x="100" y="396"/>
                  <a:pt x="106" y="396"/>
                  <a:pt x="107" y="396"/>
                </a:cubicBezTo>
                <a:cubicBezTo>
                  <a:pt x="108" y="396"/>
                  <a:pt x="112" y="396"/>
                  <a:pt x="113" y="395"/>
                </a:cubicBezTo>
                <a:cubicBezTo>
                  <a:pt x="115" y="395"/>
                  <a:pt x="116" y="395"/>
                  <a:pt x="117" y="394"/>
                </a:cubicBezTo>
                <a:cubicBezTo>
                  <a:pt x="117" y="394"/>
                  <a:pt x="117" y="393"/>
                  <a:pt x="117" y="393"/>
                </a:cubicBezTo>
                <a:cubicBezTo>
                  <a:pt x="117" y="392"/>
                  <a:pt x="117" y="390"/>
                  <a:pt x="117" y="390"/>
                </a:cubicBezTo>
                <a:cubicBezTo>
                  <a:pt x="117" y="389"/>
                  <a:pt x="117" y="388"/>
                  <a:pt x="117" y="387"/>
                </a:cubicBezTo>
                <a:cubicBezTo>
                  <a:pt x="116" y="387"/>
                  <a:pt x="116" y="387"/>
                  <a:pt x="117" y="386"/>
                </a:cubicBezTo>
                <a:cubicBezTo>
                  <a:pt x="117" y="385"/>
                  <a:pt x="117" y="383"/>
                  <a:pt x="117" y="382"/>
                </a:cubicBezTo>
                <a:cubicBezTo>
                  <a:pt x="117" y="382"/>
                  <a:pt x="116" y="382"/>
                  <a:pt x="116" y="381"/>
                </a:cubicBezTo>
                <a:cubicBezTo>
                  <a:pt x="116" y="381"/>
                  <a:pt x="116" y="380"/>
                  <a:pt x="116" y="380"/>
                </a:cubicBezTo>
                <a:cubicBezTo>
                  <a:pt x="116" y="380"/>
                  <a:pt x="116" y="380"/>
                  <a:pt x="116" y="380"/>
                </a:cubicBezTo>
                <a:cubicBezTo>
                  <a:pt x="116" y="380"/>
                  <a:pt x="116" y="379"/>
                  <a:pt x="117" y="379"/>
                </a:cubicBezTo>
                <a:cubicBezTo>
                  <a:pt x="117" y="378"/>
                  <a:pt x="118" y="376"/>
                  <a:pt x="118" y="375"/>
                </a:cubicBezTo>
                <a:cubicBezTo>
                  <a:pt x="118" y="374"/>
                  <a:pt x="118" y="374"/>
                  <a:pt x="118" y="373"/>
                </a:cubicBezTo>
                <a:cubicBezTo>
                  <a:pt x="118" y="373"/>
                  <a:pt x="118" y="373"/>
                  <a:pt x="118" y="373"/>
                </a:cubicBezTo>
                <a:cubicBezTo>
                  <a:pt x="118" y="373"/>
                  <a:pt x="119" y="373"/>
                  <a:pt x="119" y="372"/>
                </a:cubicBezTo>
                <a:cubicBezTo>
                  <a:pt x="119" y="371"/>
                  <a:pt x="121" y="369"/>
                  <a:pt x="121" y="368"/>
                </a:cubicBezTo>
                <a:cubicBezTo>
                  <a:pt x="121" y="368"/>
                  <a:pt x="121" y="367"/>
                  <a:pt x="122" y="367"/>
                </a:cubicBezTo>
                <a:cubicBezTo>
                  <a:pt x="122" y="367"/>
                  <a:pt x="122" y="367"/>
                  <a:pt x="122" y="366"/>
                </a:cubicBezTo>
                <a:cubicBezTo>
                  <a:pt x="122" y="365"/>
                  <a:pt x="121" y="364"/>
                  <a:pt x="121" y="364"/>
                </a:cubicBezTo>
                <a:close/>
              </a:path>
            </a:pathLst>
          </a:custGeom>
          <a:solidFill>
            <a:schemeClr val="bg1">
              <a:lumMod val="50000"/>
            </a:schemeClr>
          </a:solidFill>
          <a:ln w="6350">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Calibri"/>
            </a:endParaRPr>
          </a:p>
        </p:txBody>
      </p:sp>
      <p:grpSp>
        <p:nvGrpSpPr>
          <p:cNvPr id="105" name="Skupina 104"/>
          <p:cNvGrpSpPr/>
          <p:nvPr/>
        </p:nvGrpSpPr>
        <p:grpSpPr>
          <a:xfrm>
            <a:off x="5377507" y="1915246"/>
            <a:ext cx="3223395" cy="415733"/>
            <a:chOff x="6337772" y="3115463"/>
            <a:chExt cx="1817103" cy="973270"/>
          </a:xfrm>
        </p:grpSpPr>
        <p:sp>
          <p:nvSpPr>
            <p:cNvPr id="106" name="Zaoblený obdélníkový bublinový popisek 105"/>
            <p:cNvSpPr/>
            <p:nvPr/>
          </p:nvSpPr>
          <p:spPr>
            <a:xfrm>
              <a:off x="6384394" y="3115463"/>
              <a:ext cx="1739631" cy="890613"/>
            </a:xfrm>
            <a:prstGeom prst="wedgeRoundRectCallout">
              <a:avLst>
                <a:gd name="adj1" fmla="val -50140"/>
                <a:gd name="adj2" fmla="val 90468"/>
                <a:gd name="adj3" fmla="val 16667"/>
              </a:avLst>
            </a:prstGeom>
            <a:solidFill>
              <a:srgbClr val="262626"/>
            </a:solidFill>
            <a:ln w="12700" cap="flat" cmpd="sng" algn="ctr">
              <a:solidFill>
                <a:srgbClr val="262626"/>
              </a:solid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dirty="0" err="1">
                <a:ln>
                  <a:noFill/>
                </a:ln>
                <a:solidFill>
                  <a:srgbClr val="003399"/>
                </a:solidFill>
                <a:effectLst/>
                <a:uLnTx/>
                <a:uFillTx/>
                <a:latin typeface="Calibri" pitchFamily="34" charset="0"/>
                <a:ea typeface="+mn-ea"/>
                <a:cs typeface="+mn-cs"/>
              </a:endParaRPr>
            </a:p>
          </p:txBody>
        </p:sp>
        <p:sp>
          <p:nvSpPr>
            <p:cNvPr id="107" name="TextovéPole 106"/>
            <p:cNvSpPr txBox="1"/>
            <p:nvPr/>
          </p:nvSpPr>
          <p:spPr>
            <a:xfrm>
              <a:off x="6337772" y="3152038"/>
              <a:ext cx="1817103" cy="936695"/>
            </a:xfrm>
            <a:prstGeom prst="rect">
              <a:avLst/>
            </a:prstGeom>
            <a:ln>
              <a:noFill/>
            </a:ln>
          </p:spPr>
          <p:txBody>
            <a:bodyPr wrap="square" rtlCol="0">
              <a:spAutoFit/>
            </a:bodyPr>
            <a:lstStyle/>
            <a:p>
              <a:pPr lvl="0" algn="ctr" defTabSz="914330">
                <a:defRPr/>
              </a:pPr>
              <a:r>
                <a:rPr lang="cs-CZ" sz="800" i="1" kern="0" dirty="0">
                  <a:solidFill>
                    <a:srgbClr val="FFFFFF"/>
                  </a:solidFill>
                  <a:latin typeface="Calibri "/>
                </a:rPr>
                <a:t>„Pracovník byl z doporučeného místa </a:t>
              </a:r>
              <a:r>
                <a:rPr lang="cs-CZ" sz="800" b="1" i="1" kern="0" dirty="0">
                  <a:solidFill>
                    <a:srgbClr val="00B050"/>
                  </a:solidFill>
                  <a:latin typeface="Calibri "/>
                </a:rPr>
                <a:t>nadšený. Ukázal mi i fotografii, jak to v aquaparku vypadá.</a:t>
              </a:r>
              <a:r>
                <a:rPr lang="cs-CZ" sz="800" i="1" kern="0" dirty="0">
                  <a:solidFill>
                    <a:srgbClr val="FFFFFF"/>
                  </a:solidFill>
                  <a:latin typeface="Calibri "/>
                </a:rPr>
                <a:t>“</a:t>
              </a:r>
              <a:endParaRPr kumimoji="0" lang="cs-CZ" sz="800" i="1" u="none" strike="noStrike" kern="0" cap="none" spc="0" normalizeH="0" baseline="0" noProof="0" dirty="0">
                <a:ln>
                  <a:noFill/>
                </a:ln>
                <a:solidFill>
                  <a:srgbClr val="FFFFFF"/>
                </a:solidFill>
                <a:effectLst/>
                <a:uLnTx/>
                <a:uFillTx/>
                <a:latin typeface="Calibri "/>
              </a:endParaRPr>
            </a:p>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400" b="0" i="1" u="none" strike="noStrike" kern="0" cap="none" spc="0" normalizeH="0" baseline="0" noProof="0" dirty="0">
                <a:ln>
                  <a:noFill/>
                </a:ln>
                <a:solidFill>
                  <a:srgbClr val="FFFFFF"/>
                </a:solidFill>
                <a:effectLst/>
                <a:uLnTx/>
                <a:uFillTx/>
                <a:latin typeface="Calibri "/>
              </a:endParaRPr>
            </a:p>
          </p:txBody>
        </p:sp>
      </p:grpSp>
      <p:grpSp>
        <p:nvGrpSpPr>
          <p:cNvPr id="108" name="Skupina 107"/>
          <p:cNvGrpSpPr/>
          <p:nvPr/>
        </p:nvGrpSpPr>
        <p:grpSpPr>
          <a:xfrm>
            <a:off x="5737438" y="3918869"/>
            <a:ext cx="3245006" cy="660388"/>
            <a:chOff x="6538328" y="3115466"/>
            <a:chExt cx="1636668" cy="598817"/>
          </a:xfrm>
        </p:grpSpPr>
        <p:sp>
          <p:nvSpPr>
            <p:cNvPr id="109" name="Zaoblený obdélníkový bublinový popisek 108"/>
            <p:cNvSpPr/>
            <p:nvPr/>
          </p:nvSpPr>
          <p:spPr>
            <a:xfrm>
              <a:off x="6538328" y="3115466"/>
              <a:ext cx="1636668" cy="598817"/>
            </a:xfrm>
            <a:prstGeom prst="wedgeRoundRectCallout">
              <a:avLst>
                <a:gd name="adj1" fmla="val -49069"/>
                <a:gd name="adj2" fmla="val -67377"/>
                <a:gd name="adj3" fmla="val 16667"/>
              </a:avLst>
            </a:prstGeom>
            <a:solidFill>
              <a:srgbClr val="262626"/>
            </a:solidFill>
            <a:ln w="127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dirty="0" err="1">
                <a:ln>
                  <a:noFill/>
                </a:ln>
                <a:solidFill>
                  <a:srgbClr val="003399"/>
                </a:solidFill>
                <a:effectLst/>
                <a:uLnTx/>
                <a:uFillTx/>
                <a:latin typeface="Calibri" pitchFamily="34" charset="0"/>
                <a:ea typeface="+mn-ea"/>
                <a:cs typeface="+mn-cs"/>
              </a:endParaRPr>
            </a:p>
          </p:txBody>
        </p:sp>
        <p:sp>
          <p:nvSpPr>
            <p:cNvPr id="110" name="TextovéPole 109"/>
            <p:cNvSpPr txBox="1"/>
            <p:nvPr/>
          </p:nvSpPr>
          <p:spPr>
            <a:xfrm>
              <a:off x="6542144" y="3157719"/>
              <a:ext cx="1632852" cy="530254"/>
            </a:xfrm>
            <a:prstGeom prst="rect">
              <a:avLst/>
            </a:prstGeom>
            <a:ln>
              <a:noFill/>
            </a:ln>
          </p:spPr>
          <p:txBody>
            <a:bodyPr wrap="square" rtlCol="0">
              <a:spAutoFit/>
            </a:bodyPr>
            <a:lstStyle/>
            <a:p>
              <a:pPr lvl="0" algn="ctr" defTabSz="914330">
                <a:defRPr/>
              </a:pPr>
              <a:r>
                <a:rPr lang="cs-CZ" sz="800" i="1" kern="0" dirty="0">
                  <a:solidFill>
                    <a:srgbClr val="FFFFFF"/>
                  </a:solidFill>
                  <a:latin typeface="Calibri "/>
                </a:rPr>
                <a:t>„Pracovník </a:t>
              </a:r>
              <a:r>
                <a:rPr lang="cs-CZ" sz="800" b="1" i="1" kern="0" dirty="0">
                  <a:solidFill>
                    <a:srgbClr val="ED6737"/>
                  </a:solidFill>
                  <a:latin typeface="Calibri "/>
                </a:rPr>
                <a:t>zodpověděl můj dotaz a dále se věnoval předchozí činnosti</a:t>
              </a:r>
              <a:r>
                <a:rPr lang="cs-CZ" sz="800" i="1" kern="0" dirty="0">
                  <a:solidFill>
                    <a:srgbClr val="FFFFFF"/>
                  </a:solidFill>
                  <a:latin typeface="Calibri "/>
                </a:rPr>
                <a:t>, více nekomunikoval.“ </a:t>
              </a:r>
            </a:p>
            <a:p>
              <a:pPr lvl="0" algn="ctr" defTabSz="914330">
                <a:defRPr/>
              </a:pPr>
              <a:r>
                <a:rPr lang="cs-CZ" sz="800" i="1" kern="0" dirty="0">
                  <a:solidFill>
                    <a:srgbClr val="FFFFFF"/>
                  </a:solidFill>
                  <a:latin typeface="Calibri "/>
                </a:rPr>
                <a:t>„Pracovník pouze odpověděl na dotaz a </a:t>
              </a:r>
              <a:r>
                <a:rPr lang="cs-CZ" sz="800" b="1" i="1" kern="0" dirty="0">
                  <a:solidFill>
                    <a:srgbClr val="ED6737"/>
                  </a:solidFill>
                  <a:latin typeface="Calibri "/>
                </a:rPr>
                <a:t>sám se nic neptal ani nenabídl pomoc s ukázáním vyjmenovaných restaurací na mapě</a:t>
              </a:r>
              <a:r>
                <a:rPr lang="cs-CZ" sz="800" i="1" kern="0" dirty="0">
                  <a:solidFill>
                    <a:srgbClr val="FFFFFF"/>
                  </a:solidFill>
                  <a:latin typeface="Calibri "/>
                </a:rPr>
                <a:t>.“</a:t>
              </a:r>
              <a:endParaRPr kumimoji="0" lang="cs-CZ" sz="800" i="1" u="none" strike="noStrike" kern="0" cap="none" spc="0" normalizeH="0" baseline="0" noProof="0" dirty="0">
                <a:ln>
                  <a:noFill/>
                </a:ln>
                <a:solidFill>
                  <a:srgbClr val="FFFFFF"/>
                </a:solidFill>
                <a:effectLst/>
                <a:uLnTx/>
                <a:uFillTx/>
                <a:latin typeface="Calibri "/>
              </a:endParaRPr>
            </a:p>
          </p:txBody>
        </p:sp>
      </p:grpSp>
      <p:grpSp>
        <p:nvGrpSpPr>
          <p:cNvPr id="111" name="Skupina 110"/>
          <p:cNvGrpSpPr/>
          <p:nvPr/>
        </p:nvGrpSpPr>
        <p:grpSpPr>
          <a:xfrm>
            <a:off x="6127027" y="2821080"/>
            <a:ext cx="2791499" cy="482099"/>
            <a:chOff x="6538328" y="3115466"/>
            <a:chExt cx="1660233" cy="480620"/>
          </a:xfrm>
        </p:grpSpPr>
        <p:sp>
          <p:nvSpPr>
            <p:cNvPr id="112" name="Zaoblený obdélníkový bublinový popisek 111"/>
            <p:cNvSpPr/>
            <p:nvPr/>
          </p:nvSpPr>
          <p:spPr>
            <a:xfrm>
              <a:off x="6538328" y="3115466"/>
              <a:ext cx="1660233" cy="480620"/>
            </a:xfrm>
            <a:prstGeom prst="wedgeRoundRectCallout">
              <a:avLst>
                <a:gd name="adj1" fmla="val -63897"/>
                <a:gd name="adj2" fmla="val -26063"/>
                <a:gd name="adj3" fmla="val 16667"/>
              </a:avLst>
            </a:prstGeom>
            <a:solidFill>
              <a:srgbClr val="262626"/>
            </a:solidFill>
            <a:ln w="127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dirty="0" err="1">
                <a:ln>
                  <a:noFill/>
                </a:ln>
                <a:solidFill>
                  <a:srgbClr val="003399"/>
                </a:solidFill>
                <a:effectLst/>
                <a:uLnTx/>
                <a:uFillTx/>
                <a:latin typeface="Calibri" pitchFamily="34" charset="0"/>
                <a:ea typeface="+mn-ea"/>
                <a:cs typeface="+mn-cs"/>
              </a:endParaRPr>
            </a:p>
          </p:txBody>
        </p:sp>
        <p:sp>
          <p:nvSpPr>
            <p:cNvPr id="113" name="TextovéPole 112"/>
            <p:cNvSpPr txBox="1"/>
            <p:nvPr/>
          </p:nvSpPr>
          <p:spPr>
            <a:xfrm>
              <a:off x="6561707" y="3165256"/>
              <a:ext cx="1632852" cy="337515"/>
            </a:xfrm>
            <a:prstGeom prst="rect">
              <a:avLst/>
            </a:prstGeom>
            <a:ln>
              <a:noFill/>
            </a:ln>
          </p:spPr>
          <p:txBody>
            <a:bodyPr wrap="square" rtlCol="0">
              <a:spAutoFit/>
            </a:bodyPr>
            <a:lstStyle/>
            <a:p>
              <a:pPr lvl="0" algn="ctr" defTabSz="914330">
                <a:defRPr/>
              </a:pPr>
              <a:r>
                <a:rPr lang="cs-CZ" sz="800" i="1" kern="0" dirty="0">
                  <a:solidFill>
                    <a:srgbClr val="FFFFFF"/>
                  </a:solidFill>
                  <a:latin typeface="Calibri "/>
                </a:rPr>
                <a:t>„Pracovnice mě místo nalákání </a:t>
              </a:r>
              <a:r>
                <a:rPr lang="cs-CZ" sz="800" b="1" i="1" kern="0" dirty="0">
                  <a:solidFill>
                    <a:srgbClr val="ED6737"/>
                  </a:solidFill>
                  <a:latin typeface="Calibri "/>
                </a:rPr>
                <a:t>zrazovala od návštěvy</a:t>
              </a:r>
              <a:r>
                <a:rPr lang="cs-CZ" sz="800" i="1" kern="0" dirty="0">
                  <a:solidFill>
                    <a:srgbClr val="FFFFFF"/>
                  </a:solidFill>
                  <a:latin typeface="Calibri "/>
                </a:rPr>
                <a:t>, že tam nic neuvidím.“</a:t>
              </a:r>
              <a:endParaRPr kumimoji="0" lang="cs-CZ" sz="800" b="1" i="1" u="none" strike="noStrike" kern="0" cap="none" spc="0" normalizeH="0" baseline="0" noProof="0" dirty="0">
                <a:ln>
                  <a:noFill/>
                </a:ln>
                <a:solidFill>
                  <a:srgbClr val="ED6737"/>
                </a:solidFill>
                <a:effectLst/>
                <a:uLnTx/>
                <a:uFillTx/>
                <a:latin typeface="Calibri "/>
              </a:endParaRPr>
            </a:p>
          </p:txBody>
        </p:sp>
      </p:grpSp>
      <p:grpSp>
        <p:nvGrpSpPr>
          <p:cNvPr id="114" name="Skupina 113"/>
          <p:cNvGrpSpPr/>
          <p:nvPr/>
        </p:nvGrpSpPr>
        <p:grpSpPr>
          <a:xfrm>
            <a:off x="6373386" y="2330776"/>
            <a:ext cx="2709566" cy="461665"/>
            <a:chOff x="6483529" y="3121758"/>
            <a:chExt cx="1779127" cy="464475"/>
          </a:xfrm>
        </p:grpSpPr>
        <p:sp>
          <p:nvSpPr>
            <p:cNvPr id="115" name="Zaoblený obdélníkový bublinový popisek 114"/>
            <p:cNvSpPr/>
            <p:nvPr/>
          </p:nvSpPr>
          <p:spPr>
            <a:xfrm>
              <a:off x="6520006" y="3123220"/>
              <a:ext cx="1704991" cy="447179"/>
            </a:xfrm>
            <a:prstGeom prst="wedgeRoundRectCallout">
              <a:avLst>
                <a:gd name="adj1" fmla="val -70923"/>
                <a:gd name="adj2" fmla="val 27832"/>
                <a:gd name="adj3" fmla="val 16667"/>
              </a:avLst>
            </a:prstGeom>
            <a:solidFill>
              <a:srgbClr val="262626"/>
            </a:solidFill>
            <a:ln w="127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dirty="0" err="1">
                <a:ln>
                  <a:noFill/>
                </a:ln>
                <a:solidFill>
                  <a:srgbClr val="003399"/>
                </a:solidFill>
                <a:effectLst/>
                <a:uLnTx/>
                <a:uFillTx/>
                <a:latin typeface="Calibri" pitchFamily="34" charset="0"/>
                <a:ea typeface="+mn-ea"/>
                <a:cs typeface="+mn-cs"/>
              </a:endParaRPr>
            </a:p>
          </p:txBody>
        </p:sp>
        <p:sp>
          <p:nvSpPr>
            <p:cNvPr id="116" name="TextovéPole 115"/>
            <p:cNvSpPr txBox="1"/>
            <p:nvPr/>
          </p:nvSpPr>
          <p:spPr>
            <a:xfrm>
              <a:off x="6483529" y="3121758"/>
              <a:ext cx="1779127" cy="464475"/>
            </a:xfrm>
            <a:prstGeom prst="rect">
              <a:avLst/>
            </a:prstGeom>
            <a:ln>
              <a:noFill/>
            </a:ln>
          </p:spPr>
          <p:txBody>
            <a:bodyPr wrap="square" rtlCol="0">
              <a:spAutoFit/>
            </a:bodyPr>
            <a:lstStyle/>
            <a:p>
              <a:pPr lvl="0" algn="ctr" defTabSz="914330">
                <a:defRPr/>
              </a:pPr>
              <a:r>
                <a:rPr lang="cs-CZ" sz="800" i="1" kern="0" dirty="0">
                  <a:solidFill>
                    <a:srgbClr val="FFFFFF"/>
                  </a:solidFill>
                  <a:latin typeface="Calibri "/>
                </a:rPr>
                <a:t>„Pracovnice se mnou navázal i osobní kontakt a </a:t>
              </a:r>
              <a:r>
                <a:rPr lang="cs-CZ" sz="800" b="1" i="1" kern="0" dirty="0">
                  <a:solidFill>
                    <a:srgbClr val="00B050"/>
                  </a:solidFill>
                  <a:latin typeface="Calibri "/>
                </a:rPr>
                <a:t>zjistila, jak mám staré děti. </a:t>
              </a:r>
              <a:r>
                <a:rPr lang="cs-CZ" sz="800" i="1" kern="0" dirty="0">
                  <a:solidFill>
                    <a:srgbClr val="FFFFFF"/>
                  </a:solidFill>
                  <a:latin typeface="Calibri "/>
                </a:rPr>
                <a:t>Díky tomu mi pak mohla navrhnout adekvátní cíl naší cesty.</a:t>
              </a:r>
              <a:r>
                <a:rPr kumimoji="0" lang="cs-CZ" sz="800" i="1" u="none" strike="noStrike" kern="0" cap="none" spc="0" normalizeH="0" baseline="0" noProof="0" dirty="0">
                  <a:ln>
                    <a:noFill/>
                  </a:ln>
                  <a:solidFill>
                    <a:srgbClr val="FFFFFF"/>
                  </a:solidFill>
                  <a:effectLst/>
                  <a:uLnTx/>
                  <a:uFillTx/>
                  <a:latin typeface="Calibri "/>
                </a:rPr>
                <a:t>“</a:t>
              </a:r>
            </a:p>
          </p:txBody>
        </p:sp>
      </p:grpSp>
      <p:grpSp>
        <p:nvGrpSpPr>
          <p:cNvPr id="117" name="Skupina 116"/>
          <p:cNvGrpSpPr/>
          <p:nvPr/>
        </p:nvGrpSpPr>
        <p:grpSpPr>
          <a:xfrm>
            <a:off x="6352501" y="3335329"/>
            <a:ext cx="2709566" cy="498866"/>
            <a:chOff x="6476239" y="3088114"/>
            <a:chExt cx="1794761" cy="925947"/>
          </a:xfrm>
        </p:grpSpPr>
        <p:sp>
          <p:nvSpPr>
            <p:cNvPr id="118" name="Zaoblený obdélníkový bublinový popisek 117"/>
            <p:cNvSpPr/>
            <p:nvPr/>
          </p:nvSpPr>
          <p:spPr>
            <a:xfrm>
              <a:off x="6505114" y="3088114"/>
              <a:ext cx="1739631" cy="925947"/>
            </a:xfrm>
            <a:prstGeom prst="wedgeRoundRectCallout">
              <a:avLst>
                <a:gd name="adj1" fmla="val -66445"/>
                <a:gd name="adj2" fmla="val -50436"/>
                <a:gd name="adj3" fmla="val 16667"/>
              </a:avLst>
            </a:prstGeom>
            <a:solidFill>
              <a:srgbClr val="262626"/>
            </a:solidFill>
            <a:ln w="127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dirty="0" err="1">
                <a:ln>
                  <a:noFill/>
                </a:ln>
                <a:solidFill>
                  <a:srgbClr val="003399"/>
                </a:solidFill>
                <a:effectLst/>
                <a:uLnTx/>
                <a:uFillTx/>
                <a:latin typeface="Calibri" pitchFamily="34" charset="0"/>
                <a:ea typeface="+mn-ea"/>
                <a:cs typeface="+mn-cs"/>
              </a:endParaRPr>
            </a:p>
          </p:txBody>
        </p:sp>
        <p:sp>
          <p:nvSpPr>
            <p:cNvPr id="119" name="TextovéPole 118"/>
            <p:cNvSpPr txBox="1"/>
            <p:nvPr/>
          </p:nvSpPr>
          <p:spPr>
            <a:xfrm>
              <a:off x="6476239" y="3136846"/>
              <a:ext cx="1794761" cy="856898"/>
            </a:xfrm>
            <a:prstGeom prst="rect">
              <a:avLst/>
            </a:prstGeom>
            <a:ln>
              <a:noFill/>
            </a:ln>
          </p:spPr>
          <p:txBody>
            <a:bodyPr wrap="square" rtlCol="0">
              <a:spAutoFit/>
            </a:bodyPr>
            <a:lstStyle/>
            <a:p>
              <a:pPr lvl="0" algn="ctr" defTabSz="914330">
                <a:defRPr/>
              </a:pPr>
              <a:r>
                <a:rPr lang="cs-CZ" sz="800" i="1" kern="0" dirty="0">
                  <a:solidFill>
                    <a:srgbClr val="FFFFFF"/>
                  </a:solidFill>
                  <a:latin typeface="Calibri "/>
                </a:rPr>
                <a:t>„Nejdříve bylo řečeno, že nikde v okolí kemp není. </a:t>
              </a:r>
            </a:p>
            <a:p>
              <a:pPr lvl="0" algn="ctr" defTabSz="914330">
                <a:defRPr/>
              </a:pPr>
              <a:r>
                <a:rPr lang="cs-CZ" sz="800" i="1" kern="0" dirty="0">
                  <a:solidFill>
                    <a:srgbClr val="FFFFFF"/>
                  </a:solidFill>
                  <a:latin typeface="Calibri "/>
                </a:rPr>
                <a:t>Po pár minutách bylo vyhledáno na internetu, </a:t>
              </a:r>
              <a:r>
                <a:rPr lang="cs-CZ" sz="800" b="1" i="1" kern="0" dirty="0">
                  <a:solidFill>
                    <a:srgbClr val="ED6737"/>
                  </a:solidFill>
                  <a:latin typeface="Calibri "/>
                </a:rPr>
                <a:t>ale bez doporučení, popisu apod</a:t>
              </a:r>
              <a:r>
                <a:rPr lang="cs-CZ" sz="800" i="1" kern="0" dirty="0">
                  <a:solidFill>
                    <a:srgbClr val="FFFFFF"/>
                  </a:solidFill>
                  <a:latin typeface="Calibri "/>
                </a:rPr>
                <a:t>.</a:t>
              </a:r>
              <a:r>
                <a:rPr kumimoji="0" lang="cs-CZ" sz="800" b="1" i="1" u="none" strike="noStrike" kern="0" cap="none" spc="0" normalizeH="0" baseline="0" noProof="0" dirty="0">
                  <a:ln>
                    <a:noFill/>
                  </a:ln>
                  <a:solidFill>
                    <a:srgbClr val="FFFFFF"/>
                  </a:solidFill>
                  <a:effectLst/>
                  <a:uLnTx/>
                  <a:uFillTx/>
                  <a:latin typeface="Calibri "/>
                </a:rPr>
                <a:t>“</a:t>
              </a:r>
            </a:p>
          </p:txBody>
        </p:sp>
      </p:grpSp>
    </p:spTree>
    <p:extLst>
      <p:ext uri="{BB962C8B-B14F-4D97-AF65-F5344CB8AC3E}">
        <p14:creationId xmlns:p14="http://schemas.microsoft.com/office/powerpoint/2010/main" val="35765475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2"/>
          </p:nvPr>
        </p:nvSpPr>
        <p:spPr/>
        <p:txBody>
          <a:bodyPr/>
          <a:lstStyle/>
          <a:p>
            <a:pPr defTabSz="685800">
              <a:defRPr/>
            </a:pPr>
            <a:fld id="{EFA7B33C-2957-4FED-A986-F7D0C74A1F7C}" type="slidenum">
              <a:rPr lang="cs-CZ" smtClean="0">
                <a:solidFill>
                  <a:srgbClr val="003C78"/>
                </a:solidFill>
              </a:rPr>
              <a:pPr defTabSz="685800">
                <a:defRPr/>
              </a:pPr>
              <a:t>18</a:t>
            </a:fld>
            <a:endParaRPr lang="cs-CZ" dirty="0">
              <a:solidFill>
                <a:srgbClr val="003C78"/>
              </a:solidFill>
            </a:endParaRPr>
          </a:p>
        </p:txBody>
      </p:sp>
      <p:sp>
        <p:nvSpPr>
          <p:cNvPr id="54" name="Nadpis 3"/>
          <p:cNvSpPr txBox="1">
            <a:spLocks/>
          </p:cNvSpPr>
          <p:nvPr/>
        </p:nvSpPr>
        <p:spPr>
          <a:xfrm>
            <a:off x="220553" y="454018"/>
            <a:ext cx="8654595" cy="461548"/>
          </a:xfrm>
          <a:prstGeom prst="rect">
            <a:avLst/>
          </a:prstGeom>
        </p:spPr>
        <p:txBody>
          <a:bodyPr vert="horz" lIns="36000" tIns="45720" rIns="36000" bIns="45720" rtlCol="0" anchor="t">
            <a:noAutofit/>
          </a:bodyPr>
          <a:lstStyle>
            <a:lvl1pPr algn="l" defTabSz="914400" rtl="0" eaLnBrk="1" latinLnBrk="0" hangingPunct="1">
              <a:spcBef>
                <a:spcPct val="0"/>
              </a:spcBef>
              <a:buNone/>
              <a:defRPr sz="2800" b="1" kern="1200">
                <a:solidFill>
                  <a:srgbClr val="404040"/>
                </a:solidFill>
                <a:latin typeface="Calibri" pitchFamily="34" charset="0"/>
                <a:ea typeface="+mj-ea"/>
                <a:cs typeface="Arial"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cs-CZ" sz="2400" b="1" i="0" u="none" strike="noStrike" kern="1200" cap="none" spc="0" normalizeH="0" baseline="0" noProof="0" dirty="0">
                <a:ln>
                  <a:noFill/>
                </a:ln>
                <a:solidFill>
                  <a:srgbClr val="404040"/>
                </a:solidFill>
                <a:effectLst/>
                <a:uLnTx/>
                <a:uFillTx/>
                <a:latin typeface="Calibri" pitchFamily="34" charset="0"/>
                <a:ea typeface="+mj-ea"/>
                <a:cs typeface="Arial" pitchFamily="34" charset="0"/>
              </a:rPr>
              <a:t>Prostředí působí čistě a upraveně, je zde dostatek materiálů</a:t>
            </a:r>
          </a:p>
        </p:txBody>
      </p:sp>
      <p:sp>
        <p:nvSpPr>
          <p:cNvPr id="55" name="Zástupný symbol pro text 4"/>
          <p:cNvSpPr txBox="1">
            <a:spLocks/>
          </p:cNvSpPr>
          <p:nvPr/>
        </p:nvSpPr>
        <p:spPr>
          <a:xfrm>
            <a:off x="166765" y="188107"/>
            <a:ext cx="6710396" cy="442661"/>
          </a:xfrm>
          <a:prstGeom prst="rect">
            <a:avLst/>
          </a:prstGeom>
        </p:spPr>
        <p:txBody>
          <a:bodyPr/>
          <a:lstStyle>
            <a:lvl1pPr marL="174625" indent="-174625" algn="l" defTabSz="914400" rtl="0" eaLnBrk="1" latinLnBrk="0" hangingPunct="1">
              <a:spcBef>
                <a:spcPct val="20000"/>
              </a:spcBef>
              <a:buFont typeface="Wingdings" pitchFamily="2" charset="2"/>
              <a:buChar char="§"/>
              <a:defRPr sz="2000" kern="1200">
                <a:solidFill>
                  <a:srgbClr val="404040"/>
                </a:solidFill>
                <a:latin typeface="Calibri" pitchFamily="34" charset="0"/>
                <a:ea typeface="+mn-ea"/>
                <a:cs typeface="Arial" pitchFamily="34" charset="0"/>
              </a:defRPr>
            </a:lvl1pPr>
            <a:lvl2pPr marL="444500" indent="-203200" algn="l" defTabSz="914400" rtl="0" eaLnBrk="1" latinLnBrk="0" hangingPunct="1">
              <a:spcBef>
                <a:spcPct val="20000"/>
              </a:spcBef>
              <a:buSzPct val="100000"/>
              <a:buFont typeface="Wingdings" panose="05000000000000000000" pitchFamily="2" charset="2"/>
              <a:buChar char="§"/>
              <a:defRPr sz="1800" kern="1200">
                <a:solidFill>
                  <a:srgbClr val="404040"/>
                </a:solidFill>
                <a:latin typeface="Calibri" pitchFamily="34" charset="0"/>
                <a:ea typeface="+mn-ea"/>
                <a:cs typeface="Arial" pitchFamily="34" charset="0"/>
              </a:defRPr>
            </a:lvl2pPr>
            <a:lvl3pPr marL="622300" indent="-127000" algn="l" defTabSz="914400" rtl="0" eaLnBrk="1" latinLnBrk="0" hangingPunct="1">
              <a:spcBef>
                <a:spcPct val="20000"/>
              </a:spcBef>
              <a:buSzPct val="100000"/>
              <a:buFont typeface="Arial" pitchFamily="34" charset="0"/>
              <a:buNone/>
              <a:defRPr sz="1800" kern="1200">
                <a:solidFill>
                  <a:srgbClr val="404040"/>
                </a:solidFill>
                <a:latin typeface="Calibri" pitchFamily="34" charset="0"/>
                <a:ea typeface="+mn-ea"/>
                <a:cs typeface="Arial" pitchFamily="34" charset="0"/>
              </a:defRPr>
            </a:lvl3pPr>
            <a:lvl4pPr marL="901700" indent="-139700" algn="l" defTabSz="914400" rtl="0" eaLnBrk="1" latinLnBrk="0" hangingPunct="1">
              <a:spcBef>
                <a:spcPct val="20000"/>
              </a:spcBef>
              <a:buFont typeface="Arial" pitchFamily="34" charset="0"/>
              <a:buNone/>
              <a:defRPr sz="1600" kern="1200">
                <a:solidFill>
                  <a:srgbClr val="404040"/>
                </a:solidFill>
                <a:latin typeface="Calibri" pitchFamily="34" charset="0"/>
                <a:ea typeface="+mn-ea"/>
                <a:cs typeface="Arial" pitchFamily="34" charset="0"/>
              </a:defRPr>
            </a:lvl4pPr>
            <a:lvl5pPr marL="1257300" indent="-139700" algn="l" defTabSz="914400" rtl="0" eaLnBrk="1" latinLnBrk="0" hangingPunct="1">
              <a:spcBef>
                <a:spcPct val="20000"/>
              </a:spcBef>
              <a:buFont typeface="Arial" pitchFamily="34" charset="0"/>
              <a:buNone/>
              <a:defRPr sz="1400" kern="1200">
                <a:solidFill>
                  <a:srgbClr val="404040"/>
                </a:solidFill>
                <a:latin typeface="Calibri"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buNone/>
              <a:defRPr/>
            </a:pPr>
            <a:r>
              <a:rPr lang="pl-PL" sz="1800" dirty="0"/>
              <a:t>INTERIÉR A VYBAVENOST TIC</a:t>
            </a:r>
          </a:p>
        </p:txBody>
      </p:sp>
      <p:graphicFrame>
        <p:nvGraphicFramePr>
          <p:cNvPr id="77" name="Chart 1"/>
          <p:cNvGraphicFramePr/>
          <p:nvPr/>
        </p:nvGraphicFramePr>
        <p:xfrm>
          <a:off x="124706" y="1805234"/>
          <a:ext cx="4356417" cy="283820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4" name="Chart 1"/>
          <p:cNvGraphicFramePr/>
          <p:nvPr/>
        </p:nvGraphicFramePr>
        <p:xfrm>
          <a:off x="4397973" y="2116585"/>
          <a:ext cx="4616174" cy="2526853"/>
        </p:xfrm>
        <a:graphic>
          <a:graphicData uri="http://schemas.openxmlformats.org/drawingml/2006/chart">
            <c:chart xmlns:c="http://schemas.openxmlformats.org/drawingml/2006/chart" xmlns:r="http://schemas.openxmlformats.org/officeDocument/2006/relationships" r:id="rId3"/>
          </a:graphicData>
        </a:graphic>
      </p:graphicFrame>
      <p:sp>
        <p:nvSpPr>
          <p:cNvPr id="85" name="TextovéPole 84"/>
          <p:cNvSpPr txBox="1"/>
          <p:nvPr/>
        </p:nvSpPr>
        <p:spPr>
          <a:xfrm>
            <a:off x="5599421" y="3925606"/>
            <a:ext cx="2497314" cy="276999"/>
          </a:xfrm>
          <a:prstGeom prst="rect">
            <a:avLst/>
          </a:prstGeom>
        </p:spPr>
        <p:txBody>
          <a:bodyPr wrap="square" rtlCol="0">
            <a:spAutoFit/>
          </a:bodyPr>
          <a:lstStyle/>
          <a:p>
            <a:pPr algn="ctr" fontAlgn="auto">
              <a:spcBef>
                <a:spcPts val="0"/>
              </a:spcBef>
              <a:spcAft>
                <a:spcPts val="0"/>
              </a:spcAft>
              <a:defRPr/>
            </a:pPr>
            <a:r>
              <a:rPr lang="cs-CZ" sz="1200" b="1" i="1" kern="0" dirty="0">
                <a:solidFill>
                  <a:srgbClr val="404040"/>
                </a:solidFill>
                <a:latin typeface="Calibri" pitchFamily="34" charset="0"/>
                <a:cs typeface="Arial" pitchFamily="34" charset="0"/>
              </a:rPr>
              <a:t>* NEHODNOCENÉ POLOŽKY</a:t>
            </a:r>
          </a:p>
        </p:txBody>
      </p:sp>
      <p:grpSp>
        <p:nvGrpSpPr>
          <p:cNvPr id="87" name="Skupina 86"/>
          <p:cNvGrpSpPr/>
          <p:nvPr/>
        </p:nvGrpSpPr>
        <p:grpSpPr>
          <a:xfrm>
            <a:off x="251520" y="695138"/>
            <a:ext cx="8762627" cy="1123672"/>
            <a:chOff x="285373" y="786776"/>
            <a:chExt cx="8762627" cy="1123672"/>
          </a:xfrm>
        </p:grpSpPr>
        <p:sp>
          <p:nvSpPr>
            <p:cNvPr id="88" name="TextovéPole 87"/>
            <p:cNvSpPr txBox="1"/>
            <p:nvPr/>
          </p:nvSpPr>
          <p:spPr>
            <a:xfrm>
              <a:off x="1366509" y="793306"/>
              <a:ext cx="719611" cy="646331"/>
            </a:xfrm>
            <a:prstGeom prst="rect">
              <a:avLst/>
            </a:prstGeom>
          </p:spPr>
          <p:txBody>
            <a:bodyPr wrap="square" rtlCol="0">
              <a:spAutoFit/>
            </a:bodyPr>
            <a:lstStyle/>
            <a:p>
              <a:pPr algn="ctr" fontAlgn="auto">
                <a:lnSpc>
                  <a:spcPct val="150000"/>
                </a:lnSpc>
                <a:spcBef>
                  <a:spcPts val="0"/>
                </a:spcBef>
                <a:spcAft>
                  <a:spcPts val="0"/>
                </a:spcAft>
                <a:defRPr/>
              </a:pPr>
              <a:r>
                <a:rPr lang="cs-CZ" sz="2400" b="1" kern="0" dirty="0">
                  <a:solidFill>
                    <a:srgbClr val="00B050"/>
                  </a:solidFill>
                  <a:latin typeface="Calibri" pitchFamily="34" charset="0"/>
                  <a:cs typeface="Arial" pitchFamily="34" charset="0"/>
                </a:rPr>
                <a:t>95</a:t>
              </a:r>
              <a:r>
                <a:rPr lang="cs-CZ" sz="1600" b="1" kern="0" dirty="0">
                  <a:solidFill>
                    <a:srgbClr val="00B050"/>
                  </a:solidFill>
                  <a:latin typeface="Calibri" pitchFamily="34" charset="0"/>
                  <a:cs typeface="Arial" pitchFamily="34" charset="0"/>
                </a:rPr>
                <a:t> </a:t>
              </a:r>
              <a:r>
                <a:rPr lang="cs-CZ" sz="1400" b="1" kern="0" dirty="0">
                  <a:solidFill>
                    <a:srgbClr val="00B050"/>
                  </a:solidFill>
                  <a:latin typeface="Calibri" pitchFamily="34" charset="0"/>
                  <a:cs typeface="Arial" pitchFamily="34" charset="0"/>
                </a:rPr>
                <a:t>%</a:t>
              </a:r>
              <a:endParaRPr lang="cs-CZ" b="1" kern="0" dirty="0">
                <a:solidFill>
                  <a:srgbClr val="00B050"/>
                </a:solidFill>
                <a:latin typeface="Calibri" pitchFamily="34" charset="0"/>
                <a:cs typeface="Arial" pitchFamily="34" charset="0"/>
              </a:endParaRPr>
            </a:p>
          </p:txBody>
        </p:sp>
        <p:sp>
          <p:nvSpPr>
            <p:cNvPr id="89" name="TextovéPole 88"/>
            <p:cNvSpPr txBox="1"/>
            <p:nvPr/>
          </p:nvSpPr>
          <p:spPr>
            <a:xfrm>
              <a:off x="3611051" y="786776"/>
              <a:ext cx="734745" cy="589072"/>
            </a:xfrm>
            <a:prstGeom prst="rect">
              <a:avLst/>
            </a:prstGeom>
          </p:spPr>
          <p:txBody>
            <a:bodyPr wrap="square" rtlCol="0">
              <a:spAutoFit/>
            </a:bodyPr>
            <a:lstStyle/>
            <a:p>
              <a:pPr algn="ctr" fontAlgn="auto">
                <a:lnSpc>
                  <a:spcPct val="150000"/>
                </a:lnSpc>
                <a:spcBef>
                  <a:spcPts val="0"/>
                </a:spcBef>
                <a:spcAft>
                  <a:spcPts val="0"/>
                </a:spcAft>
                <a:defRPr/>
              </a:pPr>
              <a:r>
                <a:rPr lang="cs-CZ" sz="2400" b="1" kern="0" dirty="0">
                  <a:solidFill>
                    <a:srgbClr val="00B050"/>
                  </a:solidFill>
                  <a:latin typeface="Calibri" pitchFamily="34" charset="0"/>
                  <a:cs typeface="Arial" pitchFamily="34" charset="0"/>
                </a:rPr>
                <a:t>89</a:t>
              </a:r>
              <a:r>
                <a:rPr lang="cs-CZ" sz="1600" b="1" kern="0" dirty="0">
                  <a:solidFill>
                    <a:srgbClr val="00B050"/>
                  </a:solidFill>
                  <a:latin typeface="Calibri" pitchFamily="34" charset="0"/>
                  <a:cs typeface="Arial" pitchFamily="34" charset="0"/>
                </a:rPr>
                <a:t> </a:t>
              </a:r>
              <a:r>
                <a:rPr lang="cs-CZ" sz="1400" b="1" kern="0" dirty="0">
                  <a:solidFill>
                    <a:srgbClr val="00B050"/>
                  </a:solidFill>
                  <a:latin typeface="Calibri" pitchFamily="34" charset="0"/>
                  <a:cs typeface="Arial" pitchFamily="34" charset="0"/>
                </a:rPr>
                <a:t>%</a:t>
              </a:r>
              <a:endParaRPr lang="cs-CZ" b="1" kern="0" dirty="0">
                <a:solidFill>
                  <a:srgbClr val="00B050"/>
                </a:solidFill>
                <a:latin typeface="Calibri" pitchFamily="34" charset="0"/>
                <a:cs typeface="Arial" pitchFamily="34" charset="0"/>
              </a:endParaRPr>
            </a:p>
          </p:txBody>
        </p:sp>
        <p:sp>
          <p:nvSpPr>
            <p:cNvPr id="90" name="TextovéPole 89"/>
            <p:cNvSpPr txBox="1"/>
            <p:nvPr/>
          </p:nvSpPr>
          <p:spPr>
            <a:xfrm>
              <a:off x="5771291" y="789555"/>
              <a:ext cx="744925" cy="589072"/>
            </a:xfrm>
            <a:prstGeom prst="rect">
              <a:avLst/>
            </a:prstGeom>
          </p:spPr>
          <p:txBody>
            <a:bodyPr wrap="square" rtlCol="0">
              <a:spAutoFit/>
            </a:bodyPr>
            <a:lstStyle/>
            <a:p>
              <a:pPr algn="ctr" fontAlgn="auto">
                <a:lnSpc>
                  <a:spcPct val="150000"/>
                </a:lnSpc>
                <a:spcBef>
                  <a:spcPts val="0"/>
                </a:spcBef>
                <a:spcAft>
                  <a:spcPts val="0"/>
                </a:spcAft>
                <a:defRPr/>
              </a:pPr>
              <a:r>
                <a:rPr lang="cs-CZ" sz="2400" b="1" kern="0" dirty="0">
                  <a:solidFill>
                    <a:srgbClr val="00B050"/>
                  </a:solidFill>
                  <a:latin typeface="Calibri" pitchFamily="34" charset="0"/>
                  <a:cs typeface="Arial" pitchFamily="34" charset="0"/>
                </a:rPr>
                <a:t>95</a:t>
              </a:r>
              <a:r>
                <a:rPr lang="cs-CZ" sz="1600" b="1" kern="0" dirty="0">
                  <a:solidFill>
                    <a:srgbClr val="00B050"/>
                  </a:solidFill>
                  <a:latin typeface="Calibri" pitchFamily="34" charset="0"/>
                  <a:cs typeface="Arial" pitchFamily="34" charset="0"/>
                </a:rPr>
                <a:t> </a:t>
              </a:r>
              <a:r>
                <a:rPr lang="cs-CZ" sz="1400" b="1" kern="0" dirty="0">
                  <a:solidFill>
                    <a:srgbClr val="00B050"/>
                  </a:solidFill>
                  <a:latin typeface="Calibri" pitchFamily="34" charset="0"/>
                  <a:cs typeface="Arial" pitchFamily="34" charset="0"/>
                </a:rPr>
                <a:t>%</a:t>
              </a:r>
              <a:endParaRPr lang="cs-CZ" b="1" kern="0" dirty="0">
                <a:solidFill>
                  <a:srgbClr val="00B050"/>
                </a:solidFill>
                <a:latin typeface="Calibri" pitchFamily="34" charset="0"/>
                <a:cs typeface="Arial" pitchFamily="34" charset="0"/>
              </a:endParaRPr>
            </a:p>
          </p:txBody>
        </p:sp>
        <p:sp>
          <p:nvSpPr>
            <p:cNvPr id="91" name="TextovéPole 90"/>
            <p:cNvSpPr txBox="1"/>
            <p:nvPr/>
          </p:nvSpPr>
          <p:spPr>
            <a:xfrm>
              <a:off x="8048812" y="992921"/>
              <a:ext cx="999188" cy="369332"/>
            </a:xfrm>
            <a:prstGeom prst="rect">
              <a:avLst/>
            </a:prstGeom>
          </p:spPr>
          <p:txBody>
            <a:bodyPr wrap="square" rtlCol="0">
              <a:spAutoFit/>
            </a:bodyPr>
            <a:lstStyle/>
            <a:p>
              <a:pPr algn="ctr" fontAlgn="auto">
                <a:spcBef>
                  <a:spcPts val="0"/>
                </a:spcBef>
                <a:spcAft>
                  <a:spcPts val="0"/>
                </a:spcAft>
                <a:defRPr/>
              </a:pPr>
              <a:r>
                <a:rPr lang="cs-CZ" sz="900" b="1" kern="0" dirty="0">
                  <a:solidFill>
                    <a:srgbClr val="404040"/>
                  </a:solidFill>
                  <a:latin typeface="Calibri" pitchFamily="34" charset="0"/>
                  <a:cs typeface="Arial" pitchFamily="34" charset="0"/>
                </a:rPr>
                <a:t>NEHODNOCENO INDEXEM</a:t>
              </a:r>
              <a:endParaRPr lang="cs-CZ" sz="700" b="1" kern="0" dirty="0">
                <a:solidFill>
                  <a:srgbClr val="404040"/>
                </a:solidFill>
                <a:latin typeface="Calibri" pitchFamily="34" charset="0"/>
                <a:cs typeface="Arial" pitchFamily="34" charset="0"/>
              </a:endParaRPr>
            </a:p>
          </p:txBody>
        </p:sp>
        <p:grpSp>
          <p:nvGrpSpPr>
            <p:cNvPr id="92" name="Skupina 91"/>
            <p:cNvGrpSpPr/>
            <p:nvPr/>
          </p:nvGrpSpPr>
          <p:grpSpPr>
            <a:xfrm>
              <a:off x="285373" y="1148056"/>
              <a:ext cx="8589775" cy="762392"/>
              <a:chOff x="276643" y="2094180"/>
              <a:chExt cx="8589775" cy="762392"/>
            </a:xfrm>
          </p:grpSpPr>
          <p:grpSp>
            <p:nvGrpSpPr>
              <p:cNvPr id="93" name="Skupina 92"/>
              <p:cNvGrpSpPr/>
              <p:nvPr/>
            </p:nvGrpSpPr>
            <p:grpSpPr>
              <a:xfrm>
                <a:off x="276643" y="2635435"/>
                <a:ext cx="1947600" cy="221137"/>
                <a:chOff x="297260" y="2995711"/>
                <a:chExt cx="1947600" cy="221137"/>
              </a:xfrm>
            </p:grpSpPr>
            <p:sp>
              <p:nvSpPr>
                <p:cNvPr id="113" name="Obdélník 38"/>
                <p:cNvSpPr/>
                <p:nvPr/>
              </p:nvSpPr>
              <p:spPr>
                <a:xfrm>
                  <a:off x="297260" y="2995711"/>
                  <a:ext cx="1947600" cy="221137"/>
                </a:xfrm>
                <a:prstGeom prst="rect">
                  <a:avLst/>
                </a:prstGeom>
                <a:solidFill>
                  <a:srgbClr val="262626"/>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050" b="0" i="0" u="none" strike="noStrike" kern="0" cap="none" spc="0" normalizeH="0" baseline="0" noProof="0" dirty="0">
                    <a:ln>
                      <a:noFill/>
                    </a:ln>
                    <a:solidFill>
                      <a:srgbClr val="A8CCDD"/>
                    </a:solidFill>
                    <a:effectLst/>
                    <a:uLnTx/>
                    <a:uFillTx/>
                    <a:latin typeface="Calibri"/>
                    <a:ea typeface="+mn-ea"/>
                    <a:cs typeface="+mn-cs"/>
                  </a:endParaRPr>
                </a:p>
              </p:txBody>
            </p:sp>
            <p:sp>
              <p:nvSpPr>
                <p:cNvPr id="114" name="Nadpis 3"/>
                <p:cNvSpPr txBox="1">
                  <a:spLocks/>
                </p:cNvSpPr>
                <p:nvPr/>
              </p:nvSpPr>
              <p:spPr>
                <a:xfrm>
                  <a:off x="343045" y="3040802"/>
                  <a:ext cx="1817686" cy="138499"/>
                </a:xfrm>
                <a:prstGeom prst="rect">
                  <a:avLst/>
                </a:prstGeom>
                <a:solidFill>
                  <a:srgbClr val="262626"/>
                </a:solidFill>
              </p:spPr>
              <p:txBody>
                <a:bodyPr vert="horz" wrap="square" lIns="0" tIns="0" rIns="0" bIns="0" rtlCol="0" anchor="t">
                  <a:spAutoFit/>
                </a:bodyPr>
                <a:lstStyle>
                  <a:defPPr>
                    <a:defRPr lang="en-US"/>
                  </a:defPPr>
                  <a:lvl1pPr marL="0" algn="l" defTabSz="1358696" rtl="0" eaLnBrk="1" latinLnBrk="0" hangingPunct="1">
                    <a:defRPr sz="2600" kern="1200">
                      <a:solidFill>
                        <a:schemeClr val="tx1"/>
                      </a:solidFill>
                      <a:latin typeface="+mn-lt"/>
                      <a:ea typeface="+mn-ea"/>
                      <a:cs typeface="+mn-cs"/>
                    </a:defRPr>
                  </a:lvl1pPr>
                  <a:lvl2pPr marL="679348" algn="l" defTabSz="1358696" rtl="0" eaLnBrk="1" latinLnBrk="0" hangingPunct="1">
                    <a:defRPr sz="2600" kern="1200">
                      <a:solidFill>
                        <a:schemeClr val="tx1"/>
                      </a:solidFill>
                      <a:latin typeface="+mn-lt"/>
                      <a:ea typeface="+mn-ea"/>
                      <a:cs typeface="+mn-cs"/>
                    </a:defRPr>
                  </a:lvl2pPr>
                  <a:lvl3pPr marL="1358696" algn="l" defTabSz="1358696" rtl="0" eaLnBrk="1" latinLnBrk="0" hangingPunct="1">
                    <a:defRPr sz="2600" kern="1200">
                      <a:solidFill>
                        <a:schemeClr val="tx1"/>
                      </a:solidFill>
                      <a:latin typeface="+mn-lt"/>
                      <a:ea typeface="+mn-ea"/>
                      <a:cs typeface="+mn-cs"/>
                    </a:defRPr>
                  </a:lvl3pPr>
                  <a:lvl4pPr marL="2038044" algn="l" defTabSz="1358696" rtl="0" eaLnBrk="1" latinLnBrk="0" hangingPunct="1">
                    <a:defRPr sz="2600" kern="1200">
                      <a:solidFill>
                        <a:schemeClr val="tx1"/>
                      </a:solidFill>
                      <a:latin typeface="+mn-lt"/>
                      <a:ea typeface="+mn-ea"/>
                      <a:cs typeface="+mn-cs"/>
                    </a:defRPr>
                  </a:lvl4pPr>
                  <a:lvl5pPr marL="2717392" algn="l" defTabSz="1358696" rtl="0" eaLnBrk="1" latinLnBrk="0" hangingPunct="1">
                    <a:defRPr sz="2600" kern="1200">
                      <a:solidFill>
                        <a:schemeClr val="tx1"/>
                      </a:solidFill>
                      <a:latin typeface="+mn-lt"/>
                      <a:ea typeface="+mn-ea"/>
                      <a:cs typeface="+mn-cs"/>
                    </a:defRPr>
                  </a:lvl5pPr>
                  <a:lvl6pPr marL="3396740" algn="l" defTabSz="1358696" rtl="0" eaLnBrk="1" latinLnBrk="0" hangingPunct="1">
                    <a:defRPr sz="2600" kern="1200">
                      <a:solidFill>
                        <a:schemeClr val="tx1"/>
                      </a:solidFill>
                      <a:latin typeface="+mn-lt"/>
                      <a:ea typeface="+mn-ea"/>
                      <a:cs typeface="+mn-cs"/>
                    </a:defRPr>
                  </a:lvl6pPr>
                  <a:lvl7pPr marL="4076088" algn="l" defTabSz="1358696" rtl="0" eaLnBrk="1" latinLnBrk="0" hangingPunct="1">
                    <a:defRPr sz="2600" kern="1200">
                      <a:solidFill>
                        <a:schemeClr val="tx1"/>
                      </a:solidFill>
                      <a:latin typeface="+mn-lt"/>
                      <a:ea typeface="+mn-ea"/>
                      <a:cs typeface="+mn-cs"/>
                    </a:defRPr>
                  </a:lvl7pPr>
                  <a:lvl8pPr marL="4755435" algn="l" defTabSz="1358696" rtl="0" eaLnBrk="1" latinLnBrk="0" hangingPunct="1">
                    <a:defRPr sz="2600" kern="1200">
                      <a:solidFill>
                        <a:schemeClr val="tx1"/>
                      </a:solidFill>
                      <a:latin typeface="+mn-lt"/>
                      <a:ea typeface="+mn-ea"/>
                      <a:cs typeface="+mn-cs"/>
                    </a:defRPr>
                  </a:lvl8pPr>
                  <a:lvl9pPr marL="5434783" algn="l" defTabSz="1358696" rtl="0" eaLnBrk="1" latinLnBrk="0" hangingPunct="1">
                    <a:defRPr sz="2600" kern="1200">
                      <a:solidFill>
                        <a:schemeClr val="tx1"/>
                      </a:solidFill>
                      <a:latin typeface="+mn-lt"/>
                      <a:ea typeface="+mn-ea"/>
                      <a:cs typeface="+mn-cs"/>
                    </a:defRPr>
                  </a:lvl9pPr>
                </a:lstStyle>
                <a:p>
                  <a:pPr algn="ctr" fontAlgn="auto">
                    <a:spcBef>
                      <a:spcPts val="0"/>
                    </a:spcBef>
                    <a:spcAft>
                      <a:spcPts val="600"/>
                    </a:spcAft>
                    <a:defRPr/>
                  </a:pPr>
                  <a:r>
                    <a:rPr lang="cs-CZ" sz="900" b="1" dirty="0">
                      <a:solidFill>
                        <a:srgbClr val="A8CCDD"/>
                      </a:solidFill>
                      <a:latin typeface="Calibri"/>
                    </a:rPr>
                    <a:t>EXTERIÉR TIC A PRVNÍ DOJEM</a:t>
                  </a:r>
                </a:p>
              </p:txBody>
            </p:sp>
          </p:grpSp>
          <p:grpSp>
            <p:nvGrpSpPr>
              <p:cNvPr id="94" name="Skupina 93"/>
              <p:cNvGrpSpPr/>
              <p:nvPr/>
            </p:nvGrpSpPr>
            <p:grpSpPr>
              <a:xfrm>
                <a:off x="2502497" y="2632569"/>
                <a:ext cx="1947600" cy="221137"/>
                <a:chOff x="2501754" y="3456483"/>
                <a:chExt cx="1947600" cy="298552"/>
              </a:xfrm>
            </p:grpSpPr>
            <p:sp>
              <p:nvSpPr>
                <p:cNvPr id="111" name="Obdélník 38"/>
                <p:cNvSpPr/>
                <p:nvPr/>
              </p:nvSpPr>
              <p:spPr>
                <a:xfrm>
                  <a:off x="2501754" y="3456483"/>
                  <a:ext cx="1947600" cy="298552"/>
                </a:xfrm>
                <a:prstGeom prst="rect">
                  <a:avLst/>
                </a:prstGeom>
                <a:solidFill>
                  <a:srgbClr val="262626"/>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000" b="0" i="0" u="none" strike="noStrike" kern="0" cap="none" spc="0" normalizeH="0" baseline="0" noProof="0" dirty="0">
                    <a:ln>
                      <a:noFill/>
                    </a:ln>
                    <a:solidFill>
                      <a:srgbClr val="404040"/>
                    </a:solidFill>
                    <a:effectLst/>
                    <a:uLnTx/>
                    <a:uFillTx/>
                    <a:latin typeface="Calibri"/>
                    <a:ea typeface="+mn-ea"/>
                    <a:cs typeface="+mn-cs"/>
                  </a:endParaRPr>
                </a:p>
              </p:txBody>
            </p:sp>
            <p:sp>
              <p:nvSpPr>
                <p:cNvPr id="112" name="Nadpis 3"/>
                <p:cNvSpPr txBox="1">
                  <a:spLocks/>
                </p:cNvSpPr>
                <p:nvPr/>
              </p:nvSpPr>
              <p:spPr>
                <a:xfrm>
                  <a:off x="2762271" y="3504547"/>
                  <a:ext cx="1446960" cy="186984"/>
                </a:xfrm>
                <a:prstGeom prst="rect">
                  <a:avLst/>
                </a:prstGeom>
              </p:spPr>
              <p:txBody>
                <a:bodyPr vert="horz" wrap="square" lIns="0" tIns="0" rIns="0" bIns="0" rtlCol="0" anchor="t">
                  <a:spAutoFit/>
                </a:bodyPr>
                <a:lstStyle>
                  <a:defPPr>
                    <a:defRPr lang="en-US"/>
                  </a:defPPr>
                  <a:lvl1pPr marL="0" algn="l" defTabSz="1358696" rtl="0" eaLnBrk="1" latinLnBrk="0" hangingPunct="1">
                    <a:defRPr sz="2600" kern="1200">
                      <a:solidFill>
                        <a:schemeClr val="tx1"/>
                      </a:solidFill>
                      <a:latin typeface="+mn-lt"/>
                      <a:ea typeface="+mn-ea"/>
                      <a:cs typeface="+mn-cs"/>
                    </a:defRPr>
                  </a:lvl1pPr>
                  <a:lvl2pPr marL="679348" algn="l" defTabSz="1358696" rtl="0" eaLnBrk="1" latinLnBrk="0" hangingPunct="1">
                    <a:defRPr sz="2600" kern="1200">
                      <a:solidFill>
                        <a:schemeClr val="tx1"/>
                      </a:solidFill>
                      <a:latin typeface="+mn-lt"/>
                      <a:ea typeface="+mn-ea"/>
                      <a:cs typeface="+mn-cs"/>
                    </a:defRPr>
                  </a:lvl2pPr>
                  <a:lvl3pPr marL="1358696" algn="l" defTabSz="1358696" rtl="0" eaLnBrk="1" latinLnBrk="0" hangingPunct="1">
                    <a:defRPr sz="2600" kern="1200">
                      <a:solidFill>
                        <a:schemeClr val="tx1"/>
                      </a:solidFill>
                      <a:latin typeface="+mn-lt"/>
                      <a:ea typeface="+mn-ea"/>
                      <a:cs typeface="+mn-cs"/>
                    </a:defRPr>
                  </a:lvl3pPr>
                  <a:lvl4pPr marL="2038044" algn="l" defTabSz="1358696" rtl="0" eaLnBrk="1" latinLnBrk="0" hangingPunct="1">
                    <a:defRPr sz="2600" kern="1200">
                      <a:solidFill>
                        <a:schemeClr val="tx1"/>
                      </a:solidFill>
                      <a:latin typeface="+mn-lt"/>
                      <a:ea typeface="+mn-ea"/>
                      <a:cs typeface="+mn-cs"/>
                    </a:defRPr>
                  </a:lvl4pPr>
                  <a:lvl5pPr marL="2717392" algn="l" defTabSz="1358696" rtl="0" eaLnBrk="1" latinLnBrk="0" hangingPunct="1">
                    <a:defRPr sz="2600" kern="1200">
                      <a:solidFill>
                        <a:schemeClr val="tx1"/>
                      </a:solidFill>
                      <a:latin typeface="+mn-lt"/>
                      <a:ea typeface="+mn-ea"/>
                      <a:cs typeface="+mn-cs"/>
                    </a:defRPr>
                  </a:lvl5pPr>
                  <a:lvl6pPr marL="3396740" algn="l" defTabSz="1358696" rtl="0" eaLnBrk="1" latinLnBrk="0" hangingPunct="1">
                    <a:defRPr sz="2600" kern="1200">
                      <a:solidFill>
                        <a:schemeClr val="tx1"/>
                      </a:solidFill>
                      <a:latin typeface="+mn-lt"/>
                      <a:ea typeface="+mn-ea"/>
                      <a:cs typeface="+mn-cs"/>
                    </a:defRPr>
                  </a:lvl6pPr>
                  <a:lvl7pPr marL="4076088" algn="l" defTabSz="1358696" rtl="0" eaLnBrk="1" latinLnBrk="0" hangingPunct="1">
                    <a:defRPr sz="2600" kern="1200">
                      <a:solidFill>
                        <a:schemeClr val="tx1"/>
                      </a:solidFill>
                      <a:latin typeface="+mn-lt"/>
                      <a:ea typeface="+mn-ea"/>
                      <a:cs typeface="+mn-cs"/>
                    </a:defRPr>
                  </a:lvl7pPr>
                  <a:lvl8pPr marL="4755435" algn="l" defTabSz="1358696" rtl="0" eaLnBrk="1" latinLnBrk="0" hangingPunct="1">
                    <a:defRPr sz="2600" kern="1200">
                      <a:solidFill>
                        <a:schemeClr val="tx1"/>
                      </a:solidFill>
                      <a:latin typeface="+mn-lt"/>
                      <a:ea typeface="+mn-ea"/>
                      <a:cs typeface="+mn-cs"/>
                    </a:defRPr>
                  </a:lvl8pPr>
                  <a:lvl9pPr marL="5434783" algn="l" defTabSz="1358696" rtl="0" eaLnBrk="1" latinLnBrk="0" hangingPunct="1">
                    <a:defRPr sz="2600" kern="1200">
                      <a:solidFill>
                        <a:schemeClr val="tx1"/>
                      </a:solidFill>
                      <a:latin typeface="+mn-lt"/>
                      <a:ea typeface="+mn-ea"/>
                      <a:cs typeface="+mn-cs"/>
                    </a:defRPr>
                  </a:lvl9pPr>
                </a:lstStyle>
                <a:p>
                  <a:pPr algn="ctr" fontAlgn="auto">
                    <a:spcBef>
                      <a:spcPts val="0"/>
                    </a:spcBef>
                    <a:spcAft>
                      <a:spcPts val="600"/>
                    </a:spcAft>
                    <a:defRPr/>
                  </a:pPr>
                  <a:r>
                    <a:rPr lang="cs-CZ" sz="900" b="1" dirty="0">
                      <a:solidFill>
                        <a:srgbClr val="A8CCDD"/>
                      </a:solidFill>
                      <a:latin typeface="Calibri"/>
                    </a:rPr>
                    <a:t>PRACOVNÍK TIC</a:t>
                  </a:r>
                </a:p>
              </p:txBody>
            </p:sp>
          </p:grpSp>
          <p:grpSp>
            <p:nvGrpSpPr>
              <p:cNvPr id="95" name="Skupina 94"/>
              <p:cNvGrpSpPr/>
              <p:nvPr/>
            </p:nvGrpSpPr>
            <p:grpSpPr>
              <a:xfrm>
                <a:off x="4675325" y="2631894"/>
                <a:ext cx="1947600" cy="221137"/>
                <a:chOff x="4651885" y="3458190"/>
                <a:chExt cx="1947600" cy="298552"/>
              </a:xfrm>
            </p:grpSpPr>
            <p:sp>
              <p:nvSpPr>
                <p:cNvPr id="109" name="Obdélník 38"/>
                <p:cNvSpPr/>
                <p:nvPr/>
              </p:nvSpPr>
              <p:spPr>
                <a:xfrm>
                  <a:off x="4651885" y="3458190"/>
                  <a:ext cx="1947600" cy="298552"/>
                </a:xfrm>
                <a:prstGeom prst="rect">
                  <a:avLst/>
                </a:prstGeom>
                <a:solidFill>
                  <a:srgbClr val="FBB04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000" b="0" i="0" u="none" strike="noStrike" kern="0" cap="none" spc="0" normalizeH="0" baseline="0" noProof="0" dirty="0">
                    <a:ln>
                      <a:noFill/>
                    </a:ln>
                    <a:solidFill>
                      <a:srgbClr val="404040"/>
                    </a:solidFill>
                    <a:effectLst/>
                    <a:uLnTx/>
                    <a:uFillTx/>
                    <a:latin typeface="Calibri"/>
                    <a:ea typeface="+mn-ea"/>
                    <a:cs typeface="+mn-cs"/>
                  </a:endParaRPr>
                </a:p>
              </p:txBody>
            </p:sp>
            <p:sp>
              <p:nvSpPr>
                <p:cNvPr id="110" name="Nadpis 3"/>
                <p:cNvSpPr txBox="1">
                  <a:spLocks/>
                </p:cNvSpPr>
                <p:nvPr/>
              </p:nvSpPr>
              <p:spPr>
                <a:xfrm>
                  <a:off x="4889238" y="3512374"/>
                  <a:ext cx="1464946" cy="186984"/>
                </a:xfrm>
                <a:prstGeom prst="rect">
                  <a:avLst/>
                </a:prstGeom>
              </p:spPr>
              <p:txBody>
                <a:bodyPr vert="horz" wrap="square" lIns="0" tIns="0" rIns="0" bIns="0" rtlCol="0" anchor="t">
                  <a:spAutoFit/>
                </a:bodyPr>
                <a:lstStyle>
                  <a:defPPr>
                    <a:defRPr lang="en-US"/>
                  </a:defPPr>
                  <a:lvl1pPr marL="0" algn="l" defTabSz="1358696" rtl="0" eaLnBrk="1" latinLnBrk="0" hangingPunct="1">
                    <a:defRPr sz="2600" kern="1200">
                      <a:solidFill>
                        <a:schemeClr val="tx1"/>
                      </a:solidFill>
                      <a:latin typeface="+mn-lt"/>
                      <a:ea typeface="+mn-ea"/>
                      <a:cs typeface="+mn-cs"/>
                    </a:defRPr>
                  </a:lvl1pPr>
                  <a:lvl2pPr marL="679348" algn="l" defTabSz="1358696" rtl="0" eaLnBrk="1" latinLnBrk="0" hangingPunct="1">
                    <a:defRPr sz="2600" kern="1200">
                      <a:solidFill>
                        <a:schemeClr val="tx1"/>
                      </a:solidFill>
                      <a:latin typeface="+mn-lt"/>
                      <a:ea typeface="+mn-ea"/>
                      <a:cs typeface="+mn-cs"/>
                    </a:defRPr>
                  </a:lvl2pPr>
                  <a:lvl3pPr marL="1358696" algn="l" defTabSz="1358696" rtl="0" eaLnBrk="1" latinLnBrk="0" hangingPunct="1">
                    <a:defRPr sz="2600" kern="1200">
                      <a:solidFill>
                        <a:schemeClr val="tx1"/>
                      </a:solidFill>
                      <a:latin typeface="+mn-lt"/>
                      <a:ea typeface="+mn-ea"/>
                      <a:cs typeface="+mn-cs"/>
                    </a:defRPr>
                  </a:lvl3pPr>
                  <a:lvl4pPr marL="2038044" algn="l" defTabSz="1358696" rtl="0" eaLnBrk="1" latinLnBrk="0" hangingPunct="1">
                    <a:defRPr sz="2600" kern="1200">
                      <a:solidFill>
                        <a:schemeClr val="tx1"/>
                      </a:solidFill>
                      <a:latin typeface="+mn-lt"/>
                      <a:ea typeface="+mn-ea"/>
                      <a:cs typeface="+mn-cs"/>
                    </a:defRPr>
                  </a:lvl4pPr>
                  <a:lvl5pPr marL="2717392" algn="l" defTabSz="1358696" rtl="0" eaLnBrk="1" latinLnBrk="0" hangingPunct="1">
                    <a:defRPr sz="2600" kern="1200">
                      <a:solidFill>
                        <a:schemeClr val="tx1"/>
                      </a:solidFill>
                      <a:latin typeface="+mn-lt"/>
                      <a:ea typeface="+mn-ea"/>
                      <a:cs typeface="+mn-cs"/>
                    </a:defRPr>
                  </a:lvl5pPr>
                  <a:lvl6pPr marL="3396740" algn="l" defTabSz="1358696" rtl="0" eaLnBrk="1" latinLnBrk="0" hangingPunct="1">
                    <a:defRPr sz="2600" kern="1200">
                      <a:solidFill>
                        <a:schemeClr val="tx1"/>
                      </a:solidFill>
                      <a:latin typeface="+mn-lt"/>
                      <a:ea typeface="+mn-ea"/>
                      <a:cs typeface="+mn-cs"/>
                    </a:defRPr>
                  </a:lvl6pPr>
                  <a:lvl7pPr marL="4076088" algn="l" defTabSz="1358696" rtl="0" eaLnBrk="1" latinLnBrk="0" hangingPunct="1">
                    <a:defRPr sz="2600" kern="1200">
                      <a:solidFill>
                        <a:schemeClr val="tx1"/>
                      </a:solidFill>
                      <a:latin typeface="+mn-lt"/>
                      <a:ea typeface="+mn-ea"/>
                      <a:cs typeface="+mn-cs"/>
                    </a:defRPr>
                  </a:lvl7pPr>
                  <a:lvl8pPr marL="4755435" algn="l" defTabSz="1358696" rtl="0" eaLnBrk="1" latinLnBrk="0" hangingPunct="1">
                    <a:defRPr sz="2600" kern="1200">
                      <a:solidFill>
                        <a:schemeClr val="tx1"/>
                      </a:solidFill>
                      <a:latin typeface="+mn-lt"/>
                      <a:ea typeface="+mn-ea"/>
                      <a:cs typeface="+mn-cs"/>
                    </a:defRPr>
                  </a:lvl8pPr>
                  <a:lvl9pPr marL="5434783" algn="l" defTabSz="1358696" rtl="0" eaLnBrk="1" latinLnBrk="0" hangingPunct="1">
                    <a:defRPr sz="2600" kern="1200">
                      <a:solidFill>
                        <a:schemeClr val="tx1"/>
                      </a:solidFill>
                      <a:latin typeface="+mn-lt"/>
                      <a:ea typeface="+mn-ea"/>
                      <a:cs typeface="+mn-cs"/>
                    </a:defRPr>
                  </a:lvl9pPr>
                </a:lstStyle>
                <a:p>
                  <a:pPr algn="ctr" fontAlgn="auto">
                    <a:spcBef>
                      <a:spcPts val="0"/>
                    </a:spcBef>
                    <a:spcAft>
                      <a:spcPts val="600"/>
                    </a:spcAft>
                    <a:defRPr/>
                  </a:pPr>
                  <a:r>
                    <a:rPr lang="cs-CZ" sz="900" b="1" dirty="0">
                      <a:solidFill>
                        <a:srgbClr val="262626"/>
                      </a:solidFill>
                      <a:latin typeface="Calibri"/>
                    </a:rPr>
                    <a:t>INTERIÉR A VYBAVENOST TIC</a:t>
                  </a:r>
                </a:p>
              </p:txBody>
            </p:sp>
          </p:grpSp>
          <p:grpSp>
            <p:nvGrpSpPr>
              <p:cNvPr id="96" name="Skupina 95"/>
              <p:cNvGrpSpPr/>
              <p:nvPr/>
            </p:nvGrpSpPr>
            <p:grpSpPr>
              <a:xfrm>
                <a:off x="6918818" y="2629288"/>
                <a:ext cx="1947600" cy="221137"/>
                <a:chOff x="6884153" y="3455216"/>
                <a:chExt cx="1947600" cy="298552"/>
              </a:xfrm>
            </p:grpSpPr>
            <p:sp>
              <p:nvSpPr>
                <p:cNvPr id="107" name="Obdélník 38"/>
                <p:cNvSpPr/>
                <p:nvPr/>
              </p:nvSpPr>
              <p:spPr>
                <a:xfrm>
                  <a:off x="6884153" y="3455216"/>
                  <a:ext cx="1947600" cy="298552"/>
                </a:xfrm>
                <a:prstGeom prst="rect">
                  <a:avLst/>
                </a:prstGeom>
                <a:solidFill>
                  <a:srgbClr val="262626"/>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000" b="0" i="0" u="none" strike="noStrike" kern="0" cap="none" spc="0" normalizeH="0" baseline="0" noProof="0" dirty="0">
                    <a:ln>
                      <a:noFill/>
                    </a:ln>
                    <a:solidFill>
                      <a:srgbClr val="404040"/>
                    </a:solidFill>
                    <a:effectLst/>
                    <a:uLnTx/>
                    <a:uFillTx/>
                    <a:latin typeface="Calibri"/>
                    <a:ea typeface="+mn-ea"/>
                    <a:cs typeface="+mn-cs"/>
                  </a:endParaRPr>
                </a:p>
              </p:txBody>
            </p:sp>
            <p:sp>
              <p:nvSpPr>
                <p:cNvPr id="108" name="Nadpis 3"/>
                <p:cNvSpPr txBox="1">
                  <a:spLocks/>
                </p:cNvSpPr>
                <p:nvPr/>
              </p:nvSpPr>
              <p:spPr>
                <a:xfrm>
                  <a:off x="6979663" y="3499407"/>
                  <a:ext cx="1748591" cy="138499"/>
                </a:xfrm>
                <a:prstGeom prst="rect">
                  <a:avLst/>
                </a:prstGeom>
              </p:spPr>
              <p:txBody>
                <a:bodyPr vert="horz" wrap="square" lIns="0" tIns="0" rIns="0" bIns="0" rtlCol="0" anchor="t">
                  <a:spAutoFit/>
                </a:bodyPr>
                <a:lstStyle>
                  <a:defPPr>
                    <a:defRPr lang="en-US"/>
                  </a:defPPr>
                  <a:lvl1pPr marL="0" algn="l" defTabSz="1358696" rtl="0" eaLnBrk="1" latinLnBrk="0" hangingPunct="1">
                    <a:defRPr sz="2600" kern="1200">
                      <a:solidFill>
                        <a:schemeClr val="tx1"/>
                      </a:solidFill>
                      <a:latin typeface="+mn-lt"/>
                      <a:ea typeface="+mn-ea"/>
                      <a:cs typeface="+mn-cs"/>
                    </a:defRPr>
                  </a:lvl1pPr>
                  <a:lvl2pPr marL="679348" algn="l" defTabSz="1358696" rtl="0" eaLnBrk="1" latinLnBrk="0" hangingPunct="1">
                    <a:defRPr sz="2600" kern="1200">
                      <a:solidFill>
                        <a:schemeClr val="tx1"/>
                      </a:solidFill>
                      <a:latin typeface="+mn-lt"/>
                      <a:ea typeface="+mn-ea"/>
                      <a:cs typeface="+mn-cs"/>
                    </a:defRPr>
                  </a:lvl2pPr>
                  <a:lvl3pPr marL="1358696" algn="l" defTabSz="1358696" rtl="0" eaLnBrk="1" latinLnBrk="0" hangingPunct="1">
                    <a:defRPr sz="2600" kern="1200">
                      <a:solidFill>
                        <a:schemeClr val="tx1"/>
                      </a:solidFill>
                      <a:latin typeface="+mn-lt"/>
                      <a:ea typeface="+mn-ea"/>
                      <a:cs typeface="+mn-cs"/>
                    </a:defRPr>
                  </a:lvl3pPr>
                  <a:lvl4pPr marL="2038044" algn="l" defTabSz="1358696" rtl="0" eaLnBrk="1" latinLnBrk="0" hangingPunct="1">
                    <a:defRPr sz="2600" kern="1200">
                      <a:solidFill>
                        <a:schemeClr val="tx1"/>
                      </a:solidFill>
                      <a:latin typeface="+mn-lt"/>
                      <a:ea typeface="+mn-ea"/>
                      <a:cs typeface="+mn-cs"/>
                    </a:defRPr>
                  </a:lvl4pPr>
                  <a:lvl5pPr marL="2717392" algn="l" defTabSz="1358696" rtl="0" eaLnBrk="1" latinLnBrk="0" hangingPunct="1">
                    <a:defRPr sz="2600" kern="1200">
                      <a:solidFill>
                        <a:schemeClr val="tx1"/>
                      </a:solidFill>
                      <a:latin typeface="+mn-lt"/>
                      <a:ea typeface="+mn-ea"/>
                      <a:cs typeface="+mn-cs"/>
                    </a:defRPr>
                  </a:lvl5pPr>
                  <a:lvl6pPr marL="3396740" algn="l" defTabSz="1358696" rtl="0" eaLnBrk="1" latinLnBrk="0" hangingPunct="1">
                    <a:defRPr sz="2600" kern="1200">
                      <a:solidFill>
                        <a:schemeClr val="tx1"/>
                      </a:solidFill>
                      <a:latin typeface="+mn-lt"/>
                      <a:ea typeface="+mn-ea"/>
                      <a:cs typeface="+mn-cs"/>
                    </a:defRPr>
                  </a:lvl6pPr>
                  <a:lvl7pPr marL="4076088" algn="l" defTabSz="1358696" rtl="0" eaLnBrk="1" latinLnBrk="0" hangingPunct="1">
                    <a:defRPr sz="2600" kern="1200">
                      <a:solidFill>
                        <a:schemeClr val="tx1"/>
                      </a:solidFill>
                      <a:latin typeface="+mn-lt"/>
                      <a:ea typeface="+mn-ea"/>
                      <a:cs typeface="+mn-cs"/>
                    </a:defRPr>
                  </a:lvl7pPr>
                  <a:lvl8pPr marL="4755435" algn="l" defTabSz="1358696" rtl="0" eaLnBrk="1" latinLnBrk="0" hangingPunct="1">
                    <a:defRPr sz="2600" kern="1200">
                      <a:solidFill>
                        <a:schemeClr val="tx1"/>
                      </a:solidFill>
                      <a:latin typeface="+mn-lt"/>
                      <a:ea typeface="+mn-ea"/>
                      <a:cs typeface="+mn-cs"/>
                    </a:defRPr>
                  </a:lvl8pPr>
                  <a:lvl9pPr marL="5434783" algn="l" defTabSz="1358696" rtl="0" eaLnBrk="1" latinLnBrk="0" hangingPunct="1">
                    <a:defRPr sz="2600" kern="1200">
                      <a:solidFill>
                        <a:schemeClr val="tx1"/>
                      </a:solidFill>
                      <a:latin typeface="+mn-lt"/>
                      <a:ea typeface="+mn-ea"/>
                      <a:cs typeface="+mn-cs"/>
                    </a:defRPr>
                  </a:lvl9pPr>
                </a:lstStyle>
                <a:p>
                  <a:pPr algn="ctr" fontAlgn="auto">
                    <a:spcBef>
                      <a:spcPts val="0"/>
                    </a:spcBef>
                    <a:spcAft>
                      <a:spcPts val="600"/>
                    </a:spcAft>
                    <a:defRPr/>
                  </a:pPr>
                  <a:r>
                    <a:rPr lang="cs-CZ" sz="900" b="1" dirty="0">
                      <a:solidFill>
                        <a:srgbClr val="A8CCDD"/>
                      </a:solidFill>
                      <a:latin typeface="Calibri"/>
                    </a:rPr>
                    <a:t>ZNAČENÍ TIC A OTVÍRACÍ DOBA</a:t>
                  </a:r>
                </a:p>
              </p:txBody>
            </p:sp>
          </p:grpSp>
          <p:grpSp>
            <p:nvGrpSpPr>
              <p:cNvPr id="97" name="Skupina 96"/>
              <p:cNvGrpSpPr/>
              <p:nvPr/>
            </p:nvGrpSpPr>
            <p:grpSpPr>
              <a:xfrm>
                <a:off x="297260" y="2094180"/>
                <a:ext cx="8494242" cy="431879"/>
                <a:chOff x="297260" y="2094180"/>
                <a:chExt cx="8494242" cy="431879"/>
              </a:xfrm>
            </p:grpSpPr>
            <p:sp>
              <p:nvSpPr>
                <p:cNvPr id="98" name="object 7"/>
                <p:cNvSpPr/>
                <p:nvPr/>
              </p:nvSpPr>
              <p:spPr>
                <a:xfrm flipV="1">
                  <a:off x="297260" y="2094180"/>
                  <a:ext cx="8494242" cy="248284"/>
                </a:xfrm>
                <a:custGeom>
                  <a:avLst/>
                  <a:gdLst/>
                  <a:ahLst/>
                  <a:cxnLst/>
                  <a:rect l="l" t="t" r="r" b="b"/>
                  <a:pathLst>
                    <a:path w="9561830">
                      <a:moveTo>
                        <a:pt x="0" y="0"/>
                      </a:moveTo>
                      <a:lnTo>
                        <a:pt x="9561766" y="0"/>
                      </a:lnTo>
                    </a:path>
                  </a:pathLst>
                </a:custGeom>
                <a:ln w="25400">
                  <a:solidFill>
                    <a:srgbClr val="1C1C1C">
                      <a:lumMod val="90000"/>
                      <a:lumOff val="10000"/>
                    </a:srgbClr>
                  </a:solidFill>
                </a:ln>
              </p:spPr>
              <p:txBody>
                <a:bodyPr wrap="square" lIns="0" tIns="0" rIns="0" bIns="0" rtlCol="0"/>
                <a:lstStyle>
                  <a:defPPr>
                    <a:defRPr lang="en-US"/>
                  </a:defPPr>
                  <a:lvl1pPr marL="0" algn="l" defTabSz="1358696" rtl="0" eaLnBrk="1" latinLnBrk="0" hangingPunct="1">
                    <a:defRPr sz="2600" kern="1200">
                      <a:solidFill>
                        <a:schemeClr val="tx1"/>
                      </a:solidFill>
                      <a:latin typeface="+mn-lt"/>
                      <a:ea typeface="+mn-ea"/>
                      <a:cs typeface="+mn-cs"/>
                    </a:defRPr>
                  </a:lvl1pPr>
                  <a:lvl2pPr marL="679348" algn="l" defTabSz="1358696" rtl="0" eaLnBrk="1" latinLnBrk="0" hangingPunct="1">
                    <a:defRPr sz="2600" kern="1200">
                      <a:solidFill>
                        <a:schemeClr val="tx1"/>
                      </a:solidFill>
                      <a:latin typeface="+mn-lt"/>
                      <a:ea typeface="+mn-ea"/>
                      <a:cs typeface="+mn-cs"/>
                    </a:defRPr>
                  </a:lvl2pPr>
                  <a:lvl3pPr marL="1358696" algn="l" defTabSz="1358696" rtl="0" eaLnBrk="1" latinLnBrk="0" hangingPunct="1">
                    <a:defRPr sz="2600" kern="1200">
                      <a:solidFill>
                        <a:schemeClr val="tx1"/>
                      </a:solidFill>
                      <a:latin typeface="+mn-lt"/>
                      <a:ea typeface="+mn-ea"/>
                      <a:cs typeface="+mn-cs"/>
                    </a:defRPr>
                  </a:lvl3pPr>
                  <a:lvl4pPr marL="2038044" algn="l" defTabSz="1358696" rtl="0" eaLnBrk="1" latinLnBrk="0" hangingPunct="1">
                    <a:defRPr sz="2600" kern="1200">
                      <a:solidFill>
                        <a:schemeClr val="tx1"/>
                      </a:solidFill>
                      <a:latin typeface="+mn-lt"/>
                      <a:ea typeface="+mn-ea"/>
                      <a:cs typeface="+mn-cs"/>
                    </a:defRPr>
                  </a:lvl4pPr>
                  <a:lvl5pPr marL="2717392" algn="l" defTabSz="1358696" rtl="0" eaLnBrk="1" latinLnBrk="0" hangingPunct="1">
                    <a:defRPr sz="2600" kern="1200">
                      <a:solidFill>
                        <a:schemeClr val="tx1"/>
                      </a:solidFill>
                      <a:latin typeface="+mn-lt"/>
                      <a:ea typeface="+mn-ea"/>
                      <a:cs typeface="+mn-cs"/>
                    </a:defRPr>
                  </a:lvl5pPr>
                  <a:lvl6pPr marL="3396740" algn="l" defTabSz="1358696" rtl="0" eaLnBrk="1" latinLnBrk="0" hangingPunct="1">
                    <a:defRPr sz="2600" kern="1200">
                      <a:solidFill>
                        <a:schemeClr val="tx1"/>
                      </a:solidFill>
                      <a:latin typeface="+mn-lt"/>
                      <a:ea typeface="+mn-ea"/>
                      <a:cs typeface="+mn-cs"/>
                    </a:defRPr>
                  </a:lvl6pPr>
                  <a:lvl7pPr marL="4076088" algn="l" defTabSz="1358696" rtl="0" eaLnBrk="1" latinLnBrk="0" hangingPunct="1">
                    <a:defRPr sz="2600" kern="1200">
                      <a:solidFill>
                        <a:schemeClr val="tx1"/>
                      </a:solidFill>
                      <a:latin typeface="+mn-lt"/>
                      <a:ea typeface="+mn-ea"/>
                      <a:cs typeface="+mn-cs"/>
                    </a:defRPr>
                  </a:lvl7pPr>
                  <a:lvl8pPr marL="4755435" algn="l" defTabSz="1358696" rtl="0" eaLnBrk="1" latinLnBrk="0" hangingPunct="1">
                    <a:defRPr sz="2600" kern="1200">
                      <a:solidFill>
                        <a:schemeClr val="tx1"/>
                      </a:solidFill>
                      <a:latin typeface="+mn-lt"/>
                      <a:ea typeface="+mn-ea"/>
                      <a:cs typeface="+mn-cs"/>
                    </a:defRPr>
                  </a:lvl8pPr>
                  <a:lvl9pPr marL="5434783" algn="l" defTabSz="1358696" rtl="0" eaLnBrk="1" latinLnBrk="0" hangingPunct="1">
                    <a:defRPr sz="2600" kern="1200">
                      <a:solidFill>
                        <a:schemeClr val="tx1"/>
                      </a:solidFill>
                      <a:latin typeface="+mn-lt"/>
                      <a:ea typeface="+mn-ea"/>
                      <a:cs typeface="+mn-cs"/>
                    </a:defRPr>
                  </a:lvl9pPr>
                </a:lstStyle>
                <a:p>
                  <a:pPr defTabSz="1358890" fontAlgn="auto">
                    <a:spcBef>
                      <a:spcPts val="0"/>
                    </a:spcBef>
                    <a:spcAft>
                      <a:spcPts val="0"/>
                    </a:spcAft>
                    <a:defRPr/>
                  </a:pPr>
                  <a:endParaRPr sz="2700">
                    <a:solidFill>
                      <a:srgbClr val="404040"/>
                    </a:solidFill>
                    <a:latin typeface="Calibri"/>
                  </a:endParaRPr>
                </a:p>
              </p:txBody>
            </p:sp>
            <p:sp>
              <p:nvSpPr>
                <p:cNvPr id="99" name="Hexagon 222"/>
                <p:cNvSpPr/>
                <p:nvPr/>
              </p:nvSpPr>
              <p:spPr>
                <a:xfrm>
                  <a:off x="1034344" y="2132793"/>
                  <a:ext cx="431666" cy="393266"/>
                </a:xfrm>
                <a:prstGeom prst="hexagon">
                  <a:avLst/>
                </a:prstGeom>
                <a:solidFill>
                  <a:srgbClr val="008BCA"/>
                </a:solidFill>
                <a:ln w="35560" cap="flat" cmpd="sng" algn="ctr">
                  <a:solidFill>
                    <a:srgbClr val="1C1C1C">
                      <a:lumMod val="90000"/>
                      <a:lumOff val="10000"/>
                    </a:srgbClr>
                  </a:solidFill>
                  <a:prstDash val="solid"/>
                </a:ln>
                <a:effectLst/>
              </p:spPr>
              <p:txBody>
                <a:bodyPr rtlCol="0" anchor="ctr"/>
                <a:lstStyle>
                  <a:defPPr>
                    <a:defRPr lang="en-US"/>
                  </a:defPPr>
                  <a:lvl1pPr marL="0" algn="l" defTabSz="1358696" rtl="0" eaLnBrk="1" latinLnBrk="0" hangingPunct="1">
                    <a:defRPr sz="2600" kern="1200">
                      <a:solidFill>
                        <a:schemeClr val="lt1"/>
                      </a:solidFill>
                      <a:latin typeface="+mn-lt"/>
                      <a:ea typeface="+mn-ea"/>
                      <a:cs typeface="+mn-cs"/>
                    </a:defRPr>
                  </a:lvl1pPr>
                  <a:lvl2pPr marL="679348" algn="l" defTabSz="1358696" rtl="0" eaLnBrk="1" latinLnBrk="0" hangingPunct="1">
                    <a:defRPr sz="2600" kern="1200">
                      <a:solidFill>
                        <a:schemeClr val="lt1"/>
                      </a:solidFill>
                      <a:latin typeface="+mn-lt"/>
                      <a:ea typeface="+mn-ea"/>
                      <a:cs typeface="+mn-cs"/>
                    </a:defRPr>
                  </a:lvl2pPr>
                  <a:lvl3pPr marL="1358696" algn="l" defTabSz="1358696" rtl="0" eaLnBrk="1" latinLnBrk="0" hangingPunct="1">
                    <a:defRPr sz="2600" kern="1200">
                      <a:solidFill>
                        <a:schemeClr val="lt1"/>
                      </a:solidFill>
                      <a:latin typeface="+mn-lt"/>
                      <a:ea typeface="+mn-ea"/>
                      <a:cs typeface="+mn-cs"/>
                    </a:defRPr>
                  </a:lvl3pPr>
                  <a:lvl4pPr marL="2038044" algn="l" defTabSz="1358696" rtl="0" eaLnBrk="1" latinLnBrk="0" hangingPunct="1">
                    <a:defRPr sz="2600" kern="1200">
                      <a:solidFill>
                        <a:schemeClr val="lt1"/>
                      </a:solidFill>
                      <a:latin typeface="+mn-lt"/>
                      <a:ea typeface="+mn-ea"/>
                      <a:cs typeface="+mn-cs"/>
                    </a:defRPr>
                  </a:lvl4pPr>
                  <a:lvl5pPr marL="2717392" algn="l" defTabSz="1358696" rtl="0" eaLnBrk="1" latinLnBrk="0" hangingPunct="1">
                    <a:defRPr sz="2600" kern="1200">
                      <a:solidFill>
                        <a:schemeClr val="lt1"/>
                      </a:solidFill>
                      <a:latin typeface="+mn-lt"/>
                      <a:ea typeface="+mn-ea"/>
                      <a:cs typeface="+mn-cs"/>
                    </a:defRPr>
                  </a:lvl5pPr>
                  <a:lvl6pPr marL="3396740" algn="l" defTabSz="1358696" rtl="0" eaLnBrk="1" latinLnBrk="0" hangingPunct="1">
                    <a:defRPr sz="2600" kern="1200">
                      <a:solidFill>
                        <a:schemeClr val="lt1"/>
                      </a:solidFill>
                      <a:latin typeface="+mn-lt"/>
                      <a:ea typeface="+mn-ea"/>
                      <a:cs typeface="+mn-cs"/>
                    </a:defRPr>
                  </a:lvl6pPr>
                  <a:lvl7pPr marL="4076088" algn="l" defTabSz="1358696" rtl="0" eaLnBrk="1" latinLnBrk="0" hangingPunct="1">
                    <a:defRPr sz="2600" kern="1200">
                      <a:solidFill>
                        <a:schemeClr val="lt1"/>
                      </a:solidFill>
                      <a:latin typeface="+mn-lt"/>
                      <a:ea typeface="+mn-ea"/>
                      <a:cs typeface="+mn-cs"/>
                    </a:defRPr>
                  </a:lvl7pPr>
                  <a:lvl8pPr marL="4755435" algn="l" defTabSz="1358696" rtl="0" eaLnBrk="1" latinLnBrk="0" hangingPunct="1">
                    <a:defRPr sz="2600" kern="1200">
                      <a:solidFill>
                        <a:schemeClr val="lt1"/>
                      </a:solidFill>
                      <a:latin typeface="+mn-lt"/>
                      <a:ea typeface="+mn-ea"/>
                      <a:cs typeface="+mn-cs"/>
                    </a:defRPr>
                  </a:lvl8pPr>
                  <a:lvl9pPr marL="5434783" algn="l" defTabSz="1358696" rtl="0" eaLnBrk="1" latinLnBrk="0" hangingPunct="1">
                    <a:defRPr sz="2600" kern="1200">
                      <a:solidFill>
                        <a:schemeClr val="lt1"/>
                      </a:solidFill>
                      <a:latin typeface="+mn-lt"/>
                      <a:ea typeface="+mn-ea"/>
                      <a:cs typeface="+mn-cs"/>
                    </a:defRPr>
                  </a:lvl9pPr>
                </a:lstStyle>
                <a:p>
                  <a:pPr algn="ctr" defTabSz="1358890" fontAlgn="auto">
                    <a:spcBef>
                      <a:spcPts val="0"/>
                    </a:spcBef>
                    <a:spcAft>
                      <a:spcPts val="0"/>
                    </a:spcAft>
                    <a:defRPr/>
                  </a:pPr>
                  <a:endParaRPr lang="en-GB" sz="5000" b="1" dirty="0">
                    <a:solidFill>
                      <a:srgbClr val="FFFFFF"/>
                    </a:solidFill>
                    <a:latin typeface="Calibri"/>
                  </a:endParaRPr>
                </a:p>
              </p:txBody>
            </p:sp>
            <p:sp>
              <p:nvSpPr>
                <p:cNvPr id="100" name="Hexagon 224"/>
                <p:cNvSpPr/>
                <p:nvPr/>
              </p:nvSpPr>
              <p:spPr>
                <a:xfrm>
                  <a:off x="7659080" y="2132793"/>
                  <a:ext cx="431666" cy="393266"/>
                </a:xfrm>
                <a:prstGeom prst="hexagon">
                  <a:avLst/>
                </a:prstGeom>
                <a:solidFill>
                  <a:srgbClr val="008BCA"/>
                </a:solidFill>
                <a:ln w="35560" cap="flat" cmpd="sng" algn="ctr">
                  <a:solidFill>
                    <a:srgbClr val="1C1C1C">
                      <a:lumMod val="90000"/>
                      <a:lumOff val="10000"/>
                    </a:srgbClr>
                  </a:solidFill>
                  <a:prstDash val="solid"/>
                </a:ln>
                <a:effectLst/>
              </p:spPr>
              <p:txBody>
                <a:bodyPr rtlCol="0" anchor="ctr"/>
                <a:lstStyle>
                  <a:defPPr>
                    <a:defRPr lang="en-US"/>
                  </a:defPPr>
                  <a:lvl1pPr marL="0" algn="l" defTabSz="1358696" rtl="0" eaLnBrk="1" latinLnBrk="0" hangingPunct="1">
                    <a:defRPr sz="2600" kern="1200">
                      <a:solidFill>
                        <a:schemeClr val="lt1"/>
                      </a:solidFill>
                      <a:latin typeface="+mn-lt"/>
                      <a:ea typeface="+mn-ea"/>
                      <a:cs typeface="+mn-cs"/>
                    </a:defRPr>
                  </a:lvl1pPr>
                  <a:lvl2pPr marL="679348" algn="l" defTabSz="1358696" rtl="0" eaLnBrk="1" latinLnBrk="0" hangingPunct="1">
                    <a:defRPr sz="2600" kern="1200">
                      <a:solidFill>
                        <a:schemeClr val="lt1"/>
                      </a:solidFill>
                      <a:latin typeface="+mn-lt"/>
                      <a:ea typeface="+mn-ea"/>
                      <a:cs typeface="+mn-cs"/>
                    </a:defRPr>
                  </a:lvl2pPr>
                  <a:lvl3pPr marL="1358696" algn="l" defTabSz="1358696" rtl="0" eaLnBrk="1" latinLnBrk="0" hangingPunct="1">
                    <a:defRPr sz="2600" kern="1200">
                      <a:solidFill>
                        <a:schemeClr val="lt1"/>
                      </a:solidFill>
                      <a:latin typeface="+mn-lt"/>
                      <a:ea typeface="+mn-ea"/>
                      <a:cs typeface="+mn-cs"/>
                    </a:defRPr>
                  </a:lvl3pPr>
                  <a:lvl4pPr marL="2038044" algn="l" defTabSz="1358696" rtl="0" eaLnBrk="1" latinLnBrk="0" hangingPunct="1">
                    <a:defRPr sz="2600" kern="1200">
                      <a:solidFill>
                        <a:schemeClr val="lt1"/>
                      </a:solidFill>
                      <a:latin typeface="+mn-lt"/>
                      <a:ea typeface="+mn-ea"/>
                      <a:cs typeface="+mn-cs"/>
                    </a:defRPr>
                  </a:lvl4pPr>
                  <a:lvl5pPr marL="2717392" algn="l" defTabSz="1358696" rtl="0" eaLnBrk="1" latinLnBrk="0" hangingPunct="1">
                    <a:defRPr sz="2600" kern="1200">
                      <a:solidFill>
                        <a:schemeClr val="lt1"/>
                      </a:solidFill>
                      <a:latin typeface="+mn-lt"/>
                      <a:ea typeface="+mn-ea"/>
                      <a:cs typeface="+mn-cs"/>
                    </a:defRPr>
                  </a:lvl5pPr>
                  <a:lvl6pPr marL="3396740" algn="l" defTabSz="1358696" rtl="0" eaLnBrk="1" latinLnBrk="0" hangingPunct="1">
                    <a:defRPr sz="2600" kern="1200">
                      <a:solidFill>
                        <a:schemeClr val="lt1"/>
                      </a:solidFill>
                      <a:latin typeface="+mn-lt"/>
                      <a:ea typeface="+mn-ea"/>
                      <a:cs typeface="+mn-cs"/>
                    </a:defRPr>
                  </a:lvl6pPr>
                  <a:lvl7pPr marL="4076088" algn="l" defTabSz="1358696" rtl="0" eaLnBrk="1" latinLnBrk="0" hangingPunct="1">
                    <a:defRPr sz="2600" kern="1200">
                      <a:solidFill>
                        <a:schemeClr val="lt1"/>
                      </a:solidFill>
                      <a:latin typeface="+mn-lt"/>
                      <a:ea typeface="+mn-ea"/>
                      <a:cs typeface="+mn-cs"/>
                    </a:defRPr>
                  </a:lvl7pPr>
                  <a:lvl8pPr marL="4755435" algn="l" defTabSz="1358696" rtl="0" eaLnBrk="1" latinLnBrk="0" hangingPunct="1">
                    <a:defRPr sz="2600" kern="1200">
                      <a:solidFill>
                        <a:schemeClr val="lt1"/>
                      </a:solidFill>
                      <a:latin typeface="+mn-lt"/>
                      <a:ea typeface="+mn-ea"/>
                      <a:cs typeface="+mn-cs"/>
                    </a:defRPr>
                  </a:lvl8pPr>
                  <a:lvl9pPr marL="5434783" algn="l" defTabSz="1358696" rtl="0" eaLnBrk="1" latinLnBrk="0" hangingPunct="1">
                    <a:defRPr sz="2600" kern="1200">
                      <a:solidFill>
                        <a:schemeClr val="lt1"/>
                      </a:solidFill>
                      <a:latin typeface="+mn-lt"/>
                      <a:ea typeface="+mn-ea"/>
                      <a:cs typeface="+mn-cs"/>
                    </a:defRPr>
                  </a:lvl9pPr>
                </a:lstStyle>
                <a:p>
                  <a:pPr algn="ctr" defTabSz="1358890" fontAlgn="auto">
                    <a:spcBef>
                      <a:spcPts val="0"/>
                    </a:spcBef>
                    <a:spcAft>
                      <a:spcPts val="0"/>
                    </a:spcAft>
                    <a:defRPr/>
                  </a:pPr>
                  <a:endParaRPr lang="en-GB" sz="2700">
                    <a:solidFill>
                      <a:srgbClr val="404040"/>
                    </a:solidFill>
                    <a:latin typeface="Calibri"/>
                  </a:endParaRPr>
                </a:p>
              </p:txBody>
            </p:sp>
            <p:sp>
              <p:nvSpPr>
                <p:cNvPr id="101" name="Hexagon 223"/>
                <p:cNvSpPr/>
                <p:nvPr/>
              </p:nvSpPr>
              <p:spPr>
                <a:xfrm>
                  <a:off x="3266592" y="2128349"/>
                  <a:ext cx="431666" cy="393266"/>
                </a:xfrm>
                <a:prstGeom prst="hexagon">
                  <a:avLst/>
                </a:prstGeom>
                <a:solidFill>
                  <a:srgbClr val="008BCA"/>
                </a:solidFill>
                <a:ln w="35560" cap="flat" cmpd="sng" algn="ctr">
                  <a:solidFill>
                    <a:srgbClr val="1C1C1C">
                      <a:lumMod val="90000"/>
                      <a:lumOff val="10000"/>
                    </a:srgbClr>
                  </a:solidFill>
                  <a:prstDash val="solid"/>
                </a:ln>
                <a:effectLst/>
              </p:spPr>
              <p:txBody>
                <a:bodyPr rtlCol="0" anchor="ctr"/>
                <a:lstStyle>
                  <a:defPPr>
                    <a:defRPr lang="en-US"/>
                  </a:defPPr>
                  <a:lvl1pPr marL="0" algn="l" defTabSz="1358696" rtl="0" eaLnBrk="1" latinLnBrk="0" hangingPunct="1">
                    <a:defRPr sz="2600" kern="1200">
                      <a:solidFill>
                        <a:schemeClr val="lt1"/>
                      </a:solidFill>
                      <a:latin typeface="+mn-lt"/>
                      <a:ea typeface="+mn-ea"/>
                      <a:cs typeface="+mn-cs"/>
                    </a:defRPr>
                  </a:lvl1pPr>
                  <a:lvl2pPr marL="679348" algn="l" defTabSz="1358696" rtl="0" eaLnBrk="1" latinLnBrk="0" hangingPunct="1">
                    <a:defRPr sz="2600" kern="1200">
                      <a:solidFill>
                        <a:schemeClr val="lt1"/>
                      </a:solidFill>
                      <a:latin typeface="+mn-lt"/>
                      <a:ea typeface="+mn-ea"/>
                      <a:cs typeface="+mn-cs"/>
                    </a:defRPr>
                  </a:lvl2pPr>
                  <a:lvl3pPr marL="1358696" algn="l" defTabSz="1358696" rtl="0" eaLnBrk="1" latinLnBrk="0" hangingPunct="1">
                    <a:defRPr sz="2600" kern="1200">
                      <a:solidFill>
                        <a:schemeClr val="lt1"/>
                      </a:solidFill>
                      <a:latin typeface="+mn-lt"/>
                      <a:ea typeface="+mn-ea"/>
                      <a:cs typeface="+mn-cs"/>
                    </a:defRPr>
                  </a:lvl3pPr>
                  <a:lvl4pPr marL="2038044" algn="l" defTabSz="1358696" rtl="0" eaLnBrk="1" latinLnBrk="0" hangingPunct="1">
                    <a:defRPr sz="2600" kern="1200">
                      <a:solidFill>
                        <a:schemeClr val="lt1"/>
                      </a:solidFill>
                      <a:latin typeface="+mn-lt"/>
                      <a:ea typeface="+mn-ea"/>
                      <a:cs typeface="+mn-cs"/>
                    </a:defRPr>
                  </a:lvl4pPr>
                  <a:lvl5pPr marL="2717392" algn="l" defTabSz="1358696" rtl="0" eaLnBrk="1" latinLnBrk="0" hangingPunct="1">
                    <a:defRPr sz="2600" kern="1200">
                      <a:solidFill>
                        <a:schemeClr val="lt1"/>
                      </a:solidFill>
                      <a:latin typeface="+mn-lt"/>
                      <a:ea typeface="+mn-ea"/>
                      <a:cs typeface="+mn-cs"/>
                    </a:defRPr>
                  </a:lvl5pPr>
                  <a:lvl6pPr marL="3396740" algn="l" defTabSz="1358696" rtl="0" eaLnBrk="1" latinLnBrk="0" hangingPunct="1">
                    <a:defRPr sz="2600" kern="1200">
                      <a:solidFill>
                        <a:schemeClr val="lt1"/>
                      </a:solidFill>
                      <a:latin typeface="+mn-lt"/>
                      <a:ea typeface="+mn-ea"/>
                      <a:cs typeface="+mn-cs"/>
                    </a:defRPr>
                  </a:lvl6pPr>
                  <a:lvl7pPr marL="4076088" algn="l" defTabSz="1358696" rtl="0" eaLnBrk="1" latinLnBrk="0" hangingPunct="1">
                    <a:defRPr sz="2600" kern="1200">
                      <a:solidFill>
                        <a:schemeClr val="lt1"/>
                      </a:solidFill>
                      <a:latin typeface="+mn-lt"/>
                      <a:ea typeface="+mn-ea"/>
                      <a:cs typeface="+mn-cs"/>
                    </a:defRPr>
                  </a:lvl7pPr>
                  <a:lvl8pPr marL="4755435" algn="l" defTabSz="1358696" rtl="0" eaLnBrk="1" latinLnBrk="0" hangingPunct="1">
                    <a:defRPr sz="2600" kern="1200">
                      <a:solidFill>
                        <a:schemeClr val="lt1"/>
                      </a:solidFill>
                      <a:latin typeface="+mn-lt"/>
                      <a:ea typeface="+mn-ea"/>
                      <a:cs typeface="+mn-cs"/>
                    </a:defRPr>
                  </a:lvl8pPr>
                  <a:lvl9pPr marL="5434783" algn="l" defTabSz="1358696" rtl="0" eaLnBrk="1" latinLnBrk="0" hangingPunct="1">
                    <a:defRPr sz="2600" kern="1200">
                      <a:solidFill>
                        <a:schemeClr val="lt1"/>
                      </a:solidFill>
                      <a:latin typeface="+mn-lt"/>
                      <a:ea typeface="+mn-ea"/>
                      <a:cs typeface="+mn-cs"/>
                    </a:defRPr>
                  </a:lvl9pPr>
                </a:lstStyle>
                <a:p>
                  <a:pPr algn="ctr" defTabSz="1358890" fontAlgn="auto">
                    <a:spcBef>
                      <a:spcPts val="0"/>
                    </a:spcBef>
                    <a:spcAft>
                      <a:spcPts val="0"/>
                    </a:spcAft>
                    <a:defRPr/>
                  </a:pPr>
                  <a:endParaRPr lang="en-GB" sz="2700">
                    <a:solidFill>
                      <a:srgbClr val="404040"/>
                    </a:solidFill>
                    <a:latin typeface="Calibri"/>
                  </a:endParaRPr>
                </a:p>
              </p:txBody>
            </p:sp>
            <p:sp>
              <p:nvSpPr>
                <p:cNvPr id="102" name="Hexagon 224"/>
                <p:cNvSpPr/>
                <p:nvPr/>
              </p:nvSpPr>
              <p:spPr>
                <a:xfrm>
                  <a:off x="5426832" y="2128349"/>
                  <a:ext cx="431666" cy="393266"/>
                </a:xfrm>
                <a:prstGeom prst="hexagon">
                  <a:avLst/>
                </a:prstGeom>
                <a:solidFill>
                  <a:srgbClr val="008BCA"/>
                </a:solidFill>
                <a:ln w="35560" cap="flat" cmpd="sng" algn="ctr">
                  <a:solidFill>
                    <a:srgbClr val="1C1C1C">
                      <a:lumMod val="90000"/>
                      <a:lumOff val="10000"/>
                    </a:srgbClr>
                  </a:solidFill>
                  <a:prstDash val="solid"/>
                </a:ln>
                <a:effectLst/>
              </p:spPr>
              <p:txBody>
                <a:bodyPr rtlCol="0" anchor="ctr"/>
                <a:lstStyle>
                  <a:defPPr>
                    <a:defRPr lang="en-US"/>
                  </a:defPPr>
                  <a:lvl1pPr marL="0" algn="l" defTabSz="1358696" rtl="0" eaLnBrk="1" latinLnBrk="0" hangingPunct="1">
                    <a:defRPr sz="2600" kern="1200">
                      <a:solidFill>
                        <a:schemeClr val="lt1"/>
                      </a:solidFill>
                      <a:latin typeface="+mn-lt"/>
                      <a:ea typeface="+mn-ea"/>
                      <a:cs typeface="+mn-cs"/>
                    </a:defRPr>
                  </a:lvl1pPr>
                  <a:lvl2pPr marL="679348" algn="l" defTabSz="1358696" rtl="0" eaLnBrk="1" latinLnBrk="0" hangingPunct="1">
                    <a:defRPr sz="2600" kern="1200">
                      <a:solidFill>
                        <a:schemeClr val="lt1"/>
                      </a:solidFill>
                      <a:latin typeface="+mn-lt"/>
                      <a:ea typeface="+mn-ea"/>
                      <a:cs typeface="+mn-cs"/>
                    </a:defRPr>
                  </a:lvl2pPr>
                  <a:lvl3pPr marL="1358696" algn="l" defTabSz="1358696" rtl="0" eaLnBrk="1" latinLnBrk="0" hangingPunct="1">
                    <a:defRPr sz="2600" kern="1200">
                      <a:solidFill>
                        <a:schemeClr val="lt1"/>
                      </a:solidFill>
                      <a:latin typeface="+mn-lt"/>
                      <a:ea typeface="+mn-ea"/>
                      <a:cs typeface="+mn-cs"/>
                    </a:defRPr>
                  </a:lvl3pPr>
                  <a:lvl4pPr marL="2038044" algn="l" defTabSz="1358696" rtl="0" eaLnBrk="1" latinLnBrk="0" hangingPunct="1">
                    <a:defRPr sz="2600" kern="1200">
                      <a:solidFill>
                        <a:schemeClr val="lt1"/>
                      </a:solidFill>
                      <a:latin typeface="+mn-lt"/>
                      <a:ea typeface="+mn-ea"/>
                      <a:cs typeface="+mn-cs"/>
                    </a:defRPr>
                  </a:lvl4pPr>
                  <a:lvl5pPr marL="2717392" algn="l" defTabSz="1358696" rtl="0" eaLnBrk="1" latinLnBrk="0" hangingPunct="1">
                    <a:defRPr sz="2600" kern="1200">
                      <a:solidFill>
                        <a:schemeClr val="lt1"/>
                      </a:solidFill>
                      <a:latin typeface="+mn-lt"/>
                      <a:ea typeface="+mn-ea"/>
                      <a:cs typeface="+mn-cs"/>
                    </a:defRPr>
                  </a:lvl5pPr>
                  <a:lvl6pPr marL="3396740" algn="l" defTabSz="1358696" rtl="0" eaLnBrk="1" latinLnBrk="0" hangingPunct="1">
                    <a:defRPr sz="2600" kern="1200">
                      <a:solidFill>
                        <a:schemeClr val="lt1"/>
                      </a:solidFill>
                      <a:latin typeface="+mn-lt"/>
                      <a:ea typeface="+mn-ea"/>
                      <a:cs typeface="+mn-cs"/>
                    </a:defRPr>
                  </a:lvl6pPr>
                  <a:lvl7pPr marL="4076088" algn="l" defTabSz="1358696" rtl="0" eaLnBrk="1" latinLnBrk="0" hangingPunct="1">
                    <a:defRPr sz="2600" kern="1200">
                      <a:solidFill>
                        <a:schemeClr val="lt1"/>
                      </a:solidFill>
                      <a:latin typeface="+mn-lt"/>
                      <a:ea typeface="+mn-ea"/>
                      <a:cs typeface="+mn-cs"/>
                    </a:defRPr>
                  </a:lvl7pPr>
                  <a:lvl8pPr marL="4755435" algn="l" defTabSz="1358696" rtl="0" eaLnBrk="1" latinLnBrk="0" hangingPunct="1">
                    <a:defRPr sz="2600" kern="1200">
                      <a:solidFill>
                        <a:schemeClr val="lt1"/>
                      </a:solidFill>
                      <a:latin typeface="+mn-lt"/>
                      <a:ea typeface="+mn-ea"/>
                      <a:cs typeface="+mn-cs"/>
                    </a:defRPr>
                  </a:lvl8pPr>
                  <a:lvl9pPr marL="5434783" algn="l" defTabSz="1358696" rtl="0" eaLnBrk="1" latinLnBrk="0" hangingPunct="1">
                    <a:defRPr sz="2600" kern="1200">
                      <a:solidFill>
                        <a:schemeClr val="lt1"/>
                      </a:solidFill>
                      <a:latin typeface="+mn-lt"/>
                      <a:ea typeface="+mn-ea"/>
                      <a:cs typeface="+mn-cs"/>
                    </a:defRPr>
                  </a:lvl9pPr>
                </a:lstStyle>
                <a:p>
                  <a:pPr algn="ctr" defTabSz="1358890" fontAlgn="auto">
                    <a:spcBef>
                      <a:spcPts val="0"/>
                    </a:spcBef>
                    <a:spcAft>
                      <a:spcPts val="0"/>
                    </a:spcAft>
                    <a:defRPr/>
                  </a:pPr>
                  <a:endParaRPr lang="en-GB" sz="2700">
                    <a:solidFill>
                      <a:srgbClr val="404040"/>
                    </a:solidFill>
                    <a:latin typeface="Calibri"/>
                  </a:endParaRPr>
                </a:p>
              </p:txBody>
            </p:sp>
            <p:sp>
              <p:nvSpPr>
                <p:cNvPr id="103" name="Freeform 20"/>
                <p:cNvSpPr>
                  <a:spLocks noChangeAspect="1" noEditPoints="1"/>
                </p:cNvSpPr>
                <p:nvPr/>
              </p:nvSpPr>
              <p:spPr bwMode="auto">
                <a:xfrm>
                  <a:off x="7753292" y="2216617"/>
                  <a:ext cx="243242" cy="212945"/>
                </a:xfrm>
                <a:custGeom>
                  <a:avLst/>
                  <a:gdLst>
                    <a:gd name="T0" fmla="*/ 341 w 341"/>
                    <a:gd name="T1" fmla="*/ 74 h 298"/>
                    <a:gd name="T2" fmla="*/ 312 w 341"/>
                    <a:gd name="T3" fmla="*/ 45 h 298"/>
                    <a:gd name="T4" fmla="*/ 197 w 341"/>
                    <a:gd name="T5" fmla="*/ 45 h 298"/>
                    <a:gd name="T6" fmla="*/ 197 w 341"/>
                    <a:gd name="T7" fmla="*/ 110 h 298"/>
                    <a:gd name="T8" fmla="*/ 312 w 341"/>
                    <a:gd name="T9" fmla="*/ 110 h 298"/>
                    <a:gd name="T10" fmla="*/ 341 w 341"/>
                    <a:gd name="T11" fmla="*/ 74 h 298"/>
                    <a:gd name="T12" fmla="*/ 0 w 341"/>
                    <a:gd name="T13" fmla="*/ 74 h 298"/>
                    <a:gd name="T14" fmla="*/ 30 w 341"/>
                    <a:gd name="T15" fmla="*/ 110 h 298"/>
                    <a:gd name="T16" fmla="*/ 145 w 341"/>
                    <a:gd name="T17" fmla="*/ 110 h 298"/>
                    <a:gd name="T18" fmla="*/ 145 w 341"/>
                    <a:gd name="T19" fmla="*/ 45 h 298"/>
                    <a:gd name="T20" fmla="*/ 30 w 341"/>
                    <a:gd name="T21" fmla="*/ 45 h 298"/>
                    <a:gd name="T22" fmla="*/ 0 w 341"/>
                    <a:gd name="T23" fmla="*/ 74 h 298"/>
                    <a:gd name="T24" fmla="*/ 197 w 341"/>
                    <a:gd name="T25" fmla="*/ 123 h 298"/>
                    <a:gd name="T26" fmla="*/ 197 w 341"/>
                    <a:gd name="T27" fmla="*/ 188 h 298"/>
                    <a:gd name="T28" fmla="*/ 312 w 341"/>
                    <a:gd name="T29" fmla="*/ 188 h 298"/>
                    <a:gd name="T30" fmla="*/ 341 w 341"/>
                    <a:gd name="T31" fmla="*/ 152 h 298"/>
                    <a:gd name="T32" fmla="*/ 312 w 341"/>
                    <a:gd name="T33" fmla="*/ 123 h 298"/>
                    <a:gd name="T34" fmla="*/ 197 w 341"/>
                    <a:gd name="T35" fmla="*/ 123 h 298"/>
                    <a:gd name="T36" fmla="*/ 171 w 341"/>
                    <a:gd name="T37" fmla="*/ 0 h 298"/>
                    <a:gd name="T38" fmla="*/ 159 w 341"/>
                    <a:gd name="T39" fmla="*/ 12 h 298"/>
                    <a:gd name="T40" fmla="*/ 159 w 341"/>
                    <a:gd name="T41" fmla="*/ 298 h 298"/>
                    <a:gd name="T42" fmla="*/ 183 w 341"/>
                    <a:gd name="T43" fmla="*/ 298 h 298"/>
                    <a:gd name="T44" fmla="*/ 183 w 341"/>
                    <a:gd name="T45" fmla="*/ 12 h 298"/>
                    <a:gd name="T46" fmla="*/ 171 w 341"/>
                    <a:gd name="T47" fmla="*/ 0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1" h="298">
                      <a:moveTo>
                        <a:pt x="341" y="74"/>
                      </a:moveTo>
                      <a:cubicBezTo>
                        <a:pt x="312" y="45"/>
                        <a:pt x="312" y="45"/>
                        <a:pt x="312" y="45"/>
                      </a:cubicBezTo>
                      <a:cubicBezTo>
                        <a:pt x="197" y="45"/>
                        <a:pt x="197" y="45"/>
                        <a:pt x="197" y="45"/>
                      </a:cubicBezTo>
                      <a:cubicBezTo>
                        <a:pt x="197" y="110"/>
                        <a:pt x="197" y="110"/>
                        <a:pt x="197" y="110"/>
                      </a:cubicBezTo>
                      <a:cubicBezTo>
                        <a:pt x="312" y="110"/>
                        <a:pt x="312" y="110"/>
                        <a:pt x="312" y="110"/>
                      </a:cubicBezTo>
                      <a:lnTo>
                        <a:pt x="341" y="74"/>
                      </a:lnTo>
                      <a:close/>
                      <a:moveTo>
                        <a:pt x="0" y="74"/>
                      </a:moveTo>
                      <a:cubicBezTo>
                        <a:pt x="30" y="110"/>
                        <a:pt x="30" y="110"/>
                        <a:pt x="30" y="110"/>
                      </a:cubicBezTo>
                      <a:cubicBezTo>
                        <a:pt x="145" y="110"/>
                        <a:pt x="145" y="110"/>
                        <a:pt x="145" y="110"/>
                      </a:cubicBezTo>
                      <a:cubicBezTo>
                        <a:pt x="145" y="45"/>
                        <a:pt x="145" y="45"/>
                        <a:pt x="145" y="45"/>
                      </a:cubicBezTo>
                      <a:cubicBezTo>
                        <a:pt x="30" y="45"/>
                        <a:pt x="30" y="45"/>
                        <a:pt x="30" y="45"/>
                      </a:cubicBezTo>
                      <a:lnTo>
                        <a:pt x="0" y="74"/>
                      </a:lnTo>
                      <a:close/>
                      <a:moveTo>
                        <a:pt x="197" y="123"/>
                      </a:moveTo>
                      <a:cubicBezTo>
                        <a:pt x="197" y="188"/>
                        <a:pt x="197" y="188"/>
                        <a:pt x="197" y="188"/>
                      </a:cubicBezTo>
                      <a:cubicBezTo>
                        <a:pt x="312" y="188"/>
                        <a:pt x="312" y="188"/>
                        <a:pt x="312" y="188"/>
                      </a:cubicBezTo>
                      <a:cubicBezTo>
                        <a:pt x="341" y="152"/>
                        <a:pt x="341" y="152"/>
                        <a:pt x="341" y="152"/>
                      </a:cubicBezTo>
                      <a:cubicBezTo>
                        <a:pt x="312" y="123"/>
                        <a:pt x="312" y="123"/>
                        <a:pt x="312" y="123"/>
                      </a:cubicBezTo>
                      <a:lnTo>
                        <a:pt x="197" y="123"/>
                      </a:lnTo>
                      <a:close/>
                      <a:moveTo>
                        <a:pt x="171" y="0"/>
                      </a:moveTo>
                      <a:cubicBezTo>
                        <a:pt x="165" y="0"/>
                        <a:pt x="159" y="6"/>
                        <a:pt x="159" y="12"/>
                      </a:cubicBezTo>
                      <a:cubicBezTo>
                        <a:pt x="159" y="298"/>
                        <a:pt x="159" y="298"/>
                        <a:pt x="159" y="298"/>
                      </a:cubicBezTo>
                      <a:cubicBezTo>
                        <a:pt x="183" y="298"/>
                        <a:pt x="183" y="298"/>
                        <a:pt x="183" y="298"/>
                      </a:cubicBezTo>
                      <a:cubicBezTo>
                        <a:pt x="183" y="12"/>
                        <a:pt x="183" y="12"/>
                        <a:pt x="183" y="12"/>
                      </a:cubicBezTo>
                      <a:cubicBezTo>
                        <a:pt x="183" y="6"/>
                        <a:pt x="177" y="0"/>
                        <a:pt x="171" y="0"/>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Calibri"/>
                  </a:endParaRPr>
                </a:p>
              </p:txBody>
            </p:sp>
            <p:sp>
              <p:nvSpPr>
                <p:cNvPr id="104" name="Freeform 66"/>
                <p:cNvSpPr>
                  <a:spLocks noChangeAspect="1" noEditPoints="1"/>
                </p:cNvSpPr>
                <p:nvPr/>
              </p:nvSpPr>
              <p:spPr bwMode="auto">
                <a:xfrm>
                  <a:off x="1147888" y="2229450"/>
                  <a:ext cx="203638" cy="187280"/>
                </a:xfrm>
                <a:custGeom>
                  <a:avLst/>
                  <a:gdLst/>
                  <a:ahLst/>
                  <a:cxnLst>
                    <a:cxn ang="0">
                      <a:pos x="0" y="159"/>
                    </a:cxn>
                    <a:cxn ang="0">
                      <a:pos x="159" y="0"/>
                    </a:cxn>
                    <a:cxn ang="0">
                      <a:pos x="318" y="159"/>
                    </a:cxn>
                    <a:cxn ang="0">
                      <a:pos x="0" y="159"/>
                    </a:cxn>
                    <a:cxn ang="0">
                      <a:pos x="285" y="173"/>
                    </a:cxn>
                    <a:cxn ang="0">
                      <a:pos x="285" y="292"/>
                    </a:cxn>
                    <a:cxn ang="0">
                      <a:pos x="34" y="292"/>
                    </a:cxn>
                    <a:cxn ang="0">
                      <a:pos x="34" y="173"/>
                    </a:cxn>
                    <a:cxn ang="0">
                      <a:pos x="60" y="173"/>
                    </a:cxn>
                    <a:cxn ang="0">
                      <a:pos x="60" y="267"/>
                    </a:cxn>
                    <a:cxn ang="0">
                      <a:pos x="259" y="267"/>
                    </a:cxn>
                    <a:cxn ang="0">
                      <a:pos x="259" y="173"/>
                    </a:cxn>
                    <a:cxn ang="0">
                      <a:pos x="285" y="173"/>
                    </a:cxn>
                    <a:cxn ang="0">
                      <a:pos x="109" y="9"/>
                    </a:cxn>
                    <a:cxn ang="0">
                      <a:pos x="109" y="33"/>
                    </a:cxn>
                    <a:cxn ang="0">
                      <a:pos x="60" y="82"/>
                    </a:cxn>
                    <a:cxn ang="0">
                      <a:pos x="60" y="9"/>
                    </a:cxn>
                    <a:cxn ang="0">
                      <a:pos x="109" y="9"/>
                    </a:cxn>
                    <a:cxn ang="0">
                      <a:pos x="115" y="173"/>
                    </a:cxn>
                    <a:cxn ang="0">
                      <a:pos x="204" y="173"/>
                    </a:cxn>
                    <a:cxn ang="0">
                      <a:pos x="204" y="239"/>
                    </a:cxn>
                    <a:cxn ang="0">
                      <a:pos x="115" y="239"/>
                    </a:cxn>
                    <a:cxn ang="0">
                      <a:pos x="115" y="173"/>
                    </a:cxn>
                  </a:cxnLst>
                  <a:rect l="0" t="0" r="r" b="b"/>
                  <a:pathLst>
                    <a:path w="318" h="292">
                      <a:moveTo>
                        <a:pt x="0" y="159"/>
                      </a:moveTo>
                      <a:cubicBezTo>
                        <a:pt x="159" y="0"/>
                        <a:pt x="159" y="0"/>
                        <a:pt x="159" y="0"/>
                      </a:cubicBezTo>
                      <a:cubicBezTo>
                        <a:pt x="318" y="159"/>
                        <a:pt x="318" y="159"/>
                        <a:pt x="318" y="159"/>
                      </a:cubicBezTo>
                      <a:cubicBezTo>
                        <a:pt x="212" y="159"/>
                        <a:pt x="106" y="159"/>
                        <a:pt x="0" y="159"/>
                      </a:cubicBezTo>
                      <a:close/>
                      <a:moveTo>
                        <a:pt x="285" y="173"/>
                      </a:moveTo>
                      <a:cubicBezTo>
                        <a:pt x="285" y="292"/>
                        <a:pt x="285" y="292"/>
                        <a:pt x="285" y="292"/>
                      </a:cubicBezTo>
                      <a:cubicBezTo>
                        <a:pt x="34" y="292"/>
                        <a:pt x="34" y="292"/>
                        <a:pt x="34" y="292"/>
                      </a:cubicBezTo>
                      <a:cubicBezTo>
                        <a:pt x="34" y="173"/>
                        <a:pt x="34" y="173"/>
                        <a:pt x="34" y="173"/>
                      </a:cubicBezTo>
                      <a:cubicBezTo>
                        <a:pt x="60" y="173"/>
                        <a:pt x="60" y="173"/>
                        <a:pt x="60" y="173"/>
                      </a:cubicBezTo>
                      <a:cubicBezTo>
                        <a:pt x="60" y="267"/>
                        <a:pt x="60" y="267"/>
                        <a:pt x="60" y="267"/>
                      </a:cubicBezTo>
                      <a:cubicBezTo>
                        <a:pt x="259" y="267"/>
                        <a:pt x="259" y="267"/>
                        <a:pt x="259" y="267"/>
                      </a:cubicBezTo>
                      <a:cubicBezTo>
                        <a:pt x="259" y="173"/>
                        <a:pt x="259" y="173"/>
                        <a:pt x="259" y="173"/>
                      </a:cubicBezTo>
                      <a:cubicBezTo>
                        <a:pt x="285" y="173"/>
                        <a:pt x="285" y="173"/>
                        <a:pt x="285" y="173"/>
                      </a:cubicBezTo>
                      <a:close/>
                      <a:moveTo>
                        <a:pt x="109" y="9"/>
                      </a:moveTo>
                      <a:cubicBezTo>
                        <a:pt x="109" y="33"/>
                        <a:pt x="109" y="33"/>
                        <a:pt x="109" y="33"/>
                      </a:cubicBezTo>
                      <a:cubicBezTo>
                        <a:pt x="60" y="82"/>
                        <a:pt x="60" y="82"/>
                        <a:pt x="60" y="82"/>
                      </a:cubicBezTo>
                      <a:cubicBezTo>
                        <a:pt x="60" y="9"/>
                        <a:pt x="60" y="9"/>
                        <a:pt x="60" y="9"/>
                      </a:cubicBezTo>
                      <a:cubicBezTo>
                        <a:pt x="109" y="9"/>
                        <a:pt x="109" y="9"/>
                        <a:pt x="109" y="9"/>
                      </a:cubicBezTo>
                      <a:close/>
                      <a:moveTo>
                        <a:pt x="115" y="173"/>
                      </a:moveTo>
                      <a:cubicBezTo>
                        <a:pt x="204" y="173"/>
                        <a:pt x="204" y="173"/>
                        <a:pt x="204" y="173"/>
                      </a:cubicBezTo>
                      <a:cubicBezTo>
                        <a:pt x="204" y="239"/>
                        <a:pt x="204" y="239"/>
                        <a:pt x="204" y="239"/>
                      </a:cubicBezTo>
                      <a:cubicBezTo>
                        <a:pt x="115" y="239"/>
                        <a:pt x="115" y="239"/>
                        <a:pt x="115" y="239"/>
                      </a:cubicBezTo>
                      <a:cubicBezTo>
                        <a:pt x="115" y="173"/>
                        <a:pt x="115" y="173"/>
                        <a:pt x="115" y="173"/>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Calibri"/>
                  </a:endParaRPr>
                </a:p>
              </p:txBody>
            </p:sp>
            <p:sp>
              <p:nvSpPr>
                <p:cNvPr id="105" name="Freeform 143"/>
                <p:cNvSpPr>
                  <a:spLocks noChangeAspect="1" noEditPoints="1"/>
                </p:cNvSpPr>
                <p:nvPr/>
              </p:nvSpPr>
              <p:spPr bwMode="auto">
                <a:xfrm>
                  <a:off x="3412442" y="2201018"/>
                  <a:ext cx="127710" cy="249526"/>
                </a:xfrm>
                <a:custGeom>
                  <a:avLst/>
                  <a:gdLst/>
                  <a:ahLst/>
                  <a:cxnLst>
                    <a:cxn ang="0">
                      <a:pos x="119" y="58"/>
                    </a:cxn>
                    <a:cxn ang="0">
                      <a:pos x="112" y="41"/>
                    </a:cxn>
                    <a:cxn ang="0">
                      <a:pos x="95" y="33"/>
                    </a:cxn>
                    <a:cxn ang="0">
                      <a:pos x="89" y="24"/>
                    </a:cxn>
                    <a:cxn ang="0">
                      <a:pos x="89" y="19"/>
                    </a:cxn>
                    <a:cxn ang="0">
                      <a:pos x="90" y="10"/>
                    </a:cxn>
                    <a:cxn ang="0">
                      <a:pos x="85" y="2"/>
                    </a:cxn>
                    <a:cxn ang="0">
                      <a:pos x="75" y="0"/>
                    </a:cxn>
                    <a:cxn ang="0">
                      <a:pos x="67" y="2"/>
                    </a:cxn>
                    <a:cxn ang="0">
                      <a:pos x="66" y="3"/>
                    </a:cxn>
                    <a:cxn ang="0">
                      <a:pos x="64" y="5"/>
                    </a:cxn>
                    <a:cxn ang="0">
                      <a:pos x="64" y="8"/>
                    </a:cxn>
                    <a:cxn ang="0">
                      <a:pos x="64" y="10"/>
                    </a:cxn>
                    <a:cxn ang="0">
                      <a:pos x="65" y="12"/>
                    </a:cxn>
                    <a:cxn ang="0">
                      <a:pos x="73" y="29"/>
                    </a:cxn>
                    <a:cxn ang="0">
                      <a:pos x="62" y="41"/>
                    </a:cxn>
                    <a:cxn ang="0">
                      <a:pos x="55" y="45"/>
                    </a:cxn>
                    <a:cxn ang="0">
                      <a:pos x="50" y="46"/>
                    </a:cxn>
                    <a:cxn ang="0">
                      <a:pos x="35" y="43"/>
                    </a:cxn>
                    <a:cxn ang="0">
                      <a:pos x="21" y="29"/>
                    </a:cxn>
                    <a:cxn ang="0">
                      <a:pos x="14" y="14"/>
                    </a:cxn>
                    <a:cxn ang="0">
                      <a:pos x="14" y="22"/>
                    </a:cxn>
                    <a:cxn ang="0">
                      <a:pos x="2" y="19"/>
                    </a:cxn>
                    <a:cxn ang="0">
                      <a:pos x="4" y="24"/>
                    </a:cxn>
                    <a:cxn ang="0">
                      <a:pos x="11" y="33"/>
                    </a:cxn>
                    <a:cxn ang="0">
                      <a:pos x="14" y="43"/>
                    </a:cxn>
                    <a:cxn ang="0">
                      <a:pos x="16" y="51"/>
                    </a:cxn>
                    <a:cxn ang="0">
                      <a:pos x="50" y="64"/>
                    </a:cxn>
                    <a:cxn ang="0">
                      <a:pos x="56" y="98"/>
                    </a:cxn>
                    <a:cxn ang="0">
                      <a:pos x="51" y="133"/>
                    </a:cxn>
                    <a:cxn ang="0">
                      <a:pos x="49" y="151"/>
                    </a:cxn>
                    <a:cxn ang="0">
                      <a:pos x="47" y="173"/>
                    </a:cxn>
                    <a:cxn ang="0">
                      <a:pos x="43" y="195"/>
                    </a:cxn>
                    <a:cxn ang="0">
                      <a:pos x="37" y="220"/>
                    </a:cxn>
                    <a:cxn ang="0">
                      <a:pos x="35" y="233"/>
                    </a:cxn>
                    <a:cxn ang="0">
                      <a:pos x="27" y="240"/>
                    </a:cxn>
                    <a:cxn ang="0">
                      <a:pos x="19" y="245"/>
                    </a:cxn>
                    <a:cxn ang="0">
                      <a:pos x="12" y="247"/>
                    </a:cxn>
                    <a:cxn ang="0">
                      <a:pos x="32" y="252"/>
                    </a:cxn>
                    <a:cxn ang="0">
                      <a:pos x="48" y="250"/>
                    </a:cxn>
                    <a:cxn ang="0">
                      <a:pos x="56" y="233"/>
                    </a:cxn>
                    <a:cxn ang="0">
                      <a:pos x="76" y="166"/>
                    </a:cxn>
                    <a:cxn ang="0">
                      <a:pos x="86" y="210"/>
                    </a:cxn>
                    <a:cxn ang="0">
                      <a:pos x="82" y="243"/>
                    </a:cxn>
                    <a:cxn ang="0">
                      <a:pos x="76" y="250"/>
                    </a:cxn>
                    <a:cxn ang="0">
                      <a:pos x="86" y="254"/>
                    </a:cxn>
                    <a:cxn ang="0">
                      <a:pos x="100" y="250"/>
                    </a:cxn>
                    <a:cxn ang="0">
                      <a:pos x="104" y="233"/>
                    </a:cxn>
                    <a:cxn ang="0">
                      <a:pos x="102" y="172"/>
                    </a:cxn>
                    <a:cxn ang="0">
                      <a:pos x="99" y="138"/>
                    </a:cxn>
                    <a:cxn ang="0">
                      <a:pos x="101" y="120"/>
                    </a:cxn>
                    <a:cxn ang="0">
                      <a:pos x="112" y="121"/>
                    </a:cxn>
                    <a:cxn ang="0">
                      <a:pos x="125" y="98"/>
                    </a:cxn>
                    <a:cxn ang="0">
                      <a:pos x="64" y="10"/>
                    </a:cxn>
                    <a:cxn ang="0">
                      <a:pos x="108" y="97"/>
                    </a:cxn>
                    <a:cxn ang="0">
                      <a:pos x="105" y="103"/>
                    </a:cxn>
                    <a:cxn ang="0">
                      <a:pos x="99" y="101"/>
                    </a:cxn>
                    <a:cxn ang="0">
                      <a:pos x="105" y="75"/>
                    </a:cxn>
                    <a:cxn ang="0">
                      <a:pos x="111" y="83"/>
                    </a:cxn>
                  </a:cxnLst>
                  <a:rect l="0" t="0" r="r" b="b"/>
                  <a:pathLst>
                    <a:path w="130" h="254">
                      <a:moveTo>
                        <a:pt x="130" y="80"/>
                      </a:moveTo>
                      <a:lnTo>
                        <a:pt x="130" y="79"/>
                      </a:lnTo>
                      <a:lnTo>
                        <a:pt x="130" y="76"/>
                      </a:lnTo>
                      <a:lnTo>
                        <a:pt x="130" y="76"/>
                      </a:lnTo>
                      <a:lnTo>
                        <a:pt x="130" y="75"/>
                      </a:lnTo>
                      <a:lnTo>
                        <a:pt x="129" y="74"/>
                      </a:lnTo>
                      <a:lnTo>
                        <a:pt x="128" y="71"/>
                      </a:lnTo>
                      <a:lnTo>
                        <a:pt x="127" y="71"/>
                      </a:lnTo>
                      <a:lnTo>
                        <a:pt x="127" y="70"/>
                      </a:lnTo>
                      <a:lnTo>
                        <a:pt x="126" y="68"/>
                      </a:lnTo>
                      <a:lnTo>
                        <a:pt x="124" y="65"/>
                      </a:lnTo>
                      <a:lnTo>
                        <a:pt x="120" y="60"/>
                      </a:lnTo>
                      <a:lnTo>
                        <a:pt x="119" y="58"/>
                      </a:lnTo>
                      <a:lnTo>
                        <a:pt x="118" y="57"/>
                      </a:lnTo>
                      <a:lnTo>
                        <a:pt x="118" y="57"/>
                      </a:lnTo>
                      <a:lnTo>
                        <a:pt x="118" y="56"/>
                      </a:lnTo>
                      <a:lnTo>
                        <a:pt x="117" y="53"/>
                      </a:lnTo>
                      <a:lnTo>
                        <a:pt x="115" y="52"/>
                      </a:lnTo>
                      <a:lnTo>
                        <a:pt x="115" y="52"/>
                      </a:lnTo>
                      <a:lnTo>
                        <a:pt x="114" y="51"/>
                      </a:lnTo>
                      <a:lnTo>
                        <a:pt x="114" y="50"/>
                      </a:lnTo>
                      <a:lnTo>
                        <a:pt x="114" y="49"/>
                      </a:lnTo>
                      <a:lnTo>
                        <a:pt x="114" y="45"/>
                      </a:lnTo>
                      <a:lnTo>
                        <a:pt x="113" y="43"/>
                      </a:lnTo>
                      <a:lnTo>
                        <a:pt x="113" y="42"/>
                      </a:lnTo>
                      <a:lnTo>
                        <a:pt x="112" y="41"/>
                      </a:lnTo>
                      <a:lnTo>
                        <a:pt x="112" y="40"/>
                      </a:lnTo>
                      <a:lnTo>
                        <a:pt x="111" y="39"/>
                      </a:lnTo>
                      <a:lnTo>
                        <a:pt x="110" y="39"/>
                      </a:lnTo>
                      <a:lnTo>
                        <a:pt x="109" y="39"/>
                      </a:lnTo>
                      <a:lnTo>
                        <a:pt x="108" y="38"/>
                      </a:lnTo>
                      <a:lnTo>
                        <a:pt x="107" y="38"/>
                      </a:lnTo>
                      <a:lnTo>
                        <a:pt x="104" y="38"/>
                      </a:lnTo>
                      <a:lnTo>
                        <a:pt x="102" y="37"/>
                      </a:lnTo>
                      <a:lnTo>
                        <a:pt x="98" y="36"/>
                      </a:lnTo>
                      <a:lnTo>
                        <a:pt x="97" y="36"/>
                      </a:lnTo>
                      <a:lnTo>
                        <a:pt x="96" y="35"/>
                      </a:lnTo>
                      <a:lnTo>
                        <a:pt x="95" y="35"/>
                      </a:lnTo>
                      <a:lnTo>
                        <a:pt x="95" y="33"/>
                      </a:lnTo>
                      <a:lnTo>
                        <a:pt x="94" y="33"/>
                      </a:lnTo>
                      <a:lnTo>
                        <a:pt x="94" y="32"/>
                      </a:lnTo>
                      <a:lnTo>
                        <a:pt x="94" y="31"/>
                      </a:lnTo>
                      <a:lnTo>
                        <a:pt x="93" y="31"/>
                      </a:lnTo>
                      <a:lnTo>
                        <a:pt x="93" y="30"/>
                      </a:lnTo>
                      <a:lnTo>
                        <a:pt x="93" y="30"/>
                      </a:lnTo>
                      <a:lnTo>
                        <a:pt x="92" y="29"/>
                      </a:lnTo>
                      <a:lnTo>
                        <a:pt x="92" y="29"/>
                      </a:lnTo>
                      <a:lnTo>
                        <a:pt x="91" y="29"/>
                      </a:lnTo>
                      <a:lnTo>
                        <a:pt x="90" y="29"/>
                      </a:lnTo>
                      <a:lnTo>
                        <a:pt x="90" y="28"/>
                      </a:lnTo>
                      <a:lnTo>
                        <a:pt x="90" y="27"/>
                      </a:lnTo>
                      <a:lnTo>
                        <a:pt x="89" y="24"/>
                      </a:lnTo>
                      <a:lnTo>
                        <a:pt x="89" y="22"/>
                      </a:lnTo>
                      <a:lnTo>
                        <a:pt x="89" y="21"/>
                      </a:lnTo>
                      <a:lnTo>
                        <a:pt x="89" y="21"/>
                      </a:lnTo>
                      <a:lnTo>
                        <a:pt x="89" y="20"/>
                      </a:lnTo>
                      <a:lnTo>
                        <a:pt x="89" y="20"/>
                      </a:lnTo>
                      <a:lnTo>
                        <a:pt x="89" y="20"/>
                      </a:lnTo>
                      <a:lnTo>
                        <a:pt x="89" y="20"/>
                      </a:lnTo>
                      <a:lnTo>
                        <a:pt x="89" y="20"/>
                      </a:lnTo>
                      <a:lnTo>
                        <a:pt x="89" y="19"/>
                      </a:lnTo>
                      <a:lnTo>
                        <a:pt x="89" y="19"/>
                      </a:lnTo>
                      <a:lnTo>
                        <a:pt x="89" y="19"/>
                      </a:lnTo>
                      <a:lnTo>
                        <a:pt x="89" y="19"/>
                      </a:lnTo>
                      <a:lnTo>
                        <a:pt x="89" y="19"/>
                      </a:lnTo>
                      <a:lnTo>
                        <a:pt x="89" y="18"/>
                      </a:lnTo>
                      <a:lnTo>
                        <a:pt x="89" y="18"/>
                      </a:lnTo>
                      <a:lnTo>
                        <a:pt x="89" y="18"/>
                      </a:lnTo>
                      <a:lnTo>
                        <a:pt x="89" y="18"/>
                      </a:lnTo>
                      <a:lnTo>
                        <a:pt x="89" y="18"/>
                      </a:lnTo>
                      <a:lnTo>
                        <a:pt x="89" y="17"/>
                      </a:lnTo>
                      <a:lnTo>
                        <a:pt x="90" y="17"/>
                      </a:lnTo>
                      <a:lnTo>
                        <a:pt x="90" y="16"/>
                      </a:lnTo>
                      <a:lnTo>
                        <a:pt x="90" y="14"/>
                      </a:lnTo>
                      <a:lnTo>
                        <a:pt x="91" y="13"/>
                      </a:lnTo>
                      <a:lnTo>
                        <a:pt x="91" y="12"/>
                      </a:lnTo>
                      <a:lnTo>
                        <a:pt x="90" y="10"/>
                      </a:lnTo>
                      <a:lnTo>
                        <a:pt x="90" y="10"/>
                      </a:lnTo>
                      <a:lnTo>
                        <a:pt x="90" y="9"/>
                      </a:lnTo>
                      <a:lnTo>
                        <a:pt x="89" y="9"/>
                      </a:lnTo>
                      <a:lnTo>
                        <a:pt x="89" y="9"/>
                      </a:lnTo>
                      <a:lnTo>
                        <a:pt x="88" y="8"/>
                      </a:lnTo>
                      <a:lnTo>
                        <a:pt x="88" y="7"/>
                      </a:lnTo>
                      <a:lnTo>
                        <a:pt x="88" y="7"/>
                      </a:lnTo>
                      <a:lnTo>
                        <a:pt x="88" y="6"/>
                      </a:lnTo>
                      <a:lnTo>
                        <a:pt x="88" y="6"/>
                      </a:lnTo>
                      <a:lnTo>
                        <a:pt x="88" y="5"/>
                      </a:lnTo>
                      <a:lnTo>
                        <a:pt x="87" y="5"/>
                      </a:lnTo>
                      <a:lnTo>
                        <a:pt x="87" y="4"/>
                      </a:lnTo>
                      <a:lnTo>
                        <a:pt x="86" y="3"/>
                      </a:lnTo>
                      <a:lnTo>
                        <a:pt x="85" y="2"/>
                      </a:lnTo>
                      <a:lnTo>
                        <a:pt x="83" y="1"/>
                      </a:lnTo>
                      <a:lnTo>
                        <a:pt x="83" y="1"/>
                      </a:lnTo>
                      <a:lnTo>
                        <a:pt x="81" y="0"/>
                      </a:lnTo>
                      <a:lnTo>
                        <a:pt x="81" y="0"/>
                      </a:lnTo>
                      <a:lnTo>
                        <a:pt x="80" y="0"/>
                      </a:lnTo>
                      <a:lnTo>
                        <a:pt x="79" y="0"/>
                      </a:lnTo>
                      <a:lnTo>
                        <a:pt x="79" y="0"/>
                      </a:lnTo>
                      <a:lnTo>
                        <a:pt x="78" y="0"/>
                      </a:lnTo>
                      <a:lnTo>
                        <a:pt x="77" y="0"/>
                      </a:lnTo>
                      <a:lnTo>
                        <a:pt x="76" y="0"/>
                      </a:lnTo>
                      <a:lnTo>
                        <a:pt x="76" y="0"/>
                      </a:lnTo>
                      <a:lnTo>
                        <a:pt x="75" y="0"/>
                      </a:lnTo>
                      <a:lnTo>
                        <a:pt x="75" y="0"/>
                      </a:lnTo>
                      <a:lnTo>
                        <a:pt x="74" y="0"/>
                      </a:lnTo>
                      <a:lnTo>
                        <a:pt x="72" y="0"/>
                      </a:lnTo>
                      <a:lnTo>
                        <a:pt x="71" y="0"/>
                      </a:lnTo>
                      <a:lnTo>
                        <a:pt x="70" y="0"/>
                      </a:lnTo>
                      <a:lnTo>
                        <a:pt x="70" y="0"/>
                      </a:lnTo>
                      <a:lnTo>
                        <a:pt x="69" y="1"/>
                      </a:lnTo>
                      <a:lnTo>
                        <a:pt x="69" y="1"/>
                      </a:lnTo>
                      <a:lnTo>
                        <a:pt x="69" y="1"/>
                      </a:lnTo>
                      <a:lnTo>
                        <a:pt x="67" y="1"/>
                      </a:lnTo>
                      <a:lnTo>
                        <a:pt x="67" y="1"/>
                      </a:lnTo>
                      <a:lnTo>
                        <a:pt x="67" y="1"/>
                      </a:lnTo>
                      <a:lnTo>
                        <a:pt x="67" y="1"/>
                      </a:lnTo>
                      <a:lnTo>
                        <a:pt x="67" y="2"/>
                      </a:lnTo>
                      <a:lnTo>
                        <a:pt x="67" y="2"/>
                      </a:lnTo>
                      <a:lnTo>
                        <a:pt x="67" y="2"/>
                      </a:lnTo>
                      <a:lnTo>
                        <a:pt x="67" y="2"/>
                      </a:lnTo>
                      <a:lnTo>
                        <a:pt x="66" y="2"/>
                      </a:lnTo>
                      <a:lnTo>
                        <a:pt x="66" y="2"/>
                      </a:lnTo>
                      <a:lnTo>
                        <a:pt x="66" y="2"/>
                      </a:lnTo>
                      <a:lnTo>
                        <a:pt x="66" y="3"/>
                      </a:lnTo>
                      <a:lnTo>
                        <a:pt x="67" y="3"/>
                      </a:lnTo>
                      <a:lnTo>
                        <a:pt x="67" y="3"/>
                      </a:lnTo>
                      <a:lnTo>
                        <a:pt x="67" y="3"/>
                      </a:lnTo>
                      <a:lnTo>
                        <a:pt x="66" y="3"/>
                      </a:lnTo>
                      <a:lnTo>
                        <a:pt x="66" y="3"/>
                      </a:lnTo>
                      <a:lnTo>
                        <a:pt x="66" y="3"/>
                      </a:lnTo>
                      <a:lnTo>
                        <a:pt x="66" y="3"/>
                      </a:lnTo>
                      <a:lnTo>
                        <a:pt x="66" y="3"/>
                      </a:lnTo>
                      <a:lnTo>
                        <a:pt x="65" y="4"/>
                      </a:lnTo>
                      <a:lnTo>
                        <a:pt x="65" y="4"/>
                      </a:lnTo>
                      <a:lnTo>
                        <a:pt x="65" y="4"/>
                      </a:lnTo>
                      <a:lnTo>
                        <a:pt x="65" y="4"/>
                      </a:lnTo>
                      <a:lnTo>
                        <a:pt x="65" y="4"/>
                      </a:lnTo>
                      <a:lnTo>
                        <a:pt x="65" y="4"/>
                      </a:lnTo>
                      <a:lnTo>
                        <a:pt x="65" y="4"/>
                      </a:lnTo>
                      <a:lnTo>
                        <a:pt x="65" y="4"/>
                      </a:lnTo>
                      <a:lnTo>
                        <a:pt x="65" y="5"/>
                      </a:lnTo>
                      <a:lnTo>
                        <a:pt x="64" y="5"/>
                      </a:lnTo>
                      <a:lnTo>
                        <a:pt x="64" y="5"/>
                      </a:lnTo>
                      <a:lnTo>
                        <a:pt x="65" y="5"/>
                      </a:lnTo>
                      <a:lnTo>
                        <a:pt x="65" y="5"/>
                      </a:lnTo>
                      <a:lnTo>
                        <a:pt x="65" y="5"/>
                      </a:lnTo>
                      <a:lnTo>
                        <a:pt x="65" y="5"/>
                      </a:lnTo>
                      <a:lnTo>
                        <a:pt x="65" y="5"/>
                      </a:lnTo>
                      <a:lnTo>
                        <a:pt x="65" y="5"/>
                      </a:lnTo>
                      <a:lnTo>
                        <a:pt x="65" y="5"/>
                      </a:lnTo>
                      <a:lnTo>
                        <a:pt x="65" y="6"/>
                      </a:lnTo>
                      <a:lnTo>
                        <a:pt x="64" y="7"/>
                      </a:lnTo>
                      <a:lnTo>
                        <a:pt x="64" y="7"/>
                      </a:lnTo>
                      <a:lnTo>
                        <a:pt x="64" y="7"/>
                      </a:lnTo>
                      <a:lnTo>
                        <a:pt x="64" y="7"/>
                      </a:lnTo>
                      <a:lnTo>
                        <a:pt x="64" y="8"/>
                      </a:lnTo>
                      <a:lnTo>
                        <a:pt x="64" y="8"/>
                      </a:lnTo>
                      <a:lnTo>
                        <a:pt x="64" y="8"/>
                      </a:lnTo>
                      <a:lnTo>
                        <a:pt x="64" y="8"/>
                      </a:lnTo>
                      <a:lnTo>
                        <a:pt x="64" y="8"/>
                      </a:lnTo>
                      <a:lnTo>
                        <a:pt x="64" y="8"/>
                      </a:lnTo>
                      <a:lnTo>
                        <a:pt x="64" y="9"/>
                      </a:lnTo>
                      <a:lnTo>
                        <a:pt x="64" y="9"/>
                      </a:lnTo>
                      <a:lnTo>
                        <a:pt x="64" y="9"/>
                      </a:lnTo>
                      <a:lnTo>
                        <a:pt x="64" y="9"/>
                      </a:lnTo>
                      <a:lnTo>
                        <a:pt x="64" y="9"/>
                      </a:lnTo>
                      <a:lnTo>
                        <a:pt x="64" y="9"/>
                      </a:lnTo>
                      <a:lnTo>
                        <a:pt x="64" y="9"/>
                      </a:lnTo>
                      <a:lnTo>
                        <a:pt x="64" y="10"/>
                      </a:lnTo>
                      <a:lnTo>
                        <a:pt x="64" y="10"/>
                      </a:lnTo>
                      <a:lnTo>
                        <a:pt x="64" y="10"/>
                      </a:lnTo>
                      <a:lnTo>
                        <a:pt x="64" y="10"/>
                      </a:lnTo>
                      <a:lnTo>
                        <a:pt x="64" y="10"/>
                      </a:lnTo>
                      <a:lnTo>
                        <a:pt x="64" y="11"/>
                      </a:lnTo>
                      <a:lnTo>
                        <a:pt x="64" y="11"/>
                      </a:lnTo>
                      <a:lnTo>
                        <a:pt x="64" y="11"/>
                      </a:lnTo>
                      <a:lnTo>
                        <a:pt x="64" y="11"/>
                      </a:lnTo>
                      <a:lnTo>
                        <a:pt x="64" y="11"/>
                      </a:lnTo>
                      <a:lnTo>
                        <a:pt x="64" y="11"/>
                      </a:lnTo>
                      <a:lnTo>
                        <a:pt x="64" y="11"/>
                      </a:lnTo>
                      <a:lnTo>
                        <a:pt x="64" y="11"/>
                      </a:lnTo>
                      <a:lnTo>
                        <a:pt x="65" y="12"/>
                      </a:lnTo>
                      <a:lnTo>
                        <a:pt x="65" y="12"/>
                      </a:lnTo>
                      <a:lnTo>
                        <a:pt x="65" y="13"/>
                      </a:lnTo>
                      <a:lnTo>
                        <a:pt x="65" y="14"/>
                      </a:lnTo>
                      <a:lnTo>
                        <a:pt x="65" y="15"/>
                      </a:lnTo>
                      <a:lnTo>
                        <a:pt x="66" y="16"/>
                      </a:lnTo>
                      <a:lnTo>
                        <a:pt x="66" y="16"/>
                      </a:lnTo>
                      <a:lnTo>
                        <a:pt x="66" y="17"/>
                      </a:lnTo>
                      <a:lnTo>
                        <a:pt x="67" y="22"/>
                      </a:lnTo>
                      <a:lnTo>
                        <a:pt x="68" y="23"/>
                      </a:lnTo>
                      <a:lnTo>
                        <a:pt x="69" y="25"/>
                      </a:lnTo>
                      <a:lnTo>
                        <a:pt x="71" y="27"/>
                      </a:lnTo>
                      <a:lnTo>
                        <a:pt x="72" y="28"/>
                      </a:lnTo>
                      <a:lnTo>
                        <a:pt x="73" y="29"/>
                      </a:lnTo>
                      <a:lnTo>
                        <a:pt x="75" y="32"/>
                      </a:lnTo>
                      <a:lnTo>
                        <a:pt x="75" y="32"/>
                      </a:lnTo>
                      <a:lnTo>
                        <a:pt x="76" y="33"/>
                      </a:lnTo>
                      <a:lnTo>
                        <a:pt x="76" y="34"/>
                      </a:lnTo>
                      <a:lnTo>
                        <a:pt x="76" y="34"/>
                      </a:lnTo>
                      <a:lnTo>
                        <a:pt x="76" y="35"/>
                      </a:lnTo>
                      <a:lnTo>
                        <a:pt x="75" y="37"/>
                      </a:lnTo>
                      <a:lnTo>
                        <a:pt x="73" y="39"/>
                      </a:lnTo>
                      <a:lnTo>
                        <a:pt x="73" y="39"/>
                      </a:lnTo>
                      <a:lnTo>
                        <a:pt x="70" y="39"/>
                      </a:lnTo>
                      <a:lnTo>
                        <a:pt x="66" y="40"/>
                      </a:lnTo>
                      <a:lnTo>
                        <a:pt x="63" y="40"/>
                      </a:lnTo>
                      <a:lnTo>
                        <a:pt x="62" y="41"/>
                      </a:lnTo>
                      <a:lnTo>
                        <a:pt x="61" y="41"/>
                      </a:lnTo>
                      <a:lnTo>
                        <a:pt x="60" y="41"/>
                      </a:lnTo>
                      <a:lnTo>
                        <a:pt x="60" y="41"/>
                      </a:lnTo>
                      <a:lnTo>
                        <a:pt x="59" y="41"/>
                      </a:lnTo>
                      <a:lnTo>
                        <a:pt x="59" y="41"/>
                      </a:lnTo>
                      <a:lnTo>
                        <a:pt x="58" y="41"/>
                      </a:lnTo>
                      <a:lnTo>
                        <a:pt x="57" y="42"/>
                      </a:lnTo>
                      <a:lnTo>
                        <a:pt x="56" y="42"/>
                      </a:lnTo>
                      <a:lnTo>
                        <a:pt x="56" y="42"/>
                      </a:lnTo>
                      <a:lnTo>
                        <a:pt x="55" y="43"/>
                      </a:lnTo>
                      <a:lnTo>
                        <a:pt x="55" y="44"/>
                      </a:lnTo>
                      <a:lnTo>
                        <a:pt x="55" y="45"/>
                      </a:lnTo>
                      <a:lnTo>
                        <a:pt x="55" y="45"/>
                      </a:lnTo>
                      <a:lnTo>
                        <a:pt x="55" y="45"/>
                      </a:lnTo>
                      <a:lnTo>
                        <a:pt x="54" y="46"/>
                      </a:lnTo>
                      <a:lnTo>
                        <a:pt x="54" y="45"/>
                      </a:lnTo>
                      <a:lnTo>
                        <a:pt x="53" y="45"/>
                      </a:lnTo>
                      <a:lnTo>
                        <a:pt x="53" y="46"/>
                      </a:lnTo>
                      <a:lnTo>
                        <a:pt x="53" y="46"/>
                      </a:lnTo>
                      <a:lnTo>
                        <a:pt x="52" y="46"/>
                      </a:lnTo>
                      <a:lnTo>
                        <a:pt x="52" y="46"/>
                      </a:lnTo>
                      <a:lnTo>
                        <a:pt x="52" y="46"/>
                      </a:lnTo>
                      <a:lnTo>
                        <a:pt x="51" y="46"/>
                      </a:lnTo>
                      <a:lnTo>
                        <a:pt x="51" y="46"/>
                      </a:lnTo>
                      <a:lnTo>
                        <a:pt x="50" y="46"/>
                      </a:lnTo>
                      <a:lnTo>
                        <a:pt x="50" y="46"/>
                      </a:lnTo>
                      <a:lnTo>
                        <a:pt x="49" y="46"/>
                      </a:lnTo>
                      <a:lnTo>
                        <a:pt x="48" y="46"/>
                      </a:lnTo>
                      <a:lnTo>
                        <a:pt x="47" y="46"/>
                      </a:lnTo>
                      <a:lnTo>
                        <a:pt x="47" y="46"/>
                      </a:lnTo>
                      <a:lnTo>
                        <a:pt x="46" y="46"/>
                      </a:lnTo>
                      <a:lnTo>
                        <a:pt x="45" y="46"/>
                      </a:lnTo>
                      <a:lnTo>
                        <a:pt x="43" y="45"/>
                      </a:lnTo>
                      <a:lnTo>
                        <a:pt x="42" y="45"/>
                      </a:lnTo>
                      <a:lnTo>
                        <a:pt x="41" y="46"/>
                      </a:lnTo>
                      <a:lnTo>
                        <a:pt x="40" y="46"/>
                      </a:lnTo>
                      <a:lnTo>
                        <a:pt x="38" y="45"/>
                      </a:lnTo>
                      <a:lnTo>
                        <a:pt x="36" y="43"/>
                      </a:lnTo>
                      <a:lnTo>
                        <a:pt x="35" y="43"/>
                      </a:lnTo>
                      <a:lnTo>
                        <a:pt x="34" y="42"/>
                      </a:lnTo>
                      <a:lnTo>
                        <a:pt x="32" y="41"/>
                      </a:lnTo>
                      <a:lnTo>
                        <a:pt x="31" y="39"/>
                      </a:lnTo>
                      <a:lnTo>
                        <a:pt x="29" y="38"/>
                      </a:lnTo>
                      <a:lnTo>
                        <a:pt x="29" y="38"/>
                      </a:lnTo>
                      <a:lnTo>
                        <a:pt x="28" y="38"/>
                      </a:lnTo>
                      <a:lnTo>
                        <a:pt x="26" y="35"/>
                      </a:lnTo>
                      <a:lnTo>
                        <a:pt x="24" y="34"/>
                      </a:lnTo>
                      <a:lnTo>
                        <a:pt x="23" y="33"/>
                      </a:lnTo>
                      <a:lnTo>
                        <a:pt x="22" y="33"/>
                      </a:lnTo>
                      <a:lnTo>
                        <a:pt x="22" y="33"/>
                      </a:lnTo>
                      <a:lnTo>
                        <a:pt x="21" y="31"/>
                      </a:lnTo>
                      <a:lnTo>
                        <a:pt x="21" y="29"/>
                      </a:lnTo>
                      <a:lnTo>
                        <a:pt x="21" y="29"/>
                      </a:lnTo>
                      <a:lnTo>
                        <a:pt x="21" y="28"/>
                      </a:lnTo>
                      <a:lnTo>
                        <a:pt x="21" y="27"/>
                      </a:lnTo>
                      <a:lnTo>
                        <a:pt x="21" y="26"/>
                      </a:lnTo>
                      <a:lnTo>
                        <a:pt x="20" y="24"/>
                      </a:lnTo>
                      <a:lnTo>
                        <a:pt x="18" y="20"/>
                      </a:lnTo>
                      <a:lnTo>
                        <a:pt x="17" y="18"/>
                      </a:lnTo>
                      <a:lnTo>
                        <a:pt x="17" y="17"/>
                      </a:lnTo>
                      <a:lnTo>
                        <a:pt x="16" y="15"/>
                      </a:lnTo>
                      <a:lnTo>
                        <a:pt x="16" y="14"/>
                      </a:lnTo>
                      <a:lnTo>
                        <a:pt x="15" y="14"/>
                      </a:lnTo>
                      <a:lnTo>
                        <a:pt x="14" y="14"/>
                      </a:lnTo>
                      <a:lnTo>
                        <a:pt x="14" y="14"/>
                      </a:lnTo>
                      <a:lnTo>
                        <a:pt x="14" y="14"/>
                      </a:lnTo>
                      <a:lnTo>
                        <a:pt x="13" y="14"/>
                      </a:lnTo>
                      <a:lnTo>
                        <a:pt x="13" y="15"/>
                      </a:lnTo>
                      <a:lnTo>
                        <a:pt x="13" y="15"/>
                      </a:lnTo>
                      <a:lnTo>
                        <a:pt x="13" y="17"/>
                      </a:lnTo>
                      <a:lnTo>
                        <a:pt x="13" y="18"/>
                      </a:lnTo>
                      <a:lnTo>
                        <a:pt x="15" y="20"/>
                      </a:lnTo>
                      <a:lnTo>
                        <a:pt x="15" y="22"/>
                      </a:lnTo>
                      <a:lnTo>
                        <a:pt x="15" y="22"/>
                      </a:lnTo>
                      <a:lnTo>
                        <a:pt x="15" y="22"/>
                      </a:lnTo>
                      <a:lnTo>
                        <a:pt x="15" y="22"/>
                      </a:lnTo>
                      <a:lnTo>
                        <a:pt x="14" y="22"/>
                      </a:lnTo>
                      <a:lnTo>
                        <a:pt x="14" y="22"/>
                      </a:lnTo>
                      <a:lnTo>
                        <a:pt x="12" y="22"/>
                      </a:lnTo>
                      <a:lnTo>
                        <a:pt x="10" y="21"/>
                      </a:lnTo>
                      <a:lnTo>
                        <a:pt x="10" y="21"/>
                      </a:lnTo>
                      <a:lnTo>
                        <a:pt x="9" y="20"/>
                      </a:lnTo>
                      <a:lnTo>
                        <a:pt x="8" y="20"/>
                      </a:lnTo>
                      <a:lnTo>
                        <a:pt x="8" y="20"/>
                      </a:lnTo>
                      <a:lnTo>
                        <a:pt x="7" y="20"/>
                      </a:lnTo>
                      <a:lnTo>
                        <a:pt x="6" y="19"/>
                      </a:lnTo>
                      <a:lnTo>
                        <a:pt x="5" y="19"/>
                      </a:lnTo>
                      <a:lnTo>
                        <a:pt x="4" y="19"/>
                      </a:lnTo>
                      <a:lnTo>
                        <a:pt x="3" y="19"/>
                      </a:lnTo>
                      <a:lnTo>
                        <a:pt x="3" y="19"/>
                      </a:lnTo>
                      <a:lnTo>
                        <a:pt x="2" y="19"/>
                      </a:lnTo>
                      <a:lnTo>
                        <a:pt x="2" y="19"/>
                      </a:lnTo>
                      <a:lnTo>
                        <a:pt x="2" y="20"/>
                      </a:lnTo>
                      <a:lnTo>
                        <a:pt x="2" y="20"/>
                      </a:lnTo>
                      <a:lnTo>
                        <a:pt x="2" y="20"/>
                      </a:lnTo>
                      <a:lnTo>
                        <a:pt x="1" y="21"/>
                      </a:lnTo>
                      <a:lnTo>
                        <a:pt x="1" y="22"/>
                      </a:lnTo>
                      <a:lnTo>
                        <a:pt x="0" y="22"/>
                      </a:lnTo>
                      <a:lnTo>
                        <a:pt x="1" y="22"/>
                      </a:lnTo>
                      <a:lnTo>
                        <a:pt x="2" y="23"/>
                      </a:lnTo>
                      <a:lnTo>
                        <a:pt x="2" y="23"/>
                      </a:lnTo>
                      <a:lnTo>
                        <a:pt x="3" y="23"/>
                      </a:lnTo>
                      <a:lnTo>
                        <a:pt x="4" y="24"/>
                      </a:lnTo>
                      <a:lnTo>
                        <a:pt x="4" y="24"/>
                      </a:lnTo>
                      <a:lnTo>
                        <a:pt x="5" y="25"/>
                      </a:lnTo>
                      <a:lnTo>
                        <a:pt x="5" y="25"/>
                      </a:lnTo>
                      <a:lnTo>
                        <a:pt x="7" y="26"/>
                      </a:lnTo>
                      <a:lnTo>
                        <a:pt x="7" y="26"/>
                      </a:lnTo>
                      <a:lnTo>
                        <a:pt x="8" y="27"/>
                      </a:lnTo>
                      <a:lnTo>
                        <a:pt x="8" y="28"/>
                      </a:lnTo>
                      <a:lnTo>
                        <a:pt x="8" y="29"/>
                      </a:lnTo>
                      <a:lnTo>
                        <a:pt x="8" y="30"/>
                      </a:lnTo>
                      <a:lnTo>
                        <a:pt x="9" y="31"/>
                      </a:lnTo>
                      <a:lnTo>
                        <a:pt x="9" y="32"/>
                      </a:lnTo>
                      <a:lnTo>
                        <a:pt x="10" y="32"/>
                      </a:lnTo>
                      <a:lnTo>
                        <a:pt x="10" y="33"/>
                      </a:lnTo>
                      <a:lnTo>
                        <a:pt x="11" y="33"/>
                      </a:lnTo>
                      <a:lnTo>
                        <a:pt x="12" y="34"/>
                      </a:lnTo>
                      <a:lnTo>
                        <a:pt x="13" y="34"/>
                      </a:lnTo>
                      <a:lnTo>
                        <a:pt x="14" y="36"/>
                      </a:lnTo>
                      <a:lnTo>
                        <a:pt x="16" y="36"/>
                      </a:lnTo>
                      <a:lnTo>
                        <a:pt x="16" y="37"/>
                      </a:lnTo>
                      <a:lnTo>
                        <a:pt x="16" y="37"/>
                      </a:lnTo>
                      <a:lnTo>
                        <a:pt x="17" y="38"/>
                      </a:lnTo>
                      <a:lnTo>
                        <a:pt x="17" y="38"/>
                      </a:lnTo>
                      <a:lnTo>
                        <a:pt x="16" y="38"/>
                      </a:lnTo>
                      <a:lnTo>
                        <a:pt x="16" y="39"/>
                      </a:lnTo>
                      <a:lnTo>
                        <a:pt x="14" y="42"/>
                      </a:lnTo>
                      <a:lnTo>
                        <a:pt x="14" y="42"/>
                      </a:lnTo>
                      <a:lnTo>
                        <a:pt x="14" y="43"/>
                      </a:lnTo>
                      <a:lnTo>
                        <a:pt x="13" y="46"/>
                      </a:lnTo>
                      <a:lnTo>
                        <a:pt x="13" y="47"/>
                      </a:lnTo>
                      <a:lnTo>
                        <a:pt x="13" y="49"/>
                      </a:lnTo>
                      <a:lnTo>
                        <a:pt x="13" y="49"/>
                      </a:lnTo>
                      <a:lnTo>
                        <a:pt x="13" y="50"/>
                      </a:lnTo>
                      <a:lnTo>
                        <a:pt x="13" y="50"/>
                      </a:lnTo>
                      <a:lnTo>
                        <a:pt x="13" y="50"/>
                      </a:lnTo>
                      <a:lnTo>
                        <a:pt x="13" y="50"/>
                      </a:lnTo>
                      <a:lnTo>
                        <a:pt x="13" y="50"/>
                      </a:lnTo>
                      <a:lnTo>
                        <a:pt x="14" y="50"/>
                      </a:lnTo>
                      <a:lnTo>
                        <a:pt x="14" y="51"/>
                      </a:lnTo>
                      <a:lnTo>
                        <a:pt x="15" y="51"/>
                      </a:lnTo>
                      <a:lnTo>
                        <a:pt x="16" y="51"/>
                      </a:lnTo>
                      <a:lnTo>
                        <a:pt x="17" y="52"/>
                      </a:lnTo>
                      <a:lnTo>
                        <a:pt x="19" y="53"/>
                      </a:lnTo>
                      <a:lnTo>
                        <a:pt x="22" y="54"/>
                      </a:lnTo>
                      <a:lnTo>
                        <a:pt x="24" y="55"/>
                      </a:lnTo>
                      <a:lnTo>
                        <a:pt x="27" y="56"/>
                      </a:lnTo>
                      <a:lnTo>
                        <a:pt x="29" y="57"/>
                      </a:lnTo>
                      <a:lnTo>
                        <a:pt x="33" y="58"/>
                      </a:lnTo>
                      <a:lnTo>
                        <a:pt x="36" y="60"/>
                      </a:lnTo>
                      <a:lnTo>
                        <a:pt x="39" y="61"/>
                      </a:lnTo>
                      <a:lnTo>
                        <a:pt x="42" y="62"/>
                      </a:lnTo>
                      <a:lnTo>
                        <a:pt x="45" y="62"/>
                      </a:lnTo>
                      <a:lnTo>
                        <a:pt x="50" y="64"/>
                      </a:lnTo>
                      <a:lnTo>
                        <a:pt x="50" y="64"/>
                      </a:lnTo>
                      <a:lnTo>
                        <a:pt x="51" y="64"/>
                      </a:lnTo>
                      <a:lnTo>
                        <a:pt x="54" y="65"/>
                      </a:lnTo>
                      <a:lnTo>
                        <a:pt x="55" y="65"/>
                      </a:lnTo>
                      <a:lnTo>
                        <a:pt x="55" y="65"/>
                      </a:lnTo>
                      <a:lnTo>
                        <a:pt x="56" y="66"/>
                      </a:lnTo>
                      <a:lnTo>
                        <a:pt x="56" y="74"/>
                      </a:lnTo>
                      <a:lnTo>
                        <a:pt x="56" y="79"/>
                      </a:lnTo>
                      <a:lnTo>
                        <a:pt x="56" y="84"/>
                      </a:lnTo>
                      <a:lnTo>
                        <a:pt x="56" y="88"/>
                      </a:lnTo>
                      <a:lnTo>
                        <a:pt x="56" y="91"/>
                      </a:lnTo>
                      <a:lnTo>
                        <a:pt x="56" y="93"/>
                      </a:lnTo>
                      <a:lnTo>
                        <a:pt x="56" y="95"/>
                      </a:lnTo>
                      <a:lnTo>
                        <a:pt x="56" y="98"/>
                      </a:lnTo>
                      <a:lnTo>
                        <a:pt x="56" y="99"/>
                      </a:lnTo>
                      <a:lnTo>
                        <a:pt x="56" y="100"/>
                      </a:lnTo>
                      <a:lnTo>
                        <a:pt x="55" y="107"/>
                      </a:lnTo>
                      <a:lnTo>
                        <a:pt x="55" y="109"/>
                      </a:lnTo>
                      <a:lnTo>
                        <a:pt x="54" y="112"/>
                      </a:lnTo>
                      <a:lnTo>
                        <a:pt x="53" y="117"/>
                      </a:lnTo>
                      <a:lnTo>
                        <a:pt x="52" y="121"/>
                      </a:lnTo>
                      <a:lnTo>
                        <a:pt x="51" y="125"/>
                      </a:lnTo>
                      <a:lnTo>
                        <a:pt x="51" y="129"/>
                      </a:lnTo>
                      <a:lnTo>
                        <a:pt x="50" y="131"/>
                      </a:lnTo>
                      <a:lnTo>
                        <a:pt x="50" y="132"/>
                      </a:lnTo>
                      <a:lnTo>
                        <a:pt x="51" y="132"/>
                      </a:lnTo>
                      <a:lnTo>
                        <a:pt x="51" y="133"/>
                      </a:lnTo>
                      <a:lnTo>
                        <a:pt x="51" y="137"/>
                      </a:lnTo>
                      <a:lnTo>
                        <a:pt x="50" y="138"/>
                      </a:lnTo>
                      <a:lnTo>
                        <a:pt x="50" y="140"/>
                      </a:lnTo>
                      <a:lnTo>
                        <a:pt x="50" y="141"/>
                      </a:lnTo>
                      <a:lnTo>
                        <a:pt x="50" y="142"/>
                      </a:lnTo>
                      <a:lnTo>
                        <a:pt x="50" y="143"/>
                      </a:lnTo>
                      <a:lnTo>
                        <a:pt x="50" y="145"/>
                      </a:lnTo>
                      <a:lnTo>
                        <a:pt x="50" y="145"/>
                      </a:lnTo>
                      <a:lnTo>
                        <a:pt x="50" y="145"/>
                      </a:lnTo>
                      <a:lnTo>
                        <a:pt x="50" y="146"/>
                      </a:lnTo>
                      <a:lnTo>
                        <a:pt x="50" y="147"/>
                      </a:lnTo>
                      <a:lnTo>
                        <a:pt x="49" y="150"/>
                      </a:lnTo>
                      <a:lnTo>
                        <a:pt x="49" y="151"/>
                      </a:lnTo>
                      <a:lnTo>
                        <a:pt x="48" y="153"/>
                      </a:lnTo>
                      <a:lnTo>
                        <a:pt x="49" y="155"/>
                      </a:lnTo>
                      <a:lnTo>
                        <a:pt x="49" y="156"/>
                      </a:lnTo>
                      <a:lnTo>
                        <a:pt x="49" y="157"/>
                      </a:lnTo>
                      <a:lnTo>
                        <a:pt x="49" y="161"/>
                      </a:lnTo>
                      <a:lnTo>
                        <a:pt x="48" y="163"/>
                      </a:lnTo>
                      <a:lnTo>
                        <a:pt x="48" y="166"/>
                      </a:lnTo>
                      <a:lnTo>
                        <a:pt x="48" y="167"/>
                      </a:lnTo>
                      <a:lnTo>
                        <a:pt x="48" y="169"/>
                      </a:lnTo>
                      <a:lnTo>
                        <a:pt x="48" y="170"/>
                      </a:lnTo>
                      <a:lnTo>
                        <a:pt x="48" y="170"/>
                      </a:lnTo>
                      <a:lnTo>
                        <a:pt x="47" y="172"/>
                      </a:lnTo>
                      <a:lnTo>
                        <a:pt x="47" y="173"/>
                      </a:lnTo>
                      <a:lnTo>
                        <a:pt x="46" y="176"/>
                      </a:lnTo>
                      <a:lnTo>
                        <a:pt x="46" y="179"/>
                      </a:lnTo>
                      <a:lnTo>
                        <a:pt x="46" y="182"/>
                      </a:lnTo>
                      <a:lnTo>
                        <a:pt x="45" y="184"/>
                      </a:lnTo>
                      <a:lnTo>
                        <a:pt x="43" y="186"/>
                      </a:lnTo>
                      <a:lnTo>
                        <a:pt x="43" y="186"/>
                      </a:lnTo>
                      <a:lnTo>
                        <a:pt x="42" y="188"/>
                      </a:lnTo>
                      <a:lnTo>
                        <a:pt x="42" y="190"/>
                      </a:lnTo>
                      <a:lnTo>
                        <a:pt x="42" y="191"/>
                      </a:lnTo>
                      <a:lnTo>
                        <a:pt x="43" y="193"/>
                      </a:lnTo>
                      <a:lnTo>
                        <a:pt x="43" y="194"/>
                      </a:lnTo>
                      <a:lnTo>
                        <a:pt x="43" y="195"/>
                      </a:lnTo>
                      <a:lnTo>
                        <a:pt x="43" y="195"/>
                      </a:lnTo>
                      <a:lnTo>
                        <a:pt x="43" y="196"/>
                      </a:lnTo>
                      <a:lnTo>
                        <a:pt x="41" y="204"/>
                      </a:lnTo>
                      <a:lnTo>
                        <a:pt x="41" y="208"/>
                      </a:lnTo>
                      <a:lnTo>
                        <a:pt x="41" y="209"/>
                      </a:lnTo>
                      <a:lnTo>
                        <a:pt x="41" y="210"/>
                      </a:lnTo>
                      <a:lnTo>
                        <a:pt x="40" y="212"/>
                      </a:lnTo>
                      <a:lnTo>
                        <a:pt x="40" y="213"/>
                      </a:lnTo>
                      <a:lnTo>
                        <a:pt x="39" y="214"/>
                      </a:lnTo>
                      <a:lnTo>
                        <a:pt x="39" y="214"/>
                      </a:lnTo>
                      <a:lnTo>
                        <a:pt x="39" y="215"/>
                      </a:lnTo>
                      <a:lnTo>
                        <a:pt x="39" y="217"/>
                      </a:lnTo>
                      <a:lnTo>
                        <a:pt x="38" y="218"/>
                      </a:lnTo>
                      <a:lnTo>
                        <a:pt x="37" y="220"/>
                      </a:lnTo>
                      <a:lnTo>
                        <a:pt x="37" y="221"/>
                      </a:lnTo>
                      <a:lnTo>
                        <a:pt x="37" y="222"/>
                      </a:lnTo>
                      <a:lnTo>
                        <a:pt x="37" y="223"/>
                      </a:lnTo>
                      <a:lnTo>
                        <a:pt x="37" y="224"/>
                      </a:lnTo>
                      <a:lnTo>
                        <a:pt x="37" y="226"/>
                      </a:lnTo>
                      <a:lnTo>
                        <a:pt x="37" y="226"/>
                      </a:lnTo>
                      <a:lnTo>
                        <a:pt x="37" y="227"/>
                      </a:lnTo>
                      <a:lnTo>
                        <a:pt x="36" y="228"/>
                      </a:lnTo>
                      <a:lnTo>
                        <a:pt x="36" y="229"/>
                      </a:lnTo>
                      <a:lnTo>
                        <a:pt x="36" y="231"/>
                      </a:lnTo>
                      <a:lnTo>
                        <a:pt x="36" y="232"/>
                      </a:lnTo>
                      <a:lnTo>
                        <a:pt x="36" y="232"/>
                      </a:lnTo>
                      <a:lnTo>
                        <a:pt x="35" y="233"/>
                      </a:lnTo>
                      <a:lnTo>
                        <a:pt x="35" y="234"/>
                      </a:lnTo>
                      <a:lnTo>
                        <a:pt x="34" y="234"/>
                      </a:lnTo>
                      <a:lnTo>
                        <a:pt x="33" y="234"/>
                      </a:lnTo>
                      <a:lnTo>
                        <a:pt x="33" y="235"/>
                      </a:lnTo>
                      <a:lnTo>
                        <a:pt x="33" y="236"/>
                      </a:lnTo>
                      <a:lnTo>
                        <a:pt x="32" y="237"/>
                      </a:lnTo>
                      <a:lnTo>
                        <a:pt x="31" y="238"/>
                      </a:lnTo>
                      <a:lnTo>
                        <a:pt x="31" y="238"/>
                      </a:lnTo>
                      <a:lnTo>
                        <a:pt x="30" y="238"/>
                      </a:lnTo>
                      <a:lnTo>
                        <a:pt x="29" y="238"/>
                      </a:lnTo>
                      <a:lnTo>
                        <a:pt x="29" y="238"/>
                      </a:lnTo>
                      <a:lnTo>
                        <a:pt x="28" y="239"/>
                      </a:lnTo>
                      <a:lnTo>
                        <a:pt x="27" y="240"/>
                      </a:lnTo>
                      <a:lnTo>
                        <a:pt x="26" y="240"/>
                      </a:lnTo>
                      <a:lnTo>
                        <a:pt x="26" y="241"/>
                      </a:lnTo>
                      <a:lnTo>
                        <a:pt x="26" y="241"/>
                      </a:lnTo>
                      <a:lnTo>
                        <a:pt x="25" y="241"/>
                      </a:lnTo>
                      <a:lnTo>
                        <a:pt x="24" y="242"/>
                      </a:lnTo>
                      <a:lnTo>
                        <a:pt x="24" y="242"/>
                      </a:lnTo>
                      <a:lnTo>
                        <a:pt x="23" y="242"/>
                      </a:lnTo>
                      <a:lnTo>
                        <a:pt x="23" y="243"/>
                      </a:lnTo>
                      <a:lnTo>
                        <a:pt x="23" y="243"/>
                      </a:lnTo>
                      <a:lnTo>
                        <a:pt x="22" y="244"/>
                      </a:lnTo>
                      <a:lnTo>
                        <a:pt x="21" y="244"/>
                      </a:lnTo>
                      <a:lnTo>
                        <a:pt x="20" y="245"/>
                      </a:lnTo>
                      <a:lnTo>
                        <a:pt x="19" y="245"/>
                      </a:lnTo>
                      <a:lnTo>
                        <a:pt x="18" y="245"/>
                      </a:lnTo>
                      <a:lnTo>
                        <a:pt x="17" y="245"/>
                      </a:lnTo>
                      <a:lnTo>
                        <a:pt x="17" y="245"/>
                      </a:lnTo>
                      <a:lnTo>
                        <a:pt x="14" y="244"/>
                      </a:lnTo>
                      <a:lnTo>
                        <a:pt x="13" y="244"/>
                      </a:lnTo>
                      <a:lnTo>
                        <a:pt x="13" y="245"/>
                      </a:lnTo>
                      <a:lnTo>
                        <a:pt x="13" y="245"/>
                      </a:lnTo>
                      <a:lnTo>
                        <a:pt x="12" y="245"/>
                      </a:lnTo>
                      <a:lnTo>
                        <a:pt x="12" y="246"/>
                      </a:lnTo>
                      <a:lnTo>
                        <a:pt x="12" y="246"/>
                      </a:lnTo>
                      <a:lnTo>
                        <a:pt x="12" y="247"/>
                      </a:lnTo>
                      <a:lnTo>
                        <a:pt x="12" y="247"/>
                      </a:lnTo>
                      <a:lnTo>
                        <a:pt x="12" y="247"/>
                      </a:lnTo>
                      <a:lnTo>
                        <a:pt x="11" y="248"/>
                      </a:lnTo>
                      <a:lnTo>
                        <a:pt x="11" y="249"/>
                      </a:lnTo>
                      <a:lnTo>
                        <a:pt x="12" y="249"/>
                      </a:lnTo>
                      <a:lnTo>
                        <a:pt x="12" y="250"/>
                      </a:lnTo>
                      <a:lnTo>
                        <a:pt x="13" y="250"/>
                      </a:lnTo>
                      <a:lnTo>
                        <a:pt x="14" y="251"/>
                      </a:lnTo>
                      <a:lnTo>
                        <a:pt x="16" y="251"/>
                      </a:lnTo>
                      <a:lnTo>
                        <a:pt x="20" y="252"/>
                      </a:lnTo>
                      <a:lnTo>
                        <a:pt x="23" y="252"/>
                      </a:lnTo>
                      <a:lnTo>
                        <a:pt x="24" y="252"/>
                      </a:lnTo>
                      <a:lnTo>
                        <a:pt x="28" y="252"/>
                      </a:lnTo>
                      <a:lnTo>
                        <a:pt x="31" y="252"/>
                      </a:lnTo>
                      <a:lnTo>
                        <a:pt x="32" y="252"/>
                      </a:lnTo>
                      <a:lnTo>
                        <a:pt x="36" y="252"/>
                      </a:lnTo>
                      <a:lnTo>
                        <a:pt x="36" y="252"/>
                      </a:lnTo>
                      <a:lnTo>
                        <a:pt x="36" y="252"/>
                      </a:lnTo>
                      <a:lnTo>
                        <a:pt x="36" y="252"/>
                      </a:lnTo>
                      <a:lnTo>
                        <a:pt x="38" y="253"/>
                      </a:lnTo>
                      <a:lnTo>
                        <a:pt x="39" y="253"/>
                      </a:lnTo>
                      <a:lnTo>
                        <a:pt x="44" y="253"/>
                      </a:lnTo>
                      <a:lnTo>
                        <a:pt x="45" y="253"/>
                      </a:lnTo>
                      <a:lnTo>
                        <a:pt x="47" y="253"/>
                      </a:lnTo>
                      <a:lnTo>
                        <a:pt x="48" y="253"/>
                      </a:lnTo>
                      <a:lnTo>
                        <a:pt x="48" y="253"/>
                      </a:lnTo>
                      <a:lnTo>
                        <a:pt x="48" y="252"/>
                      </a:lnTo>
                      <a:lnTo>
                        <a:pt x="48" y="250"/>
                      </a:lnTo>
                      <a:lnTo>
                        <a:pt x="48" y="250"/>
                      </a:lnTo>
                      <a:lnTo>
                        <a:pt x="48" y="250"/>
                      </a:lnTo>
                      <a:lnTo>
                        <a:pt x="48" y="248"/>
                      </a:lnTo>
                      <a:lnTo>
                        <a:pt x="48" y="248"/>
                      </a:lnTo>
                      <a:lnTo>
                        <a:pt x="48" y="248"/>
                      </a:lnTo>
                      <a:lnTo>
                        <a:pt x="50" y="248"/>
                      </a:lnTo>
                      <a:lnTo>
                        <a:pt x="50" y="248"/>
                      </a:lnTo>
                      <a:lnTo>
                        <a:pt x="50" y="248"/>
                      </a:lnTo>
                      <a:lnTo>
                        <a:pt x="50" y="248"/>
                      </a:lnTo>
                      <a:lnTo>
                        <a:pt x="53" y="241"/>
                      </a:lnTo>
                      <a:lnTo>
                        <a:pt x="55" y="237"/>
                      </a:lnTo>
                      <a:lnTo>
                        <a:pt x="55" y="235"/>
                      </a:lnTo>
                      <a:lnTo>
                        <a:pt x="56" y="233"/>
                      </a:lnTo>
                      <a:lnTo>
                        <a:pt x="57" y="229"/>
                      </a:lnTo>
                      <a:lnTo>
                        <a:pt x="59" y="224"/>
                      </a:lnTo>
                      <a:lnTo>
                        <a:pt x="61" y="221"/>
                      </a:lnTo>
                      <a:lnTo>
                        <a:pt x="62" y="215"/>
                      </a:lnTo>
                      <a:lnTo>
                        <a:pt x="65" y="209"/>
                      </a:lnTo>
                      <a:lnTo>
                        <a:pt x="66" y="204"/>
                      </a:lnTo>
                      <a:lnTo>
                        <a:pt x="68" y="196"/>
                      </a:lnTo>
                      <a:lnTo>
                        <a:pt x="70" y="188"/>
                      </a:lnTo>
                      <a:lnTo>
                        <a:pt x="74" y="175"/>
                      </a:lnTo>
                      <a:lnTo>
                        <a:pt x="75" y="168"/>
                      </a:lnTo>
                      <a:lnTo>
                        <a:pt x="76" y="166"/>
                      </a:lnTo>
                      <a:lnTo>
                        <a:pt x="76" y="166"/>
                      </a:lnTo>
                      <a:lnTo>
                        <a:pt x="76" y="166"/>
                      </a:lnTo>
                      <a:lnTo>
                        <a:pt x="77" y="167"/>
                      </a:lnTo>
                      <a:lnTo>
                        <a:pt x="78" y="169"/>
                      </a:lnTo>
                      <a:lnTo>
                        <a:pt x="79" y="175"/>
                      </a:lnTo>
                      <a:lnTo>
                        <a:pt x="80" y="178"/>
                      </a:lnTo>
                      <a:lnTo>
                        <a:pt x="80" y="181"/>
                      </a:lnTo>
                      <a:lnTo>
                        <a:pt x="82" y="186"/>
                      </a:lnTo>
                      <a:lnTo>
                        <a:pt x="83" y="189"/>
                      </a:lnTo>
                      <a:lnTo>
                        <a:pt x="84" y="194"/>
                      </a:lnTo>
                      <a:lnTo>
                        <a:pt x="84" y="197"/>
                      </a:lnTo>
                      <a:lnTo>
                        <a:pt x="84" y="199"/>
                      </a:lnTo>
                      <a:lnTo>
                        <a:pt x="85" y="201"/>
                      </a:lnTo>
                      <a:lnTo>
                        <a:pt x="86" y="206"/>
                      </a:lnTo>
                      <a:lnTo>
                        <a:pt x="86" y="210"/>
                      </a:lnTo>
                      <a:lnTo>
                        <a:pt x="86" y="212"/>
                      </a:lnTo>
                      <a:lnTo>
                        <a:pt x="86" y="212"/>
                      </a:lnTo>
                      <a:lnTo>
                        <a:pt x="85" y="218"/>
                      </a:lnTo>
                      <a:lnTo>
                        <a:pt x="84" y="222"/>
                      </a:lnTo>
                      <a:lnTo>
                        <a:pt x="84" y="226"/>
                      </a:lnTo>
                      <a:lnTo>
                        <a:pt x="83" y="230"/>
                      </a:lnTo>
                      <a:lnTo>
                        <a:pt x="83" y="232"/>
                      </a:lnTo>
                      <a:lnTo>
                        <a:pt x="83" y="234"/>
                      </a:lnTo>
                      <a:lnTo>
                        <a:pt x="83" y="237"/>
                      </a:lnTo>
                      <a:lnTo>
                        <a:pt x="83" y="239"/>
                      </a:lnTo>
                      <a:lnTo>
                        <a:pt x="83" y="241"/>
                      </a:lnTo>
                      <a:lnTo>
                        <a:pt x="83" y="241"/>
                      </a:lnTo>
                      <a:lnTo>
                        <a:pt x="82" y="243"/>
                      </a:lnTo>
                      <a:lnTo>
                        <a:pt x="81" y="245"/>
                      </a:lnTo>
                      <a:lnTo>
                        <a:pt x="81" y="245"/>
                      </a:lnTo>
                      <a:lnTo>
                        <a:pt x="81" y="245"/>
                      </a:lnTo>
                      <a:lnTo>
                        <a:pt x="81" y="245"/>
                      </a:lnTo>
                      <a:lnTo>
                        <a:pt x="81" y="245"/>
                      </a:lnTo>
                      <a:lnTo>
                        <a:pt x="81" y="245"/>
                      </a:lnTo>
                      <a:lnTo>
                        <a:pt x="80" y="245"/>
                      </a:lnTo>
                      <a:lnTo>
                        <a:pt x="80" y="246"/>
                      </a:lnTo>
                      <a:lnTo>
                        <a:pt x="80" y="247"/>
                      </a:lnTo>
                      <a:lnTo>
                        <a:pt x="79" y="248"/>
                      </a:lnTo>
                      <a:lnTo>
                        <a:pt x="77" y="249"/>
                      </a:lnTo>
                      <a:lnTo>
                        <a:pt x="76" y="249"/>
                      </a:lnTo>
                      <a:lnTo>
                        <a:pt x="76" y="250"/>
                      </a:lnTo>
                      <a:lnTo>
                        <a:pt x="76" y="250"/>
                      </a:lnTo>
                      <a:lnTo>
                        <a:pt x="76" y="251"/>
                      </a:lnTo>
                      <a:lnTo>
                        <a:pt x="76" y="251"/>
                      </a:lnTo>
                      <a:lnTo>
                        <a:pt x="76" y="252"/>
                      </a:lnTo>
                      <a:lnTo>
                        <a:pt x="76" y="252"/>
                      </a:lnTo>
                      <a:lnTo>
                        <a:pt x="76" y="253"/>
                      </a:lnTo>
                      <a:lnTo>
                        <a:pt x="76" y="253"/>
                      </a:lnTo>
                      <a:lnTo>
                        <a:pt x="76" y="253"/>
                      </a:lnTo>
                      <a:lnTo>
                        <a:pt x="76" y="253"/>
                      </a:lnTo>
                      <a:lnTo>
                        <a:pt x="76" y="254"/>
                      </a:lnTo>
                      <a:lnTo>
                        <a:pt x="77" y="254"/>
                      </a:lnTo>
                      <a:lnTo>
                        <a:pt x="78" y="254"/>
                      </a:lnTo>
                      <a:lnTo>
                        <a:pt x="86" y="254"/>
                      </a:lnTo>
                      <a:lnTo>
                        <a:pt x="88" y="254"/>
                      </a:lnTo>
                      <a:lnTo>
                        <a:pt x="89" y="254"/>
                      </a:lnTo>
                      <a:lnTo>
                        <a:pt x="93" y="253"/>
                      </a:lnTo>
                      <a:lnTo>
                        <a:pt x="94" y="253"/>
                      </a:lnTo>
                      <a:lnTo>
                        <a:pt x="94" y="252"/>
                      </a:lnTo>
                      <a:lnTo>
                        <a:pt x="96" y="251"/>
                      </a:lnTo>
                      <a:lnTo>
                        <a:pt x="96" y="251"/>
                      </a:lnTo>
                      <a:lnTo>
                        <a:pt x="97" y="251"/>
                      </a:lnTo>
                      <a:lnTo>
                        <a:pt x="98" y="251"/>
                      </a:lnTo>
                      <a:lnTo>
                        <a:pt x="99" y="251"/>
                      </a:lnTo>
                      <a:lnTo>
                        <a:pt x="100" y="250"/>
                      </a:lnTo>
                      <a:lnTo>
                        <a:pt x="100" y="250"/>
                      </a:lnTo>
                      <a:lnTo>
                        <a:pt x="100" y="250"/>
                      </a:lnTo>
                      <a:lnTo>
                        <a:pt x="100" y="249"/>
                      </a:lnTo>
                      <a:lnTo>
                        <a:pt x="100" y="247"/>
                      </a:lnTo>
                      <a:lnTo>
                        <a:pt x="100" y="247"/>
                      </a:lnTo>
                      <a:lnTo>
                        <a:pt x="100" y="245"/>
                      </a:lnTo>
                      <a:lnTo>
                        <a:pt x="100" y="245"/>
                      </a:lnTo>
                      <a:lnTo>
                        <a:pt x="101" y="243"/>
                      </a:lnTo>
                      <a:lnTo>
                        <a:pt x="101" y="242"/>
                      </a:lnTo>
                      <a:lnTo>
                        <a:pt x="101" y="241"/>
                      </a:lnTo>
                      <a:lnTo>
                        <a:pt x="102" y="240"/>
                      </a:lnTo>
                      <a:lnTo>
                        <a:pt x="103" y="237"/>
                      </a:lnTo>
                      <a:lnTo>
                        <a:pt x="103" y="236"/>
                      </a:lnTo>
                      <a:lnTo>
                        <a:pt x="103" y="234"/>
                      </a:lnTo>
                      <a:lnTo>
                        <a:pt x="104" y="233"/>
                      </a:lnTo>
                      <a:lnTo>
                        <a:pt x="103" y="226"/>
                      </a:lnTo>
                      <a:lnTo>
                        <a:pt x="103" y="222"/>
                      </a:lnTo>
                      <a:lnTo>
                        <a:pt x="103" y="219"/>
                      </a:lnTo>
                      <a:lnTo>
                        <a:pt x="103" y="216"/>
                      </a:lnTo>
                      <a:lnTo>
                        <a:pt x="103" y="212"/>
                      </a:lnTo>
                      <a:lnTo>
                        <a:pt x="104" y="209"/>
                      </a:lnTo>
                      <a:lnTo>
                        <a:pt x="104" y="205"/>
                      </a:lnTo>
                      <a:lnTo>
                        <a:pt x="104" y="199"/>
                      </a:lnTo>
                      <a:lnTo>
                        <a:pt x="104" y="195"/>
                      </a:lnTo>
                      <a:lnTo>
                        <a:pt x="104" y="191"/>
                      </a:lnTo>
                      <a:lnTo>
                        <a:pt x="103" y="180"/>
                      </a:lnTo>
                      <a:lnTo>
                        <a:pt x="103" y="177"/>
                      </a:lnTo>
                      <a:lnTo>
                        <a:pt x="102" y="172"/>
                      </a:lnTo>
                      <a:lnTo>
                        <a:pt x="102" y="167"/>
                      </a:lnTo>
                      <a:lnTo>
                        <a:pt x="101" y="164"/>
                      </a:lnTo>
                      <a:lnTo>
                        <a:pt x="100" y="157"/>
                      </a:lnTo>
                      <a:lnTo>
                        <a:pt x="100" y="157"/>
                      </a:lnTo>
                      <a:lnTo>
                        <a:pt x="100" y="153"/>
                      </a:lnTo>
                      <a:lnTo>
                        <a:pt x="100" y="149"/>
                      </a:lnTo>
                      <a:lnTo>
                        <a:pt x="100" y="146"/>
                      </a:lnTo>
                      <a:lnTo>
                        <a:pt x="100" y="144"/>
                      </a:lnTo>
                      <a:lnTo>
                        <a:pt x="99" y="143"/>
                      </a:lnTo>
                      <a:lnTo>
                        <a:pt x="99" y="141"/>
                      </a:lnTo>
                      <a:lnTo>
                        <a:pt x="99" y="141"/>
                      </a:lnTo>
                      <a:lnTo>
                        <a:pt x="99" y="140"/>
                      </a:lnTo>
                      <a:lnTo>
                        <a:pt x="99" y="138"/>
                      </a:lnTo>
                      <a:lnTo>
                        <a:pt x="99" y="136"/>
                      </a:lnTo>
                      <a:lnTo>
                        <a:pt x="99" y="136"/>
                      </a:lnTo>
                      <a:lnTo>
                        <a:pt x="99" y="136"/>
                      </a:lnTo>
                      <a:lnTo>
                        <a:pt x="100" y="136"/>
                      </a:lnTo>
                      <a:lnTo>
                        <a:pt x="100" y="136"/>
                      </a:lnTo>
                      <a:lnTo>
                        <a:pt x="100" y="133"/>
                      </a:lnTo>
                      <a:lnTo>
                        <a:pt x="100" y="132"/>
                      </a:lnTo>
                      <a:lnTo>
                        <a:pt x="100" y="128"/>
                      </a:lnTo>
                      <a:lnTo>
                        <a:pt x="100" y="124"/>
                      </a:lnTo>
                      <a:lnTo>
                        <a:pt x="100" y="121"/>
                      </a:lnTo>
                      <a:lnTo>
                        <a:pt x="100" y="120"/>
                      </a:lnTo>
                      <a:lnTo>
                        <a:pt x="100" y="120"/>
                      </a:lnTo>
                      <a:lnTo>
                        <a:pt x="101" y="120"/>
                      </a:lnTo>
                      <a:lnTo>
                        <a:pt x="102" y="119"/>
                      </a:lnTo>
                      <a:lnTo>
                        <a:pt x="102" y="119"/>
                      </a:lnTo>
                      <a:lnTo>
                        <a:pt x="102" y="119"/>
                      </a:lnTo>
                      <a:lnTo>
                        <a:pt x="102" y="119"/>
                      </a:lnTo>
                      <a:lnTo>
                        <a:pt x="103" y="119"/>
                      </a:lnTo>
                      <a:lnTo>
                        <a:pt x="104" y="118"/>
                      </a:lnTo>
                      <a:lnTo>
                        <a:pt x="105" y="118"/>
                      </a:lnTo>
                      <a:lnTo>
                        <a:pt x="106" y="118"/>
                      </a:lnTo>
                      <a:lnTo>
                        <a:pt x="107" y="119"/>
                      </a:lnTo>
                      <a:lnTo>
                        <a:pt x="111" y="121"/>
                      </a:lnTo>
                      <a:lnTo>
                        <a:pt x="111" y="121"/>
                      </a:lnTo>
                      <a:lnTo>
                        <a:pt x="112" y="121"/>
                      </a:lnTo>
                      <a:lnTo>
                        <a:pt x="112" y="121"/>
                      </a:lnTo>
                      <a:lnTo>
                        <a:pt x="112" y="120"/>
                      </a:lnTo>
                      <a:lnTo>
                        <a:pt x="113" y="118"/>
                      </a:lnTo>
                      <a:lnTo>
                        <a:pt x="115" y="115"/>
                      </a:lnTo>
                      <a:lnTo>
                        <a:pt x="117" y="112"/>
                      </a:lnTo>
                      <a:lnTo>
                        <a:pt x="118" y="110"/>
                      </a:lnTo>
                      <a:lnTo>
                        <a:pt x="119" y="109"/>
                      </a:lnTo>
                      <a:lnTo>
                        <a:pt x="120" y="108"/>
                      </a:lnTo>
                      <a:lnTo>
                        <a:pt x="121" y="107"/>
                      </a:lnTo>
                      <a:lnTo>
                        <a:pt x="122" y="104"/>
                      </a:lnTo>
                      <a:lnTo>
                        <a:pt x="122" y="103"/>
                      </a:lnTo>
                      <a:lnTo>
                        <a:pt x="123" y="101"/>
                      </a:lnTo>
                      <a:lnTo>
                        <a:pt x="124" y="99"/>
                      </a:lnTo>
                      <a:lnTo>
                        <a:pt x="125" y="98"/>
                      </a:lnTo>
                      <a:lnTo>
                        <a:pt x="126" y="96"/>
                      </a:lnTo>
                      <a:lnTo>
                        <a:pt x="128" y="90"/>
                      </a:lnTo>
                      <a:lnTo>
                        <a:pt x="129" y="88"/>
                      </a:lnTo>
                      <a:lnTo>
                        <a:pt x="129" y="86"/>
                      </a:lnTo>
                      <a:lnTo>
                        <a:pt x="130" y="86"/>
                      </a:lnTo>
                      <a:lnTo>
                        <a:pt x="130" y="85"/>
                      </a:lnTo>
                      <a:lnTo>
                        <a:pt x="130" y="84"/>
                      </a:lnTo>
                      <a:lnTo>
                        <a:pt x="130" y="83"/>
                      </a:lnTo>
                      <a:lnTo>
                        <a:pt x="130" y="80"/>
                      </a:lnTo>
                      <a:close/>
                      <a:moveTo>
                        <a:pt x="64" y="10"/>
                      </a:moveTo>
                      <a:lnTo>
                        <a:pt x="64" y="10"/>
                      </a:lnTo>
                      <a:lnTo>
                        <a:pt x="64" y="10"/>
                      </a:lnTo>
                      <a:lnTo>
                        <a:pt x="64" y="10"/>
                      </a:lnTo>
                      <a:close/>
                      <a:moveTo>
                        <a:pt x="64" y="11"/>
                      </a:moveTo>
                      <a:lnTo>
                        <a:pt x="64" y="10"/>
                      </a:lnTo>
                      <a:lnTo>
                        <a:pt x="64" y="10"/>
                      </a:lnTo>
                      <a:lnTo>
                        <a:pt x="64" y="10"/>
                      </a:lnTo>
                      <a:lnTo>
                        <a:pt x="64" y="11"/>
                      </a:lnTo>
                      <a:close/>
                      <a:moveTo>
                        <a:pt x="112" y="90"/>
                      </a:moveTo>
                      <a:lnTo>
                        <a:pt x="110" y="91"/>
                      </a:lnTo>
                      <a:lnTo>
                        <a:pt x="109" y="91"/>
                      </a:lnTo>
                      <a:lnTo>
                        <a:pt x="109" y="92"/>
                      </a:lnTo>
                      <a:lnTo>
                        <a:pt x="108" y="93"/>
                      </a:lnTo>
                      <a:lnTo>
                        <a:pt x="108" y="94"/>
                      </a:lnTo>
                      <a:lnTo>
                        <a:pt x="108" y="95"/>
                      </a:lnTo>
                      <a:lnTo>
                        <a:pt x="108" y="97"/>
                      </a:lnTo>
                      <a:lnTo>
                        <a:pt x="108" y="97"/>
                      </a:lnTo>
                      <a:lnTo>
                        <a:pt x="108" y="99"/>
                      </a:lnTo>
                      <a:lnTo>
                        <a:pt x="108" y="99"/>
                      </a:lnTo>
                      <a:lnTo>
                        <a:pt x="108" y="100"/>
                      </a:lnTo>
                      <a:lnTo>
                        <a:pt x="108" y="100"/>
                      </a:lnTo>
                      <a:lnTo>
                        <a:pt x="108" y="101"/>
                      </a:lnTo>
                      <a:lnTo>
                        <a:pt x="108" y="102"/>
                      </a:lnTo>
                      <a:lnTo>
                        <a:pt x="108" y="102"/>
                      </a:lnTo>
                      <a:lnTo>
                        <a:pt x="107" y="102"/>
                      </a:lnTo>
                      <a:lnTo>
                        <a:pt x="106" y="102"/>
                      </a:lnTo>
                      <a:lnTo>
                        <a:pt x="105" y="102"/>
                      </a:lnTo>
                      <a:lnTo>
                        <a:pt x="105" y="103"/>
                      </a:lnTo>
                      <a:lnTo>
                        <a:pt x="105" y="103"/>
                      </a:lnTo>
                      <a:lnTo>
                        <a:pt x="104" y="103"/>
                      </a:lnTo>
                      <a:lnTo>
                        <a:pt x="104" y="105"/>
                      </a:lnTo>
                      <a:lnTo>
                        <a:pt x="104" y="105"/>
                      </a:lnTo>
                      <a:lnTo>
                        <a:pt x="104" y="106"/>
                      </a:lnTo>
                      <a:lnTo>
                        <a:pt x="102" y="107"/>
                      </a:lnTo>
                      <a:lnTo>
                        <a:pt x="100" y="109"/>
                      </a:lnTo>
                      <a:lnTo>
                        <a:pt x="99" y="108"/>
                      </a:lnTo>
                      <a:lnTo>
                        <a:pt x="99" y="108"/>
                      </a:lnTo>
                      <a:lnTo>
                        <a:pt x="99" y="106"/>
                      </a:lnTo>
                      <a:lnTo>
                        <a:pt x="98" y="104"/>
                      </a:lnTo>
                      <a:lnTo>
                        <a:pt x="99" y="104"/>
                      </a:lnTo>
                      <a:lnTo>
                        <a:pt x="99" y="103"/>
                      </a:lnTo>
                      <a:lnTo>
                        <a:pt x="99" y="101"/>
                      </a:lnTo>
                      <a:lnTo>
                        <a:pt x="99" y="99"/>
                      </a:lnTo>
                      <a:lnTo>
                        <a:pt x="99" y="98"/>
                      </a:lnTo>
                      <a:lnTo>
                        <a:pt x="100" y="95"/>
                      </a:lnTo>
                      <a:lnTo>
                        <a:pt x="100" y="91"/>
                      </a:lnTo>
                      <a:lnTo>
                        <a:pt x="102" y="86"/>
                      </a:lnTo>
                      <a:lnTo>
                        <a:pt x="102" y="85"/>
                      </a:lnTo>
                      <a:lnTo>
                        <a:pt x="103" y="84"/>
                      </a:lnTo>
                      <a:lnTo>
                        <a:pt x="103" y="83"/>
                      </a:lnTo>
                      <a:lnTo>
                        <a:pt x="103" y="80"/>
                      </a:lnTo>
                      <a:lnTo>
                        <a:pt x="104" y="79"/>
                      </a:lnTo>
                      <a:lnTo>
                        <a:pt x="104" y="77"/>
                      </a:lnTo>
                      <a:lnTo>
                        <a:pt x="105" y="76"/>
                      </a:lnTo>
                      <a:lnTo>
                        <a:pt x="105" y="75"/>
                      </a:lnTo>
                      <a:lnTo>
                        <a:pt x="107" y="74"/>
                      </a:lnTo>
                      <a:lnTo>
                        <a:pt x="107" y="73"/>
                      </a:lnTo>
                      <a:lnTo>
                        <a:pt x="107" y="72"/>
                      </a:lnTo>
                      <a:lnTo>
                        <a:pt x="107" y="72"/>
                      </a:lnTo>
                      <a:lnTo>
                        <a:pt x="108" y="73"/>
                      </a:lnTo>
                      <a:lnTo>
                        <a:pt x="108" y="73"/>
                      </a:lnTo>
                      <a:lnTo>
                        <a:pt x="108" y="74"/>
                      </a:lnTo>
                      <a:lnTo>
                        <a:pt x="108" y="75"/>
                      </a:lnTo>
                      <a:lnTo>
                        <a:pt x="109" y="76"/>
                      </a:lnTo>
                      <a:lnTo>
                        <a:pt x="109" y="77"/>
                      </a:lnTo>
                      <a:lnTo>
                        <a:pt x="110" y="79"/>
                      </a:lnTo>
                      <a:lnTo>
                        <a:pt x="111" y="81"/>
                      </a:lnTo>
                      <a:lnTo>
                        <a:pt x="111" y="83"/>
                      </a:lnTo>
                      <a:lnTo>
                        <a:pt x="111" y="85"/>
                      </a:lnTo>
                      <a:lnTo>
                        <a:pt x="111" y="88"/>
                      </a:lnTo>
                      <a:lnTo>
                        <a:pt x="112" y="88"/>
                      </a:lnTo>
                      <a:lnTo>
                        <a:pt x="112" y="89"/>
                      </a:lnTo>
                      <a:lnTo>
                        <a:pt x="112"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Calibri"/>
                  </a:endParaRPr>
                </a:p>
              </p:txBody>
            </p:sp>
            <p:sp>
              <p:nvSpPr>
                <p:cNvPr id="106" name="Freeform 47"/>
                <p:cNvSpPr>
                  <a:spLocks noChangeAspect="1" noEditPoints="1"/>
                </p:cNvSpPr>
                <p:nvPr/>
              </p:nvSpPr>
              <p:spPr bwMode="auto">
                <a:xfrm>
                  <a:off x="5501214" y="2213022"/>
                  <a:ext cx="263086" cy="165548"/>
                </a:xfrm>
                <a:custGeom>
                  <a:avLst/>
                  <a:gdLst/>
                  <a:ahLst/>
                  <a:cxnLst>
                    <a:cxn ang="0">
                      <a:pos x="377" y="1001"/>
                    </a:cxn>
                    <a:cxn ang="0">
                      <a:pos x="151" y="1080"/>
                    </a:cxn>
                    <a:cxn ang="0">
                      <a:pos x="289" y="1248"/>
                    </a:cxn>
                    <a:cxn ang="0">
                      <a:pos x="524" y="1145"/>
                    </a:cxn>
                    <a:cxn ang="0">
                      <a:pos x="340" y="1137"/>
                    </a:cxn>
                    <a:cxn ang="0">
                      <a:pos x="249" y="1147"/>
                    </a:cxn>
                    <a:cxn ang="0">
                      <a:pos x="306" y="1100"/>
                    </a:cxn>
                    <a:cxn ang="0">
                      <a:pos x="335" y="1089"/>
                    </a:cxn>
                    <a:cxn ang="0">
                      <a:pos x="419" y="1080"/>
                    </a:cxn>
                    <a:cxn ang="0">
                      <a:pos x="369" y="1125"/>
                    </a:cxn>
                    <a:cxn ang="0">
                      <a:pos x="312" y="1108"/>
                    </a:cxn>
                    <a:cxn ang="0">
                      <a:pos x="351" y="1115"/>
                    </a:cxn>
                    <a:cxn ang="0">
                      <a:pos x="351" y="1115"/>
                    </a:cxn>
                    <a:cxn ang="0">
                      <a:pos x="1264" y="538"/>
                    </a:cxn>
                    <a:cxn ang="0">
                      <a:pos x="1239" y="684"/>
                    </a:cxn>
                    <a:cxn ang="0">
                      <a:pos x="1343" y="736"/>
                    </a:cxn>
                    <a:cxn ang="0">
                      <a:pos x="1381" y="925"/>
                    </a:cxn>
                    <a:cxn ang="0">
                      <a:pos x="1136" y="753"/>
                    </a:cxn>
                    <a:cxn ang="0">
                      <a:pos x="1182" y="724"/>
                    </a:cxn>
                    <a:cxn ang="0">
                      <a:pos x="1237" y="222"/>
                    </a:cxn>
                    <a:cxn ang="0">
                      <a:pos x="1475" y="102"/>
                    </a:cxn>
                    <a:cxn ang="0">
                      <a:pos x="1178" y="11"/>
                    </a:cxn>
                    <a:cxn ang="0">
                      <a:pos x="1204" y="0"/>
                    </a:cxn>
                    <a:cxn ang="0">
                      <a:pos x="344" y="552"/>
                    </a:cxn>
                    <a:cxn ang="0">
                      <a:pos x="2186" y="1340"/>
                    </a:cxn>
                    <a:cxn ang="0">
                      <a:pos x="1085" y="606"/>
                    </a:cxn>
                    <a:cxn ang="0">
                      <a:pos x="1783" y="634"/>
                    </a:cxn>
                    <a:cxn ang="0">
                      <a:pos x="1346" y="759"/>
                    </a:cxn>
                    <a:cxn ang="0">
                      <a:pos x="1356" y="739"/>
                    </a:cxn>
                    <a:cxn ang="0">
                      <a:pos x="1356" y="739"/>
                    </a:cxn>
                    <a:cxn ang="0">
                      <a:pos x="820" y="794"/>
                    </a:cxn>
                    <a:cxn ang="0">
                      <a:pos x="936" y="639"/>
                    </a:cxn>
                    <a:cxn ang="0">
                      <a:pos x="821" y="787"/>
                    </a:cxn>
                    <a:cxn ang="0">
                      <a:pos x="778" y="792"/>
                    </a:cxn>
                    <a:cxn ang="0">
                      <a:pos x="826" y="660"/>
                    </a:cxn>
                    <a:cxn ang="0">
                      <a:pos x="807" y="796"/>
                    </a:cxn>
                    <a:cxn ang="0">
                      <a:pos x="291" y="728"/>
                    </a:cxn>
                    <a:cxn ang="0">
                      <a:pos x="254" y="803"/>
                    </a:cxn>
                    <a:cxn ang="0">
                      <a:pos x="779" y="1002"/>
                    </a:cxn>
                    <a:cxn ang="0">
                      <a:pos x="495" y="1280"/>
                    </a:cxn>
                    <a:cxn ang="0">
                      <a:pos x="446" y="1305"/>
                    </a:cxn>
                    <a:cxn ang="0">
                      <a:pos x="768" y="1084"/>
                    </a:cxn>
                    <a:cxn ang="0">
                      <a:pos x="1043" y="1180"/>
                    </a:cxn>
                    <a:cxn ang="0">
                      <a:pos x="802" y="1334"/>
                    </a:cxn>
                    <a:cxn ang="0">
                      <a:pos x="745" y="1346"/>
                    </a:cxn>
                    <a:cxn ang="0">
                      <a:pos x="1410" y="1211"/>
                    </a:cxn>
                    <a:cxn ang="0">
                      <a:pos x="783" y="1068"/>
                    </a:cxn>
                    <a:cxn ang="0">
                      <a:pos x="1387" y="958"/>
                    </a:cxn>
                    <a:cxn ang="0">
                      <a:pos x="1404" y="980"/>
                    </a:cxn>
                    <a:cxn ang="0">
                      <a:pos x="1399" y="938"/>
                    </a:cxn>
                    <a:cxn ang="0">
                      <a:pos x="1621" y="1230"/>
                    </a:cxn>
                    <a:cxn ang="0">
                      <a:pos x="2136" y="1305"/>
                    </a:cxn>
                  </a:cxnLst>
                  <a:rect l="0" t="0" r="r" b="b"/>
                  <a:pathLst>
                    <a:path w="2186" h="1376">
                      <a:moveTo>
                        <a:pt x="405" y="1100"/>
                      </a:moveTo>
                      <a:cubicBezTo>
                        <a:pt x="448" y="1069"/>
                        <a:pt x="448" y="1069"/>
                        <a:pt x="448" y="1069"/>
                      </a:cubicBezTo>
                      <a:cubicBezTo>
                        <a:pt x="385" y="1080"/>
                        <a:pt x="385" y="1080"/>
                        <a:pt x="385" y="1080"/>
                      </a:cubicBezTo>
                      <a:cubicBezTo>
                        <a:pt x="377" y="1001"/>
                        <a:pt x="377" y="1001"/>
                        <a:pt x="377" y="1001"/>
                      </a:cubicBezTo>
                      <a:cubicBezTo>
                        <a:pt x="317" y="1068"/>
                        <a:pt x="317" y="1068"/>
                        <a:pt x="317" y="1068"/>
                      </a:cubicBezTo>
                      <a:cubicBezTo>
                        <a:pt x="269" y="1038"/>
                        <a:pt x="269" y="1038"/>
                        <a:pt x="269" y="1038"/>
                      </a:cubicBezTo>
                      <a:cubicBezTo>
                        <a:pt x="286" y="1080"/>
                        <a:pt x="286" y="1080"/>
                        <a:pt x="286" y="1080"/>
                      </a:cubicBezTo>
                      <a:cubicBezTo>
                        <a:pt x="151" y="1080"/>
                        <a:pt x="151" y="1080"/>
                        <a:pt x="151" y="1080"/>
                      </a:cubicBezTo>
                      <a:cubicBezTo>
                        <a:pt x="268" y="1125"/>
                        <a:pt x="268" y="1125"/>
                        <a:pt x="268" y="1125"/>
                      </a:cubicBezTo>
                      <a:cubicBezTo>
                        <a:pt x="216" y="1160"/>
                        <a:pt x="216" y="1160"/>
                        <a:pt x="216" y="1160"/>
                      </a:cubicBezTo>
                      <a:cubicBezTo>
                        <a:pt x="287" y="1147"/>
                        <a:pt x="287" y="1147"/>
                        <a:pt x="287" y="1147"/>
                      </a:cubicBezTo>
                      <a:cubicBezTo>
                        <a:pt x="289" y="1248"/>
                        <a:pt x="289" y="1248"/>
                        <a:pt x="289" y="1248"/>
                      </a:cubicBezTo>
                      <a:cubicBezTo>
                        <a:pt x="359" y="1160"/>
                        <a:pt x="359" y="1160"/>
                        <a:pt x="359" y="1160"/>
                      </a:cubicBezTo>
                      <a:cubicBezTo>
                        <a:pt x="413" y="1194"/>
                        <a:pt x="413" y="1194"/>
                        <a:pt x="413" y="1194"/>
                      </a:cubicBezTo>
                      <a:cubicBezTo>
                        <a:pt x="391" y="1146"/>
                        <a:pt x="391" y="1146"/>
                        <a:pt x="391" y="1146"/>
                      </a:cubicBezTo>
                      <a:cubicBezTo>
                        <a:pt x="524" y="1145"/>
                        <a:pt x="524" y="1145"/>
                        <a:pt x="524" y="1145"/>
                      </a:cubicBezTo>
                      <a:lnTo>
                        <a:pt x="405" y="1100"/>
                      </a:lnTo>
                      <a:close/>
                      <a:moveTo>
                        <a:pt x="392" y="1172"/>
                      </a:moveTo>
                      <a:cubicBezTo>
                        <a:pt x="351" y="1136"/>
                        <a:pt x="351" y="1136"/>
                        <a:pt x="351" y="1136"/>
                      </a:cubicBezTo>
                      <a:cubicBezTo>
                        <a:pt x="348" y="1137"/>
                        <a:pt x="344" y="1137"/>
                        <a:pt x="340" y="1137"/>
                      </a:cubicBezTo>
                      <a:cubicBezTo>
                        <a:pt x="303" y="1209"/>
                        <a:pt x="303" y="1209"/>
                        <a:pt x="303" y="1209"/>
                      </a:cubicBezTo>
                      <a:cubicBezTo>
                        <a:pt x="319" y="1134"/>
                        <a:pt x="319" y="1134"/>
                        <a:pt x="319" y="1134"/>
                      </a:cubicBezTo>
                      <a:cubicBezTo>
                        <a:pt x="315" y="1132"/>
                        <a:pt x="312" y="1130"/>
                        <a:pt x="310" y="1128"/>
                      </a:cubicBezTo>
                      <a:cubicBezTo>
                        <a:pt x="249" y="1147"/>
                        <a:pt x="249" y="1147"/>
                        <a:pt x="249" y="1147"/>
                      </a:cubicBezTo>
                      <a:cubicBezTo>
                        <a:pt x="303" y="1121"/>
                        <a:pt x="303" y="1121"/>
                        <a:pt x="303" y="1121"/>
                      </a:cubicBezTo>
                      <a:cubicBezTo>
                        <a:pt x="302" y="1119"/>
                        <a:pt x="301" y="1116"/>
                        <a:pt x="301" y="1113"/>
                      </a:cubicBezTo>
                      <a:cubicBezTo>
                        <a:pt x="201" y="1089"/>
                        <a:pt x="201" y="1089"/>
                        <a:pt x="201" y="1089"/>
                      </a:cubicBezTo>
                      <a:cubicBezTo>
                        <a:pt x="306" y="1100"/>
                        <a:pt x="306" y="1100"/>
                        <a:pt x="306" y="1100"/>
                      </a:cubicBezTo>
                      <a:cubicBezTo>
                        <a:pt x="308" y="1098"/>
                        <a:pt x="310" y="1096"/>
                        <a:pt x="313" y="1094"/>
                      </a:cubicBezTo>
                      <a:cubicBezTo>
                        <a:pt x="287" y="1057"/>
                        <a:pt x="287" y="1057"/>
                        <a:pt x="287" y="1057"/>
                      </a:cubicBezTo>
                      <a:cubicBezTo>
                        <a:pt x="324" y="1090"/>
                        <a:pt x="324" y="1090"/>
                        <a:pt x="324" y="1090"/>
                      </a:cubicBezTo>
                      <a:cubicBezTo>
                        <a:pt x="328" y="1089"/>
                        <a:pt x="331" y="1089"/>
                        <a:pt x="335" y="1089"/>
                      </a:cubicBezTo>
                      <a:cubicBezTo>
                        <a:pt x="367" y="1029"/>
                        <a:pt x="367" y="1029"/>
                        <a:pt x="367" y="1029"/>
                      </a:cubicBezTo>
                      <a:cubicBezTo>
                        <a:pt x="355" y="1092"/>
                        <a:pt x="355" y="1092"/>
                        <a:pt x="355" y="1092"/>
                      </a:cubicBezTo>
                      <a:cubicBezTo>
                        <a:pt x="359" y="1093"/>
                        <a:pt x="362" y="1095"/>
                        <a:pt x="364" y="1097"/>
                      </a:cubicBezTo>
                      <a:cubicBezTo>
                        <a:pt x="419" y="1080"/>
                        <a:pt x="419" y="1080"/>
                        <a:pt x="419" y="1080"/>
                      </a:cubicBezTo>
                      <a:cubicBezTo>
                        <a:pt x="371" y="1104"/>
                        <a:pt x="371" y="1104"/>
                        <a:pt x="371" y="1104"/>
                      </a:cubicBezTo>
                      <a:cubicBezTo>
                        <a:pt x="373" y="1106"/>
                        <a:pt x="374" y="1109"/>
                        <a:pt x="374" y="1112"/>
                      </a:cubicBezTo>
                      <a:cubicBezTo>
                        <a:pt x="474" y="1136"/>
                        <a:pt x="474" y="1136"/>
                        <a:pt x="474" y="1136"/>
                      </a:cubicBezTo>
                      <a:cubicBezTo>
                        <a:pt x="369" y="1125"/>
                        <a:pt x="369" y="1125"/>
                        <a:pt x="369" y="1125"/>
                      </a:cubicBezTo>
                      <a:cubicBezTo>
                        <a:pt x="368" y="1127"/>
                        <a:pt x="365" y="1129"/>
                        <a:pt x="362" y="1131"/>
                      </a:cubicBezTo>
                      <a:lnTo>
                        <a:pt x="392" y="1172"/>
                      </a:lnTo>
                      <a:close/>
                      <a:moveTo>
                        <a:pt x="343" y="1096"/>
                      </a:moveTo>
                      <a:cubicBezTo>
                        <a:pt x="329" y="1094"/>
                        <a:pt x="315" y="1099"/>
                        <a:pt x="312" y="1108"/>
                      </a:cubicBezTo>
                      <a:cubicBezTo>
                        <a:pt x="308" y="1117"/>
                        <a:pt x="317" y="1127"/>
                        <a:pt x="331" y="1129"/>
                      </a:cubicBezTo>
                      <a:cubicBezTo>
                        <a:pt x="346" y="1132"/>
                        <a:pt x="360" y="1126"/>
                        <a:pt x="363" y="1117"/>
                      </a:cubicBezTo>
                      <a:cubicBezTo>
                        <a:pt x="366" y="1108"/>
                        <a:pt x="357" y="1098"/>
                        <a:pt x="343" y="1096"/>
                      </a:cubicBezTo>
                      <a:close/>
                      <a:moveTo>
                        <a:pt x="351" y="1115"/>
                      </a:moveTo>
                      <a:cubicBezTo>
                        <a:pt x="349" y="1120"/>
                        <a:pt x="342" y="1123"/>
                        <a:pt x="334" y="1122"/>
                      </a:cubicBezTo>
                      <a:cubicBezTo>
                        <a:pt x="327" y="1120"/>
                        <a:pt x="322" y="1115"/>
                        <a:pt x="324" y="1110"/>
                      </a:cubicBezTo>
                      <a:cubicBezTo>
                        <a:pt x="326" y="1105"/>
                        <a:pt x="333" y="1102"/>
                        <a:pt x="341" y="1103"/>
                      </a:cubicBezTo>
                      <a:cubicBezTo>
                        <a:pt x="348" y="1105"/>
                        <a:pt x="353" y="1110"/>
                        <a:pt x="351" y="1115"/>
                      </a:cubicBezTo>
                      <a:close/>
                      <a:moveTo>
                        <a:pt x="1801" y="609"/>
                      </a:moveTo>
                      <a:cubicBezTo>
                        <a:pt x="1794" y="608"/>
                        <a:pt x="1794" y="608"/>
                        <a:pt x="1794" y="608"/>
                      </a:cubicBezTo>
                      <a:cubicBezTo>
                        <a:pt x="1310" y="528"/>
                        <a:pt x="1310" y="528"/>
                        <a:pt x="1310" y="528"/>
                      </a:cubicBezTo>
                      <a:cubicBezTo>
                        <a:pt x="1264" y="538"/>
                        <a:pt x="1264" y="538"/>
                        <a:pt x="1264" y="538"/>
                      </a:cubicBezTo>
                      <a:cubicBezTo>
                        <a:pt x="1261" y="548"/>
                        <a:pt x="1258" y="558"/>
                        <a:pt x="1256" y="568"/>
                      </a:cubicBezTo>
                      <a:cubicBezTo>
                        <a:pt x="1307" y="557"/>
                        <a:pt x="1307" y="557"/>
                        <a:pt x="1307" y="557"/>
                      </a:cubicBezTo>
                      <a:cubicBezTo>
                        <a:pt x="1325" y="647"/>
                        <a:pt x="1325" y="647"/>
                        <a:pt x="1325" y="647"/>
                      </a:cubicBezTo>
                      <a:cubicBezTo>
                        <a:pt x="1239" y="684"/>
                        <a:pt x="1239" y="684"/>
                        <a:pt x="1239" y="684"/>
                      </a:cubicBezTo>
                      <a:cubicBezTo>
                        <a:pt x="1239" y="693"/>
                        <a:pt x="1239" y="701"/>
                        <a:pt x="1238" y="708"/>
                      </a:cubicBezTo>
                      <a:cubicBezTo>
                        <a:pt x="1328" y="670"/>
                        <a:pt x="1328" y="670"/>
                        <a:pt x="1328" y="670"/>
                      </a:cubicBezTo>
                      <a:cubicBezTo>
                        <a:pt x="1330" y="670"/>
                        <a:pt x="1330" y="670"/>
                        <a:pt x="1330" y="670"/>
                      </a:cubicBezTo>
                      <a:cubicBezTo>
                        <a:pt x="1343" y="736"/>
                        <a:pt x="1343" y="736"/>
                        <a:pt x="1343" y="736"/>
                      </a:cubicBezTo>
                      <a:cubicBezTo>
                        <a:pt x="1287" y="761"/>
                        <a:pt x="1287" y="761"/>
                        <a:pt x="1287" y="761"/>
                      </a:cubicBezTo>
                      <a:cubicBezTo>
                        <a:pt x="1347" y="799"/>
                        <a:pt x="1347" y="799"/>
                        <a:pt x="1347" y="799"/>
                      </a:cubicBezTo>
                      <a:cubicBezTo>
                        <a:pt x="1358" y="812"/>
                        <a:pt x="1358" y="812"/>
                        <a:pt x="1358" y="812"/>
                      </a:cubicBezTo>
                      <a:cubicBezTo>
                        <a:pt x="1381" y="925"/>
                        <a:pt x="1381" y="925"/>
                        <a:pt x="1381" y="925"/>
                      </a:cubicBezTo>
                      <a:cubicBezTo>
                        <a:pt x="1200" y="798"/>
                        <a:pt x="1200" y="798"/>
                        <a:pt x="1200" y="798"/>
                      </a:cubicBezTo>
                      <a:cubicBezTo>
                        <a:pt x="796" y="973"/>
                        <a:pt x="796" y="973"/>
                        <a:pt x="796" y="973"/>
                      </a:cubicBezTo>
                      <a:cubicBezTo>
                        <a:pt x="806" y="895"/>
                        <a:pt x="806" y="895"/>
                        <a:pt x="806" y="895"/>
                      </a:cubicBezTo>
                      <a:cubicBezTo>
                        <a:pt x="1136" y="753"/>
                        <a:pt x="1136" y="753"/>
                        <a:pt x="1136" y="753"/>
                      </a:cubicBezTo>
                      <a:cubicBezTo>
                        <a:pt x="964" y="633"/>
                        <a:pt x="964" y="633"/>
                        <a:pt x="964" y="633"/>
                      </a:cubicBezTo>
                      <a:cubicBezTo>
                        <a:pt x="1055" y="613"/>
                        <a:pt x="1055" y="613"/>
                        <a:pt x="1055" y="613"/>
                      </a:cubicBezTo>
                      <a:cubicBezTo>
                        <a:pt x="1181" y="693"/>
                        <a:pt x="1181" y="693"/>
                        <a:pt x="1181" y="693"/>
                      </a:cubicBezTo>
                      <a:cubicBezTo>
                        <a:pt x="1182" y="724"/>
                        <a:pt x="1182" y="724"/>
                        <a:pt x="1182" y="724"/>
                      </a:cubicBezTo>
                      <a:cubicBezTo>
                        <a:pt x="1183" y="761"/>
                        <a:pt x="1183" y="761"/>
                        <a:pt x="1183" y="761"/>
                      </a:cubicBezTo>
                      <a:cubicBezTo>
                        <a:pt x="1183" y="764"/>
                        <a:pt x="1192" y="766"/>
                        <a:pt x="1204" y="766"/>
                      </a:cubicBezTo>
                      <a:cubicBezTo>
                        <a:pt x="1216" y="766"/>
                        <a:pt x="1226" y="764"/>
                        <a:pt x="1226" y="761"/>
                      </a:cubicBezTo>
                      <a:cubicBezTo>
                        <a:pt x="1237" y="222"/>
                        <a:pt x="1237" y="222"/>
                        <a:pt x="1237" y="222"/>
                      </a:cubicBezTo>
                      <a:cubicBezTo>
                        <a:pt x="1240" y="287"/>
                        <a:pt x="1246" y="371"/>
                        <a:pt x="1259" y="416"/>
                      </a:cubicBezTo>
                      <a:cubicBezTo>
                        <a:pt x="1327" y="428"/>
                        <a:pt x="1469" y="441"/>
                        <a:pt x="1497" y="341"/>
                      </a:cubicBezTo>
                      <a:cubicBezTo>
                        <a:pt x="1534" y="209"/>
                        <a:pt x="1708" y="184"/>
                        <a:pt x="1754" y="175"/>
                      </a:cubicBezTo>
                      <a:cubicBezTo>
                        <a:pt x="1720" y="122"/>
                        <a:pt x="1588" y="56"/>
                        <a:pt x="1475" y="102"/>
                      </a:cubicBezTo>
                      <a:cubicBezTo>
                        <a:pt x="1386" y="139"/>
                        <a:pt x="1280" y="70"/>
                        <a:pt x="1240" y="40"/>
                      </a:cubicBezTo>
                      <a:cubicBezTo>
                        <a:pt x="1241" y="20"/>
                        <a:pt x="1241" y="20"/>
                        <a:pt x="1241" y="20"/>
                      </a:cubicBezTo>
                      <a:cubicBezTo>
                        <a:pt x="1236" y="18"/>
                        <a:pt x="1230" y="17"/>
                        <a:pt x="1224" y="18"/>
                      </a:cubicBezTo>
                      <a:cubicBezTo>
                        <a:pt x="1201" y="20"/>
                        <a:pt x="1178" y="11"/>
                        <a:pt x="1178" y="11"/>
                      </a:cubicBezTo>
                      <a:cubicBezTo>
                        <a:pt x="1178" y="11"/>
                        <a:pt x="1178" y="11"/>
                        <a:pt x="1178" y="11"/>
                      </a:cubicBezTo>
                      <a:cubicBezTo>
                        <a:pt x="1185" y="12"/>
                        <a:pt x="1194" y="13"/>
                        <a:pt x="1204" y="13"/>
                      </a:cubicBezTo>
                      <a:cubicBezTo>
                        <a:pt x="1225" y="13"/>
                        <a:pt x="1241" y="10"/>
                        <a:pt x="1241" y="6"/>
                      </a:cubicBezTo>
                      <a:cubicBezTo>
                        <a:pt x="1241" y="3"/>
                        <a:pt x="1225" y="0"/>
                        <a:pt x="1204" y="0"/>
                      </a:cubicBezTo>
                      <a:cubicBezTo>
                        <a:pt x="1184" y="0"/>
                        <a:pt x="1167" y="3"/>
                        <a:pt x="1167" y="6"/>
                      </a:cubicBezTo>
                      <a:cubicBezTo>
                        <a:pt x="1179" y="557"/>
                        <a:pt x="1179" y="557"/>
                        <a:pt x="1179" y="557"/>
                      </a:cubicBezTo>
                      <a:cubicBezTo>
                        <a:pt x="833" y="633"/>
                        <a:pt x="833" y="633"/>
                        <a:pt x="833" y="633"/>
                      </a:cubicBezTo>
                      <a:cubicBezTo>
                        <a:pt x="344" y="552"/>
                        <a:pt x="344" y="552"/>
                        <a:pt x="344" y="552"/>
                      </a:cubicBezTo>
                      <a:cubicBezTo>
                        <a:pt x="0" y="1268"/>
                        <a:pt x="0" y="1268"/>
                        <a:pt x="0" y="1268"/>
                      </a:cubicBezTo>
                      <a:cubicBezTo>
                        <a:pt x="737" y="1376"/>
                        <a:pt x="737" y="1376"/>
                        <a:pt x="737" y="1376"/>
                      </a:cubicBezTo>
                      <a:cubicBezTo>
                        <a:pt x="1446" y="1232"/>
                        <a:pt x="1446" y="1232"/>
                        <a:pt x="1446" y="1232"/>
                      </a:cubicBezTo>
                      <a:cubicBezTo>
                        <a:pt x="2186" y="1340"/>
                        <a:pt x="2186" y="1340"/>
                        <a:pt x="2186" y="1340"/>
                      </a:cubicBezTo>
                      <a:lnTo>
                        <a:pt x="1801" y="609"/>
                      </a:lnTo>
                      <a:close/>
                      <a:moveTo>
                        <a:pt x="1179" y="585"/>
                      </a:moveTo>
                      <a:cubicBezTo>
                        <a:pt x="1181" y="667"/>
                        <a:pt x="1181" y="667"/>
                        <a:pt x="1181" y="667"/>
                      </a:cubicBezTo>
                      <a:cubicBezTo>
                        <a:pt x="1085" y="606"/>
                        <a:pt x="1085" y="606"/>
                        <a:pt x="1085" y="606"/>
                      </a:cubicBezTo>
                      <a:lnTo>
                        <a:pt x="1179" y="585"/>
                      </a:lnTo>
                      <a:close/>
                      <a:moveTo>
                        <a:pt x="1338" y="650"/>
                      </a:moveTo>
                      <a:cubicBezTo>
                        <a:pt x="1320" y="557"/>
                        <a:pt x="1320" y="557"/>
                        <a:pt x="1320" y="557"/>
                      </a:cubicBezTo>
                      <a:cubicBezTo>
                        <a:pt x="1783" y="634"/>
                        <a:pt x="1783" y="634"/>
                        <a:pt x="1783" y="634"/>
                      </a:cubicBezTo>
                      <a:cubicBezTo>
                        <a:pt x="1862" y="785"/>
                        <a:pt x="1862" y="785"/>
                        <a:pt x="1862" y="785"/>
                      </a:cubicBezTo>
                      <a:lnTo>
                        <a:pt x="1338" y="650"/>
                      </a:lnTo>
                      <a:close/>
                      <a:moveTo>
                        <a:pt x="1333" y="764"/>
                      </a:moveTo>
                      <a:cubicBezTo>
                        <a:pt x="1346" y="759"/>
                        <a:pt x="1346" y="759"/>
                        <a:pt x="1346" y="759"/>
                      </a:cubicBezTo>
                      <a:cubicBezTo>
                        <a:pt x="1347" y="759"/>
                        <a:pt x="1347" y="759"/>
                        <a:pt x="1347" y="759"/>
                      </a:cubicBezTo>
                      <a:cubicBezTo>
                        <a:pt x="1351" y="776"/>
                        <a:pt x="1351" y="776"/>
                        <a:pt x="1351" y="776"/>
                      </a:cubicBezTo>
                      <a:lnTo>
                        <a:pt x="1333" y="764"/>
                      </a:lnTo>
                      <a:close/>
                      <a:moveTo>
                        <a:pt x="1356" y="739"/>
                      </a:moveTo>
                      <a:cubicBezTo>
                        <a:pt x="1343" y="673"/>
                        <a:pt x="1343" y="673"/>
                        <a:pt x="1343" y="673"/>
                      </a:cubicBezTo>
                      <a:cubicBezTo>
                        <a:pt x="1876" y="810"/>
                        <a:pt x="1876" y="810"/>
                        <a:pt x="1876" y="810"/>
                      </a:cubicBezTo>
                      <a:cubicBezTo>
                        <a:pt x="1914" y="883"/>
                        <a:pt x="1914" y="883"/>
                        <a:pt x="1914" y="883"/>
                      </a:cubicBezTo>
                      <a:lnTo>
                        <a:pt x="1356" y="739"/>
                      </a:lnTo>
                      <a:close/>
                      <a:moveTo>
                        <a:pt x="936" y="639"/>
                      </a:moveTo>
                      <a:cubicBezTo>
                        <a:pt x="1091" y="748"/>
                        <a:pt x="1091" y="748"/>
                        <a:pt x="1091" y="748"/>
                      </a:cubicBezTo>
                      <a:cubicBezTo>
                        <a:pt x="810" y="870"/>
                        <a:pt x="810" y="870"/>
                        <a:pt x="810" y="870"/>
                      </a:cubicBezTo>
                      <a:cubicBezTo>
                        <a:pt x="820" y="794"/>
                        <a:pt x="820" y="794"/>
                        <a:pt x="820" y="794"/>
                      </a:cubicBezTo>
                      <a:cubicBezTo>
                        <a:pt x="821" y="794"/>
                        <a:pt x="821" y="794"/>
                        <a:pt x="821" y="793"/>
                      </a:cubicBezTo>
                      <a:cubicBezTo>
                        <a:pt x="902" y="775"/>
                        <a:pt x="926" y="743"/>
                        <a:pt x="926" y="711"/>
                      </a:cubicBezTo>
                      <a:cubicBezTo>
                        <a:pt x="926" y="685"/>
                        <a:pt x="910" y="662"/>
                        <a:pt x="899" y="647"/>
                      </a:cubicBezTo>
                      <a:lnTo>
                        <a:pt x="936" y="639"/>
                      </a:lnTo>
                      <a:close/>
                      <a:moveTo>
                        <a:pt x="838" y="661"/>
                      </a:moveTo>
                      <a:cubicBezTo>
                        <a:pt x="892" y="649"/>
                        <a:pt x="892" y="649"/>
                        <a:pt x="892" y="649"/>
                      </a:cubicBezTo>
                      <a:cubicBezTo>
                        <a:pt x="903" y="662"/>
                        <a:pt x="920" y="686"/>
                        <a:pt x="920" y="711"/>
                      </a:cubicBezTo>
                      <a:cubicBezTo>
                        <a:pt x="920" y="739"/>
                        <a:pt x="900" y="769"/>
                        <a:pt x="821" y="787"/>
                      </a:cubicBezTo>
                      <a:lnTo>
                        <a:pt x="838" y="661"/>
                      </a:lnTo>
                      <a:close/>
                      <a:moveTo>
                        <a:pt x="826" y="660"/>
                      </a:moveTo>
                      <a:cubicBezTo>
                        <a:pt x="808" y="790"/>
                        <a:pt x="808" y="790"/>
                        <a:pt x="808" y="790"/>
                      </a:cubicBezTo>
                      <a:cubicBezTo>
                        <a:pt x="798" y="791"/>
                        <a:pt x="788" y="792"/>
                        <a:pt x="778" y="792"/>
                      </a:cubicBezTo>
                      <a:cubicBezTo>
                        <a:pt x="696" y="792"/>
                        <a:pt x="620" y="739"/>
                        <a:pt x="565" y="686"/>
                      </a:cubicBezTo>
                      <a:cubicBezTo>
                        <a:pt x="537" y="659"/>
                        <a:pt x="514" y="632"/>
                        <a:pt x="499" y="612"/>
                      </a:cubicBezTo>
                      <a:cubicBezTo>
                        <a:pt x="497" y="610"/>
                        <a:pt x="495" y="608"/>
                        <a:pt x="493" y="605"/>
                      </a:cubicBezTo>
                      <a:lnTo>
                        <a:pt x="826" y="660"/>
                      </a:lnTo>
                      <a:close/>
                      <a:moveTo>
                        <a:pt x="360" y="583"/>
                      </a:moveTo>
                      <a:cubicBezTo>
                        <a:pt x="484" y="604"/>
                        <a:pt x="484" y="604"/>
                        <a:pt x="484" y="604"/>
                      </a:cubicBezTo>
                      <a:cubicBezTo>
                        <a:pt x="525" y="658"/>
                        <a:pt x="642" y="798"/>
                        <a:pt x="778" y="798"/>
                      </a:cubicBezTo>
                      <a:cubicBezTo>
                        <a:pt x="788" y="798"/>
                        <a:pt x="798" y="798"/>
                        <a:pt x="807" y="796"/>
                      </a:cubicBezTo>
                      <a:cubicBezTo>
                        <a:pt x="797" y="875"/>
                        <a:pt x="797" y="875"/>
                        <a:pt x="797" y="875"/>
                      </a:cubicBezTo>
                      <a:cubicBezTo>
                        <a:pt x="300" y="708"/>
                        <a:pt x="300" y="708"/>
                        <a:pt x="300" y="708"/>
                      </a:cubicBezTo>
                      <a:lnTo>
                        <a:pt x="360" y="583"/>
                      </a:lnTo>
                      <a:close/>
                      <a:moveTo>
                        <a:pt x="291" y="728"/>
                      </a:moveTo>
                      <a:cubicBezTo>
                        <a:pt x="794" y="897"/>
                        <a:pt x="794" y="897"/>
                        <a:pt x="794" y="897"/>
                      </a:cubicBezTo>
                      <a:cubicBezTo>
                        <a:pt x="783" y="979"/>
                        <a:pt x="783" y="979"/>
                        <a:pt x="783" y="979"/>
                      </a:cubicBezTo>
                      <a:cubicBezTo>
                        <a:pt x="780" y="980"/>
                        <a:pt x="780" y="980"/>
                        <a:pt x="780" y="980"/>
                      </a:cubicBezTo>
                      <a:cubicBezTo>
                        <a:pt x="254" y="803"/>
                        <a:pt x="254" y="803"/>
                        <a:pt x="254" y="803"/>
                      </a:cubicBezTo>
                      <a:lnTo>
                        <a:pt x="291" y="728"/>
                      </a:lnTo>
                      <a:close/>
                      <a:moveTo>
                        <a:pt x="42" y="1246"/>
                      </a:moveTo>
                      <a:cubicBezTo>
                        <a:pt x="245" y="823"/>
                        <a:pt x="245" y="823"/>
                        <a:pt x="245" y="823"/>
                      </a:cubicBezTo>
                      <a:cubicBezTo>
                        <a:pt x="779" y="1002"/>
                        <a:pt x="779" y="1002"/>
                        <a:pt x="779" y="1002"/>
                      </a:cubicBezTo>
                      <a:cubicBezTo>
                        <a:pt x="769" y="1076"/>
                        <a:pt x="769" y="1076"/>
                        <a:pt x="769" y="1076"/>
                      </a:cubicBezTo>
                      <a:cubicBezTo>
                        <a:pt x="768" y="1077"/>
                        <a:pt x="768" y="1078"/>
                        <a:pt x="767" y="1078"/>
                      </a:cubicBezTo>
                      <a:cubicBezTo>
                        <a:pt x="761" y="1080"/>
                        <a:pt x="679" y="1113"/>
                        <a:pt x="627" y="1190"/>
                      </a:cubicBezTo>
                      <a:cubicBezTo>
                        <a:pt x="601" y="1228"/>
                        <a:pt x="545" y="1259"/>
                        <a:pt x="495" y="1280"/>
                      </a:cubicBezTo>
                      <a:cubicBezTo>
                        <a:pt x="471" y="1290"/>
                        <a:pt x="449" y="1298"/>
                        <a:pt x="432" y="1303"/>
                      </a:cubicBezTo>
                      <a:lnTo>
                        <a:pt x="42" y="1246"/>
                      </a:lnTo>
                      <a:close/>
                      <a:moveTo>
                        <a:pt x="732" y="1347"/>
                      </a:moveTo>
                      <a:cubicBezTo>
                        <a:pt x="446" y="1305"/>
                        <a:pt x="446" y="1305"/>
                        <a:pt x="446" y="1305"/>
                      </a:cubicBezTo>
                      <a:cubicBezTo>
                        <a:pt x="501" y="1287"/>
                        <a:pt x="594" y="1249"/>
                        <a:pt x="632" y="1193"/>
                      </a:cubicBezTo>
                      <a:cubicBezTo>
                        <a:pt x="658" y="1154"/>
                        <a:pt x="693" y="1127"/>
                        <a:pt x="721" y="1109"/>
                      </a:cubicBezTo>
                      <a:cubicBezTo>
                        <a:pt x="734" y="1100"/>
                        <a:pt x="747" y="1094"/>
                        <a:pt x="756" y="1090"/>
                      </a:cubicBezTo>
                      <a:cubicBezTo>
                        <a:pt x="762" y="1087"/>
                        <a:pt x="766" y="1085"/>
                        <a:pt x="768" y="1084"/>
                      </a:cubicBezTo>
                      <a:cubicBezTo>
                        <a:pt x="752" y="1206"/>
                        <a:pt x="752" y="1206"/>
                        <a:pt x="752" y="1206"/>
                      </a:cubicBezTo>
                      <a:lnTo>
                        <a:pt x="732" y="1347"/>
                      </a:lnTo>
                      <a:close/>
                      <a:moveTo>
                        <a:pt x="802" y="1334"/>
                      </a:moveTo>
                      <a:cubicBezTo>
                        <a:pt x="858" y="1215"/>
                        <a:pt x="951" y="1180"/>
                        <a:pt x="1043" y="1180"/>
                      </a:cubicBezTo>
                      <a:cubicBezTo>
                        <a:pt x="1106" y="1180"/>
                        <a:pt x="1169" y="1197"/>
                        <a:pt x="1215" y="1214"/>
                      </a:cubicBezTo>
                      <a:cubicBezTo>
                        <a:pt x="1238" y="1222"/>
                        <a:pt x="1257" y="1231"/>
                        <a:pt x="1270" y="1237"/>
                      </a:cubicBezTo>
                      <a:cubicBezTo>
                        <a:pt x="1272" y="1238"/>
                        <a:pt x="1273" y="1238"/>
                        <a:pt x="1274" y="1239"/>
                      </a:cubicBezTo>
                      <a:lnTo>
                        <a:pt x="802" y="1334"/>
                      </a:lnTo>
                      <a:close/>
                      <a:moveTo>
                        <a:pt x="1284" y="1237"/>
                      </a:moveTo>
                      <a:cubicBezTo>
                        <a:pt x="1251" y="1221"/>
                        <a:pt x="1149" y="1174"/>
                        <a:pt x="1043" y="1174"/>
                      </a:cubicBezTo>
                      <a:cubicBezTo>
                        <a:pt x="949" y="1174"/>
                        <a:pt x="851" y="1210"/>
                        <a:pt x="795" y="1336"/>
                      </a:cubicBezTo>
                      <a:cubicBezTo>
                        <a:pt x="745" y="1346"/>
                        <a:pt x="745" y="1346"/>
                        <a:pt x="745" y="1346"/>
                      </a:cubicBezTo>
                      <a:cubicBezTo>
                        <a:pt x="782" y="1076"/>
                        <a:pt x="782" y="1076"/>
                        <a:pt x="782" y="1076"/>
                      </a:cubicBezTo>
                      <a:cubicBezTo>
                        <a:pt x="786" y="1073"/>
                        <a:pt x="790" y="1071"/>
                        <a:pt x="796" y="1067"/>
                      </a:cubicBezTo>
                      <a:cubicBezTo>
                        <a:pt x="844" y="1039"/>
                        <a:pt x="957" y="983"/>
                        <a:pt x="1079" y="983"/>
                      </a:cubicBezTo>
                      <a:cubicBezTo>
                        <a:pt x="1196" y="983"/>
                        <a:pt x="1321" y="1034"/>
                        <a:pt x="1410" y="1211"/>
                      </a:cubicBezTo>
                      <a:lnTo>
                        <a:pt x="1284" y="1237"/>
                      </a:lnTo>
                      <a:close/>
                      <a:moveTo>
                        <a:pt x="1416" y="1210"/>
                      </a:moveTo>
                      <a:cubicBezTo>
                        <a:pt x="1327" y="1030"/>
                        <a:pt x="1198" y="977"/>
                        <a:pt x="1079" y="977"/>
                      </a:cubicBezTo>
                      <a:cubicBezTo>
                        <a:pt x="946" y="977"/>
                        <a:pt x="825" y="1042"/>
                        <a:pt x="783" y="1068"/>
                      </a:cubicBezTo>
                      <a:cubicBezTo>
                        <a:pt x="792" y="998"/>
                        <a:pt x="792" y="998"/>
                        <a:pt x="792" y="998"/>
                      </a:cubicBezTo>
                      <a:cubicBezTo>
                        <a:pt x="1198" y="823"/>
                        <a:pt x="1198" y="823"/>
                        <a:pt x="1198" y="823"/>
                      </a:cubicBezTo>
                      <a:cubicBezTo>
                        <a:pt x="1384" y="953"/>
                        <a:pt x="1384" y="953"/>
                        <a:pt x="1384" y="953"/>
                      </a:cubicBezTo>
                      <a:cubicBezTo>
                        <a:pt x="1387" y="958"/>
                        <a:pt x="1387" y="958"/>
                        <a:pt x="1387" y="958"/>
                      </a:cubicBezTo>
                      <a:cubicBezTo>
                        <a:pt x="1437" y="1206"/>
                        <a:pt x="1437" y="1206"/>
                        <a:pt x="1437" y="1206"/>
                      </a:cubicBezTo>
                      <a:lnTo>
                        <a:pt x="1416" y="1210"/>
                      </a:lnTo>
                      <a:close/>
                      <a:moveTo>
                        <a:pt x="1449" y="1205"/>
                      </a:moveTo>
                      <a:cubicBezTo>
                        <a:pt x="1404" y="980"/>
                        <a:pt x="1404" y="980"/>
                        <a:pt x="1404" y="980"/>
                      </a:cubicBezTo>
                      <a:cubicBezTo>
                        <a:pt x="1591" y="1225"/>
                        <a:pt x="1591" y="1225"/>
                        <a:pt x="1591" y="1225"/>
                      </a:cubicBezTo>
                      <a:lnTo>
                        <a:pt x="1449" y="1205"/>
                      </a:lnTo>
                      <a:close/>
                      <a:moveTo>
                        <a:pt x="1621" y="1230"/>
                      </a:moveTo>
                      <a:cubicBezTo>
                        <a:pt x="1399" y="938"/>
                        <a:pt x="1399" y="938"/>
                        <a:pt x="1399" y="938"/>
                      </a:cubicBezTo>
                      <a:cubicBezTo>
                        <a:pt x="1395" y="935"/>
                        <a:pt x="1395" y="935"/>
                        <a:pt x="1395" y="935"/>
                      </a:cubicBezTo>
                      <a:cubicBezTo>
                        <a:pt x="1374" y="831"/>
                        <a:pt x="1374" y="831"/>
                        <a:pt x="1374" y="831"/>
                      </a:cubicBezTo>
                      <a:cubicBezTo>
                        <a:pt x="1737" y="1247"/>
                        <a:pt x="1737" y="1247"/>
                        <a:pt x="1737" y="1247"/>
                      </a:cubicBezTo>
                      <a:lnTo>
                        <a:pt x="1621" y="1230"/>
                      </a:lnTo>
                      <a:close/>
                      <a:moveTo>
                        <a:pt x="1366" y="788"/>
                      </a:moveTo>
                      <a:cubicBezTo>
                        <a:pt x="1361" y="762"/>
                        <a:pt x="1361" y="762"/>
                        <a:pt x="1361" y="762"/>
                      </a:cubicBezTo>
                      <a:cubicBezTo>
                        <a:pt x="1928" y="909"/>
                        <a:pt x="1928" y="909"/>
                        <a:pt x="1928" y="909"/>
                      </a:cubicBezTo>
                      <a:cubicBezTo>
                        <a:pt x="2136" y="1305"/>
                        <a:pt x="2136" y="1305"/>
                        <a:pt x="2136" y="1305"/>
                      </a:cubicBezTo>
                      <a:cubicBezTo>
                        <a:pt x="1770" y="1252"/>
                        <a:pt x="1770" y="1252"/>
                        <a:pt x="1770" y="1252"/>
                      </a:cubicBezTo>
                      <a:lnTo>
                        <a:pt x="1366" y="788"/>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Calibri"/>
                  </a:endParaRPr>
                </a:p>
              </p:txBody>
            </p:sp>
          </p:grpSp>
        </p:grpSp>
      </p:grpSp>
      <p:grpSp>
        <p:nvGrpSpPr>
          <p:cNvPr id="115" name="Skupina 114"/>
          <p:cNvGrpSpPr/>
          <p:nvPr/>
        </p:nvGrpSpPr>
        <p:grpSpPr>
          <a:xfrm>
            <a:off x="3346627" y="4186901"/>
            <a:ext cx="2337255" cy="253063"/>
            <a:chOff x="2002876" y="2302353"/>
            <a:chExt cx="2337255" cy="253063"/>
          </a:xfrm>
        </p:grpSpPr>
        <p:sp>
          <p:nvSpPr>
            <p:cNvPr id="78" name="TextovéPole 77"/>
            <p:cNvSpPr txBox="1"/>
            <p:nvPr/>
          </p:nvSpPr>
          <p:spPr>
            <a:xfrm>
              <a:off x="2139855" y="2309195"/>
              <a:ext cx="529312" cy="246221"/>
            </a:xfrm>
            <a:prstGeom prst="rect">
              <a:avLst/>
            </a:prstGeom>
          </p:spPr>
          <p:txBody>
            <a:bodyPr wrap="none" rtlCol="0">
              <a:spAutoFit/>
            </a:bodyPr>
            <a:lstStyle/>
            <a:p>
              <a:pPr defTabSz="914330" fontAlgn="auto">
                <a:spcBef>
                  <a:spcPts val="600"/>
                </a:spcBef>
                <a:spcAft>
                  <a:spcPts val="0"/>
                </a:spcAft>
              </a:pPr>
              <a:r>
                <a:rPr lang="cs-CZ" sz="1000" dirty="0">
                  <a:solidFill>
                    <a:srgbClr val="404040"/>
                  </a:solidFill>
                  <a:latin typeface="Calibri"/>
                  <a:cs typeface="Arial" pitchFamily="34" charset="0"/>
                </a:rPr>
                <a:t>&gt; 85 %</a:t>
              </a:r>
            </a:p>
          </p:txBody>
        </p:sp>
        <p:sp>
          <p:nvSpPr>
            <p:cNvPr id="79" name="Obdélník 78"/>
            <p:cNvSpPr/>
            <p:nvPr/>
          </p:nvSpPr>
          <p:spPr>
            <a:xfrm>
              <a:off x="2002876" y="2386734"/>
              <a:ext cx="177055" cy="81080"/>
            </a:xfrm>
            <a:prstGeom prst="rect">
              <a:avLst/>
            </a:prstGeom>
            <a:solidFill>
              <a:srgbClr val="00B05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80" name="Obdélník 79"/>
            <p:cNvSpPr/>
            <p:nvPr/>
          </p:nvSpPr>
          <p:spPr>
            <a:xfrm>
              <a:off x="2673684" y="2386734"/>
              <a:ext cx="177055" cy="81080"/>
            </a:xfrm>
            <a:prstGeom prst="rect">
              <a:avLst/>
            </a:prstGeom>
            <a:solidFill>
              <a:srgbClr val="FFC00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81" name="Obdélník 80"/>
            <p:cNvSpPr/>
            <p:nvPr/>
          </p:nvSpPr>
          <p:spPr>
            <a:xfrm>
              <a:off x="3684378" y="2388142"/>
              <a:ext cx="177055" cy="81080"/>
            </a:xfrm>
            <a:prstGeom prst="rect">
              <a:avLst/>
            </a:prstGeom>
            <a:solidFill>
              <a:srgbClr val="ED6737"/>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82" name="TextovéPole 81"/>
            <p:cNvSpPr txBox="1"/>
            <p:nvPr/>
          </p:nvSpPr>
          <p:spPr>
            <a:xfrm>
              <a:off x="3810819" y="2302353"/>
              <a:ext cx="529312" cy="246221"/>
            </a:xfrm>
            <a:prstGeom prst="rect">
              <a:avLst/>
            </a:prstGeom>
          </p:spPr>
          <p:txBody>
            <a:bodyPr wrap="none" rtlCol="0">
              <a:spAutoFit/>
            </a:bodyPr>
            <a:lstStyle/>
            <a:p>
              <a:pPr defTabSz="914330" fontAlgn="auto">
                <a:spcBef>
                  <a:spcPts val="600"/>
                </a:spcBef>
                <a:spcAft>
                  <a:spcPts val="0"/>
                </a:spcAft>
              </a:pPr>
              <a:r>
                <a:rPr lang="cs-CZ" sz="1000" dirty="0">
                  <a:solidFill>
                    <a:srgbClr val="404040"/>
                  </a:solidFill>
                  <a:latin typeface="Calibri"/>
                  <a:cs typeface="Arial" pitchFamily="34" charset="0"/>
                </a:rPr>
                <a:t>&lt; 70 %</a:t>
              </a:r>
            </a:p>
          </p:txBody>
        </p:sp>
        <p:sp>
          <p:nvSpPr>
            <p:cNvPr id="83" name="TextovéPole 82"/>
            <p:cNvSpPr txBox="1"/>
            <p:nvPr/>
          </p:nvSpPr>
          <p:spPr>
            <a:xfrm>
              <a:off x="2818453" y="2302353"/>
              <a:ext cx="886781" cy="246221"/>
            </a:xfrm>
            <a:prstGeom prst="rect">
              <a:avLst/>
            </a:prstGeom>
          </p:spPr>
          <p:txBody>
            <a:bodyPr wrap="none" rtlCol="0">
              <a:spAutoFit/>
            </a:bodyPr>
            <a:lstStyle/>
            <a:p>
              <a:pPr defTabSz="914330" fontAlgn="auto">
                <a:spcBef>
                  <a:spcPts val="600"/>
                </a:spcBef>
                <a:spcAft>
                  <a:spcPts val="0"/>
                </a:spcAft>
              </a:pPr>
              <a:r>
                <a:rPr lang="cs-CZ" sz="1000" dirty="0">
                  <a:solidFill>
                    <a:srgbClr val="404040"/>
                  </a:solidFill>
                  <a:latin typeface="Calibri"/>
                  <a:cs typeface="Arial" pitchFamily="34" charset="0"/>
                </a:rPr>
                <a:t>70 % až 85 % </a:t>
              </a:r>
            </a:p>
          </p:txBody>
        </p:sp>
      </p:grpSp>
    </p:spTree>
    <p:extLst>
      <p:ext uri="{BB962C8B-B14F-4D97-AF65-F5344CB8AC3E}">
        <p14:creationId xmlns:p14="http://schemas.microsoft.com/office/powerpoint/2010/main" val="23526723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 name="Obrázek 111"/>
          <p:cNvPicPr>
            <a:picLocks noChangeAspect="1"/>
          </p:cNvPicPr>
          <p:nvPr/>
        </p:nvPicPr>
        <p:blipFill>
          <a:blip r:embed="rId2" cstate="print">
            <a:duotone>
              <a:prstClr val="black"/>
              <a:srgbClr val="D9C3A5">
                <a:tint val="50000"/>
                <a:satMod val="180000"/>
              </a:srgbClr>
            </a:duotone>
            <a:extLst>
              <a:ext uri="{BEBA8EAE-BF5A-486C-A8C5-ECC9F3942E4B}">
                <a14:imgProps xmlns:a14="http://schemas.microsoft.com/office/drawing/2010/main">
                  <a14:imgLayer r:embed="rId3">
                    <a14:imgEffect>
                      <a14:brightnessContrast bright="-35000"/>
                    </a14:imgEffect>
                  </a14:imgLayer>
                </a14:imgProps>
              </a:ext>
              <a:ext uri="{28A0092B-C50C-407E-A947-70E740481C1C}">
                <a14:useLocalDpi xmlns:a14="http://schemas.microsoft.com/office/drawing/2010/main" val="0"/>
              </a:ext>
            </a:extLst>
          </a:blip>
          <a:stretch>
            <a:fillRect/>
          </a:stretch>
        </p:blipFill>
        <p:spPr>
          <a:xfrm>
            <a:off x="340777" y="1884288"/>
            <a:ext cx="4320000" cy="2700000"/>
          </a:xfrm>
          <a:prstGeom prst="rect">
            <a:avLst/>
          </a:prstGeom>
        </p:spPr>
      </p:pic>
      <p:sp>
        <p:nvSpPr>
          <p:cNvPr id="2" name="Zástupný symbol pro číslo snímku 1"/>
          <p:cNvSpPr>
            <a:spLocks noGrp="1"/>
          </p:cNvSpPr>
          <p:nvPr>
            <p:ph type="sldNum" sz="quarter" idx="12"/>
          </p:nvPr>
        </p:nvSpPr>
        <p:spPr/>
        <p:txBody>
          <a:bodyPr/>
          <a:lstStyle/>
          <a:p>
            <a:pPr defTabSz="685800">
              <a:defRPr/>
            </a:pPr>
            <a:fld id="{EFA7B33C-2957-4FED-A986-F7D0C74A1F7C}" type="slidenum">
              <a:rPr lang="cs-CZ" smtClean="0">
                <a:solidFill>
                  <a:srgbClr val="003C78"/>
                </a:solidFill>
              </a:rPr>
              <a:pPr defTabSz="685800">
                <a:defRPr/>
              </a:pPr>
              <a:t>19</a:t>
            </a:fld>
            <a:endParaRPr lang="cs-CZ" dirty="0">
              <a:solidFill>
                <a:srgbClr val="003C78"/>
              </a:solidFill>
            </a:endParaRPr>
          </a:p>
        </p:txBody>
      </p:sp>
      <p:sp>
        <p:nvSpPr>
          <p:cNvPr id="35" name="Nadpis 3"/>
          <p:cNvSpPr txBox="1">
            <a:spLocks/>
          </p:cNvSpPr>
          <p:nvPr/>
        </p:nvSpPr>
        <p:spPr>
          <a:xfrm>
            <a:off x="220553" y="454018"/>
            <a:ext cx="8654595" cy="461548"/>
          </a:xfrm>
          <a:prstGeom prst="rect">
            <a:avLst/>
          </a:prstGeom>
        </p:spPr>
        <p:txBody>
          <a:bodyPr vert="horz" lIns="36000" tIns="45720" rIns="36000" bIns="45720" rtlCol="0" anchor="t">
            <a:noAutofit/>
          </a:bodyPr>
          <a:lstStyle>
            <a:lvl1pPr algn="l" defTabSz="914400" rtl="0" eaLnBrk="1" latinLnBrk="0" hangingPunct="1">
              <a:spcBef>
                <a:spcPct val="0"/>
              </a:spcBef>
              <a:buNone/>
              <a:defRPr sz="2800" b="1" kern="1200">
                <a:solidFill>
                  <a:srgbClr val="404040"/>
                </a:solidFill>
                <a:latin typeface="Calibri" pitchFamily="34" charset="0"/>
                <a:ea typeface="+mj-ea"/>
                <a:cs typeface="Arial" pitchFamily="34" charset="0"/>
              </a:defRPr>
            </a:lvl1pPr>
          </a:lstStyle>
          <a:p>
            <a:pPr lvl="0">
              <a:defRPr/>
            </a:pPr>
            <a:r>
              <a:rPr lang="cs-CZ" sz="2400" dirty="0"/>
              <a:t>Prostředí působí čistě a upraveně, je zde dostatek materiálů</a:t>
            </a:r>
          </a:p>
        </p:txBody>
      </p:sp>
      <p:sp>
        <p:nvSpPr>
          <p:cNvPr id="36" name="Zástupný symbol pro text 4"/>
          <p:cNvSpPr txBox="1">
            <a:spLocks/>
          </p:cNvSpPr>
          <p:nvPr/>
        </p:nvSpPr>
        <p:spPr>
          <a:xfrm>
            <a:off x="166765" y="188107"/>
            <a:ext cx="6710396" cy="442661"/>
          </a:xfrm>
          <a:prstGeom prst="rect">
            <a:avLst/>
          </a:prstGeom>
        </p:spPr>
        <p:txBody>
          <a:bodyPr/>
          <a:lstStyle>
            <a:lvl1pPr marL="174625" indent="-174625" algn="l" defTabSz="914400" rtl="0" eaLnBrk="1" latinLnBrk="0" hangingPunct="1">
              <a:spcBef>
                <a:spcPct val="20000"/>
              </a:spcBef>
              <a:buFont typeface="Wingdings" pitchFamily="2" charset="2"/>
              <a:buChar char="§"/>
              <a:defRPr sz="2000" kern="1200">
                <a:solidFill>
                  <a:srgbClr val="404040"/>
                </a:solidFill>
                <a:latin typeface="Calibri" pitchFamily="34" charset="0"/>
                <a:ea typeface="+mn-ea"/>
                <a:cs typeface="Arial" pitchFamily="34" charset="0"/>
              </a:defRPr>
            </a:lvl1pPr>
            <a:lvl2pPr marL="444500" indent="-203200" algn="l" defTabSz="914400" rtl="0" eaLnBrk="1" latinLnBrk="0" hangingPunct="1">
              <a:spcBef>
                <a:spcPct val="20000"/>
              </a:spcBef>
              <a:buSzPct val="100000"/>
              <a:buFont typeface="Wingdings" panose="05000000000000000000" pitchFamily="2" charset="2"/>
              <a:buChar char="§"/>
              <a:defRPr sz="1800" kern="1200">
                <a:solidFill>
                  <a:srgbClr val="404040"/>
                </a:solidFill>
                <a:latin typeface="Calibri" pitchFamily="34" charset="0"/>
                <a:ea typeface="+mn-ea"/>
                <a:cs typeface="Arial" pitchFamily="34" charset="0"/>
              </a:defRPr>
            </a:lvl2pPr>
            <a:lvl3pPr marL="622300" indent="-127000" algn="l" defTabSz="914400" rtl="0" eaLnBrk="1" latinLnBrk="0" hangingPunct="1">
              <a:spcBef>
                <a:spcPct val="20000"/>
              </a:spcBef>
              <a:buSzPct val="100000"/>
              <a:buFont typeface="Arial" pitchFamily="34" charset="0"/>
              <a:buNone/>
              <a:defRPr sz="1800" kern="1200">
                <a:solidFill>
                  <a:srgbClr val="404040"/>
                </a:solidFill>
                <a:latin typeface="Calibri" pitchFamily="34" charset="0"/>
                <a:ea typeface="+mn-ea"/>
                <a:cs typeface="Arial" pitchFamily="34" charset="0"/>
              </a:defRPr>
            </a:lvl3pPr>
            <a:lvl4pPr marL="901700" indent="-139700" algn="l" defTabSz="914400" rtl="0" eaLnBrk="1" latinLnBrk="0" hangingPunct="1">
              <a:spcBef>
                <a:spcPct val="20000"/>
              </a:spcBef>
              <a:buFont typeface="Arial" pitchFamily="34" charset="0"/>
              <a:buNone/>
              <a:defRPr sz="1600" kern="1200">
                <a:solidFill>
                  <a:srgbClr val="404040"/>
                </a:solidFill>
                <a:latin typeface="Calibri" pitchFamily="34" charset="0"/>
                <a:ea typeface="+mn-ea"/>
                <a:cs typeface="Arial" pitchFamily="34" charset="0"/>
              </a:defRPr>
            </a:lvl4pPr>
            <a:lvl5pPr marL="1257300" indent="-139700" algn="l" defTabSz="914400" rtl="0" eaLnBrk="1" latinLnBrk="0" hangingPunct="1">
              <a:spcBef>
                <a:spcPct val="20000"/>
              </a:spcBef>
              <a:buFont typeface="Arial" pitchFamily="34" charset="0"/>
              <a:buNone/>
              <a:defRPr sz="1400" kern="1200">
                <a:solidFill>
                  <a:srgbClr val="404040"/>
                </a:solidFill>
                <a:latin typeface="Calibri"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buNone/>
              <a:defRPr/>
            </a:pPr>
            <a:r>
              <a:rPr lang="pl-PL" sz="1800" dirty="0"/>
              <a:t>INTERIÉR A VYBAVENOST TIC</a:t>
            </a:r>
          </a:p>
        </p:txBody>
      </p:sp>
      <p:grpSp>
        <p:nvGrpSpPr>
          <p:cNvPr id="52" name="Skupina 51"/>
          <p:cNvGrpSpPr/>
          <p:nvPr/>
        </p:nvGrpSpPr>
        <p:grpSpPr>
          <a:xfrm>
            <a:off x="2721018" y="2021849"/>
            <a:ext cx="1850845" cy="800263"/>
            <a:chOff x="6431596" y="3869425"/>
            <a:chExt cx="2371195" cy="1214635"/>
          </a:xfrm>
        </p:grpSpPr>
        <p:sp>
          <p:nvSpPr>
            <p:cNvPr id="53" name="Obdélník 52"/>
            <p:cNvSpPr/>
            <p:nvPr/>
          </p:nvSpPr>
          <p:spPr>
            <a:xfrm>
              <a:off x="6431596" y="3869425"/>
              <a:ext cx="2371195" cy="1214635"/>
            </a:xfrm>
            <a:prstGeom prst="rect">
              <a:avLst/>
            </a:prstGeom>
            <a:solidFill>
              <a:srgbClr val="00B050">
                <a:alpha val="79000"/>
              </a:srgbClr>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dirty="0" err="1">
                <a:ln>
                  <a:noFill/>
                </a:ln>
                <a:solidFill>
                  <a:srgbClr val="003399"/>
                </a:solidFill>
                <a:effectLst/>
                <a:uLnTx/>
                <a:uFillTx/>
                <a:latin typeface="Calibri" pitchFamily="34" charset="0"/>
                <a:ea typeface="+mn-ea"/>
                <a:cs typeface="+mn-cs"/>
              </a:endParaRPr>
            </a:p>
          </p:txBody>
        </p:sp>
        <p:sp>
          <p:nvSpPr>
            <p:cNvPr id="54" name="TextovéPole 53"/>
            <p:cNvSpPr txBox="1"/>
            <p:nvPr/>
          </p:nvSpPr>
          <p:spPr>
            <a:xfrm>
              <a:off x="6493450" y="3955502"/>
              <a:ext cx="2247485" cy="1121140"/>
            </a:xfrm>
            <a:prstGeom prst="rect">
              <a:avLst/>
            </a:prstGeom>
          </p:spPr>
          <p:txBody>
            <a:bodyPr wrap="square" rtlCol="0">
              <a:spAutoFit/>
            </a:bodyP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1000" b="1" i="0" u="none" strike="noStrike" kern="0" cap="none" spc="0" normalizeH="0" baseline="0" noProof="0" dirty="0">
                <a:ln>
                  <a:noFill/>
                </a:ln>
                <a:solidFill>
                  <a:srgbClr val="FFFFFF"/>
                </a:solidFill>
                <a:effectLst/>
                <a:uLnTx/>
                <a:uFillTx/>
                <a:latin typeface="Calibri" pitchFamily="34" charset="0"/>
                <a:cs typeface="Arial" pitchFamily="34" charset="0"/>
              </a:endParaRPr>
            </a:p>
            <a:p>
              <a:pPr marL="0" marR="0" lvl="0" indent="0" algn="ctr" defTabSz="914330" eaLnBrk="1" fontAlgn="auto" latinLnBrk="0" hangingPunct="1">
                <a:lnSpc>
                  <a:spcPct val="100000"/>
                </a:lnSpc>
                <a:spcBef>
                  <a:spcPts val="0"/>
                </a:spcBef>
                <a:spcAft>
                  <a:spcPts val="0"/>
                </a:spcAft>
                <a:buClrTx/>
                <a:buSzTx/>
                <a:buFontTx/>
                <a:buNone/>
                <a:tabLst/>
                <a:defRPr/>
              </a:pPr>
              <a:r>
                <a:rPr kumimoji="0" lang="cs-CZ" sz="1000" b="1" i="0" u="none" strike="noStrike" kern="0" cap="none" spc="0" normalizeH="0" baseline="0" noProof="0" dirty="0">
                  <a:ln>
                    <a:noFill/>
                  </a:ln>
                  <a:solidFill>
                    <a:srgbClr val="FFFFFF"/>
                  </a:solidFill>
                  <a:effectLst/>
                  <a:uLnTx/>
                  <a:uFillTx/>
                  <a:latin typeface="Calibri" pitchFamily="34" charset="0"/>
                  <a:cs typeface="Arial" pitchFamily="34" charset="0"/>
                </a:rPr>
                <a:t>Interiéry všech TIC jsou čisté a upravené</a:t>
              </a:r>
              <a:br>
                <a:rPr kumimoji="0" lang="cs-CZ" sz="1000" b="1" i="0" u="none" strike="noStrike" kern="0" cap="none" spc="0" normalizeH="0" baseline="0" noProof="0" dirty="0">
                  <a:ln>
                    <a:noFill/>
                  </a:ln>
                  <a:solidFill>
                    <a:srgbClr val="FFFFFF"/>
                  </a:solidFill>
                  <a:effectLst/>
                  <a:uLnTx/>
                  <a:uFillTx/>
                  <a:latin typeface="Calibri" pitchFamily="34" charset="0"/>
                  <a:cs typeface="Arial" pitchFamily="34" charset="0"/>
                </a:rPr>
              </a:br>
              <a:r>
                <a:rPr kumimoji="0" lang="cs-CZ" sz="400" b="1" i="0" u="none" strike="noStrike" kern="0" cap="none" spc="0" normalizeH="0" baseline="0" noProof="0" dirty="0">
                  <a:ln>
                    <a:noFill/>
                  </a:ln>
                  <a:solidFill>
                    <a:srgbClr val="FFFFFF"/>
                  </a:solidFill>
                  <a:effectLst/>
                  <a:uLnTx/>
                  <a:uFillTx/>
                  <a:latin typeface="Calibri" pitchFamily="34" charset="0"/>
                  <a:cs typeface="Arial" pitchFamily="34" charset="0"/>
                </a:rPr>
                <a:t> </a:t>
              </a:r>
              <a:r>
                <a:rPr kumimoji="0" lang="cs-CZ" sz="1200" b="1" i="0" u="none" strike="noStrike" kern="0" cap="none" spc="0" normalizeH="0" baseline="0" noProof="0" dirty="0">
                  <a:ln>
                    <a:noFill/>
                  </a:ln>
                  <a:solidFill>
                    <a:srgbClr val="FFFFFF"/>
                  </a:solidFill>
                  <a:effectLst/>
                  <a:uLnTx/>
                  <a:uFillTx/>
                  <a:latin typeface="Calibri" pitchFamily="34" charset="0"/>
                  <a:cs typeface="Arial" pitchFamily="34" charset="0"/>
                </a:rPr>
                <a:t/>
              </a:r>
              <a:br>
                <a:rPr kumimoji="0" lang="cs-CZ" sz="1200" b="1" i="0" u="none" strike="noStrike" kern="0" cap="none" spc="0" normalizeH="0" baseline="0" noProof="0" dirty="0">
                  <a:ln>
                    <a:noFill/>
                  </a:ln>
                  <a:solidFill>
                    <a:srgbClr val="FFFFFF"/>
                  </a:solidFill>
                  <a:effectLst/>
                  <a:uLnTx/>
                  <a:uFillTx/>
                  <a:latin typeface="Calibri" pitchFamily="34" charset="0"/>
                  <a:cs typeface="Arial" pitchFamily="34" charset="0"/>
                </a:rPr>
              </a:br>
              <a:endParaRPr kumimoji="0" lang="cs-CZ" sz="800" b="0" i="1" u="none" strike="noStrike" kern="0" cap="none" spc="0" normalizeH="0" baseline="0" noProof="0" dirty="0">
                <a:ln>
                  <a:noFill/>
                </a:ln>
                <a:solidFill>
                  <a:srgbClr val="FFFFFF"/>
                </a:solidFill>
                <a:effectLst/>
                <a:uLnTx/>
                <a:uFillTx/>
                <a:latin typeface="Calibri" pitchFamily="34" charset="0"/>
                <a:cs typeface="Arial" pitchFamily="34" charset="0"/>
              </a:endParaRPr>
            </a:p>
          </p:txBody>
        </p:sp>
      </p:grpSp>
      <p:grpSp>
        <p:nvGrpSpPr>
          <p:cNvPr id="55" name="Skupina 54"/>
          <p:cNvGrpSpPr/>
          <p:nvPr/>
        </p:nvGrpSpPr>
        <p:grpSpPr>
          <a:xfrm>
            <a:off x="1631717" y="3656332"/>
            <a:ext cx="2940146" cy="797351"/>
            <a:chOff x="6431596" y="3869423"/>
            <a:chExt cx="2371195" cy="1818639"/>
          </a:xfrm>
        </p:grpSpPr>
        <p:sp>
          <p:nvSpPr>
            <p:cNvPr id="56" name="Obdélník 55"/>
            <p:cNvSpPr/>
            <p:nvPr/>
          </p:nvSpPr>
          <p:spPr>
            <a:xfrm>
              <a:off x="6431596" y="3869423"/>
              <a:ext cx="2371195" cy="1818639"/>
            </a:xfrm>
            <a:prstGeom prst="rect">
              <a:avLst/>
            </a:prstGeom>
            <a:solidFill>
              <a:srgbClr val="00B050">
                <a:alpha val="79000"/>
              </a:srgbClr>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dirty="0" err="1">
                <a:ln>
                  <a:noFill/>
                </a:ln>
                <a:solidFill>
                  <a:srgbClr val="003399"/>
                </a:solidFill>
                <a:effectLst/>
                <a:uLnTx/>
                <a:uFillTx/>
                <a:latin typeface="Calibri" pitchFamily="34" charset="0"/>
                <a:ea typeface="+mn-ea"/>
                <a:cs typeface="+mn-cs"/>
              </a:endParaRPr>
            </a:p>
          </p:txBody>
        </p:sp>
        <p:sp>
          <p:nvSpPr>
            <p:cNvPr id="57" name="TextovéPole 56"/>
            <p:cNvSpPr txBox="1"/>
            <p:nvPr/>
          </p:nvSpPr>
          <p:spPr>
            <a:xfrm>
              <a:off x="6431596" y="4006908"/>
              <a:ext cx="2371195" cy="1614583"/>
            </a:xfrm>
            <a:prstGeom prst="rect">
              <a:avLst/>
            </a:prstGeom>
          </p:spPr>
          <p:txBody>
            <a:bodyPr wrap="square" rtlCol="0">
              <a:spAutoFit/>
            </a:bodyPr>
            <a:lstStyle/>
            <a:p>
              <a:pPr marL="0" marR="0" lvl="0" indent="0" algn="ctr" defTabSz="914330" eaLnBrk="1" fontAlgn="auto" latinLnBrk="0" hangingPunct="1">
                <a:lnSpc>
                  <a:spcPct val="100000"/>
                </a:lnSpc>
                <a:spcBef>
                  <a:spcPts val="0"/>
                </a:spcBef>
                <a:spcAft>
                  <a:spcPts val="0"/>
                </a:spcAft>
                <a:buClrTx/>
                <a:buSzTx/>
                <a:buFontTx/>
                <a:buNone/>
                <a:tabLst/>
                <a:defRPr/>
              </a:pPr>
              <a:r>
                <a:rPr kumimoji="0" lang="cs-CZ" sz="1000" b="1" i="0" u="none" strike="noStrike" kern="0" cap="none" spc="0" normalizeH="0" baseline="0" noProof="0" dirty="0">
                  <a:ln>
                    <a:noFill/>
                  </a:ln>
                  <a:solidFill>
                    <a:srgbClr val="FFFFFF"/>
                  </a:solidFill>
                  <a:effectLst/>
                  <a:uLnTx/>
                  <a:uFillTx/>
                  <a:latin typeface="Calibri" pitchFamily="34" charset="0"/>
                  <a:cs typeface="Arial" pitchFamily="34" charset="0"/>
                </a:rPr>
                <a:t>Aktuální informační materiály jsou návštěvníkům k dispozici</a:t>
              </a:r>
            </a:p>
            <a:p>
              <a:pPr marL="0" marR="0" lvl="0" indent="0" algn="ctr" defTabSz="914330" eaLnBrk="1" fontAlgn="auto" latinLnBrk="0" hangingPunct="1">
                <a:lnSpc>
                  <a:spcPct val="100000"/>
                </a:lnSpc>
                <a:spcBef>
                  <a:spcPts val="0"/>
                </a:spcBef>
                <a:spcAft>
                  <a:spcPts val="0"/>
                </a:spcAft>
                <a:buClrTx/>
                <a:buSzTx/>
                <a:buFontTx/>
                <a:buNone/>
                <a:tabLst/>
                <a:defRPr/>
              </a:pPr>
              <a:r>
                <a:rPr kumimoji="0" lang="cs-CZ" sz="400" b="1" i="0" u="none" strike="noStrike" kern="0" cap="none" spc="0" normalizeH="0" baseline="0" noProof="0" dirty="0">
                  <a:ln>
                    <a:noFill/>
                  </a:ln>
                  <a:solidFill>
                    <a:srgbClr val="FFFFFF"/>
                  </a:solidFill>
                  <a:effectLst/>
                  <a:uLnTx/>
                  <a:uFillTx/>
                  <a:latin typeface="Calibri" pitchFamily="34" charset="0"/>
                  <a:cs typeface="Arial" pitchFamily="34" charset="0"/>
                </a:rPr>
                <a:t> </a:t>
              </a:r>
              <a:r>
                <a:rPr kumimoji="0" lang="cs-CZ" sz="1200" b="1" i="0" u="none" strike="noStrike" kern="0" cap="none" spc="0" normalizeH="0" baseline="0" noProof="0" dirty="0">
                  <a:ln>
                    <a:noFill/>
                  </a:ln>
                  <a:solidFill>
                    <a:srgbClr val="FFFFFF"/>
                  </a:solidFill>
                  <a:effectLst/>
                  <a:uLnTx/>
                  <a:uFillTx/>
                  <a:latin typeface="Calibri" pitchFamily="34" charset="0"/>
                  <a:cs typeface="Arial" pitchFamily="34" charset="0"/>
                </a:rPr>
                <a:t/>
              </a:r>
              <a:br>
                <a:rPr kumimoji="0" lang="cs-CZ" sz="1200" b="1" i="0" u="none" strike="noStrike" kern="0" cap="none" spc="0" normalizeH="0" baseline="0" noProof="0" dirty="0">
                  <a:ln>
                    <a:noFill/>
                  </a:ln>
                  <a:solidFill>
                    <a:srgbClr val="FFFFFF"/>
                  </a:solidFill>
                  <a:effectLst/>
                  <a:uLnTx/>
                  <a:uFillTx/>
                  <a:latin typeface="Calibri" pitchFamily="34" charset="0"/>
                  <a:cs typeface="Arial" pitchFamily="34" charset="0"/>
                </a:rPr>
              </a:br>
              <a:r>
                <a:rPr kumimoji="0" lang="cs-CZ" sz="800" b="0" i="1" u="none" strike="noStrike" kern="0" cap="none" spc="0" normalizeH="0" baseline="0" noProof="0" dirty="0">
                  <a:ln>
                    <a:noFill/>
                  </a:ln>
                  <a:solidFill>
                    <a:srgbClr val="FFFFFF"/>
                  </a:solidFill>
                  <a:effectLst/>
                  <a:uLnTx/>
                  <a:uFillTx/>
                  <a:latin typeface="Calibri" pitchFamily="34" charset="0"/>
                  <a:cs typeface="Arial" pitchFamily="34" charset="0"/>
                </a:rPr>
                <a:t>TIC jsou vybavena dostatečným množstvím letáků a propagačních materiálů (97 %). Tyto materiály jsou aktuální (98 %).</a:t>
              </a:r>
            </a:p>
          </p:txBody>
        </p:sp>
      </p:grpSp>
      <p:grpSp>
        <p:nvGrpSpPr>
          <p:cNvPr id="58" name="Skupina 57"/>
          <p:cNvGrpSpPr/>
          <p:nvPr/>
        </p:nvGrpSpPr>
        <p:grpSpPr>
          <a:xfrm>
            <a:off x="420834" y="2019466"/>
            <a:ext cx="2209467" cy="918710"/>
            <a:chOff x="6418257" y="3869425"/>
            <a:chExt cx="2247485" cy="1599140"/>
          </a:xfrm>
        </p:grpSpPr>
        <p:sp>
          <p:nvSpPr>
            <p:cNvPr id="59" name="Obdélník 58"/>
            <p:cNvSpPr/>
            <p:nvPr/>
          </p:nvSpPr>
          <p:spPr>
            <a:xfrm>
              <a:off x="6431597" y="3869425"/>
              <a:ext cx="2220806" cy="1599140"/>
            </a:xfrm>
            <a:prstGeom prst="rect">
              <a:avLst/>
            </a:prstGeom>
            <a:solidFill>
              <a:srgbClr val="00B050">
                <a:alpha val="79000"/>
              </a:srgbClr>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dirty="0" err="1">
                <a:ln>
                  <a:noFill/>
                </a:ln>
                <a:solidFill>
                  <a:srgbClr val="003399"/>
                </a:solidFill>
                <a:effectLst/>
                <a:uLnTx/>
                <a:uFillTx/>
                <a:latin typeface="Calibri" pitchFamily="34" charset="0"/>
                <a:ea typeface="+mn-ea"/>
                <a:cs typeface="+mn-cs"/>
              </a:endParaRPr>
            </a:p>
          </p:txBody>
        </p:sp>
        <p:sp>
          <p:nvSpPr>
            <p:cNvPr id="60" name="TextovéPole 59"/>
            <p:cNvSpPr txBox="1"/>
            <p:nvPr/>
          </p:nvSpPr>
          <p:spPr>
            <a:xfrm>
              <a:off x="6418257" y="4010451"/>
              <a:ext cx="2247485" cy="1392890"/>
            </a:xfrm>
            <a:prstGeom prst="rect">
              <a:avLst/>
            </a:prstGeom>
          </p:spPr>
          <p:txBody>
            <a:bodyPr wrap="square" rtlCol="0">
              <a:spAutoFit/>
            </a:bodyPr>
            <a:lstStyle/>
            <a:p>
              <a:pPr marL="0" marR="0" lvl="0" indent="0" algn="ctr" defTabSz="914330" eaLnBrk="1" fontAlgn="auto" latinLnBrk="0" hangingPunct="1">
                <a:lnSpc>
                  <a:spcPct val="100000"/>
                </a:lnSpc>
                <a:spcBef>
                  <a:spcPts val="0"/>
                </a:spcBef>
                <a:spcAft>
                  <a:spcPts val="0"/>
                </a:spcAft>
                <a:buClrTx/>
                <a:buSzTx/>
                <a:buFontTx/>
                <a:buNone/>
                <a:tabLst/>
                <a:defRPr/>
              </a:pPr>
              <a:r>
                <a:rPr kumimoji="0" lang="cs-CZ" sz="1000" b="1" i="0" u="none" strike="noStrike" kern="0" cap="none" spc="0" normalizeH="0" baseline="0" noProof="0" dirty="0">
                  <a:ln>
                    <a:noFill/>
                  </a:ln>
                  <a:solidFill>
                    <a:srgbClr val="FFFFFF"/>
                  </a:solidFill>
                  <a:effectLst/>
                  <a:uLnTx/>
                  <a:uFillTx/>
                  <a:latin typeface="Calibri" pitchFamily="34" charset="0"/>
                  <a:cs typeface="Arial" pitchFamily="34" charset="0"/>
                </a:rPr>
                <a:t>TIC disponují mapami</a:t>
              </a:r>
              <a:endParaRPr kumimoji="0" lang="cs-CZ" sz="800" u="none" strike="noStrike" kern="0" cap="none" spc="0" normalizeH="0" baseline="0" noProof="0" dirty="0">
                <a:ln>
                  <a:noFill/>
                </a:ln>
                <a:solidFill>
                  <a:srgbClr val="FFFFFF"/>
                </a:solidFill>
                <a:effectLst/>
                <a:uLnTx/>
                <a:uFillTx/>
                <a:latin typeface="Calibri" pitchFamily="34" charset="0"/>
                <a:cs typeface="Arial" pitchFamily="34" charset="0"/>
              </a:endParaRPr>
            </a:p>
            <a:p>
              <a:pPr lvl="0" algn="ctr" defTabSz="914330">
                <a:defRPr/>
              </a:pPr>
              <a:endParaRPr kumimoji="0" lang="cs-CZ" sz="400" i="1" u="none" strike="noStrike" kern="0" cap="none" spc="0" normalizeH="0" baseline="0" noProof="0" dirty="0">
                <a:ln>
                  <a:noFill/>
                </a:ln>
                <a:solidFill>
                  <a:srgbClr val="FFFFFF"/>
                </a:solidFill>
                <a:effectLst/>
                <a:uLnTx/>
                <a:uFillTx/>
                <a:latin typeface="Calibri" pitchFamily="34" charset="0"/>
                <a:cs typeface="Arial" pitchFamily="34" charset="0"/>
              </a:endParaRPr>
            </a:p>
            <a:p>
              <a:pPr lvl="0" algn="ctr" defTabSz="914330">
                <a:defRPr/>
              </a:pPr>
              <a:r>
                <a:rPr kumimoji="0" lang="cs-CZ" sz="800" i="1" u="none" strike="noStrike" kern="0" cap="none" spc="0" normalizeH="0" baseline="0" noProof="0" dirty="0">
                  <a:ln>
                    <a:noFill/>
                  </a:ln>
                  <a:solidFill>
                    <a:srgbClr val="FFFFFF"/>
                  </a:solidFill>
                  <a:effectLst/>
                  <a:uLnTx/>
                  <a:uFillTx/>
                  <a:latin typeface="Calibri" pitchFamily="34" charset="0"/>
                  <a:cs typeface="Arial" pitchFamily="34" charset="0"/>
                </a:rPr>
                <a:t>Mapa regionu je v TIC dostupná v 98 % případů. </a:t>
              </a:r>
              <a:r>
                <a:rPr kumimoji="0" lang="cs-CZ" sz="800" i="1" u="none" strike="noStrike" kern="0" cap="none" spc="0" normalizeH="0" noProof="0" dirty="0">
                  <a:ln>
                    <a:noFill/>
                  </a:ln>
                  <a:solidFill>
                    <a:srgbClr val="FFFFFF"/>
                  </a:solidFill>
                  <a:effectLst/>
                  <a:uLnTx/>
                  <a:uFillTx/>
                  <a:latin typeface="Calibri" pitchFamily="34" charset="0"/>
                  <a:cs typeface="Arial" pitchFamily="34" charset="0"/>
                </a:rPr>
                <a:t>9 z 10 TIC nabízí také </a:t>
              </a:r>
              <a:r>
                <a:rPr lang="cs-CZ" sz="800" i="1" kern="0" noProof="0" dirty="0">
                  <a:solidFill>
                    <a:srgbClr val="FFFFFF"/>
                  </a:solidFill>
                  <a:latin typeface="Calibri" pitchFamily="34" charset="0"/>
                  <a:cs typeface="Arial" pitchFamily="34" charset="0"/>
                </a:rPr>
                <a:t>m</a:t>
              </a:r>
              <a:r>
                <a:rPr lang="cs-CZ" sz="800" i="1" kern="0" dirty="0" err="1">
                  <a:solidFill>
                    <a:srgbClr val="FFFFFF"/>
                  </a:solidFill>
                  <a:latin typeface="Calibri" pitchFamily="34" charset="0"/>
                  <a:cs typeface="Arial" pitchFamily="34" charset="0"/>
                </a:rPr>
                <a:t>apu</a:t>
              </a:r>
              <a:r>
                <a:rPr lang="cs-CZ" sz="800" i="1" kern="0" dirty="0">
                  <a:solidFill>
                    <a:srgbClr val="FFFFFF"/>
                  </a:solidFill>
                  <a:latin typeface="Calibri" pitchFamily="34" charset="0"/>
                  <a:cs typeface="Arial" pitchFamily="34" charset="0"/>
                </a:rPr>
                <a:t> celé ČR. Někteří pracovníci však mapy nevyužívají při prezentaci turistických cílů.</a:t>
              </a:r>
              <a:endParaRPr kumimoji="0" lang="cs-CZ" sz="800" i="1" u="none" strike="noStrike" kern="0" cap="none" spc="0" normalizeH="0" baseline="0" noProof="0" dirty="0">
                <a:ln>
                  <a:noFill/>
                </a:ln>
                <a:solidFill>
                  <a:srgbClr val="FFFFFF"/>
                </a:solidFill>
                <a:effectLst/>
                <a:uLnTx/>
                <a:uFillTx/>
                <a:latin typeface="Calibri" pitchFamily="34" charset="0"/>
                <a:cs typeface="Arial" pitchFamily="34" charset="0"/>
              </a:endParaRPr>
            </a:p>
          </p:txBody>
        </p:sp>
      </p:grpSp>
      <p:grpSp>
        <p:nvGrpSpPr>
          <p:cNvPr id="84" name="Skupina 83"/>
          <p:cNvGrpSpPr/>
          <p:nvPr/>
        </p:nvGrpSpPr>
        <p:grpSpPr>
          <a:xfrm>
            <a:off x="251520" y="695138"/>
            <a:ext cx="8762627" cy="1123672"/>
            <a:chOff x="285373" y="786776"/>
            <a:chExt cx="8762627" cy="1123672"/>
          </a:xfrm>
        </p:grpSpPr>
        <p:sp>
          <p:nvSpPr>
            <p:cNvPr id="85" name="TextovéPole 84"/>
            <p:cNvSpPr txBox="1"/>
            <p:nvPr/>
          </p:nvSpPr>
          <p:spPr>
            <a:xfrm>
              <a:off x="1366509" y="793306"/>
              <a:ext cx="719611" cy="646331"/>
            </a:xfrm>
            <a:prstGeom prst="rect">
              <a:avLst/>
            </a:prstGeom>
          </p:spPr>
          <p:txBody>
            <a:bodyPr wrap="square" rtlCol="0">
              <a:spAutoFit/>
            </a:bodyPr>
            <a:lstStyle/>
            <a:p>
              <a:pPr algn="ctr" fontAlgn="auto">
                <a:lnSpc>
                  <a:spcPct val="150000"/>
                </a:lnSpc>
                <a:spcBef>
                  <a:spcPts val="0"/>
                </a:spcBef>
                <a:spcAft>
                  <a:spcPts val="0"/>
                </a:spcAft>
                <a:defRPr/>
              </a:pPr>
              <a:r>
                <a:rPr lang="cs-CZ" sz="2400" b="1" kern="0" dirty="0">
                  <a:solidFill>
                    <a:srgbClr val="00B050"/>
                  </a:solidFill>
                  <a:latin typeface="Calibri" pitchFamily="34" charset="0"/>
                  <a:cs typeface="Arial" pitchFamily="34" charset="0"/>
                </a:rPr>
                <a:t>95</a:t>
              </a:r>
              <a:r>
                <a:rPr lang="cs-CZ" sz="1600" b="1" kern="0" dirty="0">
                  <a:solidFill>
                    <a:srgbClr val="00B050"/>
                  </a:solidFill>
                  <a:latin typeface="Calibri" pitchFamily="34" charset="0"/>
                  <a:cs typeface="Arial" pitchFamily="34" charset="0"/>
                </a:rPr>
                <a:t> </a:t>
              </a:r>
              <a:r>
                <a:rPr lang="cs-CZ" sz="1400" b="1" kern="0" dirty="0">
                  <a:solidFill>
                    <a:srgbClr val="00B050"/>
                  </a:solidFill>
                  <a:latin typeface="Calibri" pitchFamily="34" charset="0"/>
                  <a:cs typeface="Arial" pitchFamily="34" charset="0"/>
                </a:rPr>
                <a:t>%</a:t>
              </a:r>
              <a:endParaRPr lang="cs-CZ" b="1" kern="0" dirty="0">
                <a:solidFill>
                  <a:srgbClr val="00B050"/>
                </a:solidFill>
                <a:latin typeface="Calibri" pitchFamily="34" charset="0"/>
                <a:cs typeface="Arial" pitchFamily="34" charset="0"/>
              </a:endParaRPr>
            </a:p>
          </p:txBody>
        </p:sp>
        <p:sp>
          <p:nvSpPr>
            <p:cNvPr id="86" name="TextovéPole 85"/>
            <p:cNvSpPr txBox="1"/>
            <p:nvPr/>
          </p:nvSpPr>
          <p:spPr>
            <a:xfrm>
              <a:off x="3611051" y="786776"/>
              <a:ext cx="734745" cy="589072"/>
            </a:xfrm>
            <a:prstGeom prst="rect">
              <a:avLst/>
            </a:prstGeom>
          </p:spPr>
          <p:txBody>
            <a:bodyPr wrap="square" rtlCol="0">
              <a:spAutoFit/>
            </a:bodyPr>
            <a:lstStyle/>
            <a:p>
              <a:pPr algn="ctr" fontAlgn="auto">
                <a:lnSpc>
                  <a:spcPct val="150000"/>
                </a:lnSpc>
                <a:spcBef>
                  <a:spcPts val="0"/>
                </a:spcBef>
                <a:spcAft>
                  <a:spcPts val="0"/>
                </a:spcAft>
                <a:defRPr/>
              </a:pPr>
              <a:r>
                <a:rPr lang="cs-CZ" sz="2400" b="1" kern="0" dirty="0">
                  <a:solidFill>
                    <a:srgbClr val="00B050"/>
                  </a:solidFill>
                  <a:latin typeface="Calibri" pitchFamily="34" charset="0"/>
                  <a:cs typeface="Arial" pitchFamily="34" charset="0"/>
                </a:rPr>
                <a:t>89</a:t>
              </a:r>
              <a:r>
                <a:rPr lang="cs-CZ" sz="1600" b="1" kern="0" dirty="0">
                  <a:solidFill>
                    <a:srgbClr val="00B050"/>
                  </a:solidFill>
                  <a:latin typeface="Calibri" pitchFamily="34" charset="0"/>
                  <a:cs typeface="Arial" pitchFamily="34" charset="0"/>
                </a:rPr>
                <a:t> </a:t>
              </a:r>
              <a:r>
                <a:rPr lang="cs-CZ" sz="1400" b="1" kern="0" dirty="0">
                  <a:solidFill>
                    <a:srgbClr val="00B050"/>
                  </a:solidFill>
                  <a:latin typeface="Calibri" pitchFamily="34" charset="0"/>
                  <a:cs typeface="Arial" pitchFamily="34" charset="0"/>
                </a:rPr>
                <a:t>%</a:t>
              </a:r>
              <a:endParaRPr lang="cs-CZ" b="1" kern="0" dirty="0">
                <a:solidFill>
                  <a:srgbClr val="00B050"/>
                </a:solidFill>
                <a:latin typeface="Calibri" pitchFamily="34" charset="0"/>
                <a:cs typeface="Arial" pitchFamily="34" charset="0"/>
              </a:endParaRPr>
            </a:p>
          </p:txBody>
        </p:sp>
        <p:sp>
          <p:nvSpPr>
            <p:cNvPr id="87" name="TextovéPole 86"/>
            <p:cNvSpPr txBox="1"/>
            <p:nvPr/>
          </p:nvSpPr>
          <p:spPr>
            <a:xfrm>
              <a:off x="5771291" y="789555"/>
              <a:ext cx="744925" cy="589072"/>
            </a:xfrm>
            <a:prstGeom prst="rect">
              <a:avLst/>
            </a:prstGeom>
          </p:spPr>
          <p:txBody>
            <a:bodyPr wrap="square" rtlCol="0">
              <a:spAutoFit/>
            </a:bodyPr>
            <a:lstStyle/>
            <a:p>
              <a:pPr algn="ctr" fontAlgn="auto">
                <a:lnSpc>
                  <a:spcPct val="150000"/>
                </a:lnSpc>
                <a:spcBef>
                  <a:spcPts val="0"/>
                </a:spcBef>
                <a:spcAft>
                  <a:spcPts val="0"/>
                </a:spcAft>
                <a:defRPr/>
              </a:pPr>
              <a:r>
                <a:rPr lang="cs-CZ" sz="2400" b="1" kern="0" dirty="0">
                  <a:solidFill>
                    <a:srgbClr val="00B050"/>
                  </a:solidFill>
                  <a:latin typeface="Calibri" pitchFamily="34" charset="0"/>
                  <a:cs typeface="Arial" pitchFamily="34" charset="0"/>
                </a:rPr>
                <a:t>95</a:t>
              </a:r>
              <a:r>
                <a:rPr lang="cs-CZ" sz="1600" b="1" kern="0" dirty="0">
                  <a:solidFill>
                    <a:srgbClr val="00B050"/>
                  </a:solidFill>
                  <a:latin typeface="Calibri" pitchFamily="34" charset="0"/>
                  <a:cs typeface="Arial" pitchFamily="34" charset="0"/>
                </a:rPr>
                <a:t> </a:t>
              </a:r>
              <a:r>
                <a:rPr lang="cs-CZ" sz="1400" b="1" kern="0" dirty="0">
                  <a:solidFill>
                    <a:srgbClr val="00B050"/>
                  </a:solidFill>
                  <a:latin typeface="Calibri" pitchFamily="34" charset="0"/>
                  <a:cs typeface="Arial" pitchFamily="34" charset="0"/>
                </a:rPr>
                <a:t>%</a:t>
              </a:r>
              <a:endParaRPr lang="cs-CZ" b="1" kern="0" dirty="0">
                <a:solidFill>
                  <a:srgbClr val="00B050"/>
                </a:solidFill>
                <a:latin typeface="Calibri" pitchFamily="34" charset="0"/>
                <a:cs typeface="Arial" pitchFamily="34" charset="0"/>
              </a:endParaRPr>
            </a:p>
          </p:txBody>
        </p:sp>
        <p:sp>
          <p:nvSpPr>
            <p:cNvPr id="88" name="TextovéPole 87"/>
            <p:cNvSpPr txBox="1"/>
            <p:nvPr/>
          </p:nvSpPr>
          <p:spPr>
            <a:xfrm>
              <a:off x="8048812" y="992921"/>
              <a:ext cx="999188" cy="369332"/>
            </a:xfrm>
            <a:prstGeom prst="rect">
              <a:avLst/>
            </a:prstGeom>
          </p:spPr>
          <p:txBody>
            <a:bodyPr wrap="square" rtlCol="0">
              <a:spAutoFit/>
            </a:bodyPr>
            <a:lstStyle/>
            <a:p>
              <a:pPr algn="ctr" fontAlgn="auto">
                <a:spcBef>
                  <a:spcPts val="0"/>
                </a:spcBef>
                <a:spcAft>
                  <a:spcPts val="0"/>
                </a:spcAft>
                <a:defRPr/>
              </a:pPr>
              <a:r>
                <a:rPr lang="cs-CZ" sz="900" b="1" kern="0" dirty="0">
                  <a:solidFill>
                    <a:srgbClr val="404040"/>
                  </a:solidFill>
                  <a:latin typeface="Calibri" pitchFamily="34" charset="0"/>
                  <a:cs typeface="Arial" pitchFamily="34" charset="0"/>
                </a:rPr>
                <a:t>NEHODNOCENO INDEXEM</a:t>
              </a:r>
              <a:endParaRPr lang="cs-CZ" sz="700" b="1" kern="0" dirty="0">
                <a:solidFill>
                  <a:srgbClr val="404040"/>
                </a:solidFill>
                <a:latin typeface="Calibri" pitchFamily="34" charset="0"/>
                <a:cs typeface="Arial" pitchFamily="34" charset="0"/>
              </a:endParaRPr>
            </a:p>
          </p:txBody>
        </p:sp>
        <p:grpSp>
          <p:nvGrpSpPr>
            <p:cNvPr id="89" name="Skupina 88"/>
            <p:cNvGrpSpPr/>
            <p:nvPr/>
          </p:nvGrpSpPr>
          <p:grpSpPr>
            <a:xfrm>
              <a:off x="285373" y="1148056"/>
              <a:ext cx="8589775" cy="762392"/>
              <a:chOff x="276643" y="2094180"/>
              <a:chExt cx="8589775" cy="762392"/>
            </a:xfrm>
          </p:grpSpPr>
          <p:grpSp>
            <p:nvGrpSpPr>
              <p:cNvPr id="90" name="Skupina 89"/>
              <p:cNvGrpSpPr/>
              <p:nvPr/>
            </p:nvGrpSpPr>
            <p:grpSpPr>
              <a:xfrm>
                <a:off x="276643" y="2635435"/>
                <a:ext cx="1947600" cy="221137"/>
                <a:chOff x="297260" y="2995711"/>
                <a:chExt cx="1947600" cy="221137"/>
              </a:xfrm>
            </p:grpSpPr>
            <p:sp>
              <p:nvSpPr>
                <p:cNvPr id="110" name="Obdélník 38"/>
                <p:cNvSpPr/>
                <p:nvPr/>
              </p:nvSpPr>
              <p:spPr>
                <a:xfrm>
                  <a:off x="297260" y="2995711"/>
                  <a:ext cx="1947600" cy="221137"/>
                </a:xfrm>
                <a:prstGeom prst="rect">
                  <a:avLst/>
                </a:prstGeom>
                <a:solidFill>
                  <a:srgbClr val="262626"/>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050" b="0" i="0" u="none" strike="noStrike" kern="0" cap="none" spc="0" normalizeH="0" baseline="0" noProof="0" dirty="0">
                    <a:ln>
                      <a:noFill/>
                    </a:ln>
                    <a:solidFill>
                      <a:srgbClr val="A8CCDD"/>
                    </a:solidFill>
                    <a:effectLst/>
                    <a:uLnTx/>
                    <a:uFillTx/>
                    <a:latin typeface="Calibri"/>
                    <a:ea typeface="+mn-ea"/>
                    <a:cs typeface="+mn-cs"/>
                  </a:endParaRPr>
                </a:p>
              </p:txBody>
            </p:sp>
            <p:sp>
              <p:nvSpPr>
                <p:cNvPr id="111" name="Nadpis 3"/>
                <p:cNvSpPr txBox="1">
                  <a:spLocks/>
                </p:cNvSpPr>
                <p:nvPr/>
              </p:nvSpPr>
              <p:spPr>
                <a:xfrm>
                  <a:off x="343045" y="3040802"/>
                  <a:ext cx="1817686" cy="138499"/>
                </a:xfrm>
                <a:prstGeom prst="rect">
                  <a:avLst/>
                </a:prstGeom>
                <a:solidFill>
                  <a:srgbClr val="262626"/>
                </a:solidFill>
              </p:spPr>
              <p:txBody>
                <a:bodyPr vert="horz" wrap="square" lIns="0" tIns="0" rIns="0" bIns="0" rtlCol="0" anchor="t">
                  <a:spAutoFit/>
                </a:bodyPr>
                <a:lstStyle>
                  <a:defPPr>
                    <a:defRPr lang="en-US"/>
                  </a:defPPr>
                  <a:lvl1pPr marL="0" algn="l" defTabSz="1358696" rtl="0" eaLnBrk="1" latinLnBrk="0" hangingPunct="1">
                    <a:defRPr sz="2600" kern="1200">
                      <a:solidFill>
                        <a:schemeClr val="tx1"/>
                      </a:solidFill>
                      <a:latin typeface="+mn-lt"/>
                      <a:ea typeface="+mn-ea"/>
                      <a:cs typeface="+mn-cs"/>
                    </a:defRPr>
                  </a:lvl1pPr>
                  <a:lvl2pPr marL="679348" algn="l" defTabSz="1358696" rtl="0" eaLnBrk="1" latinLnBrk="0" hangingPunct="1">
                    <a:defRPr sz="2600" kern="1200">
                      <a:solidFill>
                        <a:schemeClr val="tx1"/>
                      </a:solidFill>
                      <a:latin typeface="+mn-lt"/>
                      <a:ea typeface="+mn-ea"/>
                      <a:cs typeface="+mn-cs"/>
                    </a:defRPr>
                  </a:lvl2pPr>
                  <a:lvl3pPr marL="1358696" algn="l" defTabSz="1358696" rtl="0" eaLnBrk="1" latinLnBrk="0" hangingPunct="1">
                    <a:defRPr sz="2600" kern="1200">
                      <a:solidFill>
                        <a:schemeClr val="tx1"/>
                      </a:solidFill>
                      <a:latin typeface="+mn-lt"/>
                      <a:ea typeface="+mn-ea"/>
                      <a:cs typeface="+mn-cs"/>
                    </a:defRPr>
                  </a:lvl3pPr>
                  <a:lvl4pPr marL="2038044" algn="l" defTabSz="1358696" rtl="0" eaLnBrk="1" latinLnBrk="0" hangingPunct="1">
                    <a:defRPr sz="2600" kern="1200">
                      <a:solidFill>
                        <a:schemeClr val="tx1"/>
                      </a:solidFill>
                      <a:latin typeface="+mn-lt"/>
                      <a:ea typeface="+mn-ea"/>
                      <a:cs typeface="+mn-cs"/>
                    </a:defRPr>
                  </a:lvl4pPr>
                  <a:lvl5pPr marL="2717392" algn="l" defTabSz="1358696" rtl="0" eaLnBrk="1" latinLnBrk="0" hangingPunct="1">
                    <a:defRPr sz="2600" kern="1200">
                      <a:solidFill>
                        <a:schemeClr val="tx1"/>
                      </a:solidFill>
                      <a:latin typeface="+mn-lt"/>
                      <a:ea typeface="+mn-ea"/>
                      <a:cs typeface="+mn-cs"/>
                    </a:defRPr>
                  </a:lvl5pPr>
                  <a:lvl6pPr marL="3396740" algn="l" defTabSz="1358696" rtl="0" eaLnBrk="1" latinLnBrk="0" hangingPunct="1">
                    <a:defRPr sz="2600" kern="1200">
                      <a:solidFill>
                        <a:schemeClr val="tx1"/>
                      </a:solidFill>
                      <a:latin typeface="+mn-lt"/>
                      <a:ea typeface="+mn-ea"/>
                      <a:cs typeface="+mn-cs"/>
                    </a:defRPr>
                  </a:lvl6pPr>
                  <a:lvl7pPr marL="4076088" algn="l" defTabSz="1358696" rtl="0" eaLnBrk="1" latinLnBrk="0" hangingPunct="1">
                    <a:defRPr sz="2600" kern="1200">
                      <a:solidFill>
                        <a:schemeClr val="tx1"/>
                      </a:solidFill>
                      <a:latin typeface="+mn-lt"/>
                      <a:ea typeface="+mn-ea"/>
                      <a:cs typeface="+mn-cs"/>
                    </a:defRPr>
                  </a:lvl7pPr>
                  <a:lvl8pPr marL="4755435" algn="l" defTabSz="1358696" rtl="0" eaLnBrk="1" latinLnBrk="0" hangingPunct="1">
                    <a:defRPr sz="2600" kern="1200">
                      <a:solidFill>
                        <a:schemeClr val="tx1"/>
                      </a:solidFill>
                      <a:latin typeface="+mn-lt"/>
                      <a:ea typeface="+mn-ea"/>
                      <a:cs typeface="+mn-cs"/>
                    </a:defRPr>
                  </a:lvl8pPr>
                  <a:lvl9pPr marL="5434783" algn="l" defTabSz="1358696" rtl="0" eaLnBrk="1" latinLnBrk="0" hangingPunct="1">
                    <a:defRPr sz="2600" kern="1200">
                      <a:solidFill>
                        <a:schemeClr val="tx1"/>
                      </a:solidFill>
                      <a:latin typeface="+mn-lt"/>
                      <a:ea typeface="+mn-ea"/>
                      <a:cs typeface="+mn-cs"/>
                    </a:defRPr>
                  </a:lvl9pPr>
                </a:lstStyle>
                <a:p>
                  <a:pPr algn="ctr" fontAlgn="auto">
                    <a:spcBef>
                      <a:spcPts val="0"/>
                    </a:spcBef>
                    <a:spcAft>
                      <a:spcPts val="600"/>
                    </a:spcAft>
                    <a:defRPr/>
                  </a:pPr>
                  <a:r>
                    <a:rPr lang="cs-CZ" sz="900" b="1" dirty="0">
                      <a:solidFill>
                        <a:srgbClr val="A8CCDD"/>
                      </a:solidFill>
                      <a:latin typeface="Calibri"/>
                    </a:rPr>
                    <a:t>EXTERIÉR TIC A PRVNÍ DOJEM</a:t>
                  </a:r>
                </a:p>
              </p:txBody>
            </p:sp>
          </p:grpSp>
          <p:grpSp>
            <p:nvGrpSpPr>
              <p:cNvPr id="91" name="Skupina 90"/>
              <p:cNvGrpSpPr/>
              <p:nvPr/>
            </p:nvGrpSpPr>
            <p:grpSpPr>
              <a:xfrm>
                <a:off x="2502497" y="2632569"/>
                <a:ext cx="1947600" cy="221137"/>
                <a:chOff x="2501754" y="3456483"/>
                <a:chExt cx="1947600" cy="298552"/>
              </a:xfrm>
            </p:grpSpPr>
            <p:sp>
              <p:nvSpPr>
                <p:cNvPr id="108" name="Obdélník 38"/>
                <p:cNvSpPr/>
                <p:nvPr/>
              </p:nvSpPr>
              <p:spPr>
                <a:xfrm>
                  <a:off x="2501754" y="3456483"/>
                  <a:ext cx="1947600" cy="298552"/>
                </a:xfrm>
                <a:prstGeom prst="rect">
                  <a:avLst/>
                </a:prstGeom>
                <a:solidFill>
                  <a:srgbClr val="262626"/>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000" b="0" i="0" u="none" strike="noStrike" kern="0" cap="none" spc="0" normalizeH="0" baseline="0" noProof="0" dirty="0">
                    <a:ln>
                      <a:noFill/>
                    </a:ln>
                    <a:solidFill>
                      <a:srgbClr val="404040"/>
                    </a:solidFill>
                    <a:effectLst/>
                    <a:uLnTx/>
                    <a:uFillTx/>
                    <a:latin typeface="Calibri"/>
                    <a:ea typeface="+mn-ea"/>
                    <a:cs typeface="+mn-cs"/>
                  </a:endParaRPr>
                </a:p>
              </p:txBody>
            </p:sp>
            <p:sp>
              <p:nvSpPr>
                <p:cNvPr id="109" name="Nadpis 3"/>
                <p:cNvSpPr txBox="1">
                  <a:spLocks/>
                </p:cNvSpPr>
                <p:nvPr/>
              </p:nvSpPr>
              <p:spPr>
                <a:xfrm>
                  <a:off x="2762271" y="3504547"/>
                  <a:ext cx="1446960" cy="186984"/>
                </a:xfrm>
                <a:prstGeom prst="rect">
                  <a:avLst/>
                </a:prstGeom>
              </p:spPr>
              <p:txBody>
                <a:bodyPr vert="horz" wrap="square" lIns="0" tIns="0" rIns="0" bIns="0" rtlCol="0" anchor="t">
                  <a:spAutoFit/>
                </a:bodyPr>
                <a:lstStyle>
                  <a:defPPr>
                    <a:defRPr lang="en-US"/>
                  </a:defPPr>
                  <a:lvl1pPr marL="0" algn="l" defTabSz="1358696" rtl="0" eaLnBrk="1" latinLnBrk="0" hangingPunct="1">
                    <a:defRPr sz="2600" kern="1200">
                      <a:solidFill>
                        <a:schemeClr val="tx1"/>
                      </a:solidFill>
                      <a:latin typeface="+mn-lt"/>
                      <a:ea typeface="+mn-ea"/>
                      <a:cs typeface="+mn-cs"/>
                    </a:defRPr>
                  </a:lvl1pPr>
                  <a:lvl2pPr marL="679348" algn="l" defTabSz="1358696" rtl="0" eaLnBrk="1" latinLnBrk="0" hangingPunct="1">
                    <a:defRPr sz="2600" kern="1200">
                      <a:solidFill>
                        <a:schemeClr val="tx1"/>
                      </a:solidFill>
                      <a:latin typeface="+mn-lt"/>
                      <a:ea typeface="+mn-ea"/>
                      <a:cs typeface="+mn-cs"/>
                    </a:defRPr>
                  </a:lvl2pPr>
                  <a:lvl3pPr marL="1358696" algn="l" defTabSz="1358696" rtl="0" eaLnBrk="1" latinLnBrk="0" hangingPunct="1">
                    <a:defRPr sz="2600" kern="1200">
                      <a:solidFill>
                        <a:schemeClr val="tx1"/>
                      </a:solidFill>
                      <a:latin typeface="+mn-lt"/>
                      <a:ea typeface="+mn-ea"/>
                      <a:cs typeface="+mn-cs"/>
                    </a:defRPr>
                  </a:lvl3pPr>
                  <a:lvl4pPr marL="2038044" algn="l" defTabSz="1358696" rtl="0" eaLnBrk="1" latinLnBrk="0" hangingPunct="1">
                    <a:defRPr sz="2600" kern="1200">
                      <a:solidFill>
                        <a:schemeClr val="tx1"/>
                      </a:solidFill>
                      <a:latin typeface="+mn-lt"/>
                      <a:ea typeface="+mn-ea"/>
                      <a:cs typeface="+mn-cs"/>
                    </a:defRPr>
                  </a:lvl4pPr>
                  <a:lvl5pPr marL="2717392" algn="l" defTabSz="1358696" rtl="0" eaLnBrk="1" latinLnBrk="0" hangingPunct="1">
                    <a:defRPr sz="2600" kern="1200">
                      <a:solidFill>
                        <a:schemeClr val="tx1"/>
                      </a:solidFill>
                      <a:latin typeface="+mn-lt"/>
                      <a:ea typeface="+mn-ea"/>
                      <a:cs typeface="+mn-cs"/>
                    </a:defRPr>
                  </a:lvl5pPr>
                  <a:lvl6pPr marL="3396740" algn="l" defTabSz="1358696" rtl="0" eaLnBrk="1" latinLnBrk="0" hangingPunct="1">
                    <a:defRPr sz="2600" kern="1200">
                      <a:solidFill>
                        <a:schemeClr val="tx1"/>
                      </a:solidFill>
                      <a:latin typeface="+mn-lt"/>
                      <a:ea typeface="+mn-ea"/>
                      <a:cs typeface="+mn-cs"/>
                    </a:defRPr>
                  </a:lvl6pPr>
                  <a:lvl7pPr marL="4076088" algn="l" defTabSz="1358696" rtl="0" eaLnBrk="1" latinLnBrk="0" hangingPunct="1">
                    <a:defRPr sz="2600" kern="1200">
                      <a:solidFill>
                        <a:schemeClr val="tx1"/>
                      </a:solidFill>
                      <a:latin typeface="+mn-lt"/>
                      <a:ea typeface="+mn-ea"/>
                      <a:cs typeface="+mn-cs"/>
                    </a:defRPr>
                  </a:lvl7pPr>
                  <a:lvl8pPr marL="4755435" algn="l" defTabSz="1358696" rtl="0" eaLnBrk="1" latinLnBrk="0" hangingPunct="1">
                    <a:defRPr sz="2600" kern="1200">
                      <a:solidFill>
                        <a:schemeClr val="tx1"/>
                      </a:solidFill>
                      <a:latin typeface="+mn-lt"/>
                      <a:ea typeface="+mn-ea"/>
                      <a:cs typeface="+mn-cs"/>
                    </a:defRPr>
                  </a:lvl8pPr>
                  <a:lvl9pPr marL="5434783" algn="l" defTabSz="1358696" rtl="0" eaLnBrk="1" latinLnBrk="0" hangingPunct="1">
                    <a:defRPr sz="2600" kern="1200">
                      <a:solidFill>
                        <a:schemeClr val="tx1"/>
                      </a:solidFill>
                      <a:latin typeface="+mn-lt"/>
                      <a:ea typeface="+mn-ea"/>
                      <a:cs typeface="+mn-cs"/>
                    </a:defRPr>
                  </a:lvl9pPr>
                </a:lstStyle>
                <a:p>
                  <a:pPr algn="ctr" fontAlgn="auto">
                    <a:spcBef>
                      <a:spcPts val="0"/>
                    </a:spcBef>
                    <a:spcAft>
                      <a:spcPts val="600"/>
                    </a:spcAft>
                    <a:defRPr/>
                  </a:pPr>
                  <a:r>
                    <a:rPr lang="cs-CZ" sz="900" b="1" dirty="0">
                      <a:solidFill>
                        <a:srgbClr val="A8CCDD"/>
                      </a:solidFill>
                      <a:latin typeface="Calibri"/>
                    </a:rPr>
                    <a:t>PRACOVNÍK TIC</a:t>
                  </a:r>
                </a:p>
              </p:txBody>
            </p:sp>
          </p:grpSp>
          <p:grpSp>
            <p:nvGrpSpPr>
              <p:cNvPr id="92" name="Skupina 91"/>
              <p:cNvGrpSpPr/>
              <p:nvPr/>
            </p:nvGrpSpPr>
            <p:grpSpPr>
              <a:xfrm>
                <a:off x="4675325" y="2631894"/>
                <a:ext cx="1947600" cy="221137"/>
                <a:chOff x="4651885" y="3458190"/>
                <a:chExt cx="1947600" cy="298552"/>
              </a:xfrm>
            </p:grpSpPr>
            <p:sp>
              <p:nvSpPr>
                <p:cNvPr id="106" name="Obdélník 38"/>
                <p:cNvSpPr/>
                <p:nvPr/>
              </p:nvSpPr>
              <p:spPr>
                <a:xfrm>
                  <a:off x="4651885" y="3458190"/>
                  <a:ext cx="1947600" cy="298552"/>
                </a:xfrm>
                <a:prstGeom prst="rect">
                  <a:avLst/>
                </a:prstGeom>
                <a:solidFill>
                  <a:srgbClr val="FBB04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000" b="0" i="0" u="none" strike="noStrike" kern="0" cap="none" spc="0" normalizeH="0" baseline="0" noProof="0" dirty="0">
                    <a:ln>
                      <a:noFill/>
                    </a:ln>
                    <a:solidFill>
                      <a:srgbClr val="404040"/>
                    </a:solidFill>
                    <a:effectLst/>
                    <a:uLnTx/>
                    <a:uFillTx/>
                    <a:latin typeface="Calibri"/>
                    <a:ea typeface="+mn-ea"/>
                    <a:cs typeface="+mn-cs"/>
                  </a:endParaRPr>
                </a:p>
              </p:txBody>
            </p:sp>
            <p:sp>
              <p:nvSpPr>
                <p:cNvPr id="107" name="Nadpis 3"/>
                <p:cNvSpPr txBox="1">
                  <a:spLocks/>
                </p:cNvSpPr>
                <p:nvPr/>
              </p:nvSpPr>
              <p:spPr>
                <a:xfrm>
                  <a:off x="4889238" y="3512374"/>
                  <a:ext cx="1464946" cy="186984"/>
                </a:xfrm>
                <a:prstGeom prst="rect">
                  <a:avLst/>
                </a:prstGeom>
              </p:spPr>
              <p:txBody>
                <a:bodyPr vert="horz" wrap="square" lIns="0" tIns="0" rIns="0" bIns="0" rtlCol="0" anchor="t">
                  <a:spAutoFit/>
                </a:bodyPr>
                <a:lstStyle>
                  <a:defPPr>
                    <a:defRPr lang="en-US"/>
                  </a:defPPr>
                  <a:lvl1pPr marL="0" algn="l" defTabSz="1358696" rtl="0" eaLnBrk="1" latinLnBrk="0" hangingPunct="1">
                    <a:defRPr sz="2600" kern="1200">
                      <a:solidFill>
                        <a:schemeClr val="tx1"/>
                      </a:solidFill>
                      <a:latin typeface="+mn-lt"/>
                      <a:ea typeface="+mn-ea"/>
                      <a:cs typeface="+mn-cs"/>
                    </a:defRPr>
                  </a:lvl1pPr>
                  <a:lvl2pPr marL="679348" algn="l" defTabSz="1358696" rtl="0" eaLnBrk="1" latinLnBrk="0" hangingPunct="1">
                    <a:defRPr sz="2600" kern="1200">
                      <a:solidFill>
                        <a:schemeClr val="tx1"/>
                      </a:solidFill>
                      <a:latin typeface="+mn-lt"/>
                      <a:ea typeface="+mn-ea"/>
                      <a:cs typeface="+mn-cs"/>
                    </a:defRPr>
                  </a:lvl2pPr>
                  <a:lvl3pPr marL="1358696" algn="l" defTabSz="1358696" rtl="0" eaLnBrk="1" latinLnBrk="0" hangingPunct="1">
                    <a:defRPr sz="2600" kern="1200">
                      <a:solidFill>
                        <a:schemeClr val="tx1"/>
                      </a:solidFill>
                      <a:latin typeface="+mn-lt"/>
                      <a:ea typeface="+mn-ea"/>
                      <a:cs typeface="+mn-cs"/>
                    </a:defRPr>
                  </a:lvl3pPr>
                  <a:lvl4pPr marL="2038044" algn="l" defTabSz="1358696" rtl="0" eaLnBrk="1" latinLnBrk="0" hangingPunct="1">
                    <a:defRPr sz="2600" kern="1200">
                      <a:solidFill>
                        <a:schemeClr val="tx1"/>
                      </a:solidFill>
                      <a:latin typeface="+mn-lt"/>
                      <a:ea typeface="+mn-ea"/>
                      <a:cs typeface="+mn-cs"/>
                    </a:defRPr>
                  </a:lvl4pPr>
                  <a:lvl5pPr marL="2717392" algn="l" defTabSz="1358696" rtl="0" eaLnBrk="1" latinLnBrk="0" hangingPunct="1">
                    <a:defRPr sz="2600" kern="1200">
                      <a:solidFill>
                        <a:schemeClr val="tx1"/>
                      </a:solidFill>
                      <a:latin typeface="+mn-lt"/>
                      <a:ea typeface="+mn-ea"/>
                      <a:cs typeface="+mn-cs"/>
                    </a:defRPr>
                  </a:lvl5pPr>
                  <a:lvl6pPr marL="3396740" algn="l" defTabSz="1358696" rtl="0" eaLnBrk="1" latinLnBrk="0" hangingPunct="1">
                    <a:defRPr sz="2600" kern="1200">
                      <a:solidFill>
                        <a:schemeClr val="tx1"/>
                      </a:solidFill>
                      <a:latin typeface="+mn-lt"/>
                      <a:ea typeface="+mn-ea"/>
                      <a:cs typeface="+mn-cs"/>
                    </a:defRPr>
                  </a:lvl6pPr>
                  <a:lvl7pPr marL="4076088" algn="l" defTabSz="1358696" rtl="0" eaLnBrk="1" latinLnBrk="0" hangingPunct="1">
                    <a:defRPr sz="2600" kern="1200">
                      <a:solidFill>
                        <a:schemeClr val="tx1"/>
                      </a:solidFill>
                      <a:latin typeface="+mn-lt"/>
                      <a:ea typeface="+mn-ea"/>
                      <a:cs typeface="+mn-cs"/>
                    </a:defRPr>
                  </a:lvl7pPr>
                  <a:lvl8pPr marL="4755435" algn="l" defTabSz="1358696" rtl="0" eaLnBrk="1" latinLnBrk="0" hangingPunct="1">
                    <a:defRPr sz="2600" kern="1200">
                      <a:solidFill>
                        <a:schemeClr val="tx1"/>
                      </a:solidFill>
                      <a:latin typeface="+mn-lt"/>
                      <a:ea typeface="+mn-ea"/>
                      <a:cs typeface="+mn-cs"/>
                    </a:defRPr>
                  </a:lvl8pPr>
                  <a:lvl9pPr marL="5434783" algn="l" defTabSz="1358696" rtl="0" eaLnBrk="1" latinLnBrk="0" hangingPunct="1">
                    <a:defRPr sz="2600" kern="1200">
                      <a:solidFill>
                        <a:schemeClr val="tx1"/>
                      </a:solidFill>
                      <a:latin typeface="+mn-lt"/>
                      <a:ea typeface="+mn-ea"/>
                      <a:cs typeface="+mn-cs"/>
                    </a:defRPr>
                  </a:lvl9pPr>
                </a:lstStyle>
                <a:p>
                  <a:pPr algn="ctr" fontAlgn="auto">
                    <a:spcBef>
                      <a:spcPts val="0"/>
                    </a:spcBef>
                    <a:spcAft>
                      <a:spcPts val="600"/>
                    </a:spcAft>
                    <a:defRPr/>
                  </a:pPr>
                  <a:r>
                    <a:rPr lang="cs-CZ" sz="900" b="1" dirty="0">
                      <a:solidFill>
                        <a:srgbClr val="262626"/>
                      </a:solidFill>
                      <a:latin typeface="Calibri"/>
                    </a:rPr>
                    <a:t>INTERIÉR A VYBAVENOST TIC</a:t>
                  </a:r>
                </a:p>
              </p:txBody>
            </p:sp>
          </p:grpSp>
          <p:grpSp>
            <p:nvGrpSpPr>
              <p:cNvPr id="93" name="Skupina 92"/>
              <p:cNvGrpSpPr/>
              <p:nvPr/>
            </p:nvGrpSpPr>
            <p:grpSpPr>
              <a:xfrm>
                <a:off x="6918818" y="2629288"/>
                <a:ext cx="1947600" cy="221137"/>
                <a:chOff x="6884153" y="3455216"/>
                <a:chExt cx="1947600" cy="298552"/>
              </a:xfrm>
            </p:grpSpPr>
            <p:sp>
              <p:nvSpPr>
                <p:cNvPr id="104" name="Obdélník 38"/>
                <p:cNvSpPr/>
                <p:nvPr/>
              </p:nvSpPr>
              <p:spPr>
                <a:xfrm>
                  <a:off x="6884153" y="3455216"/>
                  <a:ext cx="1947600" cy="298552"/>
                </a:xfrm>
                <a:prstGeom prst="rect">
                  <a:avLst/>
                </a:prstGeom>
                <a:solidFill>
                  <a:srgbClr val="262626"/>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000" b="0" i="0" u="none" strike="noStrike" kern="0" cap="none" spc="0" normalizeH="0" baseline="0" noProof="0" dirty="0">
                    <a:ln>
                      <a:noFill/>
                    </a:ln>
                    <a:solidFill>
                      <a:srgbClr val="404040"/>
                    </a:solidFill>
                    <a:effectLst/>
                    <a:uLnTx/>
                    <a:uFillTx/>
                    <a:latin typeface="Calibri"/>
                    <a:ea typeface="+mn-ea"/>
                    <a:cs typeface="+mn-cs"/>
                  </a:endParaRPr>
                </a:p>
              </p:txBody>
            </p:sp>
            <p:sp>
              <p:nvSpPr>
                <p:cNvPr id="105" name="Nadpis 3"/>
                <p:cNvSpPr txBox="1">
                  <a:spLocks/>
                </p:cNvSpPr>
                <p:nvPr/>
              </p:nvSpPr>
              <p:spPr>
                <a:xfrm>
                  <a:off x="6979663" y="3499407"/>
                  <a:ext cx="1748591" cy="138499"/>
                </a:xfrm>
                <a:prstGeom prst="rect">
                  <a:avLst/>
                </a:prstGeom>
              </p:spPr>
              <p:txBody>
                <a:bodyPr vert="horz" wrap="square" lIns="0" tIns="0" rIns="0" bIns="0" rtlCol="0" anchor="t">
                  <a:spAutoFit/>
                </a:bodyPr>
                <a:lstStyle>
                  <a:defPPr>
                    <a:defRPr lang="en-US"/>
                  </a:defPPr>
                  <a:lvl1pPr marL="0" algn="l" defTabSz="1358696" rtl="0" eaLnBrk="1" latinLnBrk="0" hangingPunct="1">
                    <a:defRPr sz="2600" kern="1200">
                      <a:solidFill>
                        <a:schemeClr val="tx1"/>
                      </a:solidFill>
                      <a:latin typeface="+mn-lt"/>
                      <a:ea typeface="+mn-ea"/>
                      <a:cs typeface="+mn-cs"/>
                    </a:defRPr>
                  </a:lvl1pPr>
                  <a:lvl2pPr marL="679348" algn="l" defTabSz="1358696" rtl="0" eaLnBrk="1" latinLnBrk="0" hangingPunct="1">
                    <a:defRPr sz="2600" kern="1200">
                      <a:solidFill>
                        <a:schemeClr val="tx1"/>
                      </a:solidFill>
                      <a:latin typeface="+mn-lt"/>
                      <a:ea typeface="+mn-ea"/>
                      <a:cs typeface="+mn-cs"/>
                    </a:defRPr>
                  </a:lvl2pPr>
                  <a:lvl3pPr marL="1358696" algn="l" defTabSz="1358696" rtl="0" eaLnBrk="1" latinLnBrk="0" hangingPunct="1">
                    <a:defRPr sz="2600" kern="1200">
                      <a:solidFill>
                        <a:schemeClr val="tx1"/>
                      </a:solidFill>
                      <a:latin typeface="+mn-lt"/>
                      <a:ea typeface="+mn-ea"/>
                      <a:cs typeface="+mn-cs"/>
                    </a:defRPr>
                  </a:lvl3pPr>
                  <a:lvl4pPr marL="2038044" algn="l" defTabSz="1358696" rtl="0" eaLnBrk="1" latinLnBrk="0" hangingPunct="1">
                    <a:defRPr sz="2600" kern="1200">
                      <a:solidFill>
                        <a:schemeClr val="tx1"/>
                      </a:solidFill>
                      <a:latin typeface="+mn-lt"/>
                      <a:ea typeface="+mn-ea"/>
                      <a:cs typeface="+mn-cs"/>
                    </a:defRPr>
                  </a:lvl4pPr>
                  <a:lvl5pPr marL="2717392" algn="l" defTabSz="1358696" rtl="0" eaLnBrk="1" latinLnBrk="0" hangingPunct="1">
                    <a:defRPr sz="2600" kern="1200">
                      <a:solidFill>
                        <a:schemeClr val="tx1"/>
                      </a:solidFill>
                      <a:latin typeface="+mn-lt"/>
                      <a:ea typeface="+mn-ea"/>
                      <a:cs typeface="+mn-cs"/>
                    </a:defRPr>
                  </a:lvl5pPr>
                  <a:lvl6pPr marL="3396740" algn="l" defTabSz="1358696" rtl="0" eaLnBrk="1" latinLnBrk="0" hangingPunct="1">
                    <a:defRPr sz="2600" kern="1200">
                      <a:solidFill>
                        <a:schemeClr val="tx1"/>
                      </a:solidFill>
                      <a:latin typeface="+mn-lt"/>
                      <a:ea typeface="+mn-ea"/>
                      <a:cs typeface="+mn-cs"/>
                    </a:defRPr>
                  </a:lvl6pPr>
                  <a:lvl7pPr marL="4076088" algn="l" defTabSz="1358696" rtl="0" eaLnBrk="1" latinLnBrk="0" hangingPunct="1">
                    <a:defRPr sz="2600" kern="1200">
                      <a:solidFill>
                        <a:schemeClr val="tx1"/>
                      </a:solidFill>
                      <a:latin typeface="+mn-lt"/>
                      <a:ea typeface="+mn-ea"/>
                      <a:cs typeface="+mn-cs"/>
                    </a:defRPr>
                  </a:lvl7pPr>
                  <a:lvl8pPr marL="4755435" algn="l" defTabSz="1358696" rtl="0" eaLnBrk="1" latinLnBrk="0" hangingPunct="1">
                    <a:defRPr sz="2600" kern="1200">
                      <a:solidFill>
                        <a:schemeClr val="tx1"/>
                      </a:solidFill>
                      <a:latin typeface="+mn-lt"/>
                      <a:ea typeface="+mn-ea"/>
                      <a:cs typeface="+mn-cs"/>
                    </a:defRPr>
                  </a:lvl8pPr>
                  <a:lvl9pPr marL="5434783" algn="l" defTabSz="1358696" rtl="0" eaLnBrk="1" latinLnBrk="0" hangingPunct="1">
                    <a:defRPr sz="2600" kern="1200">
                      <a:solidFill>
                        <a:schemeClr val="tx1"/>
                      </a:solidFill>
                      <a:latin typeface="+mn-lt"/>
                      <a:ea typeface="+mn-ea"/>
                      <a:cs typeface="+mn-cs"/>
                    </a:defRPr>
                  </a:lvl9pPr>
                </a:lstStyle>
                <a:p>
                  <a:pPr algn="ctr" fontAlgn="auto">
                    <a:spcBef>
                      <a:spcPts val="0"/>
                    </a:spcBef>
                    <a:spcAft>
                      <a:spcPts val="600"/>
                    </a:spcAft>
                    <a:defRPr/>
                  </a:pPr>
                  <a:r>
                    <a:rPr lang="cs-CZ" sz="900" b="1" dirty="0">
                      <a:solidFill>
                        <a:srgbClr val="A8CCDD"/>
                      </a:solidFill>
                      <a:latin typeface="Calibri"/>
                    </a:rPr>
                    <a:t>ZNAČENÍ TIC A OTVÍRACÍ DOBA</a:t>
                  </a:r>
                </a:p>
              </p:txBody>
            </p:sp>
          </p:grpSp>
          <p:grpSp>
            <p:nvGrpSpPr>
              <p:cNvPr id="94" name="Skupina 93"/>
              <p:cNvGrpSpPr/>
              <p:nvPr/>
            </p:nvGrpSpPr>
            <p:grpSpPr>
              <a:xfrm>
                <a:off x="297260" y="2094180"/>
                <a:ext cx="8494242" cy="431879"/>
                <a:chOff x="297260" y="2094180"/>
                <a:chExt cx="8494242" cy="431879"/>
              </a:xfrm>
            </p:grpSpPr>
            <p:sp>
              <p:nvSpPr>
                <p:cNvPr id="95" name="object 7"/>
                <p:cNvSpPr/>
                <p:nvPr/>
              </p:nvSpPr>
              <p:spPr>
                <a:xfrm flipV="1">
                  <a:off x="297260" y="2094180"/>
                  <a:ext cx="8494242" cy="248284"/>
                </a:xfrm>
                <a:custGeom>
                  <a:avLst/>
                  <a:gdLst/>
                  <a:ahLst/>
                  <a:cxnLst/>
                  <a:rect l="l" t="t" r="r" b="b"/>
                  <a:pathLst>
                    <a:path w="9561830">
                      <a:moveTo>
                        <a:pt x="0" y="0"/>
                      </a:moveTo>
                      <a:lnTo>
                        <a:pt x="9561766" y="0"/>
                      </a:lnTo>
                    </a:path>
                  </a:pathLst>
                </a:custGeom>
                <a:ln w="25400">
                  <a:solidFill>
                    <a:srgbClr val="1C1C1C">
                      <a:lumMod val="90000"/>
                      <a:lumOff val="10000"/>
                    </a:srgbClr>
                  </a:solidFill>
                </a:ln>
              </p:spPr>
              <p:txBody>
                <a:bodyPr wrap="square" lIns="0" tIns="0" rIns="0" bIns="0" rtlCol="0"/>
                <a:lstStyle>
                  <a:defPPr>
                    <a:defRPr lang="en-US"/>
                  </a:defPPr>
                  <a:lvl1pPr marL="0" algn="l" defTabSz="1358696" rtl="0" eaLnBrk="1" latinLnBrk="0" hangingPunct="1">
                    <a:defRPr sz="2600" kern="1200">
                      <a:solidFill>
                        <a:schemeClr val="tx1"/>
                      </a:solidFill>
                      <a:latin typeface="+mn-lt"/>
                      <a:ea typeface="+mn-ea"/>
                      <a:cs typeface="+mn-cs"/>
                    </a:defRPr>
                  </a:lvl1pPr>
                  <a:lvl2pPr marL="679348" algn="l" defTabSz="1358696" rtl="0" eaLnBrk="1" latinLnBrk="0" hangingPunct="1">
                    <a:defRPr sz="2600" kern="1200">
                      <a:solidFill>
                        <a:schemeClr val="tx1"/>
                      </a:solidFill>
                      <a:latin typeface="+mn-lt"/>
                      <a:ea typeface="+mn-ea"/>
                      <a:cs typeface="+mn-cs"/>
                    </a:defRPr>
                  </a:lvl2pPr>
                  <a:lvl3pPr marL="1358696" algn="l" defTabSz="1358696" rtl="0" eaLnBrk="1" latinLnBrk="0" hangingPunct="1">
                    <a:defRPr sz="2600" kern="1200">
                      <a:solidFill>
                        <a:schemeClr val="tx1"/>
                      </a:solidFill>
                      <a:latin typeface="+mn-lt"/>
                      <a:ea typeface="+mn-ea"/>
                      <a:cs typeface="+mn-cs"/>
                    </a:defRPr>
                  </a:lvl3pPr>
                  <a:lvl4pPr marL="2038044" algn="l" defTabSz="1358696" rtl="0" eaLnBrk="1" latinLnBrk="0" hangingPunct="1">
                    <a:defRPr sz="2600" kern="1200">
                      <a:solidFill>
                        <a:schemeClr val="tx1"/>
                      </a:solidFill>
                      <a:latin typeface="+mn-lt"/>
                      <a:ea typeface="+mn-ea"/>
                      <a:cs typeface="+mn-cs"/>
                    </a:defRPr>
                  </a:lvl4pPr>
                  <a:lvl5pPr marL="2717392" algn="l" defTabSz="1358696" rtl="0" eaLnBrk="1" latinLnBrk="0" hangingPunct="1">
                    <a:defRPr sz="2600" kern="1200">
                      <a:solidFill>
                        <a:schemeClr val="tx1"/>
                      </a:solidFill>
                      <a:latin typeface="+mn-lt"/>
                      <a:ea typeface="+mn-ea"/>
                      <a:cs typeface="+mn-cs"/>
                    </a:defRPr>
                  </a:lvl5pPr>
                  <a:lvl6pPr marL="3396740" algn="l" defTabSz="1358696" rtl="0" eaLnBrk="1" latinLnBrk="0" hangingPunct="1">
                    <a:defRPr sz="2600" kern="1200">
                      <a:solidFill>
                        <a:schemeClr val="tx1"/>
                      </a:solidFill>
                      <a:latin typeface="+mn-lt"/>
                      <a:ea typeface="+mn-ea"/>
                      <a:cs typeface="+mn-cs"/>
                    </a:defRPr>
                  </a:lvl6pPr>
                  <a:lvl7pPr marL="4076088" algn="l" defTabSz="1358696" rtl="0" eaLnBrk="1" latinLnBrk="0" hangingPunct="1">
                    <a:defRPr sz="2600" kern="1200">
                      <a:solidFill>
                        <a:schemeClr val="tx1"/>
                      </a:solidFill>
                      <a:latin typeface="+mn-lt"/>
                      <a:ea typeface="+mn-ea"/>
                      <a:cs typeface="+mn-cs"/>
                    </a:defRPr>
                  </a:lvl7pPr>
                  <a:lvl8pPr marL="4755435" algn="l" defTabSz="1358696" rtl="0" eaLnBrk="1" latinLnBrk="0" hangingPunct="1">
                    <a:defRPr sz="2600" kern="1200">
                      <a:solidFill>
                        <a:schemeClr val="tx1"/>
                      </a:solidFill>
                      <a:latin typeface="+mn-lt"/>
                      <a:ea typeface="+mn-ea"/>
                      <a:cs typeface="+mn-cs"/>
                    </a:defRPr>
                  </a:lvl8pPr>
                  <a:lvl9pPr marL="5434783" algn="l" defTabSz="1358696" rtl="0" eaLnBrk="1" latinLnBrk="0" hangingPunct="1">
                    <a:defRPr sz="2600" kern="1200">
                      <a:solidFill>
                        <a:schemeClr val="tx1"/>
                      </a:solidFill>
                      <a:latin typeface="+mn-lt"/>
                      <a:ea typeface="+mn-ea"/>
                      <a:cs typeface="+mn-cs"/>
                    </a:defRPr>
                  </a:lvl9pPr>
                </a:lstStyle>
                <a:p>
                  <a:pPr defTabSz="1358890" fontAlgn="auto">
                    <a:spcBef>
                      <a:spcPts val="0"/>
                    </a:spcBef>
                    <a:spcAft>
                      <a:spcPts val="0"/>
                    </a:spcAft>
                    <a:defRPr/>
                  </a:pPr>
                  <a:endParaRPr sz="2700">
                    <a:solidFill>
                      <a:srgbClr val="404040"/>
                    </a:solidFill>
                    <a:latin typeface="Calibri"/>
                  </a:endParaRPr>
                </a:p>
              </p:txBody>
            </p:sp>
            <p:sp>
              <p:nvSpPr>
                <p:cNvPr id="96" name="Hexagon 222"/>
                <p:cNvSpPr/>
                <p:nvPr/>
              </p:nvSpPr>
              <p:spPr>
                <a:xfrm>
                  <a:off x="1034344" y="2132793"/>
                  <a:ext cx="431666" cy="393266"/>
                </a:xfrm>
                <a:prstGeom prst="hexagon">
                  <a:avLst/>
                </a:prstGeom>
                <a:solidFill>
                  <a:srgbClr val="008BCA"/>
                </a:solidFill>
                <a:ln w="35560" cap="flat" cmpd="sng" algn="ctr">
                  <a:solidFill>
                    <a:srgbClr val="1C1C1C">
                      <a:lumMod val="90000"/>
                      <a:lumOff val="10000"/>
                    </a:srgbClr>
                  </a:solidFill>
                  <a:prstDash val="solid"/>
                </a:ln>
                <a:effectLst/>
              </p:spPr>
              <p:txBody>
                <a:bodyPr rtlCol="0" anchor="ctr"/>
                <a:lstStyle>
                  <a:defPPr>
                    <a:defRPr lang="en-US"/>
                  </a:defPPr>
                  <a:lvl1pPr marL="0" algn="l" defTabSz="1358696" rtl="0" eaLnBrk="1" latinLnBrk="0" hangingPunct="1">
                    <a:defRPr sz="2600" kern="1200">
                      <a:solidFill>
                        <a:schemeClr val="lt1"/>
                      </a:solidFill>
                      <a:latin typeface="+mn-lt"/>
                      <a:ea typeface="+mn-ea"/>
                      <a:cs typeface="+mn-cs"/>
                    </a:defRPr>
                  </a:lvl1pPr>
                  <a:lvl2pPr marL="679348" algn="l" defTabSz="1358696" rtl="0" eaLnBrk="1" latinLnBrk="0" hangingPunct="1">
                    <a:defRPr sz="2600" kern="1200">
                      <a:solidFill>
                        <a:schemeClr val="lt1"/>
                      </a:solidFill>
                      <a:latin typeface="+mn-lt"/>
                      <a:ea typeface="+mn-ea"/>
                      <a:cs typeface="+mn-cs"/>
                    </a:defRPr>
                  </a:lvl2pPr>
                  <a:lvl3pPr marL="1358696" algn="l" defTabSz="1358696" rtl="0" eaLnBrk="1" latinLnBrk="0" hangingPunct="1">
                    <a:defRPr sz="2600" kern="1200">
                      <a:solidFill>
                        <a:schemeClr val="lt1"/>
                      </a:solidFill>
                      <a:latin typeface="+mn-lt"/>
                      <a:ea typeface="+mn-ea"/>
                      <a:cs typeface="+mn-cs"/>
                    </a:defRPr>
                  </a:lvl3pPr>
                  <a:lvl4pPr marL="2038044" algn="l" defTabSz="1358696" rtl="0" eaLnBrk="1" latinLnBrk="0" hangingPunct="1">
                    <a:defRPr sz="2600" kern="1200">
                      <a:solidFill>
                        <a:schemeClr val="lt1"/>
                      </a:solidFill>
                      <a:latin typeface="+mn-lt"/>
                      <a:ea typeface="+mn-ea"/>
                      <a:cs typeface="+mn-cs"/>
                    </a:defRPr>
                  </a:lvl4pPr>
                  <a:lvl5pPr marL="2717392" algn="l" defTabSz="1358696" rtl="0" eaLnBrk="1" latinLnBrk="0" hangingPunct="1">
                    <a:defRPr sz="2600" kern="1200">
                      <a:solidFill>
                        <a:schemeClr val="lt1"/>
                      </a:solidFill>
                      <a:latin typeface="+mn-lt"/>
                      <a:ea typeface="+mn-ea"/>
                      <a:cs typeface="+mn-cs"/>
                    </a:defRPr>
                  </a:lvl5pPr>
                  <a:lvl6pPr marL="3396740" algn="l" defTabSz="1358696" rtl="0" eaLnBrk="1" latinLnBrk="0" hangingPunct="1">
                    <a:defRPr sz="2600" kern="1200">
                      <a:solidFill>
                        <a:schemeClr val="lt1"/>
                      </a:solidFill>
                      <a:latin typeface="+mn-lt"/>
                      <a:ea typeface="+mn-ea"/>
                      <a:cs typeface="+mn-cs"/>
                    </a:defRPr>
                  </a:lvl6pPr>
                  <a:lvl7pPr marL="4076088" algn="l" defTabSz="1358696" rtl="0" eaLnBrk="1" latinLnBrk="0" hangingPunct="1">
                    <a:defRPr sz="2600" kern="1200">
                      <a:solidFill>
                        <a:schemeClr val="lt1"/>
                      </a:solidFill>
                      <a:latin typeface="+mn-lt"/>
                      <a:ea typeface="+mn-ea"/>
                      <a:cs typeface="+mn-cs"/>
                    </a:defRPr>
                  </a:lvl7pPr>
                  <a:lvl8pPr marL="4755435" algn="l" defTabSz="1358696" rtl="0" eaLnBrk="1" latinLnBrk="0" hangingPunct="1">
                    <a:defRPr sz="2600" kern="1200">
                      <a:solidFill>
                        <a:schemeClr val="lt1"/>
                      </a:solidFill>
                      <a:latin typeface="+mn-lt"/>
                      <a:ea typeface="+mn-ea"/>
                      <a:cs typeface="+mn-cs"/>
                    </a:defRPr>
                  </a:lvl8pPr>
                  <a:lvl9pPr marL="5434783" algn="l" defTabSz="1358696" rtl="0" eaLnBrk="1" latinLnBrk="0" hangingPunct="1">
                    <a:defRPr sz="2600" kern="1200">
                      <a:solidFill>
                        <a:schemeClr val="lt1"/>
                      </a:solidFill>
                      <a:latin typeface="+mn-lt"/>
                      <a:ea typeface="+mn-ea"/>
                      <a:cs typeface="+mn-cs"/>
                    </a:defRPr>
                  </a:lvl9pPr>
                </a:lstStyle>
                <a:p>
                  <a:pPr algn="ctr" defTabSz="1358890" fontAlgn="auto">
                    <a:spcBef>
                      <a:spcPts val="0"/>
                    </a:spcBef>
                    <a:spcAft>
                      <a:spcPts val="0"/>
                    </a:spcAft>
                    <a:defRPr/>
                  </a:pPr>
                  <a:endParaRPr lang="en-GB" sz="5000" b="1" dirty="0">
                    <a:solidFill>
                      <a:srgbClr val="FFFFFF"/>
                    </a:solidFill>
                    <a:latin typeface="Calibri"/>
                  </a:endParaRPr>
                </a:p>
              </p:txBody>
            </p:sp>
            <p:sp>
              <p:nvSpPr>
                <p:cNvPr id="97" name="Hexagon 224"/>
                <p:cNvSpPr/>
                <p:nvPr/>
              </p:nvSpPr>
              <p:spPr>
                <a:xfrm>
                  <a:off x="7659080" y="2132793"/>
                  <a:ext cx="431666" cy="393266"/>
                </a:xfrm>
                <a:prstGeom prst="hexagon">
                  <a:avLst/>
                </a:prstGeom>
                <a:solidFill>
                  <a:srgbClr val="008BCA"/>
                </a:solidFill>
                <a:ln w="35560" cap="flat" cmpd="sng" algn="ctr">
                  <a:solidFill>
                    <a:srgbClr val="1C1C1C">
                      <a:lumMod val="90000"/>
                      <a:lumOff val="10000"/>
                    </a:srgbClr>
                  </a:solidFill>
                  <a:prstDash val="solid"/>
                </a:ln>
                <a:effectLst/>
              </p:spPr>
              <p:txBody>
                <a:bodyPr rtlCol="0" anchor="ctr"/>
                <a:lstStyle>
                  <a:defPPr>
                    <a:defRPr lang="en-US"/>
                  </a:defPPr>
                  <a:lvl1pPr marL="0" algn="l" defTabSz="1358696" rtl="0" eaLnBrk="1" latinLnBrk="0" hangingPunct="1">
                    <a:defRPr sz="2600" kern="1200">
                      <a:solidFill>
                        <a:schemeClr val="lt1"/>
                      </a:solidFill>
                      <a:latin typeface="+mn-lt"/>
                      <a:ea typeface="+mn-ea"/>
                      <a:cs typeface="+mn-cs"/>
                    </a:defRPr>
                  </a:lvl1pPr>
                  <a:lvl2pPr marL="679348" algn="l" defTabSz="1358696" rtl="0" eaLnBrk="1" latinLnBrk="0" hangingPunct="1">
                    <a:defRPr sz="2600" kern="1200">
                      <a:solidFill>
                        <a:schemeClr val="lt1"/>
                      </a:solidFill>
                      <a:latin typeface="+mn-lt"/>
                      <a:ea typeface="+mn-ea"/>
                      <a:cs typeface="+mn-cs"/>
                    </a:defRPr>
                  </a:lvl2pPr>
                  <a:lvl3pPr marL="1358696" algn="l" defTabSz="1358696" rtl="0" eaLnBrk="1" latinLnBrk="0" hangingPunct="1">
                    <a:defRPr sz="2600" kern="1200">
                      <a:solidFill>
                        <a:schemeClr val="lt1"/>
                      </a:solidFill>
                      <a:latin typeface="+mn-lt"/>
                      <a:ea typeface="+mn-ea"/>
                      <a:cs typeface="+mn-cs"/>
                    </a:defRPr>
                  </a:lvl3pPr>
                  <a:lvl4pPr marL="2038044" algn="l" defTabSz="1358696" rtl="0" eaLnBrk="1" latinLnBrk="0" hangingPunct="1">
                    <a:defRPr sz="2600" kern="1200">
                      <a:solidFill>
                        <a:schemeClr val="lt1"/>
                      </a:solidFill>
                      <a:latin typeface="+mn-lt"/>
                      <a:ea typeface="+mn-ea"/>
                      <a:cs typeface="+mn-cs"/>
                    </a:defRPr>
                  </a:lvl4pPr>
                  <a:lvl5pPr marL="2717392" algn="l" defTabSz="1358696" rtl="0" eaLnBrk="1" latinLnBrk="0" hangingPunct="1">
                    <a:defRPr sz="2600" kern="1200">
                      <a:solidFill>
                        <a:schemeClr val="lt1"/>
                      </a:solidFill>
                      <a:latin typeface="+mn-lt"/>
                      <a:ea typeface="+mn-ea"/>
                      <a:cs typeface="+mn-cs"/>
                    </a:defRPr>
                  </a:lvl5pPr>
                  <a:lvl6pPr marL="3396740" algn="l" defTabSz="1358696" rtl="0" eaLnBrk="1" latinLnBrk="0" hangingPunct="1">
                    <a:defRPr sz="2600" kern="1200">
                      <a:solidFill>
                        <a:schemeClr val="lt1"/>
                      </a:solidFill>
                      <a:latin typeface="+mn-lt"/>
                      <a:ea typeface="+mn-ea"/>
                      <a:cs typeface="+mn-cs"/>
                    </a:defRPr>
                  </a:lvl6pPr>
                  <a:lvl7pPr marL="4076088" algn="l" defTabSz="1358696" rtl="0" eaLnBrk="1" latinLnBrk="0" hangingPunct="1">
                    <a:defRPr sz="2600" kern="1200">
                      <a:solidFill>
                        <a:schemeClr val="lt1"/>
                      </a:solidFill>
                      <a:latin typeface="+mn-lt"/>
                      <a:ea typeface="+mn-ea"/>
                      <a:cs typeface="+mn-cs"/>
                    </a:defRPr>
                  </a:lvl7pPr>
                  <a:lvl8pPr marL="4755435" algn="l" defTabSz="1358696" rtl="0" eaLnBrk="1" latinLnBrk="0" hangingPunct="1">
                    <a:defRPr sz="2600" kern="1200">
                      <a:solidFill>
                        <a:schemeClr val="lt1"/>
                      </a:solidFill>
                      <a:latin typeface="+mn-lt"/>
                      <a:ea typeface="+mn-ea"/>
                      <a:cs typeface="+mn-cs"/>
                    </a:defRPr>
                  </a:lvl8pPr>
                  <a:lvl9pPr marL="5434783" algn="l" defTabSz="1358696" rtl="0" eaLnBrk="1" latinLnBrk="0" hangingPunct="1">
                    <a:defRPr sz="2600" kern="1200">
                      <a:solidFill>
                        <a:schemeClr val="lt1"/>
                      </a:solidFill>
                      <a:latin typeface="+mn-lt"/>
                      <a:ea typeface="+mn-ea"/>
                      <a:cs typeface="+mn-cs"/>
                    </a:defRPr>
                  </a:lvl9pPr>
                </a:lstStyle>
                <a:p>
                  <a:pPr algn="ctr" defTabSz="1358890" fontAlgn="auto">
                    <a:spcBef>
                      <a:spcPts val="0"/>
                    </a:spcBef>
                    <a:spcAft>
                      <a:spcPts val="0"/>
                    </a:spcAft>
                    <a:defRPr/>
                  </a:pPr>
                  <a:endParaRPr lang="en-GB" sz="2700">
                    <a:solidFill>
                      <a:srgbClr val="404040"/>
                    </a:solidFill>
                    <a:latin typeface="Calibri"/>
                  </a:endParaRPr>
                </a:p>
              </p:txBody>
            </p:sp>
            <p:sp>
              <p:nvSpPr>
                <p:cNvPr id="98" name="Hexagon 223"/>
                <p:cNvSpPr/>
                <p:nvPr/>
              </p:nvSpPr>
              <p:spPr>
                <a:xfrm>
                  <a:off x="3266592" y="2128349"/>
                  <a:ext cx="431666" cy="393266"/>
                </a:xfrm>
                <a:prstGeom prst="hexagon">
                  <a:avLst/>
                </a:prstGeom>
                <a:solidFill>
                  <a:srgbClr val="008BCA"/>
                </a:solidFill>
                <a:ln w="35560" cap="flat" cmpd="sng" algn="ctr">
                  <a:solidFill>
                    <a:srgbClr val="1C1C1C">
                      <a:lumMod val="90000"/>
                      <a:lumOff val="10000"/>
                    </a:srgbClr>
                  </a:solidFill>
                  <a:prstDash val="solid"/>
                </a:ln>
                <a:effectLst/>
              </p:spPr>
              <p:txBody>
                <a:bodyPr rtlCol="0" anchor="ctr"/>
                <a:lstStyle>
                  <a:defPPr>
                    <a:defRPr lang="en-US"/>
                  </a:defPPr>
                  <a:lvl1pPr marL="0" algn="l" defTabSz="1358696" rtl="0" eaLnBrk="1" latinLnBrk="0" hangingPunct="1">
                    <a:defRPr sz="2600" kern="1200">
                      <a:solidFill>
                        <a:schemeClr val="lt1"/>
                      </a:solidFill>
                      <a:latin typeface="+mn-lt"/>
                      <a:ea typeface="+mn-ea"/>
                      <a:cs typeface="+mn-cs"/>
                    </a:defRPr>
                  </a:lvl1pPr>
                  <a:lvl2pPr marL="679348" algn="l" defTabSz="1358696" rtl="0" eaLnBrk="1" latinLnBrk="0" hangingPunct="1">
                    <a:defRPr sz="2600" kern="1200">
                      <a:solidFill>
                        <a:schemeClr val="lt1"/>
                      </a:solidFill>
                      <a:latin typeface="+mn-lt"/>
                      <a:ea typeface="+mn-ea"/>
                      <a:cs typeface="+mn-cs"/>
                    </a:defRPr>
                  </a:lvl2pPr>
                  <a:lvl3pPr marL="1358696" algn="l" defTabSz="1358696" rtl="0" eaLnBrk="1" latinLnBrk="0" hangingPunct="1">
                    <a:defRPr sz="2600" kern="1200">
                      <a:solidFill>
                        <a:schemeClr val="lt1"/>
                      </a:solidFill>
                      <a:latin typeface="+mn-lt"/>
                      <a:ea typeface="+mn-ea"/>
                      <a:cs typeface="+mn-cs"/>
                    </a:defRPr>
                  </a:lvl3pPr>
                  <a:lvl4pPr marL="2038044" algn="l" defTabSz="1358696" rtl="0" eaLnBrk="1" latinLnBrk="0" hangingPunct="1">
                    <a:defRPr sz="2600" kern="1200">
                      <a:solidFill>
                        <a:schemeClr val="lt1"/>
                      </a:solidFill>
                      <a:latin typeface="+mn-lt"/>
                      <a:ea typeface="+mn-ea"/>
                      <a:cs typeface="+mn-cs"/>
                    </a:defRPr>
                  </a:lvl4pPr>
                  <a:lvl5pPr marL="2717392" algn="l" defTabSz="1358696" rtl="0" eaLnBrk="1" latinLnBrk="0" hangingPunct="1">
                    <a:defRPr sz="2600" kern="1200">
                      <a:solidFill>
                        <a:schemeClr val="lt1"/>
                      </a:solidFill>
                      <a:latin typeface="+mn-lt"/>
                      <a:ea typeface="+mn-ea"/>
                      <a:cs typeface="+mn-cs"/>
                    </a:defRPr>
                  </a:lvl5pPr>
                  <a:lvl6pPr marL="3396740" algn="l" defTabSz="1358696" rtl="0" eaLnBrk="1" latinLnBrk="0" hangingPunct="1">
                    <a:defRPr sz="2600" kern="1200">
                      <a:solidFill>
                        <a:schemeClr val="lt1"/>
                      </a:solidFill>
                      <a:latin typeface="+mn-lt"/>
                      <a:ea typeface="+mn-ea"/>
                      <a:cs typeface="+mn-cs"/>
                    </a:defRPr>
                  </a:lvl6pPr>
                  <a:lvl7pPr marL="4076088" algn="l" defTabSz="1358696" rtl="0" eaLnBrk="1" latinLnBrk="0" hangingPunct="1">
                    <a:defRPr sz="2600" kern="1200">
                      <a:solidFill>
                        <a:schemeClr val="lt1"/>
                      </a:solidFill>
                      <a:latin typeface="+mn-lt"/>
                      <a:ea typeface="+mn-ea"/>
                      <a:cs typeface="+mn-cs"/>
                    </a:defRPr>
                  </a:lvl7pPr>
                  <a:lvl8pPr marL="4755435" algn="l" defTabSz="1358696" rtl="0" eaLnBrk="1" latinLnBrk="0" hangingPunct="1">
                    <a:defRPr sz="2600" kern="1200">
                      <a:solidFill>
                        <a:schemeClr val="lt1"/>
                      </a:solidFill>
                      <a:latin typeface="+mn-lt"/>
                      <a:ea typeface="+mn-ea"/>
                      <a:cs typeface="+mn-cs"/>
                    </a:defRPr>
                  </a:lvl8pPr>
                  <a:lvl9pPr marL="5434783" algn="l" defTabSz="1358696" rtl="0" eaLnBrk="1" latinLnBrk="0" hangingPunct="1">
                    <a:defRPr sz="2600" kern="1200">
                      <a:solidFill>
                        <a:schemeClr val="lt1"/>
                      </a:solidFill>
                      <a:latin typeface="+mn-lt"/>
                      <a:ea typeface="+mn-ea"/>
                      <a:cs typeface="+mn-cs"/>
                    </a:defRPr>
                  </a:lvl9pPr>
                </a:lstStyle>
                <a:p>
                  <a:pPr algn="ctr" defTabSz="1358890" fontAlgn="auto">
                    <a:spcBef>
                      <a:spcPts val="0"/>
                    </a:spcBef>
                    <a:spcAft>
                      <a:spcPts val="0"/>
                    </a:spcAft>
                    <a:defRPr/>
                  </a:pPr>
                  <a:endParaRPr lang="en-GB" sz="2700">
                    <a:solidFill>
                      <a:srgbClr val="404040"/>
                    </a:solidFill>
                    <a:latin typeface="Calibri"/>
                  </a:endParaRPr>
                </a:p>
              </p:txBody>
            </p:sp>
            <p:sp>
              <p:nvSpPr>
                <p:cNvPr id="99" name="Hexagon 224"/>
                <p:cNvSpPr/>
                <p:nvPr/>
              </p:nvSpPr>
              <p:spPr>
                <a:xfrm>
                  <a:off x="5426832" y="2128349"/>
                  <a:ext cx="431666" cy="393266"/>
                </a:xfrm>
                <a:prstGeom prst="hexagon">
                  <a:avLst/>
                </a:prstGeom>
                <a:solidFill>
                  <a:srgbClr val="008BCA"/>
                </a:solidFill>
                <a:ln w="35560" cap="flat" cmpd="sng" algn="ctr">
                  <a:solidFill>
                    <a:srgbClr val="1C1C1C">
                      <a:lumMod val="90000"/>
                      <a:lumOff val="10000"/>
                    </a:srgbClr>
                  </a:solidFill>
                  <a:prstDash val="solid"/>
                </a:ln>
                <a:effectLst/>
              </p:spPr>
              <p:txBody>
                <a:bodyPr rtlCol="0" anchor="ctr"/>
                <a:lstStyle>
                  <a:defPPr>
                    <a:defRPr lang="en-US"/>
                  </a:defPPr>
                  <a:lvl1pPr marL="0" algn="l" defTabSz="1358696" rtl="0" eaLnBrk="1" latinLnBrk="0" hangingPunct="1">
                    <a:defRPr sz="2600" kern="1200">
                      <a:solidFill>
                        <a:schemeClr val="lt1"/>
                      </a:solidFill>
                      <a:latin typeface="+mn-lt"/>
                      <a:ea typeface="+mn-ea"/>
                      <a:cs typeface="+mn-cs"/>
                    </a:defRPr>
                  </a:lvl1pPr>
                  <a:lvl2pPr marL="679348" algn="l" defTabSz="1358696" rtl="0" eaLnBrk="1" latinLnBrk="0" hangingPunct="1">
                    <a:defRPr sz="2600" kern="1200">
                      <a:solidFill>
                        <a:schemeClr val="lt1"/>
                      </a:solidFill>
                      <a:latin typeface="+mn-lt"/>
                      <a:ea typeface="+mn-ea"/>
                      <a:cs typeface="+mn-cs"/>
                    </a:defRPr>
                  </a:lvl2pPr>
                  <a:lvl3pPr marL="1358696" algn="l" defTabSz="1358696" rtl="0" eaLnBrk="1" latinLnBrk="0" hangingPunct="1">
                    <a:defRPr sz="2600" kern="1200">
                      <a:solidFill>
                        <a:schemeClr val="lt1"/>
                      </a:solidFill>
                      <a:latin typeface="+mn-lt"/>
                      <a:ea typeface="+mn-ea"/>
                      <a:cs typeface="+mn-cs"/>
                    </a:defRPr>
                  </a:lvl3pPr>
                  <a:lvl4pPr marL="2038044" algn="l" defTabSz="1358696" rtl="0" eaLnBrk="1" latinLnBrk="0" hangingPunct="1">
                    <a:defRPr sz="2600" kern="1200">
                      <a:solidFill>
                        <a:schemeClr val="lt1"/>
                      </a:solidFill>
                      <a:latin typeface="+mn-lt"/>
                      <a:ea typeface="+mn-ea"/>
                      <a:cs typeface="+mn-cs"/>
                    </a:defRPr>
                  </a:lvl4pPr>
                  <a:lvl5pPr marL="2717392" algn="l" defTabSz="1358696" rtl="0" eaLnBrk="1" latinLnBrk="0" hangingPunct="1">
                    <a:defRPr sz="2600" kern="1200">
                      <a:solidFill>
                        <a:schemeClr val="lt1"/>
                      </a:solidFill>
                      <a:latin typeface="+mn-lt"/>
                      <a:ea typeface="+mn-ea"/>
                      <a:cs typeface="+mn-cs"/>
                    </a:defRPr>
                  </a:lvl5pPr>
                  <a:lvl6pPr marL="3396740" algn="l" defTabSz="1358696" rtl="0" eaLnBrk="1" latinLnBrk="0" hangingPunct="1">
                    <a:defRPr sz="2600" kern="1200">
                      <a:solidFill>
                        <a:schemeClr val="lt1"/>
                      </a:solidFill>
                      <a:latin typeface="+mn-lt"/>
                      <a:ea typeface="+mn-ea"/>
                      <a:cs typeface="+mn-cs"/>
                    </a:defRPr>
                  </a:lvl6pPr>
                  <a:lvl7pPr marL="4076088" algn="l" defTabSz="1358696" rtl="0" eaLnBrk="1" latinLnBrk="0" hangingPunct="1">
                    <a:defRPr sz="2600" kern="1200">
                      <a:solidFill>
                        <a:schemeClr val="lt1"/>
                      </a:solidFill>
                      <a:latin typeface="+mn-lt"/>
                      <a:ea typeface="+mn-ea"/>
                      <a:cs typeface="+mn-cs"/>
                    </a:defRPr>
                  </a:lvl7pPr>
                  <a:lvl8pPr marL="4755435" algn="l" defTabSz="1358696" rtl="0" eaLnBrk="1" latinLnBrk="0" hangingPunct="1">
                    <a:defRPr sz="2600" kern="1200">
                      <a:solidFill>
                        <a:schemeClr val="lt1"/>
                      </a:solidFill>
                      <a:latin typeface="+mn-lt"/>
                      <a:ea typeface="+mn-ea"/>
                      <a:cs typeface="+mn-cs"/>
                    </a:defRPr>
                  </a:lvl8pPr>
                  <a:lvl9pPr marL="5434783" algn="l" defTabSz="1358696" rtl="0" eaLnBrk="1" latinLnBrk="0" hangingPunct="1">
                    <a:defRPr sz="2600" kern="1200">
                      <a:solidFill>
                        <a:schemeClr val="lt1"/>
                      </a:solidFill>
                      <a:latin typeface="+mn-lt"/>
                      <a:ea typeface="+mn-ea"/>
                      <a:cs typeface="+mn-cs"/>
                    </a:defRPr>
                  </a:lvl9pPr>
                </a:lstStyle>
                <a:p>
                  <a:pPr algn="ctr" defTabSz="1358890" fontAlgn="auto">
                    <a:spcBef>
                      <a:spcPts val="0"/>
                    </a:spcBef>
                    <a:spcAft>
                      <a:spcPts val="0"/>
                    </a:spcAft>
                    <a:defRPr/>
                  </a:pPr>
                  <a:endParaRPr lang="en-GB" sz="2700">
                    <a:solidFill>
                      <a:srgbClr val="404040"/>
                    </a:solidFill>
                    <a:latin typeface="Calibri"/>
                  </a:endParaRPr>
                </a:p>
              </p:txBody>
            </p:sp>
            <p:sp>
              <p:nvSpPr>
                <p:cNvPr id="100" name="Freeform 20"/>
                <p:cNvSpPr>
                  <a:spLocks noChangeAspect="1" noEditPoints="1"/>
                </p:cNvSpPr>
                <p:nvPr/>
              </p:nvSpPr>
              <p:spPr bwMode="auto">
                <a:xfrm>
                  <a:off x="7753292" y="2216617"/>
                  <a:ext cx="243242" cy="212945"/>
                </a:xfrm>
                <a:custGeom>
                  <a:avLst/>
                  <a:gdLst>
                    <a:gd name="T0" fmla="*/ 341 w 341"/>
                    <a:gd name="T1" fmla="*/ 74 h 298"/>
                    <a:gd name="T2" fmla="*/ 312 w 341"/>
                    <a:gd name="T3" fmla="*/ 45 h 298"/>
                    <a:gd name="T4" fmla="*/ 197 w 341"/>
                    <a:gd name="T5" fmla="*/ 45 h 298"/>
                    <a:gd name="T6" fmla="*/ 197 w 341"/>
                    <a:gd name="T7" fmla="*/ 110 h 298"/>
                    <a:gd name="T8" fmla="*/ 312 w 341"/>
                    <a:gd name="T9" fmla="*/ 110 h 298"/>
                    <a:gd name="T10" fmla="*/ 341 w 341"/>
                    <a:gd name="T11" fmla="*/ 74 h 298"/>
                    <a:gd name="T12" fmla="*/ 0 w 341"/>
                    <a:gd name="T13" fmla="*/ 74 h 298"/>
                    <a:gd name="T14" fmla="*/ 30 w 341"/>
                    <a:gd name="T15" fmla="*/ 110 h 298"/>
                    <a:gd name="T16" fmla="*/ 145 w 341"/>
                    <a:gd name="T17" fmla="*/ 110 h 298"/>
                    <a:gd name="T18" fmla="*/ 145 w 341"/>
                    <a:gd name="T19" fmla="*/ 45 h 298"/>
                    <a:gd name="T20" fmla="*/ 30 w 341"/>
                    <a:gd name="T21" fmla="*/ 45 h 298"/>
                    <a:gd name="T22" fmla="*/ 0 w 341"/>
                    <a:gd name="T23" fmla="*/ 74 h 298"/>
                    <a:gd name="T24" fmla="*/ 197 w 341"/>
                    <a:gd name="T25" fmla="*/ 123 h 298"/>
                    <a:gd name="T26" fmla="*/ 197 w 341"/>
                    <a:gd name="T27" fmla="*/ 188 h 298"/>
                    <a:gd name="T28" fmla="*/ 312 w 341"/>
                    <a:gd name="T29" fmla="*/ 188 h 298"/>
                    <a:gd name="T30" fmla="*/ 341 w 341"/>
                    <a:gd name="T31" fmla="*/ 152 h 298"/>
                    <a:gd name="T32" fmla="*/ 312 w 341"/>
                    <a:gd name="T33" fmla="*/ 123 h 298"/>
                    <a:gd name="T34" fmla="*/ 197 w 341"/>
                    <a:gd name="T35" fmla="*/ 123 h 298"/>
                    <a:gd name="T36" fmla="*/ 171 w 341"/>
                    <a:gd name="T37" fmla="*/ 0 h 298"/>
                    <a:gd name="T38" fmla="*/ 159 w 341"/>
                    <a:gd name="T39" fmla="*/ 12 h 298"/>
                    <a:gd name="T40" fmla="*/ 159 w 341"/>
                    <a:gd name="T41" fmla="*/ 298 h 298"/>
                    <a:gd name="T42" fmla="*/ 183 w 341"/>
                    <a:gd name="T43" fmla="*/ 298 h 298"/>
                    <a:gd name="T44" fmla="*/ 183 w 341"/>
                    <a:gd name="T45" fmla="*/ 12 h 298"/>
                    <a:gd name="T46" fmla="*/ 171 w 341"/>
                    <a:gd name="T47" fmla="*/ 0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1" h="298">
                      <a:moveTo>
                        <a:pt x="341" y="74"/>
                      </a:moveTo>
                      <a:cubicBezTo>
                        <a:pt x="312" y="45"/>
                        <a:pt x="312" y="45"/>
                        <a:pt x="312" y="45"/>
                      </a:cubicBezTo>
                      <a:cubicBezTo>
                        <a:pt x="197" y="45"/>
                        <a:pt x="197" y="45"/>
                        <a:pt x="197" y="45"/>
                      </a:cubicBezTo>
                      <a:cubicBezTo>
                        <a:pt x="197" y="110"/>
                        <a:pt x="197" y="110"/>
                        <a:pt x="197" y="110"/>
                      </a:cubicBezTo>
                      <a:cubicBezTo>
                        <a:pt x="312" y="110"/>
                        <a:pt x="312" y="110"/>
                        <a:pt x="312" y="110"/>
                      </a:cubicBezTo>
                      <a:lnTo>
                        <a:pt x="341" y="74"/>
                      </a:lnTo>
                      <a:close/>
                      <a:moveTo>
                        <a:pt x="0" y="74"/>
                      </a:moveTo>
                      <a:cubicBezTo>
                        <a:pt x="30" y="110"/>
                        <a:pt x="30" y="110"/>
                        <a:pt x="30" y="110"/>
                      </a:cubicBezTo>
                      <a:cubicBezTo>
                        <a:pt x="145" y="110"/>
                        <a:pt x="145" y="110"/>
                        <a:pt x="145" y="110"/>
                      </a:cubicBezTo>
                      <a:cubicBezTo>
                        <a:pt x="145" y="45"/>
                        <a:pt x="145" y="45"/>
                        <a:pt x="145" y="45"/>
                      </a:cubicBezTo>
                      <a:cubicBezTo>
                        <a:pt x="30" y="45"/>
                        <a:pt x="30" y="45"/>
                        <a:pt x="30" y="45"/>
                      </a:cubicBezTo>
                      <a:lnTo>
                        <a:pt x="0" y="74"/>
                      </a:lnTo>
                      <a:close/>
                      <a:moveTo>
                        <a:pt x="197" y="123"/>
                      </a:moveTo>
                      <a:cubicBezTo>
                        <a:pt x="197" y="188"/>
                        <a:pt x="197" y="188"/>
                        <a:pt x="197" y="188"/>
                      </a:cubicBezTo>
                      <a:cubicBezTo>
                        <a:pt x="312" y="188"/>
                        <a:pt x="312" y="188"/>
                        <a:pt x="312" y="188"/>
                      </a:cubicBezTo>
                      <a:cubicBezTo>
                        <a:pt x="341" y="152"/>
                        <a:pt x="341" y="152"/>
                        <a:pt x="341" y="152"/>
                      </a:cubicBezTo>
                      <a:cubicBezTo>
                        <a:pt x="312" y="123"/>
                        <a:pt x="312" y="123"/>
                        <a:pt x="312" y="123"/>
                      </a:cubicBezTo>
                      <a:lnTo>
                        <a:pt x="197" y="123"/>
                      </a:lnTo>
                      <a:close/>
                      <a:moveTo>
                        <a:pt x="171" y="0"/>
                      </a:moveTo>
                      <a:cubicBezTo>
                        <a:pt x="165" y="0"/>
                        <a:pt x="159" y="6"/>
                        <a:pt x="159" y="12"/>
                      </a:cubicBezTo>
                      <a:cubicBezTo>
                        <a:pt x="159" y="298"/>
                        <a:pt x="159" y="298"/>
                        <a:pt x="159" y="298"/>
                      </a:cubicBezTo>
                      <a:cubicBezTo>
                        <a:pt x="183" y="298"/>
                        <a:pt x="183" y="298"/>
                        <a:pt x="183" y="298"/>
                      </a:cubicBezTo>
                      <a:cubicBezTo>
                        <a:pt x="183" y="12"/>
                        <a:pt x="183" y="12"/>
                        <a:pt x="183" y="12"/>
                      </a:cubicBezTo>
                      <a:cubicBezTo>
                        <a:pt x="183" y="6"/>
                        <a:pt x="177" y="0"/>
                        <a:pt x="171" y="0"/>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Calibri"/>
                  </a:endParaRPr>
                </a:p>
              </p:txBody>
            </p:sp>
            <p:sp>
              <p:nvSpPr>
                <p:cNvPr id="101" name="Freeform 66"/>
                <p:cNvSpPr>
                  <a:spLocks noChangeAspect="1" noEditPoints="1"/>
                </p:cNvSpPr>
                <p:nvPr/>
              </p:nvSpPr>
              <p:spPr bwMode="auto">
                <a:xfrm>
                  <a:off x="1147888" y="2229450"/>
                  <a:ext cx="203638" cy="187280"/>
                </a:xfrm>
                <a:custGeom>
                  <a:avLst/>
                  <a:gdLst/>
                  <a:ahLst/>
                  <a:cxnLst>
                    <a:cxn ang="0">
                      <a:pos x="0" y="159"/>
                    </a:cxn>
                    <a:cxn ang="0">
                      <a:pos x="159" y="0"/>
                    </a:cxn>
                    <a:cxn ang="0">
                      <a:pos x="318" y="159"/>
                    </a:cxn>
                    <a:cxn ang="0">
                      <a:pos x="0" y="159"/>
                    </a:cxn>
                    <a:cxn ang="0">
                      <a:pos x="285" y="173"/>
                    </a:cxn>
                    <a:cxn ang="0">
                      <a:pos x="285" y="292"/>
                    </a:cxn>
                    <a:cxn ang="0">
                      <a:pos x="34" y="292"/>
                    </a:cxn>
                    <a:cxn ang="0">
                      <a:pos x="34" y="173"/>
                    </a:cxn>
                    <a:cxn ang="0">
                      <a:pos x="60" y="173"/>
                    </a:cxn>
                    <a:cxn ang="0">
                      <a:pos x="60" y="267"/>
                    </a:cxn>
                    <a:cxn ang="0">
                      <a:pos x="259" y="267"/>
                    </a:cxn>
                    <a:cxn ang="0">
                      <a:pos x="259" y="173"/>
                    </a:cxn>
                    <a:cxn ang="0">
                      <a:pos x="285" y="173"/>
                    </a:cxn>
                    <a:cxn ang="0">
                      <a:pos x="109" y="9"/>
                    </a:cxn>
                    <a:cxn ang="0">
                      <a:pos x="109" y="33"/>
                    </a:cxn>
                    <a:cxn ang="0">
                      <a:pos x="60" y="82"/>
                    </a:cxn>
                    <a:cxn ang="0">
                      <a:pos x="60" y="9"/>
                    </a:cxn>
                    <a:cxn ang="0">
                      <a:pos x="109" y="9"/>
                    </a:cxn>
                    <a:cxn ang="0">
                      <a:pos x="115" y="173"/>
                    </a:cxn>
                    <a:cxn ang="0">
                      <a:pos x="204" y="173"/>
                    </a:cxn>
                    <a:cxn ang="0">
                      <a:pos x="204" y="239"/>
                    </a:cxn>
                    <a:cxn ang="0">
                      <a:pos x="115" y="239"/>
                    </a:cxn>
                    <a:cxn ang="0">
                      <a:pos x="115" y="173"/>
                    </a:cxn>
                  </a:cxnLst>
                  <a:rect l="0" t="0" r="r" b="b"/>
                  <a:pathLst>
                    <a:path w="318" h="292">
                      <a:moveTo>
                        <a:pt x="0" y="159"/>
                      </a:moveTo>
                      <a:cubicBezTo>
                        <a:pt x="159" y="0"/>
                        <a:pt x="159" y="0"/>
                        <a:pt x="159" y="0"/>
                      </a:cubicBezTo>
                      <a:cubicBezTo>
                        <a:pt x="318" y="159"/>
                        <a:pt x="318" y="159"/>
                        <a:pt x="318" y="159"/>
                      </a:cubicBezTo>
                      <a:cubicBezTo>
                        <a:pt x="212" y="159"/>
                        <a:pt x="106" y="159"/>
                        <a:pt x="0" y="159"/>
                      </a:cubicBezTo>
                      <a:close/>
                      <a:moveTo>
                        <a:pt x="285" y="173"/>
                      </a:moveTo>
                      <a:cubicBezTo>
                        <a:pt x="285" y="292"/>
                        <a:pt x="285" y="292"/>
                        <a:pt x="285" y="292"/>
                      </a:cubicBezTo>
                      <a:cubicBezTo>
                        <a:pt x="34" y="292"/>
                        <a:pt x="34" y="292"/>
                        <a:pt x="34" y="292"/>
                      </a:cubicBezTo>
                      <a:cubicBezTo>
                        <a:pt x="34" y="173"/>
                        <a:pt x="34" y="173"/>
                        <a:pt x="34" y="173"/>
                      </a:cubicBezTo>
                      <a:cubicBezTo>
                        <a:pt x="60" y="173"/>
                        <a:pt x="60" y="173"/>
                        <a:pt x="60" y="173"/>
                      </a:cubicBezTo>
                      <a:cubicBezTo>
                        <a:pt x="60" y="267"/>
                        <a:pt x="60" y="267"/>
                        <a:pt x="60" y="267"/>
                      </a:cubicBezTo>
                      <a:cubicBezTo>
                        <a:pt x="259" y="267"/>
                        <a:pt x="259" y="267"/>
                        <a:pt x="259" y="267"/>
                      </a:cubicBezTo>
                      <a:cubicBezTo>
                        <a:pt x="259" y="173"/>
                        <a:pt x="259" y="173"/>
                        <a:pt x="259" y="173"/>
                      </a:cubicBezTo>
                      <a:cubicBezTo>
                        <a:pt x="285" y="173"/>
                        <a:pt x="285" y="173"/>
                        <a:pt x="285" y="173"/>
                      </a:cubicBezTo>
                      <a:close/>
                      <a:moveTo>
                        <a:pt x="109" y="9"/>
                      </a:moveTo>
                      <a:cubicBezTo>
                        <a:pt x="109" y="33"/>
                        <a:pt x="109" y="33"/>
                        <a:pt x="109" y="33"/>
                      </a:cubicBezTo>
                      <a:cubicBezTo>
                        <a:pt x="60" y="82"/>
                        <a:pt x="60" y="82"/>
                        <a:pt x="60" y="82"/>
                      </a:cubicBezTo>
                      <a:cubicBezTo>
                        <a:pt x="60" y="9"/>
                        <a:pt x="60" y="9"/>
                        <a:pt x="60" y="9"/>
                      </a:cubicBezTo>
                      <a:cubicBezTo>
                        <a:pt x="109" y="9"/>
                        <a:pt x="109" y="9"/>
                        <a:pt x="109" y="9"/>
                      </a:cubicBezTo>
                      <a:close/>
                      <a:moveTo>
                        <a:pt x="115" y="173"/>
                      </a:moveTo>
                      <a:cubicBezTo>
                        <a:pt x="204" y="173"/>
                        <a:pt x="204" y="173"/>
                        <a:pt x="204" y="173"/>
                      </a:cubicBezTo>
                      <a:cubicBezTo>
                        <a:pt x="204" y="239"/>
                        <a:pt x="204" y="239"/>
                        <a:pt x="204" y="239"/>
                      </a:cubicBezTo>
                      <a:cubicBezTo>
                        <a:pt x="115" y="239"/>
                        <a:pt x="115" y="239"/>
                        <a:pt x="115" y="239"/>
                      </a:cubicBezTo>
                      <a:cubicBezTo>
                        <a:pt x="115" y="173"/>
                        <a:pt x="115" y="173"/>
                        <a:pt x="115" y="173"/>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Calibri"/>
                  </a:endParaRPr>
                </a:p>
              </p:txBody>
            </p:sp>
            <p:sp>
              <p:nvSpPr>
                <p:cNvPr id="102" name="Freeform 143"/>
                <p:cNvSpPr>
                  <a:spLocks noChangeAspect="1" noEditPoints="1"/>
                </p:cNvSpPr>
                <p:nvPr/>
              </p:nvSpPr>
              <p:spPr bwMode="auto">
                <a:xfrm>
                  <a:off x="3412442" y="2201018"/>
                  <a:ext cx="127710" cy="249526"/>
                </a:xfrm>
                <a:custGeom>
                  <a:avLst/>
                  <a:gdLst/>
                  <a:ahLst/>
                  <a:cxnLst>
                    <a:cxn ang="0">
                      <a:pos x="119" y="58"/>
                    </a:cxn>
                    <a:cxn ang="0">
                      <a:pos x="112" y="41"/>
                    </a:cxn>
                    <a:cxn ang="0">
                      <a:pos x="95" y="33"/>
                    </a:cxn>
                    <a:cxn ang="0">
                      <a:pos x="89" y="24"/>
                    </a:cxn>
                    <a:cxn ang="0">
                      <a:pos x="89" y="19"/>
                    </a:cxn>
                    <a:cxn ang="0">
                      <a:pos x="90" y="10"/>
                    </a:cxn>
                    <a:cxn ang="0">
                      <a:pos x="85" y="2"/>
                    </a:cxn>
                    <a:cxn ang="0">
                      <a:pos x="75" y="0"/>
                    </a:cxn>
                    <a:cxn ang="0">
                      <a:pos x="67" y="2"/>
                    </a:cxn>
                    <a:cxn ang="0">
                      <a:pos x="66" y="3"/>
                    </a:cxn>
                    <a:cxn ang="0">
                      <a:pos x="64" y="5"/>
                    </a:cxn>
                    <a:cxn ang="0">
                      <a:pos x="64" y="8"/>
                    </a:cxn>
                    <a:cxn ang="0">
                      <a:pos x="64" y="10"/>
                    </a:cxn>
                    <a:cxn ang="0">
                      <a:pos x="65" y="12"/>
                    </a:cxn>
                    <a:cxn ang="0">
                      <a:pos x="73" y="29"/>
                    </a:cxn>
                    <a:cxn ang="0">
                      <a:pos x="62" y="41"/>
                    </a:cxn>
                    <a:cxn ang="0">
                      <a:pos x="55" y="45"/>
                    </a:cxn>
                    <a:cxn ang="0">
                      <a:pos x="50" y="46"/>
                    </a:cxn>
                    <a:cxn ang="0">
                      <a:pos x="35" y="43"/>
                    </a:cxn>
                    <a:cxn ang="0">
                      <a:pos x="21" y="29"/>
                    </a:cxn>
                    <a:cxn ang="0">
                      <a:pos x="14" y="14"/>
                    </a:cxn>
                    <a:cxn ang="0">
                      <a:pos x="14" y="22"/>
                    </a:cxn>
                    <a:cxn ang="0">
                      <a:pos x="2" y="19"/>
                    </a:cxn>
                    <a:cxn ang="0">
                      <a:pos x="4" y="24"/>
                    </a:cxn>
                    <a:cxn ang="0">
                      <a:pos x="11" y="33"/>
                    </a:cxn>
                    <a:cxn ang="0">
                      <a:pos x="14" y="43"/>
                    </a:cxn>
                    <a:cxn ang="0">
                      <a:pos x="16" y="51"/>
                    </a:cxn>
                    <a:cxn ang="0">
                      <a:pos x="50" y="64"/>
                    </a:cxn>
                    <a:cxn ang="0">
                      <a:pos x="56" y="98"/>
                    </a:cxn>
                    <a:cxn ang="0">
                      <a:pos x="51" y="133"/>
                    </a:cxn>
                    <a:cxn ang="0">
                      <a:pos x="49" y="151"/>
                    </a:cxn>
                    <a:cxn ang="0">
                      <a:pos x="47" y="173"/>
                    </a:cxn>
                    <a:cxn ang="0">
                      <a:pos x="43" y="195"/>
                    </a:cxn>
                    <a:cxn ang="0">
                      <a:pos x="37" y="220"/>
                    </a:cxn>
                    <a:cxn ang="0">
                      <a:pos x="35" y="233"/>
                    </a:cxn>
                    <a:cxn ang="0">
                      <a:pos x="27" y="240"/>
                    </a:cxn>
                    <a:cxn ang="0">
                      <a:pos x="19" y="245"/>
                    </a:cxn>
                    <a:cxn ang="0">
                      <a:pos x="12" y="247"/>
                    </a:cxn>
                    <a:cxn ang="0">
                      <a:pos x="32" y="252"/>
                    </a:cxn>
                    <a:cxn ang="0">
                      <a:pos x="48" y="250"/>
                    </a:cxn>
                    <a:cxn ang="0">
                      <a:pos x="56" y="233"/>
                    </a:cxn>
                    <a:cxn ang="0">
                      <a:pos x="76" y="166"/>
                    </a:cxn>
                    <a:cxn ang="0">
                      <a:pos x="86" y="210"/>
                    </a:cxn>
                    <a:cxn ang="0">
                      <a:pos x="82" y="243"/>
                    </a:cxn>
                    <a:cxn ang="0">
                      <a:pos x="76" y="250"/>
                    </a:cxn>
                    <a:cxn ang="0">
                      <a:pos x="86" y="254"/>
                    </a:cxn>
                    <a:cxn ang="0">
                      <a:pos x="100" y="250"/>
                    </a:cxn>
                    <a:cxn ang="0">
                      <a:pos x="104" y="233"/>
                    </a:cxn>
                    <a:cxn ang="0">
                      <a:pos x="102" y="172"/>
                    </a:cxn>
                    <a:cxn ang="0">
                      <a:pos x="99" y="138"/>
                    </a:cxn>
                    <a:cxn ang="0">
                      <a:pos x="101" y="120"/>
                    </a:cxn>
                    <a:cxn ang="0">
                      <a:pos x="112" y="121"/>
                    </a:cxn>
                    <a:cxn ang="0">
                      <a:pos x="125" y="98"/>
                    </a:cxn>
                    <a:cxn ang="0">
                      <a:pos x="64" y="10"/>
                    </a:cxn>
                    <a:cxn ang="0">
                      <a:pos x="108" y="97"/>
                    </a:cxn>
                    <a:cxn ang="0">
                      <a:pos x="105" y="103"/>
                    </a:cxn>
                    <a:cxn ang="0">
                      <a:pos x="99" y="101"/>
                    </a:cxn>
                    <a:cxn ang="0">
                      <a:pos x="105" y="75"/>
                    </a:cxn>
                    <a:cxn ang="0">
                      <a:pos x="111" y="83"/>
                    </a:cxn>
                  </a:cxnLst>
                  <a:rect l="0" t="0" r="r" b="b"/>
                  <a:pathLst>
                    <a:path w="130" h="254">
                      <a:moveTo>
                        <a:pt x="130" y="80"/>
                      </a:moveTo>
                      <a:lnTo>
                        <a:pt x="130" y="79"/>
                      </a:lnTo>
                      <a:lnTo>
                        <a:pt x="130" y="76"/>
                      </a:lnTo>
                      <a:lnTo>
                        <a:pt x="130" y="76"/>
                      </a:lnTo>
                      <a:lnTo>
                        <a:pt x="130" y="75"/>
                      </a:lnTo>
                      <a:lnTo>
                        <a:pt x="129" y="74"/>
                      </a:lnTo>
                      <a:lnTo>
                        <a:pt x="128" y="71"/>
                      </a:lnTo>
                      <a:lnTo>
                        <a:pt x="127" y="71"/>
                      </a:lnTo>
                      <a:lnTo>
                        <a:pt x="127" y="70"/>
                      </a:lnTo>
                      <a:lnTo>
                        <a:pt x="126" y="68"/>
                      </a:lnTo>
                      <a:lnTo>
                        <a:pt x="124" y="65"/>
                      </a:lnTo>
                      <a:lnTo>
                        <a:pt x="120" y="60"/>
                      </a:lnTo>
                      <a:lnTo>
                        <a:pt x="119" y="58"/>
                      </a:lnTo>
                      <a:lnTo>
                        <a:pt x="118" y="57"/>
                      </a:lnTo>
                      <a:lnTo>
                        <a:pt x="118" y="57"/>
                      </a:lnTo>
                      <a:lnTo>
                        <a:pt x="118" y="56"/>
                      </a:lnTo>
                      <a:lnTo>
                        <a:pt x="117" y="53"/>
                      </a:lnTo>
                      <a:lnTo>
                        <a:pt x="115" y="52"/>
                      </a:lnTo>
                      <a:lnTo>
                        <a:pt x="115" y="52"/>
                      </a:lnTo>
                      <a:lnTo>
                        <a:pt x="114" y="51"/>
                      </a:lnTo>
                      <a:lnTo>
                        <a:pt x="114" y="50"/>
                      </a:lnTo>
                      <a:lnTo>
                        <a:pt x="114" y="49"/>
                      </a:lnTo>
                      <a:lnTo>
                        <a:pt x="114" y="45"/>
                      </a:lnTo>
                      <a:lnTo>
                        <a:pt x="113" y="43"/>
                      </a:lnTo>
                      <a:lnTo>
                        <a:pt x="113" y="42"/>
                      </a:lnTo>
                      <a:lnTo>
                        <a:pt x="112" y="41"/>
                      </a:lnTo>
                      <a:lnTo>
                        <a:pt x="112" y="40"/>
                      </a:lnTo>
                      <a:lnTo>
                        <a:pt x="111" y="39"/>
                      </a:lnTo>
                      <a:lnTo>
                        <a:pt x="110" y="39"/>
                      </a:lnTo>
                      <a:lnTo>
                        <a:pt x="109" y="39"/>
                      </a:lnTo>
                      <a:lnTo>
                        <a:pt x="108" y="38"/>
                      </a:lnTo>
                      <a:lnTo>
                        <a:pt x="107" y="38"/>
                      </a:lnTo>
                      <a:lnTo>
                        <a:pt x="104" y="38"/>
                      </a:lnTo>
                      <a:lnTo>
                        <a:pt x="102" y="37"/>
                      </a:lnTo>
                      <a:lnTo>
                        <a:pt x="98" y="36"/>
                      </a:lnTo>
                      <a:lnTo>
                        <a:pt x="97" y="36"/>
                      </a:lnTo>
                      <a:lnTo>
                        <a:pt x="96" y="35"/>
                      </a:lnTo>
                      <a:lnTo>
                        <a:pt x="95" y="35"/>
                      </a:lnTo>
                      <a:lnTo>
                        <a:pt x="95" y="33"/>
                      </a:lnTo>
                      <a:lnTo>
                        <a:pt x="94" y="33"/>
                      </a:lnTo>
                      <a:lnTo>
                        <a:pt x="94" y="32"/>
                      </a:lnTo>
                      <a:lnTo>
                        <a:pt x="94" y="31"/>
                      </a:lnTo>
                      <a:lnTo>
                        <a:pt x="93" y="31"/>
                      </a:lnTo>
                      <a:lnTo>
                        <a:pt x="93" y="30"/>
                      </a:lnTo>
                      <a:lnTo>
                        <a:pt x="93" y="30"/>
                      </a:lnTo>
                      <a:lnTo>
                        <a:pt x="92" y="29"/>
                      </a:lnTo>
                      <a:lnTo>
                        <a:pt x="92" y="29"/>
                      </a:lnTo>
                      <a:lnTo>
                        <a:pt x="91" y="29"/>
                      </a:lnTo>
                      <a:lnTo>
                        <a:pt x="90" y="29"/>
                      </a:lnTo>
                      <a:lnTo>
                        <a:pt x="90" y="28"/>
                      </a:lnTo>
                      <a:lnTo>
                        <a:pt x="90" y="27"/>
                      </a:lnTo>
                      <a:lnTo>
                        <a:pt x="89" y="24"/>
                      </a:lnTo>
                      <a:lnTo>
                        <a:pt x="89" y="22"/>
                      </a:lnTo>
                      <a:lnTo>
                        <a:pt x="89" y="21"/>
                      </a:lnTo>
                      <a:lnTo>
                        <a:pt x="89" y="21"/>
                      </a:lnTo>
                      <a:lnTo>
                        <a:pt x="89" y="20"/>
                      </a:lnTo>
                      <a:lnTo>
                        <a:pt x="89" y="20"/>
                      </a:lnTo>
                      <a:lnTo>
                        <a:pt x="89" y="20"/>
                      </a:lnTo>
                      <a:lnTo>
                        <a:pt x="89" y="20"/>
                      </a:lnTo>
                      <a:lnTo>
                        <a:pt x="89" y="20"/>
                      </a:lnTo>
                      <a:lnTo>
                        <a:pt x="89" y="19"/>
                      </a:lnTo>
                      <a:lnTo>
                        <a:pt x="89" y="19"/>
                      </a:lnTo>
                      <a:lnTo>
                        <a:pt x="89" y="19"/>
                      </a:lnTo>
                      <a:lnTo>
                        <a:pt x="89" y="19"/>
                      </a:lnTo>
                      <a:lnTo>
                        <a:pt x="89" y="19"/>
                      </a:lnTo>
                      <a:lnTo>
                        <a:pt x="89" y="18"/>
                      </a:lnTo>
                      <a:lnTo>
                        <a:pt x="89" y="18"/>
                      </a:lnTo>
                      <a:lnTo>
                        <a:pt x="89" y="18"/>
                      </a:lnTo>
                      <a:lnTo>
                        <a:pt x="89" y="18"/>
                      </a:lnTo>
                      <a:lnTo>
                        <a:pt x="89" y="18"/>
                      </a:lnTo>
                      <a:lnTo>
                        <a:pt x="89" y="17"/>
                      </a:lnTo>
                      <a:lnTo>
                        <a:pt x="90" y="17"/>
                      </a:lnTo>
                      <a:lnTo>
                        <a:pt x="90" y="16"/>
                      </a:lnTo>
                      <a:lnTo>
                        <a:pt x="90" y="14"/>
                      </a:lnTo>
                      <a:lnTo>
                        <a:pt x="91" y="13"/>
                      </a:lnTo>
                      <a:lnTo>
                        <a:pt x="91" y="12"/>
                      </a:lnTo>
                      <a:lnTo>
                        <a:pt x="90" y="10"/>
                      </a:lnTo>
                      <a:lnTo>
                        <a:pt x="90" y="10"/>
                      </a:lnTo>
                      <a:lnTo>
                        <a:pt x="90" y="9"/>
                      </a:lnTo>
                      <a:lnTo>
                        <a:pt x="89" y="9"/>
                      </a:lnTo>
                      <a:lnTo>
                        <a:pt x="89" y="9"/>
                      </a:lnTo>
                      <a:lnTo>
                        <a:pt x="88" y="8"/>
                      </a:lnTo>
                      <a:lnTo>
                        <a:pt x="88" y="7"/>
                      </a:lnTo>
                      <a:lnTo>
                        <a:pt x="88" y="7"/>
                      </a:lnTo>
                      <a:lnTo>
                        <a:pt x="88" y="6"/>
                      </a:lnTo>
                      <a:lnTo>
                        <a:pt x="88" y="6"/>
                      </a:lnTo>
                      <a:lnTo>
                        <a:pt x="88" y="5"/>
                      </a:lnTo>
                      <a:lnTo>
                        <a:pt x="87" y="5"/>
                      </a:lnTo>
                      <a:lnTo>
                        <a:pt x="87" y="4"/>
                      </a:lnTo>
                      <a:lnTo>
                        <a:pt x="86" y="3"/>
                      </a:lnTo>
                      <a:lnTo>
                        <a:pt x="85" y="2"/>
                      </a:lnTo>
                      <a:lnTo>
                        <a:pt x="83" y="1"/>
                      </a:lnTo>
                      <a:lnTo>
                        <a:pt x="83" y="1"/>
                      </a:lnTo>
                      <a:lnTo>
                        <a:pt x="81" y="0"/>
                      </a:lnTo>
                      <a:lnTo>
                        <a:pt x="81" y="0"/>
                      </a:lnTo>
                      <a:lnTo>
                        <a:pt x="80" y="0"/>
                      </a:lnTo>
                      <a:lnTo>
                        <a:pt x="79" y="0"/>
                      </a:lnTo>
                      <a:lnTo>
                        <a:pt x="79" y="0"/>
                      </a:lnTo>
                      <a:lnTo>
                        <a:pt x="78" y="0"/>
                      </a:lnTo>
                      <a:lnTo>
                        <a:pt x="77" y="0"/>
                      </a:lnTo>
                      <a:lnTo>
                        <a:pt x="76" y="0"/>
                      </a:lnTo>
                      <a:lnTo>
                        <a:pt x="76" y="0"/>
                      </a:lnTo>
                      <a:lnTo>
                        <a:pt x="75" y="0"/>
                      </a:lnTo>
                      <a:lnTo>
                        <a:pt x="75" y="0"/>
                      </a:lnTo>
                      <a:lnTo>
                        <a:pt x="74" y="0"/>
                      </a:lnTo>
                      <a:lnTo>
                        <a:pt x="72" y="0"/>
                      </a:lnTo>
                      <a:lnTo>
                        <a:pt x="71" y="0"/>
                      </a:lnTo>
                      <a:lnTo>
                        <a:pt x="70" y="0"/>
                      </a:lnTo>
                      <a:lnTo>
                        <a:pt x="70" y="0"/>
                      </a:lnTo>
                      <a:lnTo>
                        <a:pt x="69" y="1"/>
                      </a:lnTo>
                      <a:lnTo>
                        <a:pt x="69" y="1"/>
                      </a:lnTo>
                      <a:lnTo>
                        <a:pt x="69" y="1"/>
                      </a:lnTo>
                      <a:lnTo>
                        <a:pt x="67" y="1"/>
                      </a:lnTo>
                      <a:lnTo>
                        <a:pt x="67" y="1"/>
                      </a:lnTo>
                      <a:lnTo>
                        <a:pt x="67" y="1"/>
                      </a:lnTo>
                      <a:lnTo>
                        <a:pt x="67" y="1"/>
                      </a:lnTo>
                      <a:lnTo>
                        <a:pt x="67" y="2"/>
                      </a:lnTo>
                      <a:lnTo>
                        <a:pt x="67" y="2"/>
                      </a:lnTo>
                      <a:lnTo>
                        <a:pt x="67" y="2"/>
                      </a:lnTo>
                      <a:lnTo>
                        <a:pt x="67" y="2"/>
                      </a:lnTo>
                      <a:lnTo>
                        <a:pt x="66" y="2"/>
                      </a:lnTo>
                      <a:lnTo>
                        <a:pt x="66" y="2"/>
                      </a:lnTo>
                      <a:lnTo>
                        <a:pt x="66" y="2"/>
                      </a:lnTo>
                      <a:lnTo>
                        <a:pt x="66" y="3"/>
                      </a:lnTo>
                      <a:lnTo>
                        <a:pt x="67" y="3"/>
                      </a:lnTo>
                      <a:lnTo>
                        <a:pt x="67" y="3"/>
                      </a:lnTo>
                      <a:lnTo>
                        <a:pt x="67" y="3"/>
                      </a:lnTo>
                      <a:lnTo>
                        <a:pt x="66" y="3"/>
                      </a:lnTo>
                      <a:lnTo>
                        <a:pt x="66" y="3"/>
                      </a:lnTo>
                      <a:lnTo>
                        <a:pt x="66" y="3"/>
                      </a:lnTo>
                      <a:lnTo>
                        <a:pt x="66" y="3"/>
                      </a:lnTo>
                      <a:lnTo>
                        <a:pt x="66" y="3"/>
                      </a:lnTo>
                      <a:lnTo>
                        <a:pt x="65" y="4"/>
                      </a:lnTo>
                      <a:lnTo>
                        <a:pt x="65" y="4"/>
                      </a:lnTo>
                      <a:lnTo>
                        <a:pt x="65" y="4"/>
                      </a:lnTo>
                      <a:lnTo>
                        <a:pt x="65" y="4"/>
                      </a:lnTo>
                      <a:lnTo>
                        <a:pt x="65" y="4"/>
                      </a:lnTo>
                      <a:lnTo>
                        <a:pt x="65" y="4"/>
                      </a:lnTo>
                      <a:lnTo>
                        <a:pt x="65" y="4"/>
                      </a:lnTo>
                      <a:lnTo>
                        <a:pt x="65" y="4"/>
                      </a:lnTo>
                      <a:lnTo>
                        <a:pt x="65" y="5"/>
                      </a:lnTo>
                      <a:lnTo>
                        <a:pt x="64" y="5"/>
                      </a:lnTo>
                      <a:lnTo>
                        <a:pt x="64" y="5"/>
                      </a:lnTo>
                      <a:lnTo>
                        <a:pt x="65" y="5"/>
                      </a:lnTo>
                      <a:lnTo>
                        <a:pt x="65" y="5"/>
                      </a:lnTo>
                      <a:lnTo>
                        <a:pt x="65" y="5"/>
                      </a:lnTo>
                      <a:lnTo>
                        <a:pt x="65" y="5"/>
                      </a:lnTo>
                      <a:lnTo>
                        <a:pt x="65" y="5"/>
                      </a:lnTo>
                      <a:lnTo>
                        <a:pt x="65" y="5"/>
                      </a:lnTo>
                      <a:lnTo>
                        <a:pt x="65" y="5"/>
                      </a:lnTo>
                      <a:lnTo>
                        <a:pt x="65" y="6"/>
                      </a:lnTo>
                      <a:lnTo>
                        <a:pt x="64" y="7"/>
                      </a:lnTo>
                      <a:lnTo>
                        <a:pt x="64" y="7"/>
                      </a:lnTo>
                      <a:lnTo>
                        <a:pt x="64" y="7"/>
                      </a:lnTo>
                      <a:lnTo>
                        <a:pt x="64" y="7"/>
                      </a:lnTo>
                      <a:lnTo>
                        <a:pt x="64" y="8"/>
                      </a:lnTo>
                      <a:lnTo>
                        <a:pt x="64" y="8"/>
                      </a:lnTo>
                      <a:lnTo>
                        <a:pt x="64" y="8"/>
                      </a:lnTo>
                      <a:lnTo>
                        <a:pt x="64" y="8"/>
                      </a:lnTo>
                      <a:lnTo>
                        <a:pt x="64" y="8"/>
                      </a:lnTo>
                      <a:lnTo>
                        <a:pt x="64" y="8"/>
                      </a:lnTo>
                      <a:lnTo>
                        <a:pt x="64" y="9"/>
                      </a:lnTo>
                      <a:lnTo>
                        <a:pt x="64" y="9"/>
                      </a:lnTo>
                      <a:lnTo>
                        <a:pt x="64" y="9"/>
                      </a:lnTo>
                      <a:lnTo>
                        <a:pt x="64" y="9"/>
                      </a:lnTo>
                      <a:lnTo>
                        <a:pt x="64" y="9"/>
                      </a:lnTo>
                      <a:lnTo>
                        <a:pt x="64" y="9"/>
                      </a:lnTo>
                      <a:lnTo>
                        <a:pt x="64" y="9"/>
                      </a:lnTo>
                      <a:lnTo>
                        <a:pt x="64" y="10"/>
                      </a:lnTo>
                      <a:lnTo>
                        <a:pt x="64" y="10"/>
                      </a:lnTo>
                      <a:lnTo>
                        <a:pt x="64" y="10"/>
                      </a:lnTo>
                      <a:lnTo>
                        <a:pt x="64" y="10"/>
                      </a:lnTo>
                      <a:lnTo>
                        <a:pt x="64" y="10"/>
                      </a:lnTo>
                      <a:lnTo>
                        <a:pt x="64" y="11"/>
                      </a:lnTo>
                      <a:lnTo>
                        <a:pt x="64" y="11"/>
                      </a:lnTo>
                      <a:lnTo>
                        <a:pt x="64" y="11"/>
                      </a:lnTo>
                      <a:lnTo>
                        <a:pt x="64" y="11"/>
                      </a:lnTo>
                      <a:lnTo>
                        <a:pt x="64" y="11"/>
                      </a:lnTo>
                      <a:lnTo>
                        <a:pt x="64" y="11"/>
                      </a:lnTo>
                      <a:lnTo>
                        <a:pt x="64" y="11"/>
                      </a:lnTo>
                      <a:lnTo>
                        <a:pt x="64" y="11"/>
                      </a:lnTo>
                      <a:lnTo>
                        <a:pt x="65" y="12"/>
                      </a:lnTo>
                      <a:lnTo>
                        <a:pt x="65" y="12"/>
                      </a:lnTo>
                      <a:lnTo>
                        <a:pt x="65" y="13"/>
                      </a:lnTo>
                      <a:lnTo>
                        <a:pt x="65" y="14"/>
                      </a:lnTo>
                      <a:lnTo>
                        <a:pt x="65" y="15"/>
                      </a:lnTo>
                      <a:lnTo>
                        <a:pt x="66" y="16"/>
                      </a:lnTo>
                      <a:lnTo>
                        <a:pt x="66" y="16"/>
                      </a:lnTo>
                      <a:lnTo>
                        <a:pt x="66" y="17"/>
                      </a:lnTo>
                      <a:lnTo>
                        <a:pt x="67" y="22"/>
                      </a:lnTo>
                      <a:lnTo>
                        <a:pt x="68" y="23"/>
                      </a:lnTo>
                      <a:lnTo>
                        <a:pt x="69" y="25"/>
                      </a:lnTo>
                      <a:lnTo>
                        <a:pt x="71" y="27"/>
                      </a:lnTo>
                      <a:lnTo>
                        <a:pt x="72" y="28"/>
                      </a:lnTo>
                      <a:lnTo>
                        <a:pt x="73" y="29"/>
                      </a:lnTo>
                      <a:lnTo>
                        <a:pt x="75" y="32"/>
                      </a:lnTo>
                      <a:lnTo>
                        <a:pt x="75" y="32"/>
                      </a:lnTo>
                      <a:lnTo>
                        <a:pt x="76" y="33"/>
                      </a:lnTo>
                      <a:lnTo>
                        <a:pt x="76" y="34"/>
                      </a:lnTo>
                      <a:lnTo>
                        <a:pt x="76" y="34"/>
                      </a:lnTo>
                      <a:lnTo>
                        <a:pt x="76" y="35"/>
                      </a:lnTo>
                      <a:lnTo>
                        <a:pt x="75" y="37"/>
                      </a:lnTo>
                      <a:lnTo>
                        <a:pt x="73" y="39"/>
                      </a:lnTo>
                      <a:lnTo>
                        <a:pt x="73" y="39"/>
                      </a:lnTo>
                      <a:lnTo>
                        <a:pt x="70" y="39"/>
                      </a:lnTo>
                      <a:lnTo>
                        <a:pt x="66" y="40"/>
                      </a:lnTo>
                      <a:lnTo>
                        <a:pt x="63" y="40"/>
                      </a:lnTo>
                      <a:lnTo>
                        <a:pt x="62" y="41"/>
                      </a:lnTo>
                      <a:lnTo>
                        <a:pt x="61" y="41"/>
                      </a:lnTo>
                      <a:lnTo>
                        <a:pt x="60" y="41"/>
                      </a:lnTo>
                      <a:lnTo>
                        <a:pt x="60" y="41"/>
                      </a:lnTo>
                      <a:lnTo>
                        <a:pt x="59" y="41"/>
                      </a:lnTo>
                      <a:lnTo>
                        <a:pt x="59" y="41"/>
                      </a:lnTo>
                      <a:lnTo>
                        <a:pt x="58" y="41"/>
                      </a:lnTo>
                      <a:lnTo>
                        <a:pt x="57" y="42"/>
                      </a:lnTo>
                      <a:lnTo>
                        <a:pt x="56" y="42"/>
                      </a:lnTo>
                      <a:lnTo>
                        <a:pt x="56" y="42"/>
                      </a:lnTo>
                      <a:lnTo>
                        <a:pt x="55" y="43"/>
                      </a:lnTo>
                      <a:lnTo>
                        <a:pt x="55" y="44"/>
                      </a:lnTo>
                      <a:lnTo>
                        <a:pt x="55" y="45"/>
                      </a:lnTo>
                      <a:lnTo>
                        <a:pt x="55" y="45"/>
                      </a:lnTo>
                      <a:lnTo>
                        <a:pt x="55" y="45"/>
                      </a:lnTo>
                      <a:lnTo>
                        <a:pt x="54" y="46"/>
                      </a:lnTo>
                      <a:lnTo>
                        <a:pt x="54" y="45"/>
                      </a:lnTo>
                      <a:lnTo>
                        <a:pt x="53" y="45"/>
                      </a:lnTo>
                      <a:lnTo>
                        <a:pt x="53" y="46"/>
                      </a:lnTo>
                      <a:lnTo>
                        <a:pt x="53" y="46"/>
                      </a:lnTo>
                      <a:lnTo>
                        <a:pt x="52" y="46"/>
                      </a:lnTo>
                      <a:lnTo>
                        <a:pt x="52" y="46"/>
                      </a:lnTo>
                      <a:lnTo>
                        <a:pt x="52" y="46"/>
                      </a:lnTo>
                      <a:lnTo>
                        <a:pt x="51" y="46"/>
                      </a:lnTo>
                      <a:lnTo>
                        <a:pt x="51" y="46"/>
                      </a:lnTo>
                      <a:lnTo>
                        <a:pt x="50" y="46"/>
                      </a:lnTo>
                      <a:lnTo>
                        <a:pt x="50" y="46"/>
                      </a:lnTo>
                      <a:lnTo>
                        <a:pt x="49" y="46"/>
                      </a:lnTo>
                      <a:lnTo>
                        <a:pt x="48" y="46"/>
                      </a:lnTo>
                      <a:lnTo>
                        <a:pt x="47" y="46"/>
                      </a:lnTo>
                      <a:lnTo>
                        <a:pt x="47" y="46"/>
                      </a:lnTo>
                      <a:lnTo>
                        <a:pt x="46" y="46"/>
                      </a:lnTo>
                      <a:lnTo>
                        <a:pt x="45" y="46"/>
                      </a:lnTo>
                      <a:lnTo>
                        <a:pt x="43" y="45"/>
                      </a:lnTo>
                      <a:lnTo>
                        <a:pt x="42" y="45"/>
                      </a:lnTo>
                      <a:lnTo>
                        <a:pt x="41" y="46"/>
                      </a:lnTo>
                      <a:lnTo>
                        <a:pt x="40" y="46"/>
                      </a:lnTo>
                      <a:lnTo>
                        <a:pt x="38" y="45"/>
                      </a:lnTo>
                      <a:lnTo>
                        <a:pt x="36" y="43"/>
                      </a:lnTo>
                      <a:lnTo>
                        <a:pt x="35" y="43"/>
                      </a:lnTo>
                      <a:lnTo>
                        <a:pt x="34" y="42"/>
                      </a:lnTo>
                      <a:lnTo>
                        <a:pt x="32" y="41"/>
                      </a:lnTo>
                      <a:lnTo>
                        <a:pt x="31" y="39"/>
                      </a:lnTo>
                      <a:lnTo>
                        <a:pt x="29" y="38"/>
                      </a:lnTo>
                      <a:lnTo>
                        <a:pt x="29" y="38"/>
                      </a:lnTo>
                      <a:lnTo>
                        <a:pt x="28" y="38"/>
                      </a:lnTo>
                      <a:lnTo>
                        <a:pt x="26" y="35"/>
                      </a:lnTo>
                      <a:lnTo>
                        <a:pt x="24" y="34"/>
                      </a:lnTo>
                      <a:lnTo>
                        <a:pt x="23" y="33"/>
                      </a:lnTo>
                      <a:lnTo>
                        <a:pt x="22" y="33"/>
                      </a:lnTo>
                      <a:lnTo>
                        <a:pt x="22" y="33"/>
                      </a:lnTo>
                      <a:lnTo>
                        <a:pt x="21" y="31"/>
                      </a:lnTo>
                      <a:lnTo>
                        <a:pt x="21" y="29"/>
                      </a:lnTo>
                      <a:lnTo>
                        <a:pt x="21" y="29"/>
                      </a:lnTo>
                      <a:lnTo>
                        <a:pt x="21" y="28"/>
                      </a:lnTo>
                      <a:lnTo>
                        <a:pt x="21" y="27"/>
                      </a:lnTo>
                      <a:lnTo>
                        <a:pt x="21" y="26"/>
                      </a:lnTo>
                      <a:lnTo>
                        <a:pt x="20" y="24"/>
                      </a:lnTo>
                      <a:lnTo>
                        <a:pt x="18" y="20"/>
                      </a:lnTo>
                      <a:lnTo>
                        <a:pt x="17" y="18"/>
                      </a:lnTo>
                      <a:lnTo>
                        <a:pt x="17" y="17"/>
                      </a:lnTo>
                      <a:lnTo>
                        <a:pt x="16" y="15"/>
                      </a:lnTo>
                      <a:lnTo>
                        <a:pt x="16" y="14"/>
                      </a:lnTo>
                      <a:lnTo>
                        <a:pt x="15" y="14"/>
                      </a:lnTo>
                      <a:lnTo>
                        <a:pt x="14" y="14"/>
                      </a:lnTo>
                      <a:lnTo>
                        <a:pt x="14" y="14"/>
                      </a:lnTo>
                      <a:lnTo>
                        <a:pt x="14" y="14"/>
                      </a:lnTo>
                      <a:lnTo>
                        <a:pt x="13" y="14"/>
                      </a:lnTo>
                      <a:lnTo>
                        <a:pt x="13" y="15"/>
                      </a:lnTo>
                      <a:lnTo>
                        <a:pt x="13" y="15"/>
                      </a:lnTo>
                      <a:lnTo>
                        <a:pt x="13" y="17"/>
                      </a:lnTo>
                      <a:lnTo>
                        <a:pt x="13" y="18"/>
                      </a:lnTo>
                      <a:lnTo>
                        <a:pt x="15" y="20"/>
                      </a:lnTo>
                      <a:lnTo>
                        <a:pt x="15" y="22"/>
                      </a:lnTo>
                      <a:lnTo>
                        <a:pt x="15" y="22"/>
                      </a:lnTo>
                      <a:lnTo>
                        <a:pt x="15" y="22"/>
                      </a:lnTo>
                      <a:lnTo>
                        <a:pt x="15" y="22"/>
                      </a:lnTo>
                      <a:lnTo>
                        <a:pt x="14" y="22"/>
                      </a:lnTo>
                      <a:lnTo>
                        <a:pt x="14" y="22"/>
                      </a:lnTo>
                      <a:lnTo>
                        <a:pt x="12" y="22"/>
                      </a:lnTo>
                      <a:lnTo>
                        <a:pt x="10" y="21"/>
                      </a:lnTo>
                      <a:lnTo>
                        <a:pt x="10" y="21"/>
                      </a:lnTo>
                      <a:lnTo>
                        <a:pt x="9" y="20"/>
                      </a:lnTo>
                      <a:lnTo>
                        <a:pt x="8" y="20"/>
                      </a:lnTo>
                      <a:lnTo>
                        <a:pt x="8" y="20"/>
                      </a:lnTo>
                      <a:lnTo>
                        <a:pt x="7" y="20"/>
                      </a:lnTo>
                      <a:lnTo>
                        <a:pt x="6" y="19"/>
                      </a:lnTo>
                      <a:lnTo>
                        <a:pt x="5" y="19"/>
                      </a:lnTo>
                      <a:lnTo>
                        <a:pt x="4" y="19"/>
                      </a:lnTo>
                      <a:lnTo>
                        <a:pt x="3" y="19"/>
                      </a:lnTo>
                      <a:lnTo>
                        <a:pt x="3" y="19"/>
                      </a:lnTo>
                      <a:lnTo>
                        <a:pt x="2" y="19"/>
                      </a:lnTo>
                      <a:lnTo>
                        <a:pt x="2" y="19"/>
                      </a:lnTo>
                      <a:lnTo>
                        <a:pt x="2" y="20"/>
                      </a:lnTo>
                      <a:lnTo>
                        <a:pt x="2" y="20"/>
                      </a:lnTo>
                      <a:lnTo>
                        <a:pt x="2" y="20"/>
                      </a:lnTo>
                      <a:lnTo>
                        <a:pt x="1" y="21"/>
                      </a:lnTo>
                      <a:lnTo>
                        <a:pt x="1" y="22"/>
                      </a:lnTo>
                      <a:lnTo>
                        <a:pt x="0" y="22"/>
                      </a:lnTo>
                      <a:lnTo>
                        <a:pt x="1" y="22"/>
                      </a:lnTo>
                      <a:lnTo>
                        <a:pt x="2" y="23"/>
                      </a:lnTo>
                      <a:lnTo>
                        <a:pt x="2" y="23"/>
                      </a:lnTo>
                      <a:lnTo>
                        <a:pt x="3" y="23"/>
                      </a:lnTo>
                      <a:lnTo>
                        <a:pt x="4" y="24"/>
                      </a:lnTo>
                      <a:lnTo>
                        <a:pt x="4" y="24"/>
                      </a:lnTo>
                      <a:lnTo>
                        <a:pt x="5" y="25"/>
                      </a:lnTo>
                      <a:lnTo>
                        <a:pt x="5" y="25"/>
                      </a:lnTo>
                      <a:lnTo>
                        <a:pt x="7" y="26"/>
                      </a:lnTo>
                      <a:lnTo>
                        <a:pt x="7" y="26"/>
                      </a:lnTo>
                      <a:lnTo>
                        <a:pt x="8" y="27"/>
                      </a:lnTo>
                      <a:lnTo>
                        <a:pt x="8" y="28"/>
                      </a:lnTo>
                      <a:lnTo>
                        <a:pt x="8" y="29"/>
                      </a:lnTo>
                      <a:lnTo>
                        <a:pt x="8" y="30"/>
                      </a:lnTo>
                      <a:lnTo>
                        <a:pt x="9" y="31"/>
                      </a:lnTo>
                      <a:lnTo>
                        <a:pt x="9" y="32"/>
                      </a:lnTo>
                      <a:lnTo>
                        <a:pt x="10" y="32"/>
                      </a:lnTo>
                      <a:lnTo>
                        <a:pt x="10" y="33"/>
                      </a:lnTo>
                      <a:lnTo>
                        <a:pt x="11" y="33"/>
                      </a:lnTo>
                      <a:lnTo>
                        <a:pt x="12" y="34"/>
                      </a:lnTo>
                      <a:lnTo>
                        <a:pt x="13" y="34"/>
                      </a:lnTo>
                      <a:lnTo>
                        <a:pt x="14" y="36"/>
                      </a:lnTo>
                      <a:lnTo>
                        <a:pt x="16" y="36"/>
                      </a:lnTo>
                      <a:lnTo>
                        <a:pt x="16" y="37"/>
                      </a:lnTo>
                      <a:lnTo>
                        <a:pt x="16" y="37"/>
                      </a:lnTo>
                      <a:lnTo>
                        <a:pt x="17" y="38"/>
                      </a:lnTo>
                      <a:lnTo>
                        <a:pt x="17" y="38"/>
                      </a:lnTo>
                      <a:lnTo>
                        <a:pt x="16" y="38"/>
                      </a:lnTo>
                      <a:lnTo>
                        <a:pt x="16" y="39"/>
                      </a:lnTo>
                      <a:lnTo>
                        <a:pt x="14" y="42"/>
                      </a:lnTo>
                      <a:lnTo>
                        <a:pt x="14" y="42"/>
                      </a:lnTo>
                      <a:lnTo>
                        <a:pt x="14" y="43"/>
                      </a:lnTo>
                      <a:lnTo>
                        <a:pt x="13" y="46"/>
                      </a:lnTo>
                      <a:lnTo>
                        <a:pt x="13" y="47"/>
                      </a:lnTo>
                      <a:lnTo>
                        <a:pt x="13" y="49"/>
                      </a:lnTo>
                      <a:lnTo>
                        <a:pt x="13" y="49"/>
                      </a:lnTo>
                      <a:lnTo>
                        <a:pt x="13" y="50"/>
                      </a:lnTo>
                      <a:lnTo>
                        <a:pt x="13" y="50"/>
                      </a:lnTo>
                      <a:lnTo>
                        <a:pt x="13" y="50"/>
                      </a:lnTo>
                      <a:lnTo>
                        <a:pt x="13" y="50"/>
                      </a:lnTo>
                      <a:lnTo>
                        <a:pt x="13" y="50"/>
                      </a:lnTo>
                      <a:lnTo>
                        <a:pt x="14" y="50"/>
                      </a:lnTo>
                      <a:lnTo>
                        <a:pt x="14" y="51"/>
                      </a:lnTo>
                      <a:lnTo>
                        <a:pt x="15" y="51"/>
                      </a:lnTo>
                      <a:lnTo>
                        <a:pt x="16" y="51"/>
                      </a:lnTo>
                      <a:lnTo>
                        <a:pt x="17" y="52"/>
                      </a:lnTo>
                      <a:lnTo>
                        <a:pt x="19" y="53"/>
                      </a:lnTo>
                      <a:lnTo>
                        <a:pt x="22" y="54"/>
                      </a:lnTo>
                      <a:lnTo>
                        <a:pt x="24" y="55"/>
                      </a:lnTo>
                      <a:lnTo>
                        <a:pt x="27" y="56"/>
                      </a:lnTo>
                      <a:lnTo>
                        <a:pt x="29" y="57"/>
                      </a:lnTo>
                      <a:lnTo>
                        <a:pt x="33" y="58"/>
                      </a:lnTo>
                      <a:lnTo>
                        <a:pt x="36" y="60"/>
                      </a:lnTo>
                      <a:lnTo>
                        <a:pt x="39" y="61"/>
                      </a:lnTo>
                      <a:lnTo>
                        <a:pt x="42" y="62"/>
                      </a:lnTo>
                      <a:lnTo>
                        <a:pt x="45" y="62"/>
                      </a:lnTo>
                      <a:lnTo>
                        <a:pt x="50" y="64"/>
                      </a:lnTo>
                      <a:lnTo>
                        <a:pt x="50" y="64"/>
                      </a:lnTo>
                      <a:lnTo>
                        <a:pt x="51" y="64"/>
                      </a:lnTo>
                      <a:lnTo>
                        <a:pt x="54" y="65"/>
                      </a:lnTo>
                      <a:lnTo>
                        <a:pt x="55" y="65"/>
                      </a:lnTo>
                      <a:lnTo>
                        <a:pt x="55" y="65"/>
                      </a:lnTo>
                      <a:lnTo>
                        <a:pt x="56" y="66"/>
                      </a:lnTo>
                      <a:lnTo>
                        <a:pt x="56" y="74"/>
                      </a:lnTo>
                      <a:lnTo>
                        <a:pt x="56" y="79"/>
                      </a:lnTo>
                      <a:lnTo>
                        <a:pt x="56" y="84"/>
                      </a:lnTo>
                      <a:lnTo>
                        <a:pt x="56" y="88"/>
                      </a:lnTo>
                      <a:lnTo>
                        <a:pt x="56" y="91"/>
                      </a:lnTo>
                      <a:lnTo>
                        <a:pt x="56" y="93"/>
                      </a:lnTo>
                      <a:lnTo>
                        <a:pt x="56" y="95"/>
                      </a:lnTo>
                      <a:lnTo>
                        <a:pt x="56" y="98"/>
                      </a:lnTo>
                      <a:lnTo>
                        <a:pt x="56" y="99"/>
                      </a:lnTo>
                      <a:lnTo>
                        <a:pt x="56" y="100"/>
                      </a:lnTo>
                      <a:lnTo>
                        <a:pt x="55" y="107"/>
                      </a:lnTo>
                      <a:lnTo>
                        <a:pt x="55" y="109"/>
                      </a:lnTo>
                      <a:lnTo>
                        <a:pt x="54" y="112"/>
                      </a:lnTo>
                      <a:lnTo>
                        <a:pt x="53" y="117"/>
                      </a:lnTo>
                      <a:lnTo>
                        <a:pt x="52" y="121"/>
                      </a:lnTo>
                      <a:lnTo>
                        <a:pt x="51" y="125"/>
                      </a:lnTo>
                      <a:lnTo>
                        <a:pt x="51" y="129"/>
                      </a:lnTo>
                      <a:lnTo>
                        <a:pt x="50" y="131"/>
                      </a:lnTo>
                      <a:lnTo>
                        <a:pt x="50" y="132"/>
                      </a:lnTo>
                      <a:lnTo>
                        <a:pt x="51" y="132"/>
                      </a:lnTo>
                      <a:lnTo>
                        <a:pt x="51" y="133"/>
                      </a:lnTo>
                      <a:lnTo>
                        <a:pt x="51" y="137"/>
                      </a:lnTo>
                      <a:lnTo>
                        <a:pt x="50" y="138"/>
                      </a:lnTo>
                      <a:lnTo>
                        <a:pt x="50" y="140"/>
                      </a:lnTo>
                      <a:lnTo>
                        <a:pt x="50" y="141"/>
                      </a:lnTo>
                      <a:lnTo>
                        <a:pt x="50" y="142"/>
                      </a:lnTo>
                      <a:lnTo>
                        <a:pt x="50" y="143"/>
                      </a:lnTo>
                      <a:lnTo>
                        <a:pt x="50" y="145"/>
                      </a:lnTo>
                      <a:lnTo>
                        <a:pt x="50" y="145"/>
                      </a:lnTo>
                      <a:lnTo>
                        <a:pt x="50" y="145"/>
                      </a:lnTo>
                      <a:lnTo>
                        <a:pt x="50" y="146"/>
                      </a:lnTo>
                      <a:lnTo>
                        <a:pt x="50" y="147"/>
                      </a:lnTo>
                      <a:lnTo>
                        <a:pt x="49" y="150"/>
                      </a:lnTo>
                      <a:lnTo>
                        <a:pt x="49" y="151"/>
                      </a:lnTo>
                      <a:lnTo>
                        <a:pt x="48" y="153"/>
                      </a:lnTo>
                      <a:lnTo>
                        <a:pt x="49" y="155"/>
                      </a:lnTo>
                      <a:lnTo>
                        <a:pt x="49" y="156"/>
                      </a:lnTo>
                      <a:lnTo>
                        <a:pt x="49" y="157"/>
                      </a:lnTo>
                      <a:lnTo>
                        <a:pt x="49" y="161"/>
                      </a:lnTo>
                      <a:lnTo>
                        <a:pt x="48" y="163"/>
                      </a:lnTo>
                      <a:lnTo>
                        <a:pt x="48" y="166"/>
                      </a:lnTo>
                      <a:lnTo>
                        <a:pt x="48" y="167"/>
                      </a:lnTo>
                      <a:lnTo>
                        <a:pt x="48" y="169"/>
                      </a:lnTo>
                      <a:lnTo>
                        <a:pt x="48" y="170"/>
                      </a:lnTo>
                      <a:lnTo>
                        <a:pt x="48" y="170"/>
                      </a:lnTo>
                      <a:lnTo>
                        <a:pt x="47" y="172"/>
                      </a:lnTo>
                      <a:lnTo>
                        <a:pt x="47" y="173"/>
                      </a:lnTo>
                      <a:lnTo>
                        <a:pt x="46" y="176"/>
                      </a:lnTo>
                      <a:lnTo>
                        <a:pt x="46" y="179"/>
                      </a:lnTo>
                      <a:lnTo>
                        <a:pt x="46" y="182"/>
                      </a:lnTo>
                      <a:lnTo>
                        <a:pt x="45" y="184"/>
                      </a:lnTo>
                      <a:lnTo>
                        <a:pt x="43" y="186"/>
                      </a:lnTo>
                      <a:lnTo>
                        <a:pt x="43" y="186"/>
                      </a:lnTo>
                      <a:lnTo>
                        <a:pt x="42" y="188"/>
                      </a:lnTo>
                      <a:lnTo>
                        <a:pt x="42" y="190"/>
                      </a:lnTo>
                      <a:lnTo>
                        <a:pt x="42" y="191"/>
                      </a:lnTo>
                      <a:lnTo>
                        <a:pt x="43" y="193"/>
                      </a:lnTo>
                      <a:lnTo>
                        <a:pt x="43" y="194"/>
                      </a:lnTo>
                      <a:lnTo>
                        <a:pt x="43" y="195"/>
                      </a:lnTo>
                      <a:lnTo>
                        <a:pt x="43" y="195"/>
                      </a:lnTo>
                      <a:lnTo>
                        <a:pt x="43" y="196"/>
                      </a:lnTo>
                      <a:lnTo>
                        <a:pt x="41" y="204"/>
                      </a:lnTo>
                      <a:lnTo>
                        <a:pt x="41" y="208"/>
                      </a:lnTo>
                      <a:lnTo>
                        <a:pt x="41" y="209"/>
                      </a:lnTo>
                      <a:lnTo>
                        <a:pt x="41" y="210"/>
                      </a:lnTo>
                      <a:lnTo>
                        <a:pt x="40" y="212"/>
                      </a:lnTo>
                      <a:lnTo>
                        <a:pt x="40" y="213"/>
                      </a:lnTo>
                      <a:lnTo>
                        <a:pt x="39" y="214"/>
                      </a:lnTo>
                      <a:lnTo>
                        <a:pt x="39" y="214"/>
                      </a:lnTo>
                      <a:lnTo>
                        <a:pt x="39" y="215"/>
                      </a:lnTo>
                      <a:lnTo>
                        <a:pt x="39" y="217"/>
                      </a:lnTo>
                      <a:lnTo>
                        <a:pt x="38" y="218"/>
                      </a:lnTo>
                      <a:lnTo>
                        <a:pt x="37" y="220"/>
                      </a:lnTo>
                      <a:lnTo>
                        <a:pt x="37" y="221"/>
                      </a:lnTo>
                      <a:lnTo>
                        <a:pt x="37" y="222"/>
                      </a:lnTo>
                      <a:lnTo>
                        <a:pt x="37" y="223"/>
                      </a:lnTo>
                      <a:lnTo>
                        <a:pt x="37" y="224"/>
                      </a:lnTo>
                      <a:lnTo>
                        <a:pt x="37" y="226"/>
                      </a:lnTo>
                      <a:lnTo>
                        <a:pt x="37" y="226"/>
                      </a:lnTo>
                      <a:lnTo>
                        <a:pt x="37" y="227"/>
                      </a:lnTo>
                      <a:lnTo>
                        <a:pt x="36" y="228"/>
                      </a:lnTo>
                      <a:lnTo>
                        <a:pt x="36" y="229"/>
                      </a:lnTo>
                      <a:lnTo>
                        <a:pt x="36" y="231"/>
                      </a:lnTo>
                      <a:lnTo>
                        <a:pt x="36" y="232"/>
                      </a:lnTo>
                      <a:lnTo>
                        <a:pt x="36" y="232"/>
                      </a:lnTo>
                      <a:lnTo>
                        <a:pt x="35" y="233"/>
                      </a:lnTo>
                      <a:lnTo>
                        <a:pt x="35" y="234"/>
                      </a:lnTo>
                      <a:lnTo>
                        <a:pt x="34" y="234"/>
                      </a:lnTo>
                      <a:lnTo>
                        <a:pt x="33" y="234"/>
                      </a:lnTo>
                      <a:lnTo>
                        <a:pt x="33" y="235"/>
                      </a:lnTo>
                      <a:lnTo>
                        <a:pt x="33" y="236"/>
                      </a:lnTo>
                      <a:lnTo>
                        <a:pt x="32" y="237"/>
                      </a:lnTo>
                      <a:lnTo>
                        <a:pt x="31" y="238"/>
                      </a:lnTo>
                      <a:lnTo>
                        <a:pt x="31" y="238"/>
                      </a:lnTo>
                      <a:lnTo>
                        <a:pt x="30" y="238"/>
                      </a:lnTo>
                      <a:lnTo>
                        <a:pt x="29" y="238"/>
                      </a:lnTo>
                      <a:lnTo>
                        <a:pt x="29" y="238"/>
                      </a:lnTo>
                      <a:lnTo>
                        <a:pt x="28" y="239"/>
                      </a:lnTo>
                      <a:lnTo>
                        <a:pt x="27" y="240"/>
                      </a:lnTo>
                      <a:lnTo>
                        <a:pt x="26" y="240"/>
                      </a:lnTo>
                      <a:lnTo>
                        <a:pt x="26" y="241"/>
                      </a:lnTo>
                      <a:lnTo>
                        <a:pt x="26" y="241"/>
                      </a:lnTo>
                      <a:lnTo>
                        <a:pt x="25" y="241"/>
                      </a:lnTo>
                      <a:lnTo>
                        <a:pt x="24" y="242"/>
                      </a:lnTo>
                      <a:lnTo>
                        <a:pt x="24" y="242"/>
                      </a:lnTo>
                      <a:lnTo>
                        <a:pt x="23" y="242"/>
                      </a:lnTo>
                      <a:lnTo>
                        <a:pt x="23" y="243"/>
                      </a:lnTo>
                      <a:lnTo>
                        <a:pt x="23" y="243"/>
                      </a:lnTo>
                      <a:lnTo>
                        <a:pt x="22" y="244"/>
                      </a:lnTo>
                      <a:lnTo>
                        <a:pt x="21" y="244"/>
                      </a:lnTo>
                      <a:lnTo>
                        <a:pt x="20" y="245"/>
                      </a:lnTo>
                      <a:lnTo>
                        <a:pt x="19" y="245"/>
                      </a:lnTo>
                      <a:lnTo>
                        <a:pt x="18" y="245"/>
                      </a:lnTo>
                      <a:lnTo>
                        <a:pt x="17" y="245"/>
                      </a:lnTo>
                      <a:lnTo>
                        <a:pt x="17" y="245"/>
                      </a:lnTo>
                      <a:lnTo>
                        <a:pt x="14" y="244"/>
                      </a:lnTo>
                      <a:lnTo>
                        <a:pt x="13" y="244"/>
                      </a:lnTo>
                      <a:lnTo>
                        <a:pt x="13" y="245"/>
                      </a:lnTo>
                      <a:lnTo>
                        <a:pt x="13" y="245"/>
                      </a:lnTo>
                      <a:lnTo>
                        <a:pt x="12" y="245"/>
                      </a:lnTo>
                      <a:lnTo>
                        <a:pt x="12" y="246"/>
                      </a:lnTo>
                      <a:lnTo>
                        <a:pt x="12" y="246"/>
                      </a:lnTo>
                      <a:lnTo>
                        <a:pt x="12" y="247"/>
                      </a:lnTo>
                      <a:lnTo>
                        <a:pt x="12" y="247"/>
                      </a:lnTo>
                      <a:lnTo>
                        <a:pt x="12" y="247"/>
                      </a:lnTo>
                      <a:lnTo>
                        <a:pt x="11" y="248"/>
                      </a:lnTo>
                      <a:lnTo>
                        <a:pt x="11" y="249"/>
                      </a:lnTo>
                      <a:lnTo>
                        <a:pt x="12" y="249"/>
                      </a:lnTo>
                      <a:lnTo>
                        <a:pt x="12" y="250"/>
                      </a:lnTo>
                      <a:lnTo>
                        <a:pt x="13" y="250"/>
                      </a:lnTo>
                      <a:lnTo>
                        <a:pt x="14" y="251"/>
                      </a:lnTo>
                      <a:lnTo>
                        <a:pt x="16" y="251"/>
                      </a:lnTo>
                      <a:lnTo>
                        <a:pt x="20" y="252"/>
                      </a:lnTo>
                      <a:lnTo>
                        <a:pt x="23" y="252"/>
                      </a:lnTo>
                      <a:lnTo>
                        <a:pt x="24" y="252"/>
                      </a:lnTo>
                      <a:lnTo>
                        <a:pt x="28" y="252"/>
                      </a:lnTo>
                      <a:lnTo>
                        <a:pt x="31" y="252"/>
                      </a:lnTo>
                      <a:lnTo>
                        <a:pt x="32" y="252"/>
                      </a:lnTo>
                      <a:lnTo>
                        <a:pt x="36" y="252"/>
                      </a:lnTo>
                      <a:lnTo>
                        <a:pt x="36" y="252"/>
                      </a:lnTo>
                      <a:lnTo>
                        <a:pt x="36" y="252"/>
                      </a:lnTo>
                      <a:lnTo>
                        <a:pt x="36" y="252"/>
                      </a:lnTo>
                      <a:lnTo>
                        <a:pt x="38" y="253"/>
                      </a:lnTo>
                      <a:lnTo>
                        <a:pt x="39" y="253"/>
                      </a:lnTo>
                      <a:lnTo>
                        <a:pt x="44" y="253"/>
                      </a:lnTo>
                      <a:lnTo>
                        <a:pt x="45" y="253"/>
                      </a:lnTo>
                      <a:lnTo>
                        <a:pt x="47" y="253"/>
                      </a:lnTo>
                      <a:lnTo>
                        <a:pt x="48" y="253"/>
                      </a:lnTo>
                      <a:lnTo>
                        <a:pt x="48" y="253"/>
                      </a:lnTo>
                      <a:lnTo>
                        <a:pt x="48" y="252"/>
                      </a:lnTo>
                      <a:lnTo>
                        <a:pt x="48" y="250"/>
                      </a:lnTo>
                      <a:lnTo>
                        <a:pt x="48" y="250"/>
                      </a:lnTo>
                      <a:lnTo>
                        <a:pt x="48" y="250"/>
                      </a:lnTo>
                      <a:lnTo>
                        <a:pt x="48" y="248"/>
                      </a:lnTo>
                      <a:lnTo>
                        <a:pt x="48" y="248"/>
                      </a:lnTo>
                      <a:lnTo>
                        <a:pt x="48" y="248"/>
                      </a:lnTo>
                      <a:lnTo>
                        <a:pt x="50" y="248"/>
                      </a:lnTo>
                      <a:lnTo>
                        <a:pt x="50" y="248"/>
                      </a:lnTo>
                      <a:lnTo>
                        <a:pt x="50" y="248"/>
                      </a:lnTo>
                      <a:lnTo>
                        <a:pt x="50" y="248"/>
                      </a:lnTo>
                      <a:lnTo>
                        <a:pt x="53" y="241"/>
                      </a:lnTo>
                      <a:lnTo>
                        <a:pt x="55" y="237"/>
                      </a:lnTo>
                      <a:lnTo>
                        <a:pt x="55" y="235"/>
                      </a:lnTo>
                      <a:lnTo>
                        <a:pt x="56" y="233"/>
                      </a:lnTo>
                      <a:lnTo>
                        <a:pt x="57" y="229"/>
                      </a:lnTo>
                      <a:lnTo>
                        <a:pt x="59" y="224"/>
                      </a:lnTo>
                      <a:lnTo>
                        <a:pt x="61" y="221"/>
                      </a:lnTo>
                      <a:lnTo>
                        <a:pt x="62" y="215"/>
                      </a:lnTo>
                      <a:lnTo>
                        <a:pt x="65" y="209"/>
                      </a:lnTo>
                      <a:lnTo>
                        <a:pt x="66" y="204"/>
                      </a:lnTo>
                      <a:lnTo>
                        <a:pt x="68" y="196"/>
                      </a:lnTo>
                      <a:lnTo>
                        <a:pt x="70" y="188"/>
                      </a:lnTo>
                      <a:lnTo>
                        <a:pt x="74" y="175"/>
                      </a:lnTo>
                      <a:lnTo>
                        <a:pt x="75" y="168"/>
                      </a:lnTo>
                      <a:lnTo>
                        <a:pt x="76" y="166"/>
                      </a:lnTo>
                      <a:lnTo>
                        <a:pt x="76" y="166"/>
                      </a:lnTo>
                      <a:lnTo>
                        <a:pt x="76" y="166"/>
                      </a:lnTo>
                      <a:lnTo>
                        <a:pt x="77" y="167"/>
                      </a:lnTo>
                      <a:lnTo>
                        <a:pt x="78" y="169"/>
                      </a:lnTo>
                      <a:lnTo>
                        <a:pt x="79" y="175"/>
                      </a:lnTo>
                      <a:lnTo>
                        <a:pt x="80" y="178"/>
                      </a:lnTo>
                      <a:lnTo>
                        <a:pt x="80" y="181"/>
                      </a:lnTo>
                      <a:lnTo>
                        <a:pt x="82" y="186"/>
                      </a:lnTo>
                      <a:lnTo>
                        <a:pt x="83" y="189"/>
                      </a:lnTo>
                      <a:lnTo>
                        <a:pt x="84" y="194"/>
                      </a:lnTo>
                      <a:lnTo>
                        <a:pt x="84" y="197"/>
                      </a:lnTo>
                      <a:lnTo>
                        <a:pt x="84" y="199"/>
                      </a:lnTo>
                      <a:lnTo>
                        <a:pt x="85" y="201"/>
                      </a:lnTo>
                      <a:lnTo>
                        <a:pt x="86" y="206"/>
                      </a:lnTo>
                      <a:lnTo>
                        <a:pt x="86" y="210"/>
                      </a:lnTo>
                      <a:lnTo>
                        <a:pt x="86" y="212"/>
                      </a:lnTo>
                      <a:lnTo>
                        <a:pt x="86" y="212"/>
                      </a:lnTo>
                      <a:lnTo>
                        <a:pt x="85" y="218"/>
                      </a:lnTo>
                      <a:lnTo>
                        <a:pt x="84" y="222"/>
                      </a:lnTo>
                      <a:lnTo>
                        <a:pt x="84" y="226"/>
                      </a:lnTo>
                      <a:lnTo>
                        <a:pt x="83" y="230"/>
                      </a:lnTo>
                      <a:lnTo>
                        <a:pt x="83" y="232"/>
                      </a:lnTo>
                      <a:lnTo>
                        <a:pt x="83" y="234"/>
                      </a:lnTo>
                      <a:lnTo>
                        <a:pt x="83" y="237"/>
                      </a:lnTo>
                      <a:lnTo>
                        <a:pt x="83" y="239"/>
                      </a:lnTo>
                      <a:lnTo>
                        <a:pt x="83" y="241"/>
                      </a:lnTo>
                      <a:lnTo>
                        <a:pt x="83" y="241"/>
                      </a:lnTo>
                      <a:lnTo>
                        <a:pt x="82" y="243"/>
                      </a:lnTo>
                      <a:lnTo>
                        <a:pt x="81" y="245"/>
                      </a:lnTo>
                      <a:lnTo>
                        <a:pt x="81" y="245"/>
                      </a:lnTo>
                      <a:lnTo>
                        <a:pt x="81" y="245"/>
                      </a:lnTo>
                      <a:lnTo>
                        <a:pt x="81" y="245"/>
                      </a:lnTo>
                      <a:lnTo>
                        <a:pt x="81" y="245"/>
                      </a:lnTo>
                      <a:lnTo>
                        <a:pt x="81" y="245"/>
                      </a:lnTo>
                      <a:lnTo>
                        <a:pt x="80" y="245"/>
                      </a:lnTo>
                      <a:lnTo>
                        <a:pt x="80" y="246"/>
                      </a:lnTo>
                      <a:lnTo>
                        <a:pt x="80" y="247"/>
                      </a:lnTo>
                      <a:lnTo>
                        <a:pt x="79" y="248"/>
                      </a:lnTo>
                      <a:lnTo>
                        <a:pt x="77" y="249"/>
                      </a:lnTo>
                      <a:lnTo>
                        <a:pt x="76" y="249"/>
                      </a:lnTo>
                      <a:lnTo>
                        <a:pt x="76" y="250"/>
                      </a:lnTo>
                      <a:lnTo>
                        <a:pt x="76" y="250"/>
                      </a:lnTo>
                      <a:lnTo>
                        <a:pt x="76" y="251"/>
                      </a:lnTo>
                      <a:lnTo>
                        <a:pt x="76" y="251"/>
                      </a:lnTo>
                      <a:lnTo>
                        <a:pt x="76" y="252"/>
                      </a:lnTo>
                      <a:lnTo>
                        <a:pt x="76" y="252"/>
                      </a:lnTo>
                      <a:lnTo>
                        <a:pt x="76" y="253"/>
                      </a:lnTo>
                      <a:lnTo>
                        <a:pt x="76" y="253"/>
                      </a:lnTo>
                      <a:lnTo>
                        <a:pt x="76" y="253"/>
                      </a:lnTo>
                      <a:lnTo>
                        <a:pt x="76" y="253"/>
                      </a:lnTo>
                      <a:lnTo>
                        <a:pt x="76" y="254"/>
                      </a:lnTo>
                      <a:lnTo>
                        <a:pt x="77" y="254"/>
                      </a:lnTo>
                      <a:lnTo>
                        <a:pt x="78" y="254"/>
                      </a:lnTo>
                      <a:lnTo>
                        <a:pt x="86" y="254"/>
                      </a:lnTo>
                      <a:lnTo>
                        <a:pt x="88" y="254"/>
                      </a:lnTo>
                      <a:lnTo>
                        <a:pt x="89" y="254"/>
                      </a:lnTo>
                      <a:lnTo>
                        <a:pt x="93" y="253"/>
                      </a:lnTo>
                      <a:lnTo>
                        <a:pt x="94" y="253"/>
                      </a:lnTo>
                      <a:lnTo>
                        <a:pt x="94" y="252"/>
                      </a:lnTo>
                      <a:lnTo>
                        <a:pt x="96" y="251"/>
                      </a:lnTo>
                      <a:lnTo>
                        <a:pt x="96" y="251"/>
                      </a:lnTo>
                      <a:lnTo>
                        <a:pt x="97" y="251"/>
                      </a:lnTo>
                      <a:lnTo>
                        <a:pt x="98" y="251"/>
                      </a:lnTo>
                      <a:lnTo>
                        <a:pt x="99" y="251"/>
                      </a:lnTo>
                      <a:lnTo>
                        <a:pt x="100" y="250"/>
                      </a:lnTo>
                      <a:lnTo>
                        <a:pt x="100" y="250"/>
                      </a:lnTo>
                      <a:lnTo>
                        <a:pt x="100" y="250"/>
                      </a:lnTo>
                      <a:lnTo>
                        <a:pt x="100" y="249"/>
                      </a:lnTo>
                      <a:lnTo>
                        <a:pt x="100" y="247"/>
                      </a:lnTo>
                      <a:lnTo>
                        <a:pt x="100" y="247"/>
                      </a:lnTo>
                      <a:lnTo>
                        <a:pt x="100" y="245"/>
                      </a:lnTo>
                      <a:lnTo>
                        <a:pt x="100" y="245"/>
                      </a:lnTo>
                      <a:lnTo>
                        <a:pt x="101" y="243"/>
                      </a:lnTo>
                      <a:lnTo>
                        <a:pt x="101" y="242"/>
                      </a:lnTo>
                      <a:lnTo>
                        <a:pt x="101" y="241"/>
                      </a:lnTo>
                      <a:lnTo>
                        <a:pt x="102" y="240"/>
                      </a:lnTo>
                      <a:lnTo>
                        <a:pt x="103" y="237"/>
                      </a:lnTo>
                      <a:lnTo>
                        <a:pt x="103" y="236"/>
                      </a:lnTo>
                      <a:lnTo>
                        <a:pt x="103" y="234"/>
                      </a:lnTo>
                      <a:lnTo>
                        <a:pt x="104" y="233"/>
                      </a:lnTo>
                      <a:lnTo>
                        <a:pt x="103" y="226"/>
                      </a:lnTo>
                      <a:lnTo>
                        <a:pt x="103" y="222"/>
                      </a:lnTo>
                      <a:lnTo>
                        <a:pt x="103" y="219"/>
                      </a:lnTo>
                      <a:lnTo>
                        <a:pt x="103" y="216"/>
                      </a:lnTo>
                      <a:lnTo>
                        <a:pt x="103" y="212"/>
                      </a:lnTo>
                      <a:lnTo>
                        <a:pt x="104" y="209"/>
                      </a:lnTo>
                      <a:lnTo>
                        <a:pt x="104" y="205"/>
                      </a:lnTo>
                      <a:lnTo>
                        <a:pt x="104" y="199"/>
                      </a:lnTo>
                      <a:lnTo>
                        <a:pt x="104" y="195"/>
                      </a:lnTo>
                      <a:lnTo>
                        <a:pt x="104" y="191"/>
                      </a:lnTo>
                      <a:lnTo>
                        <a:pt x="103" y="180"/>
                      </a:lnTo>
                      <a:lnTo>
                        <a:pt x="103" y="177"/>
                      </a:lnTo>
                      <a:lnTo>
                        <a:pt x="102" y="172"/>
                      </a:lnTo>
                      <a:lnTo>
                        <a:pt x="102" y="167"/>
                      </a:lnTo>
                      <a:lnTo>
                        <a:pt x="101" y="164"/>
                      </a:lnTo>
                      <a:lnTo>
                        <a:pt x="100" y="157"/>
                      </a:lnTo>
                      <a:lnTo>
                        <a:pt x="100" y="157"/>
                      </a:lnTo>
                      <a:lnTo>
                        <a:pt x="100" y="153"/>
                      </a:lnTo>
                      <a:lnTo>
                        <a:pt x="100" y="149"/>
                      </a:lnTo>
                      <a:lnTo>
                        <a:pt x="100" y="146"/>
                      </a:lnTo>
                      <a:lnTo>
                        <a:pt x="100" y="144"/>
                      </a:lnTo>
                      <a:lnTo>
                        <a:pt x="99" y="143"/>
                      </a:lnTo>
                      <a:lnTo>
                        <a:pt x="99" y="141"/>
                      </a:lnTo>
                      <a:lnTo>
                        <a:pt x="99" y="141"/>
                      </a:lnTo>
                      <a:lnTo>
                        <a:pt x="99" y="140"/>
                      </a:lnTo>
                      <a:lnTo>
                        <a:pt x="99" y="138"/>
                      </a:lnTo>
                      <a:lnTo>
                        <a:pt x="99" y="136"/>
                      </a:lnTo>
                      <a:lnTo>
                        <a:pt x="99" y="136"/>
                      </a:lnTo>
                      <a:lnTo>
                        <a:pt x="99" y="136"/>
                      </a:lnTo>
                      <a:lnTo>
                        <a:pt x="100" y="136"/>
                      </a:lnTo>
                      <a:lnTo>
                        <a:pt x="100" y="136"/>
                      </a:lnTo>
                      <a:lnTo>
                        <a:pt x="100" y="133"/>
                      </a:lnTo>
                      <a:lnTo>
                        <a:pt x="100" y="132"/>
                      </a:lnTo>
                      <a:lnTo>
                        <a:pt x="100" y="128"/>
                      </a:lnTo>
                      <a:lnTo>
                        <a:pt x="100" y="124"/>
                      </a:lnTo>
                      <a:lnTo>
                        <a:pt x="100" y="121"/>
                      </a:lnTo>
                      <a:lnTo>
                        <a:pt x="100" y="120"/>
                      </a:lnTo>
                      <a:lnTo>
                        <a:pt x="100" y="120"/>
                      </a:lnTo>
                      <a:lnTo>
                        <a:pt x="101" y="120"/>
                      </a:lnTo>
                      <a:lnTo>
                        <a:pt x="102" y="119"/>
                      </a:lnTo>
                      <a:lnTo>
                        <a:pt x="102" y="119"/>
                      </a:lnTo>
                      <a:lnTo>
                        <a:pt x="102" y="119"/>
                      </a:lnTo>
                      <a:lnTo>
                        <a:pt x="102" y="119"/>
                      </a:lnTo>
                      <a:lnTo>
                        <a:pt x="103" y="119"/>
                      </a:lnTo>
                      <a:lnTo>
                        <a:pt x="104" y="118"/>
                      </a:lnTo>
                      <a:lnTo>
                        <a:pt x="105" y="118"/>
                      </a:lnTo>
                      <a:lnTo>
                        <a:pt x="106" y="118"/>
                      </a:lnTo>
                      <a:lnTo>
                        <a:pt x="107" y="119"/>
                      </a:lnTo>
                      <a:lnTo>
                        <a:pt x="111" y="121"/>
                      </a:lnTo>
                      <a:lnTo>
                        <a:pt x="111" y="121"/>
                      </a:lnTo>
                      <a:lnTo>
                        <a:pt x="112" y="121"/>
                      </a:lnTo>
                      <a:lnTo>
                        <a:pt x="112" y="121"/>
                      </a:lnTo>
                      <a:lnTo>
                        <a:pt x="112" y="120"/>
                      </a:lnTo>
                      <a:lnTo>
                        <a:pt x="113" y="118"/>
                      </a:lnTo>
                      <a:lnTo>
                        <a:pt x="115" y="115"/>
                      </a:lnTo>
                      <a:lnTo>
                        <a:pt x="117" y="112"/>
                      </a:lnTo>
                      <a:lnTo>
                        <a:pt x="118" y="110"/>
                      </a:lnTo>
                      <a:lnTo>
                        <a:pt x="119" y="109"/>
                      </a:lnTo>
                      <a:lnTo>
                        <a:pt x="120" y="108"/>
                      </a:lnTo>
                      <a:lnTo>
                        <a:pt x="121" y="107"/>
                      </a:lnTo>
                      <a:lnTo>
                        <a:pt x="122" y="104"/>
                      </a:lnTo>
                      <a:lnTo>
                        <a:pt x="122" y="103"/>
                      </a:lnTo>
                      <a:lnTo>
                        <a:pt x="123" y="101"/>
                      </a:lnTo>
                      <a:lnTo>
                        <a:pt x="124" y="99"/>
                      </a:lnTo>
                      <a:lnTo>
                        <a:pt x="125" y="98"/>
                      </a:lnTo>
                      <a:lnTo>
                        <a:pt x="126" y="96"/>
                      </a:lnTo>
                      <a:lnTo>
                        <a:pt x="128" y="90"/>
                      </a:lnTo>
                      <a:lnTo>
                        <a:pt x="129" y="88"/>
                      </a:lnTo>
                      <a:lnTo>
                        <a:pt x="129" y="86"/>
                      </a:lnTo>
                      <a:lnTo>
                        <a:pt x="130" y="86"/>
                      </a:lnTo>
                      <a:lnTo>
                        <a:pt x="130" y="85"/>
                      </a:lnTo>
                      <a:lnTo>
                        <a:pt x="130" y="84"/>
                      </a:lnTo>
                      <a:lnTo>
                        <a:pt x="130" y="83"/>
                      </a:lnTo>
                      <a:lnTo>
                        <a:pt x="130" y="80"/>
                      </a:lnTo>
                      <a:close/>
                      <a:moveTo>
                        <a:pt x="64" y="10"/>
                      </a:moveTo>
                      <a:lnTo>
                        <a:pt x="64" y="10"/>
                      </a:lnTo>
                      <a:lnTo>
                        <a:pt x="64" y="10"/>
                      </a:lnTo>
                      <a:lnTo>
                        <a:pt x="64" y="10"/>
                      </a:lnTo>
                      <a:close/>
                      <a:moveTo>
                        <a:pt x="64" y="11"/>
                      </a:moveTo>
                      <a:lnTo>
                        <a:pt x="64" y="10"/>
                      </a:lnTo>
                      <a:lnTo>
                        <a:pt x="64" y="10"/>
                      </a:lnTo>
                      <a:lnTo>
                        <a:pt x="64" y="10"/>
                      </a:lnTo>
                      <a:lnTo>
                        <a:pt x="64" y="11"/>
                      </a:lnTo>
                      <a:close/>
                      <a:moveTo>
                        <a:pt x="112" y="90"/>
                      </a:moveTo>
                      <a:lnTo>
                        <a:pt x="110" y="91"/>
                      </a:lnTo>
                      <a:lnTo>
                        <a:pt x="109" y="91"/>
                      </a:lnTo>
                      <a:lnTo>
                        <a:pt x="109" y="92"/>
                      </a:lnTo>
                      <a:lnTo>
                        <a:pt x="108" y="93"/>
                      </a:lnTo>
                      <a:lnTo>
                        <a:pt x="108" y="94"/>
                      </a:lnTo>
                      <a:lnTo>
                        <a:pt x="108" y="95"/>
                      </a:lnTo>
                      <a:lnTo>
                        <a:pt x="108" y="97"/>
                      </a:lnTo>
                      <a:lnTo>
                        <a:pt x="108" y="97"/>
                      </a:lnTo>
                      <a:lnTo>
                        <a:pt x="108" y="99"/>
                      </a:lnTo>
                      <a:lnTo>
                        <a:pt x="108" y="99"/>
                      </a:lnTo>
                      <a:lnTo>
                        <a:pt x="108" y="100"/>
                      </a:lnTo>
                      <a:lnTo>
                        <a:pt x="108" y="100"/>
                      </a:lnTo>
                      <a:lnTo>
                        <a:pt x="108" y="101"/>
                      </a:lnTo>
                      <a:lnTo>
                        <a:pt x="108" y="102"/>
                      </a:lnTo>
                      <a:lnTo>
                        <a:pt x="108" y="102"/>
                      </a:lnTo>
                      <a:lnTo>
                        <a:pt x="107" y="102"/>
                      </a:lnTo>
                      <a:lnTo>
                        <a:pt x="106" y="102"/>
                      </a:lnTo>
                      <a:lnTo>
                        <a:pt x="105" y="102"/>
                      </a:lnTo>
                      <a:lnTo>
                        <a:pt x="105" y="103"/>
                      </a:lnTo>
                      <a:lnTo>
                        <a:pt x="105" y="103"/>
                      </a:lnTo>
                      <a:lnTo>
                        <a:pt x="104" y="103"/>
                      </a:lnTo>
                      <a:lnTo>
                        <a:pt x="104" y="105"/>
                      </a:lnTo>
                      <a:lnTo>
                        <a:pt x="104" y="105"/>
                      </a:lnTo>
                      <a:lnTo>
                        <a:pt x="104" y="106"/>
                      </a:lnTo>
                      <a:lnTo>
                        <a:pt x="102" y="107"/>
                      </a:lnTo>
                      <a:lnTo>
                        <a:pt x="100" y="109"/>
                      </a:lnTo>
                      <a:lnTo>
                        <a:pt x="99" y="108"/>
                      </a:lnTo>
                      <a:lnTo>
                        <a:pt x="99" y="108"/>
                      </a:lnTo>
                      <a:lnTo>
                        <a:pt x="99" y="106"/>
                      </a:lnTo>
                      <a:lnTo>
                        <a:pt x="98" y="104"/>
                      </a:lnTo>
                      <a:lnTo>
                        <a:pt x="99" y="104"/>
                      </a:lnTo>
                      <a:lnTo>
                        <a:pt x="99" y="103"/>
                      </a:lnTo>
                      <a:lnTo>
                        <a:pt x="99" y="101"/>
                      </a:lnTo>
                      <a:lnTo>
                        <a:pt x="99" y="99"/>
                      </a:lnTo>
                      <a:lnTo>
                        <a:pt x="99" y="98"/>
                      </a:lnTo>
                      <a:lnTo>
                        <a:pt x="100" y="95"/>
                      </a:lnTo>
                      <a:lnTo>
                        <a:pt x="100" y="91"/>
                      </a:lnTo>
                      <a:lnTo>
                        <a:pt x="102" y="86"/>
                      </a:lnTo>
                      <a:lnTo>
                        <a:pt x="102" y="85"/>
                      </a:lnTo>
                      <a:lnTo>
                        <a:pt x="103" y="84"/>
                      </a:lnTo>
                      <a:lnTo>
                        <a:pt x="103" y="83"/>
                      </a:lnTo>
                      <a:lnTo>
                        <a:pt x="103" y="80"/>
                      </a:lnTo>
                      <a:lnTo>
                        <a:pt x="104" y="79"/>
                      </a:lnTo>
                      <a:lnTo>
                        <a:pt x="104" y="77"/>
                      </a:lnTo>
                      <a:lnTo>
                        <a:pt x="105" y="76"/>
                      </a:lnTo>
                      <a:lnTo>
                        <a:pt x="105" y="75"/>
                      </a:lnTo>
                      <a:lnTo>
                        <a:pt x="107" y="74"/>
                      </a:lnTo>
                      <a:lnTo>
                        <a:pt x="107" y="73"/>
                      </a:lnTo>
                      <a:lnTo>
                        <a:pt x="107" y="72"/>
                      </a:lnTo>
                      <a:lnTo>
                        <a:pt x="107" y="72"/>
                      </a:lnTo>
                      <a:lnTo>
                        <a:pt x="108" y="73"/>
                      </a:lnTo>
                      <a:lnTo>
                        <a:pt x="108" y="73"/>
                      </a:lnTo>
                      <a:lnTo>
                        <a:pt x="108" y="74"/>
                      </a:lnTo>
                      <a:lnTo>
                        <a:pt x="108" y="75"/>
                      </a:lnTo>
                      <a:lnTo>
                        <a:pt x="109" y="76"/>
                      </a:lnTo>
                      <a:lnTo>
                        <a:pt x="109" y="77"/>
                      </a:lnTo>
                      <a:lnTo>
                        <a:pt x="110" y="79"/>
                      </a:lnTo>
                      <a:lnTo>
                        <a:pt x="111" y="81"/>
                      </a:lnTo>
                      <a:lnTo>
                        <a:pt x="111" y="83"/>
                      </a:lnTo>
                      <a:lnTo>
                        <a:pt x="111" y="85"/>
                      </a:lnTo>
                      <a:lnTo>
                        <a:pt x="111" y="88"/>
                      </a:lnTo>
                      <a:lnTo>
                        <a:pt x="112" y="88"/>
                      </a:lnTo>
                      <a:lnTo>
                        <a:pt x="112" y="89"/>
                      </a:lnTo>
                      <a:lnTo>
                        <a:pt x="112"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Calibri"/>
                  </a:endParaRPr>
                </a:p>
              </p:txBody>
            </p:sp>
            <p:sp>
              <p:nvSpPr>
                <p:cNvPr id="103" name="Freeform 47"/>
                <p:cNvSpPr>
                  <a:spLocks noChangeAspect="1" noEditPoints="1"/>
                </p:cNvSpPr>
                <p:nvPr/>
              </p:nvSpPr>
              <p:spPr bwMode="auto">
                <a:xfrm>
                  <a:off x="5501214" y="2213022"/>
                  <a:ext cx="263086" cy="165548"/>
                </a:xfrm>
                <a:custGeom>
                  <a:avLst/>
                  <a:gdLst/>
                  <a:ahLst/>
                  <a:cxnLst>
                    <a:cxn ang="0">
                      <a:pos x="377" y="1001"/>
                    </a:cxn>
                    <a:cxn ang="0">
                      <a:pos x="151" y="1080"/>
                    </a:cxn>
                    <a:cxn ang="0">
                      <a:pos x="289" y="1248"/>
                    </a:cxn>
                    <a:cxn ang="0">
                      <a:pos x="524" y="1145"/>
                    </a:cxn>
                    <a:cxn ang="0">
                      <a:pos x="340" y="1137"/>
                    </a:cxn>
                    <a:cxn ang="0">
                      <a:pos x="249" y="1147"/>
                    </a:cxn>
                    <a:cxn ang="0">
                      <a:pos x="306" y="1100"/>
                    </a:cxn>
                    <a:cxn ang="0">
                      <a:pos x="335" y="1089"/>
                    </a:cxn>
                    <a:cxn ang="0">
                      <a:pos x="419" y="1080"/>
                    </a:cxn>
                    <a:cxn ang="0">
                      <a:pos x="369" y="1125"/>
                    </a:cxn>
                    <a:cxn ang="0">
                      <a:pos x="312" y="1108"/>
                    </a:cxn>
                    <a:cxn ang="0">
                      <a:pos x="351" y="1115"/>
                    </a:cxn>
                    <a:cxn ang="0">
                      <a:pos x="351" y="1115"/>
                    </a:cxn>
                    <a:cxn ang="0">
                      <a:pos x="1264" y="538"/>
                    </a:cxn>
                    <a:cxn ang="0">
                      <a:pos x="1239" y="684"/>
                    </a:cxn>
                    <a:cxn ang="0">
                      <a:pos x="1343" y="736"/>
                    </a:cxn>
                    <a:cxn ang="0">
                      <a:pos x="1381" y="925"/>
                    </a:cxn>
                    <a:cxn ang="0">
                      <a:pos x="1136" y="753"/>
                    </a:cxn>
                    <a:cxn ang="0">
                      <a:pos x="1182" y="724"/>
                    </a:cxn>
                    <a:cxn ang="0">
                      <a:pos x="1237" y="222"/>
                    </a:cxn>
                    <a:cxn ang="0">
                      <a:pos x="1475" y="102"/>
                    </a:cxn>
                    <a:cxn ang="0">
                      <a:pos x="1178" y="11"/>
                    </a:cxn>
                    <a:cxn ang="0">
                      <a:pos x="1204" y="0"/>
                    </a:cxn>
                    <a:cxn ang="0">
                      <a:pos x="344" y="552"/>
                    </a:cxn>
                    <a:cxn ang="0">
                      <a:pos x="2186" y="1340"/>
                    </a:cxn>
                    <a:cxn ang="0">
                      <a:pos x="1085" y="606"/>
                    </a:cxn>
                    <a:cxn ang="0">
                      <a:pos x="1783" y="634"/>
                    </a:cxn>
                    <a:cxn ang="0">
                      <a:pos x="1346" y="759"/>
                    </a:cxn>
                    <a:cxn ang="0">
                      <a:pos x="1356" y="739"/>
                    </a:cxn>
                    <a:cxn ang="0">
                      <a:pos x="1356" y="739"/>
                    </a:cxn>
                    <a:cxn ang="0">
                      <a:pos x="820" y="794"/>
                    </a:cxn>
                    <a:cxn ang="0">
                      <a:pos x="936" y="639"/>
                    </a:cxn>
                    <a:cxn ang="0">
                      <a:pos x="821" y="787"/>
                    </a:cxn>
                    <a:cxn ang="0">
                      <a:pos x="778" y="792"/>
                    </a:cxn>
                    <a:cxn ang="0">
                      <a:pos x="826" y="660"/>
                    </a:cxn>
                    <a:cxn ang="0">
                      <a:pos x="807" y="796"/>
                    </a:cxn>
                    <a:cxn ang="0">
                      <a:pos x="291" y="728"/>
                    </a:cxn>
                    <a:cxn ang="0">
                      <a:pos x="254" y="803"/>
                    </a:cxn>
                    <a:cxn ang="0">
                      <a:pos x="779" y="1002"/>
                    </a:cxn>
                    <a:cxn ang="0">
                      <a:pos x="495" y="1280"/>
                    </a:cxn>
                    <a:cxn ang="0">
                      <a:pos x="446" y="1305"/>
                    </a:cxn>
                    <a:cxn ang="0">
                      <a:pos x="768" y="1084"/>
                    </a:cxn>
                    <a:cxn ang="0">
                      <a:pos x="1043" y="1180"/>
                    </a:cxn>
                    <a:cxn ang="0">
                      <a:pos x="802" y="1334"/>
                    </a:cxn>
                    <a:cxn ang="0">
                      <a:pos x="745" y="1346"/>
                    </a:cxn>
                    <a:cxn ang="0">
                      <a:pos x="1410" y="1211"/>
                    </a:cxn>
                    <a:cxn ang="0">
                      <a:pos x="783" y="1068"/>
                    </a:cxn>
                    <a:cxn ang="0">
                      <a:pos x="1387" y="958"/>
                    </a:cxn>
                    <a:cxn ang="0">
                      <a:pos x="1404" y="980"/>
                    </a:cxn>
                    <a:cxn ang="0">
                      <a:pos x="1399" y="938"/>
                    </a:cxn>
                    <a:cxn ang="0">
                      <a:pos x="1621" y="1230"/>
                    </a:cxn>
                    <a:cxn ang="0">
                      <a:pos x="2136" y="1305"/>
                    </a:cxn>
                  </a:cxnLst>
                  <a:rect l="0" t="0" r="r" b="b"/>
                  <a:pathLst>
                    <a:path w="2186" h="1376">
                      <a:moveTo>
                        <a:pt x="405" y="1100"/>
                      </a:moveTo>
                      <a:cubicBezTo>
                        <a:pt x="448" y="1069"/>
                        <a:pt x="448" y="1069"/>
                        <a:pt x="448" y="1069"/>
                      </a:cubicBezTo>
                      <a:cubicBezTo>
                        <a:pt x="385" y="1080"/>
                        <a:pt x="385" y="1080"/>
                        <a:pt x="385" y="1080"/>
                      </a:cubicBezTo>
                      <a:cubicBezTo>
                        <a:pt x="377" y="1001"/>
                        <a:pt x="377" y="1001"/>
                        <a:pt x="377" y="1001"/>
                      </a:cubicBezTo>
                      <a:cubicBezTo>
                        <a:pt x="317" y="1068"/>
                        <a:pt x="317" y="1068"/>
                        <a:pt x="317" y="1068"/>
                      </a:cubicBezTo>
                      <a:cubicBezTo>
                        <a:pt x="269" y="1038"/>
                        <a:pt x="269" y="1038"/>
                        <a:pt x="269" y="1038"/>
                      </a:cubicBezTo>
                      <a:cubicBezTo>
                        <a:pt x="286" y="1080"/>
                        <a:pt x="286" y="1080"/>
                        <a:pt x="286" y="1080"/>
                      </a:cubicBezTo>
                      <a:cubicBezTo>
                        <a:pt x="151" y="1080"/>
                        <a:pt x="151" y="1080"/>
                        <a:pt x="151" y="1080"/>
                      </a:cubicBezTo>
                      <a:cubicBezTo>
                        <a:pt x="268" y="1125"/>
                        <a:pt x="268" y="1125"/>
                        <a:pt x="268" y="1125"/>
                      </a:cubicBezTo>
                      <a:cubicBezTo>
                        <a:pt x="216" y="1160"/>
                        <a:pt x="216" y="1160"/>
                        <a:pt x="216" y="1160"/>
                      </a:cubicBezTo>
                      <a:cubicBezTo>
                        <a:pt x="287" y="1147"/>
                        <a:pt x="287" y="1147"/>
                        <a:pt x="287" y="1147"/>
                      </a:cubicBezTo>
                      <a:cubicBezTo>
                        <a:pt x="289" y="1248"/>
                        <a:pt x="289" y="1248"/>
                        <a:pt x="289" y="1248"/>
                      </a:cubicBezTo>
                      <a:cubicBezTo>
                        <a:pt x="359" y="1160"/>
                        <a:pt x="359" y="1160"/>
                        <a:pt x="359" y="1160"/>
                      </a:cubicBezTo>
                      <a:cubicBezTo>
                        <a:pt x="413" y="1194"/>
                        <a:pt x="413" y="1194"/>
                        <a:pt x="413" y="1194"/>
                      </a:cubicBezTo>
                      <a:cubicBezTo>
                        <a:pt x="391" y="1146"/>
                        <a:pt x="391" y="1146"/>
                        <a:pt x="391" y="1146"/>
                      </a:cubicBezTo>
                      <a:cubicBezTo>
                        <a:pt x="524" y="1145"/>
                        <a:pt x="524" y="1145"/>
                        <a:pt x="524" y="1145"/>
                      </a:cubicBezTo>
                      <a:lnTo>
                        <a:pt x="405" y="1100"/>
                      </a:lnTo>
                      <a:close/>
                      <a:moveTo>
                        <a:pt x="392" y="1172"/>
                      </a:moveTo>
                      <a:cubicBezTo>
                        <a:pt x="351" y="1136"/>
                        <a:pt x="351" y="1136"/>
                        <a:pt x="351" y="1136"/>
                      </a:cubicBezTo>
                      <a:cubicBezTo>
                        <a:pt x="348" y="1137"/>
                        <a:pt x="344" y="1137"/>
                        <a:pt x="340" y="1137"/>
                      </a:cubicBezTo>
                      <a:cubicBezTo>
                        <a:pt x="303" y="1209"/>
                        <a:pt x="303" y="1209"/>
                        <a:pt x="303" y="1209"/>
                      </a:cubicBezTo>
                      <a:cubicBezTo>
                        <a:pt x="319" y="1134"/>
                        <a:pt x="319" y="1134"/>
                        <a:pt x="319" y="1134"/>
                      </a:cubicBezTo>
                      <a:cubicBezTo>
                        <a:pt x="315" y="1132"/>
                        <a:pt x="312" y="1130"/>
                        <a:pt x="310" y="1128"/>
                      </a:cubicBezTo>
                      <a:cubicBezTo>
                        <a:pt x="249" y="1147"/>
                        <a:pt x="249" y="1147"/>
                        <a:pt x="249" y="1147"/>
                      </a:cubicBezTo>
                      <a:cubicBezTo>
                        <a:pt x="303" y="1121"/>
                        <a:pt x="303" y="1121"/>
                        <a:pt x="303" y="1121"/>
                      </a:cubicBezTo>
                      <a:cubicBezTo>
                        <a:pt x="302" y="1119"/>
                        <a:pt x="301" y="1116"/>
                        <a:pt x="301" y="1113"/>
                      </a:cubicBezTo>
                      <a:cubicBezTo>
                        <a:pt x="201" y="1089"/>
                        <a:pt x="201" y="1089"/>
                        <a:pt x="201" y="1089"/>
                      </a:cubicBezTo>
                      <a:cubicBezTo>
                        <a:pt x="306" y="1100"/>
                        <a:pt x="306" y="1100"/>
                        <a:pt x="306" y="1100"/>
                      </a:cubicBezTo>
                      <a:cubicBezTo>
                        <a:pt x="308" y="1098"/>
                        <a:pt x="310" y="1096"/>
                        <a:pt x="313" y="1094"/>
                      </a:cubicBezTo>
                      <a:cubicBezTo>
                        <a:pt x="287" y="1057"/>
                        <a:pt x="287" y="1057"/>
                        <a:pt x="287" y="1057"/>
                      </a:cubicBezTo>
                      <a:cubicBezTo>
                        <a:pt x="324" y="1090"/>
                        <a:pt x="324" y="1090"/>
                        <a:pt x="324" y="1090"/>
                      </a:cubicBezTo>
                      <a:cubicBezTo>
                        <a:pt x="328" y="1089"/>
                        <a:pt x="331" y="1089"/>
                        <a:pt x="335" y="1089"/>
                      </a:cubicBezTo>
                      <a:cubicBezTo>
                        <a:pt x="367" y="1029"/>
                        <a:pt x="367" y="1029"/>
                        <a:pt x="367" y="1029"/>
                      </a:cubicBezTo>
                      <a:cubicBezTo>
                        <a:pt x="355" y="1092"/>
                        <a:pt x="355" y="1092"/>
                        <a:pt x="355" y="1092"/>
                      </a:cubicBezTo>
                      <a:cubicBezTo>
                        <a:pt x="359" y="1093"/>
                        <a:pt x="362" y="1095"/>
                        <a:pt x="364" y="1097"/>
                      </a:cubicBezTo>
                      <a:cubicBezTo>
                        <a:pt x="419" y="1080"/>
                        <a:pt x="419" y="1080"/>
                        <a:pt x="419" y="1080"/>
                      </a:cubicBezTo>
                      <a:cubicBezTo>
                        <a:pt x="371" y="1104"/>
                        <a:pt x="371" y="1104"/>
                        <a:pt x="371" y="1104"/>
                      </a:cubicBezTo>
                      <a:cubicBezTo>
                        <a:pt x="373" y="1106"/>
                        <a:pt x="374" y="1109"/>
                        <a:pt x="374" y="1112"/>
                      </a:cubicBezTo>
                      <a:cubicBezTo>
                        <a:pt x="474" y="1136"/>
                        <a:pt x="474" y="1136"/>
                        <a:pt x="474" y="1136"/>
                      </a:cubicBezTo>
                      <a:cubicBezTo>
                        <a:pt x="369" y="1125"/>
                        <a:pt x="369" y="1125"/>
                        <a:pt x="369" y="1125"/>
                      </a:cubicBezTo>
                      <a:cubicBezTo>
                        <a:pt x="368" y="1127"/>
                        <a:pt x="365" y="1129"/>
                        <a:pt x="362" y="1131"/>
                      </a:cubicBezTo>
                      <a:lnTo>
                        <a:pt x="392" y="1172"/>
                      </a:lnTo>
                      <a:close/>
                      <a:moveTo>
                        <a:pt x="343" y="1096"/>
                      </a:moveTo>
                      <a:cubicBezTo>
                        <a:pt x="329" y="1094"/>
                        <a:pt x="315" y="1099"/>
                        <a:pt x="312" y="1108"/>
                      </a:cubicBezTo>
                      <a:cubicBezTo>
                        <a:pt x="308" y="1117"/>
                        <a:pt x="317" y="1127"/>
                        <a:pt x="331" y="1129"/>
                      </a:cubicBezTo>
                      <a:cubicBezTo>
                        <a:pt x="346" y="1132"/>
                        <a:pt x="360" y="1126"/>
                        <a:pt x="363" y="1117"/>
                      </a:cubicBezTo>
                      <a:cubicBezTo>
                        <a:pt x="366" y="1108"/>
                        <a:pt x="357" y="1098"/>
                        <a:pt x="343" y="1096"/>
                      </a:cubicBezTo>
                      <a:close/>
                      <a:moveTo>
                        <a:pt x="351" y="1115"/>
                      </a:moveTo>
                      <a:cubicBezTo>
                        <a:pt x="349" y="1120"/>
                        <a:pt x="342" y="1123"/>
                        <a:pt x="334" y="1122"/>
                      </a:cubicBezTo>
                      <a:cubicBezTo>
                        <a:pt x="327" y="1120"/>
                        <a:pt x="322" y="1115"/>
                        <a:pt x="324" y="1110"/>
                      </a:cubicBezTo>
                      <a:cubicBezTo>
                        <a:pt x="326" y="1105"/>
                        <a:pt x="333" y="1102"/>
                        <a:pt x="341" y="1103"/>
                      </a:cubicBezTo>
                      <a:cubicBezTo>
                        <a:pt x="348" y="1105"/>
                        <a:pt x="353" y="1110"/>
                        <a:pt x="351" y="1115"/>
                      </a:cubicBezTo>
                      <a:close/>
                      <a:moveTo>
                        <a:pt x="1801" y="609"/>
                      </a:moveTo>
                      <a:cubicBezTo>
                        <a:pt x="1794" y="608"/>
                        <a:pt x="1794" y="608"/>
                        <a:pt x="1794" y="608"/>
                      </a:cubicBezTo>
                      <a:cubicBezTo>
                        <a:pt x="1310" y="528"/>
                        <a:pt x="1310" y="528"/>
                        <a:pt x="1310" y="528"/>
                      </a:cubicBezTo>
                      <a:cubicBezTo>
                        <a:pt x="1264" y="538"/>
                        <a:pt x="1264" y="538"/>
                        <a:pt x="1264" y="538"/>
                      </a:cubicBezTo>
                      <a:cubicBezTo>
                        <a:pt x="1261" y="548"/>
                        <a:pt x="1258" y="558"/>
                        <a:pt x="1256" y="568"/>
                      </a:cubicBezTo>
                      <a:cubicBezTo>
                        <a:pt x="1307" y="557"/>
                        <a:pt x="1307" y="557"/>
                        <a:pt x="1307" y="557"/>
                      </a:cubicBezTo>
                      <a:cubicBezTo>
                        <a:pt x="1325" y="647"/>
                        <a:pt x="1325" y="647"/>
                        <a:pt x="1325" y="647"/>
                      </a:cubicBezTo>
                      <a:cubicBezTo>
                        <a:pt x="1239" y="684"/>
                        <a:pt x="1239" y="684"/>
                        <a:pt x="1239" y="684"/>
                      </a:cubicBezTo>
                      <a:cubicBezTo>
                        <a:pt x="1239" y="693"/>
                        <a:pt x="1239" y="701"/>
                        <a:pt x="1238" y="708"/>
                      </a:cubicBezTo>
                      <a:cubicBezTo>
                        <a:pt x="1328" y="670"/>
                        <a:pt x="1328" y="670"/>
                        <a:pt x="1328" y="670"/>
                      </a:cubicBezTo>
                      <a:cubicBezTo>
                        <a:pt x="1330" y="670"/>
                        <a:pt x="1330" y="670"/>
                        <a:pt x="1330" y="670"/>
                      </a:cubicBezTo>
                      <a:cubicBezTo>
                        <a:pt x="1343" y="736"/>
                        <a:pt x="1343" y="736"/>
                        <a:pt x="1343" y="736"/>
                      </a:cubicBezTo>
                      <a:cubicBezTo>
                        <a:pt x="1287" y="761"/>
                        <a:pt x="1287" y="761"/>
                        <a:pt x="1287" y="761"/>
                      </a:cubicBezTo>
                      <a:cubicBezTo>
                        <a:pt x="1347" y="799"/>
                        <a:pt x="1347" y="799"/>
                        <a:pt x="1347" y="799"/>
                      </a:cubicBezTo>
                      <a:cubicBezTo>
                        <a:pt x="1358" y="812"/>
                        <a:pt x="1358" y="812"/>
                        <a:pt x="1358" y="812"/>
                      </a:cubicBezTo>
                      <a:cubicBezTo>
                        <a:pt x="1381" y="925"/>
                        <a:pt x="1381" y="925"/>
                        <a:pt x="1381" y="925"/>
                      </a:cubicBezTo>
                      <a:cubicBezTo>
                        <a:pt x="1200" y="798"/>
                        <a:pt x="1200" y="798"/>
                        <a:pt x="1200" y="798"/>
                      </a:cubicBezTo>
                      <a:cubicBezTo>
                        <a:pt x="796" y="973"/>
                        <a:pt x="796" y="973"/>
                        <a:pt x="796" y="973"/>
                      </a:cubicBezTo>
                      <a:cubicBezTo>
                        <a:pt x="806" y="895"/>
                        <a:pt x="806" y="895"/>
                        <a:pt x="806" y="895"/>
                      </a:cubicBezTo>
                      <a:cubicBezTo>
                        <a:pt x="1136" y="753"/>
                        <a:pt x="1136" y="753"/>
                        <a:pt x="1136" y="753"/>
                      </a:cubicBezTo>
                      <a:cubicBezTo>
                        <a:pt x="964" y="633"/>
                        <a:pt x="964" y="633"/>
                        <a:pt x="964" y="633"/>
                      </a:cubicBezTo>
                      <a:cubicBezTo>
                        <a:pt x="1055" y="613"/>
                        <a:pt x="1055" y="613"/>
                        <a:pt x="1055" y="613"/>
                      </a:cubicBezTo>
                      <a:cubicBezTo>
                        <a:pt x="1181" y="693"/>
                        <a:pt x="1181" y="693"/>
                        <a:pt x="1181" y="693"/>
                      </a:cubicBezTo>
                      <a:cubicBezTo>
                        <a:pt x="1182" y="724"/>
                        <a:pt x="1182" y="724"/>
                        <a:pt x="1182" y="724"/>
                      </a:cubicBezTo>
                      <a:cubicBezTo>
                        <a:pt x="1183" y="761"/>
                        <a:pt x="1183" y="761"/>
                        <a:pt x="1183" y="761"/>
                      </a:cubicBezTo>
                      <a:cubicBezTo>
                        <a:pt x="1183" y="764"/>
                        <a:pt x="1192" y="766"/>
                        <a:pt x="1204" y="766"/>
                      </a:cubicBezTo>
                      <a:cubicBezTo>
                        <a:pt x="1216" y="766"/>
                        <a:pt x="1226" y="764"/>
                        <a:pt x="1226" y="761"/>
                      </a:cubicBezTo>
                      <a:cubicBezTo>
                        <a:pt x="1237" y="222"/>
                        <a:pt x="1237" y="222"/>
                        <a:pt x="1237" y="222"/>
                      </a:cubicBezTo>
                      <a:cubicBezTo>
                        <a:pt x="1240" y="287"/>
                        <a:pt x="1246" y="371"/>
                        <a:pt x="1259" y="416"/>
                      </a:cubicBezTo>
                      <a:cubicBezTo>
                        <a:pt x="1327" y="428"/>
                        <a:pt x="1469" y="441"/>
                        <a:pt x="1497" y="341"/>
                      </a:cubicBezTo>
                      <a:cubicBezTo>
                        <a:pt x="1534" y="209"/>
                        <a:pt x="1708" y="184"/>
                        <a:pt x="1754" y="175"/>
                      </a:cubicBezTo>
                      <a:cubicBezTo>
                        <a:pt x="1720" y="122"/>
                        <a:pt x="1588" y="56"/>
                        <a:pt x="1475" y="102"/>
                      </a:cubicBezTo>
                      <a:cubicBezTo>
                        <a:pt x="1386" y="139"/>
                        <a:pt x="1280" y="70"/>
                        <a:pt x="1240" y="40"/>
                      </a:cubicBezTo>
                      <a:cubicBezTo>
                        <a:pt x="1241" y="20"/>
                        <a:pt x="1241" y="20"/>
                        <a:pt x="1241" y="20"/>
                      </a:cubicBezTo>
                      <a:cubicBezTo>
                        <a:pt x="1236" y="18"/>
                        <a:pt x="1230" y="17"/>
                        <a:pt x="1224" y="18"/>
                      </a:cubicBezTo>
                      <a:cubicBezTo>
                        <a:pt x="1201" y="20"/>
                        <a:pt x="1178" y="11"/>
                        <a:pt x="1178" y="11"/>
                      </a:cubicBezTo>
                      <a:cubicBezTo>
                        <a:pt x="1178" y="11"/>
                        <a:pt x="1178" y="11"/>
                        <a:pt x="1178" y="11"/>
                      </a:cubicBezTo>
                      <a:cubicBezTo>
                        <a:pt x="1185" y="12"/>
                        <a:pt x="1194" y="13"/>
                        <a:pt x="1204" y="13"/>
                      </a:cubicBezTo>
                      <a:cubicBezTo>
                        <a:pt x="1225" y="13"/>
                        <a:pt x="1241" y="10"/>
                        <a:pt x="1241" y="6"/>
                      </a:cubicBezTo>
                      <a:cubicBezTo>
                        <a:pt x="1241" y="3"/>
                        <a:pt x="1225" y="0"/>
                        <a:pt x="1204" y="0"/>
                      </a:cubicBezTo>
                      <a:cubicBezTo>
                        <a:pt x="1184" y="0"/>
                        <a:pt x="1167" y="3"/>
                        <a:pt x="1167" y="6"/>
                      </a:cubicBezTo>
                      <a:cubicBezTo>
                        <a:pt x="1179" y="557"/>
                        <a:pt x="1179" y="557"/>
                        <a:pt x="1179" y="557"/>
                      </a:cubicBezTo>
                      <a:cubicBezTo>
                        <a:pt x="833" y="633"/>
                        <a:pt x="833" y="633"/>
                        <a:pt x="833" y="633"/>
                      </a:cubicBezTo>
                      <a:cubicBezTo>
                        <a:pt x="344" y="552"/>
                        <a:pt x="344" y="552"/>
                        <a:pt x="344" y="552"/>
                      </a:cubicBezTo>
                      <a:cubicBezTo>
                        <a:pt x="0" y="1268"/>
                        <a:pt x="0" y="1268"/>
                        <a:pt x="0" y="1268"/>
                      </a:cubicBezTo>
                      <a:cubicBezTo>
                        <a:pt x="737" y="1376"/>
                        <a:pt x="737" y="1376"/>
                        <a:pt x="737" y="1376"/>
                      </a:cubicBezTo>
                      <a:cubicBezTo>
                        <a:pt x="1446" y="1232"/>
                        <a:pt x="1446" y="1232"/>
                        <a:pt x="1446" y="1232"/>
                      </a:cubicBezTo>
                      <a:cubicBezTo>
                        <a:pt x="2186" y="1340"/>
                        <a:pt x="2186" y="1340"/>
                        <a:pt x="2186" y="1340"/>
                      </a:cubicBezTo>
                      <a:lnTo>
                        <a:pt x="1801" y="609"/>
                      </a:lnTo>
                      <a:close/>
                      <a:moveTo>
                        <a:pt x="1179" y="585"/>
                      </a:moveTo>
                      <a:cubicBezTo>
                        <a:pt x="1181" y="667"/>
                        <a:pt x="1181" y="667"/>
                        <a:pt x="1181" y="667"/>
                      </a:cubicBezTo>
                      <a:cubicBezTo>
                        <a:pt x="1085" y="606"/>
                        <a:pt x="1085" y="606"/>
                        <a:pt x="1085" y="606"/>
                      </a:cubicBezTo>
                      <a:lnTo>
                        <a:pt x="1179" y="585"/>
                      </a:lnTo>
                      <a:close/>
                      <a:moveTo>
                        <a:pt x="1338" y="650"/>
                      </a:moveTo>
                      <a:cubicBezTo>
                        <a:pt x="1320" y="557"/>
                        <a:pt x="1320" y="557"/>
                        <a:pt x="1320" y="557"/>
                      </a:cubicBezTo>
                      <a:cubicBezTo>
                        <a:pt x="1783" y="634"/>
                        <a:pt x="1783" y="634"/>
                        <a:pt x="1783" y="634"/>
                      </a:cubicBezTo>
                      <a:cubicBezTo>
                        <a:pt x="1862" y="785"/>
                        <a:pt x="1862" y="785"/>
                        <a:pt x="1862" y="785"/>
                      </a:cubicBezTo>
                      <a:lnTo>
                        <a:pt x="1338" y="650"/>
                      </a:lnTo>
                      <a:close/>
                      <a:moveTo>
                        <a:pt x="1333" y="764"/>
                      </a:moveTo>
                      <a:cubicBezTo>
                        <a:pt x="1346" y="759"/>
                        <a:pt x="1346" y="759"/>
                        <a:pt x="1346" y="759"/>
                      </a:cubicBezTo>
                      <a:cubicBezTo>
                        <a:pt x="1347" y="759"/>
                        <a:pt x="1347" y="759"/>
                        <a:pt x="1347" y="759"/>
                      </a:cubicBezTo>
                      <a:cubicBezTo>
                        <a:pt x="1351" y="776"/>
                        <a:pt x="1351" y="776"/>
                        <a:pt x="1351" y="776"/>
                      </a:cubicBezTo>
                      <a:lnTo>
                        <a:pt x="1333" y="764"/>
                      </a:lnTo>
                      <a:close/>
                      <a:moveTo>
                        <a:pt x="1356" y="739"/>
                      </a:moveTo>
                      <a:cubicBezTo>
                        <a:pt x="1343" y="673"/>
                        <a:pt x="1343" y="673"/>
                        <a:pt x="1343" y="673"/>
                      </a:cubicBezTo>
                      <a:cubicBezTo>
                        <a:pt x="1876" y="810"/>
                        <a:pt x="1876" y="810"/>
                        <a:pt x="1876" y="810"/>
                      </a:cubicBezTo>
                      <a:cubicBezTo>
                        <a:pt x="1914" y="883"/>
                        <a:pt x="1914" y="883"/>
                        <a:pt x="1914" y="883"/>
                      </a:cubicBezTo>
                      <a:lnTo>
                        <a:pt x="1356" y="739"/>
                      </a:lnTo>
                      <a:close/>
                      <a:moveTo>
                        <a:pt x="936" y="639"/>
                      </a:moveTo>
                      <a:cubicBezTo>
                        <a:pt x="1091" y="748"/>
                        <a:pt x="1091" y="748"/>
                        <a:pt x="1091" y="748"/>
                      </a:cubicBezTo>
                      <a:cubicBezTo>
                        <a:pt x="810" y="870"/>
                        <a:pt x="810" y="870"/>
                        <a:pt x="810" y="870"/>
                      </a:cubicBezTo>
                      <a:cubicBezTo>
                        <a:pt x="820" y="794"/>
                        <a:pt x="820" y="794"/>
                        <a:pt x="820" y="794"/>
                      </a:cubicBezTo>
                      <a:cubicBezTo>
                        <a:pt x="821" y="794"/>
                        <a:pt x="821" y="794"/>
                        <a:pt x="821" y="793"/>
                      </a:cubicBezTo>
                      <a:cubicBezTo>
                        <a:pt x="902" y="775"/>
                        <a:pt x="926" y="743"/>
                        <a:pt x="926" y="711"/>
                      </a:cubicBezTo>
                      <a:cubicBezTo>
                        <a:pt x="926" y="685"/>
                        <a:pt x="910" y="662"/>
                        <a:pt x="899" y="647"/>
                      </a:cubicBezTo>
                      <a:lnTo>
                        <a:pt x="936" y="639"/>
                      </a:lnTo>
                      <a:close/>
                      <a:moveTo>
                        <a:pt x="838" y="661"/>
                      </a:moveTo>
                      <a:cubicBezTo>
                        <a:pt x="892" y="649"/>
                        <a:pt x="892" y="649"/>
                        <a:pt x="892" y="649"/>
                      </a:cubicBezTo>
                      <a:cubicBezTo>
                        <a:pt x="903" y="662"/>
                        <a:pt x="920" y="686"/>
                        <a:pt x="920" y="711"/>
                      </a:cubicBezTo>
                      <a:cubicBezTo>
                        <a:pt x="920" y="739"/>
                        <a:pt x="900" y="769"/>
                        <a:pt x="821" y="787"/>
                      </a:cubicBezTo>
                      <a:lnTo>
                        <a:pt x="838" y="661"/>
                      </a:lnTo>
                      <a:close/>
                      <a:moveTo>
                        <a:pt x="826" y="660"/>
                      </a:moveTo>
                      <a:cubicBezTo>
                        <a:pt x="808" y="790"/>
                        <a:pt x="808" y="790"/>
                        <a:pt x="808" y="790"/>
                      </a:cubicBezTo>
                      <a:cubicBezTo>
                        <a:pt x="798" y="791"/>
                        <a:pt x="788" y="792"/>
                        <a:pt x="778" y="792"/>
                      </a:cubicBezTo>
                      <a:cubicBezTo>
                        <a:pt x="696" y="792"/>
                        <a:pt x="620" y="739"/>
                        <a:pt x="565" y="686"/>
                      </a:cubicBezTo>
                      <a:cubicBezTo>
                        <a:pt x="537" y="659"/>
                        <a:pt x="514" y="632"/>
                        <a:pt x="499" y="612"/>
                      </a:cubicBezTo>
                      <a:cubicBezTo>
                        <a:pt x="497" y="610"/>
                        <a:pt x="495" y="608"/>
                        <a:pt x="493" y="605"/>
                      </a:cubicBezTo>
                      <a:lnTo>
                        <a:pt x="826" y="660"/>
                      </a:lnTo>
                      <a:close/>
                      <a:moveTo>
                        <a:pt x="360" y="583"/>
                      </a:moveTo>
                      <a:cubicBezTo>
                        <a:pt x="484" y="604"/>
                        <a:pt x="484" y="604"/>
                        <a:pt x="484" y="604"/>
                      </a:cubicBezTo>
                      <a:cubicBezTo>
                        <a:pt x="525" y="658"/>
                        <a:pt x="642" y="798"/>
                        <a:pt x="778" y="798"/>
                      </a:cubicBezTo>
                      <a:cubicBezTo>
                        <a:pt x="788" y="798"/>
                        <a:pt x="798" y="798"/>
                        <a:pt x="807" y="796"/>
                      </a:cubicBezTo>
                      <a:cubicBezTo>
                        <a:pt x="797" y="875"/>
                        <a:pt x="797" y="875"/>
                        <a:pt x="797" y="875"/>
                      </a:cubicBezTo>
                      <a:cubicBezTo>
                        <a:pt x="300" y="708"/>
                        <a:pt x="300" y="708"/>
                        <a:pt x="300" y="708"/>
                      </a:cubicBezTo>
                      <a:lnTo>
                        <a:pt x="360" y="583"/>
                      </a:lnTo>
                      <a:close/>
                      <a:moveTo>
                        <a:pt x="291" y="728"/>
                      </a:moveTo>
                      <a:cubicBezTo>
                        <a:pt x="794" y="897"/>
                        <a:pt x="794" y="897"/>
                        <a:pt x="794" y="897"/>
                      </a:cubicBezTo>
                      <a:cubicBezTo>
                        <a:pt x="783" y="979"/>
                        <a:pt x="783" y="979"/>
                        <a:pt x="783" y="979"/>
                      </a:cubicBezTo>
                      <a:cubicBezTo>
                        <a:pt x="780" y="980"/>
                        <a:pt x="780" y="980"/>
                        <a:pt x="780" y="980"/>
                      </a:cubicBezTo>
                      <a:cubicBezTo>
                        <a:pt x="254" y="803"/>
                        <a:pt x="254" y="803"/>
                        <a:pt x="254" y="803"/>
                      </a:cubicBezTo>
                      <a:lnTo>
                        <a:pt x="291" y="728"/>
                      </a:lnTo>
                      <a:close/>
                      <a:moveTo>
                        <a:pt x="42" y="1246"/>
                      </a:moveTo>
                      <a:cubicBezTo>
                        <a:pt x="245" y="823"/>
                        <a:pt x="245" y="823"/>
                        <a:pt x="245" y="823"/>
                      </a:cubicBezTo>
                      <a:cubicBezTo>
                        <a:pt x="779" y="1002"/>
                        <a:pt x="779" y="1002"/>
                        <a:pt x="779" y="1002"/>
                      </a:cubicBezTo>
                      <a:cubicBezTo>
                        <a:pt x="769" y="1076"/>
                        <a:pt x="769" y="1076"/>
                        <a:pt x="769" y="1076"/>
                      </a:cubicBezTo>
                      <a:cubicBezTo>
                        <a:pt x="768" y="1077"/>
                        <a:pt x="768" y="1078"/>
                        <a:pt x="767" y="1078"/>
                      </a:cubicBezTo>
                      <a:cubicBezTo>
                        <a:pt x="761" y="1080"/>
                        <a:pt x="679" y="1113"/>
                        <a:pt x="627" y="1190"/>
                      </a:cubicBezTo>
                      <a:cubicBezTo>
                        <a:pt x="601" y="1228"/>
                        <a:pt x="545" y="1259"/>
                        <a:pt x="495" y="1280"/>
                      </a:cubicBezTo>
                      <a:cubicBezTo>
                        <a:pt x="471" y="1290"/>
                        <a:pt x="449" y="1298"/>
                        <a:pt x="432" y="1303"/>
                      </a:cubicBezTo>
                      <a:lnTo>
                        <a:pt x="42" y="1246"/>
                      </a:lnTo>
                      <a:close/>
                      <a:moveTo>
                        <a:pt x="732" y="1347"/>
                      </a:moveTo>
                      <a:cubicBezTo>
                        <a:pt x="446" y="1305"/>
                        <a:pt x="446" y="1305"/>
                        <a:pt x="446" y="1305"/>
                      </a:cubicBezTo>
                      <a:cubicBezTo>
                        <a:pt x="501" y="1287"/>
                        <a:pt x="594" y="1249"/>
                        <a:pt x="632" y="1193"/>
                      </a:cubicBezTo>
                      <a:cubicBezTo>
                        <a:pt x="658" y="1154"/>
                        <a:pt x="693" y="1127"/>
                        <a:pt x="721" y="1109"/>
                      </a:cubicBezTo>
                      <a:cubicBezTo>
                        <a:pt x="734" y="1100"/>
                        <a:pt x="747" y="1094"/>
                        <a:pt x="756" y="1090"/>
                      </a:cubicBezTo>
                      <a:cubicBezTo>
                        <a:pt x="762" y="1087"/>
                        <a:pt x="766" y="1085"/>
                        <a:pt x="768" y="1084"/>
                      </a:cubicBezTo>
                      <a:cubicBezTo>
                        <a:pt x="752" y="1206"/>
                        <a:pt x="752" y="1206"/>
                        <a:pt x="752" y="1206"/>
                      </a:cubicBezTo>
                      <a:lnTo>
                        <a:pt x="732" y="1347"/>
                      </a:lnTo>
                      <a:close/>
                      <a:moveTo>
                        <a:pt x="802" y="1334"/>
                      </a:moveTo>
                      <a:cubicBezTo>
                        <a:pt x="858" y="1215"/>
                        <a:pt x="951" y="1180"/>
                        <a:pt x="1043" y="1180"/>
                      </a:cubicBezTo>
                      <a:cubicBezTo>
                        <a:pt x="1106" y="1180"/>
                        <a:pt x="1169" y="1197"/>
                        <a:pt x="1215" y="1214"/>
                      </a:cubicBezTo>
                      <a:cubicBezTo>
                        <a:pt x="1238" y="1222"/>
                        <a:pt x="1257" y="1231"/>
                        <a:pt x="1270" y="1237"/>
                      </a:cubicBezTo>
                      <a:cubicBezTo>
                        <a:pt x="1272" y="1238"/>
                        <a:pt x="1273" y="1238"/>
                        <a:pt x="1274" y="1239"/>
                      </a:cubicBezTo>
                      <a:lnTo>
                        <a:pt x="802" y="1334"/>
                      </a:lnTo>
                      <a:close/>
                      <a:moveTo>
                        <a:pt x="1284" y="1237"/>
                      </a:moveTo>
                      <a:cubicBezTo>
                        <a:pt x="1251" y="1221"/>
                        <a:pt x="1149" y="1174"/>
                        <a:pt x="1043" y="1174"/>
                      </a:cubicBezTo>
                      <a:cubicBezTo>
                        <a:pt x="949" y="1174"/>
                        <a:pt x="851" y="1210"/>
                        <a:pt x="795" y="1336"/>
                      </a:cubicBezTo>
                      <a:cubicBezTo>
                        <a:pt x="745" y="1346"/>
                        <a:pt x="745" y="1346"/>
                        <a:pt x="745" y="1346"/>
                      </a:cubicBezTo>
                      <a:cubicBezTo>
                        <a:pt x="782" y="1076"/>
                        <a:pt x="782" y="1076"/>
                        <a:pt x="782" y="1076"/>
                      </a:cubicBezTo>
                      <a:cubicBezTo>
                        <a:pt x="786" y="1073"/>
                        <a:pt x="790" y="1071"/>
                        <a:pt x="796" y="1067"/>
                      </a:cubicBezTo>
                      <a:cubicBezTo>
                        <a:pt x="844" y="1039"/>
                        <a:pt x="957" y="983"/>
                        <a:pt x="1079" y="983"/>
                      </a:cubicBezTo>
                      <a:cubicBezTo>
                        <a:pt x="1196" y="983"/>
                        <a:pt x="1321" y="1034"/>
                        <a:pt x="1410" y="1211"/>
                      </a:cubicBezTo>
                      <a:lnTo>
                        <a:pt x="1284" y="1237"/>
                      </a:lnTo>
                      <a:close/>
                      <a:moveTo>
                        <a:pt x="1416" y="1210"/>
                      </a:moveTo>
                      <a:cubicBezTo>
                        <a:pt x="1327" y="1030"/>
                        <a:pt x="1198" y="977"/>
                        <a:pt x="1079" y="977"/>
                      </a:cubicBezTo>
                      <a:cubicBezTo>
                        <a:pt x="946" y="977"/>
                        <a:pt x="825" y="1042"/>
                        <a:pt x="783" y="1068"/>
                      </a:cubicBezTo>
                      <a:cubicBezTo>
                        <a:pt x="792" y="998"/>
                        <a:pt x="792" y="998"/>
                        <a:pt x="792" y="998"/>
                      </a:cubicBezTo>
                      <a:cubicBezTo>
                        <a:pt x="1198" y="823"/>
                        <a:pt x="1198" y="823"/>
                        <a:pt x="1198" y="823"/>
                      </a:cubicBezTo>
                      <a:cubicBezTo>
                        <a:pt x="1384" y="953"/>
                        <a:pt x="1384" y="953"/>
                        <a:pt x="1384" y="953"/>
                      </a:cubicBezTo>
                      <a:cubicBezTo>
                        <a:pt x="1387" y="958"/>
                        <a:pt x="1387" y="958"/>
                        <a:pt x="1387" y="958"/>
                      </a:cubicBezTo>
                      <a:cubicBezTo>
                        <a:pt x="1437" y="1206"/>
                        <a:pt x="1437" y="1206"/>
                        <a:pt x="1437" y="1206"/>
                      </a:cubicBezTo>
                      <a:lnTo>
                        <a:pt x="1416" y="1210"/>
                      </a:lnTo>
                      <a:close/>
                      <a:moveTo>
                        <a:pt x="1449" y="1205"/>
                      </a:moveTo>
                      <a:cubicBezTo>
                        <a:pt x="1404" y="980"/>
                        <a:pt x="1404" y="980"/>
                        <a:pt x="1404" y="980"/>
                      </a:cubicBezTo>
                      <a:cubicBezTo>
                        <a:pt x="1591" y="1225"/>
                        <a:pt x="1591" y="1225"/>
                        <a:pt x="1591" y="1225"/>
                      </a:cubicBezTo>
                      <a:lnTo>
                        <a:pt x="1449" y="1205"/>
                      </a:lnTo>
                      <a:close/>
                      <a:moveTo>
                        <a:pt x="1621" y="1230"/>
                      </a:moveTo>
                      <a:cubicBezTo>
                        <a:pt x="1399" y="938"/>
                        <a:pt x="1399" y="938"/>
                        <a:pt x="1399" y="938"/>
                      </a:cubicBezTo>
                      <a:cubicBezTo>
                        <a:pt x="1395" y="935"/>
                        <a:pt x="1395" y="935"/>
                        <a:pt x="1395" y="935"/>
                      </a:cubicBezTo>
                      <a:cubicBezTo>
                        <a:pt x="1374" y="831"/>
                        <a:pt x="1374" y="831"/>
                        <a:pt x="1374" y="831"/>
                      </a:cubicBezTo>
                      <a:cubicBezTo>
                        <a:pt x="1737" y="1247"/>
                        <a:pt x="1737" y="1247"/>
                        <a:pt x="1737" y="1247"/>
                      </a:cubicBezTo>
                      <a:lnTo>
                        <a:pt x="1621" y="1230"/>
                      </a:lnTo>
                      <a:close/>
                      <a:moveTo>
                        <a:pt x="1366" y="788"/>
                      </a:moveTo>
                      <a:cubicBezTo>
                        <a:pt x="1361" y="762"/>
                        <a:pt x="1361" y="762"/>
                        <a:pt x="1361" y="762"/>
                      </a:cubicBezTo>
                      <a:cubicBezTo>
                        <a:pt x="1928" y="909"/>
                        <a:pt x="1928" y="909"/>
                        <a:pt x="1928" y="909"/>
                      </a:cubicBezTo>
                      <a:cubicBezTo>
                        <a:pt x="2136" y="1305"/>
                        <a:pt x="2136" y="1305"/>
                        <a:pt x="2136" y="1305"/>
                      </a:cubicBezTo>
                      <a:cubicBezTo>
                        <a:pt x="1770" y="1252"/>
                        <a:pt x="1770" y="1252"/>
                        <a:pt x="1770" y="1252"/>
                      </a:cubicBezTo>
                      <a:lnTo>
                        <a:pt x="1366" y="788"/>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Calibri"/>
                  </a:endParaRPr>
                </a:p>
              </p:txBody>
            </p:sp>
          </p:grpSp>
        </p:grpSp>
      </p:grpSp>
      <p:sp>
        <p:nvSpPr>
          <p:cNvPr id="113" name="Freeform 29"/>
          <p:cNvSpPr>
            <a:spLocks noChangeAspect="1"/>
          </p:cNvSpPr>
          <p:nvPr/>
        </p:nvSpPr>
        <p:spPr bwMode="auto">
          <a:xfrm>
            <a:off x="5179299" y="2515534"/>
            <a:ext cx="482928" cy="1576615"/>
          </a:xfrm>
          <a:custGeom>
            <a:avLst/>
            <a:gdLst/>
            <a:ahLst/>
            <a:cxnLst>
              <a:cxn ang="0">
                <a:pos x="118" y="328"/>
              </a:cxn>
              <a:cxn ang="0">
                <a:pos x="114" y="301"/>
              </a:cxn>
              <a:cxn ang="0">
                <a:pos x="110" y="271"/>
              </a:cxn>
              <a:cxn ang="0">
                <a:pos x="106" y="225"/>
              </a:cxn>
              <a:cxn ang="0">
                <a:pos x="104" y="200"/>
              </a:cxn>
              <a:cxn ang="0">
                <a:pos x="102" y="179"/>
              </a:cxn>
              <a:cxn ang="0">
                <a:pos x="98" y="167"/>
              </a:cxn>
              <a:cxn ang="0">
                <a:pos x="96" y="156"/>
              </a:cxn>
              <a:cxn ang="0">
                <a:pos x="100" y="157"/>
              </a:cxn>
              <a:cxn ang="0">
                <a:pos x="101" y="148"/>
              </a:cxn>
              <a:cxn ang="0">
                <a:pos x="102" y="115"/>
              </a:cxn>
              <a:cxn ang="0">
                <a:pos x="108" y="97"/>
              </a:cxn>
              <a:cxn ang="0">
                <a:pos x="106" y="79"/>
              </a:cxn>
              <a:cxn ang="0">
                <a:pos x="101" y="61"/>
              </a:cxn>
              <a:cxn ang="0">
                <a:pos x="86" y="55"/>
              </a:cxn>
              <a:cxn ang="0">
                <a:pos x="77" y="50"/>
              </a:cxn>
              <a:cxn ang="0">
                <a:pos x="76" y="34"/>
              </a:cxn>
              <a:cxn ang="0">
                <a:pos x="80" y="21"/>
              </a:cxn>
              <a:cxn ang="0">
                <a:pos x="49" y="4"/>
              </a:cxn>
              <a:cxn ang="0">
                <a:pos x="44" y="36"/>
              </a:cxn>
              <a:cxn ang="0">
                <a:pos x="49" y="55"/>
              </a:cxn>
              <a:cxn ang="0">
                <a:pos x="35" y="61"/>
              </a:cxn>
              <a:cxn ang="0">
                <a:pos x="24" y="64"/>
              </a:cxn>
              <a:cxn ang="0">
                <a:pos x="15" y="75"/>
              </a:cxn>
              <a:cxn ang="0">
                <a:pos x="6" y="96"/>
              </a:cxn>
              <a:cxn ang="0">
                <a:pos x="2" y="129"/>
              </a:cxn>
              <a:cxn ang="0">
                <a:pos x="20" y="133"/>
              </a:cxn>
              <a:cxn ang="0">
                <a:pos x="24" y="153"/>
              </a:cxn>
              <a:cxn ang="0">
                <a:pos x="29" y="164"/>
              </a:cxn>
              <a:cxn ang="0">
                <a:pos x="27" y="175"/>
              </a:cxn>
              <a:cxn ang="0">
                <a:pos x="24" y="189"/>
              </a:cxn>
              <a:cxn ang="0">
                <a:pos x="23" y="204"/>
              </a:cxn>
              <a:cxn ang="0">
                <a:pos x="25" y="216"/>
              </a:cxn>
              <a:cxn ang="0">
                <a:pos x="31" y="257"/>
              </a:cxn>
              <a:cxn ang="0">
                <a:pos x="39" y="316"/>
              </a:cxn>
              <a:cxn ang="0">
                <a:pos x="43" y="338"/>
              </a:cxn>
              <a:cxn ang="0">
                <a:pos x="39" y="356"/>
              </a:cxn>
              <a:cxn ang="0">
                <a:pos x="36" y="367"/>
              </a:cxn>
              <a:cxn ang="0">
                <a:pos x="22" y="374"/>
              </a:cxn>
              <a:cxn ang="0">
                <a:pos x="16" y="382"/>
              </a:cxn>
              <a:cxn ang="0">
                <a:pos x="29" y="385"/>
              </a:cxn>
              <a:cxn ang="0">
                <a:pos x="36" y="385"/>
              </a:cxn>
              <a:cxn ang="0">
                <a:pos x="43" y="385"/>
              </a:cxn>
              <a:cxn ang="0">
                <a:pos x="56" y="380"/>
              </a:cxn>
              <a:cxn ang="0">
                <a:pos x="66" y="382"/>
              </a:cxn>
              <a:cxn ang="0">
                <a:pos x="73" y="380"/>
              </a:cxn>
              <a:cxn ang="0">
                <a:pos x="73" y="370"/>
              </a:cxn>
              <a:cxn ang="0">
                <a:pos x="75" y="360"/>
              </a:cxn>
              <a:cxn ang="0">
                <a:pos x="71" y="339"/>
              </a:cxn>
              <a:cxn ang="0">
                <a:pos x="71" y="314"/>
              </a:cxn>
              <a:cxn ang="0">
                <a:pos x="70" y="287"/>
              </a:cxn>
              <a:cxn ang="0">
                <a:pos x="70" y="259"/>
              </a:cxn>
              <a:cxn ang="0">
                <a:pos x="72" y="261"/>
              </a:cxn>
              <a:cxn ang="0">
                <a:pos x="77" y="284"/>
              </a:cxn>
              <a:cxn ang="0">
                <a:pos x="79" y="304"/>
              </a:cxn>
              <a:cxn ang="0">
                <a:pos x="83" y="339"/>
              </a:cxn>
              <a:cxn ang="0">
                <a:pos x="91" y="357"/>
              </a:cxn>
              <a:cxn ang="0">
                <a:pos x="86" y="372"/>
              </a:cxn>
              <a:cxn ang="0">
                <a:pos x="94" y="382"/>
              </a:cxn>
              <a:cxn ang="0">
                <a:pos x="92" y="395"/>
              </a:cxn>
              <a:cxn ang="0">
                <a:pos x="117" y="393"/>
              </a:cxn>
              <a:cxn ang="0">
                <a:pos x="116" y="380"/>
              </a:cxn>
              <a:cxn ang="0">
                <a:pos x="122" y="367"/>
              </a:cxn>
            </a:cxnLst>
            <a:rect l="0" t="0" r="r" b="b"/>
            <a:pathLst>
              <a:path w="122" h="396">
                <a:moveTo>
                  <a:pt x="121" y="364"/>
                </a:moveTo>
                <a:cubicBezTo>
                  <a:pt x="121" y="364"/>
                  <a:pt x="121" y="363"/>
                  <a:pt x="121" y="363"/>
                </a:cubicBezTo>
                <a:cubicBezTo>
                  <a:pt x="121" y="363"/>
                  <a:pt x="121" y="361"/>
                  <a:pt x="121" y="360"/>
                </a:cubicBezTo>
                <a:cubicBezTo>
                  <a:pt x="120" y="359"/>
                  <a:pt x="120" y="352"/>
                  <a:pt x="120" y="351"/>
                </a:cubicBezTo>
                <a:cubicBezTo>
                  <a:pt x="120" y="350"/>
                  <a:pt x="120" y="348"/>
                  <a:pt x="119" y="346"/>
                </a:cubicBezTo>
                <a:cubicBezTo>
                  <a:pt x="119" y="344"/>
                  <a:pt x="119" y="339"/>
                  <a:pt x="119" y="337"/>
                </a:cubicBezTo>
                <a:cubicBezTo>
                  <a:pt x="118" y="335"/>
                  <a:pt x="118" y="329"/>
                  <a:pt x="118" y="328"/>
                </a:cubicBezTo>
                <a:cubicBezTo>
                  <a:pt x="118" y="327"/>
                  <a:pt x="117" y="326"/>
                  <a:pt x="117" y="325"/>
                </a:cubicBezTo>
                <a:cubicBezTo>
                  <a:pt x="117" y="324"/>
                  <a:pt x="117" y="321"/>
                  <a:pt x="116" y="320"/>
                </a:cubicBezTo>
                <a:cubicBezTo>
                  <a:pt x="116" y="320"/>
                  <a:pt x="116" y="319"/>
                  <a:pt x="116" y="318"/>
                </a:cubicBezTo>
                <a:cubicBezTo>
                  <a:pt x="116" y="317"/>
                  <a:pt x="116" y="316"/>
                  <a:pt x="116" y="315"/>
                </a:cubicBezTo>
                <a:cubicBezTo>
                  <a:pt x="116" y="315"/>
                  <a:pt x="116" y="314"/>
                  <a:pt x="116" y="313"/>
                </a:cubicBezTo>
                <a:cubicBezTo>
                  <a:pt x="115" y="312"/>
                  <a:pt x="115" y="308"/>
                  <a:pt x="115" y="307"/>
                </a:cubicBezTo>
                <a:cubicBezTo>
                  <a:pt x="115" y="305"/>
                  <a:pt x="115" y="303"/>
                  <a:pt x="114" y="301"/>
                </a:cubicBezTo>
                <a:cubicBezTo>
                  <a:pt x="114" y="299"/>
                  <a:pt x="114" y="296"/>
                  <a:pt x="114" y="295"/>
                </a:cubicBezTo>
                <a:cubicBezTo>
                  <a:pt x="114" y="295"/>
                  <a:pt x="113" y="292"/>
                  <a:pt x="114" y="291"/>
                </a:cubicBezTo>
                <a:cubicBezTo>
                  <a:pt x="114" y="290"/>
                  <a:pt x="114" y="287"/>
                  <a:pt x="114" y="286"/>
                </a:cubicBezTo>
                <a:cubicBezTo>
                  <a:pt x="113" y="284"/>
                  <a:pt x="113" y="282"/>
                  <a:pt x="112" y="281"/>
                </a:cubicBezTo>
                <a:cubicBezTo>
                  <a:pt x="112" y="280"/>
                  <a:pt x="111" y="277"/>
                  <a:pt x="111" y="277"/>
                </a:cubicBezTo>
                <a:cubicBezTo>
                  <a:pt x="110" y="276"/>
                  <a:pt x="110" y="276"/>
                  <a:pt x="110" y="276"/>
                </a:cubicBezTo>
                <a:cubicBezTo>
                  <a:pt x="110" y="275"/>
                  <a:pt x="110" y="273"/>
                  <a:pt x="110" y="271"/>
                </a:cubicBezTo>
                <a:cubicBezTo>
                  <a:pt x="110" y="269"/>
                  <a:pt x="110" y="265"/>
                  <a:pt x="110" y="263"/>
                </a:cubicBezTo>
                <a:cubicBezTo>
                  <a:pt x="110" y="261"/>
                  <a:pt x="110" y="257"/>
                  <a:pt x="111" y="256"/>
                </a:cubicBezTo>
                <a:cubicBezTo>
                  <a:pt x="111" y="255"/>
                  <a:pt x="110" y="253"/>
                  <a:pt x="110" y="252"/>
                </a:cubicBezTo>
                <a:cubicBezTo>
                  <a:pt x="110" y="250"/>
                  <a:pt x="109" y="246"/>
                  <a:pt x="109" y="244"/>
                </a:cubicBezTo>
                <a:cubicBezTo>
                  <a:pt x="109" y="241"/>
                  <a:pt x="108" y="236"/>
                  <a:pt x="107" y="234"/>
                </a:cubicBezTo>
                <a:cubicBezTo>
                  <a:pt x="107" y="233"/>
                  <a:pt x="107" y="229"/>
                  <a:pt x="107" y="228"/>
                </a:cubicBezTo>
                <a:cubicBezTo>
                  <a:pt x="106" y="228"/>
                  <a:pt x="106" y="226"/>
                  <a:pt x="106" y="225"/>
                </a:cubicBezTo>
                <a:cubicBezTo>
                  <a:pt x="106" y="225"/>
                  <a:pt x="106" y="225"/>
                  <a:pt x="106" y="224"/>
                </a:cubicBezTo>
                <a:cubicBezTo>
                  <a:pt x="106" y="223"/>
                  <a:pt x="106" y="221"/>
                  <a:pt x="106" y="220"/>
                </a:cubicBezTo>
                <a:cubicBezTo>
                  <a:pt x="106" y="220"/>
                  <a:pt x="106" y="216"/>
                  <a:pt x="106" y="214"/>
                </a:cubicBezTo>
                <a:cubicBezTo>
                  <a:pt x="106" y="212"/>
                  <a:pt x="106" y="212"/>
                  <a:pt x="105" y="211"/>
                </a:cubicBezTo>
                <a:cubicBezTo>
                  <a:pt x="105" y="211"/>
                  <a:pt x="105" y="209"/>
                  <a:pt x="105" y="207"/>
                </a:cubicBezTo>
                <a:cubicBezTo>
                  <a:pt x="105" y="205"/>
                  <a:pt x="105" y="203"/>
                  <a:pt x="104" y="203"/>
                </a:cubicBezTo>
                <a:cubicBezTo>
                  <a:pt x="104" y="202"/>
                  <a:pt x="104" y="201"/>
                  <a:pt x="104" y="200"/>
                </a:cubicBezTo>
                <a:cubicBezTo>
                  <a:pt x="104" y="200"/>
                  <a:pt x="104" y="199"/>
                  <a:pt x="105" y="198"/>
                </a:cubicBezTo>
                <a:cubicBezTo>
                  <a:pt x="105" y="196"/>
                  <a:pt x="105" y="194"/>
                  <a:pt x="105" y="193"/>
                </a:cubicBezTo>
                <a:cubicBezTo>
                  <a:pt x="105" y="191"/>
                  <a:pt x="105" y="190"/>
                  <a:pt x="104" y="188"/>
                </a:cubicBezTo>
                <a:cubicBezTo>
                  <a:pt x="104" y="187"/>
                  <a:pt x="103" y="184"/>
                  <a:pt x="103" y="183"/>
                </a:cubicBezTo>
                <a:cubicBezTo>
                  <a:pt x="103" y="182"/>
                  <a:pt x="102" y="181"/>
                  <a:pt x="102" y="181"/>
                </a:cubicBezTo>
                <a:cubicBezTo>
                  <a:pt x="102" y="181"/>
                  <a:pt x="102" y="180"/>
                  <a:pt x="102" y="180"/>
                </a:cubicBezTo>
                <a:cubicBezTo>
                  <a:pt x="102" y="180"/>
                  <a:pt x="102" y="180"/>
                  <a:pt x="102" y="179"/>
                </a:cubicBezTo>
                <a:cubicBezTo>
                  <a:pt x="102" y="179"/>
                  <a:pt x="102" y="178"/>
                  <a:pt x="102" y="178"/>
                </a:cubicBezTo>
                <a:cubicBezTo>
                  <a:pt x="101" y="177"/>
                  <a:pt x="101" y="177"/>
                  <a:pt x="101" y="177"/>
                </a:cubicBezTo>
                <a:cubicBezTo>
                  <a:pt x="101" y="177"/>
                  <a:pt x="101" y="176"/>
                  <a:pt x="100" y="175"/>
                </a:cubicBezTo>
                <a:cubicBezTo>
                  <a:pt x="100" y="175"/>
                  <a:pt x="99" y="172"/>
                  <a:pt x="99" y="171"/>
                </a:cubicBezTo>
                <a:cubicBezTo>
                  <a:pt x="99" y="171"/>
                  <a:pt x="99" y="170"/>
                  <a:pt x="99" y="170"/>
                </a:cubicBezTo>
                <a:cubicBezTo>
                  <a:pt x="98" y="169"/>
                  <a:pt x="98" y="169"/>
                  <a:pt x="98" y="168"/>
                </a:cubicBezTo>
                <a:cubicBezTo>
                  <a:pt x="98" y="168"/>
                  <a:pt x="98" y="167"/>
                  <a:pt x="98" y="167"/>
                </a:cubicBezTo>
                <a:cubicBezTo>
                  <a:pt x="98" y="166"/>
                  <a:pt x="98" y="166"/>
                  <a:pt x="98" y="165"/>
                </a:cubicBezTo>
                <a:cubicBezTo>
                  <a:pt x="97" y="165"/>
                  <a:pt x="97" y="164"/>
                  <a:pt x="97" y="164"/>
                </a:cubicBezTo>
                <a:cubicBezTo>
                  <a:pt x="97" y="163"/>
                  <a:pt x="97" y="163"/>
                  <a:pt x="97" y="163"/>
                </a:cubicBezTo>
                <a:cubicBezTo>
                  <a:pt x="97" y="162"/>
                  <a:pt x="96" y="162"/>
                  <a:pt x="96" y="162"/>
                </a:cubicBezTo>
                <a:cubicBezTo>
                  <a:pt x="96" y="162"/>
                  <a:pt x="96" y="157"/>
                  <a:pt x="96" y="157"/>
                </a:cubicBezTo>
                <a:cubicBezTo>
                  <a:pt x="95" y="156"/>
                  <a:pt x="95" y="157"/>
                  <a:pt x="96" y="156"/>
                </a:cubicBezTo>
                <a:cubicBezTo>
                  <a:pt x="96" y="156"/>
                  <a:pt x="96" y="156"/>
                  <a:pt x="96" y="156"/>
                </a:cubicBezTo>
                <a:cubicBezTo>
                  <a:pt x="96" y="156"/>
                  <a:pt x="96" y="156"/>
                  <a:pt x="96" y="157"/>
                </a:cubicBezTo>
                <a:cubicBezTo>
                  <a:pt x="96" y="157"/>
                  <a:pt x="97" y="160"/>
                  <a:pt x="97" y="160"/>
                </a:cubicBezTo>
                <a:cubicBezTo>
                  <a:pt x="97" y="160"/>
                  <a:pt x="97" y="160"/>
                  <a:pt x="97" y="160"/>
                </a:cubicBezTo>
                <a:cubicBezTo>
                  <a:pt x="97" y="160"/>
                  <a:pt x="97" y="160"/>
                  <a:pt x="97" y="160"/>
                </a:cubicBezTo>
                <a:cubicBezTo>
                  <a:pt x="98" y="159"/>
                  <a:pt x="99" y="159"/>
                  <a:pt x="99" y="159"/>
                </a:cubicBezTo>
                <a:cubicBezTo>
                  <a:pt x="100" y="159"/>
                  <a:pt x="100" y="159"/>
                  <a:pt x="100" y="158"/>
                </a:cubicBezTo>
                <a:cubicBezTo>
                  <a:pt x="100" y="158"/>
                  <a:pt x="100" y="158"/>
                  <a:pt x="100" y="157"/>
                </a:cubicBezTo>
                <a:cubicBezTo>
                  <a:pt x="100" y="157"/>
                  <a:pt x="101" y="156"/>
                  <a:pt x="102" y="156"/>
                </a:cubicBezTo>
                <a:cubicBezTo>
                  <a:pt x="102" y="155"/>
                  <a:pt x="103" y="155"/>
                  <a:pt x="103" y="154"/>
                </a:cubicBezTo>
                <a:cubicBezTo>
                  <a:pt x="104" y="154"/>
                  <a:pt x="104" y="152"/>
                  <a:pt x="105" y="152"/>
                </a:cubicBezTo>
                <a:cubicBezTo>
                  <a:pt x="105" y="152"/>
                  <a:pt x="105" y="152"/>
                  <a:pt x="104" y="152"/>
                </a:cubicBezTo>
                <a:cubicBezTo>
                  <a:pt x="104" y="152"/>
                  <a:pt x="104" y="152"/>
                  <a:pt x="103" y="151"/>
                </a:cubicBezTo>
                <a:cubicBezTo>
                  <a:pt x="103" y="151"/>
                  <a:pt x="102" y="150"/>
                  <a:pt x="102" y="150"/>
                </a:cubicBezTo>
                <a:cubicBezTo>
                  <a:pt x="102" y="150"/>
                  <a:pt x="101" y="148"/>
                  <a:pt x="101" y="148"/>
                </a:cubicBezTo>
                <a:cubicBezTo>
                  <a:pt x="101" y="147"/>
                  <a:pt x="99" y="143"/>
                  <a:pt x="99" y="142"/>
                </a:cubicBezTo>
                <a:cubicBezTo>
                  <a:pt x="99" y="141"/>
                  <a:pt x="99" y="141"/>
                  <a:pt x="99" y="140"/>
                </a:cubicBezTo>
                <a:cubicBezTo>
                  <a:pt x="99" y="140"/>
                  <a:pt x="98" y="137"/>
                  <a:pt x="98" y="136"/>
                </a:cubicBezTo>
                <a:cubicBezTo>
                  <a:pt x="98" y="135"/>
                  <a:pt x="98" y="129"/>
                  <a:pt x="98" y="128"/>
                </a:cubicBezTo>
                <a:cubicBezTo>
                  <a:pt x="98" y="127"/>
                  <a:pt x="98" y="127"/>
                  <a:pt x="98" y="127"/>
                </a:cubicBezTo>
                <a:cubicBezTo>
                  <a:pt x="98" y="126"/>
                  <a:pt x="100" y="122"/>
                  <a:pt x="100" y="121"/>
                </a:cubicBezTo>
                <a:cubicBezTo>
                  <a:pt x="100" y="119"/>
                  <a:pt x="101" y="116"/>
                  <a:pt x="102" y="115"/>
                </a:cubicBezTo>
                <a:cubicBezTo>
                  <a:pt x="102" y="115"/>
                  <a:pt x="102" y="113"/>
                  <a:pt x="103" y="113"/>
                </a:cubicBezTo>
                <a:cubicBezTo>
                  <a:pt x="103" y="112"/>
                  <a:pt x="103" y="111"/>
                  <a:pt x="104" y="110"/>
                </a:cubicBezTo>
                <a:cubicBezTo>
                  <a:pt x="104" y="109"/>
                  <a:pt x="105" y="107"/>
                  <a:pt x="105" y="106"/>
                </a:cubicBezTo>
                <a:cubicBezTo>
                  <a:pt x="106" y="105"/>
                  <a:pt x="106" y="104"/>
                  <a:pt x="106" y="104"/>
                </a:cubicBezTo>
                <a:cubicBezTo>
                  <a:pt x="106" y="103"/>
                  <a:pt x="107" y="101"/>
                  <a:pt x="107" y="101"/>
                </a:cubicBezTo>
                <a:cubicBezTo>
                  <a:pt x="107" y="100"/>
                  <a:pt x="107" y="100"/>
                  <a:pt x="107" y="99"/>
                </a:cubicBezTo>
                <a:cubicBezTo>
                  <a:pt x="107" y="99"/>
                  <a:pt x="108" y="98"/>
                  <a:pt x="108" y="97"/>
                </a:cubicBezTo>
                <a:cubicBezTo>
                  <a:pt x="108" y="97"/>
                  <a:pt x="109" y="97"/>
                  <a:pt x="108" y="96"/>
                </a:cubicBezTo>
                <a:cubicBezTo>
                  <a:pt x="108" y="96"/>
                  <a:pt x="108" y="94"/>
                  <a:pt x="108" y="94"/>
                </a:cubicBezTo>
                <a:cubicBezTo>
                  <a:pt x="109" y="93"/>
                  <a:pt x="109" y="93"/>
                  <a:pt x="109" y="92"/>
                </a:cubicBezTo>
                <a:cubicBezTo>
                  <a:pt x="109" y="92"/>
                  <a:pt x="109" y="91"/>
                  <a:pt x="109" y="91"/>
                </a:cubicBezTo>
                <a:cubicBezTo>
                  <a:pt x="109" y="90"/>
                  <a:pt x="108" y="88"/>
                  <a:pt x="108" y="86"/>
                </a:cubicBezTo>
                <a:cubicBezTo>
                  <a:pt x="107" y="85"/>
                  <a:pt x="106" y="81"/>
                  <a:pt x="106" y="80"/>
                </a:cubicBezTo>
                <a:cubicBezTo>
                  <a:pt x="106" y="80"/>
                  <a:pt x="106" y="79"/>
                  <a:pt x="106" y="79"/>
                </a:cubicBezTo>
                <a:cubicBezTo>
                  <a:pt x="106" y="78"/>
                  <a:pt x="106" y="77"/>
                  <a:pt x="106" y="76"/>
                </a:cubicBezTo>
                <a:cubicBezTo>
                  <a:pt x="106" y="74"/>
                  <a:pt x="106" y="72"/>
                  <a:pt x="106" y="70"/>
                </a:cubicBezTo>
                <a:cubicBezTo>
                  <a:pt x="106" y="69"/>
                  <a:pt x="105" y="68"/>
                  <a:pt x="105" y="68"/>
                </a:cubicBezTo>
                <a:cubicBezTo>
                  <a:pt x="105" y="68"/>
                  <a:pt x="105" y="67"/>
                  <a:pt x="104" y="66"/>
                </a:cubicBezTo>
                <a:cubicBezTo>
                  <a:pt x="104" y="66"/>
                  <a:pt x="104" y="66"/>
                  <a:pt x="103" y="65"/>
                </a:cubicBezTo>
                <a:cubicBezTo>
                  <a:pt x="103" y="65"/>
                  <a:pt x="102" y="64"/>
                  <a:pt x="102" y="63"/>
                </a:cubicBezTo>
                <a:cubicBezTo>
                  <a:pt x="102" y="63"/>
                  <a:pt x="101" y="62"/>
                  <a:pt x="101" y="61"/>
                </a:cubicBezTo>
                <a:cubicBezTo>
                  <a:pt x="100" y="60"/>
                  <a:pt x="98" y="59"/>
                  <a:pt x="97" y="58"/>
                </a:cubicBezTo>
                <a:cubicBezTo>
                  <a:pt x="97" y="58"/>
                  <a:pt x="97" y="58"/>
                  <a:pt x="96" y="58"/>
                </a:cubicBezTo>
                <a:cubicBezTo>
                  <a:pt x="95" y="58"/>
                  <a:pt x="94" y="58"/>
                  <a:pt x="94" y="58"/>
                </a:cubicBezTo>
                <a:cubicBezTo>
                  <a:pt x="93" y="58"/>
                  <a:pt x="93" y="57"/>
                  <a:pt x="92" y="57"/>
                </a:cubicBezTo>
                <a:cubicBezTo>
                  <a:pt x="92" y="57"/>
                  <a:pt x="91" y="57"/>
                  <a:pt x="91" y="56"/>
                </a:cubicBezTo>
                <a:cubicBezTo>
                  <a:pt x="90" y="56"/>
                  <a:pt x="89" y="56"/>
                  <a:pt x="88" y="56"/>
                </a:cubicBezTo>
                <a:cubicBezTo>
                  <a:pt x="88" y="56"/>
                  <a:pt x="87" y="55"/>
                  <a:pt x="86" y="55"/>
                </a:cubicBezTo>
                <a:cubicBezTo>
                  <a:pt x="85" y="55"/>
                  <a:pt x="84" y="55"/>
                  <a:pt x="84" y="55"/>
                </a:cubicBezTo>
                <a:cubicBezTo>
                  <a:pt x="83" y="55"/>
                  <a:pt x="81" y="54"/>
                  <a:pt x="81" y="54"/>
                </a:cubicBezTo>
                <a:cubicBezTo>
                  <a:pt x="81" y="54"/>
                  <a:pt x="80" y="54"/>
                  <a:pt x="80" y="53"/>
                </a:cubicBezTo>
                <a:cubicBezTo>
                  <a:pt x="79" y="53"/>
                  <a:pt x="78" y="53"/>
                  <a:pt x="78" y="53"/>
                </a:cubicBezTo>
                <a:cubicBezTo>
                  <a:pt x="78" y="53"/>
                  <a:pt x="78" y="53"/>
                  <a:pt x="78" y="53"/>
                </a:cubicBezTo>
                <a:cubicBezTo>
                  <a:pt x="78" y="53"/>
                  <a:pt x="77" y="52"/>
                  <a:pt x="77" y="51"/>
                </a:cubicBezTo>
                <a:cubicBezTo>
                  <a:pt x="77" y="50"/>
                  <a:pt x="77" y="50"/>
                  <a:pt x="77" y="50"/>
                </a:cubicBezTo>
                <a:cubicBezTo>
                  <a:pt x="76" y="49"/>
                  <a:pt x="76" y="49"/>
                  <a:pt x="76" y="48"/>
                </a:cubicBezTo>
                <a:cubicBezTo>
                  <a:pt x="76" y="47"/>
                  <a:pt x="76" y="46"/>
                  <a:pt x="76" y="46"/>
                </a:cubicBezTo>
                <a:cubicBezTo>
                  <a:pt x="76" y="45"/>
                  <a:pt x="75" y="45"/>
                  <a:pt x="75" y="45"/>
                </a:cubicBezTo>
                <a:cubicBezTo>
                  <a:pt x="74" y="45"/>
                  <a:pt x="74" y="45"/>
                  <a:pt x="74" y="45"/>
                </a:cubicBezTo>
                <a:cubicBezTo>
                  <a:pt x="74" y="44"/>
                  <a:pt x="75" y="41"/>
                  <a:pt x="75" y="40"/>
                </a:cubicBezTo>
                <a:cubicBezTo>
                  <a:pt x="75" y="38"/>
                  <a:pt x="76" y="36"/>
                  <a:pt x="76" y="35"/>
                </a:cubicBezTo>
                <a:cubicBezTo>
                  <a:pt x="76" y="35"/>
                  <a:pt x="76" y="34"/>
                  <a:pt x="76" y="34"/>
                </a:cubicBezTo>
                <a:cubicBezTo>
                  <a:pt x="78" y="34"/>
                  <a:pt x="78" y="34"/>
                  <a:pt x="78" y="34"/>
                </a:cubicBezTo>
                <a:cubicBezTo>
                  <a:pt x="79" y="33"/>
                  <a:pt x="79" y="33"/>
                  <a:pt x="79" y="33"/>
                </a:cubicBezTo>
                <a:cubicBezTo>
                  <a:pt x="79" y="32"/>
                  <a:pt x="79" y="32"/>
                  <a:pt x="79" y="32"/>
                </a:cubicBezTo>
                <a:cubicBezTo>
                  <a:pt x="80" y="32"/>
                  <a:pt x="80" y="31"/>
                  <a:pt x="80" y="30"/>
                </a:cubicBezTo>
                <a:cubicBezTo>
                  <a:pt x="81" y="29"/>
                  <a:pt x="81" y="28"/>
                  <a:pt x="81" y="27"/>
                </a:cubicBezTo>
                <a:cubicBezTo>
                  <a:pt x="81" y="27"/>
                  <a:pt x="81" y="27"/>
                  <a:pt x="81" y="25"/>
                </a:cubicBezTo>
                <a:cubicBezTo>
                  <a:pt x="81" y="24"/>
                  <a:pt x="81" y="22"/>
                  <a:pt x="80" y="21"/>
                </a:cubicBezTo>
                <a:cubicBezTo>
                  <a:pt x="80" y="21"/>
                  <a:pt x="79" y="21"/>
                  <a:pt x="79" y="20"/>
                </a:cubicBezTo>
                <a:cubicBezTo>
                  <a:pt x="79" y="20"/>
                  <a:pt x="79" y="20"/>
                  <a:pt x="79" y="19"/>
                </a:cubicBezTo>
                <a:cubicBezTo>
                  <a:pt x="79" y="19"/>
                  <a:pt x="79" y="14"/>
                  <a:pt x="79" y="13"/>
                </a:cubicBezTo>
                <a:cubicBezTo>
                  <a:pt x="77" y="7"/>
                  <a:pt x="71" y="3"/>
                  <a:pt x="67" y="1"/>
                </a:cubicBezTo>
                <a:cubicBezTo>
                  <a:pt x="63" y="0"/>
                  <a:pt x="60" y="0"/>
                  <a:pt x="57" y="1"/>
                </a:cubicBezTo>
                <a:cubicBezTo>
                  <a:pt x="54" y="1"/>
                  <a:pt x="51" y="3"/>
                  <a:pt x="50" y="3"/>
                </a:cubicBezTo>
                <a:cubicBezTo>
                  <a:pt x="50" y="3"/>
                  <a:pt x="50" y="4"/>
                  <a:pt x="49" y="4"/>
                </a:cubicBezTo>
                <a:cubicBezTo>
                  <a:pt x="48" y="5"/>
                  <a:pt x="47" y="7"/>
                  <a:pt x="46" y="8"/>
                </a:cubicBezTo>
                <a:cubicBezTo>
                  <a:pt x="45" y="10"/>
                  <a:pt x="44" y="13"/>
                  <a:pt x="44" y="14"/>
                </a:cubicBezTo>
                <a:cubicBezTo>
                  <a:pt x="43" y="15"/>
                  <a:pt x="43" y="18"/>
                  <a:pt x="43" y="19"/>
                </a:cubicBezTo>
                <a:cubicBezTo>
                  <a:pt x="43" y="20"/>
                  <a:pt x="43" y="21"/>
                  <a:pt x="43" y="22"/>
                </a:cubicBezTo>
                <a:cubicBezTo>
                  <a:pt x="43" y="23"/>
                  <a:pt x="43" y="25"/>
                  <a:pt x="43" y="26"/>
                </a:cubicBezTo>
                <a:cubicBezTo>
                  <a:pt x="43" y="27"/>
                  <a:pt x="44" y="28"/>
                  <a:pt x="44" y="30"/>
                </a:cubicBezTo>
                <a:cubicBezTo>
                  <a:pt x="43" y="31"/>
                  <a:pt x="44" y="34"/>
                  <a:pt x="44" y="36"/>
                </a:cubicBezTo>
                <a:cubicBezTo>
                  <a:pt x="44" y="39"/>
                  <a:pt x="44" y="40"/>
                  <a:pt x="45" y="42"/>
                </a:cubicBezTo>
                <a:cubicBezTo>
                  <a:pt x="46" y="44"/>
                  <a:pt x="47" y="46"/>
                  <a:pt x="48" y="47"/>
                </a:cubicBezTo>
                <a:cubicBezTo>
                  <a:pt x="49" y="47"/>
                  <a:pt x="49" y="48"/>
                  <a:pt x="50" y="48"/>
                </a:cubicBezTo>
                <a:cubicBezTo>
                  <a:pt x="50" y="48"/>
                  <a:pt x="50" y="49"/>
                  <a:pt x="50" y="49"/>
                </a:cubicBezTo>
                <a:cubicBezTo>
                  <a:pt x="50" y="50"/>
                  <a:pt x="50" y="49"/>
                  <a:pt x="50" y="50"/>
                </a:cubicBezTo>
                <a:cubicBezTo>
                  <a:pt x="49" y="51"/>
                  <a:pt x="49" y="52"/>
                  <a:pt x="49" y="53"/>
                </a:cubicBezTo>
                <a:cubicBezTo>
                  <a:pt x="49" y="54"/>
                  <a:pt x="49" y="54"/>
                  <a:pt x="49" y="55"/>
                </a:cubicBezTo>
                <a:cubicBezTo>
                  <a:pt x="49" y="55"/>
                  <a:pt x="49" y="55"/>
                  <a:pt x="49" y="56"/>
                </a:cubicBezTo>
                <a:cubicBezTo>
                  <a:pt x="49" y="56"/>
                  <a:pt x="49" y="56"/>
                  <a:pt x="49" y="56"/>
                </a:cubicBezTo>
                <a:cubicBezTo>
                  <a:pt x="48" y="56"/>
                  <a:pt x="48" y="56"/>
                  <a:pt x="47" y="57"/>
                </a:cubicBezTo>
                <a:cubicBezTo>
                  <a:pt x="46" y="57"/>
                  <a:pt x="45" y="58"/>
                  <a:pt x="44" y="59"/>
                </a:cubicBezTo>
                <a:cubicBezTo>
                  <a:pt x="43" y="59"/>
                  <a:pt x="42" y="60"/>
                  <a:pt x="42" y="61"/>
                </a:cubicBezTo>
                <a:cubicBezTo>
                  <a:pt x="41" y="61"/>
                  <a:pt x="40" y="62"/>
                  <a:pt x="39" y="62"/>
                </a:cubicBezTo>
                <a:cubicBezTo>
                  <a:pt x="38" y="62"/>
                  <a:pt x="37" y="62"/>
                  <a:pt x="35" y="61"/>
                </a:cubicBezTo>
                <a:cubicBezTo>
                  <a:pt x="34" y="61"/>
                  <a:pt x="33" y="62"/>
                  <a:pt x="32" y="62"/>
                </a:cubicBezTo>
                <a:cubicBezTo>
                  <a:pt x="32" y="62"/>
                  <a:pt x="31" y="62"/>
                  <a:pt x="30" y="63"/>
                </a:cubicBezTo>
                <a:cubicBezTo>
                  <a:pt x="30" y="63"/>
                  <a:pt x="29" y="63"/>
                  <a:pt x="29" y="63"/>
                </a:cubicBezTo>
                <a:cubicBezTo>
                  <a:pt x="28" y="63"/>
                  <a:pt x="28" y="63"/>
                  <a:pt x="27" y="63"/>
                </a:cubicBezTo>
                <a:cubicBezTo>
                  <a:pt x="27" y="63"/>
                  <a:pt x="27" y="63"/>
                  <a:pt x="26" y="63"/>
                </a:cubicBezTo>
                <a:cubicBezTo>
                  <a:pt x="25" y="63"/>
                  <a:pt x="25" y="63"/>
                  <a:pt x="24" y="64"/>
                </a:cubicBezTo>
                <a:cubicBezTo>
                  <a:pt x="24" y="64"/>
                  <a:pt x="24" y="64"/>
                  <a:pt x="24" y="64"/>
                </a:cubicBezTo>
                <a:cubicBezTo>
                  <a:pt x="23" y="64"/>
                  <a:pt x="22" y="65"/>
                  <a:pt x="22" y="65"/>
                </a:cubicBezTo>
                <a:cubicBezTo>
                  <a:pt x="21" y="66"/>
                  <a:pt x="21" y="66"/>
                  <a:pt x="20" y="66"/>
                </a:cubicBezTo>
                <a:cubicBezTo>
                  <a:pt x="20" y="66"/>
                  <a:pt x="19" y="66"/>
                  <a:pt x="19" y="67"/>
                </a:cubicBezTo>
                <a:cubicBezTo>
                  <a:pt x="19" y="67"/>
                  <a:pt x="19" y="67"/>
                  <a:pt x="18" y="68"/>
                </a:cubicBezTo>
                <a:cubicBezTo>
                  <a:pt x="18" y="68"/>
                  <a:pt x="17" y="70"/>
                  <a:pt x="17" y="70"/>
                </a:cubicBezTo>
                <a:cubicBezTo>
                  <a:pt x="17" y="70"/>
                  <a:pt x="17" y="71"/>
                  <a:pt x="16" y="71"/>
                </a:cubicBezTo>
                <a:cubicBezTo>
                  <a:pt x="15" y="72"/>
                  <a:pt x="15" y="74"/>
                  <a:pt x="15" y="75"/>
                </a:cubicBezTo>
                <a:cubicBezTo>
                  <a:pt x="14" y="76"/>
                  <a:pt x="14" y="78"/>
                  <a:pt x="14" y="79"/>
                </a:cubicBezTo>
                <a:cubicBezTo>
                  <a:pt x="13" y="79"/>
                  <a:pt x="13" y="79"/>
                  <a:pt x="12" y="80"/>
                </a:cubicBezTo>
                <a:cubicBezTo>
                  <a:pt x="11" y="81"/>
                  <a:pt x="11" y="81"/>
                  <a:pt x="10" y="82"/>
                </a:cubicBezTo>
                <a:cubicBezTo>
                  <a:pt x="10" y="83"/>
                  <a:pt x="9" y="86"/>
                  <a:pt x="9" y="87"/>
                </a:cubicBezTo>
                <a:cubicBezTo>
                  <a:pt x="9" y="88"/>
                  <a:pt x="9" y="89"/>
                  <a:pt x="8" y="90"/>
                </a:cubicBezTo>
                <a:cubicBezTo>
                  <a:pt x="8" y="91"/>
                  <a:pt x="8" y="91"/>
                  <a:pt x="7" y="92"/>
                </a:cubicBezTo>
                <a:cubicBezTo>
                  <a:pt x="7" y="92"/>
                  <a:pt x="6" y="96"/>
                  <a:pt x="6" y="96"/>
                </a:cubicBezTo>
                <a:cubicBezTo>
                  <a:pt x="5" y="97"/>
                  <a:pt x="5" y="99"/>
                  <a:pt x="4" y="100"/>
                </a:cubicBezTo>
                <a:cubicBezTo>
                  <a:pt x="4" y="102"/>
                  <a:pt x="3" y="102"/>
                  <a:pt x="3" y="103"/>
                </a:cubicBezTo>
                <a:cubicBezTo>
                  <a:pt x="3" y="103"/>
                  <a:pt x="2" y="104"/>
                  <a:pt x="2" y="105"/>
                </a:cubicBezTo>
                <a:cubicBezTo>
                  <a:pt x="2" y="106"/>
                  <a:pt x="1" y="109"/>
                  <a:pt x="0" y="112"/>
                </a:cubicBezTo>
                <a:cubicBezTo>
                  <a:pt x="0" y="114"/>
                  <a:pt x="0" y="118"/>
                  <a:pt x="0" y="120"/>
                </a:cubicBezTo>
                <a:cubicBezTo>
                  <a:pt x="0" y="122"/>
                  <a:pt x="0" y="125"/>
                  <a:pt x="0" y="126"/>
                </a:cubicBezTo>
                <a:cubicBezTo>
                  <a:pt x="0" y="127"/>
                  <a:pt x="2" y="128"/>
                  <a:pt x="2" y="129"/>
                </a:cubicBezTo>
                <a:cubicBezTo>
                  <a:pt x="3" y="129"/>
                  <a:pt x="3" y="129"/>
                  <a:pt x="4" y="130"/>
                </a:cubicBezTo>
                <a:cubicBezTo>
                  <a:pt x="5" y="130"/>
                  <a:pt x="7" y="130"/>
                  <a:pt x="8" y="130"/>
                </a:cubicBezTo>
                <a:cubicBezTo>
                  <a:pt x="9" y="130"/>
                  <a:pt x="9" y="131"/>
                  <a:pt x="9" y="131"/>
                </a:cubicBezTo>
                <a:cubicBezTo>
                  <a:pt x="9" y="131"/>
                  <a:pt x="10" y="131"/>
                  <a:pt x="11" y="131"/>
                </a:cubicBezTo>
                <a:cubicBezTo>
                  <a:pt x="11" y="131"/>
                  <a:pt x="13" y="131"/>
                  <a:pt x="13" y="131"/>
                </a:cubicBezTo>
                <a:cubicBezTo>
                  <a:pt x="14" y="131"/>
                  <a:pt x="15" y="132"/>
                  <a:pt x="16" y="132"/>
                </a:cubicBezTo>
                <a:cubicBezTo>
                  <a:pt x="17" y="132"/>
                  <a:pt x="19" y="133"/>
                  <a:pt x="20" y="133"/>
                </a:cubicBezTo>
                <a:cubicBezTo>
                  <a:pt x="20" y="133"/>
                  <a:pt x="21" y="133"/>
                  <a:pt x="21" y="133"/>
                </a:cubicBezTo>
                <a:cubicBezTo>
                  <a:pt x="22" y="133"/>
                  <a:pt x="23" y="133"/>
                  <a:pt x="23" y="133"/>
                </a:cubicBezTo>
                <a:cubicBezTo>
                  <a:pt x="24" y="133"/>
                  <a:pt x="25" y="133"/>
                  <a:pt x="25" y="133"/>
                </a:cubicBezTo>
                <a:cubicBezTo>
                  <a:pt x="25" y="133"/>
                  <a:pt x="25" y="133"/>
                  <a:pt x="25" y="133"/>
                </a:cubicBezTo>
                <a:cubicBezTo>
                  <a:pt x="25" y="134"/>
                  <a:pt x="25" y="134"/>
                  <a:pt x="25" y="136"/>
                </a:cubicBezTo>
                <a:cubicBezTo>
                  <a:pt x="25" y="137"/>
                  <a:pt x="25" y="141"/>
                  <a:pt x="24" y="143"/>
                </a:cubicBezTo>
                <a:cubicBezTo>
                  <a:pt x="24" y="146"/>
                  <a:pt x="24" y="151"/>
                  <a:pt x="24" y="153"/>
                </a:cubicBezTo>
                <a:cubicBezTo>
                  <a:pt x="24" y="155"/>
                  <a:pt x="24" y="157"/>
                  <a:pt x="24" y="158"/>
                </a:cubicBezTo>
                <a:cubicBezTo>
                  <a:pt x="24" y="159"/>
                  <a:pt x="25" y="159"/>
                  <a:pt x="25" y="160"/>
                </a:cubicBezTo>
                <a:cubicBezTo>
                  <a:pt x="26" y="160"/>
                  <a:pt x="26" y="161"/>
                  <a:pt x="27" y="161"/>
                </a:cubicBezTo>
                <a:cubicBezTo>
                  <a:pt x="27" y="162"/>
                  <a:pt x="28" y="162"/>
                  <a:pt x="28" y="162"/>
                </a:cubicBezTo>
                <a:cubicBezTo>
                  <a:pt x="29" y="162"/>
                  <a:pt x="29" y="162"/>
                  <a:pt x="29" y="163"/>
                </a:cubicBezTo>
                <a:cubicBezTo>
                  <a:pt x="29" y="163"/>
                  <a:pt x="29" y="163"/>
                  <a:pt x="29" y="164"/>
                </a:cubicBezTo>
                <a:cubicBezTo>
                  <a:pt x="29" y="164"/>
                  <a:pt x="29" y="164"/>
                  <a:pt x="29" y="164"/>
                </a:cubicBezTo>
                <a:cubicBezTo>
                  <a:pt x="29" y="164"/>
                  <a:pt x="29" y="164"/>
                  <a:pt x="29" y="164"/>
                </a:cubicBezTo>
                <a:cubicBezTo>
                  <a:pt x="29" y="165"/>
                  <a:pt x="29" y="165"/>
                  <a:pt x="29" y="165"/>
                </a:cubicBezTo>
                <a:cubicBezTo>
                  <a:pt x="29" y="165"/>
                  <a:pt x="29" y="166"/>
                  <a:pt x="29" y="166"/>
                </a:cubicBezTo>
                <a:cubicBezTo>
                  <a:pt x="29" y="167"/>
                  <a:pt x="29" y="169"/>
                  <a:pt x="29" y="169"/>
                </a:cubicBezTo>
                <a:cubicBezTo>
                  <a:pt x="28" y="169"/>
                  <a:pt x="27" y="169"/>
                  <a:pt x="27" y="169"/>
                </a:cubicBezTo>
                <a:cubicBezTo>
                  <a:pt x="27" y="170"/>
                  <a:pt x="27" y="171"/>
                  <a:pt x="27" y="172"/>
                </a:cubicBezTo>
                <a:cubicBezTo>
                  <a:pt x="27" y="173"/>
                  <a:pt x="27" y="174"/>
                  <a:pt x="27" y="175"/>
                </a:cubicBezTo>
                <a:cubicBezTo>
                  <a:pt x="28" y="175"/>
                  <a:pt x="28" y="175"/>
                  <a:pt x="27" y="176"/>
                </a:cubicBezTo>
                <a:cubicBezTo>
                  <a:pt x="27" y="177"/>
                  <a:pt x="27" y="177"/>
                  <a:pt x="27" y="178"/>
                </a:cubicBezTo>
                <a:cubicBezTo>
                  <a:pt x="26" y="179"/>
                  <a:pt x="26" y="180"/>
                  <a:pt x="26" y="180"/>
                </a:cubicBezTo>
                <a:cubicBezTo>
                  <a:pt x="26" y="182"/>
                  <a:pt x="26" y="182"/>
                  <a:pt x="26" y="183"/>
                </a:cubicBezTo>
                <a:cubicBezTo>
                  <a:pt x="26" y="185"/>
                  <a:pt x="26" y="184"/>
                  <a:pt x="25" y="185"/>
                </a:cubicBezTo>
                <a:cubicBezTo>
                  <a:pt x="25" y="186"/>
                  <a:pt x="25" y="186"/>
                  <a:pt x="25" y="187"/>
                </a:cubicBezTo>
                <a:cubicBezTo>
                  <a:pt x="24" y="188"/>
                  <a:pt x="24" y="188"/>
                  <a:pt x="24" y="189"/>
                </a:cubicBezTo>
                <a:cubicBezTo>
                  <a:pt x="24" y="190"/>
                  <a:pt x="23" y="191"/>
                  <a:pt x="23" y="192"/>
                </a:cubicBezTo>
                <a:cubicBezTo>
                  <a:pt x="22" y="194"/>
                  <a:pt x="23" y="195"/>
                  <a:pt x="22" y="195"/>
                </a:cubicBezTo>
                <a:cubicBezTo>
                  <a:pt x="22" y="196"/>
                  <a:pt x="22" y="197"/>
                  <a:pt x="22" y="197"/>
                </a:cubicBezTo>
                <a:cubicBezTo>
                  <a:pt x="22" y="197"/>
                  <a:pt x="22" y="199"/>
                  <a:pt x="22" y="199"/>
                </a:cubicBezTo>
                <a:cubicBezTo>
                  <a:pt x="22" y="200"/>
                  <a:pt x="22" y="200"/>
                  <a:pt x="22" y="201"/>
                </a:cubicBezTo>
                <a:cubicBezTo>
                  <a:pt x="22" y="202"/>
                  <a:pt x="23" y="202"/>
                  <a:pt x="23" y="203"/>
                </a:cubicBezTo>
                <a:cubicBezTo>
                  <a:pt x="23" y="203"/>
                  <a:pt x="23" y="203"/>
                  <a:pt x="23" y="204"/>
                </a:cubicBezTo>
                <a:cubicBezTo>
                  <a:pt x="23" y="204"/>
                  <a:pt x="23" y="205"/>
                  <a:pt x="23" y="205"/>
                </a:cubicBezTo>
                <a:cubicBezTo>
                  <a:pt x="23" y="205"/>
                  <a:pt x="23" y="206"/>
                  <a:pt x="24" y="206"/>
                </a:cubicBezTo>
                <a:cubicBezTo>
                  <a:pt x="24" y="206"/>
                  <a:pt x="24" y="207"/>
                  <a:pt x="24" y="207"/>
                </a:cubicBezTo>
                <a:cubicBezTo>
                  <a:pt x="24" y="208"/>
                  <a:pt x="24" y="208"/>
                  <a:pt x="24" y="209"/>
                </a:cubicBezTo>
                <a:cubicBezTo>
                  <a:pt x="24" y="210"/>
                  <a:pt x="24" y="211"/>
                  <a:pt x="25" y="211"/>
                </a:cubicBezTo>
                <a:cubicBezTo>
                  <a:pt x="25" y="212"/>
                  <a:pt x="25" y="213"/>
                  <a:pt x="25" y="214"/>
                </a:cubicBezTo>
                <a:cubicBezTo>
                  <a:pt x="25" y="214"/>
                  <a:pt x="25" y="215"/>
                  <a:pt x="25" y="216"/>
                </a:cubicBezTo>
                <a:cubicBezTo>
                  <a:pt x="25" y="218"/>
                  <a:pt x="25" y="219"/>
                  <a:pt x="25" y="220"/>
                </a:cubicBezTo>
                <a:cubicBezTo>
                  <a:pt x="24" y="223"/>
                  <a:pt x="25" y="226"/>
                  <a:pt x="25" y="228"/>
                </a:cubicBezTo>
                <a:cubicBezTo>
                  <a:pt x="25" y="231"/>
                  <a:pt x="26" y="232"/>
                  <a:pt x="26" y="234"/>
                </a:cubicBezTo>
                <a:cubicBezTo>
                  <a:pt x="27" y="235"/>
                  <a:pt x="28" y="240"/>
                  <a:pt x="28" y="242"/>
                </a:cubicBezTo>
                <a:cubicBezTo>
                  <a:pt x="29" y="243"/>
                  <a:pt x="29" y="245"/>
                  <a:pt x="29" y="246"/>
                </a:cubicBezTo>
                <a:cubicBezTo>
                  <a:pt x="30" y="247"/>
                  <a:pt x="30" y="249"/>
                  <a:pt x="30" y="251"/>
                </a:cubicBezTo>
                <a:cubicBezTo>
                  <a:pt x="30" y="252"/>
                  <a:pt x="30" y="256"/>
                  <a:pt x="31" y="257"/>
                </a:cubicBezTo>
                <a:cubicBezTo>
                  <a:pt x="31" y="258"/>
                  <a:pt x="31" y="266"/>
                  <a:pt x="31" y="267"/>
                </a:cubicBezTo>
                <a:cubicBezTo>
                  <a:pt x="31" y="269"/>
                  <a:pt x="32" y="276"/>
                  <a:pt x="32" y="278"/>
                </a:cubicBezTo>
                <a:cubicBezTo>
                  <a:pt x="33" y="279"/>
                  <a:pt x="33" y="286"/>
                  <a:pt x="33" y="288"/>
                </a:cubicBezTo>
                <a:cubicBezTo>
                  <a:pt x="34" y="291"/>
                  <a:pt x="35" y="297"/>
                  <a:pt x="35" y="298"/>
                </a:cubicBezTo>
                <a:cubicBezTo>
                  <a:pt x="35" y="299"/>
                  <a:pt x="36" y="302"/>
                  <a:pt x="36" y="303"/>
                </a:cubicBezTo>
                <a:cubicBezTo>
                  <a:pt x="36" y="304"/>
                  <a:pt x="37" y="308"/>
                  <a:pt x="37" y="310"/>
                </a:cubicBezTo>
                <a:cubicBezTo>
                  <a:pt x="38" y="312"/>
                  <a:pt x="39" y="314"/>
                  <a:pt x="39" y="316"/>
                </a:cubicBezTo>
                <a:cubicBezTo>
                  <a:pt x="39" y="317"/>
                  <a:pt x="40" y="318"/>
                  <a:pt x="40" y="319"/>
                </a:cubicBezTo>
                <a:cubicBezTo>
                  <a:pt x="40" y="320"/>
                  <a:pt x="41" y="322"/>
                  <a:pt x="41" y="322"/>
                </a:cubicBezTo>
                <a:cubicBezTo>
                  <a:pt x="41" y="323"/>
                  <a:pt x="42" y="326"/>
                  <a:pt x="43" y="327"/>
                </a:cubicBezTo>
                <a:cubicBezTo>
                  <a:pt x="43" y="328"/>
                  <a:pt x="44" y="332"/>
                  <a:pt x="45" y="332"/>
                </a:cubicBezTo>
                <a:cubicBezTo>
                  <a:pt x="45" y="333"/>
                  <a:pt x="45" y="333"/>
                  <a:pt x="45" y="333"/>
                </a:cubicBezTo>
                <a:cubicBezTo>
                  <a:pt x="45" y="333"/>
                  <a:pt x="45" y="334"/>
                  <a:pt x="45" y="334"/>
                </a:cubicBezTo>
                <a:cubicBezTo>
                  <a:pt x="44" y="334"/>
                  <a:pt x="43" y="336"/>
                  <a:pt x="43" y="338"/>
                </a:cubicBezTo>
                <a:cubicBezTo>
                  <a:pt x="42" y="339"/>
                  <a:pt x="41" y="341"/>
                  <a:pt x="41" y="341"/>
                </a:cubicBezTo>
                <a:cubicBezTo>
                  <a:pt x="41" y="342"/>
                  <a:pt x="40" y="344"/>
                  <a:pt x="39" y="345"/>
                </a:cubicBezTo>
                <a:cubicBezTo>
                  <a:pt x="39" y="346"/>
                  <a:pt x="39" y="347"/>
                  <a:pt x="39" y="349"/>
                </a:cubicBezTo>
                <a:cubicBezTo>
                  <a:pt x="38" y="350"/>
                  <a:pt x="38" y="352"/>
                  <a:pt x="37" y="352"/>
                </a:cubicBezTo>
                <a:cubicBezTo>
                  <a:pt x="37" y="352"/>
                  <a:pt x="37" y="353"/>
                  <a:pt x="37" y="353"/>
                </a:cubicBezTo>
                <a:cubicBezTo>
                  <a:pt x="37" y="354"/>
                  <a:pt x="37" y="355"/>
                  <a:pt x="37" y="355"/>
                </a:cubicBezTo>
                <a:cubicBezTo>
                  <a:pt x="37" y="355"/>
                  <a:pt x="38" y="356"/>
                  <a:pt x="39" y="356"/>
                </a:cubicBezTo>
                <a:cubicBezTo>
                  <a:pt x="39" y="356"/>
                  <a:pt x="41" y="356"/>
                  <a:pt x="41" y="356"/>
                </a:cubicBezTo>
                <a:cubicBezTo>
                  <a:pt x="41" y="356"/>
                  <a:pt x="41" y="357"/>
                  <a:pt x="41" y="357"/>
                </a:cubicBezTo>
                <a:cubicBezTo>
                  <a:pt x="41" y="358"/>
                  <a:pt x="40" y="359"/>
                  <a:pt x="40" y="359"/>
                </a:cubicBezTo>
                <a:cubicBezTo>
                  <a:pt x="40" y="360"/>
                  <a:pt x="39" y="360"/>
                  <a:pt x="39" y="360"/>
                </a:cubicBezTo>
                <a:cubicBezTo>
                  <a:pt x="39" y="361"/>
                  <a:pt x="39" y="361"/>
                  <a:pt x="39" y="361"/>
                </a:cubicBezTo>
                <a:cubicBezTo>
                  <a:pt x="38" y="362"/>
                  <a:pt x="38" y="363"/>
                  <a:pt x="37" y="364"/>
                </a:cubicBezTo>
                <a:cubicBezTo>
                  <a:pt x="36" y="366"/>
                  <a:pt x="36" y="366"/>
                  <a:pt x="36" y="367"/>
                </a:cubicBezTo>
                <a:cubicBezTo>
                  <a:pt x="36" y="367"/>
                  <a:pt x="36" y="367"/>
                  <a:pt x="36" y="367"/>
                </a:cubicBezTo>
                <a:cubicBezTo>
                  <a:pt x="36" y="367"/>
                  <a:pt x="36" y="367"/>
                  <a:pt x="36" y="368"/>
                </a:cubicBezTo>
                <a:cubicBezTo>
                  <a:pt x="36" y="368"/>
                  <a:pt x="35" y="368"/>
                  <a:pt x="35" y="369"/>
                </a:cubicBezTo>
                <a:cubicBezTo>
                  <a:pt x="35" y="369"/>
                  <a:pt x="34" y="370"/>
                  <a:pt x="34" y="370"/>
                </a:cubicBezTo>
                <a:cubicBezTo>
                  <a:pt x="33" y="371"/>
                  <a:pt x="33" y="371"/>
                  <a:pt x="32" y="372"/>
                </a:cubicBezTo>
                <a:cubicBezTo>
                  <a:pt x="31" y="372"/>
                  <a:pt x="29" y="372"/>
                  <a:pt x="28" y="373"/>
                </a:cubicBezTo>
                <a:cubicBezTo>
                  <a:pt x="27" y="373"/>
                  <a:pt x="24" y="374"/>
                  <a:pt x="22" y="374"/>
                </a:cubicBezTo>
                <a:cubicBezTo>
                  <a:pt x="21" y="375"/>
                  <a:pt x="20" y="375"/>
                  <a:pt x="19" y="375"/>
                </a:cubicBezTo>
                <a:cubicBezTo>
                  <a:pt x="19" y="376"/>
                  <a:pt x="18" y="377"/>
                  <a:pt x="18" y="378"/>
                </a:cubicBezTo>
                <a:cubicBezTo>
                  <a:pt x="18" y="378"/>
                  <a:pt x="17" y="378"/>
                  <a:pt x="17" y="378"/>
                </a:cubicBezTo>
                <a:cubicBezTo>
                  <a:pt x="17" y="378"/>
                  <a:pt x="17" y="379"/>
                  <a:pt x="17" y="379"/>
                </a:cubicBezTo>
                <a:cubicBezTo>
                  <a:pt x="17" y="379"/>
                  <a:pt x="17" y="379"/>
                  <a:pt x="16" y="379"/>
                </a:cubicBezTo>
                <a:cubicBezTo>
                  <a:pt x="16" y="379"/>
                  <a:pt x="16" y="379"/>
                  <a:pt x="16" y="380"/>
                </a:cubicBezTo>
                <a:cubicBezTo>
                  <a:pt x="16" y="381"/>
                  <a:pt x="16" y="382"/>
                  <a:pt x="16" y="382"/>
                </a:cubicBezTo>
                <a:cubicBezTo>
                  <a:pt x="16" y="383"/>
                  <a:pt x="16" y="383"/>
                  <a:pt x="16" y="383"/>
                </a:cubicBezTo>
                <a:cubicBezTo>
                  <a:pt x="17" y="384"/>
                  <a:pt x="17" y="384"/>
                  <a:pt x="18" y="384"/>
                </a:cubicBezTo>
                <a:cubicBezTo>
                  <a:pt x="20" y="385"/>
                  <a:pt x="21" y="385"/>
                  <a:pt x="22" y="385"/>
                </a:cubicBezTo>
                <a:cubicBezTo>
                  <a:pt x="22" y="385"/>
                  <a:pt x="23" y="385"/>
                  <a:pt x="23" y="385"/>
                </a:cubicBezTo>
                <a:cubicBezTo>
                  <a:pt x="23" y="385"/>
                  <a:pt x="25" y="386"/>
                  <a:pt x="25" y="386"/>
                </a:cubicBezTo>
                <a:cubicBezTo>
                  <a:pt x="26" y="386"/>
                  <a:pt x="28" y="386"/>
                  <a:pt x="28" y="386"/>
                </a:cubicBezTo>
                <a:cubicBezTo>
                  <a:pt x="29" y="386"/>
                  <a:pt x="29" y="385"/>
                  <a:pt x="29" y="385"/>
                </a:cubicBezTo>
                <a:cubicBezTo>
                  <a:pt x="29" y="385"/>
                  <a:pt x="30" y="385"/>
                  <a:pt x="31" y="386"/>
                </a:cubicBezTo>
                <a:cubicBezTo>
                  <a:pt x="31" y="386"/>
                  <a:pt x="31" y="386"/>
                  <a:pt x="32" y="386"/>
                </a:cubicBezTo>
                <a:cubicBezTo>
                  <a:pt x="33" y="386"/>
                  <a:pt x="32" y="386"/>
                  <a:pt x="33" y="385"/>
                </a:cubicBezTo>
                <a:cubicBezTo>
                  <a:pt x="33" y="385"/>
                  <a:pt x="33" y="385"/>
                  <a:pt x="33" y="385"/>
                </a:cubicBezTo>
                <a:cubicBezTo>
                  <a:pt x="34" y="386"/>
                  <a:pt x="34" y="386"/>
                  <a:pt x="35" y="386"/>
                </a:cubicBezTo>
                <a:cubicBezTo>
                  <a:pt x="35" y="386"/>
                  <a:pt x="35" y="385"/>
                  <a:pt x="36" y="385"/>
                </a:cubicBezTo>
                <a:cubicBezTo>
                  <a:pt x="36" y="385"/>
                  <a:pt x="36" y="385"/>
                  <a:pt x="36" y="385"/>
                </a:cubicBezTo>
                <a:cubicBezTo>
                  <a:pt x="37" y="385"/>
                  <a:pt x="37" y="385"/>
                  <a:pt x="38" y="385"/>
                </a:cubicBezTo>
                <a:cubicBezTo>
                  <a:pt x="38" y="385"/>
                  <a:pt x="38" y="385"/>
                  <a:pt x="38" y="385"/>
                </a:cubicBezTo>
                <a:cubicBezTo>
                  <a:pt x="39" y="385"/>
                  <a:pt x="39" y="385"/>
                  <a:pt x="39" y="385"/>
                </a:cubicBezTo>
                <a:cubicBezTo>
                  <a:pt x="39" y="385"/>
                  <a:pt x="39" y="385"/>
                  <a:pt x="40" y="385"/>
                </a:cubicBezTo>
                <a:cubicBezTo>
                  <a:pt x="41" y="385"/>
                  <a:pt x="41" y="385"/>
                  <a:pt x="41" y="385"/>
                </a:cubicBezTo>
                <a:cubicBezTo>
                  <a:pt x="41" y="384"/>
                  <a:pt x="41" y="385"/>
                  <a:pt x="41" y="385"/>
                </a:cubicBezTo>
                <a:cubicBezTo>
                  <a:pt x="42" y="385"/>
                  <a:pt x="42" y="385"/>
                  <a:pt x="43" y="385"/>
                </a:cubicBezTo>
                <a:cubicBezTo>
                  <a:pt x="43" y="385"/>
                  <a:pt x="43" y="385"/>
                  <a:pt x="43" y="384"/>
                </a:cubicBezTo>
                <a:cubicBezTo>
                  <a:pt x="44" y="384"/>
                  <a:pt x="43" y="384"/>
                  <a:pt x="44" y="384"/>
                </a:cubicBezTo>
                <a:cubicBezTo>
                  <a:pt x="44" y="384"/>
                  <a:pt x="45" y="384"/>
                  <a:pt x="45" y="384"/>
                </a:cubicBezTo>
                <a:cubicBezTo>
                  <a:pt x="46" y="384"/>
                  <a:pt x="46" y="384"/>
                  <a:pt x="46" y="383"/>
                </a:cubicBezTo>
                <a:cubicBezTo>
                  <a:pt x="46" y="383"/>
                  <a:pt x="46" y="383"/>
                  <a:pt x="47" y="383"/>
                </a:cubicBezTo>
                <a:cubicBezTo>
                  <a:pt x="47" y="382"/>
                  <a:pt x="48" y="382"/>
                  <a:pt x="50" y="382"/>
                </a:cubicBezTo>
                <a:cubicBezTo>
                  <a:pt x="51" y="381"/>
                  <a:pt x="55" y="380"/>
                  <a:pt x="56" y="380"/>
                </a:cubicBezTo>
                <a:cubicBezTo>
                  <a:pt x="56" y="380"/>
                  <a:pt x="56" y="380"/>
                  <a:pt x="57" y="380"/>
                </a:cubicBezTo>
                <a:cubicBezTo>
                  <a:pt x="58" y="381"/>
                  <a:pt x="59" y="381"/>
                  <a:pt x="60" y="382"/>
                </a:cubicBezTo>
                <a:cubicBezTo>
                  <a:pt x="60" y="382"/>
                  <a:pt x="61" y="382"/>
                  <a:pt x="61" y="382"/>
                </a:cubicBezTo>
                <a:cubicBezTo>
                  <a:pt x="62" y="382"/>
                  <a:pt x="63" y="382"/>
                  <a:pt x="64" y="382"/>
                </a:cubicBezTo>
                <a:cubicBezTo>
                  <a:pt x="65" y="382"/>
                  <a:pt x="65" y="382"/>
                  <a:pt x="65" y="382"/>
                </a:cubicBezTo>
                <a:cubicBezTo>
                  <a:pt x="65" y="381"/>
                  <a:pt x="65" y="381"/>
                  <a:pt x="65" y="381"/>
                </a:cubicBezTo>
                <a:cubicBezTo>
                  <a:pt x="65" y="382"/>
                  <a:pt x="66" y="382"/>
                  <a:pt x="66" y="382"/>
                </a:cubicBezTo>
                <a:cubicBezTo>
                  <a:pt x="67" y="382"/>
                  <a:pt x="67" y="382"/>
                  <a:pt x="68" y="381"/>
                </a:cubicBezTo>
                <a:cubicBezTo>
                  <a:pt x="68" y="381"/>
                  <a:pt x="68" y="381"/>
                  <a:pt x="68" y="381"/>
                </a:cubicBezTo>
                <a:cubicBezTo>
                  <a:pt x="68" y="382"/>
                  <a:pt x="69" y="381"/>
                  <a:pt x="69" y="381"/>
                </a:cubicBezTo>
                <a:cubicBezTo>
                  <a:pt x="70" y="381"/>
                  <a:pt x="70" y="381"/>
                  <a:pt x="70" y="381"/>
                </a:cubicBezTo>
                <a:cubicBezTo>
                  <a:pt x="70" y="380"/>
                  <a:pt x="70" y="381"/>
                  <a:pt x="71" y="381"/>
                </a:cubicBezTo>
                <a:cubicBezTo>
                  <a:pt x="71" y="381"/>
                  <a:pt x="72" y="381"/>
                  <a:pt x="72" y="381"/>
                </a:cubicBezTo>
                <a:cubicBezTo>
                  <a:pt x="72" y="380"/>
                  <a:pt x="73" y="380"/>
                  <a:pt x="73" y="380"/>
                </a:cubicBezTo>
                <a:cubicBezTo>
                  <a:pt x="73" y="380"/>
                  <a:pt x="73" y="380"/>
                  <a:pt x="74" y="380"/>
                </a:cubicBezTo>
                <a:cubicBezTo>
                  <a:pt x="74" y="379"/>
                  <a:pt x="74" y="379"/>
                  <a:pt x="74" y="379"/>
                </a:cubicBezTo>
                <a:cubicBezTo>
                  <a:pt x="74" y="378"/>
                  <a:pt x="74" y="376"/>
                  <a:pt x="74" y="375"/>
                </a:cubicBezTo>
                <a:cubicBezTo>
                  <a:pt x="74" y="374"/>
                  <a:pt x="74" y="373"/>
                  <a:pt x="73" y="373"/>
                </a:cubicBezTo>
                <a:cubicBezTo>
                  <a:pt x="73" y="373"/>
                  <a:pt x="73" y="373"/>
                  <a:pt x="73" y="372"/>
                </a:cubicBezTo>
                <a:cubicBezTo>
                  <a:pt x="73" y="372"/>
                  <a:pt x="73" y="372"/>
                  <a:pt x="73" y="371"/>
                </a:cubicBezTo>
                <a:cubicBezTo>
                  <a:pt x="73" y="371"/>
                  <a:pt x="73" y="370"/>
                  <a:pt x="73" y="370"/>
                </a:cubicBezTo>
                <a:cubicBezTo>
                  <a:pt x="73" y="370"/>
                  <a:pt x="73" y="369"/>
                  <a:pt x="73" y="369"/>
                </a:cubicBezTo>
                <a:cubicBezTo>
                  <a:pt x="73" y="369"/>
                  <a:pt x="73" y="368"/>
                  <a:pt x="73" y="367"/>
                </a:cubicBezTo>
                <a:cubicBezTo>
                  <a:pt x="73" y="366"/>
                  <a:pt x="73" y="365"/>
                  <a:pt x="73" y="365"/>
                </a:cubicBezTo>
                <a:cubicBezTo>
                  <a:pt x="73" y="365"/>
                  <a:pt x="73" y="364"/>
                  <a:pt x="73" y="364"/>
                </a:cubicBezTo>
                <a:cubicBezTo>
                  <a:pt x="73" y="364"/>
                  <a:pt x="73" y="364"/>
                  <a:pt x="73" y="364"/>
                </a:cubicBezTo>
                <a:cubicBezTo>
                  <a:pt x="73" y="363"/>
                  <a:pt x="73" y="363"/>
                  <a:pt x="73" y="363"/>
                </a:cubicBezTo>
                <a:cubicBezTo>
                  <a:pt x="74" y="362"/>
                  <a:pt x="75" y="361"/>
                  <a:pt x="75" y="360"/>
                </a:cubicBezTo>
                <a:cubicBezTo>
                  <a:pt x="76" y="360"/>
                  <a:pt x="77" y="359"/>
                  <a:pt x="77" y="358"/>
                </a:cubicBezTo>
                <a:cubicBezTo>
                  <a:pt x="77" y="358"/>
                  <a:pt x="77" y="357"/>
                  <a:pt x="78" y="356"/>
                </a:cubicBezTo>
                <a:cubicBezTo>
                  <a:pt x="78" y="355"/>
                  <a:pt x="78" y="354"/>
                  <a:pt x="78" y="353"/>
                </a:cubicBezTo>
                <a:cubicBezTo>
                  <a:pt x="78" y="353"/>
                  <a:pt x="78" y="352"/>
                  <a:pt x="78" y="352"/>
                </a:cubicBezTo>
                <a:cubicBezTo>
                  <a:pt x="77" y="351"/>
                  <a:pt x="76" y="347"/>
                  <a:pt x="75" y="346"/>
                </a:cubicBezTo>
                <a:cubicBezTo>
                  <a:pt x="74" y="344"/>
                  <a:pt x="74" y="343"/>
                  <a:pt x="73" y="343"/>
                </a:cubicBezTo>
                <a:cubicBezTo>
                  <a:pt x="73" y="342"/>
                  <a:pt x="71" y="339"/>
                  <a:pt x="71" y="339"/>
                </a:cubicBezTo>
                <a:cubicBezTo>
                  <a:pt x="71" y="339"/>
                  <a:pt x="70" y="338"/>
                  <a:pt x="70" y="338"/>
                </a:cubicBezTo>
                <a:cubicBezTo>
                  <a:pt x="70" y="337"/>
                  <a:pt x="70" y="337"/>
                  <a:pt x="70" y="337"/>
                </a:cubicBezTo>
                <a:cubicBezTo>
                  <a:pt x="70" y="337"/>
                  <a:pt x="70" y="337"/>
                  <a:pt x="70" y="335"/>
                </a:cubicBezTo>
                <a:cubicBezTo>
                  <a:pt x="71" y="334"/>
                  <a:pt x="71" y="331"/>
                  <a:pt x="71" y="331"/>
                </a:cubicBezTo>
                <a:cubicBezTo>
                  <a:pt x="71" y="330"/>
                  <a:pt x="71" y="324"/>
                  <a:pt x="71" y="322"/>
                </a:cubicBezTo>
                <a:cubicBezTo>
                  <a:pt x="71" y="320"/>
                  <a:pt x="71" y="318"/>
                  <a:pt x="71" y="317"/>
                </a:cubicBezTo>
                <a:cubicBezTo>
                  <a:pt x="71" y="316"/>
                  <a:pt x="71" y="315"/>
                  <a:pt x="71" y="314"/>
                </a:cubicBezTo>
                <a:cubicBezTo>
                  <a:pt x="71" y="313"/>
                  <a:pt x="71" y="310"/>
                  <a:pt x="71" y="309"/>
                </a:cubicBezTo>
                <a:cubicBezTo>
                  <a:pt x="71" y="309"/>
                  <a:pt x="71" y="308"/>
                  <a:pt x="71" y="308"/>
                </a:cubicBezTo>
                <a:cubicBezTo>
                  <a:pt x="71" y="307"/>
                  <a:pt x="71" y="307"/>
                  <a:pt x="71" y="306"/>
                </a:cubicBezTo>
                <a:cubicBezTo>
                  <a:pt x="71" y="306"/>
                  <a:pt x="71" y="302"/>
                  <a:pt x="71" y="301"/>
                </a:cubicBezTo>
                <a:cubicBezTo>
                  <a:pt x="71" y="300"/>
                  <a:pt x="71" y="294"/>
                  <a:pt x="71" y="293"/>
                </a:cubicBezTo>
                <a:cubicBezTo>
                  <a:pt x="70" y="291"/>
                  <a:pt x="70" y="290"/>
                  <a:pt x="70" y="289"/>
                </a:cubicBezTo>
                <a:cubicBezTo>
                  <a:pt x="70" y="288"/>
                  <a:pt x="70" y="288"/>
                  <a:pt x="70" y="287"/>
                </a:cubicBezTo>
                <a:cubicBezTo>
                  <a:pt x="70" y="287"/>
                  <a:pt x="70" y="285"/>
                  <a:pt x="71" y="284"/>
                </a:cubicBezTo>
                <a:cubicBezTo>
                  <a:pt x="71" y="283"/>
                  <a:pt x="71" y="279"/>
                  <a:pt x="72" y="278"/>
                </a:cubicBezTo>
                <a:cubicBezTo>
                  <a:pt x="72" y="277"/>
                  <a:pt x="72" y="275"/>
                  <a:pt x="72" y="275"/>
                </a:cubicBezTo>
                <a:cubicBezTo>
                  <a:pt x="72" y="274"/>
                  <a:pt x="72" y="271"/>
                  <a:pt x="72" y="270"/>
                </a:cubicBezTo>
                <a:cubicBezTo>
                  <a:pt x="72" y="270"/>
                  <a:pt x="72" y="265"/>
                  <a:pt x="72" y="265"/>
                </a:cubicBezTo>
                <a:cubicBezTo>
                  <a:pt x="72" y="264"/>
                  <a:pt x="71" y="263"/>
                  <a:pt x="71" y="262"/>
                </a:cubicBezTo>
                <a:cubicBezTo>
                  <a:pt x="71" y="261"/>
                  <a:pt x="70" y="259"/>
                  <a:pt x="70" y="259"/>
                </a:cubicBezTo>
                <a:cubicBezTo>
                  <a:pt x="70" y="258"/>
                  <a:pt x="70" y="257"/>
                  <a:pt x="70" y="255"/>
                </a:cubicBezTo>
                <a:cubicBezTo>
                  <a:pt x="70" y="254"/>
                  <a:pt x="70" y="252"/>
                  <a:pt x="70" y="252"/>
                </a:cubicBezTo>
                <a:cubicBezTo>
                  <a:pt x="70" y="251"/>
                  <a:pt x="70" y="252"/>
                  <a:pt x="70" y="252"/>
                </a:cubicBezTo>
                <a:cubicBezTo>
                  <a:pt x="70" y="252"/>
                  <a:pt x="70" y="253"/>
                  <a:pt x="71" y="254"/>
                </a:cubicBezTo>
                <a:cubicBezTo>
                  <a:pt x="71" y="255"/>
                  <a:pt x="71" y="256"/>
                  <a:pt x="71" y="256"/>
                </a:cubicBezTo>
                <a:cubicBezTo>
                  <a:pt x="71" y="257"/>
                  <a:pt x="72" y="259"/>
                  <a:pt x="72" y="260"/>
                </a:cubicBezTo>
                <a:cubicBezTo>
                  <a:pt x="72" y="261"/>
                  <a:pt x="72" y="261"/>
                  <a:pt x="72" y="261"/>
                </a:cubicBezTo>
                <a:cubicBezTo>
                  <a:pt x="72" y="262"/>
                  <a:pt x="73" y="263"/>
                  <a:pt x="73" y="264"/>
                </a:cubicBezTo>
                <a:cubicBezTo>
                  <a:pt x="73" y="265"/>
                  <a:pt x="74" y="267"/>
                  <a:pt x="74" y="268"/>
                </a:cubicBezTo>
                <a:cubicBezTo>
                  <a:pt x="74" y="269"/>
                  <a:pt x="75" y="270"/>
                  <a:pt x="75" y="271"/>
                </a:cubicBezTo>
                <a:cubicBezTo>
                  <a:pt x="75" y="272"/>
                  <a:pt x="75" y="274"/>
                  <a:pt x="76" y="275"/>
                </a:cubicBezTo>
                <a:cubicBezTo>
                  <a:pt x="76" y="275"/>
                  <a:pt x="76" y="277"/>
                  <a:pt x="76" y="278"/>
                </a:cubicBezTo>
                <a:cubicBezTo>
                  <a:pt x="76" y="279"/>
                  <a:pt x="77" y="281"/>
                  <a:pt x="77" y="281"/>
                </a:cubicBezTo>
                <a:cubicBezTo>
                  <a:pt x="77" y="282"/>
                  <a:pt x="77" y="283"/>
                  <a:pt x="77" y="284"/>
                </a:cubicBezTo>
                <a:cubicBezTo>
                  <a:pt x="77" y="284"/>
                  <a:pt x="77" y="285"/>
                  <a:pt x="77" y="286"/>
                </a:cubicBezTo>
                <a:cubicBezTo>
                  <a:pt x="77" y="287"/>
                  <a:pt x="77" y="289"/>
                  <a:pt x="77" y="289"/>
                </a:cubicBezTo>
                <a:cubicBezTo>
                  <a:pt x="77" y="289"/>
                  <a:pt x="77" y="291"/>
                  <a:pt x="78" y="292"/>
                </a:cubicBezTo>
                <a:cubicBezTo>
                  <a:pt x="78" y="293"/>
                  <a:pt x="78" y="295"/>
                  <a:pt x="78" y="295"/>
                </a:cubicBezTo>
                <a:cubicBezTo>
                  <a:pt x="78" y="296"/>
                  <a:pt x="79" y="297"/>
                  <a:pt x="79" y="298"/>
                </a:cubicBezTo>
                <a:cubicBezTo>
                  <a:pt x="79" y="299"/>
                  <a:pt x="79" y="300"/>
                  <a:pt x="79" y="300"/>
                </a:cubicBezTo>
                <a:cubicBezTo>
                  <a:pt x="79" y="301"/>
                  <a:pt x="79" y="302"/>
                  <a:pt x="79" y="304"/>
                </a:cubicBezTo>
                <a:cubicBezTo>
                  <a:pt x="79" y="305"/>
                  <a:pt x="79" y="306"/>
                  <a:pt x="80" y="307"/>
                </a:cubicBezTo>
                <a:cubicBezTo>
                  <a:pt x="80" y="307"/>
                  <a:pt x="80" y="308"/>
                  <a:pt x="80" y="309"/>
                </a:cubicBezTo>
                <a:cubicBezTo>
                  <a:pt x="80" y="309"/>
                  <a:pt x="80" y="310"/>
                  <a:pt x="80" y="311"/>
                </a:cubicBezTo>
                <a:cubicBezTo>
                  <a:pt x="80" y="311"/>
                  <a:pt x="80" y="315"/>
                  <a:pt x="80" y="316"/>
                </a:cubicBezTo>
                <a:cubicBezTo>
                  <a:pt x="80" y="318"/>
                  <a:pt x="80" y="322"/>
                  <a:pt x="80" y="324"/>
                </a:cubicBezTo>
                <a:cubicBezTo>
                  <a:pt x="80" y="325"/>
                  <a:pt x="81" y="329"/>
                  <a:pt x="81" y="331"/>
                </a:cubicBezTo>
                <a:cubicBezTo>
                  <a:pt x="81" y="332"/>
                  <a:pt x="83" y="337"/>
                  <a:pt x="83" y="339"/>
                </a:cubicBezTo>
                <a:cubicBezTo>
                  <a:pt x="83" y="341"/>
                  <a:pt x="84" y="343"/>
                  <a:pt x="84" y="344"/>
                </a:cubicBezTo>
                <a:cubicBezTo>
                  <a:pt x="84" y="345"/>
                  <a:pt x="85" y="347"/>
                  <a:pt x="86" y="348"/>
                </a:cubicBezTo>
                <a:cubicBezTo>
                  <a:pt x="86" y="350"/>
                  <a:pt x="87" y="352"/>
                  <a:pt x="87" y="353"/>
                </a:cubicBezTo>
                <a:cubicBezTo>
                  <a:pt x="88" y="354"/>
                  <a:pt x="88" y="354"/>
                  <a:pt x="89" y="355"/>
                </a:cubicBezTo>
                <a:cubicBezTo>
                  <a:pt x="90" y="355"/>
                  <a:pt x="91" y="356"/>
                  <a:pt x="92" y="356"/>
                </a:cubicBezTo>
                <a:cubicBezTo>
                  <a:pt x="92" y="356"/>
                  <a:pt x="92" y="357"/>
                  <a:pt x="92" y="357"/>
                </a:cubicBezTo>
                <a:cubicBezTo>
                  <a:pt x="91" y="357"/>
                  <a:pt x="91" y="357"/>
                  <a:pt x="91" y="357"/>
                </a:cubicBezTo>
                <a:cubicBezTo>
                  <a:pt x="90" y="358"/>
                  <a:pt x="89" y="359"/>
                  <a:pt x="88" y="359"/>
                </a:cubicBezTo>
                <a:cubicBezTo>
                  <a:pt x="88" y="359"/>
                  <a:pt x="88" y="360"/>
                  <a:pt x="87" y="360"/>
                </a:cubicBezTo>
                <a:cubicBezTo>
                  <a:pt x="87" y="361"/>
                  <a:pt x="86" y="364"/>
                  <a:pt x="85" y="364"/>
                </a:cubicBezTo>
                <a:cubicBezTo>
                  <a:pt x="85" y="364"/>
                  <a:pt x="85" y="365"/>
                  <a:pt x="84" y="366"/>
                </a:cubicBezTo>
                <a:cubicBezTo>
                  <a:pt x="84" y="366"/>
                  <a:pt x="84" y="367"/>
                  <a:pt x="84" y="368"/>
                </a:cubicBezTo>
                <a:cubicBezTo>
                  <a:pt x="84" y="369"/>
                  <a:pt x="84" y="370"/>
                  <a:pt x="84" y="371"/>
                </a:cubicBezTo>
                <a:cubicBezTo>
                  <a:pt x="85" y="371"/>
                  <a:pt x="85" y="372"/>
                  <a:pt x="86" y="372"/>
                </a:cubicBezTo>
                <a:cubicBezTo>
                  <a:pt x="86" y="373"/>
                  <a:pt x="87" y="373"/>
                  <a:pt x="87" y="374"/>
                </a:cubicBezTo>
                <a:cubicBezTo>
                  <a:pt x="87" y="375"/>
                  <a:pt x="88" y="375"/>
                  <a:pt x="88" y="376"/>
                </a:cubicBezTo>
                <a:cubicBezTo>
                  <a:pt x="89" y="376"/>
                  <a:pt x="89" y="377"/>
                  <a:pt x="90" y="377"/>
                </a:cubicBezTo>
                <a:cubicBezTo>
                  <a:pt x="90" y="378"/>
                  <a:pt x="91" y="378"/>
                  <a:pt x="91" y="378"/>
                </a:cubicBezTo>
                <a:cubicBezTo>
                  <a:pt x="91" y="379"/>
                  <a:pt x="91" y="379"/>
                  <a:pt x="92" y="380"/>
                </a:cubicBezTo>
                <a:cubicBezTo>
                  <a:pt x="92" y="380"/>
                  <a:pt x="93" y="381"/>
                  <a:pt x="94" y="381"/>
                </a:cubicBezTo>
                <a:cubicBezTo>
                  <a:pt x="94" y="381"/>
                  <a:pt x="94" y="382"/>
                  <a:pt x="94" y="382"/>
                </a:cubicBezTo>
                <a:cubicBezTo>
                  <a:pt x="94" y="383"/>
                  <a:pt x="93" y="383"/>
                  <a:pt x="93" y="385"/>
                </a:cubicBezTo>
                <a:cubicBezTo>
                  <a:pt x="92" y="386"/>
                  <a:pt x="93" y="388"/>
                  <a:pt x="93" y="388"/>
                </a:cubicBezTo>
                <a:cubicBezTo>
                  <a:pt x="93" y="389"/>
                  <a:pt x="93" y="389"/>
                  <a:pt x="93" y="389"/>
                </a:cubicBezTo>
                <a:cubicBezTo>
                  <a:pt x="93" y="389"/>
                  <a:pt x="93" y="389"/>
                  <a:pt x="93" y="390"/>
                </a:cubicBezTo>
                <a:cubicBezTo>
                  <a:pt x="93" y="390"/>
                  <a:pt x="92" y="390"/>
                  <a:pt x="92" y="390"/>
                </a:cubicBezTo>
                <a:cubicBezTo>
                  <a:pt x="92" y="391"/>
                  <a:pt x="92" y="391"/>
                  <a:pt x="92" y="393"/>
                </a:cubicBezTo>
                <a:cubicBezTo>
                  <a:pt x="92" y="394"/>
                  <a:pt x="92" y="394"/>
                  <a:pt x="92" y="395"/>
                </a:cubicBezTo>
                <a:cubicBezTo>
                  <a:pt x="92" y="395"/>
                  <a:pt x="92" y="395"/>
                  <a:pt x="93" y="396"/>
                </a:cubicBezTo>
                <a:cubicBezTo>
                  <a:pt x="93" y="396"/>
                  <a:pt x="94" y="396"/>
                  <a:pt x="95" y="396"/>
                </a:cubicBezTo>
                <a:cubicBezTo>
                  <a:pt x="96" y="396"/>
                  <a:pt x="97" y="396"/>
                  <a:pt x="98" y="396"/>
                </a:cubicBezTo>
                <a:cubicBezTo>
                  <a:pt x="100" y="396"/>
                  <a:pt x="106" y="396"/>
                  <a:pt x="107" y="396"/>
                </a:cubicBezTo>
                <a:cubicBezTo>
                  <a:pt x="108" y="396"/>
                  <a:pt x="112" y="396"/>
                  <a:pt x="113" y="395"/>
                </a:cubicBezTo>
                <a:cubicBezTo>
                  <a:pt x="115" y="395"/>
                  <a:pt x="116" y="395"/>
                  <a:pt x="117" y="394"/>
                </a:cubicBezTo>
                <a:cubicBezTo>
                  <a:pt x="117" y="394"/>
                  <a:pt x="117" y="393"/>
                  <a:pt x="117" y="393"/>
                </a:cubicBezTo>
                <a:cubicBezTo>
                  <a:pt x="117" y="392"/>
                  <a:pt x="117" y="390"/>
                  <a:pt x="117" y="390"/>
                </a:cubicBezTo>
                <a:cubicBezTo>
                  <a:pt x="117" y="389"/>
                  <a:pt x="117" y="388"/>
                  <a:pt x="117" y="387"/>
                </a:cubicBezTo>
                <a:cubicBezTo>
                  <a:pt x="116" y="387"/>
                  <a:pt x="116" y="387"/>
                  <a:pt x="117" y="386"/>
                </a:cubicBezTo>
                <a:cubicBezTo>
                  <a:pt x="117" y="385"/>
                  <a:pt x="117" y="383"/>
                  <a:pt x="117" y="382"/>
                </a:cubicBezTo>
                <a:cubicBezTo>
                  <a:pt x="117" y="382"/>
                  <a:pt x="116" y="382"/>
                  <a:pt x="116" y="381"/>
                </a:cubicBezTo>
                <a:cubicBezTo>
                  <a:pt x="116" y="381"/>
                  <a:pt x="116" y="380"/>
                  <a:pt x="116" y="380"/>
                </a:cubicBezTo>
                <a:cubicBezTo>
                  <a:pt x="116" y="380"/>
                  <a:pt x="116" y="380"/>
                  <a:pt x="116" y="380"/>
                </a:cubicBezTo>
                <a:cubicBezTo>
                  <a:pt x="116" y="380"/>
                  <a:pt x="116" y="379"/>
                  <a:pt x="117" y="379"/>
                </a:cubicBezTo>
                <a:cubicBezTo>
                  <a:pt x="117" y="378"/>
                  <a:pt x="118" y="376"/>
                  <a:pt x="118" y="375"/>
                </a:cubicBezTo>
                <a:cubicBezTo>
                  <a:pt x="118" y="374"/>
                  <a:pt x="118" y="374"/>
                  <a:pt x="118" y="373"/>
                </a:cubicBezTo>
                <a:cubicBezTo>
                  <a:pt x="118" y="373"/>
                  <a:pt x="118" y="373"/>
                  <a:pt x="118" y="373"/>
                </a:cubicBezTo>
                <a:cubicBezTo>
                  <a:pt x="118" y="373"/>
                  <a:pt x="119" y="373"/>
                  <a:pt x="119" y="372"/>
                </a:cubicBezTo>
                <a:cubicBezTo>
                  <a:pt x="119" y="371"/>
                  <a:pt x="121" y="369"/>
                  <a:pt x="121" y="368"/>
                </a:cubicBezTo>
                <a:cubicBezTo>
                  <a:pt x="121" y="368"/>
                  <a:pt x="121" y="367"/>
                  <a:pt x="122" y="367"/>
                </a:cubicBezTo>
                <a:cubicBezTo>
                  <a:pt x="122" y="367"/>
                  <a:pt x="122" y="367"/>
                  <a:pt x="122" y="366"/>
                </a:cubicBezTo>
                <a:cubicBezTo>
                  <a:pt x="122" y="365"/>
                  <a:pt x="121" y="364"/>
                  <a:pt x="121" y="364"/>
                </a:cubicBezTo>
                <a:close/>
              </a:path>
            </a:pathLst>
          </a:custGeom>
          <a:solidFill>
            <a:schemeClr val="bg1">
              <a:lumMod val="50000"/>
            </a:schemeClr>
          </a:solidFill>
          <a:ln w="6350">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Calibri"/>
            </a:endParaRPr>
          </a:p>
        </p:txBody>
      </p:sp>
      <p:grpSp>
        <p:nvGrpSpPr>
          <p:cNvPr id="114" name="Skupina 113"/>
          <p:cNvGrpSpPr/>
          <p:nvPr/>
        </p:nvGrpSpPr>
        <p:grpSpPr>
          <a:xfrm>
            <a:off x="5305629" y="2038168"/>
            <a:ext cx="3664115" cy="286818"/>
            <a:chOff x="6469424" y="3115465"/>
            <a:chExt cx="1779127" cy="986819"/>
          </a:xfrm>
        </p:grpSpPr>
        <p:sp>
          <p:nvSpPr>
            <p:cNvPr id="115" name="Zaoblený obdélníkový bublinový popisek 114"/>
            <p:cNvSpPr/>
            <p:nvPr/>
          </p:nvSpPr>
          <p:spPr>
            <a:xfrm>
              <a:off x="6485366" y="3115465"/>
              <a:ext cx="1739631" cy="890614"/>
            </a:xfrm>
            <a:prstGeom prst="wedgeRoundRectCallout">
              <a:avLst>
                <a:gd name="adj1" fmla="val -42918"/>
                <a:gd name="adj2" fmla="val 107437"/>
                <a:gd name="adj3" fmla="val 16667"/>
              </a:avLst>
            </a:prstGeom>
            <a:solidFill>
              <a:srgbClr val="262626"/>
            </a:solidFill>
            <a:ln w="12700" cap="flat" cmpd="sng" algn="ctr">
              <a:solidFill>
                <a:srgbClr val="262626"/>
              </a:solid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dirty="0" err="1">
                <a:ln>
                  <a:noFill/>
                </a:ln>
                <a:solidFill>
                  <a:srgbClr val="003399"/>
                </a:solidFill>
                <a:effectLst/>
                <a:uLnTx/>
                <a:uFillTx/>
                <a:latin typeface="Calibri" pitchFamily="34" charset="0"/>
                <a:ea typeface="+mn-ea"/>
                <a:cs typeface="+mn-cs"/>
              </a:endParaRPr>
            </a:p>
          </p:txBody>
        </p:sp>
        <p:sp>
          <p:nvSpPr>
            <p:cNvPr id="116" name="TextovéPole 115"/>
            <p:cNvSpPr txBox="1"/>
            <p:nvPr/>
          </p:nvSpPr>
          <p:spPr>
            <a:xfrm>
              <a:off x="6469424" y="3149248"/>
              <a:ext cx="1779127" cy="953036"/>
            </a:xfrm>
            <a:prstGeom prst="rect">
              <a:avLst/>
            </a:prstGeom>
            <a:ln>
              <a:noFill/>
            </a:ln>
          </p:spPr>
          <p:txBody>
            <a:bodyPr wrap="square" rtlCol="0">
              <a:spAutoFit/>
            </a:bodyPr>
            <a:lstStyle/>
            <a:p>
              <a:pPr lvl="0" algn="ctr" defTabSz="914330">
                <a:defRPr/>
              </a:pPr>
              <a:r>
                <a:rPr lang="cs-CZ" sz="800" i="1" kern="0" dirty="0">
                  <a:solidFill>
                    <a:srgbClr val="FFFFFF"/>
                  </a:solidFill>
                  <a:latin typeface="Calibri "/>
                </a:rPr>
                <a:t>„Wifi pro veřejnost byla k dispozici, ale </a:t>
              </a:r>
              <a:r>
                <a:rPr lang="cs-CZ" sz="800" b="1" i="1" kern="0" dirty="0">
                  <a:solidFill>
                    <a:srgbClr val="00B050"/>
                  </a:solidFill>
                  <a:latin typeface="Calibri "/>
                </a:rPr>
                <a:t>musel jsem si říct o heslo</a:t>
              </a:r>
              <a:r>
                <a:rPr lang="cs-CZ" sz="800" i="1" kern="0" dirty="0">
                  <a:solidFill>
                    <a:srgbClr val="FFFFFF"/>
                  </a:solidFill>
                  <a:latin typeface="Calibri "/>
                </a:rPr>
                <a:t>.“</a:t>
              </a:r>
              <a:endParaRPr kumimoji="0" lang="cs-CZ" sz="800" i="1" u="none" strike="noStrike" kern="0" cap="none" spc="0" normalizeH="0" baseline="0" noProof="0" dirty="0">
                <a:ln>
                  <a:noFill/>
                </a:ln>
                <a:solidFill>
                  <a:srgbClr val="FFFFFF"/>
                </a:solidFill>
                <a:effectLst/>
                <a:uLnTx/>
                <a:uFillTx/>
                <a:latin typeface="Calibri "/>
              </a:endParaRPr>
            </a:p>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400" b="0" i="1" u="none" strike="noStrike" kern="0" cap="none" spc="0" normalizeH="0" baseline="0" noProof="0" dirty="0">
                <a:ln>
                  <a:noFill/>
                </a:ln>
                <a:solidFill>
                  <a:srgbClr val="FFFFFF"/>
                </a:solidFill>
                <a:effectLst/>
                <a:uLnTx/>
                <a:uFillTx/>
                <a:latin typeface="Calibri "/>
              </a:endParaRPr>
            </a:p>
          </p:txBody>
        </p:sp>
      </p:grpSp>
      <p:grpSp>
        <p:nvGrpSpPr>
          <p:cNvPr id="117" name="Skupina 116"/>
          <p:cNvGrpSpPr/>
          <p:nvPr/>
        </p:nvGrpSpPr>
        <p:grpSpPr>
          <a:xfrm>
            <a:off x="5737438" y="4071806"/>
            <a:ext cx="2542962" cy="463828"/>
            <a:chOff x="6538328" y="3115466"/>
            <a:chExt cx="1636668" cy="598817"/>
          </a:xfrm>
        </p:grpSpPr>
        <p:sp>
          <p:nvSpPr>
            <p:cNvPr id="118" name="Zaoblený obdélníkový bublinový popisek 117"/>
            <p:cNvSpPr/>
            <p:nvPr/>
          </p:nvSpPr>
          <p:spPr>
            <a:xfrm>
              <a:off x="6538328" y="3115466"/>
              <a:ext cx="1636668" cy="598817"/>
            </a:xfrm>
            <a:prstGeom prst="wedgeRoundRectCallout">
              <a:avLst>
                <a:gd name="adj1" fmla="val -49069"/>
                <a:gd name="adj2" fmla="val -67377"/>
                <a:gd name="adj3" fmla="val 16667"/>
              </a:avLst>
            </a:prstGeom>
            <a:solidFill>
              <a:srgbClr val="262626"/>
            </a:solidFill>
            <a:ln w="127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dirty="0" err="1">
                <a:ln>
                  <a:noFill/>
                </a:ln>
                <a:solidFill>
                  <a:srgbClr val="003399"/>
                </a:solidFill>
                <a:effectLst/>
                <a:uLnTx/>
                <a:uFillTx/>
                <a:latin typeface="Calibri" pitchFamily="34" charset="0"/>
                <a:ea typeface="+mn-ea"/>
                <a:cs typeface="+mn-cs"/>
              </a:endParaRPr>
            </a:p>
          </p:txBody>
        </p:sp>
        <p:sp>
          <p:nvSpPr>
            <p:cNvPr id="119" name="TextovéPole 118"/>
            <p:cNvSpPr txBox="1"/>
            <p:nvPr/>
          </p:nvSpPr>
          <p:spPr>
            <a:xfrm>
              <a:off x="6542144" y="3171397"/>
              <a:ext cx="1632852" cy="437084"/>
            </a:xfrm>
            <a:prstGeom prst="rect">
              <a:avLst/>
            </a:prstGeom>
            <a:ln>
              <a:noFill/>
            </a:ln>
          </p:spPr>
          <p:txBody>
            <a:bodyPr wrap="square" rtlCol="0">
              <a:spAutoFit/>
            </a:bodyPr>
            <a:lstStyle/>
            <a:p>
              <a:pPr lvl="0" algn="ctr" defTabSz="914330">
                <a:defRPr/>
              </a:pPr>
              <a:r>
                <a:rPr lang="cs-CZ" sz="800" i="1" kern="0" dirty="0">
                  <a:solidFill>
                    <a:srgbClr val="FFFFFF"/>
                  </a:solidFill>
                  <a:latin typeface="Calibri "/>
                </a:rPr>
                <a:t>„</a:t>
              </a:r>
              <a:r>
                <a:rPr lang="pl-PL" sz="800" i="1" kern="0" dirty="0">
                  <a:solidFill>
                    <a:srgbClr val="FFFFFF"/>
                  </a:solidFill>
                  <a:latin typeface="Calibri "/>
                </a:rPr>
                <a:t>V TIC byly </a:t>
              </a:r>
              <a:r>
                <a:rPr lang="pl-PL" sz="800" b="1" i="1" kern="0" dirty="0">
                  <a:solidFill>
                    <a:srgbClr val="ED6737"/>
                  </a:solidFill>
                  <a:latin typeface="Calibri "/>
                </a:rPr>
                <a:t>poloprázdné stojany na letáky</a:t>
              </a:r>
              <a:r>
                <a:rPr lang="pl-PL" sz="800" i="1" kern="0" dirty="0">
                  <a:solidFill>
                    <a:srgbClr val="FFFFFF"/>
                  </a:solidFill>
                  <a:latin typeface="Calibri "/>
                </a:rPr>
                <a:t>, byl zde prostor na více prezentací</a:t>
              </a:r>
              <a:r>
                <a:rPr lang="cs-CZ" sz="800" i="1" kern="0" dirty="0">
                  <a:solidFill>
                    <a:srgbClr val="FFFFFF"/>
                  </a:solidFill>
                  <a:latin typeface="Calibri "/>
                </a:rPr>
                <a:t>.“</a:t>
              </a:r>
              <a:endParaRPr kumimoji="0" lang="cs-CZ" sz="800" b="1" i="1" u="none" strike="noStrike" kern="0" cap="none" spc="0" normalizeH="0" baseline="0" noProof="0" dirty="0">
                <a:ln>
                  <a:noFill/>
                </a:ln>
                <a:solidFill>
                  <a:srgbClr val="FFFFFF"/>
                </a:solidFill>
                <a:effectLst/>
                <a:uLnTx/>
                <a:uFillTx/>
                <a:latin typeface="Calibri "/>
              </a:endParaRPr>
            </a:p>
          </p:txBody>
        </p:sp>
      </p:grpSp>
      <p:grpSp>
        <p:nvGrpSpPr>
          <p:cNvPr id="120" name="Skupina 119"/>
          <p:cNvGrpSpPr/>
          <p:nvPr/>
        </p:nvGrpSpPr>
        <p:grpSpPr>
          <a:xfrm>
            <a:off x="6425940" y="2942581"/>
            <a:ext cx="2178310" cy="455169"/>
            <a:chOff x="6538328" y="3115466"/>
            <a:chExt cx="1660233" cy="480620"/>
          </a:xfrm>
        </p:grpSpPr>
        <p:sp>
          <p:nvSpPr>
            <p:cNvPr id="121" name="Zaoblený obdélníkový bublinový popisek 120"/>
            <p:cNvSpPr/>
            <p:nvPr/>
          </p:nvSpPr>
          <p:spPr>
            <a:xfrm>
              <a:off x="6538328" y="3115466"/>
              <a:ext cx="1660233" cy="480620"/>
            </a:xfrm>
            <a:prstGeom prst="wedgeRoundRectCallout">
              <a:avLst>
                <a:gd name="adj1" fmla="val -69902"/>
                <a:gd name="adj2" fmla="val -29411"/>
                <a:gd name="adj3" fmla="val 16667"/>
              </a:avLst>
            </a:prstGeom>
            <a:solidFill>
              <a:srgbClr val="262626"/>
            </a:solidFill>
            <a:ln w="127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dirty="0" err="1">
                <a:ln>
                  <a:noFill/>
                </a:ln>
                <a:solidFill>
                  <a:srgbClr val="003399"/>
                </a:solidFill>
                <a:effectLst/>
                <a:uLnTx/>
                <a:uFillTx/>
                <a:latin typeface="Calibri" pitchFamily="34" charset="0"/>
                <a:ea typeface="+mn-ea"/>
                <a:cs typeface="+mn-cs"/>
              </a:endParaRPr>
            </a:p>
          </p:txBody>
        </p:sp>
        <p:sp>
          <p:nvSpPr>
            <p:cNvPr id="122" name="TextovéPole 121"/>
            <p:cNvSpPr txBox="1"/>
            <p:nvPr/>
          </p:nvSpPr>
          <p:spPr>
            <a:xfrm>
              <a:off x="6552019" y="3159520"/>
              <a:ext cx="1632852" cy="357484"/>
            </a:xfrm>
            <a:prstGeom prst="rect">
              <a:avLst/>
            </a:prstGeom>
            <a:ln>
              <a:noFill/>
            </a:ln>
          </p:spPr>
          <p:txBody>
            <a:bodyPr wrap="square" rtlCol="0">
              <a:spAutoFit/>
            </a:bodyPr>
            <a:lstStyle/>
            <a:p>
              <a:pPr algn="ctr" defTabSz="914330">
                <a:defRPr/>
              </a:pPr>
              <a:r>
                <a:rPr lang="cs-CZ" sz="800" i="1" kern="0" dirty="0">
                  <a:solidFill>
                    <a:srgbClr val="FFFFFF"/>
                  </a:solidFill>
                  <a:latin typeface="Calibri "/>
                </a:rPr>
                <a:t>„</a:t>
              </a:r>
              <a:r>
                <a:rPr lang="cs-CZ" sz="800" b="1" i="1" kern="0" dirty="0">
                  <a:solidFill>
                    <a:srgbClr val="ED6737"/>
                  </a:solidFill>
                  <a:latin typeface="Calibri "/>
                </a:rPr>
                <a:t>Jmenovku jsem nezaregistroval </a:t>
              </a:r>
              <a:r>
                <a:rPr lang="cs-CZ" sz="800" i="1" kern="0" dirty="0">
                  <a:solidFill>
                    <a:srgbClr val="FFFFFF"/>
                  </a:solidFill>
                  <a:latin typeface="Calibri "/>
                </a:rPr>
                <a:t>na oděvu, ani na pultu.“</a:t>
              </a:r>
              <a:endParaRPr lang="cs-CZ" sz="800" b="1" i="1" kern="0" dirty="0">
                <a:solidFill>
                  <a:srgbClr val="FFFFFF"/>
                </a:solidFill>
                <a:latin typeface="Calibri "/>
              </a:endParaRPr>
            </a:p>
          </p:txBody>
        </p:sp>
      </p:grpSp>
      <p:grpSp>
        <p:nvGrpSpPr>
          <p:cNvPr id="123" name="Skupina 122"/>
          <p:cNvGrpSpPr/>
          <p:nvPr/>
        </p:nvGrpSpPr>
        <p:grpSpPr>
          <a:xfrm>
            <a:off x="6381161" y="2432929"/>
            <a:ext cx="2632986" cy="707886"/>
            <a:chOff x="6485366" y="3119791"/>
            <a:chExt cx="1779127" cy="748065"/>
          </a:xfrm>
        </p:grpSpPr>
        <p:sp>
          <p:nvSpPr>
            <p:cNvPr id="124" name="Zaoblený obdélníkový bublinový popisek 123"/>
            <p:cNvSpPr/>
            <p:nvPr/>
          </p:nvSpPr>
          <p:spPr>
            <a:xfrm>
              <a:off x="6520006" y="3123220"/>
              <a:ext cx="1704991" cy="447179"/>
            </a:xfrm>
            <a:prstGeom prst="wedgeRoundRectCallout">
              <a:avLst>
                <a:gd name="adj1" fmla="val -70923"/>
                <a:gd name="adj2" fmla="val 27832"/>
                <a:gd name="adj3" fmla="val 16667"/>
              </a:avLst>
            </a:prstGeom>
            <a:solidFill>
              <a:srgbClr val="262626"/>
            </a:solidFill>
            <a:ln w="127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dirty="0" err="1">
                <a:ln>
                  <a:noFill/>
                </a:ln>
                <a:solidFill>
                  <a:srgbClr val="003399"/>
                </a:solidFill>
                <a:effectLst/>
                <a:uLnTx/>
                <a:uFillTx/>
                <a:latin typeface="Calibri" pitchFamily="34" charset="0"/>
                <a:ea typeface="+mn-ea"/>
                <a:cs typeface="+mn-cs"/>
              </a:endParaRPr>
            </a:p>
          </p:txBody>
        </p:sp>
        <p:sp>
          <p:nvSpPr>
            <p:cNvPr id="125" name="TextovéPole 124"/>
            <p:cNvSpPr txBox="1"/>
            <p:nvPr/>
          </p:nvSpPr>
          <p:spPr>
            <a:xfrm>
              <a:off x="6485366" y="3119791"/>
              <a:ext cx="1779127" cy="748065"/>
            </a:xfrm>
            <a:prstGeom prst="rect">
              <a:avLst/>
            </a:prstGeom>
            <a:ln>
              <a:noFill/>
            </a:ln>
          </p:spPr>
          <p:txBody>
            <a:bodyPr wrap="square" rtlCol="0">
              <a:spAutoFit/>
            </a:bodyPr>
            <a:lstStyle/>
            <a:p>
              <a:pPr lvl="0" algn="ctr" defTabSz="914330">
                <a:defRPr/>
              </a:pPr>
              <a:r>
                <a:rPr lang="cs-CZ" sz="800" i="1" kern="0" dirty="0">
                  <a:solidFill>
                    <a:srgbClr val="FFFFFF"/>
                  </a:solidFill>
                  <a:latin typeface="Calibri "/>
                </a:rPr>
                <a:t>„Žádnou směrovku jsem cestou nepotkala, nebo jsem si jí nevšimla. Na náměstí byl rozcestník, </a:t>
              </a:r>
              <a:r>
                <a:rPr lang="cs-CZ" sz="800" b="1" i="1" kern="0" dirty="0">
                  <a:solidFill>
                    <a:srgbClr val="ED6737"/>
                  </a:solidFill>
                  <a:latin typeface="Calibri "/>
                </a:rPr>
                <a:t>ale  směrovka k TIC na něm nebyla</a:t>
              </a:r>
              <a:r>
                <a:rPr lang="cs-CZ" sz="800" i="1" kern="0" dirty="0">
                  <a:solidFill>
                    <a:srgbClr val="FFFFFF"/>
                  </a:solidFill>
                  <a:latin typeface="Calibri "/>
                </a:rPr>
                <a:t>.</a:t>
              </a:r>
              <a:r>
                <a:rPr kumimoji="0" lang="cs-CZ" sz="800" i="1" u="none" strike="noStrike" kern="0" cap="none" spc="0" normalizeH="0" baseline="0" noProof="0" dirty="0">
                  <a:ln>
                    <a:noFill/>
                  </a:ln>
                  <a:solidFill>
                    <a:srgbClr val="FFFFFF"/>
                  </a:solidFill>
                  <a:effectLst/>
                  <a:uLnTx/>
                  <a:uFillTx/>
                  <a:latin typeface="Calibri "/>
                </a:rPr>
                <a:t>“</a:t>
              </a:r>
            </a:p>
            <a:p>
              <a:pPr lvl="0" algn="ctr" defTabSz="914330">
                <a:defRPr/>
              </a:pPr>
              <a:endParaRPr kumimoji="0" lang="cs-CZ" sz="800" i="1" u="none" strike="noStrike" kern="0" cap="none" spc="0" normalizeH="0" baseline="0" noProof="0" dirty="0">
                <a:ln>
                  <a:noFill/>
                </a:ln>
                <a:solidFill>
                  <a:srgbClr val="FFFFFF"/>
                </a:solidFill>
                <a:effectLst/>
                <a:uLnTx/>
                <a:uFillTx/>
                <a:latin typeface="Calibri "/>
              </a:endParaRPr>
            </a:p>
            <a:p>
              <a:pPr lvl="0" algn="ctr" defTabSz="914330">
                <a:defRPr/>
              </a:pPr>
              <a:endParaRPr kumimoji="0" lang="cs-CZ" sz="800" i="1" u="none" strike="noStrike" kern="0" cap="none" spc="0" normalizeH="0" baseline="0" noProof="0" dirty="0">
                <a:ln>
                  <a:noFill/>
                </a:ln>
                <a:solidFill>
                  <a:srgbClr val="FFFFFF"/>
                </a:solidFill>
                <a:effectLst/>
                <a:uLnTx/>
                <a:uFillTx/>
                <a:latin typeface="Calibri "/>
              </a:endParaRPr>
            </a:p>
          </p:txBody>
        </p:sp>
      </p:grpSp>
      <p:grpSp>
        <p:nvGrpSpPr>
          <p:cNvPr id="126" name="Skupina 125"/>
          <p:cNvGrpSpPr/>
          <p:nvPr/>
        </p:nvGrpSpPr>
        <p:grpSpPr>
          <a:xfrm>
            <a:off x="6157930" y="3504898"/>
            <a:ext cx="2856217" cy="413968"/>
            <a:chOff x="6485366" y="3088114"/>
            <a:chExt cx="1779127" cy="925947"/>
          </a:xfrm>
        </p:grpSpPr>
        <p:sp>
          <p:nvSpPr>
            <p:cNvPr id="127" name="Zaoblený obdélníkový bublinový popisek 126"/>
            <p:cNvSpPr/>
            <p:nvPr/>
          </p:nvSpPr>
          <p:spPr>
            <a:xfrm>
              <a:off x="6505114" y="3088114"/>
              <a:ext cx="1739631" cy="925947"/>
            </a:xfrm>
            <a:prstGeom prst="wedgeRoundRectCallout">
              <a:avLst>
                <a:gd name="adj1" fmla="val -66445"/>
                <a:gd name="adj2" fmla="val -50436"/>
                <a:gd name="adj3" fmla="val 16667"/>
              </a:avLst>
            </a:prstGeom>
            <a:solidFill>
              <a:srgbClr val="262626"/>
            </a:solidFill>
            <a:ln w="127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dirty="0" err="1">
                <a:ln>
                  <a:noFill/>
                </a:ln>
                <a:solidFill>
                  <a:srgbClr val="003399"/>
                </a:solidFill>
                <a:effectLst/>
                <a:uLnTx/>
                <a:uFillTx/>
                <a:latin typeface="Calibri" pitchFamily="34" charset="0"/>
                <a:ea typeface="+mn-ea"/>
                <a:cs typeface="+mn-cs"/>
              </a:endParaRPr>
            </a:p>
          </p:txBody>
        </p:sp>
        <p:sp>
          <p:nvSpPr>
            <p:cNvPr id="128" name="TextovéPole 127"/>
            <p:cNvSpPr txBox="1"/>
            <p:nvPr/>
          </p:nvSpPr>
          <p:spPr>
            <a:xfrm>
              <a:off x="6485366" y="3150573"/>
              <a:ext cx="1779127" cy="757264"/>
            </a:xfrm>
            <a:prstGeom prst="rect">
              <a:avLst/>
            </a:prstGeom>
            <a:ln>
              <a:noFill/>
            </a:ln>
          </p:spPr>
          <p:txBody>
            <a:bodyPr wrap="square" rtlCol="0">
              <a:spAutoFit/>
            </a:bodyPr>
            <a:lstStyle/>
            <a:p>
              <a:pPr lvl="0" algn="ctr" defTabSz="914330">
                <a:defRPr/>
              </a:pPr>
              <a:r>
                <a:rPr lang="cs-CZ" sz="800" i="1" kern="0" dirty="0">
                  <a:solidFill>
                    <a:srgbClr val="FFFFFF"/>
                  </a:solidFill>
                  <a:latin typeface="Calibri "/>
                </a:rPr>
                <a:t>„Mapa regionu byla v papírové podobě k nahlédnutí přímo na pultu a </a:t>
              </a:r>
              <a:r>
                <a:rPr lang="cs-CZ" sz="800" b="1" i="1" kern="0" dirty="0">
                  <a:solidFill>
                    <a:srgbClr val="00B050"/>
                  </a:solidFill>
                  <a:latin typeface="Calibri "/>
                </a:rPr>
                <a:t>mohl jsem si ji i odnést</a:t>
              </a:r>
              <a:r>
                <a:rPr lang="cs-CZ" sz="800" i="1" kern="0" dirty="0">
                  <a:solidFill>
                    <a:srgbClr val="FFFFFF"/>
                  </a:solidFill>
                  <a:latin typeface="Calibri "/>
                </a:rPr>
                <a:t>.</a:t>
              </a:r>
              <a:r>
                <a:rPr kumimoji="0" lang="cs-CZ" sz="800" b="1" i="1" u="none" strike="noStrike" kern="0" cap="none" spc="0" normalizeH="0" baseline="0" noProof="0" dirty="0">
                  <a:ln>
                    <a:noFill/>
                  </a:ln>
                  <a:solidFill>
                    <a:srgbClr val="FFFFFF"/>
                  </a:solidFill>
                  <a:effectLst/>
                  <a:uLnTx/>
                  <a:uFillTx/>
                  <a:latin typeface="Calibri "/>
                </a:rPr>
                <a:t>“</a:t>
              </a:r>
            </a:p>
          </p:txBody>
        </p:sp>
      </p:grpSp>
      <p:grpSp>
        <p:nvGrpSpPr>
          <p:cNvPr id="61" name="Skupina 60"/>
          <p:cNvGrpSpPr/>
          <p:nvPr/>
        </p:nvGrpSpPr>
        <p:grpSpPr>
          <a:xfrm>
            <a:off x="2682208" y="2913369"/>
            <a:ext cx="1925969" cy="641837"/>
            <a:chOff x="6780650" y="3854047"/>
            <a:chExt cx="1574910" cy="1403954"/>
          </a:xfrm>
        </p:grpSpPr>
        <p:sp>
          <p:nvSpPr>
            <p:cNvPr id="62" name="Obdélník 61"/>
            <p:cNvSpPr/>
            <p:nvPr/>
          </p:nvSpPr>
          <p:spPr>
            <a:xfrm>
              <a:off x="6812187" y="3854047"/>
              <a:ext cx="1508259" cy="1403954"/>
            </a:xfrm>
            <a:prstGeom prst="rect">
              <a:avLst/>
            </a:prstGeom>
            <a:solidFill>
              <a:srgbClr val="ED6737">
                <a:alpha val="79000"/>
              </a:srgbClr>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dirty="0" err="1">
                <a:ln>
                  <a:noFill/>
                </a:ln>
                <a:solidFill>
                  <a:srgbClr val="003399"/>
                </a:solidFill>
                <a:effectLst/>
                <a:uLnTx/>
                <a:uFillTx/>
                <a:latin typeface="Calibri" pitchFamily="34" charset="0"/>
                <a:ea typeface="+mn-ea"/>
                <a:cs typeface="+mn-cs"/>
              </a:endParaRPr>
            </a:p>
          </p:txBody>
        </p:sp>
        <p:sp>
          <p:nvSpPr>
            <p:cNvPr id="63" name="TextovéPole 62"/>
            <p:cNvSpPr txBox="1"/>
            <p:nvPr/>
          </p:nvSpPr>
          <p:spPr>
            <a:xfrm>
              <a:off x="6780650" y="3882352"/>
              <a:ext cx="1574910" cy="1211815"/>
            </a:xfrm>
            <a:prstGeom prst="rect">
              <a:avLst/>
            </a:prstGeom>
          </p:spPr>
          <p:txBody>
            <a:bodyPr wrap="square" rtlCol="0">
              <a:spAutoFit/>
            </a:bodyPr>
            <a:lstStyle/>
            <a:p>
              <a:pPr marL="0" marR="0" lvl="0" indent="0" algn="ctr" defTabSz="914330" eaLnBrk="1" fontAlgn="auto" latinLnBrk="0" hangingPunct="1">
                <a:lnSpc>
                  <a:spcPct val="100000"/>
                </a:lnSpc>
                <a:spcBef>
                  <a:spcPts val="0"/>
                </a:spcBef>
                <a:spcAft>
                  <a:spcPts val="0"/>
                </a:spcAft>
                <a:buClrTx/>
                <a:buSzTx/>
                <a:buFontTx/>
                <a:buNone/>
                <a:tabLst/>
                <a:defRPr/>
              </a:pPr>
              <a:r>
                <a:rPr kumimoji="0" lang="cs-CZ" sz="1000" b="1" i="0" u="none" strike="noStrike" kern="0" cap="none" spc="0" normalizeH="0" baseline="0" noProof="0" dirty="0">
                  <a:ln>
                    <a:noFill/>
                  </a:ln>
                  <a:solidFill>
                    <a:srgbClr val="FFFFFF"/>
                  </a:solidFill>
                  <a:effectLst/>
                  <a:uLnTx/>
                  <a:uFillTx/>
                  <a:latin typeface="Calibri" pitchFamily="34" charset="0"/>
                  <a:cs typeface="Arial" pitchFamily="34" charset="0"/>
                </a:rPr>
                <a:t>Chybí některé vybavení</a:t>
              </a:r>
              <a:br>
                <a:rPr kumimoji="0" lang="cs-CZ" sz="1000" b="1" i="0" u="none" strike="noStrike" kern="0" cap="none" spc="0" normalizeH="0" baseline="0" noProof="0" dirty="0">
                  <a:ln>
                    <a:noFill/>
                  </a:ln>
                  <a:solidFill>
                    <a:srgbClr val="FFFFFF"/>
                  </a:solidFill>
                  <a:effectLst/>
                  <a:uLnTx/>
                  <a:uFillTx/>
                  <a:latin typeface="Calibri" pitchFamily="34" charset="0"/>
                  <a:cs typeface="Arial" pitchFamily="34" charset="0"/>
                </a:rPr>
              </a:br>
              <a:r>
                <a:rPr kumimoji="0" lang="cs-CZ" sz="400" b="1" i="0" u="none" strike="noStrike" kern="0" cap="none" spc="0" normalizeH="0" baseline="0" noProof="0" dirty="0">
                  <a:ln>
                    <a:noFill/>
                  </a:ln>
                  <a:solidFill>
                    <a:srgbClr val="FFFFFF"/>
                  </a:solidFill>
                  <a:effectLst/>
                  <a:uLnTx/>
                  <a:uFillTx/>
                  <a:latin typeface="Calibri" pitchFamily="34" charset="0"/>
                  <a:cs typeface="Arial" pitchFamily="34" charset="0"/>
                </a:rPr>
                <a:t> </a:t>
              </a:r>
              <a:endParaRPr lang="cs-CZ" sz="1200" b="1" kern="0" dirty="0">
                <a:solidFill>
                  <a:srgbClr val="FFFFFF"/>
                </a:solidFill>
                <a:latin typeface="Calibri" pitchFamily="34" charset="0"/>
                <a:cs typeface="Arial" pitchFamily="34" charset="0"/>
              </a:endParaRPr>
            </a:p>
            <a:p>
              <a:pPr marL="0" marR="0" lvl="0" indent="0" algn="ctr" defTabSz="914330" eaLnBrk="1" fontAlgn="auto" latinLnBrk="0" hangingPunct="1">
                <a:lnSpc>
                  <a:spcPct val="100000"/>
                </a:lnSpc>
                <a:spcBef>
                  <a:spcPts val="0"/>
                </a:spcBef>
                <a:spcAft>
                  <a:spcPts val="0"/>
                </a:spcAft>
                <a:buClrTx/>
                <a:buSzTx/>
                <a:buFontTx/>
                <a:buNone/>
                <a:tabLst/>
                <a:defRPr/>
              </a:pPr>
              <a:r>
                <a:rPr kumimoji="0" lang="cs-CZ" sz="800" b="0" i="1" u="none" strike="noStrike" kern="0" cap="none" spc="0" normalizeH="0" baseline="0" noProof="0" dirty="0">
                  <a:ln>
                    <a:noFill/>
                  </a:ln>
                  <a:solidFill>
                    <a:srgbClr val="FFFFFF"/>
                  </a:solidFill>
                  <a:effectLst/>
                  <a:uLnTx/>
                  <a:uFillTx/>
                  <a:latin typeface="Calibri" pitchFamily="34" charset="0"/>
                  <a:cs typeface="Arial" pitchFamily="34" charset="0"/>
                </a:rPr>
                <a:t>Pouze 31 % pracovníků</a:t>
              </a:r>
              <a:r>
                <a:rPr kumimoji="0" lang="cs-CZ" sz="800" b="0" i="1" u="none" strike="noStrike" kern="0" cap="none" spc="0" normalizeH="0" noProof="0" dirty="0">
                  <a:ln>
                    <a:noFill/>
                  </a:ln>
                  <a:solidFill>
                    <a:srgbClr val="FFFFFF"/>
                  </a:solidFill>
                  <a:effectLst/>
                  <a:uLnTx/>
                  <a:uFillTx/>
                  <a:latin typeface="Calibri" pitchFamily="34" charset="0"/>
                  <a:cs typeface="Arial" pitchFamily="34" charset="0"/>
                </a:rPr>
                <a:t> mělo jmenovku a jen </a:t>
              </a:r>
              <a:r>
                <a:rPr lang="cs-CZ" sz="800" i="1" kern="0" dirty="0">
                  <a:solidFill>
                    <a:srgbClr val="FFFFFF"/>
                  </a:solidFill>
                  <a:latin typeface="Calibri" pitchFamily="34" charset="0"/>
                  <a:cs typeface="Arial" pitchFamily="34" charset="0"/>
                </a:rPr>
                <a:t>73</a:t>
              </a:r>
              <a:r>
                <a:rPr kumimoji="0" lang="cs-CZ" sz="800" b="0" i="1" u="none" strike="noStrike" kern="0" cap="none" spc="0" normalizeH="0" noProof="0" dirty="0">
                  <a:ln>
                    <a:noFill/>
                  </a:ln>
                  <a:solidFill>
                    <a:srgbClr val="FFFFFF"/>
                  </a:solidFill>
                  <a:effectLst/>
                  <a:uLnTx/>
                  <a:uFillTx/>
                  <a:latin typeface="Calibri" pitchFamily="34" charset="0"/>
                  <a:cs typeface="Arial" pitchFamily="34" charset="0"/>
                </a:rPr>
                <a:t> % TIC mělo stojan na kola</a:t>
              </a:r>
              <a:endParaRPr kumimoji="0" lang="cs-CZ" sz="800" b="0" i="1" u="none" strike="noStrike" kern="0" cap="none" spc="0" normalizeH="0" baseline="0" noProof="0" dirty="0">
                <a:ln>
                  <a:noFill/>
                </a:ln>
                <a:solidFill>
                  <a:srgbClr val="FFFFFF"/>
                </a:solidFill>
                <a:effectLst/>
                <a:uLnTx/>
                <a:uFillTx/>
                <a:latin typeface="Calibri" pitchFamily="34" charset="0"/>
                <a:cs typeface="Arial" pitchFamily="34" charset="0"/>
              </a:endParaRPr>
            </a:p>
          </p:txBody>
        </p:sp>
      </p:grpSp>
      <p:grpSp>
        <p:nvGrpSpPr>
          <p:cNvPr id="64" name="Skupina 63"/>
          <p:cNvGrpSpPr/>
          <p:nvPr/>
        </p:nvGrpSpPr>
        <p:grpSpPr>
          <a:xfrm>
            <a:off x="443709" y="3124262"/>
            <a:ext cx="1107052" cy="1329421"/>
            <a:chOff x="6756091" y="3837693"/>
            <a:chExt cx="2100192" cy="845223"/>
          </a:xfrm>
        </p:grpSpPr>
        <p:sp>
          <p:nvSpPr>
            <p:cNvPr id="65" name="Obdélník 64"/>
            <p:cNvSpPr/>
            <p:nvPr/>
          </p:nvSpPr>
          <p:spPr>
            <a:xfrm>
              <a:off x="6756091" y="3837693"/>
              <a:ext cx="2100192" cy="845223"/>
            </a:xfrm>
            <a:prstGeom prst="rect">
              <a:avLst/>
            </a:prstGeom>
            <a:solidFill>
              <a:srgbClr val="ED6737">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2000" dirty="0" err="1">
                <a:solidFill>
                  <a:srgbClr val="003399"/>
                </a:solidFill>
                <a:latin typeface="Calibri" pitchFamily="34" charset="0"/>
              </a:endParaRPr>
            </a:p>
          </p:txBody>
        </p:sp>
        <p:sp>
          <p:nvSpPr>
            <p:cNvPr id="66" name="TextovéPole 65"/>
            <p:cNvSpPr txBox="1"/>
            <p:nvPr/>
          </p:nvSpPr>
          <p:spPr>
            <a:xfrm>
              <a:off x="6836282" y="3898880"/>
              <a:ext cx="1934577" cy="645741"/>
            </a:xfrm>
            <a:prstGeom prst="rect">
              <a:avLst/>
            </a:prstGeom>
          </p:spPr>
          <p:txBody>
            <a:bodyPr wrap="square" rtlCol="0">
              <a:spAutoFit/>
            </a:bodyPr>
            <a:lstStyle/>
            <a:p>
              <a:pPr algn="ctr"/>
              <a:r>
                <a:rPr lang="cs-CZ" sz="1000" b="1" dirty="0" err="1">
                  <a:solidFill>
                    <a:schemeClr val="bg1"/>
                  </a:solidFill>
                  <a:latin typeface="Calibri" pitchFamily="34" charset="0"/>
                  <a:cs typeface="Arial" pitchFamily="34" charset="0"/>
                </a:rPr>
                <a:t>Wi-fi</a:t>
              </a:r>
              <a:r>
                <a:rPr lang="cs-CZ" sz="1000" b="1" dirty="0">
                  <a:solidFill>
                    <a:schemeClr val="bg1"/>
                  </a:solidFill>
                  <a:latin typeface="Calibri" pitchFamily="34" charset="0"/>
                  <a:cs typeface="Arial" pitchFamily="34" charset="0"/>
                </a:rPr>
                <a:t> není standardem</a:t>
              </a:r>
            </a:p>
            <a:p>
              <a:pPr algn="ctr"/>
              <a:r>
                <a:rPr lang="cs-CZ" sz="800" b="1" dirty="0">
                  <a:solidFill>
                    <a:schemeClr val="bg1"/>
                  </a:solidFill>
                  <a:latin typeface="Calibri" pitchFamily="34" charset="0"/>
                  <a:cs typeface="Arial" pitchFamily="34" charset="0"/>
                </a:rPr>
                <a:t> </a:t>
              </a:r>
              <a:r>
                <a:rPr lang="cs-CZ" sz="1000" b="1" dirty="0">
                  <a:solidFill>
                    <a:schemeClr val="bg1"/>
                  </a:solidFill>
                  <a:latin typeface="Calibri" pitchFamily="34" charset="0"/>
                  <a:cs typeface="Arial" pitchFamily="34" charset="0"/>
                </a:rPr>
                <a:t/>
              </a:r>
              <a:br>
                <a:rPr lang="cs-CZ" sz="1000" b="1" dirty="0">
                  <a:solidFill>
                    <a:schemeClr val="bg1"/>
                  </a:solidFill>
                  <a:latin typeface="Calibri" pitchFamily="34" charset="0"/>
                  <a:cs typeface="Arial" pitchFamily="34" charset="0"/>
                </a:rPr>
              </a:br>
              <a:r>
                <a:rPr lang="cs-CZ" sz="800" i="1" dirty="0">
                  <a:solidFill>
                    <a:schemeClr val="bg1"/>
                  </a:solidFill>
                  <a:latin typeface="Calibri" pitchFamily="34" charset="0"/>
                  <a:cs typeface="Arial" pitchFamily="34" charset="0"/>
                </a:rPr>
                <a:t>Mystery </a:t>
              </a:r>
              <a:r>
                <a:rPr lang="cs-CZ" sz="800" i="1" dirty="0" err="1">
                  <a:solidFill>
                    <a:schemeClr val="bg1"/>
                  </a:solidFill>
                  <a:latin typeface="Calibri" pitchFamily="34" charset="0"/>
                  <a:cs typeface="Arial" pitchFamily="34" charset="0"/>
                </a:rPr>
                <a:t>shoppeři</a:t>
              </a:r>
              <a:r>
                <a:rPr lang="cs-CZ" sz="800" i="1" dirty="0">
                  <a:solidFill>
                    <a:schemeClr val="bg1"/>
                  </a:solidFill>
                  <a:latin typeface="Calibri" pitchFamily="34" charset="0"/>
                  <a:cs typeface="Arial" pitchFamily="34" charset="0"/>
                </a:rPr>
                <a:t> se k internetu pro veřejnost nedostali v 19 % případů.</a:t>
              </a:r>
            </a:p>
          </p:txBody>
        </p:sp>
      </p:grpSp>
    </p:spTree>
    <p:extLst>
      <p:ext uri="{BB962C8B-B14F-4D97-AF65-F5344CB8AC3E}">
        <p14:creationId xmlns:p14="http://schemas.microsoft.com/office/powerpoint/2010/main" val="4210652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p:cNvSpPr>
            <a:spLocks noGrp="1"/>
          </p:cNvSpPr>
          <p:nvPr>
            <p:ph type="title"/>
          </p:nvPr>
        </p:nvSpPr>
        <p:spPr/>
        <p:txBody>
          <a:bodyPr/>
          <a:lstStyle/>
          <a:p>
            <a:r>
              <a:rPr lang="cs-CZ" dirty="0"/>
              <a:t>Obsah</a:t>
            </a:r>
          </a:p>
        </p:txBody>
      </p:sp>
      <p:sp>
        <p:nvSpPr>
          <p:cNvPr id="8" name="Zástupný symbol pro text 7"/>
          <p:cNvSpPr>
            <a:spLocks noGrp="1"/>
          </p:cNvSpPr>
          <p:nvPr>
            <p:ph type="body" sz="quarter" idx="13"/>
          </p:nvPr>
        </p:nvSpPr>
        <p:spPr/>
        <p:txBody>
          <a:bodyPr/>
          <a:lstStyle/>
          <a:p>
            <a:pPr marL="0" indent="0">
              <a:lnSpc>
                <a:spcPct val="150000"/>
              </a:lnSpc>
            </a:pPr>
            <a:r>
              <a:rPr lang="cs-CZ" altLang="cs-CZ" sz="1400" dirty="0">
                <a:latin typeface="Calibri" panose="020F0502020204030204" pitchFamily="34" charset="0"/>
              </a:rPr>
              <a:t>Strana 4		</a:t>
            </a:r>
            <a:r>
              <a:rPr lang="cs-CZ" altLang="cs-CZ" sz="1400" b="1" dirty="0">
                <a:latin typeface="Calibri" panose="020F0502020204030204" pitchFamily="34" charset="0"/>
              </a:rPr>
              <a:t>Základní údaje o průzkumu</a:t>
            </a:r>
          </a:p>
          <a:p>
            <a:pPr marL="0" indent="0">
              <a:lnSpc>
                <a:spcPct val="150000"/>
              </a:lnSpc>
            </a:pPr>
            <a:r>
              <a:rPr lang="cs-CZ" altLang="cs-CZ" sz="1400" dirty="0">
                <a:latin typeface="Calibri" panose="020F0502020204030204" pitchFamily="34" charset="0"/>
              </a:rPr>
              <a:t>Strana 7</a:t>
            </a:r>
            <a:r>
              <a:rPr lang="en-US" altLang="cs-CZ" sz="1400" dirty="0">
                <a:latin typeface="Calibri" panose="020F0502020204030204" pitchFamily="34" charset="0"/>
              </a:rPr>
              <a:t>	</a:t>
            </a:r>
            <a:r>
              <a:rPr lang="cs-CZ" altLang="cs-CZ" sz="1400" dirty="0">
                <a:latin typeface="Calibri" panose="020F0502020204030204" pitchFamily="34" charset="0"/>
              </a:rPr>
              <a:t>	</a:t>
            </a:r>
            <a:r>
              <a:rPr lang="cs-CZ" altLang="cs-CZ" sz="1400" b="1" dirty="0">
                <a:latin typeface="Calibri" panose="020F0502020204030204" pitchFamily="34" charset="0"/>
              </a:rPr>
              <a:t>Hlavní závěry</a:t>
            </a:r>
          </a:p>
          <a:p>
            <a:pPr marL="0" indent="0">
              <a:lnSpc>
                <a:spcPct val="150000"/>
              </a:lnSpc>
            </a:pPr>
            <a:r>
              <a:rPr lang="cs-CZ" altLang="cs-CZ" sz="1400" dirty="0">
                <a:latin typeface="Calibri" panose="020F0502020204030204" pitchFamily="34" charset="0"/>
              </a:rPr>
              <a:t>Strana 9</a:t>
            </a:r>
            <a:r>
              <a:rPr lang="en-US" altLang="cs-CZ" sz="1400" dirty="0">
                <a:latin typeface="Calibri" panose="020F0502020204030204" pitchFamily="34" charset="0"/>
              </a:rPr>
              <a:t>	</a:t>
            </a:r>
            <a:r>
              <a:rPr lang="cs-CZ" altLang="cs-CZ" sz="1400" dirty="0">
                <a:latin typeface="Calibri" panose="020F0502020204030204" pitchFamily="34" charset="0"/>
              </a:rPr>
              <a:t>	</a:t>
            </a:r>
            <a:r>
              <a:rPr lang="cs-CZ" altLang="cs-CZ" sz="1400" b="1" dirty="0">
                <a:latin typeface="Calibri" panose="020F0502020204030204" pitchFamily="34" charset="0"/>
              </a:rPr>
              <a:t>Co si z průzkumu odnést a jak dál</a:t>
            </a:r>
          </a:p>
          <a:p>
            <a:pPr marL="0" indent="0">
              <a:lnSpc>
                <a:spcPct val="150000"/>
              </a:lnSpc>
            </a:pPr>
            <a:r>
              <a:rPr lang="cs-CZ" altLang="cs-CZ" sz="1400" dirty="0">
                <a:latin typeface="Calibri" panose="020F0502020204030204" pitchFamily="34" charset="0"/>
              </a:rPr>
              <a:t>Strana 10		</a:t>
            </a:r>
            <a:r>
              <a:rPr lang="cs-CZ" altLang="cs-CZ" sz="1400" b="1" dirty="0">
                <a:latin typeface="Calibri" panose="020F0502020204030204" pitchFamily="34" charset="0"/>
              </a:rPr>
              <a:t>Celkové výsledky</a:t>
            </a:r>
            <a:endParaRPr lang="cs-CZ" altLang="cs-CZ" sz="1400" dirty="0">
              <a:latin typeface="Calibri" panose="020F0502020204030204" pitchFamily="34" charset="0"/>
            </a:endParaRPr>
          </a:p>
          <a:p>
            <a:pPr marL="0" indent="0">
              <a:lnSpc>
                <a:spcPct val="150000"/>
              </a:lnSpc>
            </a:pPr>
            <a:r>
              <a:rPr lang="cs-CZ" altLang="cs-CZ" sz="1400" dirty="0">
                <a:latin typeface="Calibri" panose="020F0502020204030204" pitchFamily="34" charset="0"/>
              </a:rPr>
              <a:t>Strana 13 		</a:t>
            </a:r>
            <a:r>
              <a:rPr lang="cs-CZ" altLang="cs-CZ" sz="1400" b="1" dirty="0">
                <a:latin typeface="Calibri" panose="020F0502020204030204" pitchFamily="34" charset="0"/>
              </a:rPr>
              <a:t>Výsledky pod drobnohledem</a:t>
            </a:r>
          </a:p>
          <a:p>
            <a:pPr marL="0" indent="0">
              <a:lnSpc>
                <a:spcPct val="150000"/>
              </a:lnSpc>
            </a:pPr>
            <a:r>
              <a:rPr lang="cs-CZ" altLang="cs-CZ" sz="1400" dirty="0">
                <a:latin typeface="Calibri" panose="020F0502020204030204" pitchFamily="34" charset="0"/>
              </a:rPr>
              <a:t>Strana 22		</a:t>
            </a:r>
            <a:r>
              <a:rPr lang="cs-CZ" altLang="cs-CZ" sz="1400" b="1" dirty="0">
                <a:latin typeface="Calibri" panose="020F0502020204030204" pitchFamily="34" charset="0"/>
              </a:rPr>
              <a:t>Zajímavosti</a:t>
            </a:r>
          </a:p>
          <a:p>
            <a:pPr marL="0" indent="0">
              <a:lnSpc>
                <a:spcPct val="150000"/>
              </a:lnSpc>
            </a:pPr>
            <a:r>
              <a:rPr lang="cs-CZ" altLang="cs-CZ" sz="1400" dirty="0">
                <a:latin typeface="Calibri" panose="020F0502020204030204" pitchFamily="34" charset="0"/>
              </a:rPr>
              <a:t>Strana 24		</a:t>
            </a:r>
            <a:r>
              <a:rPr lang="cs-CZ" altLang="cs-CZ" sz="1400" b="1" dirty="0">
                <a:latin typeface="Calibri" panose="020F0502020204030204" pitchFamily="34" charset="0"/>
              </a:rPr>
              <a:t>Jak si TIC vedla v jednotlivých krajích?</a:t>
            </a:r>
          </a:p>
          <a:p>
            <a:pPr marL="0" indent="0">
              <a:lnSpc>
                <a:spcPct val="150000"/>
              </a:lnSpc>
            </a:pPr>
            <a:r>
              <a:rPr lang="cs-CZ" altLang="cs-CZ" sz="1400" dirty="0">
                <a:latin typeface="Calibri" panose="020F0502020204030204" pitchFamily="34" charset="0"/>
              </a:rPr>
              <a:t>Strana 40		</a:t>
            </a:r>
            <a:r>
              <a:rPr lang="cs-CZ" altLang="cs-CZ" sz="1400" b="1" dirty="0">
                <a:latin typeface="Calibri" panose="020F0502020204030204" pitchFamily="34" charset="0"/>
              </a:rPr>
              <a:t>Jaké budil kontakt s pracovníky emoce?</a:t>
            </a:r>
          </a:p>
          <a:p>
            <a:pPr lvl="1">
              <a:lnSpc>
                <a:spcPct val="150000"/>
              </a:lnSpc>
            </a:pPr>
            <a:r>
              <a:rPr lang="cs-CZ" altLang="cs-CZ" sz="1400" b="0" u="none" dirty="0">
                <a:solidFill>
                  <a:schemeClr val="bg1"/>
                </a:solidFill>
                <a:latin typeface="Calibri" panose="020F0502020204030204" pitchFamily="34" charset="0"/>
              </a:rPr>
              <a:t>Strana 44		</a:t>
            </a:r>
            <a:r>
              <a:rPr lang="cs-CZ" altLang="cs-CZ" sz="1400" u="none" dirty="0">
                <a:solidFill>
                  <a:schemeClr val="bg1"/>
                </a:solidFill>
                <a:latin typeface="Calibri" panose="020F0502020204030204" pitchFamily="34" charset="0"/>
              </a:rPr>
              <a:t>Neváhejte nás kontaktovat</a:t>
            </a:r>
            <a:endParaRPr lang="cs-CZ" altLang="cs-CZ" sz="1400" b="0" u="none" dirty="0">
              <a:solidFill>
                <a:schemeClr val="bg1"/>
              </a:solidFill>
              <a:latin typeface="Calibri" panose="020F0502020204030204" pitchFamily="34" charset="0"/>
            </a:endParaRPr>
          </a:p>
          <a:p>
            <a:pPr>
              <a:lnSpc>
                <a:spcPct val="150000"/>
              </a:lnSpc>
            </a:pPr>
            <a:endParaRPr lang="cs-CZ" dirty="0"/>
          </a:p>
        </p:txBody>
      </p:sp>
      <p:sp>
        <p:nvSpPr>
          <p:cNvPr id="4" name="Zástupný symbol pro číslo snímku 3"/>
          <p:cNvSpPr>
            <a:spLocks noGrp="1"/>
          </p:cNvSpPr>
          <p:nvPr>
            <p:ph type="sldNum" sz="quarter" idx="15"/>
          </p:nvPr>
        </p:nvSpPr>
        <p:spPr/>
        <p:txBody>
          <a:bodyPr/>
          <a:lstStyle/>
          <a:p>
            <a:pPr defTabSz="685800">
              <a:defRPr/>
            </a:pPr>
            <a:fld id="{B3041A04-1F55-4B51-A036-2DB62733068B}" type="slidenum">
              <a:rPr lang="cs-CZ" smtClean="0">
                <a:solidFill>
                  <a:prstClr val="white"/>
                </a:solidFill>
              </a:rPr>
              <a:pPr defTabSz="685800">
                <a:defRPr/>
              </a:pPr>
              <a:t>2</a:t>
            </a:fld>
            <a:endParaRPr lang="cs-CZ" dirty="0">
              <a:solidFill>
                <a:prstClr val="white"/>
              </a:solidFill>
            </a:endParaRPr>
          </a:p>
        </p:txBody>
      </p:sp>
    </p:spTree>
    <p:extLst>
      <p:ext uri="{BB962C8B-B14F-4D97-AF65-F5344CB8AC3E}">
        <p14:creationId xmlns:p14="http://schemas.microsoft.com/office/powerpoint/2010/main" val="28139416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2"/>
          </p:nvPr>
        </p:nvSpPr>
        <p:spPr/>
        <p:txBody>
          <a:bodyPr/>
          <a:lstStyle/>
          <a:p>
            <a:pPr defTabSz="685800">
              <a:defRPr/>
            </a:pPr>
            <a:fld id="{EFA7B33C-2957-4FED-A986-F7D0C74A1F7C}" type="slidenum">
              <a:rPr lang="cs-CZ" smtClean="0">
                <a:solidFill>
                  <a:srgbClr val="003C78"/>
                </a:solidFill>
              </a:rPr>
              <a:pPr defTabSz="685800">
                <a:defRPr/>
              </a:pPr>
              <a:t>20</a:t>
            </a:fld>
            <a:endParaRPr lang="cs-CZ" dirty="0">
              <a:solidFill>
                <a:srgbClr val="003C78"/>
              </a:solidFill>
            </a:endParaRPr>
          </a:p>
        </p:txBody>
      </p:sp>
      <p:sp>
        <p:nvSpPr>
          <p:cNvPr id="3" name="Zástupný symbol pro číslo snímku 4"/>
          <p:cNvSpPr txBox="1">
            <a:spLocks/>
          </p:cNvSpPr>
          <p:nvPr/>
        </p:nvSpPr>
        <p:spPr>
          <a:xfrm>
            <a:off x="8280400" y="6191250"/>
            <a:ext cx="323850" cy="144463"/>
          </a:xfrm>
          <a:prstGeom prst="rect">
            <a:avLst/>
          </a:prstGeom>
        </p:spPr>
        <p:txBody>
          <a:bodyPr vert="horz" lIns="0" tIns="0" rIns="0" bIns="0" rtlCol="0" anchor="b" anchorCtr="0"/>
          <a:lstStyle>
            <a:defPPr>
              <a:defRPr lang="cs-CZ"/>
            </a:defPPr>
            <a:lvl1pPr marL="0" algn="r" defTabSz="914400" rtl="0" eaLnBrk="1" fontAlgn="auto" latinLnBrk="0" hangingPunct="1">
              <a:spcBef>
                <a:spcPts val="0"/>
              </a:spcBef>
              <a:spcAft>
                <a:spcPts val="0"/>
              </a:spcAft>
              <a:defRPr sz="825"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B79730B-A611-4B72-B749-EA68B8B7F7D5}" type="slidenum">
              <a:rPr lang="cs-CZ" sz="1800" kern="0" smtClean="0">
                <a:solidFill>
                  <a:sysClr val="windowText" lastClr="000000"/>
                </a:solidFill>
              </a:rPr>
              <a:pPr>
                <a:defRPr/>
              </a:pPr>
              <a:t>20</a:t>
            </a:fld>
            <a:endParaRPr lang="cs-CZ" sz="1800" kern="0" dirty="0">
              <a:solidFill>
                <a:sysClr val="windowText" lastClr="000000"/>
              </a:solidFill>
            </a:endParaRPr>
          </a:p>
        </p:txBody>
      </p:sp>
      <p:sp>
        <p:nvSpPr>
          <p:cNvPr id="4" name="Nadpis 3"/>
          <p:cNvSpPr txBox="1">
            <a:spLocks/>
          </p:cNvSpPr>
          <p:nvPr/>
        </p:nvSpPr>
        <p:spPr>
          <a:xfrm>
            <a:off x="220553" y="454018"/>
            <a:ext cx="8654595" cy="461548"/>
          </a:xfrm>
          <a:prstGeom prst="rect">
            <a:avLst/>
          </a:prstGeom>
        </p:spPr>
        <p:txBody>
          <a:bodyPr vert="horz" lIns="36000" tIns="45720" rIns="36000" bIns="45720" rtlCol="0" anchor="t">
            <a:noAutofit/>
          </a:bodyPr>
          <a:lstStyle>
            <a:lvl1pPr algn="l" defTabSz="914400" rtl="0" eaLnBrk="1" latinLnBrk="0" hangingPunct="1">
              <a:spcBef>
                <a:spcPct val="0"/>
              </a:spcBef>
              <a:buNone/>
              <a:defRPr sz="2800" b="1" kern="1200">
                <a:solidFill>
                  <a:srgbClr val="404040"/>
                </a:solidFill>
                <a:latin typeface="Calibri" pitchFamily="34" charset="0"/>
                <a:ea typeface="+mj-ea"/>
                <a:cs typeface="Arial"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cs-CZ" sz="2400" b="1" i="0" u="none" strike="noStrike" kern="1200" cap="none" spc="0" normalizeH="0" baseline="0" noProof="0" dirty="0">
                <a:ln>
                  <a:noFill/>
                </a:ln>
                <a:solidFill>
                  <a:srgbClr val="404040"/>
                </a:solidFill>
                <a:effectLst/>
                <a:uLnTx/>
                <a:uFillTx/>
                <a:latin typeface="Calibri" pitchFamily="34" charset="0"/>
                <a:ea typeface="+mj-ea"/>
                <a:cs typeface="Arial" pitchFamily="34" charset="0"/>
              </a:rPr>
              <a:t>Dostupnost a značení je solidní, ne vždy však pro cizince </a:t>
            </a:r>
          </a:p>
        </p:txBody>
      </p:sp>
      <p:sp>
        <p:nvSpPr>
          <p:cNvPr id="5" name="Zástupný symbol pro text 4"/>
          <p:cNvSpPr txBox="1">
            <a:spLocks/>
          </p:cNvSpPr>
          <p:nvPr/>
        </p:nvSpPr>
        <p:spPr>
          <a:xfrm>
            <a:off x="166765" y="188107"/>
            <a:ext cx="6710396" cy="442661"/>
          </a:xfrm>
          <a:prstGeom prst="rect">
            <a:avLst/>
          </a:prstGeom>
        </p:spPr>
        <p:txBody>
          <a:bodyPr/>
          <a:lstStyle>
            <a:lvl1pPr marL="174625" indent="-174625" algn="l" defTabSz="914400" rtl="0" eaLnBrk="1" latinLnBrk="0" hangingPunct="1">
              <a:spcBef>
                <a:spcPct val="20000"/>
              </a:spcBef>
              <a:buFont typeface="Wingdings" pitchFamily="2" charset="2"/>
              <a:buChar char="§"/>
              <a:defRPr sz="2000" kern="1200">
                <a:solidFill>
                  <a:srgbClr val="404040"/>
                </a:solidFill>
                <a:latin typeface="Calibri" pitchFamily="34" charset="0"/>
                <a:ea typeface="+mn-ea"/>
                <a:cs typeface="Arial" pitchFamily="34" charset="0"/>
              </a:defRPr>
            </a:lvl1pPr>
            <a:lvl2pPr marL="444500" indent="-203200" algn="l" defTabSz="914400" rtl="0" eaLnBrk="1" latinLnBrk="0" hangingPunct="1">
              <a:spcBef>
                <a:spcPct val="20000"/>
              </a:spcBef>
              <a:buSzPct val="100000"/>
              <a:buFont typeface="Wingdings" panose="05000000000000000000" pitchFamily="2" charset="2"/>
              <a:buChar char="§"/>
              <a:defRPr sz="1800" kern="1200">
                <a:solidFill>
                  <a:srgbClr val="404040"/>
                </a:solidFill>
                <a:latin typeface="Calibri" pitchFamily="34" charset="0"/>
                <a:ea typeface="+mn-ea"/>
                <a:cs typeface="Arial" pitchFamily="34" charset="0"/>
              </a:defRPr>
            </a:lvl2pPr>
            <a:lvl3pPr marL="622300" indent="-127000" algn="l" defTabSz="914400" rtl="0" eaLnBrk="1" latinLnBrk="0" hangingPunct="1">
              <a:spcBef>
                <a:spcPct val="20000"/>
              </a:spcBef>
              <a:buSzPct val="100000"/>
              <a:buFont typeface="Arial" pitchFamily="34" charset="0"/>
              <a:buNone/>
              <a:defRPr sz="1800" kern="1200">
                <a:solidFill>
                  <a:srgbClr val="404040"/>
                </a:solidFill>
                <a:latin typeface="Calibri" pitchFamily="34" charset="0"/>
                <a:ea typeface="+mn-ea"/>
                <a:cs typeface="Arial" pitchFamily="34" charset="0"/>
              </a:defRPr>
            </a:lvl3pPr>
            <a:lvl4pPr marL="901700" indent="-139700" algn="l" defTabSz="914400" rtl="0" eaLnBrk="1" latinLnBrk="0" hangingPunct="1">
              <a:spcBef>
                <a:spcPct val="20000"/>
              </a:spcBef>
              <a:buFont typeface="Arial" pitchFamily="34" charset="0"/>
              <a:buNone/>
              <a:defRPr sz="1600" kern="1200">
                <a:solidFill>
                  <a:srgbClr val="404040"/>
                </a:solidFill>
                <a:latin typeface="Calibri" pitchFamily="34" charset="0"/>
                <a:ea typeface="+mn-ea"/>
                <a:cs typeface="Arial" pitchFamily="34" charset="0"/>
              </a:defRPr>
            </a:lvl4pPr>
            <a:lvl5pPr marL="1257300" indent="-139700" algn="l" defTabSz="914400" rtl="0" eaLnBrk="1" latinLnBrk="0" hangingPunct="1">
              <a:spcBef>
                <a:spcPct val="20000"/>
              </a:spcBef>
              <a:buFont typeface="Arial" pitchFamily="34" charset="0"/>
              <a:buNone/>
              <a:defRPr sz="1400" kern="1200">
                <a:solidFill>
                  <a:srgbClr val="404040"/>
                </a:solidFill>
                <a:latin typeface="Calibri"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Wingdings" pitchFamily="2" charset="2"/>
              <a:buNone/>
              <a:tabLst/>
              <a:defRPr/>
            </a:pPr>
            <a:r>
              <a:rPr lang="pl-PL" sz="1800" dirty="0"/>
              <a:t>ZNAČENÍ TIC A OTEVÍRACÍ DOBA</a:t>
            </a:r>
            <a:endParaRPr kumimoji="0" lang="pl-PL" sz="1800" b="0" i="0" u="none" strike="noStrike" kern="1200" cap="none" spc="0" normalizeH="0" baseline="0" noProof="0" dirty="0">
              <a:ln>
                <a:noFill/>
              </a:ln>
              <a:solidFill>
                <a:srgbClr val="404040"/>
              </a:solidFill>
              <a:effectLst/>
              <a:uLnTx/>
              <a:uFillTx/>
              <a:latin typeface="Calibri" pitchFamily="34" charset="0"/>
              <a:ea typeface="+mn-ea"/>
              <a:cs typeface="Arial" pitchFamily="34" charset="0"/>
            </a:endParaRPr>
          </a:p>
        </p:txBody>
      </p:sp>
      <p:graphicFrame>
        <p:nvGraphicFramePr>
          <p:cNvPr id="27" name="Chart 1"/>
          <p:cNvGraphicFramePr/>
          <p:nvPr/>
        </p:nvGraphicFramePr>
        <p:xfrm>
          <a:off x="209093" y="1816416"/>
          <a:ext cx="8712834" cy="2635200"/>
        </p:xfrm>
        <a:graphic>
          <a:graphicData uri="http://schemas.openxmlformats.org/drawingml/2006/chart">
            <c:chart xmlns:c="http://schemas.openxmlformats.org/drawingml/2006/chart" xmlns:r="http://schemas.openxmlformats.org/officeDocument/2006/relationships" r:id="rId2"/>
          </a:graphicData>
        </a:graphic>
      </p:graphicFrame>
      <p:grpSp>
        <p:nvGrpSpPr>
          <p:cNvPr id="34" name="Skupina 33"/>
          <p:cNvGrpSpPr/>
          <p:nvPr/>
        </p:nvGrpSpPr>
        <p:grpSpPr>
          <a:xfrm>
            <a:off x="3350630" y="4198553"/>
            <a:ext cx="2337255" cy="253063"/>
            <a:chOff x="1207833" y="2499309"/>
            <a:chExt cx="2337255" cy="253063"/>
          </a:xfrm>
        </p:grpSpPr>
        <p:sp>
          <p:nvSpPr>
            <p:cNvPr id="28" name="TextovéPole 27"/>
            <p:cNvSpPr txBox="1"/>
            <p:nvPr/>
          </p:nvSpPr>
          <p:spPr>
            <a:xfrm>
              <a:off x="1344812" y="2506151"/>
              <a:ext cx="529312" cy="246221"/>
            </a:xfrm>
            <a:prstGeom prst="rect">
              <a:avLst/>
            </a:prstGeom>
          </p:spPr>
          <p:txBody>
            <a:bodyPr wrap="none" rtlCol="0">
              <a:spAutoFit/>
            </a:bodyPr>
            <a:lstStyle/>
            <a:p>
              <a:pPr defTabSz="914330" fontAlgn="auto">
                <a:spcBef>
                  <a:spcPts val="600"/>
                </a:spcBef>
                <a:spcAft>
                  <a:spcPts val="0"/>
                </a:spcAft>
              </a:pPr>
              <a:r>
                <a:rPr lang="cs-CZ" sz="1000" dirty="0">
                  <a:solidFill>
                    <a:srgbClr val="404040"/>
                  </a:solidFill>
                  <a:latin typeface="Calibri"/>
                  <a:cs typeface="Arial" pitchFamily="34" charset="0"/>
                </a:rPr>
                <a:t>&gt; 85 %</a:t>
              </a:r>
            </a:p>
          </p:txBody>
        </p:sp>
        <p:sp>
          <p:nvSpPr>
            <p:cNvPr id="29" name="Obdélník 28"/>
            <p:cNvSpPr/>
            <p:nvPr/>
          </p:nvSpPr>
          <p:spPr>
            <a:xfrm>
              <a:off x="1207833" y="2583690"/>
              <a:ext cx="177055" cy="81080"/>
            </a:xfrm>
            <a:prstGeom prst="rect">
              <a:avLst/>
            </a:prstGeom>
            <a:solidFill>
              <a:srgbClr val="00B05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30" name="Obdélník 29"/>
            <p:cNvSpPr/>
            <p:nvPr/>
          </p:nvSpPr>
          <p:spPr>
            <a:xfrm>
              <a:off x="1878641" y="2583690"/>
              <a:ext cx="177055" cy="81080"/>
            </a:xfrm>
            <a:prstGeom prst="rect">
              <a:avLst/>
            </a:prstGeom>
            <a:solidFill>
              <a:srgbClr val="FFC00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31" name="Obdélník 30"/>
            <p:cNvSpPr/>
            <p:nvPr/>
          </p:nvSpPr>
          <p:spPr>
            <a:xfrm>
              <a:off x="2889335" y="2585098"/>
              <a:ext cx="177055" cy="81080"/>
            </a:xfrm>
            <a:prstGeom prst="rect">
              <a:avLst/>
            </a:prstGeom>
            <a:solidFill>
              <a:srgbClr val="FF000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32" name="TextovéPole 31"/>
            <p:cNvSpPr txBox="1"/>
            <p:nvPr/>
          </p:nvSpPr>
          <p:spPr>
            <a:xfrm>
              <a:off x="3015776" y="2499309"/>
              <a:ext cx="529312" cy="246221"/>
            </a:xfrm>
            <a:prstGeom prst="rect">
              <a:avLst/>
            </a:prstGeom>
          </p:spPr>
          <p:txBody>
            <a:bodyPr wrap="none" rtlCol="0">
              <a:spAutoFit/>
            </a:bodyPr>
            <a:lstStyle/>
            <a:p>
              <a:pPr defTabSz="914330" fontAlgn="auto">
                <a:spcBef>
                  <a:spcPts val="600"/>
                </a:spcBef>
                <a:spcAft>
                  <a:spcPts val="0"/>
                </a:spcAft>
              </a:pPr>
              <a:r>
                <a:rPr lang="cs-CZ" sz="1000" dirty="0">
                  <a:solidFill>
                    <a:srgbClr val="404040"/>
                  </a:solidFill>
                  <a:latin typeface="Calibri"/>
                  <a:cs typeface="Arial" pitchFamily="34" charset="0"/>
                </a:rPr>
                <a:t>&lt; 70 %</a:t>
              </a:r>
            </a:p>
          </p:txBody>
        </p:sp>
        <p:sp>
          <p:nvSpPr>
            <p:cNvPr id="33" name="TextovéPole 32"/>
            <p:cNvSpPr txBox="1"/>
            <p:nvPr/>
          </p:nvSpPr>
          <p:spPr>
            <a:xfrm>
              <a:off x="2023410" y="2499309"/>
              <a:ext cx="886781" cy="246221"/>
            </a:xfrm>
            <a:prstGeom prst="rect">
              <a:avLst/>
            </a:prstGeom>
          </p:spPr>
          <p:txBody>
            <a:bodyPr wrap="none" rtlCol="0">
              <a:spAutoFit/>
            </a:bodyPr>
            <a:lstStyle/>
            <a:p>
              <a:pPr defTabSz="914330" fontAlgn="auto">
                <a:spcBef>
                  <a:spcPts val="600"/>
                </a:spcBef>
                <a:spcAft>
                  <a:spcPts val="0"/>
                </a:spcAft>
              </a:pPr>
              <a:r>
                <a:rPr lang="cs-CZ" sz="1000" dirty="0">
                  <a:solidFill>
                    <a:srgbClr val="404040"/>
                  </a:solidFill>
                  <a:latin typeface="Calibri"/>
                  <a:cs typeface="Arial" pitchFamily="34" charset="0"/>
                </a:rPr>
                <a:t>70 % až 85 % </a:t>
              </a:r>
            </a:p>
          </p:txBody>
        </p:sp>
      </p:grpSp>
      <p:grpSp>
        <p:nvGrpSpPr>
          <p:cNvPr id="35" name="Skupina 34"/>
          <p:cNvGrpSpPr/>
          <p:nvPr/>
        </p:nvGrpSpPr>
        <p:grpSpPr>
          <a:xfrm>
            <a:off x="251520" y="695138"/>
            <a:ext cx="8762627" cy="1123672"/>
            <a:chOff x="285373" y="786776"/>
            <a:chExt cx="8762627" cy="1123672"/>
          </a:xfrm>
        </p:grpSpPr>
        <p:sp>
          <p:nvSpPr>
            <p:cNvPr id="36" name="TextovéPole 35"/>
            <p:cNvSpPr txBox="1"/>
            <p:nvPr/>
          </p:nvSpPr>
          <p:spPr>
            <a:xfrm>
              <a:off x="1366509" y="793306"/>
              <a:ext cx="719611" cy="646331"/>
            </a:xfrm>
            <a:prstGeom prst="rect">
              <a:avLst/>
            </a:prstGeom>
          </p:spPr>
          <p:txBody>
            <a:bodyPr wrap="square" rtlCol="0">
              <a:spAutoFit/>
            </a:bodyPr>
            <a:lstStyle/>
            <a:p>
              <a:pPr algn="ctr" fontAlgn="auto">
                <a:lnSpc>
                  <a:spcPct val="150000"/>
                </a:lnSpc>
                <a:spcBef>
                  <a:spcPts val="0"/>
                </a:spcBef>
                <a:spcAft>
                  <a:spcPts val="0"/>
                </a:spcAft>
                <a:defRPr/>
              </a:pPr>
              <a:r>
                <a:rPr lang="cs-CZ" sz="2400" b="1" kern="0" dirty="0">
                  <a:solidFill>
                    <a:srgbClr val="00B050"/>
                  </a:solidFill>
                  <a:latin typeface="Calibri" pitchFamily="34" charset="0"/>
                  <a:cs typeface="Arial" pitchFamily="34" charset="0"/>
                </a:rPr>
                <a:t>95</a:t>
              </a:r>
              <a:r>
                <a:rPr lang="cs-CZ" sz="1600" b="1" kern="0" dirty="0">
                  <a:solidFill>
                    <a:srgbClr val="00B050"/>
                  </a:solidFill>
                  <a:latin typeface="Calibri" pitchFamily="34" charset="0"/>
                  <a:cs typeface="Arial" pitchFamily="34" charset="0"/>
                </a:rPr>
                <a:t> </a:t>
              </a:r>
              <a:r>
                <a:rPr lang="cs-CZ" sz="1400" b="1" kern="0" dirty="0">
                  <a:solidFill>
                    <a:srgbClr val="00B050"/>
                  </a:solidFill>
                  <a:latin typeface="Calibri" pitchFamily="34" charset="0"/>
                  <a:cs typeface="Arial" pitchFamily="34" charset="0"/>
                </a:rPr>
                <a:t>%</a:t>
              </a:r>
              <a:endParaRPr lang="cs-CZ" b="1" kern="0" dirty="0">
                <a:solidFill>
                  <a:srgbClr val="00B050"/>
                </a:solidFill>
                <a:latin typeface="Calibri" pitchFamily="34" charset="0"/>
                <a:cs typeface="Arial" pitchFamily="34" charset="0"/>
              </a:endParaRPr>
            </a:p>
          </p:txBody>
        </p:sp>
        <p:sp>
          <p:nvSpPr>
            <p:cNvPr id="37" name="TextovéPole 36"/>
            <p:cNvSpPr txBox="1"/>
            <p:nvPr/>
          </p:nvSpPr>
          <p:spPr>
            <a:xfrm>
              <a:off x="3611051" y="786776"/>
              <a:ext cx="734745" cy="589072"/>
            </a:xfrm>
            <a:prstGeom prst="rect">
              <a:avLst/>
            </a:prstGeom>
          </p:spPr>
          <p:txBody>
            <a:bodyPr wrap="square" rtlCol="0">
              <a:spAutoFit/>
            </a:bodyPr>
            <a:lstStyle/>
            <a:p>
              <a:pPr algn="ctr" fontAlgn="auto">
                <a:lnSpc>
                  <a:spcPct val="150000"/>
                </a:lnSpc>
                <a:spcBef>
                  <a:spcPts val="0"/>
                </a:spcBef>
                <a:spcAft>
                  <a:spcPts val="0"/>
                </a:spcAft>
                <a:defRPr/>
              </a:pPr>
              <a:r>
                <a:rPr lang="cs-CZ" sz="2400" b="1" kern="0" dirty="0">
                  <a:solidFill>
                    <a:srgbClr val="00B050"/>
                  </a:solidFill>
                  <a:latin typeface="Calibri" pitchFamily="34" charset="0"/>
                  <a:cs typeface="Arial" pitchFamily="34" charset="0"/>
                </a:rPr>
                <a:t>89</a:t>
              </a:r>
              <a:r>
                <a:rPr lang="cs-CZ" sz="1600" b="1" kern="0" dirty="0">
                  <a:solidFill>
                    <a:srgbClr val="00B050"/>
                  </a:solidFill>
                  <a:latin typeface="Calibri" pitchFamily="34" charset="0"/>
                  <a:cs typeface="Arial" pitchFamily="34" charset="0"/>
                </a:rPr>
                <a:t> </a:t>
              </a:r>
              <a:r>
                <a:rPr lang="cs-CZ" sz="1400" b="1" kern="0" dirty="0">
                  <a:solidFill>
                    <a:srgbClr val="00B050"/>
                  </a:solidFill>
                  <a:latin typeface="Calibri" pitchFamily="34" charset="0"/>
                  <a:cs typeface="Arial" pitchFamily="34" charset="0"/>
                </a:rPr>
                <a:t>%</a:t>
              </a:r>
              <a:endParaRPr lang="cs-CZ" b="1" kern="0" dirty="0">
                <a:solidFill>
                  <a:srgbClr val="00B050"/>
                </a:solidFill>
                <a:latin typeface="Calibri" pitchFamily="34" charset="0"/>
                <a:cs typeface="Arial" pitchFamily="34" charset="0"/>
              </a:endParaRPr>
            </a:p>
          </p:txBody>
        </p:sp>
        <p:sp>
          <p:nvSpPr>
            <p:cNvPr id="38" name="TextovéPole 37"/>
            <p:cNvSpPr txBox="1"/>
            <p:nvPr/>
          </p:nvSpPr>
          <p:spPr>
            <a:xfrm>
              <a:off x="5771291" y="789555"/>
              <a:ext cx="744925" cy="589072"/>
            </a:xfrm>
            <a:prstGeom prst="rect">
              <a:avLst/>
            </a:prstGeom>
          </p:spPr>
          <p:txBody>
            <a:bodyPr wrap="square" rtlCol="0">
              <a:spAutoFit/>
            </a:bodyPr>
            <a:lstStyle/>
            <a:p>
              <a:pPr algn="ctr" fontAlgn="auto">
                <a:lnSpc>
                  <a:spcPct val="150000"/>
                </a:lnSpc>
                <a:spcBef>
                  <a:spcPts val="0"/>
                </a:spcBef>
                <a:spcAft>
                  <a:spcPts val="0"/>
                </a:spcAft>
                <a:defRPr/>
              </a:pPr>
              <a:r>
                <a:rPr lang="cs-CZ" sz="2400" b="1" kern="0" dirty="0">
                  <a:solidFill>
                    <a:srgbClr val="00B050"/>
                  </a:solidFill>
                  <a:latin typeface="Calibri" pitchFamily="34" charset="0"/>
                  <a:cs typeface="Arial" pitchFamily="34" charset="0"/>
                </a:rPr>
                <a:t>95 </a:t>
              </a:r>
              <a:r>
                <a:rPr lang="cs-CZ" sz="1400" b="1" kern="0" dirty="0">
                  <a:solidFill>
                    <a:srgbClr val="00B050"/>
                  </a:solidFill>
                  <a:latin typeface="Calibri" pitchFamily="34" charset="0"/>
                  <a:cs typeface="Arial" pitchFamily="34" charset="0"/>
                </a:rPr>
                <a:t>%</a:t>
              </a:r>
              <a:endParaRPr lang="cs-CZ" b="1" kern="0" dirty="0">
                <a:solidFill>
                  <a:srgbClr val="00B050"/>
                </a:solidFill>
                <a:latin typeface="Calibri" pitchFamily="34" charset="0"/>
                <a:cs typeface="Arial" pitchFamily="34" charset="0"/>
              </a:endParaRPr>
            </a:p>
          </p:txBody>
        </p:sp>
        <p:sp>
          <p:nvSpPr>
            <p:cNvPr id="39" name="TextovéPole 38"/>
            <p:cNvSpPr txBox="1"/>
            <p:nvPr/>
          </p:nvSpPr>
          <p:spPr>
            <a:xfrm>
              <a:off x="8048812" y="992921"/>
              <a:ext cx="999188" cy="369332"/>
            </a:xfrm>
            <a:prstGeom prst="rect">
              <a:avLst/>
            </a:prstGeom>
          </p:spPr>
          <p:txBody>
            <a:bodyPr wrap="square" rtlCol="0">
              <a:spAutoFit/>
            </a:bodyPr>
            <a:lstStyle/>
            <a:p>
              <a:pPr algn="ctr" fontAlgn="auto">
                <a:spcBef>
                  <a:spcPts val="0"/>
                </a:spcBef>
                <a:spcAft>
                  <a:spcPts val="0"/>
                </a:spcAft>
                <a:defRPr/>
              </a:pPr>
              <a:r>
                <a:rPr lang="cs-CZ" sz="900" b="1" kern="0" dirty="0">
                  <a:solidFill>
                    <a:srgbClr val="404040"/>
                  </a:solidFill>
                  <a:latin typeface="Calibri" pitchFamily="34" charset="0"/>
                  <a:cs typeface="Arial" pitchFamily="34" charset="0"/>
                </a:rPr>
                <a:t>NEHODNOCENO INDEXEM</a:t>
              </a:r>
              <a:endParaRPr lang="cs-CZ" sz="700" b="1" kern="0" dirty="0">
                <a:solidFill>
                  <a:srgbClr val="404040"/>
                </a:solidFill>
                <a:latin typeface="Calibri" pitchFamily="34" charset="0"/>
                <a:cs typeface="Arial" pitchFamily="34" charset="0"/>
              </a:endParaRPr>
            </a:p>
          </p:txBody>
        </p:sp>
        <p:grpSp>
          <p:nvGrpSpPr>
            <p:cNvPr id="40" name="Skupina 39"/>
            <p:cNvGrpSpPr/>
            <p:nvPr/>
          </p:nvGrpSpPr>
          <p:grpSpPr>
            <a:xfrm>
              <a:off x="285373" y="1148056"/>
              <a:ext cx="8589775" cy="762392"/>
              <a:chOff x="276643" y="2094180"/>
              <a:chExt cx="8589775" cy="762392"/>
            </a:xfrm>
          </p:grpSpPr>
          <p:grpSp>
            <p:nvGrpSpPr>
              <p:cNvPr id="41" name="Skupina 40"/>
              <p:cNvGrpSpPr/>
              <p:nvPr/>
            </p:nvGrpSpPr>
            <p:grpSpPr>
              <a:xfrm>
                <a:off x="276643" y="2635435"/>
                <a:ext cx="1947600" cy="221137"/>
                <a:chOff x="297260" y="2995711"/>
                <a:chExt cx="1947600" cy="221137"/>
              </a:xfrm>
            </p:grpSpPr>
            <p:sp>
              <p:nvSpPr>
                <p:cNvPr id="61" name="Obdélník 38"/>
                <p:cNvSpPr/>
                <p:nvPr/>
              </p:nvSpPr>
              <p:spPr>
                <a:xfrm>
                  <a:off x="297260" y="2995711"/>
                  <a:ext cx="1947600" cy="221137"/>
                </a:xfrm>
                <a:prstGeom prst="rect">
                  <a:avLst/>
                </a:prstGeom>
                <a:solidFill>
                  <a:srgbClr val="262626"/>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050" b="0" i="0" u="none" strike="noStrike" kern="0" cap="none" spc="0" normalizeH="0" baseline="0" noProof="0" dirty="0">
                    <a:ln>
                      <a:noFill/>
                    </a:ln>
                    <a:solidFill>
                      <a:srgbClr val="A8CCDD"/>
                    </a:solidFill>
                    <a:effectLst/>
                    <a:uLnTx/>
                    <a:uFillTx/>
                    <a:latin typeface="Calibri"/>
                    <a:ea typeface="+mn-ea"/>
                    <a:cs typeface="+mn-cs"/>
                  </a:endParaRPr>
                </a:p>
              </p:txBody>
            </p:sp>
            <p:sp>
              <p:nvSpPr>
                <p:cNvPr id="62" name="Nadpis 3"/>
                <p:cNvSpPr txBox="1">
                  <a:spLocks/>
                </p:cNvSpPr>
                <p:nvPr/>
              </p:nvSpPr>
              <p:spPr>
                <a:xfrm>
                  <a:off x="343045" y="3040802"/>
                  <a:ext cx="1817686" cy="138499"/>
                </a:xfrm>
                <a:prstGeom prst="rect">
                  <a:avLst/>
                </a:prstGeom>
                <a:solidFill>
                  <a:srgbClr val="262626"/>
                </a:solidFill>
              </p:spPr>
              <p:txBody>
                <a:bodyPr vert="horz" wrap="square" lIns="0" tIns="0" rIns="0" bIns="0" rtlCol="0" anchor="t">
                  <a:spAutoFit/>
                </a:bodyPr>
                <a:lstStyle>
                  <a:defPPr>
                    <a:defRPr lang="en-US"/>
                  </a:defPPr>
                  <a:lvl1pPr marL="0" algn="l" defTabSz="1358696" rtl="0" eaLnBrk="1" latinLnBrk="0" hangingPunct="1">
                    <a:defRPr sz="2600" kern="1200">
                      <a:solidFill>
                        <a:schemeClr val="tx1"/>
                      </a:solidFill>
                      <a:latin typeface="+mn-lt"/>
                      <a:ea typeface="+mn-ea"/>
                      <a:cs typeface="+mn-cs"/>
                    </a:defRPr>
                  </a:lvl1pPr>
                  <a:lvl2pPr marL="679348" algn="l" defTabSz="1358696" rtl="0" eaLnBrk="1" latinLnBrk="0" hangingPunct="1">
                    <a:defRPr sz="2600" kern="1200">
                      <a:solidFill>
                        <a:schemeClr val="tx1"/>
                      </a:solidFill>
                      <a:latin typeface="+mn-lt"/>
                      <a:ea typeface="+mn-ea"/>
                      <a:cs typeface="+mn-cs"/>
                    </a:defRPr>
                  </a:lvl2pPr>
                  <a:lvl3pPr marL="1358696" algn="l" defTabSz="1358696" rtl="0" eaLnBrk="1" latinLnBrk="0" hangingPunct="1">
                    <a:defRPr sz="2600" kern="1200">
                      <a:solidFill>
                        <a:schemeClr val="tx1"/>
                      </a:solidFill>
                      <a:latin typeface="+mn-lt"/>
                      <a:ea typeface="+mn-ea"/>
                      <a:cs typeface="+mn-cs"/>
                    </a:defRPr>
                  </a:lvl3pPr>
                  <a:lvl4pPr marL="2038044" algn="l" defTabSz="1358696" rtl="0" eaLnBrk="1" latinLnBrk="0" hangingPunct="1">
                    <a:defRPr sz="2600" kern="1200">
                      <a:solidFill>
                        <a:schemeClr val="tx1"/>
                      </a:solidFill>
                      <a:latin typeface="+mn-lt"/>
                      <a:ea typeface="+mn-ea"/>
                      <a:cs typeface="+mn-cs"/>
                    </a:defRPr>
                  </a:lvl4pPr>
                  <a:lvl5pPr marL="2717392" algn="l" defTabSz="1358696" rtl="0" eaLnBrk="1" latinLnBrk="0" hangingPunct="1">
                    <a:defRPr sz="2600" kern="1200">
                      <a:solidFill>
                        <a:schemeClr val="tx1"/>
                      </a:solidFill>
                      <a:latin typeface="+mn-lt"/>
                      <a:ea typeface="+mn-ea"/>
                      <a:cs typeface="+mn-cs"/>
                    </a:defRPr>
                  </a:lvl5pPr>
                  <a:lvl6pPr marL="3396740" algn="l" defTabSz="1358696" rtl="0" eaLnBrk="1" latinLnBrk="0" hangingPunct="1">
                    <a:defRPr sz="2600" kern="1200">
                      <a:solidFill>
                        <a:schemeClr val="tx1"/>
                      </a:solidFill>
                      <a:latin typeface="+mn-lt"/>
                      <a:ea typeface="+mn-ea"/>
                      <a:cs typeface="+mn-cs"/>
                    </a:defRPr>
                  </a:lvl6pPr>
                  <a:lvl7pPr marL="4076088" algn="l" defTabSz="1358696" rtl="0" eaLnBrk="1" latinLnBrk="0" hangingPunct="1">
                    <a:defRPr sz="2600" kern="1200">
                      <a:solidFill>
                        <a:schemeClr val="tx1"/>
                      </a:solidFill>
                      <a:latin typeface="+mn-lt"/>
                      <a:ea typeface="+mn-ea"/>
                      <a:cs typeface="+mn-cs"/>
                    </a:defRPr>
                  </a:lvl7pPr>
                  <a:lvl8pPr marL="4755435" algn="l" defTabSz="1358696" rtl="0" eaLnBrk="1" latinLnBrk="0" hangingPunct="1">
                    <a:defRPr sz="2600" kern="1200">
                      <a:solidFill>
                        <a:schemeClr val="tx1"/>
                      </a:solidFill>
                      <a:latin typeface="+mn-lt"/>
                      <a:ea typeface="+mn-ea"/>
                      <a:cs typeface="+mn-cs"/>
                    </a:defRPr>
                  </a:lvl8pPr>
                  <a:lvl9pPr marL="5434783" algn="l" defTabSz="1358696" rtl="0" eaLnBrk="1" latinLnBrk="0" hangingPunct="1">
                    <a:defRPr sz="2600" kern="1200">
                      <a:solidFill>
                        <a:schemeClr val="tx1"/>
                      </a:solidFill>
                      <a:latin typeface="+mn-lt"/>
                      <a:ea typeface="+mn-ea"/>
                      <a:cs typeface="+mn-cs"/>
                    </a:defRPr>
                  </a:lvl9pPr>
                </a:lstStyle>
                <a:p>
                  <a:pPr algn="ctr" fontAlgn="auto">
                    <a:spcBef>
                      <a:spcPts val="0"/>
                    </a:spcBef>
                    <a:spcAft>
                      <a:spcPts val="600"/>
                    </a:spcAft>
                    <a:defRPr/>
                  </a:pPr>
                  <a:r>
                    <a:rPr lang="cs-CZ" sz="900" b="1" dirty="0">
                      <a:solidFill>
                        <a:srgbClr val="A8CCDD"/>
                      </a:solidFill>
                      <a:latin typeface="Calibri"/>
                    </a:rPr>
                    <a:t>EXTERIÉR TIC A PRVNÍ DOJEM</a:t>
                  </a:r>
                </a:p>
              </p:txBody>
            </p:sp>
          </p:grpSp>
          <p:grpSp>
            <p:nvGrpSpPr>
              <p:cNvPr id="42" name="Skupina 41"/>
              <p:cNvGrpSpPr/>
              <p:nvPr/>
            </p:nvGrpSpPr>
            <p:grpSpPr>
              <a:xfrm>
                <a:off x="2502497" y="2632569"/>
                <a:ext cx="1947600" cy="221137"/>
                <a:chOff x="2501754" y="3456483"/>
                <a:chExt cx="1947600" cy="298552"/>
              </a:xfrm>
            </p:grpSpPr>
            <p:sp>
              <p:nvSpPr>
                <p:cNvPr id="59" name="Obdélník 38"/>
                <p:cNvSpPr/>
                <p:nvPr/>
              </p:nvSpPr>
              <p:spPr>
                <a:xfrm>
                  <a:off x="2501754" y="3456483"/>
                  <a:ext cx="1947600" cy="298552"/>
                </a:xfrm>
                <a:prstGeom prst="rect">
                  <a:avLst/>
                </a:prstGeom>
                <a:solidFill>
                  <a:srgbClr val="262626"/>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000" b="0" i="0" u="none" strike="noStrike" kern="0" cap="none" spc="0" normalizeH="0" baseline="0" noProof="0" dirty="0">
                    <a:ln>
                      <a:noFill/>
                    </a:ln>
                    <a:solidFill>
                      <a:srgbClr val="404040"/>
                    </a:solidFill>
                    <a:effectLst/>
                    <a:uLnTx/>
                    <a:uFillTx/>
                    <a:latin typeface="Calibri"/>
                    <a:ea typeface="+mn-ea"/>
                    <a:cs typeface="+mn-cs"/>
                  </a:endParaRPr>
                </a:p>
              </p:txBody>
            </p:sp>
            <p:sp>
              <p:nvSpPr>
                <p:cNvPr id="60" name="Nadpis 3"/>
                <p:cNvSpPr txBox="1">
                  <a:spLocks/>
                </p:cNvSpPr>
                <p:nvPr/>
              </p:nvSpPr>
              <p:spPr>
                <a:xfrm>
                  <a:off x="2762271" y="3504547"/>
                  <a:ext cx="1446960" cy="186984"/>
                </a:xfrm>
                <a:prstGeom prst="rect">
                  <a:avLst/>
                </a:prstGeom>
              </p:spPr>
              <p:txBody>
                <a:bodyPr vert="horz" wrap="square" lIns="0" tIns="0" rIns="0" bIns="0" rtlCol="0" anchor="t">
                  <a:spAutoFit/>
                </a:bodyPr>
                <a:lstStyle>
                  <a:defPPr>
                    <a:defRPr lang="en-US"/>
                  </a:defPPr>
                  <a:lvl1pPr marL="0" algn="l" defTabSz="1358696" rtl="0" eaLnBrk="1" latinLnBrk="0" hangingPunct="1">
                    <a:defRPr sz="2600" kern="1200">
                      <a:solidFill>
                        <a:schemeClr val="tx1"/>
                      </a:solidFill>
                      <a:latin typeface="+mn-lt"/>
                      <a:ea typeface="+mn-ea"/>
                      <a:cs typeface="+mn-cs"/>
                    </a:defRPr>
                  </a:lvl1pPr>
                  <a:lvl2pPr marL="679348" algn="l" defTabSz="1358696" rtl="0" eaLnBrk="1" latinLnBrk="0" hangingPunct="1">
                    <a:defRPr sz="2600" kern="1200">
                      <a:solidFill>
                        <a:schemeClr val="tx1"/>
                      </a:solidFill>
                      <a:latin typeface="+mn-lt"/>
                      <a:ea typeface="+mn-ea"/>
                      <a:cs typeface="+mn-cs"/>
                    </a:defRPr>
                  </a:lvl2pPr>
                  <a:lvl3pPr marL="1358696" algn="l" defTabSz="1358696" rtl="0" eaLnBrk="1" latinLnBrk="0" hangingPunct="1">
                    <a:defRPr sz="2600" kern="1200">
                      <a:solidFill>
                        <a:schemeClr val="tx1"/>
                      </a:solidFill>
                      <a:latin typeface="+mn-lt"/>
                      <a:ea typeface="+mn-ea"/>
                      <a:cs typeface="+mn-cs"/>
                    </a:defRPr>
                  </a:lvl3pPr>
                  <a:lvl4pPr marL="2038044" algn="l" defTabSz="1358696" rtl="0" eaLnBrk="1" latinLnBrk="0" hangingPunct="1">
                    <a:defRPr sz="2600" kern="1200">
                      <a:solidFill>
                        <a:schemeClr val="tx1"/>
                      </a:solidFill>
                      <a:latin typeface="+mn-lt"/>
                      <a:ea typeface="+mn-ea"/>
                      <a:cs typeface="+mn-cs"/>
                    </a:defRPr>
                  </a:lvl4pPr>
                  <a:lvl5pPr marL="2717392" algn="l" defTabSz="1358696" rtl="0" eaLnBrk="1" latinLnBrk="0" hangingPunct="1">
                    <a:defRPr sz="2600" kern="1200">
                      <a:solidFill>
                        <a:schemeClr val="tx1"/>
                      </a:solidFill>
                      <a:latin typeface="+mn-lt"/>
                      <a:ea typeface="+mn-ea"/>
                      <a:cs typeface="+mn-cs"/>
                    </a:defRPr>
                  </a:lvl5pPr>
                  <a:lvl6pPr marL="3396740" algn="l" defTabSz="1358696" rtl="0" eaLnBrk="1" latinLnBrk="0" hangingPunct="1">
                    <a:defRPr sz="2600" kern="1200">
                      <a:solidFill>
                        <a:schemeClr val="tx1"/>
                      </a:solidFill>
                      <a:latin typeface="+mn-lt"/>
                      <a:ea typeface="+mn-ea"/>
                      <a:cs typeface="+mn-cs"/>
                    </a:defRPr>
                  </a:lvl6pPr>
                  <a:lvl7pPr marL="4076088" algn="l" defTabSz="1358696" rtl="0" eaLnBrk="1" latinLnBrk="0" hangingPunct="1">
                    <a:defRPr sz="2600" kern="1200">
                      <a:solidFill>
                        <a:schemeClr val="tx1"/>
                      </a:solidFill>
                      <a:latin typeface="+mn-lt"/>
                      <a:ea typeface="+mn-ea"/>
                      <a:cs typeface="+mn-cs"/>
                    </a:defRPr>
                  </a:lvl7pPr>
                  <a:lvl8pPr marL="4755435" algn="l" defTabSz="1358696" rtl="0" eaLnBrk="1" latinLnBrk="0" hangingPunct="1">
                    <a:defRPr sz="2600" kern="1200">
                      <a:solidFill>
                        <a:schemeClr val="tx1"/>
                      </a:solidFill>
                      <a:latin typeface="+mn-lt"/>
                      <a:ea typeface="+mn-ea"/>
                      <a:cs typeface="+mn-cs"/>
                    </a:defRPr>
                  </a:lvl8pPr>
                  <a:lvl9pPr marL="5434783" algn="l" defTabSz="1358696" rtl="0" eaLnBrk="1" latinLnBrk="0" hangingPunct="1">
                    <a:defRPr sz="2600" kern="1200">
                      <a:solidFill>
                        <a:schemeClr val="tx1"/>
                      </a:solidFill>
                      <a:latin typeface="+mn-lt"/>
                      <a:ea typeface="+mn-ea"/>
                      <a:cs typeface="+mn-cs"/>
                    </a:defRPr>
                  </a:lvl9pPr>
                </a:lstStyle>
                <a:p>
                  <a:pPr algn="ctr" fontAlgn="auto">
                    <a:spcBef>
                      <a:spcPts val="0"/>
                    </a:spcBef>
                    <a:spcAft>
                      <a:spcPts val="600"/>
                    </a:spcAft>
                    <a:defRPr/>
                  </a:pPr>
                  <a:r>
                    <a:rPr lang="cs-CZ" sz="900" b="1" dirty="0">
                      <a:solidFill>
                        <a:srgbClr val="A8CCDD"/>
                      </a:solidFill>
                      <a:latin typeface="Calibri"/>
                    </a:rPr>
                    <a:t>PRACOVNÍK TIC</a:t>
                  </a:r>
                </a:p>
              </p:txBody>
            </p:sp>
          </p:grpSp>
          <p:grpSp>
            <p:nvGrpSpPr>
              <p:cNvPr id="43" name="Skupina 42"/>
              <p:cNvGrpSpPr/>
              <p:nvPr/>
            </p:nvGrpSpPr>
            <p:grpSpPr>
              <a:xfrm>
                <a:off x="4675325" y="2631894"/>
                <a:ext cx="1947600" cy="221137"/>
                <a:chOff x="4651885" y="3458190"/>
                <a:chExt cx="1947600" cy="298552"/>
              </a:xfrm>
            </p:grpSpPr>
            <p:sp>
              <p:nvSpPr>
                <p:cNvPr id="57" name="Obdélník 38"/>
                <p:cNvSpPr/>
                <p:nvPr/>
              </p:nvSpPr>
              <p:spPr>
                <a:xfrm>
                  <a:off x="4651885" y="3458190"/>
                  <a:ext cx="1947600" cy="298552"/>
                </a:xfrm>
                <a:prstGeom prst="rect">
                  <a:avLst/>
                </a:prstGeom>
                <a:solidFill>
                  <a:srgbClr val="262626"/>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000" b="0" i="0" u="none" strike="noStrike" kern="0" cap="none" spc="0" normalizeH="0" baseline="0" noProof="0" dirty="0">
                    <a:ln>
                      <a:noFill/>
                    </a:ln>
                    <a:solidFill>
                      <a:srgbClr val="404040"/>
                    </a:solidFill>
                    <a:effectLst/>
                    <a:uLnTx/>
                    <a:uFillTx/>
                    <a:latin typeface="Calibri"/>
                    <a:ea typeface="+mn-ea"/>
                    <a:cs typeface="+mn-cs"/>
                  </a:endParaRPr>
                </a:p>
              </p:txBody>
            </p:sp>
            <p:sp>
              <p:nvSpPr>
                <p:cNvPr id="58" name="Nadpis 3"/>
                <p:cNvSpPr txBox="1">
                  <a:spLocks/>
                </p:cNvSpPr>
                <p:nvPr/>
              </p:nvSpPr>
              <p:spPr>
                <a:xfrm>
                  <a:off x="4889238" y="3512374"/>
                  <a:ext cx="1464946" cy="186984"/>
                </a:xfrm>
                <a:prstGeom prst="rect">
                  <a:avLst/>
                </a:prstGeom>
              </p:spPr>
              <p:txBody>
                <a:bodyPr vert="horz" wrap="square" lIns="0" tIns="0" rIns="0" bIns="0" rtlCol="0" anchor="t">
                  <a:spAutoFit/>
                </a:bodyPr>
                <a:lstStyle>
                  <a:defPPr>
                    <a:defRPr lang="en-US"/>
                  </a:defPPr>
                  <a:lvl1pPr marL="0" algn="l" defTabSz="1358696" rtl="0" eaLnBrk="1" latinLnBrk="0" hangingPunct="1">
                    <a:defRPr sz="2600" kern="1200">
                      <a:solidFill>
                        <a:schemeClr val="tx1"/>
                      </a:solidFill>
                      <a:latin typeface="+mn-lt"/>
                      <a:ea typeface="+mn-ea"/>
                      <a:cs typeface="+mn-cs"/>
                    </a:defRPr>
                  </a:lvl1pPr>
                  <a:lvl2pPr marL="679348" algn="l" defTabSz="1358696" rtl="0" eaLnBrk="1" latinLnBrk="0" hangingPunct="1">
                    <a:defRPr sz="2600" kern="1200">
                      <a:solidFill>
                        <a:schemeClr val="tx1"/>
                      </a:solidFill>
                      <a:latin typeface="+mn-lt"/>
                      <a:ea typeface="+mn-ea"/>
                      <a:cs typeface="+mn-cs"/>
                    </a:defRPr>
                  </a:lvl2pPr>
                  <a:lvl3pPr marL="1358696" algn="l" defTabSz="1358696" rtl="0" eaLnBrk="1" latinLnBrk="0" hangingPunct="1">
                    <a:defRPr sz="2600" kern="1200">
                      <a:solidFill>
                        <a:schemeClr val="tx1"/>
                      </a:solidFill>
                      <a:latin typeface="+mn-lt"/>
                      <a:ea typeface="+mn-ea"/>
                      <a:cs typeface="+mn-cs"/>
                    </a:defRPr>
                  </a:lvl3pPr>
                  <a:lvl4pPr marL="2038044" algn="l" defTabSz="1358696" rtl="0" eaLnBrk="1" latinLnBrk="0" hangingPunct="1">
                    <a:defRPr sz="2600" kern="1200">
                      <a:solidFill>
                        <a:schemeClr val="tx1"/>
                      </a:solidFill>
                      <a:latin typeface="+mn-lt"/>
                      <a:ea typeface="+mn-ea"/>
                      <a:cs typeface="+mn-cs"/>
                    </a:defRPr>
                  </a:lvl4pPr>
                  <a:lvl5pPr marL="2717392" algn="l" defTabSz="1358696" rtl="0" eaLnBrk="1" latinLnBrk="0" hangingPunct="1">
                    <a:defRPr sz="2600" kern="1200">
                      <a:solidFill>
                        <a:schemeClr val="tx1"/>
                      </a:solidFill>
                      <a:latin typeface="+mn-lt"/>
                      <a:ea typeface="+mn-ea"/>
                      <a:cs typeface="+mn-cs"/>
                    </a:defRPr>
                  </a:lvl5pPr>
                  <a:lvl6pPr marL="3396740" algn="l" defTabSz="1358696" rtl="0" eaLnBrk="1" latinLnBrk="0" hangingPunct="1">
                    <a:defRPr sz="2600" kern="1200">
                      <a:solidFill>
                        <a:schemeClr val="tx1"/>
                      </a:solidFill>
                      <a:latin typeface="+mn-lt"/>
                      <a:ea typeface="+mn-ea"/>
                      <a:cs typeface="+mn-cs"/>
                    </a:defRPr>
                  </a:lvl6pPr>
                  <a:lvl7pPr marL="4076088" algn="l" defTabSz="1358696" rtl="0" eaLnBrk="1" latinLnBrk="0" hangingPunct="1">
                    <a:defRPr sz="2600" kern="1200">
                      <a:solidFill>
                        <a:schemeClr val="tx1"/>
                      </a:solidFill>
                      <a:latin typeface="+mn-lt"/>
                      <a:ea typeface="+mn-ea"/>
                      <a:cs typeface="+mn-cs"/>
                    </a:defRPr>
                  </a:lvl7pPr>
                  <a:lvl8pPr marL="4755435" algn="l" defTabSz="1358696" rtl="0" eaLnBrk="1" latinLnBrk="0" hangingPunct="1">
                    <a:defRPr sz="2600" kern="1200">
                      <a:solidFill>
                        <a:schemeClr val="tx1"/>
                      </a:solidFill>
                      <a:latin typeface="+mn-lt"/>
                      <a:ea typeface="+mn-ea"/>
                      <a:cs typeface="+mn-cs"/>
                    </a:defRPr>
                  </a:lvl8pPr>
                  <a:lvl9pPr marL="5434783" algn="l" defTabSz="1358696" rtl="0" eaLnBrk="1" latinLnBrk="0" hangingPunct="1">
                    <a:defRPr sz="2600" kern="1200">
                      <a:solidFill>
                        <a:schemeClr val="tx1"/>
                      </a:solidFill>
                      <a:latin typeface="+mn-lt"/>
                      <a:ea typeface="+mn-ea"/>
                      <a:cs typeface="+mn-cs"/>
                    </a:defRPr>
                  </a:lvl9pPr>
                </a:lstStyle>
                <a:p>
                  <a:pPr algn="ctr" fontAlgn="auto">
                    <a:spcBef>
                      <a:spcPts val="0"/>
                    </a:spcBef>
                    <a:spcAft>
                      <a:spcPts val="600"/>
                    </a:spcAft>
                    <a:defRPr/>
                  </a:pPr>
                  <a:r>
                    <a:rPr lang="cs-CZ" sz="900" b="1" dirty="0">
                      <a:solidFill>
                        <a:srgbClr val="A8CCDD"/>
                      </a:solidFill>
                      <a:latin typeface="Calibri"/>
                    </a:rPr>
                    <a:t>INTERIÉR A VYBAVENOST TIC</a:t>
                  </a:r>
                </a:p>
              </p:txBody>
            </p:sp>
          </p:grpSp>
          <p:grpSp>
            <p:nvGrpSpPr>
              <p:cNvPr id="44" name="Skupina 43"/>
              <p:cNvGrpSpPr/>
              <p:nvPr/>
            </p:nvGrpSpPr>
            <p:grpSpPr>
              <a:xfrm>
                <a:off x="6918818" y="2629288"/>
                <a:ext cx="1947600" cy="221137"/>
                <a:chOff x="6884153" y="3455216"/>
                <a:chExt cx="1947600" cy="298552"/>
              </a:xfrm>
            </p:grpSpPr>
            <p:sp>
              <p:nvSpPr>
                <p:cNvPr id="55" name="Obdélník 38"/>
                <p:cNvSpPr/>
                <p:nvPr/>
              </p:nvSpPr>
              <p:spPr>
                <a:xfrm>
                  <a:off x="6884153" y="3455216"/>
                  <a:ext cx="1947600" cy="298552"/>
                </a:xfrm>
                <a:prstGeom prst="rect">
                  <a:avLst/>
                </a:prstGeom>
                <a:solidFill>
                  <a:srgbClr val="FBB04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000" b="0" i="0" u="none" strike="noStrike" kern="0" cap="none" spc="0" normalizeH="0" baseline="0" noProof="0" dirty="0">
                    <a:ln>
                      <a:noFill/>
                    </a:ln>
                    <a:solidFill>
                      <a:srgbClr val="404040"/>
                    </a:solidFill>
                    <a:effectLst/>
                    <a:uLnTx/>
                    <a:uFillTx/>
                    <a:latin typeface="Calibri"/>
                    <a:ea typeface="+mn-ea"/>
                    <a:cs typeface="+mn-cs"/>
                  </a:endParaRPr>
                </a:p>
              </p:txBody>
            </p:sp>
            <p:sp>
              <p:nvSpPr>
                <p:cNvPr id="56" name="Nadpis 3"/>
                <p:cNvSpPr txBox="1">
                  <a:spLocks/>
                </p:cNvSpPr>
                <p:nvPr/>
              </p:nvSpPr>
              <p:spPr>
                <a:xfrm>
                  <a:off x="6979663" y="3499407"/>
                  <a:ext cx="1748591" cy="186984"/>
                </a:xfrm>
                <a:prstGeom prst="rect">
                  <a:avLst/>
                </a:prstGeom>
              </p:spPr>
              <p:txBody>
                <a:bodyPr vert="horz" wrap="square" lIns="0" tIns="0" rIns="0" bIns="0" rtlCol="0" anchor="t">
                  <a:spAutoFit/>
                </a:bodyPr>
                <a:lstStyle>
                  <a:defPPr>
                    <a:defRPr lang="en-US"/>
                  </a:defPPr>
                  <a:lvl1pPr marL="0" algn="l" defTabSz="1358696" rtl="0" eaLnBrk="1" latinLnBrk="0" hangingPunct="1">
                    <a:defRPr sz="2600" kern="1200">
                      <a:solidFill>
                        <a:schemeClr val="tx1"/>
                      </a:solidFill>
                      <a:latin typeface="+mn-lt"/>
                      <a:ea typeface="+mn-ea"/>
                      <a:cs typeface="+mn-cs"/>
                    </a:defRPr>
                  </a:lvl1pPr>
                  <a:lvl2pPr marL="679348" algn="l" defTabSz="1358696" rtl="0" eaLnBrk="1" latinLnBrk="0" hangingPunct="1">
                    <a:defRPr sz="2600" kern="1200">
                      <a:solidFill>
                        <a:schemeClr val="tx1"/>
                      </a:solidFill>
                      <a:latin typeface="+mn-lt"/>
                      <a:ea typeface="+mn-ea"/>
                      <a:cs typeface="+mn-cs"/>
                    </a:defRPr>
                  </a:lvl2pPr>
                  <a:lvl3pPr marL="1358696" algn="l" defTabSz="1358696" rtl="0" eaLnBrk="1" latinLnBrk="0" hangingPunct="1">
                    <a:defRPr sz="2600" kern="1200">
                      <a:solidFill>
                        <a:schemeClr val="tx1"/>
                      </a:solidFill>
                      <a:latin typeface="+mn-lt"/>
                      <a:ea typeface="+mn-ea"/>
                      <a:cs typeface="+mn-cs"/>
                    </a:defRPr>
                  </a:lvl3pPr>
                  <a:lvl4pPr marL="2038044" algn="l" defTabSz="1358696" rtl="0" eaLnBrk="1" latinLnBrk="0" hangingPunct="1">
                    <a:defRPr sz="2600" kern="1200">
                      <a:solidFill>
                        <a:schemeClr val="tx1"/>
                      </a:solidFill>
                      <a:latin typeface="+mn-lt"/>
                      <a:ea typeface="+mn-ea"/>
                      <a:cs typeface="+mn-cs"/>
                    </a:defRPr>
                  </a:lvl4pPr>
                  <a:lvl5pPr marL="2717392" algn="l" defTabSz="1358696" rtl="0" eaLnBrk="1" latinLnBrk="0" hangingPunct="1">
                    <a:defRPr sz="2600" kern="1200">
                      <a:solidFill>
                        <a:schemeClr val="tx1"/>
                      </a:solidFill>
                      <a:latin typeface="+mn-lt"/>
                      <a:ea typeface="+mn-ea"/>
                      <a:cs typeface="+mn-cs"/>
                    </a:defRPr>
                  </a:lvl5pPr>
                  <a:lvl6pPr marL="3396740" algn="l" defTabSz="1358696" rtl="0" eaLnBrk="1" latinLnBrk="0" hangingPunct="1">
                    <a:defRPr sz="2600" kern="1200">
                      <a:solidFill>
                        <a:schemeClr val="tx1"/>
                      </a:solidFill>
                      <a:latin typeface="+mn-lt"/>
                      <a:ea typeface="+mn-ea"/>
                      <a:cs typeface="+mn-cs"/>
                    </a:defRPr>
                  </a:lvl6pPr>
                  <a:lvl7pPr marL="4076088" algn="l" defTabSz="1358696" rtl="0" eaLnBrk="1" latinLnBrk="0" hangingPunct="1">
                    <a:defRPr sz="2600" kern="1200">
                      <a:solidFill>
                        <a:schemeClr val="tx1"/>
                      </a:solidFill>
                      <a:latin typeface="+mn-lt"/>
                      <a:ea typeface="+mn-ea"/>
                      <a:cs typeface="+mn-cs"/>
                    </a:defRPr>
                  </a:lvl7pPr>
                  <a:lvl8pPr marL="4755435" algn="l" defTabSz="1358696" rtl="0" eaLnBrk="1" latinLnBrk="0" hangingPunct="1">
                    <a:defRPr sz="2600" kern="1200">
                      <a:solidFill>
                        <a:schemeClr val="tx1"/>
                      </a:solidFill>
                      <a:latin typeface="+mn-lt"/>
                      <a:ea typeface="+mn-ea"/>
                      <a:cs typeface="+mn-cs"/>
                    </a:defRPr>
                  </a:lvl8pPr>
                  <a:lvl9pPr marL="5434783" algn="l" defTabSz="1358696" rtl="0" eaLnBrk="1" latinLnBrk="0" hangingPunct="1">
                    <a:defRPr sz="2600" kern="1200">
                      <a:solidFill>
                        <a:schemeClr val="tx1"/>
                      </a:solidFill>
                      <a:latin typeface="+mn-lt"/>
                      <a:ea typeface="+mn-ea"/>
                      <a:cs typeface="+mn-cs"/>
                    </a:defRPr>
                  </a:lvl9pPr>
                </a:lstStyle>
                <a:p>
                  <a:pPr algn="ctr" fontAlgn="auto">
                    <a:spcBef>
                      <a:spcPts val="0"/>
                    </a:spcBef>
                    <a:spcAft>
                      <a:spcPts val="600"/>
                    </a:spcAft>
                    <a:defRPr/>
                  </a:pPr>
                  <a:r>
                    <a:rPr lang="cs-CZ" sz="900" b="1" dirty="0">
                      <a:solidFill>
                        <a:srgbClr val="262626"/>
                      </a:solidFill>
                      <a:latin typeface="Calibri"/>
                    </a:rPr>
                    <a:t>ZNAČENÍ TIC A OTEVÍRACÍ DOBA</a:t>
                  </a:r>
                </a:p>
              </p:txBody>
            </p:sp>
          </p:grpSp>
          <p:grpSp>
            <p:nvGrpSpPr>
              <p:cNvPr id="45" name="Skupina 44"/>
              <p:cNvGrpSpPr/>
              <p:nvPr/>
            </p:nvGrpSpPr>
            <p:grpSpPr>
              <a:xfrm>
                <a:off x="297260" y="2094180"/>
                <a:ext cx="8494242" cy="431879"/>
                <a:chOff x="297260" y="2094180"/>
                <a:chExt cx="8494242" cy="431879"/>
              </a:xfrm>
            </p:grpSpPr>
            <p:sp>
              <p:nvSpPr>
                <p:cNvPr id="46" name="object 7"/>
                <p:cNvSpPr/>
                <p:nvPr/>
              </p:nvSpPr>
              <p:spPr>
                <a:xfrm flipV="1">
                  <a:off x="297260" y="2094180"/>
                  <a:ext cx="8494242" cy="248284"/>
                </a:xfrm>
                <a:custGeom>
                  <a:avLst/>
                  <a:gdLst/>
                  <a:ahLst/>
                  <a:cxnLst/>
                  <a:rect l="l" t="t" r="r" b="b"/>
                  <a:pathLst>
                    <a:path w="9561830">
                      <a:moveTo>
                        <a:pt x="0" y="0"/>
                      </a:moveTo>
                      <a:lnTo>
                        <a:pt x="9561766" y="0"/>
                      </a:lnTo>
                    </a:path>
                  </a:pathLst>
                </a:custGeom>
                <a:ln w="25400">
                  <a:solidFill>
                    <a:srgbClr val="1C1C1C">
                      <a:lumMod val="90000"/>
                      <a:lumOff val="10000"/>
                    </a:srgbClr>
                  </a:solidFill>
                </a:ln>
              </p:spPr>
              <p:txBody>
                <a:bodyPr wrap="square" lIns="0" tIns="0" rIns="0" bIns="0" rtlCol="0"/>
                <a:lstStyle>
                  <a:defPPr>
                    <a:defRPr lang="en-US"/>
                  </a:defPPr>
                  <a:lvl1pPr marL="0" algn="l" defTabSz="1358696" rtl="0" eaLnBrk="1" latinLnBrk="0" hangingPunct="1">
                    <a:defRPr sz="2600" kern="1200">
                      <a:solidFill>
                        <a:schemeClr val="tx1"/>
                      </a:solidFill>
                      <a:latin typeface="+mn-lt"/>
                      <a:ea typeface="+mn-ea"/>
                      <a:cs typeface="+mn-cs"/>
                    </a:defRPr>
                  </a:lvl1pPr>
                  <a:lvl2pPr marL="679348" algn="l" defTabSz="1358696" rtl="0" eaLnBrk="1" latinLnBrk="0" hangingPunct="1">
                    <a:defRPr sz="2600" kern="1200">
                      <a:solidFill>
                        <a:schemeClr val="tx1"/>
                      </a:solidFill>
                      <a:latin typeface="+mn-lt"/>
                      <a:ea typeface="+mn-ea"/>
                      <a:cs typeface="+mn-cs"/>
                    </a:defRPr>
                  </a:lvl2pPr>
                  <a:lvl3pPr marL="1358696" algn="l" defTabSz="1358696" rtl="0" eaLnBrk="1" latinLnBrk="0" hangingPunct="1">
                    <a:defRPr sz="2600" kern="1200">
                      <a:solidFill>
                        <a:schemeClr val="tx1"/>
                      </a:solidFill>
                      <a:latin typeface="+mn-lt"/>
                      <a:ea typeface="+mn-ea"/>
                      <a:cs typeface="+mn-cs"/>
                    </a:defRPr>
                  </a:lvl3pPr>
                  <a:lvl4pPr marL="2038044" algn="l" defTabSz="1358696" rtl="0" eaLnBrk="1" latinLnBrk="0" hangingPunct="1">
                    <a:defRPr sz="2600" kern="1200">
                      <a:solidFill>
                        <a:schemeClr val="tx1"/>
                      </a:solidFill>
                      <a:latin typeface="+mn-lt"/>
                      <a:ea typeface="+mn-ea"/>
                      <a:cs typeface="+mn-cs"/>
                    </a:defRPr>
                  </a:lvl4pPr>
                  <a:lvl5pPr marL="2717392" algn="l" defTabSz="1358696" rtl="0" eaLnBrk="1" latinLnBrk="0" hangingPunct="1">
                    <a:defRPr sz="2600" kern="1200">
                      <a:solidFill>
                        <a:schemeClr val="tx1"/>
                      </a:solidFill>
                      <a:latin typeface="+mn-lt"/>
                      <a:ea typeface="+mn-ea"/>
                      <a:cs typeface="+mn-cs"/>
                    </a:defRPr>
                  </a:lvl5pPr>
                  <a:lvl6pPr marL="3396740" algn="l" defTabSz="1358696" rtl="0" eaLnBrk="1" latinLnBrk="0" hangingPunct="1">
                    <a:defRPr sz="2600" kern="1200">
                      <a:solidFill>
                        <a:schemeClr val="tx1"/>
                      </a:solidFill>
                      <a:latin typeface="+mn-lt"/>
                      <a:ea typeface="+mn-ea"/>
                      <a:cs typeface="+mn-cs"/>
                    </a:defRPr>
                  </a:lvl6pPr>
                  <a:lvl7pPr marL="4076088" algn="l" defTabSz="1358696" rtl="0" eaLnBrk="1" latinLnBrk="0" hangingPunct="1">
                    <a:defRPr sz="2600" kern="1200">
                      <a:solidFill>
                        <a:schemeClr val="tx1"/>
                      </a:solidFill>
                      <a:latin typeface="+mn-lt"/>
                      <a:ea typeface="+mn-ea"/>
                      <a:cs typeface="+mn-cs"/>
                    </a:defRPr>
                  </a:lvl7pPr>
                  <a:lvl8pPr marL="4755435" algn="l" defTabSz="1358696" rtl="0" eaLnBrk="1" latinLnBrk="0" hangingPunct="1">
                    <a:defRPr sz="2600" kern="1200">
                      <a:solidFill>
                        <a:schemeClr val="tx1"/>
                      </a:solidFill>
                      <a:latin typeface="+mn-lt"/>
                      <a:ea typeface="+mn-ea"/>
                      <a:cs typeface="+mn-cs"/>
                    </a:defRPr>
                  </a:lvl8pPr>
                  <a:lvl9pPr marL="5434783" algn="l" defTabSz="1358696" rtl="0" eaLnBrk="1" latinLnBrk="0" hangingPunct="1">
                    <a:defRPr sz="2600" kern="1200">
                      <a:solidFill>
                        <a:schemeClr val="tx1"/>
                      </a:solidFill>
                      <a:latin typeface="+mn-lt"/>
                      <a:ea typeface="+mn-ea"/>
                      <a:cs typeface="+mn-cs"/>
                    </a:defRPr>
                  </a:lvl9pPr>
                </a:lstStyle>
                <a:p>
                  <a:pPr defTabSz="1358890" fontAlgn="auto">
                    <a:spcBef>
                      <a:spcPts val="0"/>
                    </a:spcBef>
                    <a:spcAft>
                      <a:spcPts val="0"/>
                    </a:spcAft>
                    <a:defRPr/>
                  </a:pPr>
                  <a:endParaRPr sz="2700">
                    <a:solidFill>
                      <a:srgbClr val="404040"/>
                    </a:solidFill>
                    <a:latin typeface="Calibri"/>
                  </a:endParaRPr>
                </a:p>
              </p:txBody>
            </p:sp>
            <p:sp>
              <p:nvSpPr>
                <p:cNvPr id="47" name="Hexagon 222"/>
                <p:cNvSpPr/>
                <p:nvPr/>
              </p:nvSpPr>
              <p:spPr>
                <a:xfrm>
                  <a:off x="1034344" y="2132793"/>
                  <a:ext cx="431666" cy="393266"/>
                </a:xfrm>
                <a:prstGeom prst="hexagon">
                  <a:avLst/>
                </a:prstGeom>
                <a:solidFill>
                  <a:srgbClr val="008BCA"/>
                </a:solidFill>
                <a:ln w="35560" cap="flat" cmpd="sng" algn="ctr">
                  <a:solidFill>
                    <a:srgbClr val="1C1C1C">
                      <a:lumMod val="90000"/>
                      <a:lumOff val="10000"/>
                    </a:srgbClr>
                  </a:solidFill>
                  <a:prstDash val="solid"/>
                </a:ln>
                <a:effectLst/>
              </p:spPr>
              <p:txBody>
                <a:bodyPr rtlCol="0" anchor="ctr"/>
                <a:lstStyle>
                  <a:defPPr>
                    <a:defRPr lang="en-US"/>
                  </a:defPPr>
                  <a:lvl1pPr marL="0" algn="l" defTabSz="1358696" rtl="0" eaLnBrk="1" latinLnBrk="0" hangingPunct="1">
                    <a:defRPr sz="2600" kern="1200">
                      <a:solidFill>
                        <a:schemeClr val="lt1"/>
                      </a:solidFill>
                      <a:latin typeface="+mn-lt"/>
                      <a:ea typeface="+mn-ea"/>
                      <a:cs typeface="+mn-cs"/>
                    </a:defRPr>
                  </a:lvl1pPr>
                  <a:lvl2pPr marL="679348" algn="l" defTabSz="1358696" rtl="0" eaLnBrk="1" latinLnBrk="0" hangingPunct="1">
                    <a:defRPr sz="2600" kern="1200">
                      <a:solidFill>
                        <a:schemeClr val="lt1"/>
                      </a:solidFill>
                      <a:latin typeface="+mn-lt"/>
                      <a:ea typeface="+mn-ea"/>
                      <a:cs typeface="+mn-cs"/>
                    </a:defRPr>
                  </a:lvl2pPr>
                  <a:lvl3pPr marL="1358696" algn="l" defTabSz="1358696" rtl="0" eaLnBrk="1" latinLnBrk="0" hangingPunct="1">
                    <a:defRPr sz="2600" kern="1200">
                      <a:solidFill>
                        <a:schemeClr val="lt1"/>
                      </a:solidFill>
                      <a:latin typeface="+mn-lt"/>
                      <a:ea typeface="+mn-ea"/>
                      <a:cs typeface="+mn-cs"/>
                    </a:defRPr>
                  </a:lvl3pPr>
                  <a:lvl4pPr marL="2038044" algn="l" defTabSz="1358696" rtl="0" eaLnBrk="1" latinLnBrk="0" hangingPunct="1">
                    <a:defRPr sz="2600" kern="1200">
                      <a:solidFill>
                        <a:schemeClr val="lt1"/>
                      </a:solidFill>
                      <a:latin typeface="+mn-lt"/>
                      <a:ea typeface="+mn-ea"/>
                      <a:cs typeface="+mn-cs"/>
                    </a:defRPr>
                  </a:lvl4pPr>
                  <a:lvl5pPr marL="2717392" algn="l" defTabSz="1358696" rtl="0" eaLnBrk="1" latinLnBrk="0" hangingPunct="1">
                    <a:defRPr sz="2600" kern="1200">
                      <a:solidFill>
                        <a:schemeClr val="lt1"/>
                      </a:solidFill>
                      <a:latin typeface="+mn-lt"/>
                      <a:ea typeface="+mn-ea"/>
                      <a:cs typeface="+mn-cs"/>
                    </a:defRPr>
                  </a:lvl5pPr>
                  <a:lvl6pPr marL="3396740" algn="l" defTabSz="1358696" rtl="0" eaLnBrk="1" latinLnBrk="0" hangingPunct="1">
                    <a:defRPr sz="2600" kern="1200">
                      <a:solidFill>
                        <a:schemeClr val="lt1"/>
                      </a:solidFill>
                      <a:latin typeface="+mn-lt"/>
                      <a:ea typeface="+mn-ea"/>
                      <a:cs typeface="+mn-cs"/>
                    </a:defRPr>
                  </a:lvl6pPr>
                  <a:lvl7pPr marL="4076088" algn="l" defTabSz="1358696" rtl="0" eaLnBrk="1" latinLnBrk="0" hangingPunct="1">
                    <a:defRPr sz="2600" kern="1200">
                      <a:solidFill>
                        <a:schemeClr val="lt1"/>
                      </a:solidFill>
                      <a:latin typeface="+mn-lt"/>
                      <a:ea typeface="+mn-ea"/>
                      <a:cs typeface="+mn-cs"/>
                    </a:defRPr>
                  </a:lvl7pPr>
                  <a:lvl8pPr marL="4755435" algn="l" defTabSz="1358696" rtl="0" eaLnBrk="1" latinLnBrk="0" hangingPunct="1">
                    <a:defRPr sz="2600" kern="1200">
                      <a:solidFill>
                        <a:schemeClr val="lt1"/>
                      </a:solidFill>
                      <a:latin typeface="+mn-lt"/>
                      <a:ea typeface="+mn-ea"/>
                      <a:cs typeface="+mn-cs"/>
                    </a:defRPr>
                  </a:lvl8pPr>
                  <a:lvl9pPr marL="5434783" algn="l" defTabSz="1358696" rtl="0" eaLnBrk="1" latinLnBrk="0" hangingPunct="1">
                    <a:defRPr sz="2600" kern="1200">
                      <a:solidFill>
                        <a:schemeClr val="lt1"/>
                      </a:solidFill>
                      <a:latin typeface="+mn-lt"/>
                      <a:ea typeface="+mn-ea"/>
                      <a:cs typeface="+mn-cs"/>
                    </a:defRPr>
                  </a:lvl9pPr>
                </a:lstStyle>
                <a:p>
                  <a:pPr algn="ctr" defTabSz="1358890" fontAlgn="auto">
                    <a:spcBef>
                      <a:spcPts val="0"/>
                    </a:spcBef>
                    <a:spcAft>
                      <a:spcPts val="0"/>
                    </a:spcAft>
                    <a:defRPr/>
                  </a:pPr>
                  <a:endParaRPr lang="en-GB" sz="5000" b="1" dirty="0">
                    <a:solidFill>
                      <a:srgbClr val="FFFFFF"/>
                    </a:solidFill>
                    <a:latin typeface="Calibri"/>
                  </a:endParaRPr>
                </a:p>
              </p:txBody>
            </p:sp>
            <p:sp>
              <p:nvSpPr>
                <p:cNvPr id="48" name="Hexagon 224"/>
                <p:cNvSpPr/>
                <p:nvPr/>
              </p:nvSpPr>
              <p:spPr>
                <a:xfrm>
                  <a:off x="7659080" y="2132793"/>
                  <a:ext cx="431666" cy="393266"/>
                </a:xfrm>
                <a:prstGeom prst="hexagon">
                  <a:avLst/>
                </a:prstGeom>
                <a:solidFill>
                  <a:srgbClr val="008BCA"/>
                </a:solidFill>
                <a:ln w="35560" cap="flat" cmpd="sng" algn="ctr">
                  <a:solidFill>
                    <a:srgbClr val="1C1C1C">
                      <a:lumMod val="90000"/>
                      <a:lumOff val="10000"/>
                    </a:srgbClr>
                  </a:solidFill>
                  <a:prstDash val="solid"/>
                </a:ln>
                <a:effectLst/>
              </p:spPr>
              <p:txBody>
                <a:bodyPr rtlCol="0" anchor="ctr"/>
                <a:lstStyle>
                  <a:defPPr>
                    <a:defRPr lang="en-US"/>
                  </a:defPPr>
                  <a:lvl1pPr marL="0" algn="l" defTabSz="1358696" rtl="0" eaLnBrk="1" latinLnBrk="0" hangingPunct="1">
                    <a:defRPr sz="2600" kern="1200">
                      <a:solidFill>
                        <a:schemeClr val="lt1"/>
                      </a:solidFill>
                      <a:latin typeface="+mn-lt"/>
                      <a:ea typeface="+mn-ea"/>
                      <a:cs typeface="+mn-cs"/>
                    </a:defRPr>
                  </a:lvl1pPr>
                  <a:lvl2pPr marL="679348" algn="l" defTabSz="1358696" rtl="0" eaLnBrk="1" latinLnBrk="0" hangingPunct="1">
                    <a:defRPr sz="2600" kern="1200">
                      <a:solidFill>
                        <a:schemeClr val="lt1"/>
                      </a:solidFill>
                      <a:latin typeface="+mn-lt"/>
                      <a:ea typeface="+mn-ea"/>
                      <a:cs typeface="+mn-cs"/>
                    </a:defRPr>
                  </a:lvl2pPr>
                  <a:lvl3pPr marL="1358696" algn="l" defTabSz="1358696" rtl="0" eaLnBrk="1" latinLnBrk="0" hangingPunct="1">
                    <a:defRPr sz="2600" kern="1200">
                      <a:solidFill>
                        <a:schemeClr val="lt1"/>
                      </a:solidFill>
                      <a:latin typeface="+mn-lt"/>
                      <a:ea typeface="+mn-ea"/>
                      <a:cs typeface="+mn-cs"/>
                    </a:defRPr>
                  </a:lvl3pPr>
                  <a:lvl4pPr marL="2038044" algn="l" defTabSz="1358696" rtl="0" eaLnBrk="1" latinLnBrk="0" hangingPunct="1">
                    <a:defRPr sz="2600" kern="1200">
                      <a:solidFill>
                        <a:schemeClr val="lt1"/>
                      </a:solidFill>
                      <a:latin typeface="+mn-lt"/>
                      <a:ea typeface="+mn-ea"/>
                      <a:cs typeface="+mn-cs"/>
                    </a:defRPr>
                  </a:lvl4pPr>
                  <a:lvl5pPr marL="2717392" algn="l" defTabSz="1358696" rtl="0" eaLnBrk="1" latinLnBrk="0" hangingPunct="1">
                    <a:defRPr sz="2600" kern="1200">
                      <a:solidFill>
                        <a:schemeClr val="lt1"/>
                      </a:solidFill>
                      <a:latin typeface="+mn-lt"/>
                      <a:ea typeface="+mn-ea"/>
                      <a:cs typeface="+mn-cs"/>
                    </a:defRPr>
                  </a:lvl5pPr>
                  <a:lvl6pPr marL="3396740" algn="l" defTabSz="1358696" rtl="0" eaLnBrk="1" latinLnBrk="0" hangingPunct="1">
                    <a:defRPr sz="2600" kern="1200">
                      <a:solidFill>
                        <a:schemeClr val="lt1"/>
                      </a:solidFill>
                      <a:latin typeface="+mn-lt"/>
                      <a:ea typeface="+mn-ea"/>
                      <a:cs typeface="+mn-cs"/>
                    </a:defRPr>
                  </a:lvl6pPr>
                  <a:lvl7pPr marL="4076088" algn="l" defTabSz="1358696" rtl="0" eaLnBrk="1" latinLnBrk="0" hangingPunct="1">
                    <a:defRPr sz="2600" kern="1200">
                      <a:solidFill>
                        <a:schemeClr val="lt1"/>
                      </a:solidFill>
                      <a:latin typeface="+mn-lt"/>
                      <a:ea typeface="+mn-ea"/>
                      <a:cs typeface="+mn-cs"/>
                    </a:defRPr>
                  </a:lvl7pPr>
                  <a:lvl8pPr marL="4755435" algn="l" defTabSz="1358696" rtl="0" eaLnBrk="1" latinLnBrk="0" hangingPunct="1">
                    <a:defRPr sz="2600" kern="1200">
                      <a:solidFill>
                        <a:schemeClr val="lt1"/>
                      </a:solidFill>
                      <a:latin typeface="+mn-lt"/>
                      <a:ea typeface="+mn-ea"/>
                      <a:cs typeface="+mn-cs"/>
                    </a:defRPr>
                  </a:lvl8pPr>
                  <a:lvl9pPr marL="5434783" algn="l" defTabSz="1358696" rtl="0" eaLnBrk="1" latinLnBrk="0" hangingPunct="1">
                    <a:defRPr sz="2600" kern="1200">
                      <a:solidFill>
                        <a:schemeClr val="lt1"/>
                      </a:solidFill>
                      <a:latin typeface="+mn-lt"/>
                      <a:ea typeface="+mn-ea"/>
                      <a:cs typeface="+mn-cs"/>
                    </a:defRPr>
                  </a:lvl9pPr>
                </a:lstStyle>
                <a:p>
                  <a:pPr algn="ctr" defTabSz="1358890" fontAlgn="auto">
                    <a:spcBef>
                      <a:spcPts val="0"/>
                    </a:spcBef>
                    <a:spcAft>
                      <a:spcPts val="0"/>
                    </a:spcAft>
                    <a:defRPr/>
                  </a:pPr>
                  <a:endParaRPr lang="en-GB" sz="2700">
                    <a:solidFill>
                      <a:srgbClr val="404040"/>
                    </a:solidFill>
                    <a:latin typeface="Calibri"/>
                  </a:endParaRPr>
                </a:p>
              </p:txBody>
            </p:sp>
            <p:sp>
              <p:nvSpPr>
                <p:cNvPr id="49" name="Hexagon 223"/>
                <p:cNvSpPr/>
                <p:nvPr/>
              </p:nvSpPr>
              <p:spPr>
                <a:xfrm>
                  <a:off x="3266592" y="2128349"/>
                  <a:ext cx="431666" cy="393266"/>
                </a:xfrm>
                <a:prstGeom prst="hexagon">
                  <a:avLst/>
                </a:prstGeom>
                <a:solidFill>
                  <a:srgbClr val="008BCA"/>
                </a:solidFill>
                <a:ln w="35560" cap="flat" cmpd="sng" algn="ctr">
                  <a:solidFill>
                    <a:srgbClr val="1C1C1C">
                      <a:lumMod val="90000"/>
                      <a:lumOff val="10000"/>
                    </a:srgbClr>
                  </a:solidFill>
                  <a:prstDash val="solid"/>
                </a:ln>
                <a:effectLst/>
              </p:spPr>
              <p:txBody>
                <a:bodyPr rtlCol="0" anchor="ctr"/>
                <a:lstStyle>
                  <a:defPPr>
                    <a:defRPr lang="en-US"/>
                  </a:defPPr>
                  <a:lvl1pPr marL="0" algn="l" defTabSz="1358696" rtl="0" eaLnBrk="1" latinLnBrk="0" hangingPunct="1">
                    <a:defRPr sz="2600" kern="1200">
                      <a:solidFill>
                        <a:schemeClr val="lt1"/>
                      </a:solidFill>
                      <a:latin typeface="+mn-lt"/>
                      <a:ea typeface="+mn-ea"/>
                      <a:cs typeface="+mn-cs"/>
                    </a:defRPr>
                  </a:lvl1pPr>
                  <a:lvl2pPr marL="679348" algn="l" defTabSz="1358696" rtl="0" eaLnBrk="1" latinLnBrk="0" hangingPunct="1">
                    <a:defRPr sz="2600" kern="1200">
                      <a:solidFill>
                        <a:schemeClr val="lt1"/>
                      </a:solidFill>
                      <a:latin typeface="+mn-lt"/>
                      <a:ea typeface="+mn-ea"/>
                      <a:cs typeface="+mn-cs"/>
                    </a:defRPr>
                  </a:lvl2pPr>
                  <a:lvl3pPr marL="1358696" algn="l" defTabSz="1358696" rtl="0" eaLnBrk="1" latinLnBrk="0" hangingPunct="1">
                    <a:defRPr sz="2600" kern="1200">
                      <a:solidFill>
                        <a:schemeClr val="lt1"/>
                      </a:solidFill>
                      <a:latin typeface="+mn-lt"/>
                      <a:ea typeface="+mn-ea"/>
                      <a:cs typeface="+mn-cs"/>
                    </a:defRPr>
                  </a:lvl3pPr>
                  <a:lvl4pPr marL="2038044" algn="l" defTabSz="1358696" rtl="0" eaLnBrk="1" latinLnBrk="0" hangingPunct="1">
                    <a:defRPr sz="2600" kern="1200">
                      <a:solidFill>
                        <a:schemeClr val="lt1"/>
                      </a:solidFill>
                      <a:latin typeface="+mn-lt"/>
                      <a:ea typeface="+mn-ea"/>
                      <a:cs typeface="+mn-cs"/>
                    </a:defRPr>
                  </a:lvl4pPr>
                  <a:lvl5pPr marL="2717392" algn="l" defTabSz="1358696" rtl="0" eaLnBrk="1" latinLnBrk="0" hangingPunct="1">
                    <a:defRPr sz="2600" kern="1200">
                      <a:solidFill>
                        <a:schemeClr val="lt1"/>
                      </a:solidFill>
                      <a:latin typeface="+mn-lt"/>
                      <a:ea typeface="+mn-ea"/>
                      <a:cs typeface="+mn-cs"/>
                    </a:defRPr>
                  </a:lvl5pPr>
                  <a:lvl6pPr marL="3396740" algn="l" defTabSz="1358696" rtl="0" eaLnBrk="1" latinLnBrk="0" hangingPunct="1">
                    <a:defRPr sz="2600" kern="1200">
                      <a:solidFill>
                        <a:schemeClr val="lt1"/>
                      </a:solidFill>
                      <a:latin typeface="+mn-lt"/>
                      <a:ea typeface="+mn-ea"/>
                      <a:cs typeface="+mn-cs"/>
                    </a:defRPr>
                  </a:lvl6pPr>
                  <a:lvl7pPr marL="4076088" algn="l" defTabSz="1358696" rtl="0" eaLnBrk="1" latinLnBrk="0" hangingPunct="1">
                    <a:defRPr sz="2600" kern="1200">
                      <a:solidFill>
                        <a:schemeClr val="lt1"/>
                      </a:solidFill>
                      <a:latin typeface="+mn-lt"/>
                      <a:ea typeface="+mn-ea"/>
                      <a:cs typeface="+mn-cs"/>
                    </a:defRPr>
                  </a:lvl7pPr>
                  <a:lvl8pPr marL="4755435" algn="l" defTabSz="1358696" rtl="0" eaLnBrk="1" latinLnBrk="0" hangingPunct="1">
                    <a:defRPr sz="2600" kern="1200">
                      <a:solidFill>
                        <a:schemeClr val="lt1"/>
                      </a:solidFill>
                      <a:latin typeface="+mn-lt"/>
                      <a:ea typeface="+mn-ea"/>
                      <a:cs typeface="+mn-cs"/>
                    </a:defRPr>
                  </a:lvl8pPr>
                  <a:lvl9pPr marL="5434783" algn="l" defTabSz="1358696" rtl="0" eaLnBrk="1" latinLnBrk="0" hangingPunct="1">
                    <a:defRPr sz="2600" kern="1200">
                      <a:solidFill>
                        <a:schemeClr val="lt1"/>
                      </a:solidFill>
                      <a:latin typeface="+mn-lt"/>
                      <a:ea typeface="+mn-ea"/>
                      <a:cs typeface="+mn-cs"/>
                    </a:defRPr>
                  </a:lvl9pPr>
                </a:lstStyle>
                <a:p>
                  <a:pPr algn="ctr" defTabSz="1358890" fontAlgn="auto">
                    <a:spcBef>
                      <a:spcPts val="0"/>
                    </a:spcBef>
                    <a:spcAft>
                      <a:spcPts val="0"/>
                    </a:spcAft>
                    <a:defRPr/>
                  </a:pPr>
                  <a:endParaRPr lang="en-GB" sz="2700">
                    <a:solidFill>
                      <a:srgbClr val="404040"/>
                    </a:solidFill>
                    <a:latin typeface="Calibri"/>
                  </a:endParaRPr>
                </a:p>
              </p:txBody>
            </p:sp>
            <p:sp>
              <p:nvSpPr>
                <p:cNvPr id="50" name="Hexagon 224"/>
                <p:cNvSpPr/>
                <p:nvPr/>
              </p:nvSpPr>
              <p:spPr>
                <a:xfrm>
                  <a:off x="5426832" y="2128349"/>
                  <a:ext cx="431666" cy="393266"/>
                </a:xfrm>
                <a:prstGeom prst="hexagon">
                  <a:avLst/>
                </a:prstGeom>
                <a:solidFill>
                  <a:srgbClr val="008BCA"/>
                </a:solidFill>
                <a:ln w="35560" cap="flat" cmpd="sng" algn="ctr">
                  <a:solidFill>
                    <a:srgbClr val="1C1C1C">
                      <a:lumMod val="90000"/>
                      <a:lumOff val="10000"/>
                    </a:srgbClr>
                  </a:solidFill>
                  <a:prstDash val="solid"/>
                </a:ln>
                <a:effectLst/>
              </p:spPr>
              <p:txBody>
                <a:bodyPr rtlCol="0" anchor="ctr"/>
                <a:lstStyle>
                  <a:defPPr>
                    <a:defRPr lang="en-US"/>
                  </a:defPPr>
                  <a:lvl1pPr marL="0" algn="l" defTabSz="1358696" rtl="0" eaLnBrk="1" latinLnBrk="0" hangingPunct="1">
                    <a:defRPr sz="2600" kern="1200">
                      <a:solidFill>
                        <a:schemeClr val="lt1"/>
                      </a:solidFill>
                      <a:latin typeface="+mn-lt"/>
                      <a:ea typeface="+mn-ea"/>
                      <a:cs typeface="+mn-cs"/>
                    </a:defRPr>
                  </a:lvl1pPr>
                  <a:lvl2pPr marL="679348" algn="l" defTabSz="1358696" rtl="0" eaLnBrk="1" latinLnBrk="0" hangingPunct="1">
                    <a:defRPr sz="2600" kern="1200">
                      <a:solidFill>
                        <a:schemeClr val="lt1"/>
                      </a:solidFill>
                      <a:latin typeface="+mn-lt"/>
                      <a:ea typeface="+mn-ea"/>
                      <a:cs typeface="+mn-cs"/>
                    </a:defRPr>
                  </a:lvl2pPr>
                  <a:lvl3pPr marL="1358696" algn="l" defTabSz="1358696" rtl="0" eaLnBrk="1" latinLnBrk="0" hangingPunct="1">
                    <a:defRPr sz="2600" kern="1200">
                      <a:solidFill>
                        <a:schemeClr val="lt1"/>
                      </a:solidFill>
                      <a:latin typeface="+mn-lt"/>
                      <a:ea typeface="+mn-ea"/>
                      <a:cs typeface="+mn-cs"/>
                    </a:defRPr>
                  </a:lvl3pPr>
                  <a:lvl4pPr marL="2038044" algn="l" defTabSz="1358696" rtl="0" eaLnBrk="1" latinLnBrk="0" hangingPunct="1">
                    <a:defRPr sz="2600" kern="1200">
                      <a:solidFill>
                        <a:schemeClr val="lt1"/>
                      </a:solidFill>
                      <a:latin typeface="+mn-lt"/>
                      <a:ea typeface="+mn-ea"/>
                      <a:cs typeface="+mn-cs"/>
                    </a:defRPr>
                  </a:lvl4pPr>
                  <a:lvl5pPr marL="2717392" algn="l" defTabSz="1358696" rtl="0" eaLnBrk="1" latinLnBrk="0" hangingPunct="1">
                    <a:defRPr sz="2600" kern="1200">
                      <a:solidFill>
                        <a:schemeClr val="lt1"/>
                      </a:solidFill>
                      <a:latin typeface="+mn-lt"/>
                      <a:ea typeface="+mn-ea"/>
                      <a:cs typeface="+mn-cs"/>
                    </a:defRPr>
                  </a:lvl5pPr>
                  <a:lvl6pPr marL="3396740" algn="l" defTabSz="1358696" rtl="0" eaLnBrk="1" latinLnBrk="0" hangingPunct="1">
                    <a:defRPr sz="2600" kern="1200">
                      <a:solidFill>
                        <a:schemeClr val="lt1"/>
                      </a:solidFill>
                      <a:latin typeface="+mn-lt"/>
                      <a:ea typeface="+mn-ea"/>
                      <a:cs typeface="+mn-cs"/>
                    </a:defRPr>
                  </a:lvl6pPr>
                  <a:lvl7pPr marL="4076088" algn="l" defTabSz="1358696" rtl="0" eaLnBrk="1" latinLnBrk="0" hangingPunct="1">
                    <a:defRPr sz="2600" kern="1200">
                      <a:solidFill>
                        <a:schemeClr val="lt1"/>
                      </a:solidFill>
                      <a:latin typeface="+mn-lt"/>
                      <a:ea typeface="+mn-ea"/>
                      <a:cs typeface="+mn-cs"/>
                    </a:defRPr>
                  </a:lvl7pPr>
                  <a:lvl8pPr marL="4755435" algn="l" defTabSz="1358696" rtl="0" eaLnBrk="1" latinLnBrk="0" hangingPunct="1">
                    <a:defRPr sz="2600" kern="1200">
                      <a:solidFill>
                        <a:schemeClr val="lt1"/>
                      </a:solidFill>
                      <a:latin typeface="+mn-lt"/>
                      <a:ea typeface="+mn-ea"/>
                      <a:cs typeface="+mn-cs"/>
                    </a:defRPr>
                  </a:lvl8pPr>
                  <a:lvl9pPr marL="5434783" algn="l" defTabSz="1358696" rtl="0" eaLnBrk="1" latinLnBrk="0" hangingPunct="1">
                    <a:defRPr sz="2600" kern="1200">
                      <a:solidFill>
                        <a:schemeClr val="lt1"/>
                      </a:solidFill>
                      <a:latin typeface="+mn-lt"/>
                      <a:ea typeface="+mn-ea"/>
                      <a:cs typeface="+mn-cs"/>
                    </a:defRPr>
                  </a:lvl9pPr>
                </a:lstStyle>
                <a:p>
                  <a:pPr algn="ctr" defTabSz="1358890" fontAlgn="auto">
                    <a:spcBef>
                      <a:spcPts val="0"/>
                    </a:spcBef>
                    <a:spcAft>
                      <a:spcPts val="0"/>
                    </a:spcAft>
                    <a:defRPr/>
                  </a:pPr>
                  <a:endParaRPr lang="en-GB" sz="2700">
                    <a:solidFill>
                      <a:srgbClr val="404040"/>
                    </a:solidFill>
                    <a:latin typeface="Calibri"/>
                  </a:endParaRPr>
                </a:p>
              </p:txBody>
            </p:sp>
            <p:sp>
              <p:nvSpPr>
                <p:cNvPr id="51" name="Freeform 20"/>
                <p:cNvSpPr>
                  <a:spLocks noChangeAspect="1" noEditPoints="1"/>
                </p:cNvSpPr>
                <p:nvPr/>
              </p:nvSpPr>
              <p:spPr bwMode="auto">
                <a:xfrm>
                  <a:off x="7753292" y="2216617"/>
                  <a:ext cx="243242" cy="212945"/>
                </a:xfrm>
                <a:custGeom>
                  <a:avLst/>
                  <a:gdLst>
                    <a:gd name="T0" fmla="*/ 341 w 341"/>
                    <a:gd name="T1" fmla="*/ 74 h 298"/>
                    <a:gd name="T2" fmla="*/ 312 w 341"/>
                    <a:gd name="T3" fmla="*/ 45 h 298"/>
                    <a:gd name="T4" fmla="*/ 197 w 341"/>
                    <a:gd name="T5" fmla="*/ 45 h 298"/>
                    <a:gd name="T6" fmla="*/ 197 w 341"/>
                    <a:gd name="T7" fmla="*/ 110 h 298"/>
                    <a:gd name="T8" fmla="*/ 312 w 341"/>
                    <a:gd name="T9" fmla="*/ 110 h 298"/>
                    <a:gd name="T10" fmla="*/ 341 w 341"/>
                    <a:gd name="T11" fmla="*/ 74 h 298"/>
                    <a:gd name="T12" fmla="*/ 0 w 341"/>
                    <a:gd name="T13" fmla="*/ 74 h 298"/>
                    <a:gd name="T14" fmla="*/ 30 w 341"/>
                    <a:gd name="T15" fmla="*/ 110 h 298"/>
                    <a:gd name="T16" fmla="*/ 145 w 341"/>
                    <a:gd name="T17" fmla="*/ 110 h 298"/>
                    <a:gd name="T18" fmla="*/ 145 w 341"/>
                    <a:gd name="T19" fmla="*/ 45 h 298"/>
                    <a:gd name="T20" fmla="*/ 30 w 341"/>
                    <a:gd name="T21" fmla="*/ 45 h 298"/>
                    <a:gd name="T22" fmla="*/ 0 w 341"/>
                    <a:gd name="T23" fmla="*/ 74 h 298"/>
                    <a:gd name="T24" fmla="*/ 197 w 341"/>
                    <a:gd name="T25" fmla="*/ 123 h 298"/>
                    <a:gd name="T26" fmla="*/ 197 w 341"/>
                    <a:gd name="T27" fmla="*/ 188 h 298"/>
                    <a:gd name="T28" fmla="*/ 312 w 341"/>
                    <a:gd name="T29" fmla="*/ 188 h 298"/>
                    <a:gd name="T30" fmla="*/ 341 w 341"/>
                    <a:gd name="T31" fmla="*/ 152 h 298"/>
                    <a:gd name="T32" fmla="*/ 312 w 341"/>
                    <a:gd name="T33" fmla="*/ 123 h 298"/>
                    <a:gd name="T34" fmla="*/ 197 w 341"/>
                    <a:gd name="T35" fmla="*/ 123 h 298"/>
                    <a:gd name="T36" fmla="*/ 171 w 341"/>
                    <a:gd name="T37" fmla="*/ 0 h 298"/>
                    <a:gd name="T38" fmla="*/ 159 w 341"/>
                    <a:gd name="T39" fmla="*/ 12 h 298"/>
                    <a:gd name="T40" fmla="*/ 159 w 341"/>
                    <a:gd name="T41" fmla="*/ 298 h 298"/>
                    <a:gd name="T42" fmla="*/ 183 w 341"/>
                    <a:gd name="T43" fmla="*/ 298 h 298"/>
                    <a:gd name="T44" fmla="*/ 183 w 341"/>
                    <a:gd name="T45" fmla="*/ 12 h 298"/>
                    <a:gd name="T46" fmla="*/ 171 w 341"/>
                    <a:gd name="T47" fmla="*/ 0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1" h="298">
                      <a:moveTo>
                        <a:pt x="341" y="74"/>
                      </a:moveTo>
                      <a:cubicBezTo>
                        <a:pt x="312" y="45"/>
                        <a:pt x="312" y="45"/>
                        <a:pt x="312" y="45"/>
                      </a:cubicBezTo>
                      <a:cubicBezTo>
                        <a:pt x="197" y="45"/>
                        <a:pt x="197" y="45"/>
                        <a:pt x="197" y="45"/>
                      </a:cubicBezTo>
                      <a:cubicBezTo>
                        <a:pt x="197" y="110"/>
                        <a:pt x="197" y="110"/>
                        <a:pt x="197" y="110"/>
                      </a:cubicBezTo>
                      <a:cubicBezTo>
                        <a:pt x="312" y="110"/>
                        <a:pt x="312" y="110"/>
                        <a:pt x="312" y="110"/>
                      </a:cubicBezTo>
                      <a:lnTo>
                        <a:pt x="341" y="74"/>
                      </a:lnTo>
                      <a:close/>
                      <a:moveTo>
                        <a:pt x="0" y="74"/>
                      </a:moveTo>
                      <a:cubicBezTo>
                        <a:pt x="30" y="110"/>
                        <a:pt x="30" y="110"/>
                        <a:pt x="30" y="110"/>
                      </a:cubicBezTo>
                      <a:cubicBezTo>
                        <a:pt x="145" y="110"/>
                        <a:pt x="145" y="110"/>
                        <a:pt x="145" y="110"/>
                      </a:cubicBezTo>
                      <a:cubicBezTo>
                        <a:pt x="145" y="45"/>
                        <a:pt x="145" y="45"/>
                        <a:pt x="145" y="45"/>
                      </a:cubicBezTo>
                      <a:cubicBezTo>
                        <a:pt x="30" y="45"/>
                        <a:pt x="30" y="45"/>
                        <a:pt x="30" y="45"/>
                      </a:cubicBezTo>
                      <a:lnTo>
                        <a:pt x="0" y="74"/>
                      </a:lnTo>
                      <a:close/>
                      <a:moveTo>
                        <a:pt x="197" y="123"/>
                      </a:moveTo>
                      <a:cubicBezTo>
                        <a:pt x="197" y="188"/>
                        <a:pt x="197" y="188"/>
                        <a:pt x="197" y="188"/>
                      </a:cubicBezTo>
                      <a:cubicBezTo>
                        <a:pt x="312" y="188"/>
                        <a:pt x="312" y="188"/>
                        <a:pt x="312" y="188"/>
                      </a:cubicBezTo>
                      <a:cubicBezTo>
                        <a:pt x="341" y="152"/>
                        <a:pt x="341" y="152"/>
                        <a:pt x="341" y="152"/>
                      </a:cubicBezTo>
                      <a:cubicBezTo>
                        <a:pt x="312" y="123"/>
                        <a:pt x="312" y="123"/>
                        <a:pt x="312" y="123"/>
                      </a:cubicBezTo>
                      <a:lnTo>
                        <a:pt x="197" y="123"/>
                      </a:lnTo>
                      <a:close/>
                      <a:moveTo>
                        <a:pt x="171" y="0"/>
                      </a:moveTo>
                      <a:cubicBezTo>
                        <a:pt x="165" y="0"/>
                        <a:pt x="159" y="6"/>
                        <a:pt x="159" y="12"/>
                      </a:cubicBezTo>
                      <a:cubicBezTo>
                        <a:pt x="159" y="298"/>
                        <a:pt x="159" y="298"/>
                        <a:pt x="159" y="298"/>
                      </a:cubicBezTo>
                      <a:cubicBezTo>
                        <a:pt x="183" y="298"/>
                        <a:pt x="183" y="298"/>
                        <a:pt x="183" y="298"/>
                      </a:cubicBezTo>
                      <a:cubicBezTo>
                        <a:pt x="183" y="12"/>
                        <a:pt x="183" y="12"/>
                        <a:pt x="183" y="12"/>
                      </a:cubicBezTo>
                      <a:cubicBezTo>
                        <a:pt x="183" y="6"/>
                        <a:pt x="177" y="0"/>
                        <a:pt x="171" y="0"/>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Calibri"/>
                  </a:endParaRPr>
                </a:p>
              </p:txBody>
            </p:sp>
            <p:sp>
              <p:nvSpPr>
                <p:cNvPr id="52" name="Freeform 66"/>
                <p:cNvSpPr>
                  <a:spLocks noChangeAspect="1" noEditPoints="1"/>
                </p:cNvSpPr>
                <p:nvPr/>
              </p:nvSpPr>
              <p:spPr bwMode="auto">
                <a:xfrm>
                  <a:off x="1147888" y="2229450"/>
                  <a:ext cx="203638" cy="187280"/>
                </a:xfrm>
                <a:custGeom>
                  <a:avLst/>
                  <a:gdLst/>
                  <a:ahLst/>
                  <a:cxnLst>
                    <a:cxn ang="0">
                      <a:pos x="0" y="159"/>
                    </a:cxn>
                    <a:cxn ang="0">
                      <a:pos x="159" y="0"/>
                    </a:cxn>
                    <a:cxn ang="0">
                      <a:pos x="318" y="159"/>
                    </a:cxn>
                    <a:cxn ang="0">
                      <a:pos x="0" y="159"/>
                    </a:cxn>
                    <a:cxn ang="0">
                      <a:pos x="285" y="173"/>
                    </a:cxn>
                    <a:cxn ang="0">
                      <a:pos x="285" y="292"/>
                    </a:cxn>
                    <a:cxn ang="0">
                      <a:pos x="34" y="292"/>
                    </a:cxn>
                    <a:cxn ang="0">
                      <a:pos x="34" y="173"/>
                    </a:cxn>
                    <a:cxn ang="0">
                      <a:pos x="60" y="173"/>
                    </a:cxn>
                    <a:cxn ang="0">
                      <a:pos x="60" y="267"/>
                    </a:cxn>
                    <a:cxn ang="0">
                      <a:pos x="259" y="267"/>
                    </a:cxn>
                    <a:cxn ang="0">
                      <a:pos x="259" y="173"/>
                    </a:cxn>
                    <a:cxn ang="0">
                      <a:pos x="285" y="173"/>
                    </a:cxn>
                    <a:cxn ang="0">
                      <a:pos x="109" y="9"/>
                    </a:cxn>
                    <a:cxn ang="0">
                      <a:pos x="109" y="33"/>
                    </a:cxn>
                    <a:cxn ang="0">
                      <a:pos x="60" y="82"/>
                    </a:cxn>
                    <a:cxn ang="0">
                      <a:pos x="60" y="9"/>
                    </a:cxn>
                    <a:cxn ang="0">
                      <a:pos x="109" y="9"/>
                    </a:cxn>
                    <a:cxn ang="0">
                      <a:pos x="115" y="173"/>
                    </a:cxn>
                    <a:cxn ang="0">
                      <a:pos x="204" y="173"/>
                    </a:cxn>
                    <a:cxn ang="0">
                      <a:pos x="204" y="239"/>
                    </a:cxn>
                    <a:cxn ang="0">
                      <a:pos x="115" y="239"/>
                    </a:cxn>
                    <a:cxn ang="0">
                      <a:pos x="115" y="173"/>
                    </a:cxn>
                  </a:cxnLst>
                  <a:rect l="0" t="0" r="r" b="b"/>
                  <a:pathLst>
                    <a:path w="318" h="292">
                      <a:moveTo>
                        <a:pt x="0" y="159"/>
                      </a:moveTo>
                      <a:cubicBezTo>
                        <a:pt x="159" y="0"/>
                        <a:pt x="159" y="0"/>
                        <a:pt x="159" y="0"/>
                      </a:cubicBezTo>
                      <a:cubicBezTo>
                        <a:pt x="318" y="159"/>
                        <a:pt x="318" y="159"/>
                        <a:pt x="318" y="159"/>
                      </a:cubicBezTo>
                      <a:cubicBezTo>
                        <a:pt x="212" y="159"/>
                        <a:pt x="106" y="159"/>
                        <a:pt x="0" y="159"/>
                      </a:cubicBezTo>
                      <a:close/>
                      <a:moveTo>
                        <a:pt x="285" y="173"/>
                      </a:moveTo>
                      <a:cubicBezTo>
                        <a:pt x="285" y="292"/>
                        <a:pt x="285" y="292"/>
                        <a:pt x="285" y="292"/>
                      </a:cubicBezTo>
                      <a:cubicBezTo>
                        <a:pt x="34" y="292"/>
                        <a:pt x="34" y="292"/>
                        <a:pt x="34" y="292"/>
                      </a:cubicBezTo>
                      <a:cubicBezTo>
                        <a:pt x="34" y="173"/>
                        <a:pt x="34" y="173"/>
                        <a:pt x="34" y="173"/>
                      </a:cubicBezTo>
                      <a:cubicBezTo>
                        <a:pt x="60" y="173"/>
                        <a:pt x="60" y="173"/>
                        <a:pt x="60" y="173"/>
                      </a:cubicBezTo>
                      <a:cubicBezTo>
                        <a:pt x="60" y="267"/>
                        <a:pt x="60" y="267"/>
                        <a:pt x="60" y="267"/>
                      </a:cubicBezTo>
                      <a:cubicBezTo>
                        <a:pt x="259" y="267"/>
                        <a:pt x="259" y="267"/>
                        <a:pt x="259" y="267"/>
                      </a:cubicBezTo>
                      <a:cubicBezTo>
                        <a:pt x="259" y="173"/>
                        <a:pt x="259" y="173"/>
                        <a:pt x="259" y="173"/>
                      </a:cubicBezTo>
                      <a:cubicBezTo>
                        <a:pt x="285" y="173"/>
                        <a:pt x="285" y="173"/>
                        <a:pt x="285" y="173"/>
                      </a:cubicBezTo>
                      <a:close/>
                      <a:moveTo>
                        <a:pt x="109" y="9"/>
                      </a:moveTo>
                      <a:cubicBezTo>
                        <a:pt x="109" y="33"/>
                        <a:pt x="109" y="33"/>
                        <a:pt x="109" y="33"/>
                      </a:cubicBezTo>
                      <a:cubicBezTo>
                        <a:pt x="60" y="82"/>
                        <a:pt x="60" y="82"/>
                        <a:pt x="60" y="82"/>
                      </a:cubicBezTo>
                      <a:cubicBezTo>
                        <a:pt x="60" y="9"/>
                        <a:pt x="60" y="9"/>
                        <a:pt x="60" y="9"/>
                      </a:cubicBezTo>
                      <a:cubicBezTo>
                        <a:pt x="109" y="9"/>
                        <a:pt x="109" y="9"/>
                        <a:pt x="109" y="9"/>
                      </a:cubicBezTo>
                      <a:close/>
                      <a:moveTo>
                        <a:pt x="115" y="173"/>
                      </a:moveTo>
                      <a:cubicBezTo>
                        <a:pt x="204" y="173"/>
                        <a:pt x="204" y="173"/>
                        <a:pt x="204" y="173"/>
                      </a:cubicBezTo>
                      <a:cubicBezTo>
                        <a:pt x="204" y="239"/>
                        <a:pt x="204" y="239"/>
                        <a:pt x="204" y="239"/>
                      </a:cubicBezTo>
                      <a:cubicBezTo>
                        <a:pt x="115" y="239"/>
                        <a:pt x="115" y="239"/>
                        <a:pt x="115" y="239"/>
                      </a:cubicBezTo>
                      <a:cubicBezTo>
                        <a:pt x="115" y="173"/>
                        <a:pt x="115" y="173"/>
                        <a:pt x="115" y="173"/>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Calibri"/>
                  </a:endParaRPr>
                </a:p>
              </p:txBody>
            </p:sp>
            <p:sp>
              <p:nvSpPr>
                <p:cNvPr id="53" name="Freeform 143"/>
                <p:cNvSpPr>
                  <a:spLocks noChangeAspect="1" noEditPoints="1"/>
                </p:cNvSpPr>
                <p:nvPr/>
              </p:nvSpPr>
              <p:spPr bwMode="auto">
                <a:xfrm>
                  <a:off x="3412442" y="2201018"/>
                  <a:ext cx="127710" cy="249526"/>
                </a:xfrm>
                <a:custGeom>
                  <a:avLst/>
                  <a:gdLst/>
                  <a:ahLst/>
                  <a:cxnLst>
                    <a:cxn ang="0">
                      <a:pos x="119" y="58"/>
                    </a:cxn>
                    <a:cxn ang="0">
                      <a:pos x="112" y="41"/>
                    </a:cxn>
                    <a:cxn ang="0">
                      <a:pos x="95" y="33"/>
                    </a:cxn>
                    <a:cxn ang="0">
                      <a:pos x="89" y="24"/>
                    </a:cxn>
                    <a:cxn ang="0">
                      <a:pos x="89" y="19"/>
                    </a:cxn>
                    <a:cxn ang="0">
                      <a:pos x="90" y="10"/>
                    </a:cxn>
                    <a:cxn ang="0">
                      <a:pos x="85" y="2"/>
                    </a:cxn>
                    <a:cxn ang="0">
                      <a:pos x="75" y="0"/>
                    </a:cxn>
                    <a:cxn ang="0">
                      <a:pos x="67" y="2"/>
                    </a:cxn>
                    <a:cxn ang="0">
                      <a:pos x="66" y="3"/>
                    </a:cxn>
                    <a:cxn ang="0">
                      <a:pos x="64" y="5"/>
                    </a:cxn>
                    <a:cxn ang="0">
                      <a:pos x="64" y="8"/>
                    </a:cxn>
                    <a:cxn ang="0">
                      <a:pos x="64" y="10"/>
                    </a:cxn>
                    <a:cxn ang="0">
                      <a:pos x="65" y="12"/>
                    </a:cxn>
                    <a:cxn ang="0">
                      <a:pos x="73" y="29"/>
                    </a:cxn>
                    <a:cxn ang="0">
                      <a:pos x="62" y="41"/>
                    </a:cxn>
                    <a:cxn ang="0">
                      <a:pos x="55" y="45"/>
                    </a:cxn>
                    <a:cxn ang="0">
                      <a:pos x="50" y="46"/>
                    </a:cxn>
                    <a:cxn ang="0">
                      <a:pos x="35" y="43"/>
                    </a:cxn>
                    <a:cxn ang="0">
                      <a:pos x="21" y="29"/>
                    </a:cxn>
                    <a:cxn ang="0">
                      <a:pos x="14" y="14"/>
                    </a:cxn>
                    <a:cxn ang="0">
                      <a:pos x="14" y="22"/>
                    </a:cxn>
                    <a:cxn ang="0">
                      <a:pos x="2" y="19"/>
                    </a:cxn>
                    <a:cxn ang="0">
                      <a:pos x="4" y="24"/>
                    </a:cxn>
                    <a:cxn ang="0">
                      <a:pos x="11" y="33"/>
                    </a:cxn>
                    <a:cxn ang="0">
                      <a:pos x="14" y="43"/>
                    </a:cxn>
                    <a:cxn ang="0">
                      <a:pos x="16" y="51"/>
                    </a:cxn>
                    <a:cxn ang="0">
                      <a:pos x="50" y="64"/>
                    </a:cxn>
                    <a:cxn ang="0">
                      <a:pos x="56" y="98"/>
                    </a:cxn>
                    <a:cxn ang="0">
                      <a:pos x="51" y="133"/>
                    </a:cxn>
                    <a:cxn ang="0">
                      <a:pos x="49" y="151"/>
                    </a:cxn>
                    <a:cxn ang="0">
                      <a:pos x="47" y="173"/>
                    </a:cxn>
                    <a:cxn ang="0">
                      <a:pos x="43" y="195"/>
                    </a:cxn>
                    <a:cxn ang="0">
                      <a:pos x="37" y="220"/>
                    </a:cxn>
                    <a:cxn ang="0">
                      <a:pos x="35" y="233"/>
                    </a:cxn>
                    <a:cxn ang="0">
                      <a:pos x="27" y="240"/>
                    </a:cxn>
                    <a:cxn ang="0">
                      <a:pos x="19" y="245"/>
                    </a:cxn>
                    <a:cxn ang="0">
                      <a:pos x="12" y="247"/>
                    </a:cxn>
                    <a:cxn ang="0">
                      <a:pos x="32" y="252"/>
                    </a:cxn>
                    <a:cxn ang="0">
                      <a:pos x="48" y="250"/>
                    </a:cxn>
                    <a:cxn ang="0">
                      <a:pos x="56" y="233"/>
                    </a:cxn>
                    <a:cxn ang="0">
                      <a:pos x="76" y="166"/>
                    </a:cxn>
                    <a:cxn ang="0">
                      <a:pos x="86" y="210"/>
                    </a:cxn>
                    <a:cxn ang="0">
                      <a:pos x="82" y="243"/>
                    </a:cxn>
                    <a:cxn ang="0">
                      <a:pos x="76" y="250"/>
                    </a:cxn>
                    <a:cxn ang="0">
                      <a:pos x="86" y="254"/>
                    </a:cxn>
                    <a:cxn ang="0">
                      <a:pos x="100" y="250"/>
                    </a:cxn>
                    <a:cxn ang="0">
                      <a:pos x="104" y="233"/>
                    </a:cxn>
                    <a:cxn ang="0">
                      <a:pos x="102" y="172"/>
                    </a:cxn>
                    <a:cxn ang="0">
                      <a:pos x="99" y="138"/>
                    </a:cxn>
                    <a:cxn ang="0">
                      <a:pos x="101" y="120"/>
                    </a:cxn>
                    <a:cxn ang="0">
                      <a:pos x="112" y="121"/>
                    </a:cxn>
                    <a:cxn ang="0">
                      <a:pos x="125" y="98"/>
                    </a:cxn>
                    <a:cxn ang="0">
                      <a:pos x="64" y="10"/>
                    </a:cxn>
                    <a:cxn ang="0">
                      <a:pos x="108" y="97"/>
                    </a:cxn>
                    <a:cxn ang="0">
                      <a:pos x="105" y="103"/>
                    </a:cxn>
                    <a:cxn ang="0">
                      <a:pos x="99" y="101"/>
                    </a:cxn>
                    <a:cxn ang="0">
                      <a:pos x="105" y="75"/>
                    </a:cxn>
                    <a:cxn ang="0">
                      <a:pos x="111" y="83"/>
                    </a:cxn>
                  </a:cxnLst>
                  <a:rect l="0" t="0" r="r" b="b"/>
                  <a:pathLst>
                    <a:path w="130" h="254">
                      <a:moveTo>
                        <a:pt x="130" y="80"/>
                      </a:moveTo>
                      <a:lnTo>
                        <a:pt x="130" y="79"/>
                      </a:lnTo>
                      <a:lnTo>
                        <a:pt x="130" y="76"/>
                      </a:lnTo>
                      <a:lnTo>
                        <a:pt x="130" y="76"/>
                      </a:lnTo>
                      <a:lnTo>
                        <a:pt x="130" y="75"/>
                      </a:lnTo>
                      <a:lnTo>
                        <a:pt x="129" y="74"/>
                      </a:lnTo>
                      <a:lnTo>
                        <a:pt x="128" y="71"/>
                      </a:lnTo>
                      <a:lnTo>
                        <a:pt x="127" y="71"/>
                      </a:lnTo>
                      <a:lnTo>
                        <a:pt x="127" y="70"/>
                      </a:lnTo>
                      <a:lnTo>
                        <a:pt x="126" y="68"/>
                      </a:lnTo>
                      <a:lnTo>
                        <a:pt x="124" y="65"/>
                      </a:lnTo>
                      <a:lnTo>
                        <a:pt x="120" y="60"/>
                      </a:lnTo>
                      <a:lnTo>
                        <a:pt x="119" y="58"/>
                      </a:lnTo>
                      <a:lnTo>
                        <a:pt x="118" y="57"/>
                      </a:lnTo>
                      <a:lnTo>
                        <a:pt x="118" y="57"/>
                      </a:lnTo>
                      <a:lnTo>
                        <a:pt x="118" y="56"/>
                      </a:lnTo>
                      <a:lnTo>
                        <a:pt x="117" y="53"/>
                      </a:lnTo>
                      <a:lnTo>
                        <a:pt x="115" y="52"/>
                      </a:lnTo>
                      <a:lnTo>
                        <a:pt x="115" y="52"/>
                      </a:lnTo>
                      <a:lnTo>
                        <a:pt x="114" y="51"/>
                      </a:lnTo>
                      <a:lnTo>
                        <a:pt x="114" y="50"/>
                      </a:lnTo>
                      <a:lnTo>
                        <a:pt x="114" y="49"/>
                      </a:lnTo>
                      <a:lnTo>
                        <a:pt x="114" y="45"/>
                      </a:lnTo>
                      <a:lnTo>
                        <a:pt x="113" y="43"/>
                      </a:lnTo>
                      <a:lnTo>
                        <a:pt x="113" y="42"/>
                      </a:lnTo>
                      <a:lnTo>
                        <a:pt x="112" y="41"/>
                      </a:lnTo>
                      <a:lnTo>
                        <a:pt x="112" y="40"/>
                      </a:lnTo>
                      <a:lnTo>
                        <a:pt x="111" y="39"/>
                      </a:lnTo>
                      <a:lnTo>
                        <a:pt x="110" y="39"/>
                      </a:lnTo>
                      <a:lnTo>
                        <a:pt x="109" y="39"/>
                      </a:lnTo>
                      <a:lnTo>
                        <a:pt x="108" y="38"/>
                      </a:lnTo>
                      <a:lnTo>
                        <a:pt x="107" y="38"/>
                      </a:lnTo>
                      <a:lnTo>
                        <a:pt x="104" y="38"/>
                      </a:lnTo>
                      <a:lnTo>
                        <a:pt x="102" y="37"/>
                      </a:lnTo>
                      <a:lnTo>
                        <a:pt x="98" y="36"/>
                      </a:lnTo>
                      <a:lnTo>
                        <a:pt x="97" y="36"/>
                      </a:lnTo>
                      <a:lnTo>
                        <a:pt x="96" y="35"/>
                      </a:lnTo>
                      <a:lnTo>
                        <a:pt x="95" y="35"/>
                      </a:lnTo>
                      <a:lnTo>
                        <a:pt x="95" y="33"/>
                      </a:lnTo>
                      <a:lnTo>
                        <a:pt x="94" y="33"/>
                      </a:lnTo>
                      <a:lnTo>
                        <a:pt x="94" y="32"/>
                      </a:lnTo>
                      <a:lnTo>
                        <a:pt x="94" y="31"/>
                      </a:lnTo>
                      <a:lnTo>
                        <a:pt x="93" y="31"/>
                      </a:lnTo>
                      <a:lnTo>
                        <a:pt x="93" y="30"/>
                      </a:lnTo>
                      <a:lnTo>
                        <a:pt x="93" y="30"/>
                      </a:lnTo>
                      <a:lnTo>
                        <a:pt x="92" y="29"/>
                      </a:lnTo>
                      <a:lnTo>
                        <a:pt x="92" y="29"/>
                      </a:lnTo>
                      <a:lnTo>
                        <a:pt x="91" y="29"/>
                      </a:lnTo>
                      <a:lnTo>
                        <a:pt x="90" y="29"/>
                      </a:lnTo>
                      <a:lnTo>
                        <a:pt x="90" y="28"/>
                      </a:lnTo>
                      <a:lnTo>
                        <a:pt x="90" y="27"/>
                      </a:lnTo>
                      <a:lnTo>
                        <a:pt x="89" y="24"/>
                      </a:lnTo>
                      <a:lnTo>
                        <a:pt x="89" y="22"/>
                      </a:lnTo>
                      <a:lnTo>
                        <a:pt x="89" y="21"/>
                      </a:lnTo>
                      <a:lnTo>
                        <a:pt x="89" y="21"/>
                      </a:lnTo>
                      <a:lnTo>
                        <a:pt x="89" y="20"/>
                      </a:lnTo>
                      <a:lnTo>
                        <a:pt x="89" y="20"/>
                      </a:lnTo>
                      <a:lnTo>
                        <a:pt x="89" y="20"/>
                      </a:lnTo>
                      <a:lnTo>
                        <a:pt x="89" y="20"/>
                      </a:lnTo>
                      <a:lnTo>
                        <a:pt x="89" y="20"/>
                      </a:lnTo>
                      <a:lnTo>
                        <a:pt x="89" y="19"/>
                      </a:lnTo>
                      <a:lnTo>
                        <a:pt x="89" y="19"/>
                      </a:lnTo>
                      <a:lnTo>
                        <a:pt x="89" y="19"/>
                      </a:lnTo>
                      <a:lnTo>
                        <a:pt x="89" y="19"/>
                      </a:lnTo>
                      <a:lnTo>
                        <a:pt x="89" y="19"/>
                      </a:lnTo>
                      <a:lnTo>
                        <a:pt x="89" y="18"/>
                      </a:lnTo>
                      <a:lnTo>
                        <a:pt x="89" y="18"/>
                      </a:lnTo>
                      <a:lnTo>
                        <a:pt x="89" y="18"/>
                      </a:lnTo>
                      <a:lnTo>
                        <a:pt x="89" y="18"/>
                      </a:lnTo>
                      <a:lnTo>
                        <a:pt x="89" y="18"/>
                      </a:lnTo>
                      <a:lnTo>
                        <a:pt x="89" y="17"/>
                      </a:lnTo>
                      <a:lnTo>
                        <a:pt x="90" y="17"/>
                      </a:lnTo>
                      <a:lnTo>
                        <a:pt x="90" y="16"/>
                      </a:lnTo>
                      <a:lnTo>
                        <a:pt x="90" y="14"/>
                      </a:lnTo>
                      <a:lnTo>
                        <a:pt x="91" y="13"/>
                      </a:lnTo>
                      <a:lnTo>
                        <a:pt x="91" y="12"/>
                      </a:lnTo>
                      <a:lnTo>
                        <a:pt x="90" y="10"/>
                      </a:lnTo>
                      <a:lnTo>
                        <a:pt x="90" y="10"/>
                      </a:lnTo>
                      <a:lnTo>
                        <a:pt x="90" y="9"/>
                      </a:lnTo>
                      <a:lnTo>
                        <a:pt x="89" y="9"/>
                      </a:lnTo>
                      <a:lnTo>
                        <a:pt x="89" y="9"/>
                      </a:lnTo>
                      <a:lnTo>
                        <a:pt x="88" y="8"/>
                      </a:lnTo>
                      <a:lnTo>
                        <a:pt x="88" y="7"/>
                      </a:lnTo>
                      <a:lnTo>
                        <a:pt x="88" y="7"/>
                      </a:lnTo>
                      <a:lnTo>
                        <a:pt x="88" y="6"/>
                      </a:lnTo>
                      <a:lnTo>
                        <a:pt x="88" y="6"/>
                      </a:lnTo>
                      <a:lnTo>
                        <a:pt x="88" y="5"/>
                      </a:lnTo>
                      <a:lnTo>
                        <a:pt x="87" y="5"/>
                      </a:lnTo>
                      <a:lnTo>
                        <a:pt x="87" y="4"/>
                      </a:lnTo>
                      <a:lnTo>
                        <a:pt x="86" y="3"/>
                      </a:lnTo>
                      <a:lnTo>
                        <a:pt x="85" y="2"/>
                      </a:lnTo>
                      <a:lnTo>
                        <a:pt x="83" y="1"/>
                      </a:lnTo>
                      <a:lnTo>
                        <a:pt x="83" y="1"/>
                      </a:lnTo>
                      <a:lnTo>
                        <a:pt x="81" y="0"/>
                      </a:lnTo>
                      <a:lnTo>
                        <a:pt x="81" y="0"/>
                      </a:lnTo>
                      <a:lnTo>
                        <a:pt x="80" y="0"/>
                      </a:lnTo>
                      <a:lnTo>
                        <a:pt x="79" y="0"/>
                      </a:lnTo>
                      <a:lnTo>
                        <a:pt x="79" y="0"/>
                      </a:lnTo>
                      <a:lnTo>
                        <a:pt x="78" y="0"/>
                      </a:lnTo>
                      <a:lnTo>
                        <a:pt x="77" y="0"/>
                      </a:lnTo>
                      <a:lnTo>
                        <a:pt x="76" y="0"/>
                      </a:lnTo>
                      <a:lnTo>
                        <a:pt x="76" y="0"/>
                      </a:lnTo>
                      <a:lnTo>
                        <a:pt x="75" y="0"/>
                      </a:lnTo>
                      <a:lnTo>
                        <a:pt x="75" y="0"/>
                      </a:lnTo>
                      <a:lnTo>
                        <a:pt x="74" y="0"/>
                      </a:lnTo>
                      <a:lnTo>
                        <a:pt x="72" y="0"/>
                      </a:lnTo>
                      <a:lnTo>
                        <a:pt x="71" y="0"/>
                      </a:lnTo>
                      <a:lnTo>
                        <a:pt x="70" y="0"/>
                      </a:lnTo>
                      <a:lnTo>
                        <a:pt x="70" y="0"/>
                      </a:lnTo>
                      <a:lnTo>
                        <a:pt x="69" y="1"/>
                      </a:lnTo>
                      <a:lnTo>
                        <a:pt x="69" y="1"/>
                      </a:lnTo>
                      <a:lnTo>
                        <a:pt x="69" y="1"/>
                      </a:lnTo>
                      <a:lnTo>
                        <a:pt x="67" y="1"/>
                      </a:lnTo>
                      <a:lnTo>
                        <a:pt x="67" y="1"/>
                      </a:lnTo>
                      <a:lnTo>
                        <a:pt x="67" y="1"/>
                      </a:lnTo>
                      <a:lnTo>
                        <a:pt x="67" y="1"/>
                      </a:lnTo>
                      <a:lnTo>
                        <a:pt x="67" y="2"/>
                      </a:lnTo>
                      <a:lnTo>
                        <a:pt x="67" y="2"/>
                      </a:lnTo>
                      <a:lnTo>
                        <a:pt x="67" y="2"/>
                      </a:lnTo>
                      <a:lnTo>
                        <a:pt x="67" y="2"/>
                      </a:lnTo>
                      <a:lnTo>
                        <a:pt x="66" y="2"/>
                      </a:lnTo>
                      <a:lnTo>
                        <a:pt x="66" y="2"/>
                      </a:lnTo>
                      <a:lnTo>
                        <a:pt x="66" y="2"/>
                      </a:lnTo>
                      <a:lnTo>
                        <a:pt x="66" y="3"/>
                      </a:lnTo>
                      <a:lnTo>
                        <a:pt x="67" y="3"/>
                      </a:lnTo>
                      <a:lnTo>
                        <a:pt x="67" y="3"/>
                      </a:lnTo>
                      <a:lnTo>
                        <a:pt x="67" y="3"/>
                      </a:lnTo>
                      <a:lnTo>
                        <a:pt x="66" y="3"/>
                      </a:lnTo>
                      <a:lnTo>
                        <a:pt x="66" y="3"/>
                      </a:lnTo>
                      <a:lnTo>
                        <a:pt x="66" y="3"/>
                      </a:lnTo>
                      <a:lnTo>
                        <a:pt x="66" y="3"/>
                      </a:lnTo>
                      <a:lnTo>
                        <a:pt x="66" y="3"/>
                      </a:lnTo>
                      <a:lnTo>
                        <a:pt x="65" y="4"/>
                      </a:lnTo>
                      <a:lnTo>
                        <a:pt x="65" y="4"/>
                      </a:lnTo>
                      <a:lnTo>
                        <a:pt x="65" y="4"/>
                      </a:lnTo>
                      <a:lnTo>
                        <a:pt x="65" y="4"/>
                      </a:lnTo>
                      <a:lnTo>
                        <a:pt x="65" y="4"/>
                      </a:lnTo>
                      <a:lnTo>
                        <a:pt x="65" y="4"/>
                      </a:lnTo>
                      <a:lnTo>
                        <a:pt x="65" y="4"/>
                      </a:lnTo>
                      <a:lnTo>
                        <a:pt x="65" y="4"/>
                      </a:lnTo>
                      <a:lnTo>
                        <a:pt x="65" y="5"/>
                      </a:lnTo>
                      <a:lnTo>
                        <a:pt x="64" y="5"/>
                      </a:lnTo>
                      <a:lnTo>
                        <a:pt x="64" y="5"/>
                      </a:lnTo>
                      <a:lnTo>
                        <a:pt x="65" y="5"/>
                      </a:lnTo>
                      <a:lnTo>
                        <a:pt x="65" y="5"/>
                      </a:lnTo>
                      <a:lnTo>
                        <a:pt x="65" y="5"/>
                      </a:lnTo>
                      <a:lnTo>
                        <a:pt x="65" y="5"/>
                      </a:lnTo>
                      <a:lnTo>
                        <a:pt x="65" y="5"/>
                      </a:lnTo>
                      <a:lnTo>
                        <a:pt x="65" y="5"/>
                      </a:lnTo>
                      <a:lnTo>
                        <a:pt x="65" y="5"/>
                      </a:lnTo>
                      <a:lnTo>
                        <a:pt x="65" y="6"/>
                      </a:lnTo>
                      <a:lnTo>
                        <a:pt x="64" y="7"/>
                      </a:lnTo>
                      <a:lnTo>
                        <a:pt x="64" y="7"/>
                      </a:lnTo>
                      <a:lnTo>
                        <a:pt x="64" y="7"/>
                      </a:lnTo>
                      <a:lnTo>
                        <a:pt x="64" y="7"/>
                      </a:lnTo>
                      <a:lnTo>
                        <a:pt x="64" y="8"/>
                      </a:lnTo>
                      <a:lnTo>
                        <a:pt x="64" y="8"/>
                      </a:lnTo>
                      <a:lnTo>
                        <a:pt x="64" y="8"/>
                      </a:lnTo>
                      <a:lnTo>
                        <a:pt x="64" y="8"/>
                      </a:lnTo>
                      <a:lnTo>
                        <a:pt x="64" y="8"/>
                      </a:lnTo>
                      <a:lnTo>
                        <a:pt x="64" y="8"/>
                      </a:lnTo>
                      <a:lnTo>
                        <a:pt x="64" y="9"/>
                      </a:lnTo>
                      <a:lnTo>
                        <a:pt x="64" y="9"/>
                      </a:lnTo>
                      <a:lnTo>
                        <a:pt x="64" y="9"/>
                      </a:lnTo>
                      <a:lnTo>
                        <a:pt x="64" y="9"/>
                      </a:lnTo>
                      <a:lnTo>
                        <a:pt x="64" y="9"/>
                      </a:lnTo>
                      <a:lnTo>
                        <a:pt x="64" y="9"/>
                      </a:lnTo>
                      <a:lnTo>
                        <a:pt x="64" y="9"/>
                      </a:lnTo>
                      <a:lnTo>
                        <a:pt x="64" y="10"/>
                      </a:lnTo>
                      <a:lnTo>
                        <a:pt x="64" y="10"/>
                      </a:lnTo>
                      <a:lnTo>
                        <a:pt x="64" y="10"/>
                      </a:lnTo>
                      <a:lnTo>
                        <a:pt x="64" y="10"/>
                      </a:lnTo>
                      <a:lnTo>
                        <a:pt x="64" y="10"/>
                      </a:lnTo>
                      <a:lnTo>
                        <a:pt x="64" y="11"/>
                      </a:lnTo>
                      <a:lnTo>
                        <a:pt x="64" y="11"/>
                      </a:lnTo>
                      <a:lnTo>
                        <a:pt x="64" y="11"/>
                      </a:lnTo>
                      <a:lnTo>
                        <a:pt x="64" y="11"/>
                      </a:lnTo>
                      <a:lnTo>
                        <a:pt x="64" y="11"/>
                      </a:lnTo>
                      <a:lnTo>
                        <a:pt x="64" y="11"/>
                      </a:lnTo>
                      <a:lnTo>
                        <a:pt x="64" y="11"/>
                      </a:lnTo>
                      <a:lnTo>
                        <a:pt x="64" y="11"/>
                      </a:lnTo>
                      <a:lnTo>
                        <a:pt x="65" y="12"/>
                      </a:lnTo>
                      <a:lnTo>
                        <a:pt x="65" y="12"/>
                      </a:lnTo>
                      <a:lnTo>
                        <a:pt x="65" y="13"/>
                      </a:lnTo>
                      <a:lnTo>
                        <a:pt x="65" y="14"/>
                      </a:lnTo>
                      <a:lnTo>
                        <a:pt x="65" y="15"/>
                      </a:lnTo>
                      <a:lnTo>
                        <a:pt x="66" y="16"/>
                      </a:lnTo>
                      <a:lnTo>
                        <a:pt x="66" y="16"/>
                      </a:lnTo>
                      <a:lnTo>
                        <a:pt x="66" y="17"/>
                      </a:lnTo>
                      <a:lnTo>
                        <a:pt x="67" y="22"/>
                      </a:lnTo>
                      <a:lnTo>
                        <a:pt x="68" y="23"/>
                      </a:lnTo>
                      <a:lnTo>
                        <a:pt x="69" y="25"/>
                      </a:lnTo>
                      <a:lnTo>
                        <a:pt x="71" y="27"/>
                      </a:lnTo>
                      <a:lnTo>
                        <a:pt x="72" y="28"/>
                      </a:lnTo>
                      <a:lnTo>
                        <a:pt x="73" y="29"/>
                      </a:lnTo>
                      <a:lnTo>
                        <a:pt x="75" y="32"/>
                      </a:lnTo>
                      <a:lnTo>
                        <a:pt x="75" y="32"/>
                      </a:lnTo>
                      <a:lnTo>
                        <a:pt x="76" y="33"/>
                      </a:lnTo>
                      <a:lnTo>
                        <a:pt x="76" y="34"/>
                      </a:lnTo>
                      <a:lnTo>
                        <a:pt x="76" y="34"/>
                      </a:lnTo>
                      <a:lnTo>
                        <a:pt x="76" y="35"/>
                      </a:lnTo>
                      <a:lnTo>
                        <a:pt x="75" y="37"/>
                      </a:lnTo>
                      <a:lnTo>
                        <a:pt x="73" y="39"/>
                      </a:lnTo>
                      <a:lnTo>
                        <a:pt x="73" y="39"/>
                      </a:lnTo>
                      <a:lnTo>
                        <a:pt x="70" y="39"/>
                      </a:lnTo>
                      <a:lnTo>
                        <a:pt x="66" y="40"/>
                      </a:lnTo>
                      <a:lnTo>
                        <a:pt x="63" y="40"/>
                      </a:lnTo>
                      <a:lnTo>
                        <a:pt x="62" y="41"/>
                      </a:lnTo>
                      <a:lnTo>
                        <a:pt x="61" y="41"/>
                      </a:lnTo>
                      <a:lnTo>
                        <a:pt x="60" y="41"/>
                      </a:lnTo>
                      <a:lnTo>
                        <a:pt x="60" y="41"/>
                      </a:lnTo>
                      <a:lnTo>
                        <a:pt x="59" y="41"/>
                      </a:lnTo>
                      <a:lnTo>
                        <a:pt x="59" y="41"/>
                      </a:lnTo>
                      <a:lnTo>
                        <a:pt x="58" y="41"/>
                      </a:lnTo>
                      <a:lnTo>
                        <a:pt x="57" y="42"/>
                      </a:lnTo>
                      <a:lnTo>
                        <a:pt x="56" y="42"/>
                      </a:lnTo>
                      <a:lnTo>
                        <a:pt x="56" y="42"/>
                      </a:lnTo>
                      <a:lnTo>
                        <a:pt x="55" y="43"/>
                      </a:lnTo>
                      <a:lnTo>
                        <a:pt x="55" y="44"/>
                      </a:lnTo>
                      <a:lnTo>
                        <a:pt x="55" y="45"/>
                      </a:lnTo>
                      <a:lnTo>
                        <a:pt x="55" y="45"/>
                      </a:lnTo>
                      <a:lnTo>
                        <a:pt x="55" y="45"/>
                      </a:lnTo>
                      <a:lnTo>
                        <a:pt x="54" y="46"/>
                      </a:lnTo>
                      <a:lnTo>
                        <a:pt x="54" y="45"/>
                      </a:lnTo>
                      <a:lnTo>
                        <a:pt x="53" y="45"/>
                      </a:lnTo>
                      <a:lnTo>
                        <a:pt x="53" y="46"/>
                      </a:lnTo>
                      <a:lnTo>
                        <a:pt x="53" y="46"/>
                      </a:lnTo>
                      <a:lnTo>
                        <a:pt x="52" y="46"/>
                      </a:lnTo>
                      <a:lnTo>
                        <a:pt x="52" y="46"/>
                      </a:lnTo>
                      <a:lnTo>
                        <a:pt x="52" y="46"/>
                      </a:lnTo>
                      <a:lnTo>
                        <a:pt x="51" y="46"/>
                      </a:lnTo>
                      <a:lnTo>
                        <a:pt x="51" y="46"/>
                      </a:lnTo>
                      <a:lnTo>
                        <a:pt x="50" y="46"/>
                      </a:lnTo>
                      <a:lnTo>
                        <a:pt x="50" y="46"/>
                      </a:lnTo>
                      <a:lnTo>
                        <a:pt x="49" y="46"/>
                      </a:lnTo>
                      <a:lnTo>
                        <a:pt x="48" y="46"/>
                      </a:lnTo>
                      <a:lnTo>
                        <a:pt x="47" y="46"/>
                      </a:lnTo>
                      <a:lnTo>
                        <a:pt x="47" y="46"/>
                      </a:lnTo>
                      <a:lnTo>
                        <a:pt x="46" y="46"/>
                      </a:lnTo>
                      <a:lnTo>
                        <a:pt x="45" y="46"/>
                      </a:lnTo>
                      <a:lnTo>
                        <a:pt x="43" y="45"/>
                      </a:lnTo>
                      <a:lnTo>
                        <a:pt x="42" y="45"/>
                      </a:lnTo>
                      <a:lnTo>
                        <a:pt x="41" y="46"/>
                      </a:lnTo>
                      <a:lnTo>
                        <a:pt x="40" y="46"/>
                      </a:lnTo>
                      <a:lnTo>
                        <a:pt x="38" y="45"/>
                      </a:lnTo>
                      <a:lnTo>
                        <a:pt x="36" y="43"/>
                      </a:lnTo>
                      <a:lnTo>
                        <a:pt x="35" y="43"/>
                      </a:lnTo>
                      <a:lnTo>
                        <a:pt x="34" y="42"/>
                      </a:lnTo>
                      <a:lnTo>
                        <a:pt x="32" y="41"/>
                      </a:lnTo>
                      <a:lnTo>
                        <a:pt x="31" y="39"/>
                      </a:lnTo>
                      <a:lnTo>
                        <a:pt x="29" y="38"/>
                      </a:lnTo>
                      <a:lnTo>
                        <a:pt x="29" y="38"/>
                      </a:lnTo>
                      <a:lnTo>
                        <a:pt x="28" y="38"/>
                      </a:lnTo>
                      <a:lnTo>
                        <a:pt x="26" y="35"/>
                      </a:lnTo>
                      <a:lnTo>
                        <a:pt x="24" y="34"/>
                      </a:lnTo>
                      <a:lnTo>
                        <a:pt x="23" y="33"/>
                      </a:lnTo>
                      <a:lnTo>
                        <a:pt x="22" y="33"/>
                      </a:lnTo>
                      <a:lnTo>
                        <a:pt x="22" y="33"/>
                      </a:lnTo>
                      <a:lnTo>
                        <a:pt x="21" y="31"/>
                      </a:lnTo>
                      <a:lnTo>
                        <a:pt x="21" y="29"/>
                      </a:lnTo>
                      <a:lnTo>
                        <a:pt x="21" y="29"/>
                      </a:lnTo>
                      <a:lnTo>
                        <a:pt x="21" y="28"/>
                      </a:lnTo>
                      <a:lnTo>
                        <a:pt x="21" y="27"/>
                      </a:lnTo>
                      <a:lnTo>
                        <a:pt x="21" y="26"/>
                      </a:lnTo>
                      <a:lnTo>
                        <a:pt x="20" y="24"/>
                      </a:lnTo>
                      <a:lnTo>
                        <a:pt x="18" y="20"/>
                      </a:lnTo>
                      <a:lnTo>
                        <a:pt x="17" y="18"/>
                      </a:lnTo>
                      <a:lnTo>
                        <a:pt x="17" y="17"/>
                      </a:lnTo>
                      <a:lnTo>
                        <a:pt x="16" y="15"/>
                      </a:lnTo>
                      <a:lnTo>
                        <a:pt x="16" y="14"/>
                      </a:lnTo>
                      <a:lnTo>
                        <a:pt x="15" y="14"/>
                      </a:lnTo>
                      <a:lnTo>
                        <a:pt x="14" y="14"/>
                      </a:lnTo>
                      <a:lnTo>
                        <a:pt x="14" y="14"/>
                      </a:lnTo>
                      <a:lnTo>
                        <a:pt x="14" y="14"/>
                      </a:lnTo>
                      <a:lnTo>
                        <a:pt x="13" y="14"/>
                      </a:lnTo>
                      <a:lnTo>
                        <a:pt x="13" y="15"/>
                      </a:lnTo>
                      <a:lnTo>
                        <a:pt x="13" y="15"/>
                      </a:lnTo>
                      <a:lnTo>
                        <a:pt x="13" y="17"/>
                      </a:lnTo>
                      <a:lnTo>
                        <a:pt x="13" y="18"/>
                      </a:lnTo>
                      <a:lnTo>
                        <a:pt x="15" y="20"/>
                      </a:lnTo>
                      <a:lnTo>
                        <a:pt x="15" y="22"/>
                      </a:lnTo>
                      <a:lnTo>
                        <a:pt x="15" y="22"/>
                      </a:lnTo>
                      <a:lnTo>
                        <a:pt x="15" y="22"/>
                      </a:lnTo>
                      <a:lnTo>
                        <a:pt x="15" y="22"/>
                      </a:lnTo>
                      <a:lnTo>
                        <a:pt x="14" y="22"/>
                      </a:lnTo>
                      <a:lnTo>
                        <a:pt x="14" y="22"/>
                      </a:lnTo>
                      <a:lnTo>
                        <a:pt x="12" y="22"/>
                      </a:lnTo>
                      <a:lnTo>
                        <a:pt x="10" y="21"/>
                      </a:lnTo>
                      <a:lnTo>
                        <a:pt x="10" y="21"/>
                      </a:lnTo>
                      <a:lnTo>
                        <a:pt x="9" y="20"/>
                      </a:lnTo>
                      <a:lnTo>
                        <a:pt x="8" y="20"/>
                      </a:lnTo>
                      <a:lnTo>
                        <a:pt x="8" y="20"/>
                      </a:lnTo>
                      <a:lnTo>
                        <a:pt x="7" y="20"/>
                      </a:lnTo>
                      <a:lnTo>
                        <a:pt x="6" y="19"/>
                      </a:lnTo>
                      <a:lnTo>
                        <a:pt x="5" y="19"/>
                      </a:lnTo>
                      <a:lnTo>
                        <a:pt x="4" y="19"/>
                      </a:lnTo>
                      <a:lnTo>
                        <a:pt x="3" y="19"/>
                      </a:lnTo>
                      <a:lnTo>
                        <a:pt x="3" y="19"/>
                      </a:lnTo>
                      <a:lnTo>
                        <a:pt x="2" y="19"/>
                      </a:lnTo>
                      <a:lnTo>
                        <a:pt x="2" y="19"/>
                      </a:lnTo>
                      <a:lnTo>
                        <a:pt x="2" y="20"/>
                      </a:lnTo>
                      <a:lnTo>
                        <a:pt x="2" y="20"/>
                      </a:lnTo>
                      <a:lnTo>
                        <a:pt x="2" y="20"/>
                      </a:lnTo>
                      <a:lnTo>
                        <a:pt x="1" y="21"/>
                      </a:lnTo>
                      <a:lnTo>
                        <a:pt x="1" y="22"/>
                      </a:lnTo>
                      <a:lnTo>
                        <a:pt x="0" y="22"/>
                      </a:lnTo>
                      <a:lnTo>
                        <a:pt x="1" y="22"/>
                      </a:lnTo>
                      <a:lnTo>
                        <a:pt x="2" y="23"/>
                      </a:lnTo>
                      <a:lnTo>
                        <a:pt x="2" y="23"/>
                      </a:lnTo>
                      <a:lnTo>
                        <a:pt x="3" y="23"/>
                      </a:lnTo>
                      <a:lnTo>
                        <a:pt x="4" y="24"/>
                      </a:lnTo>
                      <a:lnTo>
                        <a:pt x="4" y="24"/>
                      </a:lnTo>
                      <a:lnTo>
                        <a:pt x="5" y="25"/>
                      </a:lnTo>
                      <a:lnTo>
                        <a:pt x="5" y="25"/>
                      </a:lnTo>
                      <a:lnTo>
                        <a:pt x="7" y="26"/>
                      </a:lnTo>
                      <a:lnTo>
                        <a:pt x="7" y="26"/>
                      </a:lnTo>
                      <a:lnTo>
                        <a:pt x="8" y="27"/>
                      </a:lnTo>
                      <a:lnTo>
                        <a:pt x="8" y="28"/>
                      </a:lnTo>
                      <a:lnTo>
                        <a:pt x="8" y="29"/>
                      </a:lnTo>
                      <a:lnTo>
                        <a:pt x="8" y="30"/>
                      </a:lnTo>
                      <a:lnTo>
                        <a:pt x="9" y="31"/>
                      </a:lnTo>
                      <a:lnTo>
                        <a:pt x="9" y="32"/>
                      </a:lnTo>
                      <a:lnTo>
                        <a:pt x="10" y="32"/>
                      </a:lnTo>
                      <a:lnTo>
                        <a:pt x="10" y="33"/>
                      </a:lnTo>
                      <a:lnTo>
                        <a:pt x="11" y="33"/>
                      </a:lnTo>
                      <a:lnTo>
                        <a:pt x="12" y="34"/>
                      </a:lnTo>
                      <a:lnTo>
                        <a:pt x="13" y="34"/>
                      </a:lnTo>
                      <a:lnTo>
                        <a:pt x="14" y="36"/>
                      </a:lnTo>
                      <a:lnTo>
                        <a:pt x="16" y="36"/>
                      </a:lnTo>
                      <a:lnTo>
                        <a:pt x="16" y="37"/>
                      </a:lnTo>
                      <a:lnTo>
                        <a:pt x="16" y="37"/>
                      </a:lnTo>
                      <a:lnTo>
                        <a:pt x="17" y="38"/>
                      </a:lnTo>
                      <a:lnTo>
                        <a:pt x="17" y="38"/>
                      </a:lnTo>
                      <a:lnTo>
                        <a:pt x="16" y="38"/>
                      </a:lnTo>
                      <a:lnTo>
                        <a:pt x="16" y="39"/>
                      </a:lnTo>
                      <a:lnTo>
                        <a:pt x="14" y="42"/>
                      </a:lnTo>
                      <a:lnTo>
                        <a:pt x="14" y="42"/>
                      </a:lnTo>
                      <a:lnTo>
                        <a:pt x="14" y="43"/>
                      </a:lnTo>
                      <a:lnTo>
                        <a:pt x="13" y="46"/>
                      </a:lnTo>
                      <a:lnTo>
                        <a:pt x="13" y="47"/>
                      </a:lnTo>
                      <a:lnTo>
                        <a:pt x="13" y="49"/>
                      </a:lnTo>
                      <a:lnTo>
                        <a:pt x="13" y="49"/>
                      </a:lnTo>
                      <a:lnTo>
                        <a:pt x="13" y="50"/>
                      </a:lnTo>
                      <a:lnTo>
                        <a:pt x="13" y="50"/>
                      </a:lnTo>
                      <a:lnTo>
                        <a:pt x="13" y="50"/>
                      </a:lnTo>
                      <a:lnTo>
                        <a:pt x="13" y="50"/>
                      </a:lnTo>
                      <a:lnTo>
                        <a:pt x="13" y="50"/>
                      </a:lnTo>
                      <a:lnTo>
                        <a:pt x="14" y="50"/>
                      </a:lnTo>
                      <a:lnTo>
                        <a:pt x="14" y="51"/>
                      </a:lnTo>
                      <a:lnTo>
                        <a:pt x="15" y="51"/>
                      </a:lnTo>
                      <a:lnTo>
                        <a:pt x="16" y="51"/>
                      </a:lnTo>
                      <a:lnTo>
                        <a:pt x="17" y="52"/>
                      </a:lnTo>
                      <a:lnTo>
                        <a:pt x="19" y="53"/>
                      </a:lnTo>
                      <a:lnTo>
                        <a:pt x="22" y="54"/>
                      </a:lnTo>
                      <a:lnTo>
                        <a:pt x="24" y="55"/>
                      </a:lnTo>
                      <a:lnTo>
                        <a:pt x="27" y="56"/>
                      </a:lnTo>
                      <a:lnTo>
                        <a:pt x="29" y="57"/>
                      </a:lnTo>
                      <a:lnTo>
                        <a:pt x="33" y="58"/>
                      </a:lnTo>
                      <a:lnTo>
                        <a:pt x="36" y="60"/>
                      </a:lnTo>
                      <a:lnTo>
                        <a:pt x="39" y="61"/>
                      </a:lnTo>
                      <a:lnTo>
                        <a:pt x="42" y="62"/>
                      </a:lnTo>
                      <a:lnTo>
                        <a:pt x="45" y="62"/>
                      </a:lnTo>
                      <a:lnTo>
                        <a:pt x="50" y="64"/>
                      </a:lnTo>
                      <a:lnTo>
                        <a:pt x="50" y="64"/>
                      </a:lnTo>
                      <a:lnTo>
                        <a:pt x="51" y="64"/>
                      </a:lnTo>
                      <a:lnTo>
                        <a:pt x="54" y="65"/>
                      </a:lnTo>
                      <a:lnTo>
                        <a:pt x="55" y="65"/>
                      </a:lnTo>
                      <a:lnTo>
                        <a:pt x="55" y="65"/>
                      </a:lnTo>
                      <a:lnTo>
                        <a:pt x="56" y="66"/>
                      </a:lnTo>
                      <a:lnTo>
                        <a:pt x="56" y="74"/>
                      </a:lnTo>
                      <a:lnTo>
                        <a:pt x="56" y="79"/>
                      </a:lnTo>
                      <a:lnTo>
                        <a:pt x="56" y="84"/>
                      </a:lnTo>
                      <a:lnTo>
                        <a:pt x="56" y="88"/>
                      </a:lnTo>
                      <a:lnTo>
                        <a:pt x="56" y="91"/>
                      </a:lnTo>
                      <a:lnTo>
                        <a:pt x="56" y="93"/>
                      </a:lnTo>
                      <a:lnTo>
                        <a:pt x="56" y="95"/>
                      </a:lnTo>
                      <a:lnTo>
                        <a:pt x="56" y="98"/>
                      </a:lnTo>
                      <a:lnTo>
                        <a:pt x="56" y="99"/>
                      </a:lnTo>
                      <a:lnTo>
                        <a:pt x="56" y="100"/>
                      </a:lnTo>
                      <a:lnTo>
                        <a:pt x="55" y="107"/>
                      </a:lnTo>
                      <a:lnTo>
                        <a:pt x="55" y="109"/>
                      </a:lnTo>
                      <a:lnTo>
                        <a:pt x="54" y="112"/>
                      </a:lnTo>
                      <a:lnTo>
                        <a:pt x="53" y="117"/>
                      </a:lnTo>
                      <a:lnTo>
                        <a:pt x="52" y="121"/>
                      </a:lnTo>
                      <a:lnTo>
                        <a:pt x="51" y="125"/>
                      </a:lnTo>
                      <a:lnTo>
                        <a:pt x="51" y="129"/>
                      </a:lnTo>
                      <a:lnTo>
                        <a:pt x="50" y="131"/>
                      </a:lnTo>
                      <a:lnTo>
                        <a:pt x="50" y="132"/>
                      </a:lnTo>
                      <a:lnTo>
                        <a:pt x="51" y="132"/>
                      </a:lnTo>
                      <a:lnTo>
                        <a:pt x="51" y="133"/>
                      </a:lnTo>
                      <a:lnTo>
                        <a:pt x="51" y="137"/>
                      </a:lnTo>
                      <a:lnTo>
                        <a:pt x="50" y="138"/>
                      </a:lnTo>
                      <a:lnTo>
                        <a:pt x="50" y="140"/>
                      </a:lnTo>
                      <a:lnTo>
                        <a:pt x="50" y="141"/>
                      </a:lnTo>
                      <a:lnTo>
                        <a:pt x="50" y="142"/>
                      </a:lnTo>
                      <a:lnTo>
                        <a:pt x="50" y="143"/>
                      </a:lnTo>
                      <a:lnTo>
                        <a:pt x="50" y="145"/>
                      </a:lnTo>
                      <a:lnTo>
                        <a:pt x="50" y="145"/>
                      </a:lnTo>
                      <a:lnTo>
                        <a:pt x="50" y="145"/>
                      </a:lnTo>
                      <a:lnTo>
                        <a:pt x="50" y="146"/>
                      </a:lnTo>
                      <a:lnTo>
                        <a:pt x="50" y="147"/>
                      </a:lnTo>
                      <a:lnTo>
                        <a:pt x="49" y="150"/>
                      </a:lnTo>
                      <a:lnTo>
                        <a:pt x="49" y="151"/>
                      </a:lnTo>
                      <a:lnTo>
                        <a:pt x="48" y="153"/>
                      </a:lnTo>
                      <a:lnTo>
                        <a:pt x="49" y="155"/>
                      </a:lnTo>
                      <a:lnTo>
                        <a:pt x="49" y="156"/>
                      </a:lnTo>
                      <a:lnTo>
                        <a:pt x="49" y="157"/>
                      </a:lnTo>
                      <a:lnTo>
                        <a:pt x="49" y="161"/>
                      </a:lnTo>
                      <a:lnTo>
                        <a:pt x="48" y="163"/>
                      </a:lnTo>
                      <a:lnTo>
                        <a:pt x="48" y="166"/>
                      </a:lnTo>
                      <a:lnTo>
                        <a:pt x="48" y="167"/>
                      </a:lnTo>
                      <a:lnTo>
                        <a:pt x="48" y="169"/>
                      </a:lnTo>
                      <a:lnTo>
                        <a:pt x="48" y="170"/>
                      </a:lnTo>
                      <a:lnTo>
                        <a:pt x="48" y="170"/>
                      </a:lnTo>
                      <a:lnTo>
                        <a:pt x="47" y="172"/>
                      </a:lnTo>
                      <a:lnTo>
                        <a:pt x="47" y="173"/>
                      </a:lnTo>
                      <a:lnTo>
                        <a:pt x="46" y="176"/>
                      </a:lnTo>
                      <a:lnTo>
                        <a:pt x="46" y="179"/>
                      </a:lnTo>
                      <a:lnTo>
                        <a:pt x="46" y="182"/>
                      </a:lnTo>
                      <a:lnTo>
                        <a:pt x="45" y="184"/>
                      </a:lnTo>
                      <a:lnTo>
                        <a:pt x="43" y="186"/>
                      </a:lnTo>
                      <a:lnTo>
                        <a:pt x="43" y="186"/>
                      </a:lnTo>
                      <a:lnTo>
                        <a:pt x="42" y="188"/>
                      </a:lnTo>
                      <a:lnTo>
                        <a:pt x="42" y="190"/>
                      </a:lnTo>
                      <a:lnTo>
                        <a:pt x="42" y="191"/>
                      </a:lnTo>
                      <a:lnTo>
                        <a:pt x="43" y="193"/>
                      </a:lnTo>
                      <a:lnTo>
                        <a:pt x="43" y="194"/>
                      </a:lnTo>
                      <a:lnTo>
                        <a:pt x="43" y="195"/>
                      </a:lnTo>
                      <a:lnTo>
                        <a:pt x="43" y="195"/>
                      </a:lnTo>
                      <a:lnTo>
                        <a:pt x="43" y="196"/>
                      </a:lnTo>
                      <a:lnTo>
                        <a:pt x="41" y="204"/>
                      </a:lnTo>
                      <a:lnTo>
                        <a:pt x="41" y="208"/>
                      </a:lnTo>
                      <a:lnTo>
                        <a:pt x="41" y="209"/>
                      </a:lnTo>
                      <a:lnTo>
                        <a:pt x="41" y="210"/>
                      </a:lnTo>
                      <a:lnTo>
                        <a:pt x="40" y="212"/>
                      </a:lnTo>
                      <a:lnTo>
                        <a:pt x="40" y="213"/>
                      </a:lnTo>
                      <a:lnTo>
                        <a:pt x="39" y="214"/>
                      </a:lnTo>
                      <a:lnTo>
                        <a:pt x="39" y="214"/>
                      </a:lnTo>
                      <a:lnTo>
                        <a:pt x="39" y="215"/>
                      </a:lnTo>
                      <a:lnTo>
                        <a:pt x="39" y="217"/>
                      </a:lnTo>
                      <a:lnTo>
                        <a:pt x="38" y="218"/>
                      </a:lnTo>
                      <a:lnTo>
                        <a:pt x="37" y="220"/>
                      </a:lnTo>
                      <a:lnTo>
                        <a:pt x="37" y="221"/>
                      </a:lnTo>
                      <a:lnTo>
                        <a:pt x="37" y="222"/>
                      </a:lnTo>
                      <a:lnTo>
                        <a:pt x="37" y="223"/>
                      </a:lnTo>
                      <a:lnTo>
                        <a:pt x="37" y="224"/>
                      </a:lnTo>
                      <a:lnTo>
                        <a:pt x="37" y="226"/>
                      </a:lnTo>
                      <a:lnTo>
                        <a:pt x="37" y="226"/>
                      </a:lnTo>
                      <a:lnTo>
                        <a:pt x="37" y="227"/>
                      </a:lnTo>
                      <a:lnTo>
                        <a:pt x="36" y="228"/>
                      </a:lnTo>
                      <a:lnTo>
                        <a:pt x="36" y="229"/>
                      </a:lnTo>
                      <a:lnTo>
                        <a:pt x="36" y="231"/>
                      </a:lnTo>
                      <a:lnTo>
                        <a:pt x="36" y="232"/>
                      </a:lnTo>
                      <a:lnTo>
                        <a:pt x="36" y="232"/>
                      </a:lnTo>
                      <a:lnTo>
                        <a:pt x="35" y="233"/>
                      </a:lnTo>
                      <a:lnTo>
                        <a:pt x="35" y="234"/>
                      </a:lnTo>
                      <a:lnTo>
                        <a:pt x="34" y="234"/>
                      </a:lnTo>
                      <a:lnTo>
                        <a:pt x="33" y="234"/>
                      </a:lnTo>
                      <a:lnTo>
                        <a:pt x="33" y="235"/>
                      </a:lnTo>
                      <a:lnTo>
                        <a:pt x="33" y="236"/>
                      </a:lnTo>
                      <a:lnTo>
                        <a:pt x="32" y="237"/>
                      </a:lnTo>
                      <a:lnTo>
                        <a:pt x="31" y="238"/>
                      </a:lnTo>
                      <a:lnTo>
                        <a:pt x="31" y="238"/>
                      </a:lnTo>
                      <a:lnTo>
                        <a:pt x="30" y="238"/>
                      </a:lnTo>
                      <a:lnTo>
                        <a:pt x="29" y="238"/>
                      </a:lnTo>
                      <a:lnTo>
                        <a:pt x="29" y="238"/>
                      </a:lnTo>
                      <a:lnTo>
                        <a:pt x="28" y="239"/>
                      </a:lnTo>
                      <a:lnTo>
                        <a:pt x="27" y="240"/>
                      </a:lnTo>
                      <a:lnTo>
                        <a:pt x="26" y="240"/>
                      </a:lnTo>
                      <a:lnTo>
                        <a:pt x="26" y="241"/>
                      </a:lnTo>
                      <a:lnTo>
                        <a:pt x="26" y="241"/>
                      </a:lnTo>
                      <a:lnTo>
                        <a:pt x="25" y="241"/>
                      </a:lnTo>
                      <a:lnTo>
                        <a:pt x="24" y="242"/>
                      </a:lnTo>
                      <a:lnTo>
                        <a:pt x="24" y="242"/>
                      </a:lnTo>
                      <a:lnTo>
                        <a:pt x="23" y="242"/>
                      </a:lnTo>
                      <a:lnTo>
                        <a:pt x="23" y="243"/>
                      </a:lnTo>
                      <a:lnTo>
                        <a:pt x="23" y="243"/>
                      </a:lnTo>
                      <a:lnTo>
                        <a:pt x="22" y="244"/>
                      </a:lnTo>
                      <a:lnTo>
                        <a:pt x="21" y="244"/>
                      </a:lnTo>
                      <a:lnTo>
                        <a:pt x="20" y="245"/>
                      </a:lnTo>
                      <a:lnTo>
                        <a:pt x="19" y="245"/>
                      </a:lnTo>
                      <a:lnTo>
                        <a:pt x="18" y="245"/>
                      </a:lnTo>
                      <a:lnTo>
                        <a:pt x="17" y="245"/>
                      </a:lnTo>
                      <a:lnTo>
                        <a:pt x="17" y="245"/>
                      </a:lnTo>
                      <a:lnTo>
                        <a:pt x="14" y="244"/>
                      </a:lnTo>
                      <a:lnTo>
                        <a:pt x="13" y="244"/>
                      </a:lnTo>
                      <a:lnTo>
                        <a:pt x="13" y="245"/>
                      </a:lnTo>
                      <a:lnTo>
                        <a:pt x="13" y="245"/>
                      </a:lnTo>
                      <a:lnTo>
                        <a:pt x="12" y="245"/>
                      </a:lnTo>
                      <a:lnTo>
                        <a:pt x="12" y="246"/>
                      </a:lnTo>
                      <a:lnTo>
                        <a:pt x="12" y="246"/>
                      </a:lnTo>
                      <a:lnTo>
                        <a:pt x="12" y="247"/>
                      </a:lnTo>
                      <a:lnTo>
                        <a:pt x="12" y="247"/>
                      </a:lnTo>
                      <a:lnTo>
                        <a:pt x="12" y="247"/>
                      </a:lnTo>
                      <a:lnTo>
                        <a:pt x="11" y="248"/>
                      </a:lnTo>
                      <a:lnTo>
                        <a:pt x="11" y="249"/>
                      </a:lnTo>
                      <a:lnTo>
                        <a:pt x="12" y="249"/>
                      </a:lnTo>
                      <a:lnTo>
                        <a:pt x="12" y="250"/>
                      </a:lnTo>
                      <a:lnTo>
                        <a:pt x="13" y="250"/>
                      </a:lnTo>
                      <a:lnTo>
                        <a:pt x="14" y="251"/>
                      </a:lnTo>
                      <a:lnTo>
                        <a:pt x="16" y="251"/>
                      </a:lnTo>
                      <a:lnTo>
                        <a:pt x="20" y="252"/>
                      </a:lnTo>
                      <a:lnTo>
                        <a:pt x="23" y="252"/>
                      </a:lnTo>
                      <a:lnTo>
                        <a:pt x="24" y="252"/>
                      </a:lnTo>
                      <a:lnTo>
                        <a:pt x="28" y="252"/>
                      </a:lnTo>
                      <a:lnTo>
                        <a:pt x="31" y="252"/>
                      </a:lnTo>
                      <a:lnTo>
                        <a:pt x="32" y="252"/>
                      </a:lnTo>
                      <a:lnTo>
                        <a:pt x="36" y="252"/>
                      </a:lnTo>
                      <a:lnTo>
                        <a:pt x="36" y="252"/>
                      </a:lnTo>
                      <a:lnTo>
                        <a:pt x="36" y="252"/>
                      </a:lnTo>
                      <a:lnTo>
                        <a:pt x="36" y="252"/>
                      </a:lnTo>
                      <a:lnTo>
                        <a:pt x="38" y="253"/>
                      </a:lnTo>
                      <a:lnTo>
                        <a:pt x="39" y="253"/>
                      </a:lnTo>
                      <a:lnTo>
                        <a:pt x="44" y="253"/>
                      </a:lnTo>
                      <a:lnTo>
                        <a:pt x="45" y="253"/>
                      </a:lnTo>
                      <a:lnTo>
                        <a:pt x="47" y="253"/>
                      </a:lnTo>
                      <a:lnTo>
                        <a:pt x="48" y="253"/>
                      </a:lnTo>
                      <a:lnTo>
                        <a:pt x="48" y="253"/>
                      </a:lnTo>
                      <a:lnTo>
                        <a:pt x="48" y="252"/>
                      </a:lnTo>
                      <a:lnTo>
                        <a:pt x="48" y="250"/>
                      </a:lnTo>
                      <a:lnTo>
                        <a:pt x="48" y="250"/>
                      </a:lnTo>
                      <a:lnTo>
                        <a:pt x="48" y="250"/>
                      </a:lnTo>
                      <a:lnTo>
                        <a:pt x="48" y="248"/>
                      </a:lnTo>
                      <a:lnTo>
                        <a:pt x="48" y="248"/>
                      </a:lnTo>
                      <a:lnTo>
                        <a:pt x="48" y="248"/>
                      </a:lnTo>
                      <a:lnTo>
                        <a:pt x="50" y="248"/>
                      </a:lnTo>
                      <a:lnTo>
                        <a:pt x="50" y="248"/>
                      </a:lnTo>
                      <a:lnTo>
                        <a:pt x="50" y="248"/>
                      </a:lnTo>
                      <a:lnTo>
                        <a:pt x="50" y="248"/>
                      </a:lnTo>
                      <a:lnTo>
                        <a:pt x="53" y="241"/>
                      </a:lnTo>
                      <a:lnTo>
                        <a:pt x="55" y="237"/>
                      </a:lnTo>
                      <a:lnTo>
                        <a:pt x="55" y="235"/>
                      </a:lnTo>
                      <a:lnTo>
                        <a:pt x="56" y="233"/>
                      </a:lnTo>
                      <a:lnTo>
                        <a:pt x="57" y="229"/>
                      </a:lnTo>
                      <a:lnTo>
                        <a:pt x="59" y="224"/>
                      </a:lnTo>
                      <a:lnTo>
                        <a:pt x="61" y="221"/>
                      </a:lnTo>
                      <a:lnTo>
                        <a:pt x="62" y="215"/>
                      </a:lnTo>
                      <a:lnTo>
                        <a:pt x="65" y="209"/>
                      </a:lnTo>
                      <a:lnTo>
                        <a:pt x="66" y="204"/>
                      </a:lnTo>
                      <a:lnTo>
                        <a:pt x="68" y="196"/>
                      </a:lnTo>
                      <a:lnTo>
                        <a:pt x="70" y="188"/>
                      </a:lnTo>
                      <a:lnTo>
                        <a:pt x="74" y="175"/>
                      </a:lnTo>
                      <a:lnTo>
                        <a:pt x="75" y="168"/>
                      </a:lnTo>
                      <a:lnTo>
                        <a:pt x="76" y="166"/>
                      </a:lnTo>
                      <a:lnTo>
                        <a:pt x="76" y="166"/>
                      </a:lnTo>
                      <a:lnTo>
                        <a:pt x="76" y="166"/>
                      </a:lnTo>
                      <a:lnTo>
                        <a:pt x="77" y="167"/>
                      </a:lnTo>
                      <a:lnTo>
                        <a:pt x="78" y="169"/>
                      </a:lnTo>
                      <a:lnTo>
                        <a:pt x="79" y="175"/>
                      </a:lnTo>
                      <a:lnTo>
                        <a:pt x="80" y="178"/>
                      </a:lnTo>
                      <a:lnTo>
                        <a:pt x="80" y="181"/>
                      </a:lnTo>
                      <a:lnTo>
                        <a:pt x="82" y="186"/>
                      </a:lnTo>
                      <a:lnTo>
                        <a:pt x="83" y="189"/>
                      </a:lnTo>
                      <a:lnTo>
                        <a:pt x="84" y="194"/>
                      </a:lnTo>
                      <a:lnTo>
                        <a:pt x="84" y="197"/>
                      </a:lnTo>
                      <a:lnTo>
                        <a:pt x="84" y="199"/>
                      </a:lnTo>
                      <a:lnTo>
                        <a:pt x="85" y="201"/>
                      </a:lnTo>
                      <a:lnTo>
                        <a:pt x="86" y="206"/>
                      </a:lnTo>
                      <a:lnTo>
                        <a:pt x="86" y="210"/>
                      </a:lnTo>
                      <a:lnTo>
                        <a:pt x="86" y="212"/>
                      </a:lnTo>
                      <a:lnTo>
                        <a:pt x="86" y="212"/>
                      </a:lnTo>
                      <a:lnTo>
                        <a:pt x="85" y="218"/>
                      </a:lnTo>
                      <a:lnTo>
                        <a:pt x="84" y="222"/>
                      </a:lnTo>
                      <a:lnTo>
                        <a:pt x="84" y="226"/>
                      </a:lnTo>
                      <a:lnTo>
                        <a:pt x="83" y="230"/>
                      </a:lnTo>
                      <a:lnTo>
                        <a:pt x="83" y="232"/>
                      </a:lnTo>
                      <a:lnTo>
                        <a:pt x="83" y="234"/>
                      </a:lnTo>
                      <a:lnTo>
                        <a:pt x="83" y="237"/>
                      </a:lnTo>
                      <a:lnTo>
                        <a:pt x="83" y="239"/>
                      </a:lnTo>
                      <a:lnTo>
                        <a:pt x="83" y="241"/>
                      </a:lnTo>
                      <a:lnTo>
                        <a:pt x="83" y="241"/>
                      </a:lnTo>
                      <a:lnTo>
                        <a:pt x="82" y="243"/>
                      </a:lnTo>
                      <a:lnTo>
                        <a:pt x="81" y="245"/>
                      </a:lnTo>
                      <a:lnTo>
                        <a:pt x="81" y="245"/>
                      </a:lnTo>
                      <a:lnTo>
                        <a:pt x="81" y="245"/>
                      </a:lnTo>
                      <a:lnTo>
                        <a:pt x="81" y="245"/>
                      </a:lnTo>
                      <a:lnTo>
                        <a:pt x="81" y="245"/>
                      </a:lnTo>
                      <a:lnTo>
                        <a:pt x="81" y="245"/>
                      </a:lnTo>
                      <a:lnTo>
                        <a:pt x="80" y="245"/>
                      </a:lnTo>
                      <a:lnTo>
                        <a:pt x="80" y="246"/>
                      </a:lnTo>
                      <a:lnTo>
                        <a:pt x="80" y="247"/>
                      </a:lnTo>
                      <a:lnTo>
                        <a:pt x="79" y="248"/>
                      </a:lnTo>
                      <a:lnTo>
                        <a:pt x="77" y="249"/>
                      </a:lnTo>
                      <a:lnTo>
                        <a:pt x="76" y="249"/>
                      </a:lnTo>
                      <a:lnTo>
                        <a:pt x="76" y="250"/>
                      </a:lnTo>
                      <a:lnTo>
                        <a:pt x="76" y="250"/>
                      </a:lnTo>
                      <a:lnTo>
                        <a:pt x="76" y="251"/>
                      </a:lnTo>
                      <a:lnTo>
                        <a:pt x="76" y="251"/>
                      </a:lnTo>
                      <a:lnTo>
                        <a:pt x="76" y="252"/>
                      </a:lnTo>
                      <a:lnTo>
                        <a:pt x="76" y="252"/>
                      </a:lnTo>
                      <a:lnTo>
                        <a:pt x="76" y="253"/>
                      </a:lnTo>
                      <a:lnTo>
                        <a:pt x="76" y="253"/>
                      </a:lnTo>
                      <a:lnTo>
                        <a:pt x="76" y="253"/>
                      </a:lnTo>
                      <a:lnTo>
                        <a:pt x="76" y="253"/>
                      </a:lnTo>
                      <a:lnTo>
                        <a:pt x="76" y="254"/>
                      </a:lnTo>
                      <a:lnTo>
                        <a:pt x="77" y="254"/>
                      </a:lnTo>
                      <a:lnTo>
                        <a:pt x="78" y="254"/>
                      </a:lnTo>
                      <a:lnTo>
                        <a:pt x="86" y="254"/>
                      </a:lnTo>
                      <a:lnTo>
                        <a:pt x="88" y="254"/>
                      </a:lnTo>
                      <a:lnTo>
                        <a:pt x="89" y="254"/>
                      </a:lnTo>
                      <a:lnTo>
                        <a:pt x="93" y="253"/>
                      </a:lnTo>
                      <a:lnTo>
                        <a:pt x="94" y="253"/>
                      </a:lnTo>
                      <a:lnTo>
                        <a:pt x="94" y="252"/>
                      </a:lnTo>
                      <a:lnTo>
                        <a:pt x="96" y="251"/>
                      </a:lnTo>
                      <a:lnTo>
                        <a:pt x="96" y="251"/>
                      </a:lnTo>
                      <a:lnTo>
                        <a:pt x="97" y="251"/>
                      </a:lnTo>
                      <a:lnTo>
                        <a:pt x="98" y="251"/>
                      </a:lnTo>
                      <a:lnTo>
                        <a:pt x="99" y="251"/>
                      </a:lnTo>
                      <a:lnTo>
                        <a:pt x="100" y="250"/>
                      </a:lnTo>
                      <a:lnTo>
                        <a:pt x="100" y="250"/>
                      </a:lnTo>
                      <a:lnTo>
                        <a:pt x="100" y="250"/>
                      </a:lnTo>
                      <a:lnTo>
                        <a:pt x="100" y="249"/>
                      </a:lnTo>
                      <a:lnTo>
                        <a:pt x="100" y="247"/>
                      </a:lnTo>
                      <a:lnTo>
                        <a:pt x="100" y="247"/>
                      </a:lnTo>
                      <a:lnTo>
                        <a:pt x="100" y="245"/>
                      </a:lnTo>
                      <a:lnTo>
                        <a:pt x="100" y="245"/>
                      </a:lnTo>
                      <a:lnTo>
                        <a:pt x="101" y="243"/>
                      </a:lnTo>
                      <a:lnTo>
                        <a:pt x="101" y="242"/>
                      </a:lnTo>
                      <a:lnTo>
                        <a:pt x="101" y="241"/>
                      </a:lnTo>
                      <a:lnTo>
                        <a:pt x="102" y="240"/>
                      </a:lnTo>
                      <a:lnTo>
                        <a:pt x="103" y="237"/>
                      </a:lnTo>
                      <a:lnTo>
                        <a:pt x="103" y="236"/>
                      </a:lnTo>
                      <a:lnTo>
                        <a:pt x="103" y="234"/>
                      </a:lnTo>
                      <a:lnTo>
                        <a:pt x="104" y="233"/>
                      </a:lnTo>
                      <a:lnTo>
                        <a:pt x="103" y="226"/>
                      </a:lnTo>
                      <a:lnTo>
                        <a:pt x="103" y="222"/>
                      </a:lnTo>
                      <a:lnTo>
                        <a:pt x="103" y="219"/>
                      </a:lnTo>
                      <a:lnTo>
                        <a:pt x="103" y="216"/>
                      </a:lnTo>
                      <a:lnTo>
                        <a:pt x="103" y="212"/>
                      </a:lnTo>
                      <a:lnTo>
                        <a:pt x="104" y="209"/>
                      </a:lnTo>
                      <a:lnTo>
                        <a:pt x="104" y="205"/>
                      </a:lnTo>
                      <a:lnTo>
                        <a:pt x="104" y="199"/>
                      </a:lnTo>
                      <a:lnTo>
                        <a:pt x="104" y="195"/>
                      </a:lnTo>
                      <a:lnTo>
                        <a:pt x="104" y="191"/>
                      </a:lnTo>
                      <a:lnTo>
                        <a:pt x="103" y="180"/>
                      </a:lnTo>
                      <a:lnTo>
                        <a:pt x="103" y="177"/>
                      </a:lnTo>
                      <a:lnTo>
                        <a:pt x="102" y="172"/>
                      </a:lnTo>
                      <a:lnTo>
                        <a:pt x="102" y="167"/>
                      </a:lnTo>
                      <a:lnTo>
                        <a:pt x="101" y="164"/>
                      </a:lnTo>
                      <a:lnTo>
                        <a:pt x="100" y="157"/>
                      </a:lnTo>
                      <a:lnTo>
                        <a:pt x="100" y="157"/>
                      </a:lnTo>
                      <a:lnTo>
                        <a:pt x="100" y="153"/>
                      </a:lnTo>
                      <a:lnTo>
                        <a:pt x="100" y="149"/>
                      </a:lnTo>
                      <a:lnTo>
                        <a:pt x="100" y="146"/>
                      </a:lnTo>
                      <a:lnTo>
                        <a:pt x="100" y="144"/>
                      </a:lnTo>
                      <a:lnTo>
                        <a:pt x="99" y="143"/>
                      </a:lnTo>
                      <a:lnTo>
                        <a:pt x="99" y="141"/>
                      </a:lnTo>
                      <a:lnTo>
                        <a:pt x="99" y="141"/>
                      </a:lnTo>
                      <a:lnTo>
                        <a:pt x="99" y="140"/>
                      </a:lnTo>
                      <a:lnTo>
                        <a:pt x="99" y="138"/>
                      </a:lnTo>
                      <a:lnTo>
                        <a:pt x="99" y="136"/>
                      </a:lnTo>
                      <a:lnTo>
                        <a:pt x="99" y="136"/>
                      </a:lnTo>
                      <a:lnTo>
                        <a:pt x="99" y="136"/>
                      </a:lnTo>
                      <a:lnTo>
                        <a:pt x="100" y="136"/>
                      </a:lnTo>
                      <a:lnTo>
                        <a:pt x="100" y="136"/>
                      </a:lnTo>
                      <a:lnTo>
                        <a:pt x="100" y="133"/>
                      </a:lnTo>
                      <a:lnTo>
                        <a:pt x="100" y="132"/>
                      </a:lnTo>
                      <a:lnTo>
                        <a:pt x="100" y="128"/>
                      </a:lnTo>
                      <a:lnTo>
                        <a:pt x="100" y="124"/>
                      </a:lnTo>
                      <a:lnTo>
                        <a:pt x="100" y="121"/>
                      </a:lnTo>
                      <a:lnTo>
                        <a:pt x="100" y="120"/>
                      </a:lnTo>
                      <a:lnTo>
                        <a:pt x="100" y="120"/>
                      </a:lnTo>
                      <a:lnTo>
                        <a:pt x="101" y="120"/>
                      </a:lnTo>
                      <a:lnTo>
                        <a:pt x="102" y="119"/>
                      </a:lnTo>
                      <a:lnTo>
                        <a:pt x="102" y="119"/>
                      </a:lnTo>
                      <a:lnTo>
                        <a:pt x="102" y="119"/>
                      </a:lnTo>
                      <a:lnTo>
                        <a:pt x="102" y="119"/>
                      </a:lnTo>
                      <a:lnTo>
                        <a:pt x="103" y="119"/>
                      </a:lnTo>
                      <a:lnTo>
                        <a:pt x="104" y="118"/>
                      </a:lnTo>
                      <a:lnTo>
                        <a:pt x="105" y="118"/>
                      </a:lnTo>
                      <a:lnTo>
                        <a:pt x="106" y="118"/>
                      </a:lnTo>
                      <a:lnTo>
                        <a:pt x="107" y="119"/>
                      </a:lnTo>
                      <a:lnTo>
                        <a:pt x="111" y="121"/>
                      </a:lnTo>
                      <a:lnTo>
                        <a:pt x="111" y="121"/>
                      </a:lnTo>
                      <a:lnTo>
                        <a:pt x="112" y="121"/>
                      </a:lnTo>
                      <a:lnTo>
                        <a:pt x="112" y="121"/>
                      </a:lnTo>
                      <a:lnTo>
                        <a:pt x="112" y="120"/>
                      </a:lnTo>
                      <a:lnTo>
                        <a:pt x="113" y="118"/>
                      </a:lnTo>
                      <a:lnTo>
                        <a:pt x="115" y="115"/>
                      </a:lnTo>
                      <a:lnTo>
                        <a:pt x="117" y="112"/>
                      </a:lnTo>
                      <a:lnTo>
                        <a:pt x="118" y="110"/>
                      </a:lnTo>
                      <a:lnTo>
                        <a:pt x="119" y="109"/>
                      </a:lnTo>
                      <a:lnTo>
                        <a:pt x="120" y="108"/>
                      </a:lnTo>
                      <a:lnTo>
                        <a:pt x="121" y="107"/>
                      </a:lnTo>
                      <a:lnTo>
                        <a:pt x="122" y="104"/>
                      </a:lnTo>
                      <a:lnTo>
                        <a:pt x="122" y="103"/>
                      </a:lnTo>
                      <a:lnTo>
                        <a:pt x="123" y="101"/>
                      </a:lnTo>
                      <a:lnTo>
                        <a:pt x="124" y="99"/>
                      </a:lnTo>
                      <a:lnTo>
                        <a:pt x="125" y="98"/>
                      </a:lnTo>
                      <a:lnTo>
                        <a:pt x="126" y="96"/>
                      </a:lnTo>
                      <a:lnTo>
                        <a:pt x="128" y="90"/>
                      </a:lnTo>
                      <a:lnTo>
                        <a:pt x="129" y="88"/>
                      </a:lnTo>
                      <a:lnTo>
                        <a:pt x="129" y="86"/>
                      </a:lnTo>
                      <a:lnTo>
                        <a:pt x="130" y="86"/>
                      </a:lnTo>
                      <a:lnTo>
                        <a:pt x="130" y="85"/>
                      </a:lnTo>
                      <a:lnTo>
                        <a:pt x="130" y="84"/>
                      </a:lnTo>
                      <a:lnTo>
                        <a:pt x="130" y="83"/>
                      </a:lnTo>
                      <a:lnTo>
                        <a:pt x="130" y="80"/>
                      </a:lnTo>
                      <a:close/>
                      <a:moveTo>
                        <a:pt x="64" y="10"/>
                      </a:moveTo>
                      <a:lnTo>
                        <a:pt x="64" y="10"/>
                      </a:lnTo>
                      <a:lnTo>
                        <a:pt x="64" y="10"/>
                      </a:lnTo>
                      <a:lnTo>
                        <a:pt x="64" y="10"/>
                      </a:lnTo>
                      <a:close/>
                      <a:moveTo>
                        <a:pt x="64" y="11"/>
                      </a:moveTo>
                      <a:lnTo>
                        <a:pt x="64" y="10"/>
                      </a:lnTo>
                      <a:lnTo>
                        <a:pt x="64" y="10"/>
                      </a:lnTo>
                      <a:lnTo>
                        <a:pt x="64" y="10"/>
                      </a:lnTo>
                      <a:lnTo>
                        <a:pt x="64" y="11"/>
                      </a:lnTo>
                      <a:close/>
                      <a:moveTo>
                        <a:pt x="112" y="90"/>
                      </a:moveTo>
                      <a:lnTo>
                        <a:pt x="110" y="91"/>
                      </a:lnTo>
                      <a:lnTo>
                        <a:pt x="109" y="91"/>
                      </a:lnTo>
                      <a:lnTo>
                        <a:pt x="109" y="92"/>
                      </a:lnTo>
                      <a:lnTo>
                        <a:pt x="108" y="93"/>
                      </a:lnTo>
                      <a:lnTo>
                        <a:pt x="108" y="94"/>
                      </a:lnTo>
                      <a:lnTo>
                        <a:pt x="108" y="95"/>
                      </a:lnTo>
                      <a:lnTo>
                        <a:pt x="108" y="97"/>
                      </a:lnTo>
                      <a:lnTo>
                        <a:pt x="108" y="97"/>
                      </a:lnTo>
                      <a:lnTo>
                        <a:pt x="108" y="99"/>
                      </a:lnTo>
                      <a:lnTo>
                        <a:pt x="108" y="99"/>
                      </a:lnTo>
                      <a:lnTo>
                        <a:pt x="108" y="100"/>
                      </a:lnTo>
                      <a:lnTo>
                        <a:pt x="108" y="100"/>
                      </a:lnTo>
                      <a:lnTo>
                        <a:pt x="108" y="101"/>
                      </a:lnTo>
                      <a:lnTo>
                        <a:pt x="108" y="102"/>
                      </a:lnTo>
                      <a:lnTo>
                        <a:pt x="108" y="102"/>
                      </a:lnTo>
                      <a:lnTo>
                        <a:pt x="107" y="102"/>
                      </a:lnTo>
                      <a:lnTo>
                        <a:pt x="106" y="102"/>
                      </a:lnTo>
                      <a:lnTo>
                        <a:pt x="105" y="102"/>
                      </a:lnTo>
                      <a:lnTo>
                        <a:pt x="105" y="103"/>
                      </a:lnTo>
                      <a:lnTo>
                        <a:pt x="105" y="103"/>
                      </a:lnTo>
                      <a:lnTo>
                        <a:pt x="104" y="103"/>
                      </a:lnTo>
                      <a:lnTo>
                        <a:pt x="104" y="105"/>
                      </a:lnTo>
                      <a:lnTo>
                        <a:pt x="104" y="105"/>
                      </a:lnTo>
                      <a:lnTo>
                        <a:pt x="104" y="106"/>
                      </a:lnTo>
                      <a:lnTo>
                        <a:pt x="102" y="107"/>
                      </a:lnTo>
                      <a:lnTo>
                        <a:pt x="100" y="109"/>
                      </a:lnTo>
                      <a:lnTo>
                        <a:pt x="99" y="108"/>
                      </a:lnTo>
                      <a:lnTo>
                        <a:pt x="99" y="108"/>
                      </a:lnTo>
                      <a:lnTo>
                        <a:pt x="99" y="106"/>
                      </a:lnTo>
                      <a:lnTo>
                        <a:pt x="98" y="104"/>
                      </a:lnTo>
                      <a:lnTo>
                        <a:pt x="99" y="104"/>
                      </a:lnTo>
                      <a:lnTo>
                        <a:pt x="99" y="103"/>
                      </a:lnTo>
                      <a:lnTo>
                        <a:pt x="99" y="101"/>
                      </a:lnTo>
                      <a:lnTo>
                        <a:pt x="99" y="99"/>
                      </a:lnTo>
                      <a:lnTo>
                        <a:pt x="99" y="98"/>
                      </a:lnTo>
                      <a:lnTo>
                        <a:pt x="100" y="95"/>
                      </a:lnTo>
                      <a:lnTo>
                        <a:pt x="100" y="91"/>
                      </a:lnTo>
                      <a:lnTo>
                        <a:pt x="102" y="86"/>
                      </a:lnTo>
                      <a:lnTo>
                        <a:pt x="102" y="85"/>
                      </a:lnTo>
                      <a:lnTo>
                        <a:pt x="103" y="84"/>
                      </a:lnTo>
                      <a:lnTo>
                        <a:pt x="103" y="83"/>
                      </a:lnTo>
                      <a:lnTo>
                        <a:pt x="103" y="80"/>
                      </a:lnTo>
                      <a:lnTo>
                        <a:pt x="104" y="79"/>
                      </a:lnTo>
                      <a:lnTo>
                        <a:pt x="104" y="77"/>
                      </a:lnTo>
                      <a:lnTo>
                        <a:pt x="105" y="76"/>
                      </a:lnTo>
                      <a:lnTo>
                        <a:pt x="105" y="75"/>
                      </a:lnTo>
                      <a:lnTo>
                        <a:pt x="107" y="74"/>
                      </a:lnTo>
                      <a:lnTo>
                        <a:pt x="107" y="73"/>
                      </a:lnTo>
                      <a:lnTo>
                        <a:pt x="107" y="72"/>
                      </a:lnTo>
                      <a:lnTo>
                        <a:pt x="107" y="72"/>
                      </a:lnTo>
                      <a:lnTo>
                        <a:pt x="108" y="73"/>
                      </a:lnTo>
                      <a:lnTo>
                        <a:pt x="108" y="73"/>
                      </a:lnTo>
                      <a:lnTo>
                        <a:pt x="108" y="74"/>
                      </a:lnTo>
                      <a:lnTo>
                        <a:pt x="108" y="75"/>
                      </a:lnTo>
                      <a:lnTo>
                        <a:pt x="109" y="76"/>
                      </a:lnTo>
                      <a:lnTo>
                        <a:pt x="109" y="77"/>
                      </a:lnTo>
                      <a:lnTo>
                        <a:pt x="110" y="79"/>
                      </a:lnTo>
                      <a:lnTo>
                        <a:pt x="111" y="81"/>
                      </a:lnTo>
                      <a:lnTo>
                        <a:pt x="111" y="83"/>
                      </a:lnTo>
                      <a:lnTo>
                        <a:pt x="111" y="85"/>
                      </a:lnTo>
                      <a:lnTo>
                        <a:pt x="111" y="88"/>
                      </a:lnTo>
                      <a:lnTo>
                        <a:pt x="112" y="88"/>
                      </a:lnTo>
                      <a:lnTo>
                        <a:pt x="112" y="89"/>
                      </a:lnTo>
                      <a:lnTo>
                        <a:pt x="112"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Calibri"/>
                  </a:endParaRPr>
                </a:p>
              </p:txBody>
            </p:sp>
            <p:sp>
              <p:nvSpPr>
                <p:cNvPr id="54" name="Freeform 47"/>
                <p:cNvSpPr>
                  <a:spLocks noChangeAspect="1" noEditPoints="1"/>
                </p:cNvSpPr>
                <p:nvPr/>
              </p:nvSpPr>
              <p:spPr bwMode="auto">
                <a:xfrm>
                  <a:off x="5501214" y="2213022"/>
                  <a:ext cx="263086" cy="165548"/>
                </a:xfrm>
                <a:custGeom>
                  <a:avLst/>
                  <a:gdLst/>
                  <a:ahLst/>
                  <a:cxnLst>
                    <a:cxn ang="0">
                      <a:pos x="377" y="1001"/>
                    </a:cxn>
                    <a:cxn ang="0">
                      <a:pos x="151" y="1080"/>
                    </a:cxn>
                    <a:cxn ang="0">
                      <a:pos x="289" y="1248"/>
                    </a:cxn>
                    <a:cxn ang="0">
                      <a:pos x="524" y="1145"/>
                    </a:cxn>
                    <a:cxn ang="0">
                      <a:pos x="340" y="1137"/>
                    </a:cxn>
                    <a:cxn ang="0">
                      <a:pos x="249" y="1147"/>
                    </a:cxn>
                    <a:cxn ang="0">
                      <a:pos x="306" y="1100"/>
                    </a:cxn>
                    <a:cxn ang="0">
                      <a:pos x="335" y="1089"/>
                    </a:cxn>
                    <a:cxn ang="0">
                      <a:pos x="419" y="1080"/>
                    </a:cxn>
                    <a:cxn ang="0">
                      <a:pos x="369" y="1125"/>
                    </a:cxn>
                    <a:cxn ang="0">
                      <a:pos x="312" y="1108"/>
                    </a:cxn>
                    <a:cxn ang="0">
                      <a:pos x="351" y="1115"/>
                    </a:cxn>
                    <a:cxn ang="0">
                      <a:pos x="351" y="1115"/>
                    </a:cxn>
                    <a:cxn ang="0">
                      <a:pos x="1264" y="538"/>
                    </a:cxn>
                    <a:cxn ang="0">
                      <a:pos x="1239" y="684"/>
                    </a:cxn>
                    <a:cxn ang="0">
                      <a:pos x="1343" y="736"/>
                    </a:cxn>
                    <a:cxn ang="0">
                      <a:pos x="1381" y="925"/>
                    </a:cxn>
                    <a:cxn ang="0">
                      <a:pos x="1136" y="753"/>
                    </a:cxn>
                    <a:cxn ang="0">
                      <a:pos x="1182" y="724"/>
                    </a:cxn>
                    <a:cxn ang="0">
                      <a:pos x="1237" y="222"/>
                    </a:cxn>
                    <a:cxn ang="0">
                      <a:pos x="1475" y="102"/>
                    </a:cxn>
                    <a:cxn ang="0">
                      <a:pos x="1178" y="11"/>
                    </a:cxn>
                    <a:cxn ang="0">
                      <a:pos x="1204" y="0"/>
                    </a:cxn>
                    <a:cxn ang="0">
                      <a:pos x="344" y="552"/>
                    </a:cxn>
                    <a:cxn ang="0">
                      <a:pos x="2186" y="1340"/>
                    </a:cxn>
                    <a:cxn ang="0">
                      <a:pos x="1085" y="606"/>
                    </a:cxn>
                    <a:cxn ang="0">
                      <a:pos x="1783" y="634"/>
                    </a:cxn>
                    <a:cxn ang="0">
                      <a:pos x="1346" y="759"/>
                    </a:cxn>
                    <a:cxn ang="0">
                      <a:pos x="1356" y="739"/>
                    </a:cxn>
                    <a:cxn ang="0">
                      <a:pos x="1356" y="739"/>
                    </a:cxn>
                    <a:cxn ang="0">
                      <a:pos x="820" y="794"/>
                    </a:cxn>
                    <a:cxn ang="0">
                      <a:pos x="936" y="639"/>
                    </a:cxn>
                    <a:cxn ang="0">
                      <a:pos x="821" y="787"/>
                    </a:cxn>
                    <a:cxn ang="0">
                      <a:pos x="778" y="792"/>
                    </a:cxn>
                    <a:cxn ang="0">
                      <a:pos x="826" y="660"/>
                    </a:cxn>
                    <a:cxn ang="0">
                      <a:pos x="807" y="796"/>
                    </a:cxn>
                    <a:cxn ang="0">
                      <a:pos x="291" y="728"/>
                    </a:cxn>
                    <a:cxn ang="0">
                      <a:pos x="254" y="803"/>
                    </a:cxn>
                    <a:cxn ang="0">
                      <a:pos x="779" y="1002"/>
                    </a:cxn>
                    <a:cxn ang="0">
                      <a:pos x="495" y="1280"/>
                    </a:cxn>
                    <a:cxn ang="0">
                      <a:pos x="446" y="1305"/>
                    </a:cxn>
                    <a:cxn ang="0">
                      <a:pos x="768" y="1084"/>
                    </a:cxn>
                    <a:cxn ang="0">
                      <a:pos x="1043" y="1180"/>
                    </a:cxn>
                    <a:cxn ang="0">
                      <a:pos x="802" y="1334"/>
                    </a:cxn>
                    <a:cxn ang="0">
                      <a:pos x="745" y="1346"/>
                    </a:cxn>
                    <a:cxn ang="0">
                      <a:pos x="1410" y="1211"/>
                    </a:cxn>
                    <a:cxn ang="0">
                      <a:pos x="783" y="1068"/>
                    </a:cxn>
                    <a:cxn ang="0">
                      <a:pos x="1387" y="958"/>
                    </a:cxn>
                    <a:cxn ang="0">
                      <a:pos x="1404" y="980"/>
                    </a:cxn>
                    <a:cxn ang="0">
                      <a:pos x="1399" y="938"/>
                    </a:cxn>
                    <a:cxn ang="0">
                      <a:pos x="1621" y="1230"/>
                    </a:cxn>
                    <a:cxn ang="0">
                      <a:pos x="2136" y="1305"/>
                    </a:cxn>
                  </a:cxnLst>
                  <a:rect l="0" t="0" r="r" b="b"/>
                  <a:pathLst>
                    <a:path w="2186" h="1376">
                      <a:moveTo>
                        <a:pt x="405" y="1100"/>
                      </a:moveTo>
                      <a:cubicBezTo>
                        <a:pt x="448" y="1069"/>
                        <a:pt x="448" y="1069"/>
                        <a:pt x="448" y="1069"/>
                      </a:cubicBezTo>
                      <a:cubicBezTo>
                        <a:pt x="385" y="1080"/>
                        <a:pt x="385" y="1080"/>
                        <a:pt x="385" y="1080"/>
                      </a:cubicBezTo>
                      <a:cubicBezTo>
                        <a:pt x="377" y="1001"/>
                        <a:pt x="377" y="1001"/>
                        <a:pt x="377" y="1001"/>
                      </a:cubicBezTo>
                      <a:cubicBezTo>
                        <a:pt x="317" y="1068"/>
                        <a:pt x="317" y="1068"/>
                        <a:pt x="317" y="1068"/>
                      </a:cubicBezTo>
                      <a:cubicBezTo>
                        <a:pt x="269" y="1038"/>
                        <a:pt x="269" y="1038"/>
                        <a:pt x="269" y="1038"/>
                      </a:cubicBezTo>
                      <a:cubicBezTo>
                        <a:pt x="286" y="1080"/>
                        <a:pt x="286" y="1080"/>
                        <a:pt x="286" y="1080"/>
                      </a:cubicBezTo>
                      <a:cubicBezTo>
                        <a:pt x="151" y="1080"/>
                        <a:pt x="151" y="1080"/>
                        <a:pt x="151" y="1080"/>
                      </a:cubicBezTo>
                      <a:cubicBezTo>
                        <a:pt x="268" y="1125"/>
                        <a:pt x="268" y="1125"/>
                        <a:pt x="268" y="1125"/>
                      </a:cubicBezTo>
                      <a:cubicBezTo>
                        <a:pt x="216" y="1160"/>
                        <a:pt x="216" y="1160"/>
                        <a:pt x="216" y="1160"/>
                      </a:cubicBezTo>
                      <a:cubicBezTo>
                        <a:pt x="287" y="1147"/>
                        <a:pt x="287" y="1147"/>
                        <a:pt x="287" y="1147"/>
                      </a:cubicBezTo>
                      <a:cubicBezTo>
                        <a:pt x="289" y="1248"/>
                        <a:pt x="289" y="1248"/>
                        <a:pt x="289" y="1248"/>
                      </a:cubicBezTo>
                      <a:cubicBezTo>
                        <a:pt x="359" y="1160"/>
                        <a:pt x="359" y="1160"/>
                        <a:pt x="359" y="1160"/>
                      </a:cubicBezTo>
                      <a:cubicBezTo>
                        <a:pt x="413" y="1194"/>
                        <a:pt x="413" y="1194"/>
                        <a:pt x="413" y="1194"/>
                      </a:cubicBezTo>
                      <a:cubicBezTo>
                        <a:pt x="391" y="1146"/>
                        <a:pt x="391" y="1146"/>
                        <a:pt x="391" y="1146"/>
                      </a:cubicBezTo>
                      <a:cubicBezTo>
                        <a:pt x="524" y="1145"/>
                        <a:pt x="524" y="1145"/>
                        <a:pt x="524" y="1145"/>
                      </a:cubicBezTo>
                      <a:lnTo>
                        <a:pt x="405" y="1100"/>
                      </a:lnTo>
                      <a:close/>
                      <a:moveTo>
                        <a:pt x="392" y="1172"/>
                      </a:moveTo>
                      <a:cubicBezTo>
                        <a:pt x="351" y="1136"/>
                        <a:pt x="351" y="1136"/>
                        <a:pt x="351" y="1136"/>
                      </a:cubicBezTo>
                      <a:cubicBezTo>
                        <a:pt x="348" y="1137"/>
                        <a:pt x="344" y="1137"/>
                        <a:pt x="340" y="1137"/>
                      </a:cubicBezTo>
                      <a:cubicBezTo>
                        <a:pt x="303" y="1209"/>
                        <a:pt x="303" y="1209"/>
                        <a:pt x="303" y="1209"/>
                      </a:cubicBezTo>
                      <a:cubicBezTo>
                        <a:pt x="319" y="1134"/>
                        <a:pt x="319" y="1134"/>
                        <a:pt x="319" y="1134"/>
                      </a:cubicBezTo>
                      <a:cubicBezTo>
                        <a:pt x="315" y="1132"/>
                        <a:pt x="312" y="1130"/>
                        <a:pt x="310" y="1128"/>
                      </a:cubicBezTo>
                      <a:cubicBezTo>
                        <a:pt x="249" y="1147"/>
                        <a:pt x="249" y="1147"/>
                        <a:pt x="249" y="1147"/>
                      </a:cubicBezTo>
                      <a:cubicBezTo>
                        <a:pt x="303" y="1121"/>
                        <a:pt x="303" y="1121"/>
                        <a:pt x="303" y="1121"/>
                      </a:cubicBezTo>
                      <a:cubicBezTo>
                        <a:pt x="302" y="1119"/>
                        <a:pt x="301" y="1116"/>
                        <a:pt x="301" y="1113"/>
                      </a:cubicBezTo>
                      <a:cubicBezTo>
                        <a:pt x="201" y="1089"/>
                        <a:pt x="201" y="1089"/>
                        <a:pt x="201" y="1089"/>
                      </a:cubicBezTo>
                      <a:cubicBezTo>
                        <a:pt x="306" y="1100"/>
                        <a:pt x="306" y="1100"/>
                        <a:pt x="306" y="1100"/>
                      </a:cubicBezTo>
                      <a:cubicBezTo>
                        <a:pt x="308" y="1098"/>
                        <a:pt x="310" y="1096"/>
                        <a:pt x="313" y="1094"/>
                      </a:cubicBezTo>
                      <a:cubicBezTo>
                        <a:pt x="287" y="1057"/>
                        <a:pt x="287" y="1057"/>
                        <a:pt x="287" y="1057"/>
                      </a:cubicBezTo>
                      <a:cubicBezTo>
                        <a:pt x="324" y="1090"/>
                        <a:pt x="324" y="1090"/>
                        <a:pt x="324" y="1090"/>
                      </a:cubicBezTo>
                      <a:cubicBezTo>
                        <a:pt x="328" y="1089"/>
                        <a:pt x="331" y="1089"/>
                        <a:pt x="335" y="1089"/>
                      </a:cubicBezTo>
                      <a:cubicBezTo>
                        <a:pt x="367" y="1029"/>
                        <a:pt x="367" y="1029"/>
                        <a:pt x="367" y="1029"/>
                      </a:cubicBezTo>
                      <a:cubicBezTo>
                        <a:pt x="355" y="1092"/>
                        <a:pt x="355" y="1092"/>
                        <a:pt x="355" y="1092"/>
                      </a:cubicBezTo>
                      <a:cubicBezTo>
                        <a:pt x="359" y="1093"/>
                        <a:pt x="362" y="1095"/>
                        <a:pt x="364" y="1097"/>
                      </a:cubicBezTo>
                      <a:cubicBezTo>
                        <a:pt x="419" y="1080"/>
                        <a:pt x="419" y="1080"/>
                        <a:pt x="419" y="1080"/>
                      </a:cubicBezTo>
                      <a:cubicBezTo>
                        <a:pt x="371" y="1104"/>
                        <a:pt x="371" y="1104"/>
                        <a:pt x="371" y="1104"/>
                      </a:cubicBezTo>
                      <a:cubicBezTo>
                        <a:pt x="373" y="1106"/>
                        <a:pt x="374" y="1109"/>
                        <a:pt x="374" y="1112"/>
                      </a:cubicBezTo>
                      <a:cubicBezTo>
                        <a:pt x="474" y="1136"/>
                        <a:pt x="474" y="1136"/>
                        <a:pt x="474" y="1136"/>
                      </a:cubicBezTo>
                      <a:cubicBezTo>
                        <a:pt x="369" y="1125"/>
                        <a:pt x="369" y="1125"/>
                        <a:pt x="369" y="1125"/>
                      </a:cubicBezTo>
                      <a:cubicBezTo>
                        <a:pt x="368" y="1127"/>
                        <a:pt x="365" y="1129"/>
                        <a:pt x="362" y="1131"/>
                      </a:cubicBezTo>
                      <a:lnTo>
                        <a:pt x="392" y="1172"/>
                      </a:lnTo>
                      <a:close/>
                      <a:moveTo>
                        <a:pt x="343" y="1096"/>
                      </a:moveTo>
                      <a:cubicBezTo>
                        <a:pt x="329" y="1094"/>
                        <a:pt x="315" y="1099"/>
                        <a:pt x="312" y="1108"/>
                      </a:cubicBezTo>
                      <a:cubicBezTo>
                        <a:pt x="308" y="1117"/>
                        <a:pt x="317" y="1127"/>
                        <a:pt x="331" y="1129"/>
                      </a:cubicBezTo>
                      <a:cubicBezTo>
                        <a:pt x="346" y="1132"/>
                        <a:pt x="360" y="1126"/>
                        <a:pt x="363" y="1117"/>
                      </a:cubicBezTo>
                      <a:cubicBezTo>
                        <a:pt x="366" y="1108"/>
                        <a:pt x="357" y="1098"/>
                        <a:pt x="343" y="1096"/>
                      </a:cubicBezTo>
                      <a:close/>
                      <a:moveTo>
                        <a:pt x="351" y="1115"/>
                      </a:moveTo>
                      <a:cubicBezTo>
                        <a:pt x="349" y="1120"/>
                        <a:pt x="342" y="1123"/>
                        <a:pt x="334" y="1122"/>
                      </a:cubicBezTo>
                      <a:cubicBezTo>
                        <a:pt x="327" y="1120"/>
                        <a:pt x="322" y="1115"/>
                        <a:pt x="324" y="1110"/>
                      </a:cubicBezTo>
                      <a:cubicBezTo>
                        <a:pt x="326" y="1105"/>
                        <a:pt x="333" y="1102"/>
                        <a:pt x="341" y="1103"/>
                      </a:cubicBezTo>
                      <a:cubicBezTo>
                        <a:pt x="348" y="1105"/>
                        <a:pt x="353" y="1110"/>
                        <a:pt x="351" y="1115"/>
                      </a:cubicBezTo>
                      <a:close/>
                      <a:moveTo>
                        <a:pt x="1801" y="609"/>
                      </a:moveTo>
                      <a:cubicBezTo>
                        <a:pt x="1794" y="608"/>
                        <a:pt x="1794" y="608"/>
                        <a:pt x="1794" y="608"/>
                      </a:cubicBezTo>
                      <a:cubicBezTo>
                        <a:pt x="1310" y="528"/>
                        <a:pt x="1310" y="528"/>
                        <a:pt x="1310" y="528"/>
                      </a:cubicBezTo>
                      <a:cubicBezTo>
                        <a:pt x="1264" y="538"/>
                        <a:pt x="1264" y="538"/>
                        <a:pt x="1264" y="538"/>
                      </a:cubicBezTo>
                      <a:cubicBezTo>
                        <a:pt x="1261" y="548"/>
                        <a:pt x="1258" y="558"/>
                        <a:pt x="1256" y="568"/>
                      </a:cubicBezTo>
                      <a:cubicBezTo>
                        <a:pt x="1307" y="557"/>
                        <a:pt x="1307" y="557"/>
                        <a:pt x="1307" y="557"/>
                      </a:cubicBezTo>
                      <a:cubicBezTo>
                        <a:pt x="1325" y="647"/>
                        <a:pt x="1325" y="647"/>
                        <a:pt x="1325" y="647"/>
                      </a:cubicBezTo>
                      <a:cubicBezTo>
                        <a:pt x="1239" y="684"/>
                        <a:pt x="1239" y="684"/>
                        <a:pt x="1239" y="684"/>
                      </a:cubicBezTo>
                      <a:cubicBezTo>
                        <a:pt x="1239" y="693"/>
                        <a:pt x="1239" y="701"/>
                        <a:pt x="1238" y="708"/>
                      </a:cubicBezTo>
                      <a:cubicBezTo>
                        <a:pt x="1328" y="670"/>
                        <a:pt x="1328" y="670"/>
                        <a:pt x="1328" y="670"/>
                      </a:cubicBezTo>
                      <a:cubicBezTo>
                        <a:pt x="1330" y="670"/>
                        <a:pt x="1330" y="670"/>
                        <a:pt x="1330" y="670"/>
                      </a:cubicBezTo>
                      <a:cubicBezTo>
                        <a:pt x="1343" y="736"/>
                        <a:pt x="1343" y="736"/>
                        <a:pt x="1343" y="736"/>
                      </a:cubicBezTo>
                      <a:cubicBezTo>
                        <a:pt x="1287" y="761"/>
                        <a:pt x="1287" y="761"/>
                        <a:pt x="1287" y="761"/>
                      </a:cubicBezTo>
                      <a:cubicBezTo>
                        <a:pt x="1347" y="799"/>
                        <a:pt x="1347" y="799"/>
                        <a:pt x="1347" y="799"/>
                      </a:cubicBezTo>
                      <a:cubicBezTo>
                        <a:pt x="1358" y="812"/>
                        <a:pt x="1358" y="812"/>
                        <a:pt x="1358" y="812"/>
                      </a:cubicBezTo>
                      <a:cubicBezTo>
                        <a:pt x="1381" y="925"/>
                        <a:pt x="1381" y="925"/>
                        <a:pt x="1381" y="925"/>
                      </a:cubicBezTo>
                      <a:cubicBezTo>
                        <a:pt x="1200" y="798"/>
                        <a:pt x="1200" y="798"/>
                        <a:pt x="1200" y="798"/>
                      </a:cubicBezTo>
                      <a:cubicBezTo>
                        <a:pt x="796" y="973"/>
                        <a:pt x="796" y="973"/>
                        <a:pt x="796" y="973"/>
                      </a:cubicBezTo>
                      <a:cubicBezTo>
                        <a:pt x="806" y="895"/>
                        <a:pt x="806" y="895"/>
                        <a:pt x="806" y="895"/>
                      </a:cubicBezTo>
                      <a:cubicBezTo>
                        <a:pt x="1136" y="753"/>
                        <a:pt x="1136" y="753"/>
                        <a:pt x="1136" y="753"/>
                      </a:cubicBezTo>
                      <a:cubicBezTo>
                        <a:pt x="964" y="633"/>
                        <a:pt x="964" y="633"/>
                        <a:pt x="964" y="633"/>
                      </a:cubicBezTo>
                      <a:cubicBezTo>
                        <a:pt x="1055" y="613"/>
                        <a:pt x="1055" y="613"/>
                        <a:pt x="1055" y="613"/>
                      </a:cubicBezTo>
                      <a:cubicBezTo>
                        <a:pt x="1181" y="693"/>
                        <a:pt x="1181" y="693"/>
                        <a:pt x="1181" y="693"/>
                      </a:cubicBezTo>
                      <a:cubicBezTo>
                        <a:pt x="1182" y="724"/>
                        <a:pt x="1182" y="724"/>
                        <a:pt x="1182" y="724"/>
                      </a:cubicBezTo>
                      <a:cubicBezTo>
                        <a:pt x="1183" y="761"/>
                        <a:pt x="1183" y="761"/>
                        <a:pt x="1183" y="761"/>
                      </a:cubicBezTo>
                      <a:cubicBezTo>
                        <a:pt x="1183" y="764"/>
                        <a:pt x="1192" y="766"/>
                        <a:pt x="1204" y="766"/>
                      </a:cubicBezTo>
                      <a:cubicBezTo>
                        <a:pt x="1216" y="766"/>
                        <a:pt x="1226" y="764"/>
                        <a:pt x="1226" y="761"/>
                      </a:cubicBezTo>
                      <a:cubicBezTo>
                        <a:pt x="1237" y="222"/>
                        <a:pt x="1237" y="222"/>
                        <a:pt x="1237" y="222"/>
                      </a:cubicBezTo>
                      <a:cubicBezTo>
                        <a:pt x="1240" y="287"/>
                        <a:pt x="1246" y="371"/>
                        <a:pt x="1259" y="416"/>
                      </a:cubicBezTo>
                      <a:cubicBezTo>
                        <a:pt x="1327" y="428"/>
                        <a:pt x="1469" y="441"/>
                        <a:pt x="1497" y="341"/>
                      </a:cubicBezTo>
                      <a:cubicBezTo>
                        <a:pt x="1534" y="209"/>
                        <a:pt x="1708" y="184"/>
                        <a:pt x="1754" y="175"/>
                      </a:cubicBezTo>
                      <a:cubicBezTo>
                        <a:pt x="1720" y="122"/>
                        <a:pt x="1588" y="56"/>
                        <a:pt x="1475" y="102"/>
                      </a:cubicBezTo>
                      <a:cubicBezTo>
                        <a:pt x="1386" y="139"/>
                        <a:pt x="1280" y="70"/>
                        <a:pt x="1240" y="40"/>
                      </a:cubicBezTo>
                      <a:cubicBezTo>
                        <a:pt x="1241" y="20"/>
                        <a:pt x="1241" y="20"/>
                        <a:pt x="1241" y="20"/>
                      </a:cubicBezTo>
                      <a:cubicBezTo>
                        <a:pt x="1236" y="18"/>
                        <a:pt x="1230" y="17"/>
                        <a:pt x="1224" y="18"/>
                      </a:cubicBezTo>
                      <a:cubicBezTo>
                        <a:pt x="1201" y="20"/>
                        <a:pt x="1178" y="11"/>
                        <a:pt x="1178" y="11"/>
                      </a:cubicBezTo>
                      <a:cubicBezTo>
                        <a:pt x="1178" y="11"/>
                        <a:pt x="1178" y="11"/>
                        <a:pt x="1178" y="11"/>
                      </a:cubicBezTo>
                      <a:cubicBezTo>
                        <a:pt x="1185" y="12"/>
                        <a:pt x="1194" y="13"/>
                        <a:pt x="1204" y="13"/>
                      </a:cubicBezTo>
                      <a:cubicBezTo>
                        <a:pt x="1225" y="13"/>
                        <a:pt x="1241" y="10"/>
                        <a:pt x="1241" y="6"/>
                      </a:cubicBezTo>
                      <a:cubicBezTo>
                        <a:pt x="1241" y="3"/>
                        <a:pt x="1225" y="0"/>
                        <a:pt x="1204" y="0"/>
                      </a:cubicBezTo>
                      <a:cubicBezTo>
                        <a:pt x="1184" y="0"/>
                        <a:pt x="1167" y="3"/>
                        <a:pt x="1167" y="6"/>
                      </a:cubicBezTo>
                      <a:cubicBezTo>
                        <a:pt x="1179" y="557"/>
                        <a:pt x="1179" y="557"/>
                        <a:pt x="1179" y="557"/>
                      </a:cubicBezTo>
                      <a:cubicBezTo>
                        <a:pt x="833" y="633"/>
                        <a:pt x="833" y="633"/>
                        <a:pt x="833" y="633"/>
                      </a:cubicBezTo>
                      <a:cubicBezTo>
                        <a:pt x="344" y="552"/>
                        <a:pt x="344" y="552"/>
                        <a:pt x="344" y="552"/>
                      </a:cubicBezTo>
                      <a:cubicBezTo>
                        <a:pt x="0" y="1268"/>
                        <a:pt x="0" y="1268"/>
                        <a:pt x="0" y="1268"/>
                      </a:cubicBezTo>
                      <a:cubicBezTo>
                        <a:pt x="737" y="1376"/>
                        <a:pt x="737" y="1376"/>
                        <a:pt x="737" y="1376"/>
                      </a:cubicBezTo>
                      <a:cubicBezTo>
                        <a:pt x="1446" y="1232"/>
                        <a:pt x="1446" y="1232"/>
                        <a:pt x="1446" y="1232"/>
                      </a:cubicBezTo>
                      <a:cubicBezTo>
                        <a:pt x="2186" y="1340"/>
                        <a:pt x="2186" y="1340"/>
                        <a:pt x="2186" y="1340"/>
                      </a:cubicBezTo>
                      <a:lnTo>
                        <a:pt x="1801" y="609"/>
                      </a:lnTo>
                      <a:close/>
                      <a:moveTo>
                        <a:pt x="1179" y="585"/>
                      </a:moveTo>
                      <a:cubicBezTo>
                        <a:pt x="1181" y="667"/>
                        <a:pt x="1181" y="667"/>
                        <a:pt x="1181" y="667"/>
                      </a:cubicBezTo>
                      <a:cubicBezTo>
                        <a:pt x="1085" y="606"/>
                        <a:pt x="1085" y="606"/>
                        <a:pt x="1085" y="606"/>
                      </a:cubicBezTo>
                      <a:lnTo>
                        <a:pt x="1179" y="585"/>
                      </a:lnTo>
                      <a:close/>
                      <a:moveTo>
                        <a:pt x="1338" y="650"/>
                      </a:moveTo>
                      <a:cubicBezTo>
                        <a:pt x="1320" y="557"/>
                        <a:pt x="1320" y="557"/>
                        <a:pt x="1320" y="557"/>
                      </a:cubicBezTo>
                      <a:cubicBezTo>
                        <a:pt x="1783" y="634"/>
                        <a:pt x="1783" y="634"/>
                        <a:pt x="1783" y="634"/>
                      </a:cubicBezTo>
                      <a:cubicBezTo>
                        <a:pt x="1862" y="785"/>
                        <a:pt x="1862" y="785"/>
                        <a:pt x="1862" y="785"/>
                      </a:cubicBezTo>
                      <a:lnTo>
                        <a:pt x="1338" y="650"/>
                      </a:lnTo>
                      <a:close/>
                      <a:moveTo>
                        <a:pt x="1333" y="764"/>
                      </a:moveTo>
                      <a:cubicBezTo>
                        <a:pt x="1346" y="759"/>
                        <a:pt x="1346" y="759"/>
                        <a:pt x="1346" y="759"/>
                      </a:cubicBezTo>
                      <a:cubicBezTo>
                        <a:pt x="1347" y="759"/>
                        <a:pt x="1347" y="759"/>
                        <a:pt x="1347" y="759"/>
                      </a:cubicBezTo>
                      <a:cubicBezTo>
                        <a:pt x="1351" y="776"/>
                        <a:pt x="1351" y="776"/>
                        <a:pt x="1351" y="776"/>
                      </a:cubicBezTo>
                      <a:lnTo>
                        <a:pt x="1333" y="764"/>
                      </a:lnTo>
                      <a:close/>
                      <a:moveTo>
                        <a:pt x="1356" y="739"/>
                      </a:moveTo>
                      <a:cubicBezTo>
                        <a:pt x="1343" y="673"/>
                        <a:pt x="1343" y="673"/>
                        <a:pt x="1343" y="673"/>
                      </a:cubicBezTo>
                      <a:cubicBezTo>
                        <a:pt x="1876" y="810"/>
                        <a:pt x="1876" y="810"/>
                        <a:pt x="1876" y="810"/>
                      </a:cubicBezTo>
                      <a:cubicBezTo>
                        <a:pt x="1914" y="883"/>
                        <a:pt x="1914" y="883"/>
                        <a:pt x="1914" y="883"/>
                      </a:cubicBezTo>
                      <a:lnTo>
                        <a:pt x="1356" y="739"/>
                      </a:lnTo>
                      <a:close/>
                      <a:moveTo>
                        <a:pt x="936" y="639"/>
                      </a:moveTo>
                      <a:cubicBezTo>
                        <a:pt x="1091" y="748"/>
                        <a:pt x="1091" y="748"/>
                        <a:pt x="1091" y="748"/>
                      </a:cubicBezTo>
                      <a:cubicBezTo>
                        <a:pt x="810" y="870"/>
                        <a:pt x="810" y="870"/>
                        <a:pt x="810" y="870"/>
                      </a:cubicBezTo>
                      <a:cubicBezTo>
                        <a:pt x="820" y="794"/>
                        <a:pt x="820" y="794"/>
                        <a:pt x="820" y="794"/>
                      </a:cubicBezTo>
                      <a:cubicBezTo>
                        <a:pt x="821" y="794"/>
                        <a:pt x="821" y="794"/>
                        <a:pt x="821" y="793"/>
                      </a:cubicBezTo>
                      <a:cubicBezTo>
                        <a:pt x="902" y="775"/>
                        <a:pt x="926" y="743"/>
                        <a:pt x="926" y="711"/>
                      </a:cubicBezTo>
                      <a:cubicBezTo>
                        <a:pt x="926" y="685"/>
                        <a:pt x="910" y="662"/>
                        <a:pt x="899" y="647"/>
                      </a:cubicBezTo>
                      <a:lnTo>
                        <a:pt x="936" y="639"/>
                      </a:lnTo>
                      <a:close/>
                      <a:moveTo>
                        <a:pt x="838" y="661"/>
                      </a:moveTo>
                      <a:cubicBezTo>
                        <a:pt x="892" y="649"/>
                        <a:pt x="892" y="649"/>
                        <a:pt x="892" y="649"/>
                      </a:cubicBezTo>
                      <a:cubicBezTo>
                        <a:pt x="903" y="662"/>
                        <a:pt x="920" y="686"/>
                        <a:pt x="920" y="711"/>
                      </a:cubicBezTo>
                      <a:cubicBezTo>
                        <a:pt x="920" y="739"/>
                        <a:pt x="900" y="769"/>
                        <a:pt x="821" y="787"/>
                      </a:cubicBezTo>
                      <a:lnTo>
                        <a:pt x="838" y="661"/>
                      </a:lnTo>
                      <a:close/>
                      <a:moveTo>
                        <a:pt x="826" y="660"/>
                      </a:moveTo>
                      <a:cubicBezTo>
                        <a:pt x="808" y="790"/>
                        <a:pt x="808" y="790"/>
                        <a:pt x="808" y="790"/>
                      </a:cubicBezTo>
                      <a:cubicBezTo>
                        <a:pt x="798" y="791"/>
                        <a:pt x="788" y="792"/>
                        <a:pt x="778" y="792"/>
                      </a:cubicBezTo>
                      <a:cubicBezTo>
                        <a:pt x="696" y="792"/>
                        <a:pt x="620" y="739"/>
                        <a:pt x="565" y="686"/>
                      </a:cubicBezTo>
                      <a:cubicBezTo>
                        <a:pt x="537" y="659"/>
                        <a:pt x="514" y="632"/>
                        <a:pt x="499" y="612"/>
                      </a:cubicBezTo>
                      <a:cubicBezTo>
                        <a:pt x="497" y="610"/>
                        <a:pt x="495" y="608"/>
                        <a:pt x="493" y="605"/>
                      </a:cubicBezTo>
                      <a:lnTo>
                        <a:pt x="826" y="660"/>
                      </a:lnTo>
                      <a:close/>
                      <a:moveTo>
                        <a:pt x="360" y="583"/>
                      </a:moveTo>
                      <a:cubicBezTo>
                        <a:pt x="484" y="604"/>
                        <a:pt x="484" y="604"/>
                        <a:pt x="484" y="604"/>
                      </a:cubicBezTo>
                      <a:cubicBezTo>
                        <a:pt x="525" y="658"/>
                        <a:pt x="642" y="798"/>
                        <a:pt x="778" y="798"/>
                      </a:cubicBezTo>
                      <a:cubicBezTo>
                        <a:pt x="788" y="798"/>
                        <a:pt x="798" y="798"/>
                        <a:pt x="807" y="796"/>
                      </a:cubicBezTo>
                      <a:cubicBezTo>
                        <a:pt x="797" y="875"/>
                        <a:pt x="797" y="875"/>
                        <a:pt x="797" y="875"/>
                      </a:cubicBezTo>
                      <a:cubicBezTo>
                        <a:pt x="300" y="708"/>
                        <a:pt x="300" y="708"/>
                        <a:pt x="300" y="708"/>
                      </a:cubicBezTo>
                      <a:lnTo>
                        <a:pt x="360" y="583"/>
                      </a:lnTo>
                      <a:close/>
                      <a:moveTo>
                        <a:pt x="291" y="728"/>
                      </a:moveTo>
                      <a:cubicBezTo>
                        <a:pt x="794" y="897"/>
                        <a:pt x="794" y="897"/>
                        <a:pt x="794" y="897"/>
                      </a:cubicBezTo>
                      <a:cubicBezTo>
                        <a:pt x="783" y="979"/>
                        <a:pt x="783" y="979"/>
                        <a:pt x="783" y="979"/>
                      </a:cubicBezTo>
                      <a:cubicBezTo>
                        <a:pt x="780" y="980"/>
                        <a:pt x="780" y="980"/>
                        <a:pt x="780" y="980"/>
                      </a:cubicBezTo>
                      <a:cubicBezTo>
                        <a:pt x="254" y="803"/>
                        <a:pt x="254" y="803"/>
                        <a:pt x="254" y="803"/>
                      </a:cubicBezTo>
                      <a:lnTo>
                        <a:pt x="291" y="728"/>
                      </a:lnTo>
                      <a:close/>
                      <a:moveTo>
                        <a:pt x="42" y="1246"/>
                      </a:moveTo>
                      <a:cubicBezTo>
                        <a:pt x="245" y="823"/>
                        <a:pt x="245" y="823"/>
                        <a:pt x="245" y="823"/>
                      </a:cubicBezTo>
                      <a:cubicBezTo>
                        <a:pt x="779" y="1002"/>
                        <a:pt x="779" y="1002"/>
                        <a:pt x="779" y="1002"/>
                      </a:cubicBezTo>
                      <a:cubicBezTo>
                        <a:pt x="769" y="1076"/>
                        <a:pt x="769" y="1076"/>
                        <a:pt x="769" y="1076"/>
                      </a:cubicBezTo>
                      <a:cubicBezTo>
                        <a:pt x="768" y="1077"/>
                        <a:pt x="768" y="1078"/>
                        <a:pt x="767" y="1078"/>
                      </a:cubicBezTo>
                      <a:cubicBezTo>
                        <a:pt x="761" y="1080"/>
                        <a:pt x="679" y="1113"/>
                        <a:pt x="627" y="1190"/>
                      </a:cubicBezTo>
                      <a:cubicBezTo>
                        <a:pt x="601" y="1228"/>
                        <a:pt x="545" y="1259"/>
                        <a:pt x="495" y="1280"/>
                      </a:cubicBezTo>
                      <a:cubicBezTo>
                        <a:pt x="471" y="1290"/>
                        <a:pt x="449" y="1298"/>
                        <a:pt x="432" y="1303"/>
                      </a:cubicBezTo>
                      <a:lnTo>
                        <a:pt x="42" y="1246"/>
                      </a:lnTo>
                      <a:close/>
                      <a:moveTo>
                        <a:pt x="732" y="1347"/>
                      </a:moveTo>
                      <a:cubicBezTo>
                        <a:pt x="446" y="1305"/>
                        <a:pt x="446" y="1305"/>
                        <a:pt x="446" y="1305"/>
                      </a:cubicBezTo>
                      <a:cubicBezTo>
                        <a:pt x="501" y="1287"/>
                        <a:pt x="594" y="1249"/>
                        <a:pt x="632" y="1193"/>
                      </a:cubicBezTo>
                      <a:cubicBezTo>
                        <a:pt x="658" y="1154"/>
                        <a:pt x="693" y="1127"/>
                        <a:pt x="721" y="1109"/>
                      </a:cubicBezTo>
                      <a:cubicBezTo>
                        <a:pt x="734" y="1100"/>
                        <a:pt x="747" y="1094"/>
                        <a:pt x="756" y="1090"/>
                      </a:cubicBezTo>
                      <a:cubicBezTo>
                        <a:pt x="762" y="1087"/>
                        <a:pt x="766" y="1085"/>
                        <a:pt x="768" y="1084"/>
                      </a:cubicBezTo>
                      <a:cubicBezTo>
                        <a:pt x="752" y="1206"/>
                        <a:pt x="752" y="1206"/>
                        <a:pt x="752" y="1206"/>
                      </a:cubicBezTo>
                      <a:lnTo>
                        <a:pt x="732" y="1347"/>
                      </a:lnTo>
                      <a:close/>
                      <a:moveTo>
                        <a:pt x="802" y="1334"/>
                      </a:moveTo>
                      <a:cubicBezTo>
                        <a:pt x="858" y="1215"/>
                        <a:pt x="951" y="1180"/>
                        <a:pt x="1043" y="1180"/>
                      </a:cubicBezTo>
                      <a:cubicBezTo>
                        <a:pt x="1106" y="1180"/>
                        <a:pt x="1169" y="1197"/>
                        <a:pt x="1215" y="1214"/>
                      </a:cubicBezTo>
                      <a:cubicBezTo>
                        <a:pt x="1238" y="1222"/>
                        <a:pt x="1257" y="1231"/>
                        <a:pt x="1270" y="1237"/>
                      </a:cubicBezTo>
                      <a:cubicBezTo>
                        <a:pt x="1272" y="1238"/>
                        <a:pt x="1273" y="1238"/>
                        <a:pt x="1274" y="1239"/>
                      </a:cubicBezTo>
                      <a:lnTo>
                        <a:pt x="802" y="1334"/>
                      </a:lnTo>
                      <a:close/>
                      <a:moveTo>
                        <a:pt x="1284" y="1237"/>
                      </a:moveTo>
                      <a:cubicBezTo>
                        <a:pt x="1251" y="1221"/>
                        <a:pt x="1149" y="1174"/>
                        <a:pt x="1043" y="1174"/>
                      </a:cubicBezTo>
                      <a:cubicBezTo>
                        <a:pt x="949" y="1174"/>
                        <a:pt x="851" y="1210"/>
                        <a:pt x="795" y="1336"/>
                      </a:cubicBezTo>
                      <a:cubicBezTo>
                        <a:pt x="745" y="1346"/>
                        <a:pt x="745" y="1346"/>
                        <a:pt x="745" y="1346"/>
                      </a:cubicBezTo>
                      <a:cubicBezTo>
                        <a:pt x="782" y="1076"/>
                        <a:pt x="782" y="1076"/>
                        <a:pt x="782" y="1076"/>
                      </a:cubicBezTo>
                      <a:cubicBezTo>
                        <a:pt x="786" y="1073"/>
                        <a:pt x="790" y="1071"/>
                        <a:pt x="796" y="1067"/>
                      </a:cubicBezTo>
                      <a:cubicBezTo>
                        <a:pt x="844" y="1039"/>
                        <a:pt x="957" y="983"/>
                        <a:pt x="1079" y="983"/>
                      </a:cubicBezTo>
                      <a:cubicBezTo>
                        <a:pt x="1196" y="983"/>
                        <a:pt x="1321" y="1034"/>
                        <a:pt x="1410" y="1211"/>
                      </a:cubicBezTo>
                      <a:lnTo>
                        <a:pt x="1284" y="1237"/>
                      </a:lnTo>
                      <a:close/>
                      <a:moveTo>
                        <a:pt x="1416" y="1210"/>
                      </a:moveTo>
                      <a:cubicBezTo>
                        <a:pt x="1327" y="1030"/>
                        <a:pt x="1198" y="977"/>
                        <a:pt x="1079" y="977"/>
                      </a:cubicBezTo>
                      <a:cubicBezTo>
                        <a:pt x="946" y="977"/>
                        <a:pt x="825" y="1042"/>
                        <a:pt x="783" y="1068"/>
                      </a:cubicBezTo>
                      <a:cubicBezTo>
                        <a:pt x="792" y="998"/>
                        <a:pt x="792" y="998"/>
                        <a:pt x="792" y="998"/>
                      </a:cubicBezTo>
                      <a:cubicBezTo>
                        <a:pt x="1198" y="823"/>
                        <a:pt x="1198" y="823"/>
                        <a:pt x="1198" y="823"/>
                      </a:cubicBezTo>
                      <a:cubicBezTo>
                        <a:pt x="1384" y="953"/>
                        <a:pt x="1384" y="953"/>
                        <a:pt x="1384" y="953"/>
                      </a:cubicBezTo>
                      <a:cubicBezTo>
                        <a:pt x="1387" y="958"/>
                        <a:pt x="1387" y="958"/>
                        <a:pt x="1387" y="958"/>
                      </a:cubicBezTo>
                      <a:cubicBezTo>
                        <a:pt x="1437" y="1206"/>
                        <a:pt x="1437" y="1206"/>
                        <a:pt x="1437" y="1206"/>
                      </a:cubicBezTo>
                      <a:lnTo>
                        <a:pt x="1416" y="1210"/>
                      </a:lnTo>
                      <a:close/>
                      <a:moveTo>
                        <a:pt x="1449" y="1205"/>
                      </a:moveTo>
                      <a:cubicBezTo>
                        <a:pt x="1404" y="980"/>
                        <a:pt x="1404" y="980"/>
                        <a:pt x="1404" y="980"/>
                      </a:cubicBezTo>
                      <a:cubicBezTo>
                        <a:pt x="1591" y="1225"/>
                        <a:pt x="1591" y="1225"/>
                        <a:pt x="1591" y="1225"/>
                      </a:cubicBezTo>
                      <a:lnTo>
                        <a:pt x="1449" y="1205"/>
                      </a:lnTo>
                      <a:close/>
                      <a:moveTo>
                        <a:pt x="1621" y="1230"/>
                      </a:moveTo>
                      <a:cubicBezTo>
                        <a:pt x="1399" y="938"/>
                        <a:pt x="1399" y="938"/>
                        <a:pt x="1399" y="938"/>
                      </a:cubicBezTo>
                      <a:cubicBezTo>
                        <a:pt x="1395" y="935"/>
                        <a:pt x="1395" y="935"/>
                        <a:pt x="1395" y="935"/>
                      </a:cubicBezTo>
                      <a:cubicBezTo>
                        <a:pt x="1374" y="831"/>
                        <a:pt x="1374" y="831"/>
                        <a:pt x="1374" y="831"/>
                      </a:cubicBezTo>
                      <a:cubicBezTo>
                        <a:pt x="1737" y="1247"/>
                        <a:pt x="1737" y="1247"/>
                        <a:pt x="1737" y="1247"/>
                      </a:cubicBezTo>
                      <a:lnTo>
                        <a:pt x="1621" y="1230"/>
                      </a:lnTo>
                      <a:close/>
                      <a:moveTo>
                        <a:pt x="1366" y="788"/>
                      </a:moveTo>
                      <a:cubicBezTo>
                        <a:pt x="1361" y="762"/>
                        <a:pt x="1361" y="762"/>
                        <a:pt x="1361" y="762"/>
                      </a:cubicBezTo>
                      <a:cubicBezTo>
                        <a:pt x="1928" y="909"/>
                        <a:pt x="1928" y="909"/>
                        <a:pt x="1928" y="909"/>
                      </a:cubicBezTo>
                      <a:cubicBezTo>
                        <a:pt x="2136" y="1305"/>
                        <a:pt x="2136" y="1305"/>
                        <a:pt x="2136" y="1305"/>
                      </a:cubicBezTo>
                      <a:cubicBezTo>
                        <a:pt x="1770" y="1252"/>
                        <a:pt x="1770" y="1252"/>
                        <a:pt x="1770" y="1252"/>
                      </a:cubicBezTo>
                      <a:lnTo>
                        <a:pt x="1366" y="788"/>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Calibri"/>
                  </a:endParaRPr>
                </a:p>
              </p:txBody>
            </p:sp>
          </p:grpSp>
        </p:grpSp>
      </p:grpSp>
      <p:sp>
        <p:nvSpPr>
          <p:cNvPr id="6" name="TextovéPole 5">
            <a:extLst>
              <a:ext uri="{FF2B5EF4-FFF2-40B4-BE49-F238E27FC236}">
                <a16:creationId xmlns:a16="http://schemas.microsoft.com/office/drawing/2014/main" xmlns="" id="{6786BE3A-2B63-4DF1-8FDD-D62DD3108082}"/>
              </a:ext>
            </a:extLst>
          </p:cNvPr>
          <p:cNvSpPr txBox="1"/>
          <p:nvPr/>
        </p:nvSpPr>
        <p:spPr>
          <a:xfrm>
            <a:off x="3630257" y="4041789"/>
            <a:ext cx="1589433" cy="153543"/>
          </a:xfrm>
          <a:prstGeom prst="rect">
            <a:avLst/>
          </a:prstGeom>
          <a:noFill/>
        </p:spPr>
        <p:txBody>
          <a:bodyPr wrap="square" lIns="90000" tIns="54000" rIns="90000" bIns="90000" rtlCol="0">
            <a:noAutofit/>
          </a:bodyPr>
          <a:lstStyle/>
          <a:p>
            <a:pPr algn="ctr"/>
            <a:r>
              <a:rPr lang="cs-CZ" sz="900" dirty="0">
                <a:solidFill>
                  <a:srgbClr val="262626"/>
                </a:solidFill>
              </a:rPr>
              <a:t>Nehodnoceno indexem</a:t>
            </a:r>
          </a:p>
        </p:txBody>
      </p:sp>
    </p:spTree>
    <p:extLst>
      <p:ext uri="{BB962C8B-B14F-4D97-AF65-F5344CB8AC3E}">
        <p14:creationId xmlns:p14="http://schemas.microsoft.com/office/powerpoint/2010/main" val="14966751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Obrázek 52"/>
          <p:cNvPicPr>
            <a:picLocks noChangeAspect="1"/>
          </p:cNvPicPr>
          <p:nvPr/>
        </p:nvPicPr>
        <p:blipFill>
          <a:blip r:embed="rId2" cstate="print">
            <a:duotone>
              <a:prstClr val="black"/>
              <a:srgbClr val="D9C3A5">
                <a:tint val="50000"/>
                <a:satMod val="180000"/>
              </a:srgbClr>
            </a:duotone>
            <a:extLst>
              <a:ext uri="{BEBA8EAE-BF5A-486C-A8C5-ECC9F3942E4B}">
                <a14:imgProps xmlns:a14="http://schemas.microsoft.com/office/drawing/2010/main">
                  <a14:imgLayer r:embed="rId3">
                    <a14:imgEffect>
                      <a14:brightnessContrast bright="-35000"/>
                    </a14:imgEffect>
                  </a14:imgLayer>
                </a14:imgProps>
              </a:ext>
              <a:ext uri="{28A0092B-C50C-407E-A947-70E740481C1C}">
                <a14:useLocalDpi xmlns:a14="http://schemas.microsoft.com/office/drawing/2010/main" val="0"/>
              </a:ext>
            </a:extLst>
          </a:blip>
          <a:stretch>
            <a:fillRect/>
          </a:stretch>
        </p:blipFill>
        <p:spPr>
          <a:xfrm>
            <a:off x="340777" y="1884288"/>
            <a:ext cx="4320000" cy="2700000"/>
          </a:xfrm>
          <a:prstGeom prst="rect">
            <a:avLst/>
          </a:prstGeom>
        </p:spPr>
      </p:pic>
      <p:sp>
        <p:nvSpPr>
          <p:cNvPr id="2" name="Zástupný symbol pro číslo snímku 1"/>
          <p:cNvSpPr>
            <a:spLocks noGrp="1"/>
          </p:cNvSpPr>
          <p:nvPr>
            <p:ph type="sldNum" sz="quarter" idx="12"/>
          </p:nvPr>
        </p:nvSpPr>
        <p:spPr/>
        <p:txBody>
          <a:bodyPr/>
          <a:lstStyle/>
          <a:p>
            <a:pPr defTabSz="685800">
              <a:defRPr/>
            </a:pPr>
            <a:fld id="{EFA7B33C-2957-4FED-A986-F7D0C74A1F7C}" type="slidenum">
              <a:rPr lang="cs-CZ" smtClean="0">
                <a:solidFill>
                  <a:srgbClr val="003C78"/>
                </a:solidFill>
              </a:rPr>
              <a:pPr defTabSz="685800">
                <a:defRPr/>
              </a:pPr>
              <a:t>21</a:t>
            </a:fld>
            <a:endParaRPr lang="cs-CZ" dirty="0">
              <a:solidFill>
                <a:srgbClr val="003C78"/>
              </a:solidFill>
            </a:endParaRPr>
          </a:p>
        </p:txBody>
      </p:sp>
      <p:sp>
        <p:nvSpPr>
          <p:cNvPr id="4" name="Nadpis 3"/>
          <p:cNvSpPr txBox="1">
            <a:spLocks/>
          </p:cNvSpPr>
          <p:nvPr/>
        </p:nvSpPr>
        <p:spPr>
          <a:xfrm>
            <a:off x="220553" y="454018"/>
            <a:ext cx="8654595" cy="461548"/>
          </a:xfrm>
          <a:prstGeom prst="rect">
            <a:avLst/>
          </a:prstGeom>
        </p:spPr>
        <p:txBody>
          <a:bodyPr vert="horz" lIns="36000" tIns="45720" rIns="36000" bIns="45720" rtlCol="0" anchor="t">
            <a:noAutofit/>
          </a:bodyPr>
          <a:lstStyle>
            <a:lvl1pPr algn="l" defTabSz="914400" rtl="0" eaLnBrk="1" latinLnBrk="0" hangingPunct="1">
              <a:spcBef>
                <a:spcPct val="0"/>
              </a:spcBef>
              <a:buNone/>
              <a:defRPr sz="2800" b="1" kern="1200">
                <a:solidFill>
                  <a:srgbClr val="404040"/>
                </a:solidFill>
                <a:latin typeface="Calibri" pitchFamily="34" charset="0"/>
                <a:ea typeface="+mj-ea"/>
                <a:cs typeface="Arial" pitchFamily="34" charset="0"/>
              </a:defRPr>
            </a:lvl1pPr>
          </a:lstStyle>
          <a:p>
            <a:pPr lvl="0" fontAlgn="auto">
              <a:spcAft>
                <a:spcPts val="0"/>
              </a:spcAft>
              <a:defRPr/>
            </a:pPr>
            <a:r>
              <a:rPr lang="cs-CZ" sz="2400" dirty="0"/>
              <a:t>Dostupnost a značení je solidní, ne vždy však pro cizince </a:t>
            </a:r>
            <a:endParaRPr kumimoji="0" lang="cs-CZ" sz="2400" b="1" i="0" u="none" strike="noStrike" kern="1200" cap="none" spc="0" normalizeH="0" baseline="0" noProof="0" dirty="0">
              <a:ln>
                <a:noFill/>
              </a:ln>
              <a:solidFill>
                <a:srgbClr val="404040"/>
              </a:solidFill>
              <a:effectLst/>
              <a:uLnTx/>
              <a:uFillTx/>
            </a:endParaRPr>
          </a:p>
        </p:txBody>
      </p:sp>
      <p:sp>
        <p:nvSpPr>
          <p:cNvPr id="5" name="Zástupný symbol pro text 4"/>
          <p:cNvSpPr txBox="1">
            <a:spLocks/>
          </p:cNvSpPr>
          <p:nvPr/>
        </p:nvSpPr>
        <p:spPr>
          <a:xfrm>
            <a:off x="166765" y="188107"/>
            <a:ext cx="6710396" cy="442661"/>
          </a:xfrm>
          <a:prstGeom prst="rect">
            <a:avLst/>
          </a:prstGeom>
        </p:spPr>
        <p:txBody>
          <a:bodyPr/>
          <a:lstStyle>
            <a:lvl1pPr marL="174625" indent="-174625" algn="l" defTabSz="914400" rtl="0" eaLnBrk="1" latinLnBrk="0" hangingPunct="1">
              <a:spcBef>
                <a:spcPct val="20000"/>
              </a:spcBef>
              <a:buFont typeface="Wingdings" pitchFamily="2" charset="2"/>
              <a:buChar char="§"/>
              <a:defRPr sz="2000" kern="1200">
                <a:solidFill>
                  <a:srgbClr val="404040"/>
                </a:solidFill>
                <a:latin typeface="Calibri" pitchFamily="34" charset="0"/>
                <a:ea typeface="+mn-ea"/>
                <a:cs typeface="Arial" pitchFamily="34" charset="0"/>
              </a:defRPr>
            </a:lvl1pPr>
            <a:lvl2pPr marL="444500" indent="-203200" algn="l" defTabSz="914400" rtl="0" eaLnBrk="1" latinLnBrk="0" hangingPunct="1">
              <a:spcBef>
                <a:spcPct val="20000"/>
              </a:spcBef>
              <a:buSzPct val="100000"/>
              <a:buFont typeface="Wingdings" panose="05000000000000000000" pitchFamily="2" charset="2"/>
              <a:buChar char="§"/>
              <a:defRPr sz="1800" kern="1200">
                <a:solidFill>
                  <a:srgbClr val="404040"/>
                </a:solidFill>
                <a:latin typeface="Calibri" pitchFamily="34" charset="0"/>
                <a:ea typeface="+mn-ea"/>
                <a:cs typeface="Arial" pitchFamily="34" charset="0"/>
              </a:defRPr>
            </a:lvl2pPr>
            <a:lvl3pPr marL="622300" indent="-127000" algn="l" defTabSz="914400" rtl="0" eaLnBrk="1" latinLnBrk="0" hangingPunct="1">
              <a:spcBef>
                <a:spcPct val="20000"/>
              </a:spcBef>
              <a:buSzPct val="100000"/>
              <a:buFont typeface="Arial" pitchFamily="34" charset="0"/>
              <a:buNone/>
              <a:defRPr sz="1800" kern="1200">
                <a:solidFill>
                  <a:srgbClr val="404040"/>
                </a:solidFill>
                <a:latin typeface="Calibri" pitchFamily="34" charset="0"/>
                <a:ea typeface="+mn-ea"/>
                <a:cs typeface="Arial" pitchFamily="34" charset="0"/>
              </a:defRPr>
            </a:lvl3pPr>
            <a:lvl4pPr marL="901700" indent="-139700" algn="l" defTabSz="914400" rtl="0" eaLnBrk="1" latinLnBrk="0" hangingPunct="1">
              <a:spcBef>
                <a:spcPct val="20000"/>
              </a:spcBef>
              <a:buFont typeface="Arial" pitchFamily="34" charset="0"/>
              <a:buNone/>
              <a:defRPr sz="1600" kern="1200">
                <a:solidFill>
                  <a:srgbClr val="404040"/>
                </a:solidFill>
                <a:latin typeface="Calibri" pitchFamily="34" charset="0"/>
                <a:ea typeface="+mn-ea"/>
                <a:cs typeface="Arial" pitchFamily="34" charset="0"/>
              </a:defRPr>
            </a:lvl4pPr>
            <a:lvl5pPr marL="1257300" indent="-139700" algn="l" defTabSz="914400" rtl="0" eaLnBrk="1" latinLnBrk="0" hangingPunct="1">
              <a:spcBef>
                <a:spcPct val="20000"/>
              </a:spcBef>
              <a:buFont typeface="Arial" pitchFamily="34" charset="0"/>
              <a:buNone/>
              <a:defRPr sz="1400" kern="1200">
                <a:solidFill>
                  <a:srgbClr val="404040"/>
                </a:solidFill>
                <a:latin typeface="Calibri"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buNone/>
              <a:defRPr/>
            </a:pPr>
            <a:r>
              <a:rPr lang="pl-PL" sz="1800" dirty="0"/>
              <a:t>ZNAČENÍ TIC A OTEVÍRACÍ DOBA</a:t>
            </a:r>
          </a:p>
        </p:txBody>
      </p:sp>
      <p:grpSp>
        <p:nvGrpSpPr>
          <p:cNvPr id="29" name="Skupina 28"/>
          <p:cNvGrpSpPr/>
          <p:nvPr/>
        </p:nvGrpSpPr>
        <p:grpSpPr>
          <a:xfrm>
            <a:off x="912160" y="3571546"/>
            <a:ext cx="2549211" cy="483423"/>
            <a:chOff x="6412091" y="3959062"/>
            <a:chExt cx="2051746" cy="1849271"/>
          </a:xfrm>
        </p:grpSpPr>
        <p:sp>
          <p:nvSpPr>
            <p:cNvPr id="30" name="Obdélník 29"/>
            <p:cNvSpPr/>
            <p:nvPr/>
          </p:nvSpPr>
          <p:spPr>
            <a:xfrm>
              <a:off x="6412091" y="3959062"/>
              <a:ext cx="2051746" cy="1813620"/>
            </a:xfrm>
            <a:prstGeom prst="rect">
              <a:avLst/>
            </a:prstGeom>
            <a:solidFill>
              <a:srgbClr val="00B050">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2000" dirty="0" err="1">
                <a:solidFill>
                  <a:srgbClr val="003399"/>
                </a:solidFill>
                <a:latin typeface="Calibri" pitchFamily="34" charset="0"/>
              </a:endParaRPr>
            </a:p>
          </p:txBody>
        </p:sp>
        <p:sp>
          <p:nvSpPr>
            <p:cNvPr id="31" name="TextovéPole 30"/>
            <p:cNvSpPr txBox="1"/>
            <p:nvPr/>
          </p:nvSpPr>
          <p:spPr>
            <a:xfrm>
              <a:off x="6521599" y="4083174"/>
              <a:ext cx="1907195" cy="1725159"/>
            </a:xfrm>
            <a:prstGeom prst="rect">
              <a:avLst/>
            </a:prstGeom>
          </p:spPr>
          <p:txBody>
            <a:bodyPr wrap="square" rtlCol="0">
              <a:spAutoFit/>
            </a:bodyPr>
            <a:lstStyle/>
            <a:p>
              <a:pPr algn="ctr"/>
              <a:r>
                <a:rPr lang="cs-CZ" sz="1000" b="1" dirty="0">
                  <a:solidFill>
                    <a:schemeClr val="bg1"/>
                  </a:solidFill>
                  <a:latin typeface="Calibri" pitchFamily="34" charset="0"/>
                  <a:cs typeface="Arial" pitchFamily="34" charset="0"/>
                </a:rPr>
                <a:t>TIC jsou viditelně označena symbolem „i“</a:t>
              </a:r>
              <a:br>
                <a:rPr lang="cs-CZ" sz="1000" b="1" dirty="0">
                  <a:solidFill>
                    <a:schemeClr val="bg1"/>
                  </a:solidFill>
                  <a:latin typeface="Calibri" pitchFamily="34" charset="0"/>
                  <a:cs typeface="Arial" pitchFamily="34" charset="0"/>
                </a:rPr>
              </a:br>
              <a:r>
                <a:rPr lang="cs-CZ" sz="400" b="1" dirty="0">
                  <a:solidFill>
                    <a:schemeClr val="bg1"/>
                  </a:solidFill>
                  <a:latin typeface="Calibri" pitchFamily="34" charset="0"/>
                  <a:cs typeface="Arial" pitchFamily="34" charset="0"/>
                </a:rPr>
                <a:t> </a:t>
              </a:r>
              <a:endParaRPr lang="cs-CZ" sz="1200" b="1" dirty="0">
                <a:solidFill>
                  <a:schemeClr val="bg1"/>
                </a:solidFill>
                <a:latin typeface="Calibri" pitchFamily="34" charset="0"/>
                <a:cs typeface="Arial" pitchFamily="34" charset="0"/>
              </a:endParaRPr>
            </a:p>
            <a:p>
              <a:pPr algn="ctr"/>
              <a:r>
                <a:rPr lang="cs-CZ" sz="800" i="1" dirty="0">
                  <a:solidFill>
                    <a:schemeClr val="bg1"/>
                  </a:solidFill>
                  <a:latin typeface="Calibri" pitchFamily="34" charset="0"/>
                  <a:cs typeface="Arial" pitchFamily="34" charset="0"/>
                </a:rPr>
                <a:t>TIC bylo zvenku označeno v 96 % případů.</a:t>
              </a:r>
            </a:p>
          </p:txBody>
        </p:sp>
      </p:grpSp>
      <p:grpSp>
        <p:nvGrpSpPr>
          <p:cNvPr id="32" name="Skupina 31"/>
          <p:cNvGrpSpPr/>
          <p:nvPr/>
        </p:nvGrpSpPr>
        <p:grpSpPr>
          <a:xfrm>
            <a:off x="2625864" y="2475754"/>
            <a:ext cx="1886423" cy="988346"/>
            <a:chOff x="6756091" y="3837693"/>
            <a:chExt cx="2100192" cy="1130835"/>
          </a:xfrm>
        </p:grpSpPr>
        <p:sp>
          <p:nvSpPr>
            <p:cNvPr id="33" name="Obdélník 32"/>
            <p:cNvSpPr/>
            <p:nvPr/>
          </p:nvSpPr>
          <p:spPr>
            <a:xfrm>
              <a:off x="6756091" y="3837693"/>
              <a:ext cx="2100192" cy="1130835"/>
            </a:xfrm>
            <a:prstGeom prst="rect">
              <a:avLst/>
            </a:prstGeom>
            <a:solidFill>
              <a:srgbClr val="ED6737">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2000" dirty="0" err="1">
                <a:solidFill>
                  <a:srgbClr val="003399"/>
                </a:solidFill>
                <a:latin typeface="Calibri" pitchFamily="34" charset="0"/>
              </a:endParaRPr>
            </a:p>
          </p:txBody>
        </p:sp>
        <p:sp>
          <p:nvSpPr>
            <p:cNvPr id="34" name="TextovéPole 33"/>
            <p:cNvSpPr txBox="1"/>
            <p:nvPr/>
          </p:nvSpPr>
          <p:spPr>
            <a:xfrm>
              <a:off x="6836282" y="3898879"/>
              <a:ext cx="1934576" cy="809941"/>
            </a:xfrm>
            <a:prstGeom prst="rect">
              <a:avLst/>
            </a:prstGeom>
          </p:spPr>
          <p:txBody>
            <a:bodyPr wrap="square" rtlCol="0">
              <a:spAutoFit/>
            </a:bodyPr>
            <a:lstStyle/>
            <a:p>
              <a:pPr algn="ctr"/>
              <a:r>
                <a:rPr lang="cs-CZ" sz="1000" b="1" dirty="0">
                  <a:solidFill>
                    <a:schemeClr val="bg1"/>
                  </a:solidFill>
                  <a:latin typeface="Calibri" pitchFamily="34" charset="0"/>
                  <a:cs typeface="Arial" pitchFamily="34" charset="0"/>
                </a:rPr>
                <a:t>Dostupnost pro cizince by snesla zlepšení</a:t>
              </a:r>
              <a:br>
                <a:rPr lang="cs-CZ" sz="1000" b="1" dirty="0">
                  <a:solidFill>
                    <a:schemeClr val="bg1"/>
                  </a:solidFill>
                  <a:latin typeface="Calibri" pitchFamily="34" charset="0"/>
                  <a:cs typeface="Arial" pitchFamily="34" charset="0"/>
                </a:rPr>
              </a:br>
              <a:r>
                <a:rPr lang="cs-CZ" sz="400" b="1" dirty="0">
                  <a:solidFill>
                    <a:schemeClr val="bg1"/>
                  </a:solidFill>
                  <a:latin typeface="Calibri" pitchFamily="34" charset="0"/>
                  <a:cs typeface="Arial" pitchFamily="34" charset="0"/>
                </a:rPr>
                <a:t> </a:t>
              </a:r>
              <a:r>
                <a:rPr lang="cs-CZ" sz="1200" b="1" dirty="0">
                  <a:solidFill>
                    <a:schemeClr val="bg1"/>
                  </a:solidFill>
                  <a:latin typeface="Calibri" pitchFamily="34" charset="0"/>
                  <a:cs typeface="Arial" pitchFamily="34" charset="0"/>
                </a:rPr>
                <a:t/>
              </a:r>
              <a:br>
                <a:rPr lang="cs-CZ" sz="1200" b="1" dirty="0">
                  <a:solidFill>
                    <a:schemeClr val="bg1"/>
                  </a:solidFill>
                  <a:latin typeface="Calibri" pitchFamily="34" charset="0"/>
                  <a:cs typeface="Arial" pitchFamily="34" charset="0"/>
                </a:rPr>
              </a:br>
              <a:r>
                <a:rPr lang="cs-CZ" sz="800" i="1" dirty="0">
                  <a:solidFill>
                    <a:schemeClr val="bg1"/>
                  </a:solidFill>
                  <a:latin typeface="Calibri" pitchFamily="34" charset="0"/>
                  <a:cs typeface="Arial" pitchFamily="34" charset="0"/>
                </a:rPr>
                <a:t>Otvírací doba je pouze česky ve 25 % případů.</a:t>
              </a:r>
            </a:p>
          </p:txBody>
        </p:sp>
      </p:grpSp>
      <p:grpSp>
        <p:nvGrpSpPr>
          <p:cNvPr id="38" name="Skupina 37"/>
          <p:cNvGrpSpPr/>
          <p:nvPr/>
        </p:nvGrpSpPr>
        <p:grpSpPr>
          <a:xfrm>
            <a:off x="491463" y="2060240"/>
            <a:ext cx="2055744" cy="784180"/>
            <a:chOff x="6412091" y="3959062"/>
            <a:chExt cx="2051746" cy="2619054"/>
          </a:xfrm>
        </p:grpSpPr>
        <p:sp>
          <p:nvSpPr>
            <p:cNvPr id="39" name="Obdélník 38"/>
            <p:cNvSpPr/>
            <p:nvPr/>
          </p:nvSpPr>
          <p:spPr>
            <a:xfrm>
              <a:off x="6412091" y="3959062"/>
              <a:ext cx="2051746" cy="2619054"/>
            </a:xfrm>
            <a:prstGeom prst="rect">
              <a:avLst/>
            </a:prstGeom>
            <a:solidFill>
              <a:srgbClr val="00B050">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2000" dirty="0" err="1">
                <a:solidFill>
                  <a:srgbClr val="003399"/>
                </a:solidFill>
                <a:latin typeface="Calibri" pitchFamily="34" charset="0"/>
              </a:endParaRPr>
            </a:p>
          </p:txBody>
        </p:sp>
        <p:sp>
          <p:nvSpPr>
            <p:cNvPr id="40" name="TextovéPole 39"/>
            <p:cNvSpPr txBox="1"/>
            <p:nvPr/>
          </p:nvSpPr>
          <p:spPr>
            <a:xfrm>
              <a:off x="6472025" y="4067602"/>
              <a:ext cx="1907195" cy="1975198"/>
            </a:xfrm>
            <a:prstGeom prst="rect">
              <a:avLst/>
            </a:prstGeom>
          </p:spPr>
          <p:txBody>
            <a:bodyPr wrap="square" rtlCol="0">
              <a:spAutoFit/>
            </a:bodyPr>
            <a:lstStyle/>
            <a:p>
              <a:pPr algn="ctr"/>
              <a:r>
                <a:rPr lang="cs-CZ" sz="1000" b="1" dirty="0">
                  <a:solidFill>
                    <a:schemeClr val="bg1"/>
                  </a:solidFill>
                  <a:latin typeface="Calibri" pitchFamily="34" charset="0"/>
                  <a:cs typeface="Arial" pitchFamily="34" charset="0"/>
                </a:rPr>
                <a:t>Certifikace je inzerována</a:t>
              </a:r>
              <a:br>
                <a:rPr lang="cs-CZ" sz="1000" b="1" dirty="0">
                  <a:solidFill>
                    <a:schemeClr val="bg1"/>
                  </a:solidFill>
                  <a:latin typeface="Calibri" pitchFamily="34" charset="0"/>
                  <a:cs typeface="Arial" pitchFamily="34" charset="0"/>
                </a:rPr>
              </a:br>
              <a:r>
                <a:rPr lang="cs-CZ" sz="400" b="1" dirty="0">
                  <a:solidFill>
                    <a:schemeClr val="bg1"/>
                  </a:solidFill>
                  <a:latin typeface="Calibri" pitchFamily="34" charset="0"/>
                  <a:cs typeface="Arial" pitchFamily="34" charset="0"/>
                </a:rPr>
                <a:t> </a:t>
              </a:r>
              <a:r>
                <a:rPr lang="cs-CZ" sz="1200" b="1" dirty="0">
                  <a:solidFill>
                    <a:schemeClr val="bg1"/>
                  </a:solidFill>
                  <a:latin typeface="Calibri" pitchFamily="34" charset="0"/>
                  <a:cs typeface="Arial" pitchFamily="34" charset="0"/>
                </a:rPr>
                <a:t/>
              </a:r>
              <a:br>
                <a:rPr lang="cs-CZ" sz="1200" b="1" dirty="0">
                  <a:solidFill>
                    <a:schemeClr val="bg1"/>
                  </a:solidFill>
                  <a:latin typeface="Calibri" pitchFamily="34" charset="0"/>
                  <a:cs typeface="Arial" pitchFamily="34" charset="0"/>
                </a:rPr>
              </a:br>
              <a:r>
                <a:rPr lang="cs-CZ" sz="800" i="1" dirty="0">
                  <a:solidFill>
                    <a:schemeClr val="bg1"/>
                  </a:solidFill>
                  <a:latin typeface="Calibri" pitchFamily="34" charset="0"/>
                  <a:cs typeface="Arial" pitchFamily="34" charset="0"/>
                </a:rPr>
                <a:t>Podle Jednotné klasifikace turistických informačních center ČR bylo samolepkou označeno 93 % TIC.</a:t>
              </a:r>
            </a:p>
          </p:txBody>
        </p:sp>
      </p:grpSp>
      <p:sp>
        <p:nvSpPr>
          <p:cNvPr id="82" name="Freeform 29"/>
          <p:cNvSpPr>
            <a:spLocks noChangeAspect="1"/>
          </p:cNvSpPr>
          <p:nvPr/>
        </p:nvSpPr>
        <p:spPr bwMode="auto">
          <a:xfrm>
            <a:off x="5179299" y="2515534"/>
            <a:ext cx="482928" cy="1576615"/>
          </a:xfrm>
          <a:custGeom>
            <a:avLst/>
            <a:gdLst/>
            <a:ahLst/>
            <a:cxnLst>
              <a:cxn ang="0">
                <a:pos x="118" y="328"/>
              </a:cxn>
              <a:cxn ang="0">
                <a:pos x="114" y="301"/>
              </a:cxn>
              <a:cxn ang="0">
                <a:pos x="110" y="271"/>
              </a:cxn>
              <a:cxn ang="0">
                <a:pos x="106" y="225"/>
              </a:cxn>
              <a:cxn ang="0">
                <a:pos x="104" y="200"/>
              </a:cxn>
              <a:cxn ang="0">
                <a:pos x="102" y="179"/>
              </a:cxn>
              <a:cxn ang="0">
                <a:pos x="98" y="167"/>
              </a:cxn>
              <a:cxn ang="0">
                <a:pos x="96" y="156"/>
              </a:cxn>
              <a:cxn ang="0">
                <a:pos x="100" y="157"/>
              </a:cxn>
              <a:cxn ang="0">
                <a:pos x="101" y="148"/>
              </a:cxn>
              <a:cxn ang="0">
                <a:pos x="102" y="115"/>
              </a:cxn>
              <a:cxn ang="0">
                <a:pos x="108" y="97"/>
              </a:cxn>
              <a:cxn ang="0">
                <a:pos x="106" y="79"/>
              </a:cxn>
              <a:cxn ang="0">
                <a:pos x="101" y="61"/>
              </a:cxn>
              <a:cxn ang="0">
                <a:pos x="86" y="55"/>
              </a:cxn>
              <a:cxn ang="0">
                <a:pos x="77" y="50"/>
              </a:cxn>
              <a:cxn ang="0">
                <a:pos x="76" y="34"/>
              </a:cxn>
              <a:cxn ang="0">
                <a:pos x="80" y="21"/>
              </a:cxn>
              <a:cxn ang="0">
                <a:pos x="49" y="4"/>
              </a:cxn>
              <a:cxn ang="0">
                <a:pos x="44" y="36"/>
              </a:cxn>
              <a:cxn ang="0">
                <a:pos x="49" y="55"/>
              </a:cxn>
              <a:cxn ang="0">
                <a:pos x="35" y="61"/>
              </a:cxn>
              <a:cxn ang="0">
                <a:pos x="24" y="64"/>
              </a:cxn>
              <a:cxn ang="0">
                <a:pos x="15" y="75"/>
              </a:cxn>
              <a:cxn ang="0">
                <a:pos x="6" y="96"/>
              </a:cxn>
              <a:cxn ang="0">
                <a:pos x="2" y="129"/>
              </a:cxn>
              <a:cxn ang="0">
                <a:pos x="20" y="133"/>
              </a:cxn>
              <a:cxn ang="0">
                <a:pos x="24" y="153"/>
              </a:cxn>
              <a:cxn ang="0">
                <a:pos x="29" y="164"/>
              </a:cxn>
              <a:cxn ang="0">
                <a:pos x="27" y="175"/>
              </a:cxn>
              <a:cxn ang="0">
                <a:pos x="24" y="189"/>
              </a:cxn>
              <a:cxn ang="0">
                <a:pos x="23" y="204"/>
              </a:cxn>
              <a:cxn ang="0">
                <a:pos x="25" y="216"/>
              </a:cxn>
              <a:cxn ang="0">
                <a:pos x="31" y="257"/>
              </a:cxn>
              <a:cxn ang="0">
                <a:pos x="39" y="316"/>
              </a:cxn>
              <a:cxn ang="0">
                <a:pos x="43" y="338"/>
              </a:cxn>
              <a:cxn ang="0">
                <a:pos x="39" y="356"/>
              </a:cxn>
              <a:cxn ang="0">
                <a:pos x="36" y="367"/>
              </a:cxn>
              <a:cxn ang="0">
                <a:pos x="22" y="374"/>
              </a:cxn>
              <a:cxn ang="0">
                <a:pos x="16" y="382"/>
              </a:cxn>
              <a:cxn ang="0">
                <a:pos x="29" y="385"/>
              </a:cxn>
              <a:cxn ang="0">
                <a:pos x="36" y="385"/>
              </a:cxn>
              <a:cxn ang="0">
                <a:pos x="43" y="385"/>
              </a:cxn>
              <a:cxn ang="0">
                <a:pos x="56" y="380"/>
              </a:cxn>
              <a:cxn ang="0">
                <a:pos x="66" y="382"/>
              </a:cxn>
              <a:cxn ang="0">
                <a:pos x="73" y="380"/>
              </a:cxn>
              <a:cxn ang="0">
                <a:pos x="73" y="370"/>
              </a:cxn>
              <a:cxn ang="0">
                <a:pos x="75" y="360"/>
              </a:cxn>
              <a:cxn ang="0">
                <a:pos x="71" y="339"/>
              </a:cxn>
              <a:cxn ang="0">
                <a:pos x="71" y="314"/>
              </a:cxn>
              <a:cxn ang="0">
                <a:pos x="70" y="287"/>
              </a:cxn>
              <a:cxn ang="0">
                <a:pos x="70" y="259"/>
              </a:cxn>
              <a:cxn ang="0">
                <a:pos x="72" y="261"/>
              </a:cxn>
              <a:cxn ang="0">
                <a:pos x="77" y="284"/>
              </a:cxn>
              <a:cxn ang="0">
                <a:pos x="79" y="304"/>
              </a:cxn>
              <a:cxn ang="0">
                <a:pos x="83" y="339"/>
              </a:cxn>
              <a:cxn ang="0">
                <a:pos x="91" y="357"/>
              </a:cxn>
              <a:cxn ang="0">
                <a:pos x="86" y="372"/>
              </a:cxn>
              <a:cxn ang="0">
                <a:pos x="94" y="382"/>
              </a:cxn>
              <a:cxn ang="0">
                <a:pos x="92" y="395"/>
              </a:cxn>
              <a:cxn ang="0">
                <a:pos x="117" y="393"/>
              </a:cxn>
              <a:cxn ang="0">
                <a:pos x="116" y="380"/>
              </a:cxn>
              <a:cxn ang="0">
                <a:pos x="122" y="367"/>
              </a:cxn>
            </a:cxnLst>
            <a:rect l="0" t="0" r="r" b="b"/>
            <a:pathLst>
              <a:path w="122" h="396">
                <a:moveTo>
                  <a:pt x="121" y="364"/>
                </a:moveTo>
                <a:cubicBezTo>
                  <a:pt x="121" y="364"/>
                  <a:pt x="121" y="363"/>
                  <a:pt x="121" y="363"/>
                </a:cubicBezTo>
                <a:cubicBezTo>
                  <a:pt x="121" y="363"/>
                  <a:pt x="121" y="361"/>
                  <a:pt x="121" y="360"/>
                </a:cubicBezTo>
                <a:cubicBezTo>
                  <a:pt x="120" y="359"/>
                  <a:pt x="120" y="352"/>
                  <a:pt x="120" y="351"/>
                </a:cubicBezTo>
                <a:cubicBezTo>
                  <a:pt x="120" y="350"/>
                  <a:pt x="120" y="348"/>
                  <a:pt x="119" y="346"/>
                </a:cubicBezTo>
                <a:cubicBezTo>
                  <a:pt x="119" y="344"/>
                  <a:pt x="119" y="339"/>
                  <a:pt x="119" y="337"/>
                </a:cubicBezTo>
                <a:cubicBezTo>
                  <a:pt x="118" y="335"/>
                  <a:pt x="118" y="329"/>
                  <a:pt x="118" y="328"/>
                </a:cubicBezTo>
                <a:cubicBezTo>
                  <a:pt x="118" y="327"/>
                  <a:pt x="117" y="326"/>
                  <a:pt x="117" y="325"/>
                </a:cubicBezTo>
                <a:cubicBezTo>
                  <a:pt x="117" y="324"/>
                  <a:pt x="117" y="321"/>
                  <a:pt x="116" y="320"/>
                </a:cubicBezTo>
                <a:cubicBezTo>
                  <a:pt x="116" y="320"/>
                  <a:pt x="116" y="319"/>
                  <a:pt x="116" y="318"/>
                </a:cubicBezTo>
                <a:cubicBezTo>
                  <a:pt x="116" y="317"/>
                  <a:pt x="116" y="316"/>
                  <a:pt x="116" y="315"/>
                </a:cubicBezTo>
                <a:cubicBezTo>
                  <a:pt x="116" y="315"/>
                  <a:pt x="116" y="314"/>
                  <a:pt x="116" y="313"/>
                </a:cubicBezTo>
                <a:cubicBezTo>
                  <a:pt x="115" y="312"/>
                  <a:pt x="115" y="308"/>
                  <a:pt x="115" y="307"/>
                </a:cubicBezTo>
                <a:cubicBezTo>
                  <a:pt x="115" y="305"/>
                  <a:pt x="115" y="303"/>
                  <a:pt x="114" y="301"/>
                </a:cubicBezTo>
                <a:cubicBezTo>
                  <a:pt x="114" y="299"/>
                  <a:pt x="114" y="296"/>
                  <a:pt x="114" y="295"/>
                </a:cubicBezTo>
                <a:cubicBezTo>
                  <a:pt x="114" y="295"/>
                  <a:pt x="113" y="292"/>
                  <a:pt x="114" y="291"/>
                </a:cubicBezTo>
                <a:cubicBezTo>
                  <a:pt x="114" y="290"/>
                  <a:pt x="114" y="287"/>
                  <a:pt x="114" y="286"/>
                </a:cubicBezTo>
                <a:cubicBezTo>
                  <a:pt x="113" y="284"/>
                  <a:pt x="113" y="282"/>
                  <a:pt x="112" y="281"/>
                </a:cubicBezTo>
                <a:cubicBezTo>
                  <a:pt x="112" y="280"/>
                  <a:pt x="111" y="277"/>
                  <a:pt x="111" y="277"/>
                </a:cubicBezTo>
                <a:cubicBezTo>
                  <a:pt x="110" y="276"/>
                  <a:pt x="110" y="276"/>
                  <a:pt x="110" y="276"/>
                </a:cubicBezTo>
                <a:cubicBezTo>
                  <a:pt x="110" y="275"/>
                  <a:pt x="110" y="273"/>
                  <a:pt x="110" y="271"/>
                </a:cubicBezTo>
                <a:cubicBezTo>
                  <a:pt x="110" y="269"/>
                  <a:pt x="110" y="265"/>
                  <a:pt x="110" y="263"/>
                </a:cubicBezTo>
                <a:cubicBezTo>
                  <a:pt x="110" y="261"/>
                  <a:pt x="110" y="257"/>
                  <a:pt x="111" y="256"/>
                </a:cubicBezTo>
                <a:cubicBezTo>
                  <a:pt x="111" y="255"/>
                  <a:pt x="110" y="253"/>
                  <a:pt x="110" y="252"/>
                </a:cubicBezTo>
                <a:cubicBezTo>
                  <a:pt x="110" y="250"/>
                  <a:pt x="109" y="246"/>
                  <a:pt x="109" y="244"/>
                </a:cubicBezTo>
                <a:cubicBezTo>
                  <a:pt x="109" y="241"/>
                  <a:pt x="108" y="236"/>
                  <a:pt x="107" y="234"/>
                </a:cubicBezTo>
                <a:cubicBezTo>
                  <a:pt x="107" y="233"/>
                  <a:pt x="107" y="229"/>
                  <a:pt x="107" y="228"/>
                </a:cubicBezTo>
                <a:cubicBezTo>
                  <a:pt x="106" y="228"/>
                  <a:pt x="106" y="226"/>
                  <a:pt x="106" y="225"/>
                </a:cubicBezTo>
                <a:cubicBezTo>
                  <a:pt x="106" y="225"/>
                  <a:pt x="106" y="225"/>
                  <a:pt x="106" y="224"/>
                </a:cubicBezTo>
                <a:cubicBezTo>
                  <a:pt x="106" y="223"/>
                  <a:pt x="106" y="221"/>
                  <a:pt x="106" y="220"/>
                </a:cubicBezTo>
                <a:cubicBezTo>
                  <a:pt x="106" y="220"/>
                  <a:pt x="106" y="216"/>
                  <a:pt x="106" y="214"/>
                </a:cubicBezTo>
                <a:cubicBezTo>
                  <a:pt x="106" y="212"/>
                  <a:pt x="106" y="212"/>
                  <a:pt x="105" y="211"/>
                </a:cubicBezTo>
                <a:cubicBezTo>
                  <a:pt x="105" y="211"/>
                  <a:pt x="105" y="209"/>
                  <a:pt x="105" y="207"/>
                </a:cubicBezTo>
                <a:cubicBezTo>
                  <a:pt x="105" y="205"/>
                  <a:pt x="105" y="203"/>
                  <a:pt x="104" y="203"/>
                </a:cubicBezTo>
                <a:cubicBezTo>
                  <a:pt x="104" y="202"/>
                  <a:pt x="104" y="201"/>
                  <a:pt x="104" y="200"/>
                </a:cubicBezTo>
                <a:cubicBezTo>
                  <a:pt x="104" y="200"/>
                  <a:pt x="104" y="199"/>
                  <a:pt x="105" y="198"/>
                </a:cubicBezTo>
                <a:cubicBezTo>
                  <a:pt x="105" y="196"/>
                  <a:pt x="105" y="194"/>
                  <a:pt x="105" y="193"/>
                </a:cubicBezTo>
                <a:cubicBezTo>
                  <a:pt x="105" y="191"/>
                  <a:pt x="105" y="190"/>
                  <a:pt x="104" y="188"/>
                </a:cubicBezTo>
                <a:cubicBezTo>
                  <a:pt x="104" y="187"/>
                  <a:pt x="103" y="184"/>
                  <a:pt x="103" y="183"/>
                </a:cubicBezTo>
                <a:cubicBezTo>
                  <a:pt x="103" y="182"/>
                  <a:pt x="102" y="181"/>
                  <a:pt x="102" y="181"/>
                </a:cubicBezTo>
                <a:cubicBezTo>
                  <a:pt x="102" y="181"/>
                  <a:pt x="102" y="180"/>
                  <a:pt x="102" y="180"/>
                </a:cubicBezTo>
                <a:cubicBezTo>
                  <a:pt x="102" y="180"/>
                  <a:pt x="102" y="180"/>
                  <a:pt x="102" y="179"/>
                </a:cubicBezTo>
                <a:cubicBezTo>
                  <a:pt x="102" y="179"/>
                  <a:pt x="102" y="178"/>
                  <a:pt x="102" y="178"/>
                </a:cubicBezTo>
                <a:cubicBezTo>
                  <a:pt x="101" y="177"/>
                  <a:pt x="101" y="177"/>
                  <a:pt x="101" y="177"/>
                </a:cubicBezTo>
                <a:cubicBezTo>
                  <a:pt x="101" y="177"/>
                  <a:pt x="101" y="176"/>
                  <a:pt x="100" y="175"/>
                </a:cubicBezTo>
                <a:cubicBezTo>
                  <a:pt x="100" y="175"/>
                  <a:pt x="99" y="172"/>
                  <a:pt x="99" y="171"/>
                </a:cubicBezTo>
                <a:cubicBezTo>
                  <a:pt x="99" y="171"/>
                  <a:pt x="99" y="170"/>
                  <a:pt x="99" y="170"/>
                </a:cubicBezTo>
                <a:cubicBezTo>
                  <a:pt x="98" y="169"/>
                  <a:pt x="98" y="169"/>
                  <a:pt x="98" y="168"/>
                </a:cubicBezTo>
                <a:cubicBezTo>
                  <a:pt x="98" y="168"/>
                  <a:pt x="98" y="167"/>
                  <a:pt x="98" y="167"/>
                </a:cubicBezTo>
                <a:cubicBezTo>
                  <a:pt x="98" y="166"/>
                  <a:pt x="98" y="166"/>
                  <a:pt x="98" y="165"/>
                </a:cubicBezTo>
                <a:cubicBezTo>
                  <a:pt x="97" y="165"/>
                  <a:pt x="97" y="164"/>
                  <a:pt x="97" y="164"/>
                </a:cubicBezTo>
                <a:cubicBezTo>
                  <a:pt x="97" y="163"/>
                  <a:pt x="97" y="163"/>
                  <a:pt x="97" y="163"/>
                </a:cubicBezTo>
                <a:cubicBezTo>
                  <a:pt x="97" y="162"/>
                  <a:pt x="96" y="162"/>
                  <a:pt x="96" y="162"/>
                </a:cubicBezTo>
                <a:cubicBezTo>
                  <a:pt x="96" y="162"/>
                  <a:pt x="96" y="157"/>
                  <a:pt x="96" y="157"/>
                </a:cubicBezTo>
                <a:cubicBezTo>
                  <a:pt x="95" y="156"/>
                  <a:pt x="95" y="157"/>
                  <a:pt x="96" y="156"/>
                </a:cubicBezTo>
                <a:cubicBezTo>
                  <a:pt x="96" y="156"/>
                  <a:pt x="96" y="156"/>
                  <a:pt x="96" y="156"/>
                </a:cubicBezTo>
                <a:cubicBezTo>
                  <a:pt x="96" y="156"/>
                  <a:pt x="96" y="156"/>
                  <a:pt x="96" y="157"/>
                </a:cubicBezTo>
                <a:cubicBezTo>
                  <a:pt x="96" y="157"/>
                  <a:pt x="97" y="160"/>
                  <a:pt x="97" y="160"/>
                </a:cubicBezTo>
                <a:cubicBezTo>
                  <a:pt x="97" y="160"/>
                  <a:pt x="97" y="160"/>
                  <a:pt x="97" y="160"/>
                </a:cubicBezTo>
                <a:cubicBezTo>
                  <a:pt x="97" y="160"/>
                  <a:pt x="97" y="160"/>
                  <a:pt x="97" y="160"/>
                </a:cubicBezTo>
                <a:cubicBezTo>
                  <a:pt x="98" y="159"/>
                  <a:pt x="99" y="159"/>
                  <a:pt x="99" y="159"/>
                </a:cubicBezTo>
                <a:cubicBezTo>
                  <a:pt x="100" y="159"/>
                  <a:pt x="100" y="159"/>
                  <a:pt x="100" y="158"/>
                </a:cubicBezTo>
                <a:cubicBezTo>
                  <a:pt x="100" y="158"/>
                  <a:pt x="100" y="158"/>
                  <a:pt x="100" y="157"/>
                </a:cubicBezTo>
                <a:cubicBezTo>
                  <a:pt x="100" y="157"/>
                  <a:pt x="101" y="156"/>
                  <a:pt x="102" y="156"/>
                </a:cubicBezTo>
                <a:cubicBezTo>
                  <a:pt x="102" y="155"/>
                  <a:pt x="103" y="155"/>
                  <a:pt x="103" y="154"/>
                </a:cubicBezTo>
                <a:cubicBezTo>
                  <a:pt x="104" y="154"/>
                  <a:pt x="104" y="152"/>
                  <a:pt x="105" y="152"/>
                </a:cubicBezTo>
                <a:cubicBezTo>
                  <a:pt x="105" y="152"/>
                  <a:pt x="105" y="152"/>
                  <a:pt x="104" y="152"/>
                </a:cubicBezTo>
                <a:cubicBezTo>
                  <a:pt x="104" y="152"/>
                  <a:pt x="104" y="152"/>
                  <a:pt x="103" y="151"/>
                </a:cubicBezTo>
                <a:cubicBezTo>
                  <a:pt x="103" y="151"/>
                  <a:pt x="102" y="150"/>
                  <a:pt x="102" y="150"/>
                </a:cubicBezTo>
                <a:cubicBezTo>
                  <a:pt x="102" y="150"/>
                  <a:pt x="101" y="148"/>
                  <a:pt x="101" y="148"/>
                </a:cubicBezTo>
                <a:cubicBezTo>
                  <a:pt x="101" y="147"/>
                  <a:pt x="99" y="143"/>
                  <a:pt x="99" y="142"/>
                </a:cubicBezTo>
                <a:cubicBezTo>
                  <a:pt x="99" y="141"/>
                  <a:pt x="99" y="141"/>
                  <a:pt x="99" y="140"/>
                </a:cubicBezTo>
                <a:cubicBezTo>
                  <a:pt x="99" y="140"/>
                  <a:pt x="98" y="137"/>
                  <a:pt x="98" y="136"/>
                </a:cubicBezTo>
                <a:cubicBezTo>
                  <a:pt x="98" y="135"/>
                  <a:pt x="98" y="129"/>
                  <a:pt x="98" y="128"/>
                </a:cubicBezTo>
                <a:cubicBezTo>
                  <a:pt x="98" y="127"/>
                  <a:pt x="98" y="127"/>
                  <a:pt x="98" y="127"/>
                </a:cubicBezTo>
                <a:cubicBezTo>
                  <a:pt x="98" y="126"/>
                  <a:pt x="100" y="122"/>
                  <a:pt x="100" y="121"/>
                </a:cubicBezTo>
                <a:cubicBezTo>
                  <a:pt x="100" y="119"/>
                  <a:pt x="101" y="116"/>
                  <a:pt x="102" y="115"/>
                </a:cubicBezTo>
                <a:cubicBezTo>
                  <a:pt x="102" y="115"/>
                  <a:pt x="102" y="113"/>
                  <a:pt x="103" y="113"/>
                </a:cubicBezTo>
                <a:cubicBezTo>
                  <a:pt x="103" y="112"/>
                  <a:pt x="103" y="111"/>
                  <a:pt x="104" y="110"/>
                </a:cubicBezTo>
                <a:cubicBezTo>
                  <a:pt x="104" y="109"/>
                  <a:pt x="105" y="107"/>
                  <a:pt x="105" y="106"/>
                </a:cubicBezTo>
                <a:cubicBezTo>
                  <a:pt x="106" y="105"/>
                  <a:pt x="106" y="104"/>
                  <a:pt x="106" y="104"/>
                </a:cubicBezTo>
                <a:cubicBezTo>
                  <a:pt x="106" y="103"/>
                  <a:pt x="107" y="101"/>
                  <a:pt x="107" y="101"/>
                </a:cubicBezTo>
                <a:cubicBezTo>
                  <a:pt x="107" y="100"/>
                  <a:pt x="107" y="100"/>
                  <a:pt x="107" y="99"/>
                </a:cubicBezTo>
                <a:cubicBezTo>
                  <a:pt x="107" y="99"/>
                  <a:pt x="108" y="98"/>
                  <a:pt x="108" y="97"/>
                </a:cubicBezTo>
                <a:cubicBezTo>
                  <a:pt x="108" y="97"/>
                  <a:pt x="109" y="97"/>
                  <a:pt x="108" y="96"/>
                </a:cubicBezTo>
                <a:cubicBezTo>
                  <a:pt x="108" y="96"/>
                  <a:pt x="108" y="94"/>
                  <a:pt x="108" y="94"/>
                </a:cubicBezTo>
                <a:cubicBezTo>
                  <a:pt x="109" y="93"/>
                  <a:pt x="109" y="93"/>
                  <a:pt x="109" y="92"/>
                </a:cubicBezTo>
                <a:cubicBezTo>
                  <a:pt x="109" y="92"/>
                  <a:pt x="109" y="91"/>
                  <a:pt x="109" y="91"/>
                </a:cubicBezTo>
                <a:cubicBezTo>
                  <a:pt x="109" y="90"/>
                  <a:pt x="108" y="88"/>
                  <a:pt x="108" y="86"/>
                </a:cubicBezTo>
                <a:cubicBezTo>
                  <a:pt x="107" y="85"/>
                  <a:pt x="106" y="81"/>
                  <a:pt x="106" y="80"/>
                </a:cubicBezTo>
                <a:cubicBezTo>
                  <a:pt x="106" y="80"/>
                  <a:pt x="106" y="79"/>
                  <a:pt x="106" y="79"/>
                </a:cubicBezTo>
                <a:cubicBezTo>
                  <a:pt x="106" y="78"/>
                  <a:pt x="106" y="77"/>
                  <a:pt x="106" y="76"/>
                </a:cubicBezTo>
                <a:cubicBezTo>
                  <a:pt x="106" y="74"/>
                  <a:pt x="106" y="72"/>
                  <a:pt x="106" y="70"/>
                </a:cubicBezTo>
                <a:cubicBezTo>
                  <a:pt x="106" y="69"/>
                  <a:pt x="105" y="68"/>
                  <a:pt x="105" y="68"/>
                </a:cubicBezTo>
                <a:cubicBezTo>
                  <a:pt x="105" y="68"/>
                  <a:pt x="105" y="67"/>
                  <a:pt x="104" y="66"/>
                </a:cubicBezTo>
                <a:cubicBezTo>
                  <a:pt x="104" y="66"/>
                  <a:pt x="104" y="66"/>
                  <a:pt x="103" y="65"/>
                </a:cubicBezTo>
                <a:cubicBezTo>
                  <a:pt x="103" y="65"/>
                  <a:pt x="102" y="64"/>
                  <a:pt x="102" y="63"/>
                </a:cubicBezTo>
                <a:cubicBezTo>
                  <a:pt x="102" y="63"/>
                  <a:pt x="101" y="62"/>
                  <a:pt x="101" y="61"/>
                </a:cubicBezTo>
                <a:cubicBezTo>
                  <a:pt x="100" y="60"/>
                  <a:pt x="98" y="59"/>
                  <a:pt x="97" y="58"/>
                </a:cubicBezTo>
                <a:cubicBezTo>
                  <a:pt x="97" y="58"/>
                  <a:pt x="97" y="58"/>
                  <a:pt x="96" y="58"/>
                </a:cubicBezTo>
                <a:cubicBezTo>
                  <a:pt x="95" y="58"/>
                  <a:pt x="94" y="58"/>
                  <a:pt x="94" y="58"/>
                </a:cubicBezTo>
                <a:cubicBezTo>
                  <a:pt x="93" y="58"/>
                  <a:pt x="93" y="57"/>
                  <a:pt x="92" y="57"/>
                </a:cubicBezTo>
                <a:cubicBezTo>
                  <a:pt x="92" y="57"/>
                  <a:pt x="91" y="57"/>
                  <a:pt x="91" y="56"/>
                </a:cubicBezTo>
                <a:cubicBezTo>
                  <a:pt x="90" y="56"/>
                  <a:pt x="89" y="56"/>
                  <a:pt x="88" y="56"/>
                </a:cubicBezTo>
                <a:cubicBezTo>
                  <a:pt x="88" y="56"/>
                  <a:pt x="87" y="55"/>
                  <a:pt x="86" y="55"/>
                </a:cubicBezTo>
                <a:cubicBezTo>
                  <a:pt x="85" y="55"/>
                  <a:pt x="84" y="55"/>
                  <a:pt x="84" y="55"/>
                </a:cubicBezTo>
                <a:cubicBezTo>
                  <a:pt x="83" y="55"/>
                  <a:pt x="81" y="54"/>
                  <a:pt x="81" y="54"/>
                </a:cubicBezTo>
                <a:cubicBezTo>
                  <a:pt x="81" y="54"/>
                  <a:pt x="80" y="54"/>
                  <a:pt x="80" y="53"/>
                </a:cubicBezTo>
                <a:cubicBezTo>
                  <a:pt x="79" y="53"/>
                  <a:pt x="78" y="53"/>
                  <a:pt x="78" y="53"/>
                </a:cubicBezTo>
                <a:cubicBezTo>
                  <a:pt x="78" y="53"/>
                  <a:pt x="78" y="53"/>
                  <a:pt x="78" y="53"/>
                </a:cubicBezTo>
                <a:cubicBezTo>
                  <a:pt x="78" y="53"/>
                  <a:pt x="77" y="52"/>
                  <a:pt x="77" y="51"/>
                </a:cubicBezTo>
                <a:cubicBezTo>
                  <a:pt x="77" y="50"/>
                  <a:pt x="77" y="50"/>
                  <a:pt x="77" y="50"/>
                </a:cubicBezTo>
                <a:cubicBezTo>
                  <a:pt x="76" y="49"/>
                  <a:pt x="76" y="49"/>
                  <a:pt x="76" y="48"/>
                </a:cubicBezTo>
                <a:cubicBezTo>
                  <a:pt x="76" y="47"/>
                  <a:pt x="76" y="46"/>
                  <a:pt x="76" y="46"/>
                </a:cubicBezTo>
                <a:cubicBezTo>
                  <a:pt x="76" y="45"/>
                  <a:pt x="75" y="45"/>
                  <a:pt x="75" y="45"/>
                </a:cubicBezTo>
                <a:cubicBezTo>
                  <a:pt x="74" y="45"/>
                  <a:pt x="74" y="45"/>
                  <a:pt x="74" y="45"/>
                </a:cubicBezTo>
                <a:cubicBezTo>
                  <a:pt x="74" y="44"/>
                  <a:pt x="75" y="41"/>
                  <a:pt x="75" y="40"/>
                </a:cubicBezTo>
                <a:cubicBezTo>
                  <a:pt x="75" y="38"/>
                  <a:pt x="76" y="36"/>
                  <a:pt x="76" y="35"/>
                </a:cubicBezTo>
                <a:cubicBezTo>
                  <a:pt x="76" y="35"/>
                  <a:pt x="76" y="34"/>
                  <a:pt x="76" y="34"/>
                </a:cubicBezTo>
                <a:cubicBezTo>
                  <a:pt x="78" y="34"/>
                  <a:pt x="78" y="34"/>
                  <a:pt x="78" y="34"/>
                </a:cubicBezTo>
                <a:cubicBezTo>
                  <a:pt x="79" y="33"/>
                  <a:pt x="79" y="33"/>
                  <a:pt x="79" y="33"/>
                </a:cubicBezTo>
                <a:cubicBezTo>
                  <a:pt x="79" y="32"/>
                  <a:pt x="79" y="32"/>
                  <a:pt x="79" y="32"/>
                </a:cubicBezTo>
                <a:cubicBezTo>
                  <a:pt x="80" y="32"/>
                  <a:pt x="80" y="31"/>
                  <a:pt x="80" y="30"/>
                </a:cubicBezTo>
                <a:cubicBezTo>
                  <a:pt x="81" y="29"/>
                  <a:pt x="81" y="28"/>
                  <a:pt x="81" y="27"/>
                </a:cubicBezTo>
                <a:cubicBezTo>
                  <a:pt x="81" y="27"/>
                  <a:pt x="81" y="27"/>
                  <a:pt x="81" y="25"/>
                </a:cubicBezTo>
                <a:cubicBezTo>
                  <a:pt x="81" y="24"/>
                  <a:pt x="81" y="22"/>
                  <a:pt x="80" y="21"/>
                </a:cubicBezTo>
                <a:cubicBezTo>
                  <a:pt x="80" y="21"/>
                  <a:pt x="79" y="21"/>
                  <a:pt x="79" y="20"/>
                </a:cubicBezTo>
                <a:cubicBezTo>
                  <a:pt x="79" y="20"/>
                  <a:pt x="79" y="20"/>
                  <a:pt x="79" y="19"/>
                </a:cubicBezTo>
                <a:cubicBezTo>
                  <a:pt x="79" y="19"/>
                  <a:pt x="79" y="14"/>
                  <a:pt x="79" y="13"/>
                </a:cubicBezTo>
                <a:cubicBezTo>
                  <a:pt x="77" y="7"/>
                  <a:pt x="71" y="3"/>
                  <a:pt x="67" y="1"/>
                </a:cubicBezTo>
                <a:cubicBezTo>
                  <a:pt x="63" y="0"/>
                  <a:pt x="60" y="0"/>
                  <a:pt x="57" y="1"/>
                </a:cubicBezTo>
                <a:cubicBezTo>
                  <a:pt x="54" y="1"/>
                  <a:pt x="51" y="3"/>
                  <a:pt x="50" y="3"/>
                </a:cubicBezTo>
                <a:cubicBezTo>
                  <a:pt x="50" y="3"/>
                  <a:pt x="50" y="4"/>
                  <a:pt x="49" y="4"/>
                </a:cubicBezTo>
                <a:cubicBezTo>
                  <a:pt x="48" y="5"/>
                  <a:pt x="47" y="7"/>
                  <a:pt x="46" y="8"/>
                </a:cubicBezTo>
                <a:cubicBezTo>
                  <a:pt x="45" y="10"/>
                  <a:pt x="44" y="13"/>
                  <a:pt x="44" y="14"/>
                </a:cubicBezTo>
                <a:cubicBezTo>
                  <a:pt x="43" y="15"/>
                  <a:pt x="43" y="18"/>
                  <a:pt x="43" y="19"/>
                </a:cubicBezTo>
                <a:cubicBezTo>
                  <a:pt x="43" y="20"/>
                  <a:pt x="43" y="21"/>
                  <a:pt x="43" y="22"/>
                </a:cubicBezTo>
                <a:cubicBezTo>
                  <a:pt x="43" y="23"/>
                  <a:pt x="43" y="25"/>
                  <a:pt x="43" y="26"/>
                </a:cubicBezTo>
                <a:cubicBezTo>
                  <a:pt x="43" y="27"/>
                  <a:pt x="44" y="28"/>
                  <a:pt x="44" y="30"/>
                </a:cubicBezTo>
                <a:cubicBezTo>
                  <a:pt x="43" y="31"/>
                  <a:pt x="44" y="34"/>
                  <a:pt x="44" y="36"/>
                </a:cubicBezTo>
                <a:cubicBezTo>
                  <a:pt x="44" y="39"/>
                  <a:pt x="44" y="40"/>
                  <a:pt x="45" y="42"/>
                </a:cubicBezTo>
                <a:cubicBezTo>
                  <a:pt x="46" y="44"/>
                  <a:pt x="47" y="46"/>
                  <a:pt x="48" y="47"/>
                </a:cubicBezTo>
                <a:cubicBezTo>
                  <a:pt x="49" y="47"/>
                  <a:pt x="49" y="48"/>
                  <a:pt x="50" y="48"/>
                </a:cubicBezTo>
                <a:cubicBezTo>
                  <a:pt x="50" y="48"/>
                  <a:pt x="50" y="49"/>
                  <a:pt x="50" y="49"/>
                </a:cubicBezTo>
                <a:cubicBezTo>
                  <a:pt x="50" y="50"/>
                  <a:pt x="50" y="49"/>
                  <a:pt x="50" y="50"/>
                </a:cubicBezTo>
                <a:cubicBezTo>
                  <a:pt x="49" y="51"/>
                  <a:pt x="49" y="52"/>
                  <a:pt x="49" y="53"/>
                </a:cubicBezTo>
                <a:cubicBezTo>
                  <a:pt x="49" y="54"/>
                  <a:pt x="49" y="54"/>
                  <a:pt x="49" y="55"/>
                </a:cubicBezTo>
                <a:cubicBezTo>
                  <a:pt x="49" y="55"/>
                  <a:pt x="49" y="55"/>
                  <a:pt x="49" y="56"/>
                </a:cubicBezTo>
                <a:cubicBezTo>
                  <a:pt x="49" y="56"/>
                  <a:pt x="49" y="56"/>
                  <a:pt x="49" y="56"/>
                </a:cubicBezTo>
                <a:cubicBezTo>
                  <a:pt x="48" y="56"/>
                  <a:pt x="48" y="56"/>
                  <a:pt x="47" y="57"/>
                </a:cubicBezTo>
                <a:cubicBezTo>
                  <a:pt x="46" y="57"/>
                  <a:pt x="45" y="58"/>
                  <a:pt x="44" y="59"/>
                </a:cubicBezTo>
                <a:cubicBezTo>
                  <a:pt x="43" y="59"/>
                  <a:pt x="42" y="60"/>
                  <a:pt x="42" y="61"/>
                </a:cubicBezTo>
                <a:cubicBezTo>
                  <a:pt x="41" y="61"/>
                  <a:pt x="40" y="62"/>
                  <a:pt x="39" y="62"/>
                </a:cubicBezTo>
                <a:cubicBezTo>
                  <a:pt x="38" y="62"/>
                  <a:pt x="37" y="62"/>
                  <a:pt x="35" y="61"/>
                </a:cubicBezTo>
                <a:cubicBezTo>
                  <a:pt x="34" y="61"/>
                  <a:pt x="33" y="62"/>
                  <a:pt x="32" y="62"/>
                </a:cubicBezTo>
                <a:cubicBezTo>
                  <a:pt x="32" y="62"/>
                  <a:pt x="31" y="62"/>
                  <a:pt x="30" y="63"/>
                </a:cubicBezTo>
                <a:cubicBezTo>
                  <a:pt x="30" y="63"/>
                  <a:pt x="29" y="63"/>
                  <a:pt x="29" y="63"/>
                </a:cubicBezTo>
                <a:cubicBezTo>
                  <a:pt x="28" y="63"/>
                  <a:pt x="28" y="63"/>
                  <a:pt x="27" y="63"/>
                </a:cubicBezTo>
                <a:cubicBezTo>
                  <a:pt x="27" y="63"/>
                  <a:pt x="27" y="63"/>
                  <a:pt x="26" y="63"/>
                </a:cubicBezTo>
                <a:cubicBezTo>
                  <a:pt x="25" y="63"/>
                  <a:pt x="25" y="63"/>
                  <a:pt x="24" y="64"/>
                </a:cubicBezTo>
                <a:cubicBezTo>
                  <a:pt x="24" y="64"/>
                  <a:pt x="24" y="64"/>
                  <a:pt x="24" y="64"/>
                </a:cubicBezTo>
                <a:cubicBezTo>
                  <a:pt x="23" y="64"/>
                  <a:pt x="22" y="65"/>
                  <a:pt x="22" y="65"/>
                </a:cubicBezTo>
                <a:cubicBezTo>
                  <a:pt x="21" y="66"/>
                  <a:pt x="21" y="66"/>
                  <a:pt x="20" y="66"/>
                </a:cubicBezTo>
                <a:cubicBezTo>
                  <a:pt x="20" y="66"/>
                  <a:pt x="19" y="66"/>
                  <a:pt x="19" y="67"/>
                </a:cubicBezTo>
                <a:cubicBezTo>
                  <a:pt x="19" y="67"/>
                  <a:pt x="19" y="67"/>
                  <a:pt x="18" y="68"/>
                </a:cubicBezTo>
                <a:cubicBezTo>
                  <a:pt x="18" y="68"/>
                  <a:pt x="17" y="70"/>
                  <a:pt x="17" y="70"/>
                </a:cubicBezTo>
                <a:cubicBezTo>
                  <a:pt x="17" y="70"/>
                  <a:pt x="17" y="71"/>
                  <a:pt x="16" y="71"/>
                </a:cubicBezTo>
                <a:cubicBezTo>
                  <a:pt x="15" y="72"/>
                  <a:pt x="15" y="74"/>
                  <a:pt x="15" y="75"/>
                </a:cubicBezTo>
                <a:cubicBezTo>
                  <a:pt x="14" y="76"/>
                  <a:pt x="14" y="78"/>
                  <a:pt x="14" y="79"/>
                </a:cubicBezTo>
                <a:cubicBezTo>
                  <a:pt x="13" y="79"/>
                  <a:pt x="13" y="79"/>
                  <a:pt x="12" y="80"/>
                </a:cubicBezTo>
                <a:cubicBezTo>
                  <a:pt x="11" y="81"/>
                  <a:pt x="11" y="81"/>
                  <a:pt x="10" y="82"/>
                </a:cubicBezTo>
                <a:cubicBezTo>
                  <a:pt x="10" y="83"/>
                  <a:pt x="9" y="86"/>
                  <a:pt x="9" y="87"/>
                </a:cubicBezTo>
                <a:cubicBezTo>
                  <a:pt x="9" y="88"/>
                  <a:pt x="9" y="89"/>
                  <a:pt x="8" y="90"/>
                </a:cubicBezTo>
                <a:cubicBezTo>
                  <a:pt x="8" y="91"/>
                  <a:pt x="8" y="91"/>
                  <a:pt x="7" y="92"/>
                </a:cubicBezTo>
                <a:cubicBezTo>
                  <a:pt x="7" y="92"/>
                  <a:pt x="6" y="96"/>
                  <a:pt x="6" y="96"/>
                </a:cubicBezTo>
                <a:cubicBezTo>
                  <a:pt x="5" y="97"/>
                  <a:pt x="5" y="99"/>
                  <a:pt x="4" y="100"/>
                </a:cubicBezTo>
                <a:cubicBezTo>
                  <a:pt x="4" y="102"/>
                  <a:pt x="3" y="102"/>
                  <a:pt x="3" y="103"/>
                </a:cubicBezTo>
                <a:cubicBezTo>
                  <a:pt x="3" y="103"/>
                  <a:pt x="2" y="104"/>
                  <a:pt x="2" y="105"/>
                </a:cubicBezTo>
                <a:cubicBezTo>
                  <a:pt x="2" y="106"/>
                  <a:pt x="1" y="109"/>
                  <a:pt x="0" y="112"/>
                </a:cubicBezTo>
                <a:cubicBezTo>
                  <a:pt x="0" y="114"/>
                  <a:pt x="0" y="118"/>
                  <a:pt x="0" y="120"/>
                </a:cubicBezTo>
                <a:cubicBezTo>
                  <a:pt x="0" y="122"/>
                  <a:pt x="0" y="125"/>
                  <a:pt x="0" y="126"/>
                </a:cubicBezTo>
                <a:cubicBezTo>
                  <a:pt x="0" y="127"/>
                  <a:pt x="2" y="128"/>
                  <a:pt x="2" y="129"/>
                </a:cubicBezTo>
                <a:cubicBezTo>
                  <a:pt x="3" y="129"/>
                  <a:pt x="3" y="129"/>
                  <a:pt x="4" y="130"/>
                </a:cubicBezTo>
                <a:cubicBezTo>
                  <a:pt x="5" y="130"/>
                  <a:pt x="7" y="130"/>
                  <a:pt x="8" y="130"/>
                </a:cubicBezTo>
                <a:cubicBezTo>
                  <a:pt x="9" y="130"/>
                  <a:pt x="9" y="131"/>
                  <a:pt x="9" y="131"/>
                </a:cubicBezTo>
                <a:cubicBezTo>
                  <a:pt x="9" y="131"/>
                  <a:pt x="10" y="131"/>
                  <a:pt x="11" y="131"/>
                </a:cubicBezTo>
                <a:cubicBezTo>
                  <a:pt x="11" y="131"/>
                  <a:pt x="13" y="131"/>
                  <a:pt x="13" y="131"/>
                </a:cubicBezTo>
                <a:cubicBezTo>
                  <a:pt x="14" y="131"/>
                  <a:pt x="15" y="132"/>
                  <a:pt x="16" y="132"/>
                </a:cubicBezTo>
                <a:cubicBezTo>
                  <a:pt x="17" y="132"/>
                  <a:pt x="19" y="133"/>
                  <a:pt x="20" y="133"/>
                </a:cubicBezTo>
                <a:cubicBezTo>
                  <a:pt x="20" y="133"/>
                  <a:pt x="21" y="133"/>
                  <a:pt x="21" y="133"/>
                </a:cubicBezTo>
                <a:cubicBezTo>
                  <a:pt x="22" y="133"/>
                  <a:pt x="23" y="133"/>
                  <a:pt x="23" y="133"/>
                </a:cubicBezTo>
                <a:cubicBezTo>
                  <a:pt x="24" y="133"/>
                  <a:pt x="25" y="133"/>
                  <a:pt x="25" y="133"/>
                </a:cubicBezTo>
                <a:cubicBezTo>
                  <a:pt x="25" y="133"/>
                  <a:pt x="25" y="133"/>
                  <a:pt x="25" y="133"/>
                </a:cubicBezTo>
                <a:cubicBezTo>
                  <a:pt x="25" y="134"/>
                  <a:pt x="25" y="134"/>
                  <a:pt x="25" y="136"/>
                </a:cubicBezTo>
                <a:cubicBezTo>
                  <a:pt x="25" y="137"/>
                  <a:pt x="25" y="141"/>
                  <a:pt x="24" y="143"/>
                </a:cubicBezTo>
                <a:cubicBezTo>
                  <a:pt x="24" y="146"/>
                  <a:pt x="24" y="151"/>
                  <a:pt x="24" y="153"/>
                </a:cubicBezTo>
                <a:cubicBezTo>
                  <a:pt x="24" y="155"/>
                  <a:pt x="24" y="157"/>
                  <a:pt x="24" y="158"/>
                </a:cubicBezTo>
                <a:cubicBezTo>
                  <a:pt x="24" y="159"/>
                  <a:pt x="25" y="159"/>
                  <a:pt x="25" y="160"/>
                </a:cubicBezTo>
                <a:cubicBezTo>
                  <a:pt x="26" y="160"/>
                  <a:pt x="26" y="161"/>
                  <a:pt x="27" y="161"/>
                </a:cubicBezTo>
                <a:cubicBezTo>
                  <a:pt x="27" y="162"/>
                  <a:pt x="28" y="162"/>
                  <a:pt x="28" y="162"/>
                </a:cubicBezTo>
                <a:cubicBezTo>
                  <a:pt x="29" y="162"/>
                  <a:pt x="29" y="162"/>
                  <a:pt x="29" y="163"/>
                </a:cubicBezTo>
                <a:cubicBezTo>
                  <a:pt x="29" y="163"/>
                  <a:pt x="29" y="163"/>
                  <a:pt x="29" y="164"/>
                </a:cubicBezTo>
                <a:cubicBezTo>
                  <a:pt x="29" y="164"/>
                  <a:pt x="29" y="164"/>
                  <a:pt x="29" y="164"/>
                </a:cubicBezTo>
                <a:cubicBezTo>
                  <a:pt x="29" y="164"/>
                  <a:pt x="29" y="164"/>
                  <a:pt x="29" y="164"/>
                </a:cubicBezTo>
                <a:cubicBezTo>
                  <a:pt x="29" y="165"/>
                  <a:pt x="29" y="165"/>
                  <a:pt x="29" y="165"/>
                </a:cubicBezTo>
                <a:cubicBezTo>
                  <a:pt x="29" y="165"/>
                  <a:pt x="29" y="166"/>
                  <a:pt x="29" y="166"/>
                </a:cubicBezTo>
                <a:cubicBezTo>
                  <a:pt x="29" y="167"/>
                  <a:pt x="29" y="169"/>
                  <a:pt x="29" y="169"/>
                </a:cubicBezTo>
                <a:cubicBezTo>
                  <a:pt x="28" y="169"/>
                  <a:pt x="27" y="169"/>
                  <a:pt x="27" y="169"/>
                </a:cubicBezTo>
                <a:cubicBezTo>
                  <a:pt x="27" y="170"/>
                  <a:pt x="27" y="171"/>
                  <a:pt x="27" y="172"/>
                </a:cubicBezTo>
                <a:cubicBezTo>
                  <a:pt x="27" y="173"/>
                  <a:pt x="27" y="174"/>
                  <a:pt x="27" y="175"/>
                </a:cubicBezTo>
                <a:cubicBezTo>
                  <a:pt x="28" y="175"/>
                  <a:pt x="28" y="175"/>
                  <a:pt x="27" y="176"/>
                </a:cubicBezTo>
                <a:cubicBezTo>
                  <a:pt x="27" y="177"/>
                  <a:pt x="27" y="177"/>
                  <a:pt x="27" y="178"/>
                </a:cubicBezTo>
                <a:cubicBezTo>
                  <a:pt x="26" y="179"/>
                  <a:pt x="26" y="180"/>
                  <a:pt x="26" y="180"/>
                </a:cubicBezTo>
                <a:cubicBezTo>
                  <a:pt x="26" y="182"/>
                  <a:pt x="26" y="182"/>
                  <a:pt x="26" y="183"/>
                </a:cubicBezTo>
                <a:cubicBezTo>
                  <a:pt x="26" y="185"/>
                  <a:pt x="26" y="184"/>
                  <a:pt x="25" y="185"/>
                </a:cubicBezTo>
                <a:cubicBezTo>
                  <a:pt x="25" y="186"/>
                  <a:pt x="25" y="186"/>
                  <a:pt x="25" y="187"/>
                </a:cubicBezTo>
                <a:cubicBezTo>
                  <a:pt x="24" y="188"/>
                  <a:pt x="24" y="188"/>
                  <a:pt x="24" y="189"/>
                </a:cubicBezTo>
                <a:cubicBezTo>
                  <a:pt x="24" y="190"/>
                  <a:pt x="23" y="191"/>
                  <a:pt x="23" y="192"/>
                </a:cubicBezTo>
                <a:cubicBezTo>
                  <a:pt x="22" y="194"/>
                  <a:pt x="23" y="195"/>
                  <a:pt x="22" y="195"/>
                </a:cubicBezTo>
                <a:cubicBezTo>
                  <a:pt x="22" y="196"/>
                  <a:pt x="22" y="197"/>
                  <a:pt x="22" y="197"/>
                </a:cubicBezTo>
                <a:cubicBezTo>
                  <a:pt x="22" y="197"/>
                  <a:pt x="22" y="199"/>
                  <a:pt x="22" y="199"/>
                </a:cubicBezTo>
                <a:cubicBezTo>
                  <a:pt x="22" y="200"/>
                  <a:pt x="22" y="200"/>
                  <a:pt x="22" y="201"/>
                </a:cubicBezTo>
                <a:cubicBezTo>
                  <a:pt x="22" y="202"/>
                  <a:pt x="23" y="202"/>
                  <a:pt x="23" y="203"/>
                </a:cubicBezTo>
                <a:cubicBezTo>
                  <a:pt x="23" y="203"/>
                  <a:pt x="23" y="203"/>
                  <a:pt x="23" y="204"/>
                </a:cubicBezTo>
                <a:cubicBezTo>
                  <a:pt x="23" y="204"/>
                  <a:pt x="23" y="205"/>
                  <a:pt x="23" y="205"/>
                </a:cubicBezTo>
                <a:cubicBezTo>
                  <a:pt x="23" y="205"/>
                  <a:pt x="23" y="206"/>
                  <a:pt x="24" y="206"/>
                </a:cubicBezTo>
                <a:cubicBezTo>
                  <a:pt x="24" y="206"/>
                  <a:pt x="24" y="207"/>
                  <a:pt x="24" y="207"/>
                </a:cubicBezTo>
                <a:cubicBezTo>
                  <a:pt x="24" y="208"/>
                  <a:pt x="24" y="208"/>
                  <a:pt x="24" y="209"/>
                </a:cubicBezTo>
                <a:cubicBezTo>
                  <a:pt x="24" y="210"/>
                  <a:pt x="24" y="211"/>
                  <a:pt x="25" y="211"/>
                </a:cubicBezTo>
                <a:cubicBezTo>
                  <a:pt x="25" y="212"/>
                  <a:pt x="25" y="213"/>
                  <a:pt x="25" y="214"/>
                </a:cubicBezTo>
                <a:cubicBezTo>
                  <a:pt x="25" y="214"/>
                  <a:pt x="25" y="215"/>
                  <a:pt x="25" y="216"/>
                </a:cubicBezTo>
                <a:cubicBezTo>
                  <a:pt x="25" y="218"/>
                  <a:pt x="25" y="219"/>
                  <a:pt x="25" y="220"/>
                </a:cubicBezTo>
                <a:cubicBezTo>
                  <a:pt x="24" y="223"/>
                  <a:pt x="25" y="226"/>
                  <a:pt x="25" y="228"/>
                </a:cubicBezTo>
                <a:cubicBezTo>
                  <a:pt x="25" y="231"/>
                  <a:pt x="26" y="232"/>
                  <a:pt x="26" y="234"/>
                </a:cubicBezTo>
                <a:cubicBezTo>
                  <a:pt x="27" y="235"/>
                  <a:pt x="28" y="240"/>
                  <a:pt x="28" y="242"/>
                </a:cubicBezTo>
                <a:cubicBezTo>
                  <a:pt x="29" y="243"/>
                  <a:pt x="29" y="245"/>
                  <a:pt x="29" y="246"/>
                </a:cubicBezTo>
                <a:cubicBezTo>
                  <a:pt x="30" y="247"/>
                  <a:pt x="30" y="249"/>
                  <a:pt x="30" y="251"/>
                </a:cubicBezTo>
                <a:cubicBezTo>
                  <a:pt x="30" y="252"/>
                  <a:pt x="30" y="256"/>
                  <a:pt x="31" y="257"/>
                </a:cubicBezTo>
                <a:cubicBezTo>
                  <a:pt x="31" y="258"/>
                  <a:pt x="31" y="266"/>
                  <a:pt x="31" y="267"/>
                </a:cubicBezTo>
                <a:cubicBezTo>
                  <a:pt x="31" y="269"/>
                  <a:pt x="32" y="276"/>
                  <a:pt x="32" y="278"/>
                </a:cubicBezTo>
                <a:cubicBezTo>
                  <a:pt x="33" y="279"/>
                  <a:pt x="33" y="286"/>
                  <a:pt x="33" y="288"/>
                </a:cubicBezTo>
                <a:cubicBezTo>
                  <a:pt x="34" y="291"/>
                  <a:pt x="35" y="297"/>
                  <a:pt x="35" y="298"/>
                </a:cubicBezTo>
                <a:cubicBezTo>
                  <a:pt x="35" y="299"/>
                  <a:pt x="36" y="302"/>
                  <a:pt x="36" y="303"/>
                </a:cubicBezTo>
                <a:cubicBezTo>
                  <a:pt x="36" y="304"/>
                  <a:pt x="37" y="308"/>
                  <a:pt x="37" y="310"/>
                </a:cubicBezTo>
                <a:cubicBezTo>
                  <a:pt x="38" y="312"/>
                  <a:pt x="39" y="314"/>
                  <a:pt x="39" y="316"/>
                </a:cubicBezTo>
                <a:cubicBezTo>
                  <a:pt x="39" y="317"/>
                  <a:pt x="40" y="318"/>
                  <a:pt x="40" y="319"/>
                </a:cubicBezTo>
                <a:cubicBezTo>
                  <a:pt x="40" y="320"/>
                  <a:pt x="41" y="322"/>
                  <a:pt x="41" y="322"/>
                </a:cubicBezTo>
                <a:cubicBezTo>
                  <a:pt x="41" y="323"/>
                  <a:pt x="42" y="326"/>
                  <a:pt x="43" y="327"/>
                </a:cubicBezTo>
                <a:cubicBezTo>
                  <a:pt x="43" y="328"/>
                  <a:pt x="44" y="332"/>
                  <a:pt x="45" y="332"/>
                </a:cubicBezTo>
                <a:cubicBezTo>
                  <a:pt x="45" y="333"/>
                  <a:pt x="45" y="333"/>
                  <a:pt x="45" y="333"/>
                </a:cubicBezTo>
                <a:cubicBezTo>
                  <a:pt x="45" y="333"/>
                  <a:pt x="45" y="334"/>
                  <a:pt x="45" y="334"/>
                </a:cubicBezTo>
                <a:cubicBezTo>
                  <a:pt x="44" y="334"/>
                  <a:pt x="43" y="336"/>
                  <a:pt x="43" y="338"/>
                </a:cubicBezTo>
                <a:cubicBezTo>
                  <a:pt x="42" y="339"/>
                  <a:pt x="41" y="341"/>
                  <a:pt x="41" y="341"/>
                </a:cubicBezTo>
                <a:cubicBezTo>
                  <a:pt x="41" y="342"/>
                  <a:pt x="40" y="344"/>
                  <a:pt x="39" y="345"/>
                </a:cubicBezTo>
                <a:cubicBezTo>
                  <a:pt x="39" y="346"/>
                  <a:pt x="39" y="347"/>
                  <a:pt x="39" y="349"/>
                </a:cubicBezTo>
                <a:cubicBezTo>
                  <a:pt x="38" y="350"/>
                  <a:pt x="38" y="352"/>
                  <a:pt x="37" y="352"/>
                </a:cubicBezTo>
                <a:cubicBezTo>
                  <a:pt x="37" y="352"/>
                  <a:pt x="37" y="353"/>
                  <a:pt x="37" y="353"/>
                </a:cubicBezTo>
                <a:cubicBezTo>
                  <a:pt x="37" y="354"/>
                  <a:pt x="37" y="355"/>
                  <a:pt x="37" y="355"/>
                </a:cubicBezTo>
                <a:cubicBezTo>
                  <a:pt x="37" y="355"/>
                  <a:pt x="38" y="356"/>
                  <a:pt x="39" y="356"/>
                </a:cubicBezTo>
                <a:cubicBezTo>
                  <a:pt x="39" y="356"/>
                  <a:pt x="41" y="356"/>
                  <a:pt x="41" y="356"/>
                </a:cubicBezTo>
                <a:cubicBezTo>
                  <a:pt x="41" y="356"/>
                  <a:pt x="41" y="357"/>
                  <a:pt x="41" y="357"/>
                </a:cubicBezTo>
                <a:cubicBezTo>
                  <a:pt x="41" y="358"/>
                  <a:pt x="40" y="359"/>
                  <a:pt x="40" y="359"/>
                </a:cubicBezTo>
                <a:cubicBezTo>
                  <a:pt x="40" y="360"/>
                  <a:pt x="39" y="360"/>
                  <a:pt x="39" y="360"/>
                </a:cubicBezTo>
                <a:cubicBezTo>
                  <a:pt x="39" y="361"/>
                  <a:pt x="39" y="361"/>
                  <a:pt x="39" y="361"/>
                </a:cubicBezTo>
                <a:cubicBezTo>
                  <a:pt x="38" y="362"/>
                  <a:pt x="38" y="363"/>
                  <a:pt x="37" y="364"/>
                </a:cubicBezTo>
                <a:cubicBezTo>
                  <a:pt x="36" y="366"/>
                  <a:pt x="36" y="366"/>
                  <a:pt x="36" y="367"/>
                </a:cubicBezTo>
                <a:cubicBezTo>
                  <a:pt x="36" y="367"/>
                  <a:pt x="36" y="367"/>
                  <a:pt x="36" y="367"/>
                </a:cubicBezTo>
                <a:cubicBezTo>
                  <a:pt x="36" y="367"/>
                  <a:pt x="36" y="367"/>
                  <a:pt x="36" y="368"/>
                </a:cubicBezTo>
                <a:cubicBezTo>
                  <a:pt x="36" y="368"/>
                  <a:pt x="35" y="368"/>
                  <a:pt x="35" y="369"/>
                </a:cubicBezTo>
                <a:cubicBezTo>
                  <a:pt x="35" y="369"/>
                  <a:pt x="34" y="370"/>
                  <a:pt x="34" y="370"/>
                </a:cubicBezTo>
                <a:cubicBezTo>
                  <a:pt x="33" y="371"/>
                  <a:pt x="33" y="371"/>
                  <a:pt x="32" y="372"/>
                </a:cubicBezTo>
                <a:cubicBezTo>
                  <a:pt x="31" y="372"/>
                  <a:pt x="29" y="372"/>
                  <a:pt x="28" y="373"/>
                </a:cubicBezTo>
                <a:cubicBezTo>
                  <a:pt x="27" y="373"/>
                  <a:pt x="24" y="374"/>
                  <a:pt x="22" y="374"/>
                </a:cubicBezTo>
                <a:cubicBezTo>
                  <a:pt x="21" y="375"/>
                  <a:pt x="20" y="375"/>
                  <a:pt x="19" y="375"/>
                </a:cubicBezTo>
                <a:cubicBezTo>
                  <a:pt x="19" y="376"/>
                  <a:pt x="18" y="377"/>
                  <a:pt x="18" y="378"/>
                </a:cubicBezTo>
                <a:cubicBezTo>
                  <a:pt x="18" y="378"/>
                  <a:pt x="17" y="378"/>
                  <a:pt x="17" y="378"/>
                </a:cubicBezTo>
                <a:cubicBezTo>
                  <a:pt x="17" y="378"/>
                  <a:pt x="17" y="379"/>
                  <a:pt x="17" y="379"/>
                </a:cubicBezTo>
                <a:cubicBezTo>
                  <a:pt x="17" y="379"/>
                  <a:pt x="17" y="379"/>
                  <a:pt x="16" y="379"/>
                </a:cubicBezTo>
                <a:cubicBezTo>
                  <a:pt x="16" y="379"/>
                  <a:pt x="16" y="379"/>
                  <a:pt x="16" y="380"/>
                </a:cubicBezTo>
                <a:cubicBezTo>
                  <a:pt x="16" y="381"/>
                  <a:pt x="16" y="382"/>
                  <a:pt x="16" y="382"/>
                </a:cubicBezTo>
                <a:cubicBezTo>
                  <a:pt x="16" y="383"/>
                  <a:pt x="16" y="383"/>
                  <a:pt x="16" y="383"/>
                </a:cubicBezTo>
                <a:cubicBezTo>
                  <a:pt x="17" y="384"/>
                  <a:pt x="17" y="384"/>
                  <a:pt x="18" y="384"/>
                </a:cubicBezTo>
                <a:cubicBezTo>
                  <a:pt x="20" y="385"/>
                  <a:pt x="21" y="385"/>
                  <a:pt x="22" y="385"/>
                </a:cubicBezTo>
                <a:cubicBezTo>
                  <a:pt x="22" y="385"/>
                  <a:pt x="23" y="385"/>
                  <a:pt x="23" y="385"/>
                </a:cubicBezTo>
                <a:cubicBezTo>
                  <a:pt x="23" y="385"/>
                  <a:pt x="25" y="386"/>
                  <a:pt x="25" y="386"/>
                </a:cubicBezTo>
                <a:cubicBezTo>
                  <a:pt x="26" y="386"/>
                  <a:pt x="28" y="386"/>
                  <a:pt x="28" y="386"/>
                </a:cubicBezTo>
                <a:cubicBezTo>
                  <a:pt x="29" y="386"/>
                  <a:pt x="29" y="385"/>
                  <a:pt x="29" y="385"/>
                </a:cubicBezTo>
                <a:cubicBezTo>
                  <a:pt x="29" y="385"/>
                  <a:pt x="30" y="385"/>
                  <a:pt x="31" y="386"/>
                </a:cubicBezTo>
                <a:cubicBezTo>
                  <a:pt x="31" y="386"/>
                  <a:pt x="31" y="386"/>
                  <a:pt x="32" y="386"/>
                </a:cubicBezTo>
                <a:cubicBezTo>
                  <a:pt x="33" y="386"/>
                  <a:pt x="32" y="386"/>
                  <a:pt x="33" y="385"/>
                </a:cubicBezTo>
                <a:cubicBezTo>
                  <a:pt x="33" y="385"/>
                  <a:pt x="33" y="385"/>
                  <a:pt x="33" y="385"/>
                </a:cubicBezTo>
                <a:cubicBezTo>
                  <a:pt x="34" y="386"/>
                  <a:pt x="34" y="386"/>
                  <a:pt x="35" y="386"/>
                </a:cubicBezTo>
                <a:cubicBezTo>
                  <a:pt x="35" y="386"/>
                  <a:pt x="35" y="385"/>
                  <a:pt x="36" y="385"/>
                </a:cubicBezTo>
                <a:cubicBezTo>
                  <a:pt x="36" y="385"/>
                  <a:pt x="36" y="385"/>
                  <a:pt x="36" y="385"/>
                </a:cubicBezTo>
                <a:cubicBezTo>
                  <a:pt x="37" y="385"/>
                  <a:pt x="37" y="385"/>
                  <a:pt x="38" y="385"/>
                </a:cubicBezTo>
                <a:cubicBezTo>
                  <a:pt x="38" y="385"/>
                  <a:pt x="38" y="385"/>
                  <a:pt x="38" y="385"/>
                </a:cubicBezTo>
                <a:cubicBezTo>
                  <a:pt x="39" y="385"/>
                  <a:pt x="39" y="385"/>
                  <a:pt x="39" y="385"/>
                </a:cubicBezTo>
                <a:cubicBezTo>
                  <a:pt x="39" y="385"/>
                  <a:pt x="39" y="385"/>
                  <a:pt x="40" y="385"/>
                </a:cubicBezTo>
                <a:cubicBezTo>
                  <a:pt x="41" y="385"/>
                  <a:pt x="41" y="385"/>
                  <a:pt x="41" y="385"/>
                </a:cubicBezTo>
                <a:cubicBezTo>
                  <a:pt x="41" y="384"/>
                  <a:pt x="41" y="385"/>
                  <a:pt x="41" y="385"/>
                </a:cubicBezTo>
                <a:cubicBezTo>
                  <a:pt x="42" y="385"/>
                  <a:pt x="42" y="385"/>
                  <a:pt x="43" y="385"/>
                </a:cubicBezTo>
                <a:cubicBezTo>
                  <a:pt x="43" y="385"/>
                  <a:pt x="43" y="385"/>
                  <a:pt x="43" y="384"/>
                </a:cubicBezTo>
                <a:cubicBezTo>
                  <a:pt x="44" y="384"/>
                  <a:pt x="43" y="384"/>
                  <a:pt x="44" y="384"/>
                </a:cubicBezTo>
                <a:cubicBezTo>
                  <a:pt x="44" y="384"/>
                  <a:pt x="45" y="384"/>
                  <a:pt x="45" y="384"/>
                </a:cubicBezTo>
                <a:cubicBezTo>
                  <a:pt x="46" y="384"/>
                  <a:pt x="46" y="384"/>
                  <a:pt x="46" y="383"/>
                </a:cubicBezTo>
                <a:cubicBezTo>
                  <a:pt x="46" y="383"/>
                  <a:pt x="46" y="383"/>
                  <a:pt x="47" y="383"/>
                </a:cubicBezTo>
                <a:cubicBezTo>
                  <a:pt x="47" y="382"/>
                  <a:pt x="48" y="382"/>
                  <a:pt x="50" y="382"/>
                </a:cubicBezTo>
                <a:cubicBezTo>
                  <a:pt x="51" y="381"/>
                  <a:pt x="55" y="380"/>
                  <a:pt x="56" y="380"/>
                </a:cubicBezTo>
                <a:cubicBezTo>
                  <a:pt x="56" y="380"/>
                  <a:pt x="56" y="380"/>
                  <a:pt x="57" y="380"/>
                </a:cubicBezTo>
                <a:cubicBezTo>
                  <a:pt x="58" y="381"/>
                  <a:pt x="59" y="381"/>
                  <a:pt x="60" y="382"/>
                </a:cubicBezTo>
                <a:cubicBezTo>
                  <a:pt x="60" y="382"/>
                  <a:pt x="61" y="382"/>
                  <a:pt x="61" y="382"/>
                </a:cubicBezTo>
                <a:cubicBezTo>
                  <a:pt x="62" y="382"/>
                  <a:pt x="63" y="382"/>
                  <a:pt x="64" y="382"/>
                </a:cubicBezTo>
                <a:cubicBezTo>
                  <a:pt x="65" y="382"/>
                  <a:pt x="65" y="382"/>
                  <a:pt x="65" y="382"/>
                </a:cubicBezTo>
                <a:cubicBezTo>
                  <a:pt x="65" y="381"/>
                  <a:pt x="65" y="381"/>
                  <a:pt x="65" y="381"/>
                </a:cubicBezTo>
                <a:cubicBezTo>
                  <a:pt x="65" y="382"/>
                  <a:pt x="66" y="382"/>
                  <a:pt x="66" y="382"/>
                </a:cubicBezTo>
                <a:cubicBezTo>
                  <a:pt x="67" y="382"/>
                  <a:pt x="67" y="382"/>
                  <a:pt x="68" y="381"/>
                </a:cubicBezTo>
                <a:cubicBezTo>
                  <a:pt x="68" y="381"/>
                  <a:pt x="68" y="381"/>
                  <a:pt x="68" y="381"/>
                </a:cubicBezTo>
                <a:cubicBezTo>
                  <a:pt x="68" y="382"/>
                  <a:pt x="69" y="381"/>
                  <a:pt x="69" y="381"/>
                </a:cubicBezTo>
                <a:cubicBezTo>
                  <a:pt x="70" y="381"/>
                  <a:pt x="70" y="381"/>
                  <a:pt x="70" y="381"/>
                </a:cubicBezTo>
                <a:cubicBezTo>
                  <a:pt x="70" y="380"/>
                  <a:pt x="70" y="381"/>
                  <a:pt x="71" y="381"/>
                </a:cubicBezTo>
                <a:cubicBezTo>
                  <a:pt x="71" y="381"/>
                  <a:pt x="72" y="381"/>
                  <a:pt x="72" y="381"/>
                </a:cubicBezTo>
                <a:cubicBezTo>
                  <a:pt x="72" y="380"/>
                  <a:pt x="73" y="380"/>
                  <a:pt x="73" y="380"/>
                </a:cubicBezTo>
                <a:cubicBezTo>
                  <a:pt x="73" y="380"/>
                  <a:pt x="73" y="380"/>
                  <a:pt x="74" y="380"/>
                </a:cubicBezTo>
                <a:cubicBezTo>
                  <a:pt x="74" y="379"/>
                  <a:pt x="74" y="379"/>
                  <a:pt x="74" y="379"/>
                </a:cubicBezTo>
                <a:cubicBezTo>
                  <a:pt x="74" y="378"/>
                  <a:pt x="74" y="376"/>
                  <a:pt x="74" y="375"/>
                </a:cubicBezTo>
                <a:cubicBezTo>
                  <a:pt x="74" y="374"/>
                  <a:pt x="74" y="373"/>
                  <a:pt x="73" y="373"/>
                </a:cubicBezTo>
                <a:cubicBezTo>
                  <a:pt x="73" y="373"/>
                  <a:pt x="73" y="373"/>
                  <a:pt x="73" y="372"/>
                </a:cubicBezTo>
                <a:cubicBezTo>
                  <a:pt x="73" y="372"/>
                  <a:pt x="73" y="372"/>
                  <a:pt x="73" y="371"/>
                </a:cubicBezTo>
                <a:cubicBezTo>
                  <a:pt x="73" y="371"/>
                  <a:pt x="73" y="370"/>
                  <a:pt x="73" y="370"/>
                </a:cubicBezTo>
                <a:cubicBezTo>
                  <a:pt x="73" y="370"/>
                  <a:pt x="73" y="369"/>
                  <a:pt x="73" y="369"/>
                </a:cubicBezTo>
                <a:cubicBezTo>
                  <a:pt x="73" y="369"/>
                  <a:pt x="73" y="368"/>
                  <a:pt x="73" y="367"/>
                </a:cubicBezTo>
                <a:cubicBezTo>
                  <a:pt x="73" y="366"/>
                  <a:pt x="73" y="365"/>
                  <a:pt x="73" y="365"/>
                </a:cubicBezTo>
                <a:cubicBezTo>
                  <a:pt x="73" y="365"/>
                  <a:pt x="73" y="364"/>
                  <a:pt x="73" y="364"/>
                </a:cubicBezTo>
                <a:cubicBezTo>
                  <a:pt x="73" y="364"/>
                  <a:pt x="73" y="364"/>
                  <a:pt x="73" y="364"/>
                </a:cubicBezTo>
                <a:cubicBezTo>
                  <a:pt x="73" y="363"/>
                  <a:pt x="73" y="363"/>
                  <a:pt x="73" y="363"/>
                </a:cubicBezTo>
                <a:cubicBezTo>
                  <a:pt x="74" y="362"/>
                  <a:pt x="75" y="361"/>
                  <a:pt x="75" y="360"/>
                </a:cubicBezTo>
                <a:cubicBezTo>
                  <a:pt x="76" y="360"/>
                  <a:pt x="77" y="359"/>
                  <a:pt x="77" y="358"/>
                </a:cubicBezTo>
                <a:cubicBezTo>
                  <a:pt x="77" y="358"/>
                  <a:pt x="77" y="357"/>
                  <a:pt x="78" y="356"/>
                </a:cubicBezTo>
                <a:cubicBezTo>
                  <a:pt x="78" y="355"/>
                  <a:pt x="78" y="354"/>
                  <a:pt x="78" y="353"/>
                </a:cubicBezTo>
                <a:cubicBezTo>
                  <a:pt x="78" y="353"/>
                  <a:pt x="78" y="352"/>
                  <a:pt x="78" y="352"/>
                </a:cubicBezTo>
                <a:cubicBezTo>
                  <a:pt x="77" y="351"/>
                  <a:pt x="76" y="347"/>
                  <a:pt x="75" y="346"/>
                </a:cubicBezTo>
                <a:cubicBezTo>
                  <a:pt x="74" y="344"/>
                  <a:pt x="74" y="343"/>
                  <a:pt x="73" y="343"/>
                </a:cubicBezTo>
                <a:cubicBezTo>
                  <a:pt x="73" y="342"/>
                  <a:pt x="71" y="339"/>
                  <a:pt x="71" y="339"/>
                </a:cubicBezTo>
                <a:cubicBezTo>
                  <a:pt x="71" y="339"/>
                  <a:pt x="70" y="338"/>
                  <a:pt x="70" y="338"/>
                </a:cubicBezTo>
                <a:cubicBezTo>
                  <a:pt x="70" y="337"/>
                  <a:pt x="70" y="337"/>
                  <a:pt x="70" y="337"/>
                </a:cubicBezTo>
                <a:cubicBezTo>
                  <a:pt x="70" y="337"/>
                  <a:pt x="70" y="337"/>
                  <a:pt x="70" y="335"/>
                </a:cubicBezTo>
                <a:cubicBezTo>
                  <a:pt x="71" y="334"/>
                  <a:pt x="71" y="331"/>
                  <a:pt x="71" y="331"/>
                </a:cubicBezTo>
                <a:cubicBezTo>
                  <a:pt x="71" y="330"/>
                  <a:pt x="71" y="324"/>
                  <a:pt x="71" y="322"/>
                </a:cubicBezTo>
                <a:cubicBezTo>
                  <a:pt x="71" y="320"/>
                  <a:pt x="71" y="318"/>
                  <a:pt x="71" y="317"/>
                </a:cubicBezTo>
                <a:cubicBezTo>
                  <a:pt x="71" y="316"/>
                  <a:pt x="71" y="315"/>
                  <a:pt x="71" y="314"/>
                </a:cubicBezTo>
                <a:cubicBezTo>
                  <a:pt x="71" y="313"/>
                  <a:pt x="71" y="310"/>
                  <a:pt x="71" y="309"/>
                </a:cubicBezTo>
                <a:cubicBezTo>
                  <a:pt x="71" y="309"/>
                  <a:pt x="71" y="308"/>
                  <a:pt x="71" y="308"/>
                </a:cubicBezTo>
                <a:cubicBezTo>
                  <a:pt x="71" y="307"/>
                  <a:pt x="71" y="307"/>
                  <a:pt x="71" y="306"/>
                </a:cubicBezTo>
                <a:cubicBezTo>
                  <a:pt x="71" y="306"/>
                  <a:pt x="71" y="302"/>
                  <a:pt x="71" y="301"/>
                </a:cubicBezTo>
                <a:cubicBezTo>
                  <a:pt x="71" y="300"/>
                  <a:pt x="71" y="294"/>
                  <a:pt x="71" y="293"/>
                </a:cubicBezTo>
                <a:cubicBezTo>
                  <a:pt x="70" y="291"/>
                  <a:pt x="70" y="290"/>
                  <a:pt x="70" y="289"/>
                </a:cubicBezTo>
                <a:cubicBezTo>
                  <a:pt x="70" y="288"/>
                  <a:pt x="70" y="288"/>
                  <a:pt x="70" y="287"/>
                </a:cubicBezTo>
                <a:cubicBezTo>
                  <a:pt x="70" y="287"/>
                  <a:pt x="70" y="285"/>
                  <a:pt x="71" y="284"/>
                </a:cubicBezTo>
                <a:cubicBezTo>
                  <a:pt x="71" y="283"/>
                  <a:pt x="71" y="279"/>
                  <a:pt x="72" y="278"/>
                </a:cubicBezTo>
                <a:cubicBezTo>
                  <a:pt x="72" y="277"/>
                  <a:pt x="72" y="275"/>
                  <a:pt x="72" y="275"/>
                </a:cubicBezTo>
                <a:cubicBezTo>
                  <a:pt x="72" y="274"/>
                  <a:pt x="72" y="271"/>
                  <a:pt x="72" y="270"/>
                </a:cubicBezTo>
                <a:cubicBezTo>
                  <a:pt x="72" y="270"/>
                  <a:pt x="72" y="265"/>
                  <a:pt x="72" y="265"/>
                </a:cubicBezTo>
                <a:cubicBezTo>
                  <a:pt x="72" y="264"/>
                  <a:pt x="71" y="263"/>
                  <a:pt x="71" y="262"/>
                </a:cubicBezTo>
                <a:cubicBezTo>
                  <a:pt x="71" y="261"/>
                  <a:pt x="70" y="259"/>
                  <a:pt x="70" y="259"/>
                </a:cubicBezTo>
                <a:cubicBezTo>
                  <a:pt x="70" y="258"/>
                  <a:pt x="70" y="257"/>
                  <a:pt x="70" y="255"/>
                </a:cubicBezTo>
                <a:cubicBezTo>
                  <a:pt x="70" y="254"/>
                  <a:pt x="70" y="252"/>
                  <a:pt x="70" y="252"/>
                </a:cubicBezTo>
                <a:cubicBezTo>
                  <a:pt x="70" y="251"/>
                  <a:pt x="70" y="252"/>
                  <a:pt x="70" y="252"/>
                </a:cubicBezTo>
                <a:cubicBezTo>
                  <a:pt x="70" y="252"/>
                  <a:pt x="70" y="253"/>
                  <a:pt x="71" y="254"/>
                </a:cubicBezTo>
                <a:cubicBezTo>
                  <a:pt x="71" y="255"/>
                  <a:pt x="71" y="256"/>
                  <a:pt x="71" y="256"/>
                </a:cubicBezTo>
                <a:cubicBezTo>
                  <a:pt x="71" y="257"/>
                  <a:pt x="72" y="259"/>
                  <a:pt x="72" y="260"/>
                </a:cubicBezTo>
                <a:cubicBezTo>
                  <a:pt x="72" y="261"/>
                  <a:pt x="72" y="261"/>
                  <a:pt x="72" y="261"/>
                </a:cubicBezTo>
                <a:cubicBezTo>
                  <a:pt x="72" y="262"/>
                  <a:pt x="73" y="263"/>
                  <a:pt x="73" y="264"/>
                </a:cubicBezTo>
                <a:cubicBezTo>
                  <a:pt x="73" y="265"/>
                  <a:pt x="74" y="267"/>
                  <a:pt x="74" y="268"/>
                </a:cubicBezTo>
                <a:cubicBezTo>
                  <a:pt x="74" y="269"/>
                  <a:pt x="75" y="270"/>
                  <a:pt x="75" y="271"/>
                </a:cubicBezTo>
                <a:cubicBezTo>
                  <a:pt x="75" y="272"/>
                  <a:pt x="75" y="274"/>
                  <a:pt x="76" y="275"/>
                </a:cubicBezTo>
                <a:cubicBezTo>
                  <a:pt x="76" y="275"/>
                  <a:pt x="76" y="277"/>
                  <a:pt x="76" y="278"/>
                </a:cubicBezTo>
                <a:cubicBezTo>
                  <a:pt x="76" y="279"/>
                  <a:pt x="77" y="281"/>
                  <a:pt x="77" y="281"/>
                </a:cubicBezTo>
                <a:cubicBezTo>
                  <a:pt x="77" y="282"/>
                  <a:pt x="77" y="283"/>
                  <a:pt x="77" y="284"/>
                </a:cubicBezTo>
                <a:cubicBezTo>
                  <a:pt x="77" y="284"/>
                  <a:pt x="77" y="285"/>
                  <a:pt x="77" y="286"/>
                </a:cubicBezTo>
                <a:cubicBezTo>
                  <a:pt x="77" y="287"/>
                  <a:pt x="77" y="289"/>
                  <a:pt x="77" y="289"/>
                </a:cubicBezTo>
                <a:cubicBezTo>
                  <a:pt x="77" y="289"/>
                  <a:pt x="77" y="291"/>
                  <a:pt x="78" y="292"/>
                </a:cubicBezTo>
                <a:cubicBezTo>
                  <a:pt x="78" y="293"/>
                  <a:pt x="78" y="295"/>
                  <a:pt x="78" y="295"/>
                </a:cubicBezTo>
                <a:cubicBezTo>
                  <a:pt x="78" y="296"/>
                  <a:pt x="79" y="297"/>
                  <a:pt x="79" y="298"/>
                </a:cubicBezTo>
                <a:cubicBezTo>
                  <a:pt x="79" y="299"/>
                  <a:pt x="79" y="300"/>
                  <a:pt x="79" y="300"/>
                </a:cubicBezTo>
                <a:cubicBezTo>
                  <a:pt x="79" y="301"/>
                  <a:pt x="79" y="302"/>
                  <a:pt x="79" y="304"/>
                </a:cubicBezTo>
                <a:cubicBezTo>
                  <a:pt x="79" y="305"/>
                  <a:pt x="79" y="306"/>
                  <a:pt x="80" y="307"/>
                </a:cubicBezTo>
                <a:cubicBezTo>
                  <a:pt x="80" y="307"/>
                  <a:pt x="80" y="308"/>
                  <a:pt x="80" y="309"/>
                </a:cubicBezTo>
                <a:cubicBezTo>
                  <a:pt x="80" y="309"/>
                  <a:pt x="80" y="310"/>
                  <a:pt x="80" y="311"/>
                </a:cubicBezTo>
                <a:cubicBezTo>
                  <a:pt x="80" y="311"/>
                  <a:pt x="80" y="315"/>
                  <a:pt x="80" y="316"/>
                </a:cubicBezTo>
                <a:cubicBezTo>
                  <a:pt x="80" y="318"/>
                  <a:pt x="80" y="322"/>
                  <a:pt x="80" y="324"/>
                </a:cubicBezTo>
                <a:cubicBezTo>
                  <a:pt x="80" y="325"/>
                  <a:pt x="81" y="329"/>
                  <a:pt x="81" y="331"/>
                </a:cubicBezTo>
                <a:cubicBezTo>
                  <a:pt x="81" y="332"/>
                  <a:pt x="83" y="337"/>
                  <a:pt x="83" y="339"/>
                </a:cubicBezTo>
                <a:cubicBezTo>
                  <a:pt x="83" y="341"/>
                  <a:pt x="84" y="343"/>
                  <a:pt x="84" y="344"/>
                </a:cubicBezTo>
                <a:cubicBezTo>
                  <a:pt x="84" y="345"/>
                  <a:pt x="85" y="347"/>
                  <a:pt x="86" y="348"/>
                </a:cubicBezTo>
                <a:cubicBezTo>
                  <a:pt x="86" y="350"/>
                  <a:pt x="87" y="352"/>
                  <a:pt x="87" y="353"/>
                </a:cubicBezTo>
                <a:cubicBezTo>
                  <a:pt x="88" y="354"/>
                  <a:pt x="88" y="354"/>
                  <a:pt x="89" y="355"/>
                </a:cubicBezTo>
                <a:cubicBezTo>
                  <a:pt x="90" y="355"/>
                  <a:pt x="91" y="356"/>
                  <a:pt x="92" y="356"/>
                </a:cubicBezTo>
                <a:cubicBezTo>
                  <a:pt x="92" y="356"/>
                  <a:pt x="92" y="357"/>
                  <a:pt x="92" y="357"/>
                </a:cubicBezTo>
                <a:cubicBezTo>
                  <a:pt x="91" y="357"/>
                  <a:pt x="91" y="357"/>
                  <a:pt x="91" y="357"/>
                </a:cubicBezTo>
                <a:cubicBezTo>
                  <a:pt x="90" y="358"/>
                  <a:pt x="89" y="359"/>
                  <a:pt x="88" y="359"/>
                </a:cubicBezTo>
                <a:cubicBezTo>
                  <a:pt x="88" y="359"/>
                  <a:pt x="88" y="360"/>
                  <a:pt x="87" y="360"/>
                </a:cubicBezTo>
                <a:cubicBezTo>
                  <a:pt x="87" y="361"/>
                  <a:pt x="86" y="364"/>
                  <a:pt x="85" y="364"/>
                </a:cubicBezTo>
                <a:cubicBezTo>
                  <a:pt x="85" y="364"/>
                  <a:pt x="85" y="365"/>
                  <a:pt x="84" y="366"/>
                </a:cubicBezTo>
                <a:cubicBezTo>
                  <a:pt x="84" y="366"/>
                  <a:pt x="84" y="367"/>
                  <a:pt x="84" y="368"/>
                </a:cubicBezTo>
                <a:cubicBezTo>
                  <a:pt x="84" y="369"/>
                  <a:pt x="84" y="370"/>
                  <a:pt x="84" y="371"/>
                </a:cubicBezTo>
                <a:cubicBezTo>
                  <a:pt x="85" y="371"/>
                  <a:pt x="85" y="372"/>
                  <a:pt x="86" y="372"/>
                </a:cubicBezTo>
                <a:cubicBezTo>
                  <a:pt x="86" y="373"/>
                  <a:pt x="87" y="373"/>
                  <a:pt x="87" y="374"/>
                </a:cubicBezTo>
                <a:cubicBezTo>
                  <a:pt x="87" y="375"/>
                  <a:pt x="88" y="375"/>
                  <a:pt x="88" y="376"/>
                </a:cubicBezTo>
                <a:cubicBezTo>
                  <a:pt x="89" y="376"/>
                  <a:pt x="89" y="377"/>
                  <a:pt x="90" y="377"/>
                </a:cubicBezTo>
                <a:cubicBezTo>
                  <a:pt x="90" y="378"/>
                  <a:pt x="91" y="378"/>
                  <a:pt x="91" y="378"/>
                </a:cubicBezTo>
                <a:cubicBezTo>
                  <a:pt x="91" y="379"/>
                  <a:pt x="91" y="379"/>
                  <a:pt x="92" y="380"/>
                </a:cubicBezTo>
                <a:cubicBezTo>
                  <a:pt x="92" y="380"/>
                  <a:pt x="93" y="381"/>
                  <a:pt x="94" y="381"/>
                </a:cubicBezTo>
                <a:cubicBezTo>
                  <a:pt x="94" y="381"/>
                  <a:pt x="94" y="382"/>
                  <a:pt x="94" y="382"/>
                </a:cubicBezTo>
                <a:cubicBezTo>
                  <a:pt x="94" y="383"/>
                  <a:pt x="93" y="383"/>
                  <a:pt x="93" y="385"/>
                </a:cubicBezTo>
                <a:cubicBezTo>
                  <a:pt x="92" y="386"/>
                  <a:pt x="93" y="388"/>
                  <a:pt x="93" y="388"/>
                </a:cubicBezTo>
                <a:cubicBezTo>
                  <a:pt x="93" y="389"/>
                  <a:pt x="93" y="389"/>
                  <a:pt x="93" y="389"/>
                </a:cubicBezTo>
                <a:cubicBezTo>
                  <a:pt x="93" y="389"/>
                  <a:pt x="93" y="389"/>
                  <a:pt x="93" y="390"/>
                </a:cubicBezTo>
                <a:cubicBezTo>
                  <a:pt x="93" y="390"/>
                  <a:pt x="92" y="390"/>
                  <a:pt x="92" y="390"/>
                </a:cubicBezTo>
                <a:cubicBezTo>
                  <a:pt x="92" y="391"/>
                  <a:pt x="92" y="391"/>
                  <a:pt x="92" y="393"/>
                </a:cubicBezTo>
                <a:cubicBezTo>
                  <a:pt x="92" y="394"/>
                  <a:pt x="92" y="394"/>
                  <a:pt x="92" y="395"/>
                </a:cubicBezTo>
                <a:cubicBezTo>
                  <a:pt x="92" y="395"/>
                  <a:pt x="92" y="395"/>
                  <a:pt x="93" y="396"/>
                </a:cubicBezTo>
                <a:cubicBezTo>
                  <a:pt x="93" y="396"/>
                  <a:pt x="94" y="396"/>
                  <a:pt x="95" y="396"/>
                </a:cubicBezTo>
                <a:cubicBezTo>
                  <a:pt x="96" y="396"/>
                  <a:pt x="97" y="396"/>
                  <a:pt x="98" y="396"/>
                </a:cubicBezTo>
                <a:cubicBezTo>
                  <a:pt x="100" y="396"/>
                  <a:pt x="106" y="396"/>
                  <a:pt x="107" y="396"/>
                </a:cubicBezTo>
                <a:cubicBezTo>
                  <a:pt x="108" y="396"/>
                  <a:pt x="112" y="396"/>
                  <a:pt x="113" y="395"/>
                </a:cubicBezTo>
                <a:cubicBezTo>
                  <a:pt x="115" y="395"/>
                  <a:pt x="116" y="395"/>
                  <a:pt x="117" y="394"/>
                </a:cubicBezTo>
                <a:cubicBezTo>
                  <a:pt x="117" y="394"/>
                  <a:pt x="117" y="393"/>
                  <a:pt x="117" y="393"/>
                </a:cubicBezTo>
                <a:cubicBezTo>
                  <a:pt x="117" y="392"/>
                  <a:pt x="117" y="390"/>
                  <a:pt x="117" y="390"/>
                </a:cubicBezTo>
                <a:cubicBezTo>
                  <a:pt x="117" y="389"/>
                  <a:pt x="117" y="388"/>
                  <a:pt x="117" y="387"/>
                </a:cubicBezTo>
                <a:cubicBezTo>
                  <a:pt x="116" y="387"/>
                  <a:pt x="116" y="387"/>
                  <a:pt x="117" y="386"/>
                </a:cubicBezTo>
                <a:cubicBezTo>
                  <a:pt x="117" y="385"/>
                  <a:pt x="117" y="383"/>
                  <a:pt x="117" y="382"/>
                </a:cubicBezTo>
                <a:cubicBezTo>
                  <a:pt x="117" y="382"/>
                  <a:pt x="116" y="382"/>
                  <a:pt x="116" y="381"/>
                </a:cubicBezTo>
                <a:cubicBezTo>
                  <a:pt x="116" y="381"/>
                  <a:pt x="116" y="380"/>
                  <a:pt x="116" y="380"/>
                </a:cubicBezTo>
                <a:cubicBezTo>
                  <a:pt x="116" y="380"/>
                  <a:pt x="116" y="380"/>
                  <a:pt x="116" y="380"/>
                </a:cubicBezTo>
                <a:cubicBezTo>
                  <a:pt x="116" y="380"/>
                  <a:pt x="116" y="379"/>
                  <a:pt x="117" y="379"/>
                </a:cubicBezTo>
                <a:cubicBezTo>
                  <a:pt x="117" y="378"/>
                  <a:pt x="118" y="376"/>
                  <a:pt x="118" y="375"/>
                </a:cubicBezTo>
                <a:cubicBezTo>
                  <a:pt x="118" y="374"/>
                  <a:pt x="118" y="374"/>
                  <a:pt x="118" y="373"/>
                </a:cubicBezTo>
                <a:cubicBezTo>
                  <a:pt x="118" y="373"/>
                  <a:pt x="118" y="373"/>
                  <a:pt x="118" y="373"/>
                </a:cubicBezTo>
                <a:cubicBezTo>
                  <a:pt x="118" y="373"/>
                  <a:pt x="119" y="373"/>
                  <a:pt x="119" y="372"/>
                </a:cubicBezTo>
                <a:cubicBezTo>
                  <a:pt x="119" y="371"/>
                  <a:pt x="121" y="369"/>
                  <a:pt x="121" y="368"/>
                </a:cubicBezTo>
                <a:cubicBezTo>
                  <a:pt x="121" y="368"/>
                  <a:pt x="121" y="367"/>
                  <a:pt x="122" y="367"/>
                </a:cubicBezTo>
                <a:cubicBezTo>
                  <a:pt x="122" y="367"/>
                  <a:pt x="122" y="367"/>
                  <a:pt x="122" y="366"/>
                </a:cubicBezTo>
                <a:cubicBezTo>
                  <a:pt x="122" y="365"/>
                  <a:pt x="121" y="364"/>
                  <a:pt x="121" y="364"/>
                </a:cubicBezTo>
                <a:close/>
              </a:path>
            </a:pathLst>
          </a:custGeom>
          <a:solidFill>
            <a:schemeClr val="bg1">
              <a:lumMod val="50000"/>
            </a:schemeClr>
          </a:solidFill>
          <a:ln w="6350">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Calibri"/>
            </a:endParaRPr>
          </a:p>
        </p:txBody>
      </p:sp>
      <p:grpSp>
        <p:nvGrpSpPr>
          <p:cNvPr id="83" name="Skupina 82"/>
          <p:cNvGrpSpPr/>
          <p:nvPr/>
        </p:nvGrpSpPr>
        <p:grpSpPr>
          <a:xfrm>
            <a:off x="5532846" y="2016720"/>
            <a:ext cx="3484741" cy="380426"/>
            <a:chOff x="6485366" y="3115465"/>
            <a:chExt cx="1779127" cy="890613"/>
          </a:xfrm>
        </p:grpSpPr>
        <p:sp>
          <p:nvSpPr>
            <p:cNvPr id="84" name="Zaoblený obdélníkový bublinový popisek 83"/>
            <p:cNvSpPr/>
            <p:nvPr/>
          </p:nvSpPr>
          <p:spPr>
            <a:xfrm>
              <a:off x="6485366" y="3115465"/>
              <a:ext cx="1739631" cy="890613"/>
            </a:xfrm>
            <a:prstGeom prst="wedgeRoundRectCallout">
              <a:avLst>
                <a:gd name="adj1" fmla="val -42386"/>
                <a:gd name="adj2" fmla="val 80453"/>
                <a:gd name="adj3" fmla="val 16667"/>
              </a:avLst>
            </a:prstGeom>
            <a:solidFill>
              <a:srgbClr val="262626"/>
            </a:solidFill>
            <a:ln w="12700" cap="flat" cmpd="sng" algn="ctr">
              <a:solidFill>
                <a:srgbClr val="262626"/>
              </a:solid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dirty="0" err="1">
                <a:ln>
                  <a:noFill/>
                </a:ln>
                <a:solidFill>
                  <a:srgbClr val="003399"/>
                </a:solidFill>
                <a:effectLst/>
                <a:uLnTx/>
                <a:uFillTx/>
                <a:latin typeface="Calibri" pitchFamily="34" charset="0"/>
                <a:ea typeface="+mn-ea"/>
                <a:cs typeface="+mn-cs"/>
              </a:endParaRPr>
            </a:p>
          </p:txBody>
        </p:sp>
        <p:sp>
          <p:nvSpPr>
            <p:cNvPr id="85" name="TextovéPole 84"/>
            <p:cNvSpPr txBox="1"/>
            <p:nvPr/>
          </p:nvSpPr>
          <p:spPr>
            <a:xfrm>
              <a:off x="6485366" y="3150572"/>
              <a:ext cx="1779127" cy="504375"/>
            </a:xfrm>
            <a:prstGeom prst="rect">
              <a:avLst/>
            </a:prstGeom>
            <a:ln>
              <a:noFill/>
            </a:ln>
          </p:spPr>
          <p:txBody>
            <a:bodyPr wrap="square" rtlCol="0">
              <a:spAutoFit/>
            </a:bodyPr>
            <a:lstStyle/>
            <a:p>
              <a:pPr lvl="0" algn="ctr" defTabSz="914330">
                <a:defRPr/>
              </a:pPr>
              <a:r>
                <a:rPr lang="cs-CZ" sz="800" i="1" kern="0" dirty="0">
                  <a:solidFill>
                    <a:srgbClr val="FFFFFF"/>
                  </a:solidFill>
                  <a:latin typeface="Calibri "/>
                </a:rPr>
                <a:t>„Otvírací doba byla i v cizím jazyce, </a:t>
              </a:r>
              <a:r>
                <a:rPr lang="cs-CZ" sz="800" b="1" i="1" kern="0" dirty="0">
                  <a:solidFill>
                    <a:srgbClr val="00B050"/>
                  </a:solidFill>
                  <a:latin typeface="Calibri "/>
                </a:rPr>
                <a:t>německy a anglicky</a:t>
              </a:r>
              <a:r>
                <a:rPr lang="cs-CZ" sz="800" i="1" kern="0" dirty="0">
                  <a:solidFill>
                    <a:srgbClr val="FFFFFF"/>
                  </a:solidFill>
                  <a:latin typeface="Calibri "/>
                </a:rPr>
                <a:t>.“</a:t>
              </a:r>
              <a:endParaRPr kumimoji="0" lang="cs-CZ" sz="400" b="0" i="1" u="none" strike="noStrike" kern="0" cap="none" spc="0" normalizeH="0" baseline="0" noProof="0" dirty="0">
                <a:ln>
                  <a:noFill/>
                </a:ln>
                <a:solidFill>
                  <a:srgbClr val="FFFFFF"/>
                </a:solidFill>
                <a:effectLst/>
                <a:uLnTx/>
                <a:uFillTx/>
                <a:latin typeface="Calibri "/>
              </a:endParaRPr>
            </a:p>
          </p:txBody>
        </p:sp>
      </p:grpSp>
      <p:grpSp>
        <p:nvGrpSpPr>
          <p:cNvPr id="86" name="Skupina 85"/>
          <p:cNvGrpSpPr/>
          <p:nvPr/>
        </p:nvGrpSpPr>
        <p:grpSpPr>
          <a:xfrm>
            <a:off x="5737438" y="3964645"/>
            <a:ext cx="3276709" cy="444161"/>
            <a:chOff x="6538328" y="3115466"/>
            <a:chExt cx="1636668" cy="598817"/>
          </a:xfrm>
        </p:grpSpPr>
        <p:sp>
          <p:nvSpPr>
            <p:cNvPr id="87" name="Zaoblený obdélníkový bublinový popisek 86"/>
            <p:cNvSpPr/>
            <p:nvPr/>
          </p:nvSpPr>
          <p:spPr>
            <a:xfrm>
              <a:off x="6538328" y="3115466"/>
              <a:ext cx="1636668" cy="598817"/>
            </a:xfrm>
            <a:prstGeom prst="wedgeRoundRectCallout">
              <a:avLst>
                <a:gd name="adj1" fmla="val -49069"/>
                <a:gd name="adj2" fmla="val -67377"/>
                <a:gd name="adj3" fmla="val 16667"/>
              </a:avLst>
            </a:prstGeom>
            <a:solidFill>
              <a:srgbClr val="262626"/>
            </a:solidFill>
            <a:ln w="127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dirty="0" err="1">
                <a:ln>
                  <a:noFill/>
                </a:ln>
                <a:solidFill>
                  <a:srgbClr val="003399"/>
                </a:solidFill>
                <a:effectLst/>
                <a:uLnTx/>
                <a:uFillTx/>
                <a:latin typeface="Calibri" pitchFamily="34" charset="0"/>
                <a:ea typeface="+mn-ea"/>
                <a:cs typeface="+mn-cs"/>
              </a:endParaRPr>
            </a:p>
          </p:txBody>
        </p:sp>
        <p:sp>
          <p:nvSpPr>
            <p:cNvPr id="88" name="TextovéPole 87"/>
            <p:cNvSpPr txBox="1"/>
            <p:nvPr/>
          </p:nvSpPr>
          <p:spPr>
            <a:xfrm>
              <a:off x="6542144" y="3171397"/>
              <a:ext cx="1632852" cy="290461"/>
            </a:xfrm>
            <a:prstGeom prst="rect">
              <a:avLst/>
            </a:prstGeom>
            <a:ln>
              <a:noFill/>
            </a:ln>
          </p:spPr>
          <p:txBody>
            <a:bodyPr wrap="square" rtlCol="0">
              <a:spAutoFit/>
            </a:bodyPr>
            <a:lstStyle/>
            <a:p>
              <a:pPr lvl="0" algn="ctr" defTabSz="914330">
                <a:defRPr/>
              </a:pPr>
              <a:r>
                <a:rPr lang="cs-CZ" sz="800" b="1" i="1" kern="0" dirty="0">
                  <a:solidFill>
                    <a:srgbClr val="ED6737"/>
                  </a:solidFill>
                  <a:latin typeface="Calibri "/>
                </a:rPr>
                <a:t>„Zvenku nebylo žádné "íčko."</a:t>
              </a:r>
              <a:endParaRPr kumimoji="0" lang="cs-CZ" sz="800" b="1" i="1" u="none" strike="noStrike" kern="0" cap="none" spc="0" normalizeH="0" baseline="0" noProof="0" dirty="0">
                <a:ln>
                  <a:noFill/>
                </a:ln>
                <a:solidFill>
                  <a:srgbClr val="ED6737"/>
                </a:solidFill>
                <a:effectLst/>
                <a:uLnTx/>
                <a:uFillTx/>
                <a:latin typeface="Calibri "/>
              </a:endParaRPr>
            </a:p>
          </p:txBody>
        </p:sp>
      </p:grpSp>
      <p:grpSp>
        <p:nvGrpSpPr>
          <p:cNvPr id="92" name="Skupina 91"/>
          <p:cNvGrpSpPr/>
          <p:nvPr/>
        </p:nvGrpSpPr>
        <p:grpSpPr>
          <a:xfrm>
            <a:off x="6312150" y="2681394"/>
            <a:ext cx="2425646" cy="423161"/>
            <a:chOff x="6485366" y="3123220"/>
            <a:chExt cx="1779127" cy="447179"/>
          </a:xfrm>
        </p:grpSpPr>
        <p:sp>
          <p:nvSpPr>
            <p:cNvPr id="93" name="Zaoblený obdélníkový bublinový popisek 92"/>
            <p:cNvSpPr/>
            <p:nvPr/>
          </p:nvSpPr>
          <p:spPr>
            <a:xfrm>
              <a:off x="6520006" y="3123220"/>
              <a:ext cx="1704991" cy="447179"/>
            </a:xfrm>
            <a:prstGeom prst="wedgeRoundRectCallout">
              <a:avLst>
                <a:gd name="adj1" fmla="val -78560"/>
                <a:gd name="adj2" fmla="val -5181"/>
                <a:gd name="adj3" fmla="val 16667"/>
              </a:avLst>
            </a:prstGeom>
            <a:solidFill>
              <a:srgbClr val="262626"/>
            </a:solidFill>
            <a:ln w="127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dirty="0" err="1">
                <a:ln>
                  <a:noFill/>
                </a:ln>
                <a:solidFill>
                  <a:srgbClr val="003399"/>
                </a:solidFill>
                <a:effectLst/>
                <a:uLnTx/>
                <a:uFillTx/>
                <a:latin typeface="Calibri" pitchFamily="34" charset="0"/>
                <a:ea typeface="+mn-ea"/>
                <a:cs typeface="+mn-cs"/>
              </a:endParaRPr>
            </a:p>
          </p:txBody>
        </p:sp>
        <p:sp>
          <p:nvSpPr>
            <p:cNvPr id="94" name="TextovéPole 93"/>
            <p:cNvSpPr txBox="1"/>
            <p:nvPr/>
          </p:nvSpPr>
          <p:spPr>
            <a:xfrm>
              <a:off x="6485366" y="3150572"/>
              <a:ext cx="1779127" cy="357770"/>
            </a:xfrm>
            <a:prstGeom prst="rect">
              <a:avLst/>
            </a:prstGeom>
            <a:ln>
              <a:noFill/>
            </a:ln>
          </p:spPr>
          <p:txBody>
            <a:bodyPr wrap="square" rtlCol="0">
              <a:spAutoFit/>
            </a:bodyPr>
            <a:lstStyle/>
            <a:p>
              <a:pPr lvl="0" algn="ctr" defTabSz="914330">
                <a:defRPr/>
              </a:pPr>
              <a:r>
                <a:rPr lang="cs-CZ" sz="800" i="1" kern="0" dirty="0">
                  <a:solidFill>
                    <a:srgbClr val="FFFFFF"/>
                  </a:solidFill>
                  <a:latin typeface="Calibri "/>
                </a:rPr>
                <a:t>„</a:t>
              </a:r>
              <a:r>
                <a:rPr lang="pl-PL" sz="800" i="1" kern="0" dirty="0">
                  <a:solidFill>
                    <a:srgbClr val="FFFFFF"/>
                  </a:solidFill>
                  <a:latin typeface="Calibri "/>
                </a:rPr>
                <a:t>Neviděla jsem nikde, </a:t>
              </a:r>
              <a:r>
                <a:rPr lang="pl-PL" sz="800" b="1" i="1" kern="0" dirty="0">
                  <a:solidFill>
                    <a:srgbClr val="ED6737"/>
                  </a:solidFill>
                  <a:latin typeface="Calibri "/>
                </a:rPr>
                <a:t>ani na stojanu na chodbě nebylo nic v cizím jazyce</a:t>
              </a:r>
              <a:r>
                <a:rPr lang="pl-PL" sz="800" i="1" kern="0" dirty="0">
                  <a:solidFill>
                    <a:srgbClr val="FFFFFF"/>
                  </a:solidFill>
                  <a:latin typeface="Calibri "/>
                </a:rPr>
                <a:t>.</a:t>
              </a:r>
              <a:r>
                <a:rPr lang="cs-CZ" sz="800" i="1" kern="0" dirty="0">
                  <a:solidFill>
                    <a:srgbClr val="FFFFFF"/>
                  </a:solidFill>
                  <a:latin typeface="Calibri "/>
                </a:rPr>
                <a:t>“</a:t>
              </a:r>
              <a:endParaRPr kumimoji="0" lang="cs-CZ" sz="800" b="1" i="1" u="none" strike="noStrike" kern="0" cap="none" spc="0" normalizeH="0" baseline="0" noProof="0" dirty="0">
                <a:ln>
                  <a:noFill/>
                </a:ln>
                <a:solidFill>
                  <a:srgbClr val="FFFFFF"/>
                </a:solidFill>
                <a:effectLst/>
                <a:uLnTx/>
                <a:uFillTx/>
                <a:latin typeface="Calibri "/>
              </a:endParaRPr>
            </a:p>
          </p:txBody>
        </p:sp>
      </p:grpSp>
      <p:grpSp>
        <p:nvGrpSpPr>
          <p:cNvPr id="95" name="Skupina 94"/>
          <p:cNvGrpSpPr/>
          <p:nvPr/>
        </p:nvGrpSpPr>
        <p:grpSpPr>
          <a:xfrm>
            <a:off x="6157929" y="3337520"/>
            <a:ext cx="2717219" cy="413968"/>
            <a:chOff x="6485366" y="3088114"/>
            <a:chExt cx="1779127" cy="925947"/>
          </a:xfrm>
        </p:grpSpPr>
        <p:sp>
          <p:nvSpPr>
            <p:cNvPr id="96" name="Zaoblený obdélníkový bublinový popisek 95"/>
            <p:cNvSpPr/>
            <p:nvPr/>
          </p:nvSpPr>
          <p:spPr>
            <a:xfrm>
              <a:off x="6505114" y="3088114"/>
              <a:ext cx="1739631" cy="925947"/>
            </a:xfrm>
            <a:prstGeom prst="wedgeRoundRectCallout">
              <a:avLst>
                <a:gd name="adj1" fmla="val -66445"/>
                <a:gd name="adj2" fmla="val -50436"/>
                <a:gd name="adj3" fmla="val 16667"/>
              </a:avLst>
            </a:prstGeom>
            <a:solidFill>
              <a:srgbClr val="262626"/>
            </a:solidFill>
            <a:ln w="127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dirty="0" err="1">
                <a:ln>
                  <a:noFill/>
                </a:ln>
                <a:solidFill>
                  <a:srgbClr val="003399"/>
                </a:solidFill>
                <a:effectLst/>
                <a:uLnTx/>
                <a:uFillTx/>
                <a:latin typeface="Calibri" pitchFamily="34" charset="0"/>
                <a:ea typeface="+mn-ea"/>
                <a:cs typeface="+mn-cs"/>
              </a:endParaRPr>
            </a:p>
          </p:txBody>
        </p:sp>
        <p:sp>
          <p:nvSpPr>
            <p:cNvPr id="97" name="TextovéPole 96"/>
            <p:cNvSpPr txBox="1"/>
            <p:nvPr/>
          </p:nvSpPr>
          <p:spPr>
            <a:xfrm>
              <a:off x="6485366" y="3150573"/>
              <a:ext cx="1779127" cy="757264"/>
            </a:xfrm>
            <a:prstGeom prst="rect">
              <a:avLst/>
            </a:prstGeom>
            <a:ln>
              <a:noFill/>
            </a:ln>
          </p:spPr>
          <p:txBody>
            <a:bodyPr wrap="square" rtlCol="0">
              <a:spAutoFit/>
            </a:bodyPr>
            <a:lstStyle/>
            <a:p>
              <a:pPr lvl="0" algn="ctr" defTabSz="914330">
                <a:defRPr/>
              </a:pPr>
              <a:r>
                <a:rPr lang="cs-CZ" sz="800" i="1" kern="0" dirty="0">
                  <a:solidFill>
                    <a:srgbClr val="FFFFFF"/>
                  </a:solidFill>
                  <a:latin typeface="Calibri "/>
                </a:rPr>
                <a:t>„Turistické informační centrum bylo snadné najít, protože před budovou byl </a:t>
              </a:r>
              <a:r>
                <a:rPr lang="cs-CZ" sz="800" b="1" i="1" kern="0" dirty="0">
                  <a:solidFill>
                    <a:srgbClr val="00B050"/>
                  </a:solidFill>
                  <a:latin typeface="Calibri "/>
                </a:rPr>
                <a:t>velký zelený symbol s bílým písmenem "i".</a:t>
              </a:r>
              <a:endParaRPr kumimoji="0" lang="cs-CZ" sz="800" b="1" i="1" u="none" strike="noStrike" kern="0" cap="none" spc="0" normalizeH="0" baseline="0" noProof="0" dirty="0">
                <a:ln>
                  <a:noFill/>
                </a:ln>
                <a:solidFill>
                  <a:srgbClr val="00B050"/>
                </a:solidFill>
                <a:effectLst/>
                <a:uLnTx/>
                <a:uFillTx/>
                <a:latin typeface="Calibri "/>
              </a:endParaRPr>
            </a:p>
          </p:txBody>
        </p:sp>
      </p:grpSp>
      <p:grpSp>
        <p:nvGrpSpPr>
          <p:cNvPr id="98" name="Skupina 97"/>
          <p:cNvGrpSpPr/>
          <p:nvPr/>
        </p:nvGrpSpPr>
        <p:grpSpPr>
          <a:xfrm>
            <a:off x="251520" y="695138"/>
            <a:ext cx="8762627" cy="1123672"/>
            <a:chOff x="285373" y="786776"/>
            <a:chExt cx="8762627" cy="1123672"/>
          </a:xfrm>
        </p:grpSpPr>
        <p:sp>
          <p:nvSpPr>
            <p:cNvPr id="99" name="TextovéPole 98"/>
            <p:cNvSpPr txBox="1"/>
            <p:nvPr/>
          </p:nvSpPr>
          <p:spPr>
            <a:xfrm>
              <a:off x="1366509" y="793306"/>
              <a:ext cx="719611" cy="646331"/>
            </a:xfrm>
            <a:prstGeom prst="rect">
              <a:avLst/>
            </a:prstGeom>
          </p:spPr>
          <p:txBody>
            <a:bodyPr wrap="square" rtlCol="0">
              <a:spAutoFit/>
            </a:bodyPr>
            <a:lstStyle/>
            <a:p>
              <a:pPr algn="ctr" fontAlgn="auto">
                <a:lnSpc>
                  <a:spcPct val="150000"/>
                </a:lnSpc>
                <a:spcBef>
                  <a:spcPts val="0"/>
                </a:spcBef>
                <a:spcAft>
                  <a:spcPts val="0"/>
                </a:spcAft>
                <a:defRPr/>
              </a:pPr>
              <a:r>
                <a:rPr lang="cs-CZ" sz="2400" b="1" kern="0" dirty="0">
                  <a:solidFill>
                    <a:srgbClr val="00B050"/>
                  </a:solidFill>
                  <a:latin typeface="Calibri" pitchFamily="34" charset="0"/>
                  <a:cs typeface="Arial" pitchFamily="34" charset="0"/>
                </a:rPr>
                <a:t>95</a:t>
              </a:r>
              <a:r>
                <a:rPr lang="cs-CZ" sz="1600" b="1" kern="0" dirty="0">
                  <a:solidFill>
                    <a:srgbClr val="00B050"/>
                  </a:solidFill>
                  <a:latin typeface="Calibri" pitchFamily="34" charset="0"/>
                  <a:cs typeface="Arial" pitchFamily="34" charset="0"/>
                </a:rPr>
                <a:t> </a:t>
              </a:r>
              <a:r>
                <a:rPr lang="cs-CZ" sz="1400" b="1" kern="0" dirty="0">
                  <a:solidFill>
                    <a:srgbClr val="00B050"/>
                  </a:solidFill>
                  <a:latin typeface="Calibri" pitchFamily="34" charset="0"/>
                  <a:cs typeface="Arial" pitchFamily="34" charset="0"/>
                </a:rPr>
                <a:t>%</a:t>
              </a:r>
              <a:endParaRPr lang="cs-CZ" b="1" kern="0" dirty="0">
                <a:solidFill>
                  <a:srgbClr val="00B050"/>
                </a:solidFill>
                <a:latin typeface="Calibri" pitchFamily="34" charset="0"/>
                <a:cs typeface="Arial" pitchFamily="34" charset="0"/>
              </a:endParaRPr>
            </a:p>
          </p:txBody>
        </p:sp>
        <p:sp>
          <p:nvSpPr>
            <p:cNvPr id="100" name="TextovéPole 99"/>
            <p:cNvSpPr txBox="1"/>
            <p:nvPr/>
          </p:nvSpPr>
          <p:spPr>
            <a:xfrm>
              <a:off x="3611051" y="786776"/>
              <a:ext cx="734745" cy="589072"/>
            </a:xfrm>
            <a:prstGeom prst="rect">
              <a:avLst/>
            </a:prstGeom>
          </p:spPr>
          <p:txBody>
            <a:bodyPr wrap="square" rtlCol="0">
              <a:spAutoFit/>
            </a:bodyPr>
            <a:lstStyle/>
            <a:p>
              <a:pPr algn="ctr" fontAlgn="auto">
                <a:lnSpc>
                  <a:spcPct val="150000"/>
                </a:lnSpc>
                <a:spcBef>
                  <a:spcPts val="0"/>
                </a:spcBef>
                <a:spcAft>
                  <a:spcPts val="0"/>
                </a:spcAft>
                <a:defRPr/>
              </a:pPr>
              <a:r>
                <a:rPr lang="cs-CZ" sz="2400" b="1" kern="0" dirty="0">
                  <a:solidFill>
                    <a:srgbClr val="00B050"/>
                  </a:solidFill>
                  <a:latin typeface="Calibri" pitchFamily="34" charset="0"/>
                  <a:cs typeface="Arial" pitchFamily="34" charset="0"/>
                </a:rPr>
                <a:t>89</a:t>
              </a:r>
              <a:r>
                <a:rPr lang="cs-CZ" sz="1600" b="1" kern="0" dirty="0">
                  <a:solidFill>
                    <a:srgbClr val="00B050"/>
                  </a:solidFill>
                  <a:latin typeface="Calibri" pitchFamily="34" charset="0"/>
                  <a:cs typeface="Arial" pitchFamily="34" charset="0"/>
                </a:rPr>
                <a:t> </a:t>
              </a:r>
              <a:r>
                <a:rPr lang="cs-CZ" sz="1400" b="1" kern="0" dirty="0">
                  <a:solidFill>
                    <a:srgbClr val="00B050"/>
                  </a:solidFill>
                  <a:latin typeface="Calibri" pitchFamily="34" charset="0"/>
                  <a:cs typeface="Arial" pitchFamily="34" charset="0"/>
                </a:rPr>
                <a:t>%</a:t>
              </a:r>
              <a:endParaRPr lang="cs-CZ" b="1" kern="0" dirty="0">
                <a:solidFill>
                  <a:srgbClr val="00B050"/>
                </a:solidFill>
                <a:latin typeface="Calibri" pitchFamily="34" charset="0"/>
                <a:cs typeface="Arial" pitchFamily="34" charset="0"/>
              </a:endParaRPr>
            </a:p>
          </p:txBody>
        </p:sp>
        <p:sp>
          <p:nvSpPr>
            <p:cNvPr id="101" name="TextovéPole 100"/>
            <p:cNvSpPr txBox="1"/>
            <p:nvPr/>
          </p:nvSpPr>
          <p:spPr>
            <a:xfrm>
              <a:off x="5771291" y="789555"/>
              <a:ext cx="744925" cy="589072"/>
            </a:xfrm>
            <a:prstGeom prst="rect">
              <a:avLst/>
            </a:prstGeom>
          </p:spPr>
          <p:txBody>
            <a:bodyPr wrap="square" rtlCol="0">
              <a:spAutoFit/>
            </a:bodyPr>
            <a:lstStyle/>
            <a:p>
              <a:pPr algn="ctr" fontAlgn="auto">
                <a:lnSpc>
                  <a:spcPct val="150000"/>
                </a:lnSpc>
                <a:spcBef>
                  <a:spcPts val="0"/>
                </a:spcBef>
                <a:spcAft>
                  <a:spcPts val="0"/>
                </a:spcAft>
                <a:defRPr/>
              </a:pPr>
              <a:r>
                <a:rPr lang="cs-CZ" sz="2400" b="1" kern="0" dirty="0">
                  <a:solidFill>
                    <a:srgbClr val="00B050"/>
                  </a:solidFill>
                  <a:latin typeface="Calibri" pitchFamily="34" charset="0"/>
                  <a:cs typeface="Arial" pitchFamily="34" charset="0"/>
                </a:rPr>
                <a:t>95</a:t>
              </a:r>
              <a:r>
                <a:rPr lang="cs-CZ" sz="1600" b="1" kern="0" dirty="0">
                  <a:solidFill>
                    <a:srgbClr val="00B050"/>
                  </a:solidFill>
                  <a:latin typeface="Calibri" pitchFamily="34" charset="0"/>
                  <a:cs typeface="Arial" pitchFamily="34" charset="0"/>
                </a:rPr>
                <a:t> </a:t>
              </a:r>
              <a:r>
                <a:rPr lang="cs-CZ" sz="1400" b="1" kern="0" dirty="0">
                  <a:solidFill>
                    <a:srgbClr val="00B050"/>
                  </a:solidFill>
                  <a:latin typeface="Calibri" pitchFamily="34" charset="0"/>
                  <a:cs typeface="Arial" pitchFamily="34" charset="0"/>
                </a:rPr>
                <a:t>%</a:t>
              </a:r>
              <a:endParaRPr lang="cs-CZ" b="1" kern="0" dirty="0">
                <a:solidFill>
                  <a:srgbClr val="00B050"/>
                </a:solidFill>
                <a:latin typeface="Calibri" pitchFamily="34" charset="0"/>
                <a:cs typeface="Arial" pitchFamily="34" charset="0"/>
              </a:endParaRPr>
            </a:p>
          </p:txBody>
        </p:sp>
        <p:sp>
          <p:nvSpPr>
            <p:cNvPr id="102" name="TextovéPole 101"/>
            <p:cNvSpPr txBox="1"/>
            <p:nvPr/>
          </p:nvSpPr>
          <p:spPr>
            <a:xfrm>
              <a:off x="8048812" y="992921"/>
              <a:ext cx="999188" cy="369332"/>
            </a:xfrm>
            <a:prstGeom prst="rect">
              <a:avLst/>
            </a:prstGeom>
          </p:spPr>
          <p:txBody>
            <a:bodyPr wrap="square" rtlCol="0">
              <a:spAutoFit/>
            </a:bodyPr>
            <a:lstStyle/>
            <a:p>
              <a:pPr algn="ctr" fontAlgn="auto">
                <a:spcBef>
                  <a:spcPts val="0"/>
                </a:spcBef>
                <a:spcAft>
                  <a:spcPts val="0"/>
                </a:spcAft>
                <a:defRPr/>
              </a:pPr>
              <a:r>
                <a:rPr lang="cs-CZ" sz="900" b="1" kern="0" dirty="0">
                  <a:solidFill>
                    <a:srgbClr val="404040"/>
                  </a:solidFill>
                  <a:latin typeface="Calibri" pitchFamily="34" charset="0"/>
                  <a:cs typeface="Arial" pitchFamily="34" charset="0"/>
                </a:rPr>
                <a:t>NEHODNOCENO INDEXEM</a:t>
              </a:r>
              <a:endParaRPr lang="cs-CZ" sz="700" b="1" kern="0" dirty="0">
                <a:solidFill>
                  <a:srgbClr val="404040"/>
                </a:solidFill>
                <a:latin typeface="Calibri" pitchFamily="34" charset="0"/>
                <a:cs typeface="Arial" pitchFamily="34" charset="0"/>
              </a:endParaRPr>
            </a:p>
          </p:txBody>
        </p:sp>
        <p:grpSp>
          <p:nvGrpSpPr>
            <p:cNvPr id="103" name="Skupina 102"/>
            <p:cNvGrpSpPr/>
            <p:nvPr/>
          </p:nvGrpSpPr>
          <p:grpSpPr>
            <a:xfrm>
              <a:off x="285373" y="1148056"/>
              <a:ext cx="8589775" cy="762392"/>
              <a:chOff x="276643" y="2094180"/>
              <a:chExt cx="8589775" cy="762392"/>
            </a:xfrm>
          </p:grpSpPr>
          <p:grpSp>
            <p:nvGrpSpPr>
              <p:cNvPr id="104" name="Skupina 103"/>
              <p:cNvGrpSpPr/>
              <p:nvPr/>
            </p:nvGrpSpPr>
            <p:grpSpPr>
              <a:xfrm>
                <a:off x="276643" y="2635435"/>
                <a:ext cx="1947600" cy="221137"/>
                <a:chOff x="297260" y="2995711"/>
                <a:chExt cx="1947600" cy="221137"/>
              </a:xfrm>
            </p:grpSpPr>
            <p:sp>
              <p:nvSpPr>
                <p:cNvPr id="125" name="Obdélník 38"/>
                <p:cNvSpPr/>
                <p:nvPr/>
              </p:nvSpPr>
              <p:spPr>
                <a:xfrm>
                  <a:off x="297260" y="2995711"/>
                  <a:ext cx="1947600" cy="221137"/>
                </a:xfrm>
                <a:prstGeom prst="rect">
                  <a:avLst/>
                </a:prstGeom>
                <a:solidFill>
                  <a:srgbClr val="262626"/>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050" b="0" i="0" u="none" strike="noStrike" kern="0" cap="none" spc="0" normalizeH="0" baseline="0" noProof="0" dirty="0">
                    <a:ln>
                      <a:noFill/>
                    </a:ln>
                    <a:solidFill>
                      <a:srgbClr val="A8CCDD"/>
                    </a:solidFill>
                    <a:effectLst/>
                    <a:uLnTx/>
                    <a:uFillTx/>
                    <a:latin typeface="Calibri"/>
                    <a:ea typeface="+mn-ea"/>
                    <a:cs typeface="+mn-cs"/>
                  </a:endParaRPr>
                </a:p>
              </p:txBody>
            </p:sp>
            <p:sp>
              <p:nvSpPr>
                <p:cNvPr id="126" name="Nadpis 3"/>
                <p:cNvSpPr txBox="1">
                  <a:spLocks/>
                </p:cNvSpPr>
                <p:nvPr/>
              </p:nvSpPr>
              <p:spPr>
                <a:xfrm>
                  <a:off x="343045" y="3040802"/>
                  <a:ext cx="1817686" cy="138499"/>
                </a:xfrm>
                <a:prstGeom prst="rect">
                  <a:avLst/>
                </a:prstGeom>
                <a:solidFill>
                  <a:srgbClr val="262626"/>
                </a:solidFill>
              </p:spPr>
              <p:txBody>
                <a:bodyPr vert="horz" wrap="square" lIns="0" tIns="0" rIns="0" bIns="0" rtlCol="0" anchor="t">
                  <a:spAutoFit/>
                </a:bodyPr>
                <a:lstStyle>
                  <a:defPPr>
                    <a:defRPr lang="en-US"/>
                  </a:defPPr>
                  <a:lvl1pPr marL="0" algn="l" defTabSz="1358696" rtl="0" eaLnBrk="1" latinLnBrk="0" hangingPunct="1">
                    <a:defRPr sz="2600" kern="1200">
                      <a:solidFill>
                        <a:schemeClr val="tx1"/>
                      </a:solidFill>
                      <a:latin typeface="+mn-lt"/>
                      <a:ea typeface="+mn-ea"/>
                      <a:cs typeface="+mn-cs"/>
                    </a:defRPr>
                  </a:lvl1pPr>
                  <a:lvl2pPr marL="679348" algn="l" defTabSz="1358696" rtl="0" eaLnBrk="1" latinLnBrk="0" hangingPunct="1">
                    <a:defRPr sz="2600" kern="1200">
                      <a:solidFill>
                        <a:schemeClr val="tx1"/>
                      </a:solidFill>
                      <a:latin typeface="+mn-lt"/>
                      <a:ea typeface="+mn-ea"/>
                      <a:cs typeface="+mn-cs"/>
                    </a:defRPr>
                  </a:lvl2pPr>
                  <a:lvl3pPr marL="1358696" algn="l" defTabSz="1358696" rtl="0" eaLnBrk="1" latinLnBrk="0" hangingPunct="1">
                    <a:defRPr sz="2600" kern="1200">
                      <a:solidFill>
                        <a:schemeClr val="tx1"/>
                      </a:solidFill>
                      <a:latin typeface="+mn-lt"/>
                      <a:ea typeface="+mn-ea"/>
                      <a:cs typeface="+mn-cs"/>
                    </a:defRPr>
                  </a:lvl3pPr>
                  <a:lvl4pPr marL="2038044" algn="l" defTabSz="1358696" rtl="0" eaLnBrk="1" latinLnBrk="0" hangingPunct="1">
                    <a:defRPr sz="2600" kern="1200">
                      <a:solidFill>
                        <a:schemeClr val="tx1"/>
                      </a:solidFill>
                      <a:latin typeface="+mn-lt"/>
                      <a:ea typeface="+mn-ea"/>
                      <a:cs typeface="+mn-cs"/>
                    </a:defRPr>
                  </a:lvl4pPr>
                  <a:lvl5pPr marL="2717392" algn="l" defTabSz="1358696" rtl="0" eaLnBrk="1" latinLnBrk="0" hangingPunct="1">
                    <a:defRPr sz="2600" kern="1200">
                      <a:solidFill>
                        <a:schemeClr val="tx1"/>
                      </a:solidFill>
                      <a:latin typeface="+mn-lt"/>
                      <a:ea typeface="+mn-ea"/>
                      <a:cs typeface="+mn-cs"/>
                    </a:defRPr>
                  </a:lvl5pPr>
                  <a:lvl6pPr marL="3396740" algn="l" defTabSz="1358696" rtl="0" eaLnBrk="1" latinLnBrk="0" hangingPunct="1">
                    <a:defRPr sz="2600" kern="1200">
                      <a:solidFill>
                        <a:schemeClr val="tx1"/>
                      </a:solidFill>
                      <a:latin typeface="+mn-lt"/>
                      <a:ea typeface="+mn-ea"/>
                      <a:cs typeface="+mn-cs"/>
                    </a:defRPr>
                  </a:lvl6pPr>
                  <a:lvl7pPr marL="4076088" algn="l" defTabSz="1358696" rtl="0" eaLnBrk="1" latinLnBrk="0" hangingPunct="1">
                    <a:defRPr sz="2600" kern="1200">
                      <a:solidFill>
                        <a:schemeClr val="tx1"/>
                      </a:solidFill>
                      <a:latin typeface="+mn-lt"/>
                      <a:ea typeface="+mn-ea"/>
                      <a:cs typeface="+mn-cs"/>
                    </a:defRPr>
                  </a:lvl7pPr>
                  <a:lvl8pPr marL="4755435" algn="l" defTabSz="1358696" rtl="0" eaLnBrk="1" latinLnBrk="0" hangingPunct="1">
                    <a:defRPr sz="2600" kern="1200">
                      <a:solidFill>
                        <a:schemeClr val="tx1"/>
                      </a:solidFill>
                      <a:latin typeface="+mn-lt"/>
                      <a:ea typeface="+mn-ea"/>
                      <a:cs typeface="+mn-cs"/>
                    </a:defRPr>
                  </a:lvl8pPr>
                  <a:lvl9pPr marL="5434783" algn="l" defTabSz="1358696" rtl="0" eaLnBrk="1" latinLnBrk="0" hangingPunct="1">
                    <a:defRPr sz="2600" kern="1200">
                      <a:solidFill>
                        <a:schemeClr val="tx1"/>
                      </a:solidFill>
                      <a:latin typeface="+mn-lt"/>
                      <a:ea typeface="+mn-ea"/>
                      <a:cs typeface="+mn-cs"/>
                    </a:defRPr>
                  </a:lvl9pPr>
                </a:lstStyle>
                <a:p>
                  <a:pPr algn="ctr" fontAlgn="auto">
                    <a:spcBef>
                      <a:spcPts val="0"/>
                    </a:spcBef>
                    <a:spcAft>
                      <a:spcPts val="600"/>
                    </a:spcAft>
                    <a:defRPr/>
                  </a:pPr>
                  <a:r>
                    <a:rPr lang="cs-CZ" sz="900" b="1" dirty="0">
                      <a:solidFill>
                        <a:srgbClr val="A8CCDD"/>
                      </a:solidFill>
                      <a:latin typeface="Calibri"/>
                    </a:rPr>
                    <a:t>EXTERIÉR TIC A PRVNÍ DOJEM</a:t>
                  </a:r>
                </a:p>
              </p:txBody>
            </p:sp>
          </p:grpSp>
          <p:grpSp>
            <p:nvGrpSpPr>
              <p:cNvPr id="105" name="Skupina 104"/>
              <p:cNvGrpSpPr/>
              <p:nvPr/>
            </p:nvGrpSpPr>
            <p:grpSpPr>
              <a:xfrm>
                <a:off x="2502497" y="2632569"/>
                <a:ext cx="1947600" cy="221137"/>
                <a:chOff x="2501754" y="3456483"/>
                <a:chExt cx="1947600" cy="298552"/>
              </a:xfrm>
            </p:grpSpPr>
            <p:sp>
              <p:nvSpPr>
                <p:cNvPr id="123" name="Obdélník 38"/>
                <p:cNvSpPr/>
                <p:nvPr/>
              </p:nvSpPr>
              <p:spPr>
                <a:xfrm>
                  <a:off x="2501754" y="3456483"/>
                  <a:ext cx="1947600" cy="298552"/>
                </a:xfrm>
                <a:prstGeom prst="rect">
                  <a:avLst/>
                </a:prstGeom>
                <a:solidFill>
                  <a:srgbClr val="262626"/>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000" b="0" i="0" u="none" strike="noStrike" kern="0" cap="none" spc="0" normalizeH="0" baseline="0" noProof="0" dirty="0">
                    <a:ln>
                      <a:noFill/>
                    </a:ln>
                    <a:solidFill>
                      <a:srgbClr val="404040"/>
                    </a:solidFill>
                    <a:effectLst/>
                    <a:uLnTx/>
                    <a:uFillTx/>
                    <a:latin typeface="Calibri"/>
                    <a:ea typeface="+mn-ea"/>
                    <a:cs typeface="+mn-cs"/>
                  </a:endParaRPr>
                </a:p>
              </p:txBody>
            </p:sp>
            <p:sp>
              <p:nvSpPr>
                <p:cNvPr id="124" name="Nadpis 3"/>
                <p:cNvSpPr txBox="1">
                  <a:spLocks/>
                </p:cNvSpPr>
                <p:nvPr/>
              </p:nvSpPr>
              <p:spPr>
                <a:xfrm>
                  <a:off x="2762271" y="3504547"/>
                  <a:ext cx="1446960" cy="186984"/>
                </a:xfrm>
                <a:prstGeom prst="rect">
                  <a:avLst/>
                </a:prstGeom>
              </p:spPr>
              <p:txBody>
                <a:bodyPr vert="horz" wrap="square" lIns="0" tIns="0" rIns="0" bIns="0" rtlCol="0" anchor="t">
                  <a:spAutoFit/>
                </a:bodyPr>
                <a:lstStyle>
                  <a:defPPr>
                    <a:defRPr lang="en-US"/>
                  </a:defPPr>
                  <a:lvl1pPr marL="0" algn="l" defTabSz="1358696" rtl="0" eaLnBrk="1" latinLnBrk="0" hangingPunct="1">
                    <a:defRPr sz="2600" kern="1200">
                      <a:solidFill>
                        <a:schemeClr val="tx1"/>
                      </a:solidFill>
                      <a:latin typeface="+mn-lt"/>
                      <a:ea typeface="+mn-ea"/>
                      <a:cs typeface="+mn-cs"/>
                    </a:defRPr>
                  </a:lvl1pPr>
                  <a:lvl2pPr marL="679348" algn="l" defTabSz="1358696" rtl="0" eaLnBrk="1" latinLnBrk="0" hangingPunct="1">
                    <a:defRPr sz="2600" kern="1200">
                      <a:solidFill>
                        <a:schemeClr val="tx1"/>
                      </a:solidFill>
                      <a:latin typeface="+mn-lt"/>
                      <a:ea typeface="+mn-ea"/>
                      <a:cs typeface="+mn-cs"/>
                    </a:defRPr>
                  </a:lvl2pPr>
                  <a:lvl3pPr marL="1358696" algn="l" defTabSz="1358696" rtl="0" eaLnBrk="1" latinLnBrk="0" hangingPunct="1">
                    <a:defRPr sz="2600" kern="1200">
                      <a:solidFill>
                        <a:schemeClr val="tx1"/>
                      </a:solidFill>
                      <a:latin typeface="+mn-lt"/>
                      <a:ea typeface="+mn-ea"/>
                      <a:cs typeface="+mn-cs"/>
                    </a:defRPr>
                  </a:lvl3pPr>
                  <a:lvl4pPr marL="2038044" algn="l" defTabSz="1358696" rtl="0" eaLnBrk="1" latinLnBrk="0" hangingPunct="1">
                    <a:defRPr sz="2600" kern="1200">
                      <a:solidFill>
                        <a:schemeClr val="tx1"/>
                      </a:solidFill>
                      <a:latin typeface="+mn-lt"/>
                      <a:ea typeface="+mn-ea"/>
                      <a:cs typeface="+mn-cs"/>
                    </a:defRPr>
                  </a:lvl4pPr>
                  <a:lvl5pPr marL="2717392" algn="l" defTabSz="1358696" rtl="0" eaLnBrk="1" latinLnBrk="0" hangingPunct="1">
                    <a:defRPr sz="2600" kern="1200">
                      <a:solidFill>
                        <a:schemeClr val="tx1"/>
                      </a:solidFill>
                      <a:latin typeface="+mn-lt"/>
                      <a:ea typeface="+mn-ea"/>
                      <a:cs typeface="+mn-cs"/>
                    </a:defRPr>
                  </a:lvl5pPr>
                  <a:lvl6pPr marL="3396740" algn="l" defTabSz="1358696" rtl="0" eaLnBrk="1" latinLnBrk="0" hangingPunct="1">
                    <a:defRPr sz="2600" kern="1200">
                      <a:solidFill>
                        <a:schemeClr val="tx1"/>
                      </a:solidFill>
                      <a:latin typeface="+mn-lt"/>
                      <a:ea typeface="+mn-ea"/>
                      <a:cs typeface="+mn-cs"/>
                    </a:defRPr>
                  </a:lvl6pPr>
                  <a:lvl7pPr marL="4076088" algn="l" defTabSz="1358696" rtl="0" eaLnBrk="1" latinLnBrk="0" hangingPunct="1">
                    <a:defRPr sz="2600" kern="1200">
                      <a:solidFill>
                        <a:schemeClr val="tx1"/>
                      </a:solidFill>
                      <a:latin typeface="+mn-lt"/>
                      <a:ea typeface="+mn-ea"/>
                      <a:cs typeface="+mn-cs"/>
                    </a:defRPr>
                  </a:lvl7pPr>
                  <a:lvl8pPr marL="4755435" algn="l" defTabSz="1358696" rtl="0" eaLnBrk="1" latinLnBrk="0" hangingPunct="1">
                    <a:defRPr sz="2600" kern="1200">
                      <a:solidFill>
                        <a:schemeClr val="tx1"/>
                      </a:solidFill>
                      <a:latin typeface="+mn-lt"/>
                      <a:ea typeface="+mn-ea"/>
                      <a:cs typeface="+mn-cs"/>
                    </a:defRPr>
                  </a:lvl8pPr>
                  <a:lvl9pPr marL="5434783" algn="l" defTabSz="1358696" rtl="0" eaLnBrk="1" latinLnBrk="0" hangingPunct="1">
                    <a:defRPr sz="2600" kern="1200">
                      <a:solidFill>
                        <a:schemeClr val="tx1"/>
                      </a:solidFill>
                      <a:latin typeface="+mn-lt"/>
                      <a:ea typeface="+mn-ea"/>
                      <a:cs typeface="+mn-cs"/>
                    </a:defRPr>
                  </a:lvl9pPr>
                </a:lstStyle>
                <a:p>
                  <a:pPr algn="ctr" fontAlgn="auto">
                    <a:spcBef>
                      <a:spcPts val="0"/>
                    </a:spcBef>
                    <a:spcAft>
                      <a:spcPts val="600"/>
                    </a:spcAft>
                    <a:defRPr/>
                  </a:pPr>
                  <a:r>
                    <a:rPr lang="cs-CZ" sz="900" b="1" dirty="0">
                      <a:solidFill>
                        <a:srgbClr val="A8CCDD"/>
                      </a:solidFill>
                      <a:latin typeface="Calibri"/>
                    </a:rPr>
                    <a:t>PRACOVNÍK TIC</a:t>
                  </a:r>
                </a:p>
              </p:txBody>
            </p:sp>
          </p:grpSp>
          <p:grpSp>
            <p:nvGrpSpPr>
              <p:cNvPr id="106" name="Skupina 105"/>
              <p:cNvGrpSpPr/>
              <p:nvPr/>
            </p:nvGrpSpPr>
            <p:grpSpPr>
              <a:xfrm>
                <a:off x="4675325" y="2631894"/>
                <a:ext cx="1947600" cy="221137"/>
                <a:chOff x="4651885" y="3458190"/>
                <a:chExt cx="1947600" cy="298552"/>
              </a:xfrm>
            </p:grpSpPr>
            <p:sp>
              <p:nvSpPr>
                <p:cNvPr id="121" name="Obdélník 38"/>
                <p:cNvSpPr/>
                <p:nvPr/>
              </p:nvSpPr>
              <p:spPr>
                <a:xfrm>
                  <a:off x="4651885" y="3458190"/>
                  <a:ext cx="1947600" cy="298552"/>
                </a:xfrm>
                <a:prstGeom prst="rect">
                  <a:avLst/>
                </a:prstGeom>
                <a:solidFill>
                  <a:srgbClr val="262626"/>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000" b="0" i="0" u="none" strike="noStrike" kern="0" cap="none" spc="0" normalizeH="0" baseline="0" noProof="0" dirty="0">
                    <a:ln>
                      <a:noFill/>
                    </a:ln>
                    <a:solidFill>
                      <a:srgbClr val="404040"/>
                    </a:solidFill>
                    <a:effectLst/>
                    <a:uLnTx/>
                    <a:uFillTx/>
                    <a:latin typeface="Calibri"/>
                    <a:ea typeface="+mn-ea"/>
                    <a:cs typeface="+mn-cs"/>
                  </a:endParaRPr>
                </a:p>
              </p:txBody>
            </p:sp>
            <p:sp>
              <p:nvSpPr>
                <p:cNvPr id="122" name="Nadpis 3"/>
                <p:cNvSpPr txBox="1">
                  <a:spLocks/>
                </p:cNvSpPr>
                <p:nvPr/>
              </p:nvSpPr>
              <p:spPr>
                <a:xfrm>
                  <a:off x="4889238" y="3512374"/>
                  <a:ext cx="1464946" cy="186984"/>
                </a:xfrm>
                <a:prstGeom prst="rect">
                  <a:avLst/>
                </a:prstGeom>
              </p:spPr>
              <p:txBody>
                <a:bodyPr vert="horz" wrap="square" lIns="0" tIns="0" rIns="0" bIns="0" rtlCol="0" anchor="t">
                  <a:spAutoFit/>
                </a:bodyPr>
                <a:lstStyle>
                  <a:defPPr>
                    <a:defRPr lang="en-US"/>
                  </a:defPPr>
                  <a:lvl1pPr marL="0" algn="l" defTabSz="1358696" rtl="0" eaLnBrk="1" latinLnBrk="0" hangingPunct="1">
                    <a:defRPr sz="2600" kern="1200">
                      <a:solidFill>
                        <a:schemeClr val="tx1"/>
                      </a:solidFill>
                      <a:latin typeface="+mn-lt"/>
                      <a:ea typeface="+mn-ea"/>
                      <a:cs typeface="+mn-cs"/>
                    </a:defRPr>
                  </a:lvl1pPr>
                  <a:lvl2pPr marL="679348" algn="l" defTabSz="1358696" rtl="0" eaLnBrk="1" latinLnBrk="0" hangingPunct="1">
                    <a:defRPr sz="2600" kern="1200">
                      <a:solidFill>
                        <a:schemeClr val="tx1"/>
                      </a:solidFill>
                      <a:latin typeface="+mn-lt"/>
                      <a:ea typeface="+mn-ea"/>
                      <a:cs typeface="+mn-cs"/>
                    </a:defRPr>
                  </a:lvl2pPr>
                  <a:lvl3pPr marL="1358696" algn="l" defTabSz="1358696" rtl="0" eaLnBrk="1" latinLnBrk="0" hangingPunct="1">
                    <a:defRPr sz="2600" kern="1200">
                      <a:solidFill>
                        <a:schemeClr val="tx1"/>
                      </a:solidFill>
                      <a:latin typeface="+mn-lt"/>
                      <a:ea typeface="+mn-ea"/>
                      <a:cs typeface="+mn-cs"/>
                    </a:defRPr>
                  </a:lvl3pPr>
                  <a:lvl4pPr marL="2038044" algn="l" defTabSz="1358696" rtl="0" eaLnBrk="1" latinLnBrk="0" hangingPunct="1">
                    <a:defRPr sz="2600" kern="1200">
                      <a:solidFill>
                        <a:schemeClr val="tx1"/>
                      </a:solidFill>
                      <a:latin typeface="+mn-lt"/>
                      <a:ea typeface="+mn-ea"/>
                      <a:cs typeface="+mn-cs"/>
                    </a:defRPr>
                  </a:lvl4pPr>
                  <a:lvl5pPr marL="2717392" algn="l" defTabSz="1358696" rtl="0" eaLnBrk="1" latinLnBrk="0" hangingPunct="1">
                    <a:defRPr sz="2600" kern="1200">
                      <a:solidFill>
                        <a:schemeClr val="tx1"/>
                      </a:solidFill>
                      <a:latin typeface="+mn-lt"/>
                      <a:ea typeface="+mn-ea"/>
                      <a:cs typeface="+mn-cs"/>
                    </a:defRPr>
                  </a:lvl5pPr>
                  <a:lvl6pPr marL="3396740" algn="l" defTabSz="1358696" rtl="0" eaLnBrk="1" latinLnBrk="0" hangingPunct="1">
                    <a:defRPr sz="2600" kern="1200">
                      <a:solidFill>
                        <a:schemeClr val="tx1"/>
                      </a:solidFill>
                      <a:latin typeface="+mn-lt"/>
                      <a:ea typeface="+mn-ea"/>
                      <a:cs typeface="+mn-cs"/>
                    </a:defRPr>
                  </a:lvl6pPr>
                  <a:lvl7pPr marL="4076088" algn="l" defTabSz="1358696" rtl="0" eaLnBrk="1" latinLnBrk="0" hangingPunct="1">
                    <a:defRPr sz="2600" kern="1200">
                      <a:solidFill>
                        <a:schemeClr val="tx1"/>
                      </a:solidFill>
                      <a:latin typeface="+mn-lt"/>
                      <a:ea typeface="+mn-ea"/>
                      <a:cs typeface="+mn-cs"/>
                    </a:defRPr>
                  </a:lvl7pPr>
                  <a:lvl8pPr marL="4755435" algn="l" defTabSz="1358696" rtl="0" eaLnBrk="1" latinLnBrk="0" hangingPunct="1">
                    <a:defRPr sz="2600" kern="1200">
                      <a:solidFill>
                        <a:schemeClr val="tx1"/>
                      </a:solidFill>
                      <a:latin typeface="+mn-lt"/>
                      <a:ea typeface="+mn-ea"/>
                      <a:cs typeface="+mn-cs"/>
                    </a:defRPr>
                  </a:lvl8pPr>
                  <a:lvl9pPr marL="5434783" algn="l" defTabSz="1358696" rtl="0" eaLnBrk="1" latinLnBrk="0" hangingPunct="1">
                    <a:defRPr sz="2600" kern="1200">
                      <a:solidFill>
                        <a:schemeClr val="tx1"/>
                      </a:solidFill>
                      <a:latin typeface="+mn-lt"/>
                      <a:ea typeface="+mn-ea"/>
                      <a:cs typeface="+mn-cs"/>
                    </a:defRPr>
                  </a:lvl9pPr>
                </a:lstStyle>
                <a:p>
                  <a:pPr algn="ctr" fontAlgn="auto">
                    <a:spcBef>
                      <a:spcPts val="0"/>
                    </a:spcBef>
                    <a:spcAft>
                      <a:spcPts val="600"/>
                    </a:spcAft>
                    <a:defRPr/>
                  </a:pPr>
                  <a:r>
                    <a:rPr lang="cs-CZ" sz="900" b="1" dirty="0">
                      <a:solidFill>
                        <a:srgbClr val="A8CCDD"/>
                      </a:solidFill>
                      <a:latin typeface="Calibri"/>
                    </a:rPr>
                    <a:t>INTERIÉR A VYBAVENOST TIC</a:t>
                  </a:r>
                </a:p>
              </p:txBody>
            </p:sp>
          </p:grpSp>
          <p:grpSp>
            <p:nvGrpSpPr>
              <p:cNvPr id="107" name="Skupina 106"/>
              <p:cNvGrpSpPr/>
              <p:nvPr/>
            </p:nvGrpSpPr>
            <p:grpSpPr>
              <a:xfrm>
                <a:off x="6918818" y="2629288"/>
                <a:ext cx="1947600" cy="221137"/>
                <a:chOff x="6884153" y="3455216"/>
                <a:chExt cx="1947600" cy="298552"/>
              </a:xfrm>
            </p:grpSpPr>
            <p:sp>
              <p:nvSpPr>
                <p:cNvPr id="119" name="Obdélník 38"/>
                <p:cNvSpPr/>
                <p:nvPr/>
              </p:nvSpPr>
              <p:spPr>
                <a:xfrm>
                  <a:off x="6884153" y="3455216"/>
                  <a:ext cx="1947600" cy="298552"/>
                </a:xfrm>
                <a:prstGeom prst="rect">
                  <a:avLst/>
                </a:prstGeom>
                <a:solidFill>
                  <a:srgbClr val="FBB04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000" b="0" i="0" u="none" strike="noStrike" kern="0" cap="none" spc="0" normalizeH="0" baseline="0" noProof="0" dirty="0">
                    <a:ln>
                      <a:noFill/>
                    </a:ln>
                    <a:solidFill>
                      <a:srgbClr val="404040"/>
                    </a:solidFill>
                    <a:effectLst/>
                    <a:uLnTx/>
                    <a:uFillTx/>
                    <a:latin typeface="Calibri"/>
                    <a:ea typeface="+mn-ea"/>
                    <a:cs typeface="+mn-cs"/>
                  </a:endParaRPr>
                </a:p>
              </p:txBody>
            </p:sp>
            <p:sp>
              <p:nvSpPr>
                <p:cNvPr id="120" name="Nadpis 3"/>
                <p:cNvSpPr txBox="1">
                  <a:spLocks/>
                </p:cNvSpPr>
                <p:nvPr/>
              </p:nvSpPr>
              <p:spPr>
                <a:xfrm>
                  <a:off x="6979663" y="3499407"/>
                  <a:ext cx="1748591" cy="186984"/>
                </a:xfrm>
                <a:prstGeom prst="rect">
                  <a:avLst/>
                </a:prstGeom>
              </p:spPr>
              <p:txBody>
                <a:bodyPr vert="horz" wrap="square" lIns="0" tIns="0" rIns="0" bIns="0" rtlCol="0" anchor="t">
                  <a:spAutoFit/>
                </a:bodyPr>
                <a:lstStyle>
                  <a:defPPr>
                    <a:defRPr lang="en-US"/>
                  </a:defPPr>
                  <a:lvl1pPr marL="0" algn="l" defTabSz="1358696" rtl="0" eaLnBrk="1" latinLnBrk="0" hangingPunct="1">
                    <a:defRPr sz="2600" kern="1200">
                      <a:solidFill>
                        <a:schemeClr val="tx1"/>
                      </a:solidFill>
                      <a:latin typeface="+mn-lt"/>
                      <a:ea typeface="+mn-ea"/>
                      <a:cs typeface="+mn-cs"/>
                    </a:defRPr>
                  </a:lvl1pPr>
                  <a:lvl2pPr marL="679348" algn="l" defTabSz="1358696" rtl="0" eaLnBrk="1" latinLnBrk="0" hangingPunct="1">
                    <a:defRPr sz="2600" kern="1200">
                      <a:solidFill>
                        <a:schemeClr val="tx1"/>
                      </a:solidFill>
                      <a:latin typeface="+mn-lt"/>
                      <a:ea typeface="+mn-ea"/>
                      <a:cs typeface="+mn-cs"/>
                    </a:defRPr>
                  </a:lvl2pPr>
                  <a:lvl3pPr marL="1358696" algn="l" defTabSz="1358696" rtl="0" eaLnBrk="1" latinLnBrk="0" hangingPunct="1">
                    <a:defRPr sz="2600" kern="1200">
                      <a:solidFill>
                        <a:schemeClr val="tx1"/>
                      </a:solidFill>
                      <a:latin typeface="+mn-lt"/>
                      <a:ea typeface="+mn-ea"/>
                      <a:cs typeface="+mn-cs"/>
                    </a:defRPr>
                  </a:lvl3pPr>
                  <a:lvl4pPr marL="2038044" algn="l" defTabSz="1358696" rtl="0" eaLnBrk="1" latinLnBrk="0" hangingPunct="1">
                    <a:defRPr sz="2600" kern="1200">
                      <a:solidFill>
                        <a:schemeClr val="tx1"/>
                      </a:solidFill>
                      <a:latin typeface="+mn-lt"/>
                      <a:ea typeface="+mn-ea"/>
                      <a:cs typeface="+mn-cs"/>
                    </a:defRPr>
                  </a:lvl4pPr>
                  <a:lvl5pPr marL="2717392" algn="l" defTabSz="1358696" rtl="0" eaLnBrk="1" latinLnBrk="0" hangingPunct="1">
                    <a:defRPr sz="2600" kern="1200">
                      <a:solidFill>
                        <a:schemeClr val="tx1"/>
                      </a:solidFill>
                      <a:latin typeface="+mn-lt"/>
                      <a:ea typeface="+mn-ea"/>
                      <a:cs typeface="+mn-cs"/>
                    </a:defRPr>
                  </a:lvl5pPr>
                  <a:lvl6pPr marL="3396740" algn="l" defTabSz="1358696" rtl="0" eaLnBrk="1" latinLnBrk="0" hangingPunct="1">
                    <a:defRPr sz="2600" kern="1200">
                      <a:solidFill>
                        <a:schemeClr val="tx1"/>
                      </a:solidFill>
                      <a:latin typeface="+mn-lt"/>
                      <a:ea typeface="+mn-ea"/>
                      <a:cs typeface="+mn-cs"/>
                    </a:defRPr>
                  </a:lvl6pPr>
                  <a:lvl7pPr marL="4076088" algn="l" defTabSz="1358696" rtl="0" eaLnBrk="1" latinLnBrk="0" hangingPunct="1">
                    <a:defRPr sz="2600" kern="1200">
                      <a:solidFill>
                        <a:schemeClr val="tx1"/>
                      </a:solidFill>
                      <a:latin typeface="+mn-lt"/>
                      <a:ea typeface="+mn-ea"/>
                      <a:cs typeface="+mn-cs"/>
                    </a:defRPr>
                  </a:lvl7pPr>
                  <a:lvl8pPr marL="4755435" algn="l" defTabSz="1358696" rtl="0" eaLnBrk="1" latinLnBrk="0" hangingPunct="1">
                    <a:defRPr sz="2600" kern="1200">
                      <a:solidFill>
                        <a:schemeClr val="tx1"/>
                      </a:solidFill>
                      <a:latin typeface="+mn-lt"/>
                      <a:ea typeface="+mn-ea"/>
                      <a:cs typeface="+mn-cs"/>
                    </a:defRPr>
                  </a:lvl8pPr>
                  <a:lvl9pPr marL="5434783" algn="l" defTabSz="1358696" rtl="0" eaLnBrk="1" latinLnBrk="0" hangingPunct="1">
                    <a:defRPr sz="2600" kern="1200">
                      <a:solidFill>
                        <a:schemeClr val="tx1"/>
                      </a:solidFill>
                      <a:latin typeface="+mn-lt"/>
                      <a:ea typeface="+mn-ea"/>
                      <a:cs typeface="+mn-cs"/>
                    </a:defRPr>
                  </a:lvl9pPr>
                </a:lstStyle>
                <a:p>
                  <a:pPr algn="ctr" fontAlgn="auto">
                    <a:spcBef>
                      <a:spcPts val="0"/>
                    </a:spcBef>
                    <a:spcAft>
                      <a:spcPts val="600"/>
                    </a:spcAft>
                    <a:defRPr/>
                  </a:pPr>
                  <a:r>
                    <a:rPr lang="cs-CZ" sz="900" b="1" dirty="0">
                      <a:solidFill>
                        <a:srgbClr val="262626"/>
                      </a:solidFill>
                      <a:latin typeface="Calibri"/>
                    </a:rPr>
                    <a:t>ZNAČENÍ TIC A OTEVÍRACÍ DOBA</a:t>
                  </a:r>
                </a:p>
              </p:txBody>
            </p:sp>
          </p:grpSp>
          <p:grpSp>
            <p:nvGrpSpPr>
              <p:cNvPr id="108" name="Skupina 107"/>
              <p:cNvGrpSpPr/>
              <p:nvPr/>
            </p:nvGrpSpPr>
            <p:grpSpPr>
              <a:xfrm>
                <a:off x="297260" y="2094180"/>
                <a:ext cx="8494242" cy="431879"/>
                <a:chOff x="297260" y="2094180"/>
                <a:chExt cx="8494242" cy="431879"/>
              </a:xfrm>
            </p:grpSpPr>
            <p:sp>
              <p:nvSpPr>
                <p:cNvPr id="109" name="object 7"/>
                <p:cNvSpPr/>
                <p:nvPr/>
              </p:nvSpPr>
              <p:spPr>
                <a:xfrm flipV="1">
                  <a:off x="297260" y="2094180"/>
                  <a:ext cx="8494242" cy="248284"/>
                </a:xfrm>
                <a:custGeom>
                  <a:avLst/>
                  <a:gdLst/>
                  <a:ahLst/>
                  <a:cxnLst/>
                  <a:rect l="l" t="t" r="r" b="b"/>
                  <a:pathLst>
                    <a:path w="9561830">
                      <a:moveTo>
                        <a:pt x="0" y="0"/>
                      </a:moveTo>
                      <a:lnTo>
                        <a:pt x="9561766" y="0"/>
                      </a:lnTo>
                    </a:path>
                  </a:pathLst>
                </a:custGeom>
                <a:ln w="25400">
                  <a:solidFill>
                    <a:srgbClr val="1C1C1C">
                      <a:lumMod val="90000"/>
                      <a:lumOff val="10000"/>
                    </a:srgbClr>
                  </a:solidFill>
                </a:ln>
              </p:spPr>
              <p:txBody>
                <a:bodyPr wrap="square" lIns="0" tIns="0" rIns="0" bIns="0" rtlCol="0"/>
                <a:lstStyle>
                  <a:defPPr>
                    <a:defRPr lang="en-US"/>
                  </a:defPPr>
                  <a:lvl1pPr marL="0" algn="l" defTabSz="1358696" rtl="0" eaLnBrk="1" latinLnBrk="0" hangingPunct="1">
                    <a:defRPr sz="2600" kern="1200">
                      <a:solidFill>
                        <a:schemeClr val="tx1"/>
                      </a:solidFill>
                      <a:latin typeface="+mn-lt"/>
                      <a:ea typeface="+mn-ea"/>
                      <a:cs typeface="+mn-cs"/>
                    </a:defRPr>
                  </a:lvl1pPr>
                  <a:lvl2pPr marL="679348" algn="l" defTabSz="1358696" rtl="0" eaLnBrk="1" latinLnBrk="0" hangingPunct="1">
                    <a:defRPr sz="2600" kern="1200">
                      <a:solidFill>
                        <a:schemeClr val="tx1"/>
                      </a:solidFill>
                      <a:latin typeface="+mn-lt"/>
                      <a:ea typeface="+mn-ea"/>
                      <a:cs typeface="+mn-cs"/>
                    </a:defRPr>
                  </a:lvl2pPr>
                  <a:lvl3pPr marL="1358696" algn="l" defTabSz="1358696" rtl="0" eaLnBrk="1" latinLnBrk="0" hangingPunct="1">
                    <a:defRPr sz="2600" kern="1200">
                      <a:solidFill>
                        <a:schemeClr val="tx1"/>
                      </a:solidFill>
                      <a:latin typeface="+mn-lt"/>
                      <a:ea typeface="+mn-ea"/>
                      <a:cs typeface="+mn-cs"/>
                    </a:defRPr>
                  </a:lvl3pPr>
                  <a:lvl4pPr marL="2038044" algn="l" defTabSz="1358696" rtl="0" eaLnBrk="1" latinLnBrk="0" hangingPunct="1">
                    <a:defRPr sz="2600" kern="1200">
                      <a:solidFill>
                        <a:schemeClr val="tx1"/>
                      </a:solidFill>
                      <a:latin typeface="+mn-lt"/>
                      <a:ea typeface="+mn-ea"/>
                      <a:cs typeface="+mn-cs"/>
                    </a:defRPr>
                  </a:lvl4pPr>
                  <a:lvl5pPr marL="2717392" algn="l" defTabSz="1358696" rtl="0" eaLnBrk="1" latinLnBrk="0" hangingPunct="1">
                    <a:defRPr sz="2600" kern="1200">
                      <a:solidFill>
                        <a:schemeClr val="tx1"/>
                      </a:solidFill>
                      <a:latin typeface="+mn-lt"/>
                      <a:ea typeface="+mn-ea"/>
                      <a:cs typeface="+mn-cs"/>
                    </a:defRPr>
                  </a:lvl5pPr>
                  <a:lvl6pPr marL="3396740" algn="l" defTabSz="1358696" rtl="0" eaLnBrk="1" latinLnBrk="0" hangingPunct="1">
                    <a:defRPr sz="2600" kern="1200">
                      <a:solidFill>
                        <a:schemeClr val="tx1"/>
                      </a:solidFill>
                      <a:latin typeface="+mn-lt"/>
                      <a:ea typeface="+mn-ea"/>
                      <a:cs typeface="+mn-cs"/>
                    </a:defRPr>
                  </a:lvl6pPr>
                  <a:lvl7pPr marL="4076088" algn="l" defTabSz="1358696" rtl="0" eaLnBrk="1" latinLnBrk="0" hangingPunct="1">
                    <a:defRPr sz="2600" kern="1200">
                      <a:solidFill>
                        <a:schemeClr val="tx1"/>
                      </a:solidFill>
                      <a:latin typeface="+mn-lt"/>
                      <a:ea typeface="+mn-ea"/>
                      <a:cs typeface="+mn-cs"/>
                    </a:defRPr>
                  </a:lvl7pPr>
                  <a:lvl8pPr marL="4755435" algn="l" defTabSz="1358696" rtl="0" eaLnBrk="1" latinLnBrk="0" hangingPunct="1">
                    <a:defRPr sz="2600" kern="1200">
                      <a:solidFill>
                        <a:schemeClr val="tx1"/>
                      </a:solidFill>
                      <a:latin typeface="+mn-lt"/>
                      <a:ea typeface="+mn-ea"/>
                      <a:cs typeface="+mn-cs"/>
                    </a:defRPr>
                  </a:lvl8pPr>
                  <a:lvl9pPr marL="5434783" algn="l" defTabSz="1358696" rtl="0" eaLnBrk="1" latinLnBrk="0" hangingPunct="1">
                    <a:defRPr sz="2600" kern="1200">
                      <a:solidFill>
                        <a:schemeClr val="tx1"/>
                      </a:solidFill>
                      <a:latin typeface="+mn-lt"/>
                      <a:ea typeface="+mn-ea"/>
                      <a:cs typeface="+mn-cs"/>
                    </a:defRPr>
                  </a:lvl9pPr>
                </a:lstStyle>
                <a:p>
                  <a:pPr defTabSz="1358890" fontAlgn="auto">
                    <a:spcBef>
                      <a:spcPts val="0"/>
                    </a:spcBef>
                    <a:spcAft>
                      <a:spcPts val="0"/>
                    </a:spcAft>
                    <a:defRPr/>
                  </a:pPr>
                  <a:endParaRPr sz="2700">
                    <a:solidFill>
                      <a:srgbClr val="404040"/>
                    </a:solidFill>
                    <a:latin typeface="Calibri"/>
                  </a:endParaRPr>
                </a:p>
              </p:txBody>
            </p:sp>
            <p:sp>
              <p:nvSpPr>
                <p:cNvPr id="110" name="Hexagon 222"/>
                <p:cNvSpPr/>
                <p:nvPr/>
              </p:nvSpPr>
              <p:spPr>
                <a:xfrm>
                  <a:off x="1034344" y="2132793"/>
                  <a:ext cx="431666" cy="393266"/>
                </a:xfrm>
                <a:prstGeom prst="hexagon">
                  <a:avLst/>
                </a:prstGeom>
                <a:solidFill>
                  <a:srgbClr val="008BCA"/>
                </a:solidFill>
                <a:ln w="35560" cap="flat" cmpd="sng" algn="ctr">
                  <a:solidFill>
                    <a:srgbClr val="1C1C1C">
                      <a:lumMod val="90000"/>
                      <a:lumOff val="10000"/>
                    </a:srgbClr>
                  </a:solidFill>
                  <a:prstDash val="solid"/>
                </a:ln>
                <a:effectLst/>
              </p:spPr>
              <p:txBody>
                <a:bodyPr rtlCol="0" anchor="ctr"/>
                <a:lstStyle>
                  <a:defPPr>
                    <a:defRPr lang="en-US"/>
                  </a:defPPr>
                  <a:lvl1pPr marL="0" algn="l" defTabSz="1358696" rtl="0" eaLnBrk="1" latinLnBrk="0" hangingPunct="1">
                    <a:defRPr sz="2600" kern="1200">
                      <a:solidFill>
                        <a:schemeClr val="lt1"/>
                      </a:solidFill>
                      <a:latin typeface="+mn-lt"/>
                      <a:ea typeface="+mn-ea"/>
                      <a:cs typeface="+mn-cs"/>
                    </a:defRPr>
                  </a:lvl1pPr>
                  <a:lvl2pPr marL="679348" algn="l" defTabSz="1358696" rtl="0" eaLnBrk="1" latinLnBrk="0" hangingPunct="1">
                    <a:defRPr sz="2600" kern="1200">
                      <a:solidFill>
                        <a:schemeClr val="lt1"/>
                      </a:solidFill>
                      <a:latin typeface="+mn-lt"/>
                      <a:ea typeface="+mn-ea"/>
                      <a:cs typeface="+mn-cs"/>
                    </a:defRPr>
                  </a:lvl2pPr>
                  <a:lvl3pPr marL="1358696" algn="l" defTabSz="1358696" rtl="0" eaLnBrk="1" latinLnBrk="0" hangingPunct="1">
                    <a:defRPr sz="2600" kern="1200">
                      <a:solidFill>
                        <a:schemeClr val="lt1"/>
                      </a:solidFill>
                      <a:latin typeface="+mn-lt"/>
                      <a:ea typeface="+mn-ea"/>
                      <a:cs typeface="+mn-cs"/>
                    </a:defRPr>
                  </a:lvl3pPr>
                  <a:lvl4pPr marL="2038044" algn="l" defTabSz="1358696" rtl="0" eaLnBrk="1" latinLnBrk="0" hangingPunct="1">
                    <a:defRPr sz="2600" kern="1200">
                      <a:solidFill>
                        <a:schemeClr val="lt1"/>
                      </a:solidFill>
                      <a:latin typeface="+mn-lt"/>
                      <a:ea typeface="+mn-ea"/>
                      <a:cs typeface="+mn-cs"/>
                    </a:defRPr>
                  </a:lvl4pPr>
                  <a:lvl5pPr marL="2717392" algn="l" defTabSz="1358696" rtl="0" eaLnBrk="1" latinLnBrk="0" hangingPunct="1">
                    <a:defRPr sz="2600" kern="1200">
                      <a:solidFill>
                        <a:schemeClr val="lt1"/>
                      </a:solidFill>
                      <a:latin typeface="+mn-lt"/>
                      <a:ea typeface="+mn-ea"/>
                      <a:cs typeface="+mn-cs"/>
                    </a:defRPr>
                  </a:lvl5pPr>
                  <a:lvl6pPr marL="3396740" algn="l" defTabSz="1358696" rtl="0" eaLnBrk="1" latinLnBrk="0" hangingPunct="1">
                    <a:defRPr sz="2600" kern="1200">
                      <a:solidFill>
                        <a:schemeClr val="lt1"/>
                      </a:solidFill>
                      <a:latin typeface="+mn-lt"/>
                      <a:ea typeface="+mn-ea"/>
                      <a:cs typeface="+mn-cs"/>
                    </a:defRPr>
                  </a:lvl6pPr>
                  <a:lvl7pPr marL="4076088" algn="l" defTabSz="1358696" rtl="0" eaLnBrk="1" latinLnBrk="0" hangingPunct="1">
                    <a:defRPr sz="2600" kern="1200">
                      <a:solidFill>
                        <a:schemeClr val="lt1"/>
                      </a:solidFill>
                      <a:latin typeface="+mn-lt"/>
                      <a:ea typeface="+mn-ea"/>
                      <a:cs typeface="+mn-cs"/>
                    </a:defRPr>
                  </a:lvl7pPr>
                  <a:lvl8pPr marL="4755435" algn="l" defTabSz="1358696" rtl="0" eaLnBrk="1" latinLnBrk="0" hangingPunct="1">
                    <a:defRPr sz="2600" kern="1200">
                      <a:solidFill>
                        <a:schemeClr val="lt1"/>
                      </a:solidFill>
                      <a:latin typeface="+mn-lt"/>
                      <a:ea typeface="+mn-ea"/>
                      <a:cs typeface="+mn-cs"/>
                    </a:defRPr>
                  </a:lvl8pPr>
                  <a:lvl9pPr marL="5434783" algn="l" defTabSz="1358696" rtl="0" eaLnBrk="1" latinLnBrk="0" hangingPunct="1">
                    <a:defRPr sz="2600" kern="1200">
                      <a:solidFill>
                        <a:schemeClr val="lt1"/>
                      </a:solidFill>
                      <a:latin typeface="+mn-lt"/>
                      <a:ea typeface="+mn-ea"/>
                      <a:cs typeface="+mn-cs"/>
                    </a:defRPr>
                  </a:lvl9pPr>
                </a:lstStyle>
                <a:p>
                  <a:pPr algn="ctr" defTabSz="1358890" fontAlgn="auto">
                    <a:spcBef>
                      <a:spcPts val="0"/>
                    </a:spcBef>
                    <a:spcAft>
                      <a:spcPts val="0"/>
                    </a:spcAft>
                    <a:defRPr/>
                  </a:pPr>
                  <a:endParaRPr lang="en-GB" sz="5000" b="1" dirty="0">
                    <a:solidFill>
                      <a:srgbClr val="FFFFFF"/>
                    </a:solidFill>
                    <a:latin typeface="Calibri"/>
                  </a:endParaRPr>
                </a:p>
              </p:txBody>
            </p:sp>
            <p:sp>
              <p:nvSpPr>
                <p:cNvPr id="111" name="Hexagon 224"/>
                <p:cNvSpPr/>
                <p:nvPr/>
              </p:nvSpPr>
              <p:spPr>
                <a:xfrm>
                  <a:off x="7659080" y="2132793"/>
                  <a:ext cx="431666" cy="393266"/>
                </a:xfrm>
                <a:prstGeom prst="hexagon">
                  <a:avLst/>
                </a:prstGeom>
                <a:solidFill>
                  <a:srgbClr val="008BCA"/>
                </a:solidFill>
                <a:ln w="35560" cap="flat" cmpd="sng" algn="ctr">
                  <a:solidFill>
                    <a:srgbClr val="1C1C1C">
                      <a:lumMod val="90000"/>
                      <a:lumOff val="10000"/>
                    </a:srgbClr>
                  </a:solidFill>
                  <a:prstDash val="solid"/>
                </a:ln>
                <a:effectLst/>
              </p:spPr>
              <p:txBody>
                <a:bodyPr rtlCol="0" anchor="ctr"/>
                <a:lstStyle>
                  <a:defPPr>
                    <a:defRPr lang="en-US"/>
                  </a:defPPr>
                  <a:lvl1pPr marL="0" algn="l" defTabSz="1358696" rtl="0" eaLnBrk="1" latinLnBrk="0" hangingPunct="1">
                    <a:defRPr sz="2600" kern="1200">
                      <a:solidFill>
                        <a:schemeClr val="lt1"/>
                      </a:solidFill>
                      <a:latin typeface="+mn-lt"/>
                      <a:ea typeface="+mn-ea"/>
                      <a:cs typeface="+mn-cs"/>
                    </a:defRPr>
                  </a:lvl1pPr>
                  <a:lvl2pPr marL="679348" algn="l" defTabSz="1358696" rtl="0" eaLnBrk="1" latinLnBrk="0" hangingPunct="1">
                    <a:defRPr sz="2600" kern="1200">
                      <a:solidFill>
                        <a:schemeClr val="lt1"/>
                      </a:solidFill>
                      <a:latin typeface="+mn-lt"/>
                      <a:ea typeface="+mn-ea"/>
                      <a:cs typeface="+mn-cs"/>
                    </a:defRPr>
                  </a:lvl2pPr>
                  <a:lvl3pPr marL="1358696" algn="l" defTabSz="1358696" rtl="0" eaLnBrk="1" latinLnBrk="0" hangingPunct="1">
                    <a:defRPr sz="2600" kern="1200">
                      <a:solidFill>
                        <a:schemeClr val="lt1"/>
                      </a:solidFill>
                      <a:latin typeface="+mn-lt"/>
                      <a:ea typeface="+mn-ea"/>
                      <a:cs typeface="+mn-cs"/>
                    </a:defRPr>
                  </a:lvl3pPr>
                  <a:lvl4pPr marL="2038044" algn="l" defTabSz="1358696" rtl="0" eaLnBrk="1" latinLnBrk="0" hangingPunct="1">
                    <a:defRPr sz="2600" kern="1200">
                      <a:solidFill>
                        <a:schemeClr val="lt1"/>
                      </a:solidFill>
                      <a:latin typeface="+mn-lt"/>
                      <a:ea typeface="+mn-ea"/>
                      <a:cs typeface="+mn-cs"/>
                    </a:defRPr>
                  </a:lvl4pPr>
                  <a:lvl5pPr marL="2717392" algn="l" defTabSz="1358696" rtl="0" eaLnBrk="1" latinLnBrk="0" hangingPunct="1">
                    <a:defRPr sz="2600" kern="1200">
                      <a:solidFill>
                        <a:schemeClr val="lt1"/>
                      </a:solidFill>
                      <a:latin typeface="+mn-lt"/>
                      <a:ea typeface="+mn-ea"/>
                      <a:cs typeface="+mn-cs"/>
                    </a:defRPr>
                  </a:lvl5pPr>
                  <a:lvl6pPr marL="3396740" algn="l" defTabSz="1358696" rtl="0" eaLnBrk="1" latinLnBrk="0" hangingPunct="1">
                    <a:defRPr sz="2600" kern="1200">
                      <a:solidFill>
                        <a:schemeClr val="lt1"/>
                      </a:solidFill>
                      <a:latin typeface="+mn-lt"/>
                      <a:ea typeface="+mn-ea"/>
                      <a:cs typeface="+mn-cs"/>
                    </a:defRPr>
                  </a:lvl6pPr>
                  <a:lvl7pPr marL="4076088" algn="l" defTabSz="1358696" rtl="0" eaLnBrk="1" latinLnBrk="0" hangingPunct="1">
                    <a:defRPr sz="2600" kern="1200">
                      <a:solidFill>
                        <a:schemeClr val="lt1"/>
                      </a:solidFill>
                      <a:latin typeface="+mn-lt"/>
                      <a:ea typeface="+mn-ea"/>
                      <a:cs typeface="+mn-cs"/>
                    </a:defRPr>
                  </a:lvl7pPr>
                  <a:lvl8pPr marL="4755435" algn="l" defTabSz="1358696" rtl="0" eaLnBrk="1" latinLnBrk="0" hangingPunct="1">
                    <a:defRPr sz="2600" kern="1200">
                      <a:solidFill>
                        <a:schemeClr val="lt1"/>
                      </a:solidFill>
                      <a:latin typeface="+mn-lt"/>
                      <a:ea typeface="+mn-ea"/>
                      <a:cs typeface="+mn-cs"/>
                    </a:defRPr>
                  </a:lvl8pPr>
                  <a:lvl9pPr marL="5434783" algn="l" defTabSz="1358696" rtl="0" eaLnBrk="1" latinLnBrk="0" hangingPunct="1">
                    <a:defRPr sz="2600" kern="1200">
                      <a:solidFill>
                        <a:schemeClr val="lt1"/>
                      </a:solidFill>
                      <a:latin typeface="+mn-lt"/>
                      <a:ea typeface="+mn-ea"/>
                      <a:cs typeface="+mn-cs"/>
                    </a:defRPr>
                  </a:lvl9pPr>
                </a:lstStyle>
                <a:p>
                  <a:pPr algn="ctr" defTabSz="1358890" fontAlgn="auto">
                    <a:spcBef>
                      <a:spcPts val="0"/>
                    </a:spcBef>
                    <a:spcAft>
                      <a:spcPts val="0"/>
                    </a:spcAft>
                    <a:defRPr/>
                  </a:pPr>
                  <a:endParaRPr lang="en-GB" sz="2700">
                    <a:solidFill>
                      <a:srgbClr val="404040"/>
                    </a:solidFill>
                    <a:latin typeface="Calibri"/>
                  </a:endParaRPr>
                </a:p>
              </p:txBody>
            </p:sp>
            <p:sp>
              <p:nvSpPr>
                <p:cNvPr id="112" name="Hexagon 223"/>
                <p:cNvSpPr/>
                <p:nvPr/>
              </p:nvSpPr>
              <p:spPr>
                <a:xfrm>
                  <a:off x="3266592" y="2128349"/>
                  <a:ext cx="431666" cy="393266"/>
                </a:xfrm>
                <a:prstGeom prst="hexagon">
                  <a:avLst/>
                </a:prstGeom>
                <a:solidFill>
                  <a:srgbClr val="008BCA"/>
                </a:solidFill>
                <a:ln w="35560" cap="flat" cmpd="sng" algn="ctr">
                  <a:solidFill>
                    <a:srgbClr val="1C1C1C">
                      <a:lumMod val="90000"/>
                      <a:lumOff val="10000"/>
                    </a:srgbClr>
                  </a:solidFill>
                  <a:prstDash val="solid"/>
                </a:ln>
                <a:effectLst/>
              </p:spPr>
              <p:txBody>
                <a:bodyPr rtlCol="0" anchor="ctr"/>
                <a:lstStyle>
                  <a:defPPr>
                    <a:defRPr lang="en-US"/>
                  </a:defPPr>
                  <a:lvl1pPr marL="0" algn="l" defTabSz="1358696" rtl="0" eaLnBrk="1" latinLnBrk="0" hangingPunct="1">
                    <a:defRPr sz="2600" kern="1200">
                      <a:solidFill>
                        <a:schemeClr val="lt1"/>
                      </a:solidFill>
                      <a:latin typeface="+mn-lt"/>
                      <a:ea typeface="+mn-ea"/>
                      <a:cs typeface="+mn-cs"/>
                    </a:defRPr>
                  </a:lvl1pPr>
                  <a:lvl2pPr marL="679348" algn="l" defTabSz="1358696" rtl="0" eaLnBrk="1" latinLnBrk="0" hangingPunct="1">
                    <a:defRPr sz="2600" kern="1200">
                      <a:solidFill>
                        <a:schemeClr val="lt1"/>
                      </a:solidFill>
                      <a:latin typeface="+mn-lt"/>
                      <a:ea typeface="+mn-ea"/>
                      <a:cs typeface="+mn-cs"/>
                    </a:defRPr>
                  </a:lvl2pPr>
                  <a:lvl3pPr marL="1358696" algn="l" defTabSz="1358696" rtl="0" eaLnBrk="1" latinLnBrk="0" hangingPunct="1">
                    <a:defRPr sz="2600" kern="1200">
                      <a:solidFill>
                        <a:schemeClr val="lt1"/>
                      </a:solidFill>
                      <a:latin typeface="+mn-lt"/>
                      <a:ea typeface="+mn-ea"/>
                      <a:cs typeface="+mn-cs"/>
                    </a:defRPr>
                  </a:lvl3pPr>
                  <a:lvl4pPr marL="2038044" algn="l" defTabSz="1358696" rtl="0" eaLnBrk="1" latinLnBrk="0" hangingPunct="1">
                    <a:defRPr sz="2600" kern="1200">
                      <a:solidFill>
                        <a:schemeClr val="lt1"/>
                      </a:solidFill>
                      <a:latin typeface="+mn-lt"/>
                      <a:ea typeface="+mn-ea"/>
                      <a:cs typeface="+mn-cs"/>
                    </a:defRPr>
                  </a:lvl4pPr>
                  <a:lvl5pPr marL="2717392" algn="l" defTabSz="1358696" rtl="0" eaLnBrk="1" latinLnBrk="0" hangingPunct="1">
                    <a:defRPr sz="2600" kern="1200">
                      <a:solidFill>
                        <a:schemeClr val="lt1"/>
                      </a:solidFill>
                      <a:latin typeface="+mn-lt"/>
                      <a:ea typeface="+mn-ea"/>
                      <a:cs typeface="+mn-cs"/>
                    </a:defRPr>
                  </a:lvl5pPr>
                  <a:lvl6pPr marL="3396740" algn="l" defTabSz="1358696" rtl="0" eaLnBrk="1" latinLnBrk="0" hangingPunct="1">
                    <a:defRPr sz="2600" kern="1200">
                      <a:solidFill>
                        <a:schemeClr val="lt1"/>
                      </a:solidFill>
                      <a:latin typeface="+mn-lt"/>
                      <a:ea typeface="+mn-ea"/>
                      <a:cs typeface="+mn-cs"/>
                    </a:defRPr>
                  </a:lvl6pPr>
                  <a:lvl7pPr marL="4076088" algn="l" defTabSz="1358696" rtl="0" eaLnBrk="1" latinLnBrk="0" hangingPunct="1">
                    <a:defRPr sz="2600" kern="1200">
                      <a:solidFill>
                        <a:schemeClr val="lt1"/>
                      </a:solidFill>
                      <a:latin typeface="+mn-lt"/>
                      <a:ea typeface="+mn-ea"/>
                      <a:cs typeface="+mn-cs"/>
                    </a:defRPr>
                  </a:lvl7pPr>
                  <a:lvl8pPr marL="4755435" algn="l" defTabSz="1358696" rtl="0" eaLnBrk="1" latinLnBrk="0" hangingPunct="1">
                    <a:defRPr sz="2600" kern="1200">
                      <a:solidFill>
                        <a:schemeClr val="lt1"/>
                      </a:solidFill>
                      <a:latin typeface="+mn-lt"/>
                      <a:ea typeface="+mn-ea"/>
                      <a:cs typeface="+mn-cs"/>
                    </a:defRPr>
                  </a:lvl8pPr>
                  <a:lvl9pPr marL="5434783" algn="l" defTabSz="1358696" rtl="0" eaLnBrk="1" latinLnBrk="0" hangingPunct="1">
                    <a:defRPr sz="2600" kern="1200">
                      <a:solidFill>
                        <a:schemeClr val="lt1"/>
                      </a:solidFill>
                      <a:latin typeface="+mn-lt"/>
                      <a:ea typeface="+mn-ea"/>
                      <a:cs typeface="+mn-cs"/>
                    </a:defRPr>
                  </a:lvl9pPr>
                </a:lstStyle>
                <a:p>
                  <a:pPr algn="ctr" defTabSz="1358890" fontAlgn="auto">
                    <a:spcBef>
                      <a:spcPts val="0"/>
                    </a:spcBef>
                    <a:spcAft>
                      <a:spcPts val="0"/>
                    </a:spcAft>
                    <a:defRPr/>
                  </a:pPr>
                  <a:endParaRPr lang="en-GB" sz="2700">
                    <a:solidFill>
                      <a:srgbClr val="404040"/>
                    </a:solidFill>
                    <a:latin typeface="Calibri"/>
                  </a:endParaRPr>
                </a:p>
              </p:txBody>
            </p:sp>
            <p:sp>
              <p:nvSpPr>
                <p:cNvPr id="113" name="Hexagon 224"/>
                <p:cNvSpPr/>
                <p:nvPr/>
              </p:nvSpPr>
              <p:spPr>
                <a:xfrm>
                  <a:off x="5426832" y="2128349"/>
                  <a:ext cx="431666" cy="393266"/>
                </a:xfrm>
                <a:prstGeom prst="hexagon">
                  <a:avLst/>
                </a:prstGeom>
                <a:solidFill>
                  <a:srgbClr val="008BCA"/>
                </a:solidFill>
                <a:ln w="35560" cap="flat" cmpd="sng" algn="ctr">
                  <a:solidFill>
                    <a:srgbClr val="1C1C1C">
                      <a:lumMod val="90000"/>
                      <a:lumOff val="10000"/>
                    </a:srgbClr>
                  </a:solidFill>
                  <a:prstDash val="solid"/>
                </a:ln>
                <a:effectLst/>
              </p:spPr>
              <p:txBody>
                <a:bodyPr rtlCol="0" anchor="ctr"/>
                <a:lstStyle>
                  <a:defPPr>
                    <a:defRPr lang="en-US"/>
                  </a:defPPr>
                  <a:lvl1pPr marL="0" algn="l" defTabSz="1358696" rtl="0" eaLnBrk="1" latinLnBrk="0" hangingPunct="1">
                    <a:defRPr sz="2600" kern="1200">
                      <a:solidFill>
                        <a:schemeClr val="lt1"/>
                      </a:solidFill>
                      <a:latin typeface="+mn-lt"/>
                      <a:ea typeface="+mn-ea"/>
                      <a:cs typeface="+mn-cs"/>
                    </a:defRPr>
                  </a:lvl1pPr>
                  <a:lvl2pPr marL="679348" algn="l" defTabSz="1358696" rtl="0" eaLnBrk="1" latinLnBrk="0" hangingPunct="1">
                    <a:defRPr sz="2600" kern="1200">
                      <a:solidFill>
                        <a:schemeClr val="lt1"/>
                      </a:solidFill>
                      <a:latin typeface="+mn-lt"/>
                      <a:ea typeface="+mn-ea"/>
                      <a:cs typeface="+mn-cs"/>
                    </a:defRPr>
                  </a:lvl2pPr>
                  <a:lvl3pPr marL="1358696" algn="l" defTabSz="1358696" rtl="0" eaLnBrk="1" latinLnBrk="0" hangingPunct="1">
                    <a:defRPr sz="2600" kern="1200">
                      <a:solidFill>
                        <a:schemeClr val="lt1"/>
                      </a:solidFill>
                      <a:latin typeface="+mn-lt"/>
                      <a:ea typeface="+mn-ea"/>
                      <a:cs typeface="+mn-cs"/>
                    </a:defRPr>
                  </a:lvl3pPr>
                  <a:lvl4pPr marL="2038044" algn="l" defTabSz="1358696" rtl="0" eaLnBrk="1" latinLnBrk="0" hangingPunct="1">
                    <a:defRPr sz="2600" kern="1200">
                      <a:solidFill>
                        <a:schemeClr val="lt1"/>
                      </a:solidFill>
                      <a:latin typeface="+mn-lt"/>
                      <a:ea typeface="+mn-ea"/>
                      <a:cs typeface="+mn-cs"/>
                    </a:defRPr>
                  </a:lvl4pPr>
                  <a:lvl5pPr marL="2717392" algn="l" defTabSz="1358696" rtl="0" eaLnBrk="1" latinLnBrk="0" hangingPunct="1">
                    <a:defRPr sz="2600" kern="1200">
                      <a:solidFill>
                        <a:schemeClr val="lt1"/>
                      </a:solidFill>
                      <a:latin typeface="+mn-lt"/>
                      <a:ea typeface="+mn-ea"/>
                      <a:cs typeface="+mn-cs"/>
                    </a:defRPr>
                  </a:lvl5pPr>
                  <a:lvl6pPr marL="3396740" algn="l" defTabSz="1358696" rtl="0" eaLnBrk="1" latinLnBrk="0" hangingPunct="1">
                    <a:defRPr sz="2600" kern="1200">
                      <a:solidFill>
                        <a:schemeClr val="lt1"/>
                      </a:solidFill>
                      <a:latin typeface="+mn-lt"/>
                      <a:ea typeface="+mn-ea"/>
                      <a:cs typeface="+mn-cs"/>
                    </a:defRPr>
                  </a:lvl6pPr>
                  <a:lvl7pPr marL="4076088" algn="l" defTabSz="1358696" rtl="0" eaLnBrk="1" latinLnBrk="0" hangingPunct="1">
                    <a:defRPr sz="2600" kern="1200">
                      <a:solidFill>
                        <a:schemeClr val="lt1"/>
                      </a:solidFill>
                      <a:latin typeface="+mn-lt"/>
                      <a:ea typeface="+mn-ea"/>
                      <a:cs typeface="+mn-cs"/>
                    </a:defRPr>
                  </a:lvl7pPr>
                  <a:lvl8pPr marL="4755435" algn="l" defTabSz="1358696" rtl="0" eaLnBrk="1" latinLnBrk="0" hangingPunct="1">
                    <a:defRPr sz="2600" kern="1200">
                      <a:solidFill>
                        <a:schemeClr val="lt1"/>
                      </a:solidFill>
                      <a:latin typeface="+mn-lt"/>
                      <a:ea typeface="+mn-ea"/>
                      <a:cs typeface="+mn-cs"/>
                    </a:defRPr>
                  </a:lvl8pPr>
                  <a:lvl9pPr marL="5434783" algn="l" defTabSz="1358696" rtl="0" eaLnBrk="1" latinLnBrk="0" hangingPunct="1">
                    <a:defRPr sz="2600" kern="1200">
                      <a:solidFill>
                        <a:schemeClr val="lt1"/>
                      </a:solidFill>
                      <a:latin typeface="+mn-lt"/>
                      <a:ea typeface="+mn-ea"/>
                      <a:cs typeface="+mn-cs"/>
                    </a:defRPr>
                  </a:lvl9pPr>
                </a:lstStyle>
                <a:p>
                  <a:pPr algn="ctr" defTabSz="1358890" fontAlgn="auto">
                    <a:spcBef>
                      <a:spcPts val="0"/>
                    </a:spcBef>
                    <a:spcAft>
                      <a:spcPts val="0"/>
                    </a:spcAft>
                    <a:defRPr/>
                  </a:pPr>
                  <a:endParaRPr lang="en-GB" sz="2700">
                    <a:solidFill>
                      <a:srgbClr val="404040"/>
                    </a:solidFill>
                    <a:latin typeface="Calibri"/>
                  </a:endParaRPr>
                </a:p>
              </p:txBody>
            </p:sp>
            <p:sp>
              <p:nvSpPr>
                <p:cNvPr id="114" name="Freeform 20"/>
                <p:cNvSpPr>
                  <a:spLocks noChangeAspect="1" noEditPoints="1"/>
                </p:cNvSpPr>
                <p:nvPr/>
              </p:nvSpPr>
              <p:spPr bwMode="auto">
                <a:xfrm>
                  <a:off x="7753292" y="2216617"/>
                  <a:ext cx="243242" cy="212945"/>
                </a:xfrm>
                <a:custGeom>
                  <a:avLst/>
                  <a:gdLst>
                    <a:gd name="T0" fmla="*/ 341 w 341"/>
                    <a:gd name="T1" fmla="*/ 74 h 298"/>
                    <a:gd name="T2" fmla="*/ 312 w 341"/>
                    <a:gd name="T3" fmla="*/ 45 h 298"/>
                    <a:gd name="T4" fmla="*/ 197 w 341"/>
                    <a:gd name="T5" fmla="*/ 45 h 298"/>
                    <a:gd name="T6" fmla="*/ 197 w 341"/>
                    <a:gd name="T7" fmla="*/ 110 h 298"/>
                    <a:gd name="T8" fmla="*/ 312 w 341"/>
                    <a:gd name="T9" fmla="*/ 110 h 298"/>
                    <a:gd name="T10" fmla="*/ 341 w 341"/>
                    <a:gd name="T11" fmla="*/ 74 h 298"/>
                    <a:gd name="T12" fmla="*/ 0 w 341"/>
                    <a:gd name="T13" fmla="*/ 74 h 298"/>
                    <a:gd name="T14" fmla="*/ 30 w 341"/>
                    <a:gd name="T15" fmla="*/ 110 h 298"/>
                    <a:gd name="T16" fmla="*/ 145 w 341"/>
                    <a:gd name="T17" fmla="*/ 110 h 298"/>
                    <a:gd name="T18" fmla="*/ 145 w 341"/>
                    <a:gd name="T19" fmla="*/ 45 h 298"/>
                    <a:gd name="T20" fmla="*/ 30 w 341"/>
                    <a:gd name="T21" fmla="*/ 45 h 298"/>
                    <a:gd name="T22" fmla="*/ 0 w 341"/>
                    <a:gd name="T23" fmla="*/ 74 h 298"/>
                    <a:gd name="T24" fmla="*/ 197 w 341"/>
                    <a:gd name="T25" fmla="*/ 123 h 298"/>
                    <a:gd name="T26" fmla="*/ 197 w 341"/>
                    <a:gd name="T27" fmla="*/ 188 h 298"/>
                    <a:gd name="T28" fmla="*/ 312 w 341"/>
                    <a:gd name="T29" fmla="*/ 188 h 298"/>
                    <a:gd name="T30" fmla="*/ 341 w 341"/>
                    <a:gd name="T31" fmla="*/ 152 h 298"/>
                    <a:gd name="T32" fmla="*/ 312 w 341"/>
                    <a:gd name="T33" fmla="*/ 123 h 298"/>
                    <a:gd name="T34" fmla="*/ 197 w 341"/>
                    <a:gd name="T35" fmla="*/ 123 h 298"/>
                    <a:gd name="T36" fmla="*/ 171 w 341"/>
                    <a:gd name="T37" fmla="*/ 0 h 298"/>
                    <a:gd name="T38" fmla="*/ 159 w 341"/>
                    <a:gd name="T39" fmla="*/ 12 h 298"/>
                    <a:gd name="T40" fmla="*/ 159 w 341"/>
                    <a:gd name="T41" fmla="*/ 298 h 298"/>
                    <a:gd name="T42" fmla="*/ 183 w 341"/>
                    <a:gd name="T43" fmla="*/ 298 h 298"/>
                    <a:gd name="T44" fmla="*/ 183 w 341"/>
                    <a:gd name="T45" fmla="*/ 12 h 298"/>
                    <a:gd name="T46" fmla="*/ 171 w 341"/>
                    <a:gd name="T47" fmla="*/ 0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1" h="298">
                      <a:moveTo>
                        <a:pt x="341" y="74"/>
                      </a:moveTo>
                      <a:cubicBezTo>
                        <a:pt x="312" y="45"/>
                        <a:pt x="312" y="45"/>
                        <a:pt x="312" y="45"/>
                      </a:cubicBezTo>
                      <a:cubicBezTo>
                        <a:pt x="197" y="45"/>
                        <a:pt x="197" y="45"/>
                        <a:pt x="197" y="45"/>
                      </a:cubicBezTo>
                      <a:cubicBezTo>
                        <a:pt x="197" y="110"/>
                        <a:pt x="197" y="110"/>
                        <a:pt x="197" y="110"/>
                      </a:cubicBezTo>
                      <a:cubicBezTo>
                        <a:pt x="312" y="110"/>
                        <a:pt x="312" y="110"/>
                        <a:pt x="312" y="110"/>
                      </a:cubicBezTo>
                      <a:lnTo>
                        <a:pt x="341" y="74"/>
                      </a:lnTo>
                      <a:close/>
                      <a:moveTo>
                        <a:pt x="0" y="74"/>
                      </a:moveTo>
                      <a:cubicBezTo>
                        <a:pt x="30" y="110"/>
                        <a:pt x="30" y="110"/>
                        <a:pt x="30" y="110"/>
                      </a:cubicBezTo>
                      <a:cubicBezTo>
                        <a:pt x="145" y="110"/>
                        <a:pt x="145" y="110"/>
                        <a:pt x="145" y="110"/>
                      </a:cubicBezTo>
                      <a:cubicBezTo>
                        <a:pt x="145" y="45"/>
                        <a:pt x="145" y="45"/>
                        <a:pt x="145" y="45"/>
                      </a:cubicBezTo>
                      <a:cubicBezTo>
                        <a:pt x="30" y="45"/>
                        <a:pt x="30" y="45"/>
                        <a:pt x="30" y="45"/>
                      </a:cubicBezTo>
                      <a:lnTo>
                        <a:pt x="0" y="74"/>
                      </a:lnTo>
                      <a:close/>
                      <a:moveTo>
                        <a:pt x="197" y="123"/>
                      </a:moveTo>
                      <a:cubicBezTo>
                        <a:pt x="197" y="188"/>
                        <a:pt x="197" y="188"/>
                        <a:pt x="197" y="188"/>
                      </a:cubicBezTo>
                      <a:cubicBezTo>
                        <a:pt x="312" y="188"/>
                        <a:pt x="312" y="188"/>
                        <a:pt x="312" y="188"/>
                      </a:cubicBezTo>
                      <a:cubicBezTo>
                        <a:pt x="341" y="152"/>
                        <a:pt x="341" y="152"/>
                        <a:pt x="341" y="152"/>
                      </a:cubicBezTo>
                      <a:cubicBezTo>
                        <a:pt x="312" y="123"/>
                        <a:pt x="312" y="123"/>
                        <a:pt x="312" y="123"/>
                      </a:cubicBezTo>
                      <a:lnTo>
                        <a:pt x="197" y="123"/>
                      </a:lnTo>
                      <a:close/>
                      <a:moveTo>
                        <a:pt x="171" y="0"/>
                      </a:moveTo>
                      <a:cubicBezTo>
                        <a:pt x="165" y="0"/>
                        <a:pt x="159" y="6"/>
                        <a:pt x="159" y="12"/>
                      </a:cubicBezTo>
                      <a:cubicBezTo>
                        <a:pt x="159" y="298"/>
                        <a:pt x="159" y="298"/>
                        <a:pt x="159" y="298"/>
                      </a:cubicBezTo>
                      <a:cubicBezTo>
                        <a:pt x="183" y="298"/>
                        <a:pt x="183" y="298"/>
                        <a:pt x="183" y="298"/>
                      </a:cubicBezTo>
                      <a:cubicBezTo>
                        <a:pt x="183" y="12"/>
                        <a:pt x="183" y="12"/>
                        <a:pt x="183" y="12"/>
                      </a:cubicBezTo>
                      <a:cubicBezTo>
                        <a:pt x="183" y="6"/>
                        <a:pt x="177" y="0"/>
                        <a:pt x="171" y="0"/>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Calibri"/>
                  </a:endParaRPr>
                </a:p>
              </p:txBody>
            </p:sp>
            <p:sp>
              <p:nvSpPr>
                <p:cNvPr id="115" name="Freeform 66"/>
                <p:cNvSpPr>
                  <a:spLocks noChangeAspect="1" noEditPoints="1"/>
                </p:cNvSpPr>
                <p:nvPr/>
              </p:nvSpPr>
              <p:spPr bwMode="auto">
                <a:xfrm>
                  <a:off x="1147888" y="2229450"/>
                  <a:ext cx="203638" cy="187280"/>
                </a:xfrm>
                <a:custGeom>
                  <a:avLst/>
                  <a:gdLst/>
                  <a:ahLst/>
                  <a:cxnLst>
                    <a:cxn ang="0">
                      <a:pos x="0" y="159"/>
                    </a:cxn>
                    <a:cxn ang="0">
                      <a:pos x="159" y="0"/>
                    </a:cxn>
                    <a:cxn ang="0">
                      <a:pos x="318" y="159"/>
                    </a:cxn>
                    <a:cxn ang="0">
                      <a:pos x="0" y="159"/>
                    </a:cxn>
                    <a:cxn ang="0">
                      <a:pos x="285" y="173"/>
                    </a:cxn>
                    <a:cxn ang="0">
                      <a:pos x="285" y="292"/>
                    </a:cxn>
                    <a:cxn ang="0">
                      <a:pos x="34" y="292"/>
                    </a:cxn>
                    <a:cxn ang="0">
                      <a:pos x="34" y="173"/>
                    </a:cxn>
                    <a:cxn ang="0">
                      <a:pos x="60" y="173"/>
                    </a:cxn>
                    <a:cxn ang="0">
                      <a:pos x="60" y="267"/>
                    </a:cxn>
                    <a:cxn ang="0">
                      <a:pos x="259" y="267"/>
                    </a:cxn>
                    <a:cxn ang="0">
                      <a:pos x="259" y="173"/>
                    </a:cxn>
                    <a:cxn ang="0">
                      <a:pos x="285" y="173"/>
                    </a:cxn>
                    <a:cxn ang="0">
                      <a:pos x="109" y="9"/>
                    </a:cxn>
                    <a:cxn ang="0">
                      <a:pos x="109" y="33"/>
                    </a:cxn>
                    <a:cxn ang="0">
                      <a:pos x="60" y="82"/>
                    </a:cxn>
                    <a:cxn ang="0">
                      <a:pos x="60" y="9"/>
                    </a:cxn>
                    <a:cxn ang="0">
                      <a:pos x="109" y="9"/>
                    </a:cxn>
                    <a:cxn ang="0">
                      <a:pos x="115" y="173"/>
                    </a:cxn>
                    <a:cxn ang="0">
                      <a:pos x="204" y="173"/>
                    </a:cxn>
                    <a:cxn ang="0">
                      <a:pos x="204" y="239"/>
                    </a:cxn>
                    <a:cxn ang="0">
                      <a:pos x="115" y="239"/>
                    </a:cxn>
                    <a:cxn ang="0">
                      <a:pos x="115" y="173"/>
                    </a:cxn>
                  </a:cxnLst>
                  <a:rect l="0" t="0" r="r" b="b"/>
                  <a:pathLst>
                    <a:path w="318" h="292">
                      <a:moveTo>
                        <a:pt x="0" y="159"/>
                      </a:moveTo>
                      <a:cubicBezTo>
                        <a:pt x="159" y="0"/>
                        <a:pt x="159" y="0"/>
                        <a:pt x="159" y="0"/>
                      </a:cubicBezTo>
                      <a:cubicBezTo>
                        <a:pt x="318" y="159"/>
                        <a:pt x="318" y="159"/>
                        <a:pt x="318" y="159"/>
                      </a:cubicBezTo>
                      <a:cubicBezTo>
                        <a:pt x="212" y="159"/>
                        <a:pt x="106" y="159"/>
                        <a:pt x="0" y="159"/>
                      </a:cubicBezTo>
                      <a:close/>
                      <a:moveTo>
                        <a:pt x="285" y="173"/>
                      </a:moveTo>
                      <a:cubicBezTo>
                        <a:pt x="285" y="292"/>
                        <a:pt x="285" y="292"/>
                        <a:pt x="285" y="292"/>
                      </a:cubicBezTo>
                      <a:cubicBezTo>
                        <a:pt x="34" y="292"/>
                        <a:pt x="34" y="292"/>
                        <a:pt x="34" y="292"/>
                      </a:cubicBezTo>
                      <a:cubicBezTo>
                        <a:pt x="34" y="173"/>
                        <a:pt x="34" y="173"/>
                        <a:pt x="34" y="173"/>
                      </a:cubicBezTo>
                      <a:cubicBezTo>
                        <a:pt x="60" y="173"/>
                        <a:pt x="60" y="173"/>
                        <a:pt x="60" y="173"/>
                      </a:cubicBezTo>
                      <a:cubicBezTo>
                        <a:pt x="60" y="267"/>
                        <a:pt x="60" y="267"/>
                        <a:pt x="60" y="267"/>
                      </a:cubicBezTo>
                      <a:cubicBezTo>
                        <a:pt x="259" y="267"/>
                        <a:pt x="259" y="267"/>
                        <a:pt x="259" y="267"/>
                      </a:cubicBezTo>
                      <a:cubicBezTo>
                        <a:pt x="259" y="173"/>
                        <a:pt x="259" y="173"/>
                        <a:pt x="259" y="173"/>
                      </a:cubicBezTo>
                      <a:cubicBezTo>
                        <a:pt x="285" y="173"/>
                        <a:pt x="285" y="173"/>
                        <a:pt x="285" y="173"/>
                      </a:cubicBezTo>
                      <a:close/>
                      <a:moveTo>
                        <a:pt x="109" y="9"/>
                      </a:moveTo>
                      <a:cubicBezTo>
                        <a:pt x="109" y="33"/>
                        <a:pt x="109" y="33"/>
                        <a:pt x="109" y="33"/>
                      </a:cubicBezTo>
                      <a:cubicBezTo>
                        <a:pt x="60" y="82"/>
                        <a:pt x="60" y="82"/>
                        <a:pt x="60" y="82"/>
                      </a:cubicBezTo>
                      <a:cubicBezTo>
                        <a:pt x="60" y="9"/>
                        <a:pt x="60" y="9"/>
                        <a:pt x="60" y="9"/>
                      </a:cubicBezTo>
                      <a:cubicBezTo>
                        <a:pt x="109" y="9"/>
                        <a:pt x="109" y="9"/>
                        <a:pt x="109" y="9"/>
                      </a:cubicBezTo>
                      <a:close/>
                      <a:moveTo>
                        <a:pt x="115" y="173"/>
                      </a:moveTo>
                      <a:cubicBezTo>
                        <a:pt x="204" y="173"/>
                        <a:pt x="204" y="173"/>
                        <a:pt x="204" y="173"/>
                      </a:cubicBezTo>
                      <a:cubicBezTo>
                        <a:pt x="204" y="239"/>
                        <a:pt x="204" y="239"/>
                        <a:pt x="204" y="239"/>
                      </a:cubicBezTo>
                      <a:cubicBezTo>
                        <a:pt x="115" y="239"/>
                        <a:pt x="115" y="239"/>
                        <a:pt x="115" y="239"/>
                      </a:cubicBezTo>
                      <a:cubicBezTo>
                        <a:pt x="115" y="173"/>
                        <a:pt x="115" y="173"/>
                        <a:pt x="115" y="173"/>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Calibri"/>
                  </a:endParaRPr>
                </a:p>
              </p:txBody>
            </p:sp>
            <p:sp>
              <p:nvSpPr>
                <p:cNvPr id="116" name="Freeform 143"/>
                <p:cNvSpPr>
                  <a:spLocks noChangeAspect="1" noEditPoints="1"/>
                </p:cNvSpPr>
                <p:nvPr/>
              </p:nvSpPr>
              <p:spPr bwMode="auto">
                <a:xfrm>
                  <a:off x="3412442" y="2201018"/>
                  <a:ext cx="127710" cy="249526"/>
                </a:xfrm>
                <a:custGeom>
                  <a:avLst/>
                  <a:gdLst/>
                  <a:ahLst/>
                  <a:cxnLst>
                    <a:cxn ang="0">
                      <a:pos x="119" y="58"/>
                    </a:cxn>
                    <a:cxn ang="0">
                      <a:pos x="112" y="41"/>
                    </a:cxn>
                    <a:cxn ang="0">
                      <a:pos x="95" y="33"/>
                    </a:cxn>
                    <a:cxn ang="0">
                      <a:pos x="89" y="24"/>
                    </a:cxn>
                    <a:cxn ang="0">
                      <a:pos x="89" y="19"/>
                    </a:cxn>
                    <a:cxn ang="0">
                      <a:pos x="90" y="10"/>
                    </a:cxn>
                    <a:cxn ang="0">
                      <a:pos x="85" y="2"/>
                    </a:cxn>
                    <a:cxn ang="0">
                      <a:pos x="75" y="0"/>
                    </a:cxn>
                    <a:cxn ang="0">
                      <a:pos x="67" y="2"/>
                    </a:cxn>
                    <a:cxn ang="0">
                      <a:pos x="66" y="3"/>
                    </a:cxn>
                    <a:cxn ang="0">
                      <a:pos x="64" y="5"/>
                    </a:cxn>
                    <a:cxn ang="0">
                      <a:pos x="64" y="8"/>
                    </a:cxn>
                    <a:cxn ang="0">
                      <a:pos x="64" y="10"/>
                    </a:cxn>
                    <a:cxn ang="0">
                      <a:pos x="65" y="12"/>
                    </a:cxn>
                    <a:cxn ang="0">
                      <a:pos x="73" y="29"/>
                    </a:cxn>
                    <a:cxn ang="0">
                      <a:pos x="62" y="41"/>
                    </a:cxn>
                    <a:cxn ang="0">
                      <a:pos x="55" y="45"/>
                    </a:cxn>
                    <a:cxn ang="0">
                      <a:pos x="50" y="46"/>
                    </a:cxn>
                    <a:cxn ang="0">
                      <a:pos x="35" y="43"/>
                    </a:cxn>
                    <a:cxn ang="0">
                      <a:pos x="21" y="29"/>
                    </a:cxn>
                    <a:cxn ang="0">
                      <a:pos x="14" y="14"/>
                    </a:cxn>
                    <a:cxn ang="0">
                      <a:pos x="14" y="22"/>
                    </a:cxn>
                    <a:cxn ang="0">
                      <a:pos x="2" y="19"/>
                    </a:cxn>
                    <a:cxn ang="0">
                      <a:pos x="4" y="24"/>
                    </a:cxn>
                    <a:cxn ang="0">
                      <a:pos x="11" y="33"/>
                    </a:cxn>
                    <a:cxn ang="0">
                      <a:pos x="14" y="43"/>
                    </a:cxn>
                    <a:cxn ang="0">
                      <a:pos x="16" y="51"/>
                    </a:cxn>
                    <a:cxn ang="0">
                      <a:pos x="50" y="64"/>
                    </a:cxn>
                    <a:cxn ang="0">
                      <a:pos x="56" y="98"/>
                    </a:cxn>
                    <a:cxn ang="0">
                      <a:pos x="51" y="133"/>
                    </a:cxn>
                    <a:cxn ang="0">
                      <a:pos x="49" y="151"/>
                    </a:cxn>
                    <a:cxn ang="0">
                      <a:pos x="47" y="173"/>
                    </a:cxn>
                    <a:cxn ang="0">
                      <a:pos x="43" y="195"/>
                    </a:cxn>
                    <a:cxn ang="0">
                      <a:pos x="37" y="220"/>
                    </a:cxn>
                    <a:cxn ang="0">
                      <a:pos x="35" y="233"/>
                    </a:cxn>
                    <a:cxn ang="0">
                      <a:pos x="27" y="240"/>
                    </a:cxn>
                    <a:cxn ang="0">
                      <a:pos x="19" y="245"/>
                    </a:cxn>
                    <a:cxn ang="0">
                      <a:pos x="12" y="247"/>
                    </a:cxn>
                    <a:cxn ang="0">
                      <a:pos x="32" y="252"/>
                    </a:cxn>
                    <a:cxn ang="0">
                      <a:pos x="48" y="250"/>
                    </a:cxn>
                    <a:cxn ang="0">
                      <a:pos x="56" y="233"/>
                    </a:cxn>
                    <a:cxn ang="0">
                      <a:pos x="76" y="166"/>
                    </a:cxn>
                    <a:cxn ang="0">
                      <a:pos x="86" y="210"/>
                    </a:cxn>
                    <a:cxn ang="0">
                      <a:pos x="82" y="243"/>
                    </a:cxn>
                    <a:cxn ang="0">
                      <a:pos x="76" y="250"/>
                    </a:cxn>
                    <a:cxn ang="0">
                      <a:pos x="86" y="254"/>
                    </a:cxn>
                    <a:cxn ang="0">
                      <a:pos x="100" y="250"/>
                    </a:cxn>
                    <a:cxn ang="0">
                      <a:pos x="104" y="233"/>
                    </a:cxn>
                    <a:cxn ang="0">
                      <a:pos x="102" y="172"/>
                    </a:cxn>
                    <a:cxn ang="0">
                      <a:pos x="99" y="138"/>
                    </a:cxn>
                    <a:cxn ang="0">
                      <a:pos x="101" y="120"/>
                    </a:cxn>
                    <a:cxn ang="0">
                      <a:pos x="112" y="121"/>
                    </a:cxn>
                    <a:cxn ang="0">
                      <a:pos x="125" y="98"/>
                    </a:cxn>
                    <a:cxn ang="0">
                      <a:pos x="64" y="10"/>
                    </a:cxn>
                    <a:cxn ang="0">
                      <a:pos x="108" y="97"/>
                    </a:cxn>
                    <a:cxn ang="0">
                      <a:pos x="105" y="103"/>
                    </a:cxn>
                    <a:cxn ang="0">
                      <a:pos x="99" y="101"/>
                    </a:cxn>
                    <a:cxn ang="0">
                      <a:pos x="105" y="75"/>
                    </a:cxn>
                    <a:cxn ang="0">
                      <a:pos x="111" y="83"/>
                    </a:cxn>
                  </a:cxnLst>
                  <a:rect l="0" t="0" r="r" b="b"/>
                  <a:pathLst>
                    <a:path w="130" h="254">
                      <a:moveTo>
                        <a:pt x="130" y="80"/>
                      </a:moveTo>
                      <a:lnTo>
                        <a:pt x="130" y="79"/>
                      </a:lnTo>
                      <a:lnTo>
                        <a:pt x="130" y="76"/>
                      </a:lnTo>
                      <a:lnTo>
                        <a:pt x="130" y="76"/>
                      </a:lnTo>
                      <a:lnTo>
                        <a:pt x="130" y="75"/>
                      </a:lnTo>
                      <a:lnTo>
                        <a:pt x="129" y="74"/>
                      </a:lnTo>
                      <a:lnTo>
                        <a:pt x="128" y="71"/>
                      </a:lnTo>
                      <a:lnTo>
                        <a:pt x="127" y="71"/>
                      </a:lnTo>
                      <a:lnTo>
                        <a:pt x="127" y="70"/>
                      </a:lnTo>
                      <a:lnTo>
                        <a:pt x="126" y="68"/>
                      </a:lnTo>
                      <a:lnTo>
                        <a:pt x="124" y="65"/>
                      </a:lnTo>
                      <a:lnTo>
                        <a:pt x="120" y="60"/>
                      </a:lnTo>
                      <a:lnTo>
                        <a:pt x="119" y="58"/>
                      </a:lnTo>
                      <a:lnTo>
                        <a:pt x="118" y="57"/>
                      </a:lnTo>
                      <a:lnTo>
                        <a:pt x="118" y="57"/>
                      </a:lnTo>
                      <a:lnTo>
                        <a:pt x="118" y="56"/>
                      </a:lnTo>
                      <a:lnTo>
                        <a:pt x="117" y="53"/>
                      </a:lnTo>
                      <a:lnTo>
                        <a:pt x="115" y="52"/>
                      </a:lnTo>
                      <a:lnTo>
                        <a:pt x="115" y="52"/>
                      </a:lnTo>
                      <a:lnTo>
                        <a:pt x="114" y="51"/>
                      </a:lnTo>
                      <a:lnTo>
                        <a:pt x="114" y="50"/>
                      </a:lnTo>
                      <a:lnTo>
                        <a:pt x="114" y="49"/>
                      </a:lnTo>
                      <a:lnTo>
                        <a:pt x="114" y="45"/>
                      </a:lnTo>
                      <a:lnTo>
                        <a:pt x="113" y="43"/>
                      </a:lnTo>
                      <a:lnTo>
                        <a:pt x="113" y="42"/>
                      </a:lnTo>
                      <a:lnTo>
                        <a:pt x="112" y="41"/>
                      </a:lnTo>
                      <a:lnTo>
                        <a:pt x="112" y="40"/>
                      </a:lnTo>
                      <a:lnTo>
                        <a:pt x="111" y="39"/>
                      </a:lnTo>
                      <a:lnTo>
                        <a:pt x="110" y="39"/>
                      </a:lnTo>
                      <a:lnTo>
                        <a:pt x="109" y="39"/>
                      </a:lnTo>
                      <a:lnTo>
                        <a:pt x="108" y="38"/>
                      </a:lnTo>
                      <a:lnTo>
                        <a:pt x="107" y="38"/>
                      </a:lnTo>
                      <a:lnTo>
                        <a:pt x="104" y="38"/>
                      </a:lnTo>
                      <a:lnTo>
                        <a:pt x="102" y="37"/>
                      </a:lnTo>
                      <a:lnTo>
                        <a:pt x="98" y="36"/>
                      </a:lnTo>
                      <a:lnTo>
                        <a:pt x="97" y="36"/>
                      </a:lnTo>
                      <a:lnTo>
                        <a:pt x="96" y="35"/>
                      </a:lnTo>
                      <a:lnTo>
                        <a:pt x="95" y="35"/>
                      </a:lnTo>
                      <a:lnTo>
                        <a:pt x="95" y="33"/>
                      </a:lnTo>
                      <a:lnTo>
                        <a:pt x="94" y="33"/>
                      </a:lnTo>
                      <a:lnTo>
                        <a:pt x="94" y="32"/>
                      </a:lnTo>
                      <a:lnTo>
                        <a:pt x="94" y="31"/>
                      </a:lnTo>
                      <a:lnTo>
                        <a:pt x="93" y="31"/>
                      </a:lnTo>
                      <a:lnTo>
                        <a:pt x="93" y="30"/>
                      </a:lnTo>
                      <a:lnTo>
                        <a:pt x="93" y="30"/>
                      </a:lnTo>
                      <a:lnTo>
                        <a:pt x="92" y="29"/>
                      </a:lnTo>
                      <a:lnTo>
                        <a:pt x="92" y="29"/>
                      </a:lnTo>
                      <a:lnTo>
                        <a:pt x="91" y="29"/>
                      </a:lnTo>
                      <a:lnTo>
                        <a:pt x="90" y="29"/>
                      </a:lnTo>
                      <a:lnTo>
                        <a:pt x="90" y="28"/>
                      </a:lnTo>
                      <a:lnTo>
                        <a:pt x="90" y="27"/>
                      </a:lnTo>
                      <a:lnTo>
                        <a:pt x="89" y="24"/>
                      </a:lnTo>
                      <a:lnTo>
                        <a:pt x="89" y="22"/>
                      </a:lnTo>
                      <a:lnTo>
                        <a:pt x="89" y="21"/>
                      </a:lnTo>
                      <a:lnTo>
                        <a:pt x="89" y="21"/>
                      </a:lnTo>
                      <a:lnTo>
                        <a:pt x="89" y="20"/>
                      </a:lnTo>
                      <a:lnTo>
                        <a:pt x="89" y="20"/>
                      </a:lnTo>
                      <a:lnTo>
                        <a:pt x="89" y="20"/>
                      </a:lnTo>
                      <a:lnTo>
                        <a:pt x="89" y="20"/>
                      </a:lnTo>
                      <a:lnTo>
                        <a:pt x="89" y="20"/>
                      </a:lnTo>
                      <a:lnTo>
                        <a:pt x="89" y="19"/>
                      </a:lnTo>
                      <a:lnTo>
                        <a:pt x="89" y="19"/>
                      </a:lnTo>
                      <a:lnTo>
                        <a:pt x="89" y="19"/>
                      </a:lnTo>
                      <a:lnTo>
                        <a:pt x="89" y="19"/>
                      </a:lnTo>
                      <a:lnTo>
                        <a:pt x="89" y="19"/>
                      </a:lnTo>
                      <a:lnTo>
                        <a:pt x="89" y="18"/>
                      </a:lnTo>
                      <a:lnTo>
                        <a:pt x="89" y="18"/>
                      </a:lnTo>
                      <a:lnTo>
                        <a:pt x="89" y="18"/>
                      </a:lnTo>
                      <a:lnTo>
                        <a:pt x="89" y="18"/>
                      </a:lnTo>
                      <a:lnTo>
                        <a:pt x="89" y="18"/>
                      </a:lnTo>
                      <a:lnTo>
                        <a:pt x="89" y="17"/>
                      </a:lnTo>
                      <a:lnTo>
                        <a:pt x="90" y="17"/>
                      </a:lnTo>
                      <a:lnTo>
                        <a:pt x="90" y="16"/>
                      </a:lnTo>
                      <a:lnTo>
                        <a:pt x="90" y="14"/>
                      </a:lnTo>
                      <a:lnTo>
                        <a:pt x="91" y="13"/>
                      </a:lnTo>
                      <a:lnTo>
                        <a:pt x="91" y="12"/>
                      </a:lnTo>
                      <a:lnTo>
                        <a:pt x="90" y="10"/>
                      </a:lnTo>
                      <a:lnTo>
                        <a:pt x="90" y="10"/>
                      </a:lnTo>
                      <a:lnTo>
                        <a:pt x="90" y="9"/>
                      </a:lnTo>
                      <a:lnTo>
                        <a:pt x="89" y="9"/>
                      </a:lnTo>
                      <a:lnTo>
                        <a:pt x="89" y="9"/>
                      </a:lnTo>
                      <a:lnTo>
                        <a:pt x="88" y="8"/>
                      </a:lnTo>
                      <a:lnTo>
                        <a:pt x="88" y="7"/>
                      </a:lnTo>
                      <a:lnTo>
                        <a:pt x="88" y="7"/>
                      </a:lnTo>
                      <a:lnTo>
                        <a:pt x="88" y="6"/>
                      </a:lnTo>
                      <a:lnTo>
                        <a:pt x="88" y="6"/>
                      </a:lnTo>
                      <a:lnTo>
                        <a:pt x="88" y="5"/>
                      </a:lnTo>
                      <a:lnTo>
                        <a:pt x="87" y="5"/>
                      </a:lnTo>
                      <a:lnTo>
                        <a:pt x="87" y="4"/>
                      </a:lnTo>
                      <a:lnTo>
                        <a:pt x="86" y="3"/>
                      </a:lnTo>
                      <a:lnTo>
                        <a:pt x="85" y="2"/>
                      </a:lnTo>
                      <a:lnTo>
                        <a:pt x="83" y="1"/>
                      </a:lnTo>
                      <a:lnTo>
                        <a:pt x="83" y="1"/>
                      </a:lnTo>
                      <a:lnTo>
                        <a:pt x="81" y="0"/>
                      </a:lnTo>
                      <a:lnTo>
                        <a:pt x="81" y="0"/>
                      </a:lnTo>
                      <a:lnTo>
                        <a:pt x="80" y="0"/>
                      </a:lnTo>
                      <a:lnTo>
                        <a:pt x="79" y="0"/>
                      </a:lnTo>
                      <a:lnTo>
                        <a:pt x="79" y="0"/>
                      </a:lnTo>
                      <a:lnTo>
                        <a:pt x="78" y="0"/>
                      </a:lnTo>
                      <a:lnTo>
                        <a:pt x="77" y="0"/>
                      </a:lnTo>
                      <a:lnTo>
                        <a:pt x="76" y="0"/>
                      </a:lnTo>
                      <a:lnTo>
                        <a:pt x="76" y="0"/>
                      </a:lnTo>
                      <a:lnTo>
                        <a:pt x="75" y="0"/>
                      </a:lnTo>
                      <a:lnTo>
                        <a:pt x="75" y="0"/>
                      </a:lnTo>
                      <a:lnTo>
                        <a:pt x="74" y="0"/>
                      </a:lnTo>
                      <a:lnTo>
                        <a:pt x="72" y="0"/>
                      </a:lnTo>
                      <a:lnTo>
                        <a:pt x="71" y="0"/>
                      </a:lnTo>
                      <a:lnTo>
                        <a:pt x="70" y="0"/>
                      </a:lnTo>
                      <a:lnTo>
                        <a:pt x="70" y="0"/>
                      </a:lnTo>
                      <a:lnTo>
                        <a:pt x="69" y="1"/>
                      </a:lnTo>
                      <a:lnTo>
                        <a:pt x="69" y="1"/>
                      </a:lnTo>
                      <a:lnTo>
                        <a:pt x="69" y="1"/>
                      </a:lnTo>
                      <a:lnTo>
                        <a:pt x="67" y="1"/>
                      </a:lnTo>
                      <a:lnTo>
                        <a:pt x="67" y="1"/>
                      </a:lnTo>
                      <a:lnTo>
                        <a:pt x="67" y="1"/>
                      </a:lnTo>
                      <a:lnTo>
                        <a:pt x="67" y="1"/>
                      </a:lnTo>
                      <a:lnTo>
                        <a:pt x="67" y="2"/>
                      </a:lnTo>
                      <a:lnTo>
                        <a:pt x="67" y="2"/>
                      </a:lnTo>
                      <a:lnTo>
                        <a:pt x="67" y="2"/>
                      </a:lnTo>
                      <a:lnTo>
                        <a:pt x="67" y="2"/>
                      </a:lnTo>
                      <a:lnTo>
                        <a:pt x="66" y="2"/>
                      </a:lnTo>
                      <a:lnTo>
                        <a:pt x="66" y="2"/>
                      </a:lnTo>
                      <a:lnTo>
                        <a:pt x="66" y="2"/>
                      </a:lnTo>
                      <a:lnTo>
                        <a:pt x="66" y="3"/>
                      </a:lnTo>
                      <a:lnTo>
                        <a:pt x="67" y="3"/>
                      </a:lnTo>
                      <a:lnTo>
                        <a:pt x="67" y="3"/>
                      </a:lnTo>
                      <a:lnTo>
                        <a:pt x="67" y="3"/>
                      </a:lnTo>
                      <a:lnTo>
                        <a:pt x="66" y="3"/>
                      </a:lnTo>
                      <a:lnTo>
                        <a:pt x="66" y="3"/>
                      </a:lnTo>
                      <a:lnTo>
                        <a:pt x="66" y="3"/>
                      </a:lnTo>
                      <a:lnTo>
                        <a:pt x="66" y="3"/>
                      </a:lnTo>
                      <a:lnTo>
                        <a:pt x="66" y="3"/>
                      </a:lnTo>
                      <a:lnTo>
                        <a:pt x="65" y="4"/>
                      </a:lnTo>
                      <a:lnTo>
                        <a:pt x="65" y="4"/>
                      </a:lnTo>
                      <a:lnTo>
                        <a:pt x="65" y="4"/>
                      </a:lnTo>
                      <a:lnTo>
                        <a:pt x="65" y="4"/>
                      </a:lnTo>
                      <a:lnTo>
                        <a:pt x="65" y="4"/>
                      </a:lnTo>
                      <a:lnTo>
                        <a:pt x="65" y="4"/>
                      </a:lnTo>
                      <a:lnTo>
                        <a:pt x="65" y="4"/>
                      </a:lnTo>
                      <a:lnTo>
                        <a:pt x="65" y="4"/>
                      </a:lnTo>
                      <a:lnTo>
                        <a:pt x="65" y="5"/>
                      </a:lnTo>
                      <a:lnTo>
                        <a:pt x="64" y="5"/>
                      </a:lnTo>
                      <a:lnTo>
                        <a:pt x="64" y="5"/>
                      </a:lnTo>
                      <a:lnTo>
                        <a:pt x="65" y="5"/>
                      </a:lnTo>
                      <a:lnTo>
                        <a:pt x="65" y="5"/>
                      </a:lnTo>
                      <a:lnTo>
                        <a:pt x="65" y="5"/>
                      </a:lnTo>
                      <a:lnTo>
                        <a:pt x="65" y="5"/>
                      </a:lnTo>
                      <a:lnTo>
                        <a:pt x="65" y="5"/>
                      </a:lnTo>
                      <a:lnTo>
                        <a:pt x="65" y="5"/>
                      </a:lnTo>
                      <a:lnTo>
                        <a:pt x="65" y="5"/>
                      </a:lnTo>
                      <a:lnTo>
                        <a:pt x="65" y="6"/>
                      </a:lnTo>
                      <a:lnTo>
                        <a:pt x="64" y="7"/>
                      </a:lnTo>
                      <a:lnTo>
                        <a:pt x="64" y="7"/>
                      </a:lnTo>
                      <a:lnTo>
                        <a:pt x="64" y="7"/>
                      </a:lnTo>
                      <a:lnTo>
                        <a:pt x="64" y="7"/>
                      </a:lnTo>
                      <a:lnTo>
                        <a:pt x="64" y="8"/>
                      </a:lnTo>
                      <a:lnTo>
                        <a:pt x="64" y="8"/>
                      </a:lnTo>
                      <a:lnTo>
                        <a:pt x="64" y="8"/>
                      </a:lnTo>
                      <a:lnTo>
                        <a:pt x="64" y="8"/>
                      </a:lnTo>
                      <a:lnTo>
                        <a:pt x="64" y="8"/>
                      </a:lnTo>
                      <a:lnTo>
                        <a:pt x="64" y="8"/>
                      </a:lnTo>
                      <a:lnTo>
                        <a:pt x="64" y="9"/>
                      </a:lnTo>
                      <a:lnTo>
                        <a:pt x="64" y="9"/>
                      </a:lnTo>
                      <a:lnTo>
                        <a:pt x="64" y="9"/>
                      </a:lnTo>
                      <a:lnTo>
                        <a:pt x="64" y="9"/>
                      </a:lnTo>
                      <a:lnTo>
                        <a:pt x="64" y="9"/>
                      </a:lnTo>
                      <a:lnTo>
                        <a:pt x="64" y="9"/>
                      </a:lnTo>
                      <a:lnTo>
                        <a:pt x="64" y="9"/>
                      </a:lnTo>
                      <a:lnTo>
                        <a:pt x="64" y="10"/>
                      </a:lnTo>
                      <a:lnTo>
                        <a:pt x="64" y="10"/>
                      </a:lnTo>
                      <a:lnTo>
                        <a:pt x="64" y="10"/>
                      </a:lnTo>
                      <a:lnTo>
                        <a:pt x="64" y="10"/>
                      </a:lnTo>
                      <a:lnTo>
                        <a:pt x="64" y="10"/>
                      </a:lnTo>
                      <a:lnTo>
                        <a:pt x="64" y="11"/>
                      </a:lnTo>
                      <a:lnTo>
                        <a:pt x="64" y="11"/>
                      </a:lnTo>
                      <a:lnTo>
                        <a:pt x="64" y="11"/>
                      </a:lnTo>
                      <a:lnTo>
                        <a:pt x="64" y="11"/>
                      </a:lnTo>
                      <a:lnTo>
                        <a:pt x="64" y="11"/>
                      </a:lnTo>
                      <a:lnTo>
                        <a:pt x="64" y="11"/>
                      </a:lnTo>
                      <a:lnTo>
                        <a:pt x="64" y="11"/>
                      </a:lnTo>
                      <a:lnTo>
                        <a:pt x="64" y="11"/>
                      </a:lnTo>
                      <a:lnTo>
                        <a:pt x="65" y="12"/>
                      </a:lnTo>
                      <a:lnTo>
                        <a:pt x="65" y="12"/>
                      </a:lnTo>
                      <a:lnTo>
                        <a:pt x="65" y="13"/>
                      </a:lnTo>
                      <a:lnTo>
                        <a:pt x="65" y="14"/>
                      </a:lnTo>
                      <a:lnTo>
                        <a:pt x="65" y="15"/>
                      </a:lnTo>
                      <a:lnTo>
                        <a:pt x="66" y="16"/>
                      </a:lnTo>
                      <a:lnTo>
                        <a:pt x="66" y="16"/>
                      </a:lnTo>
                      <a:lnTo>
                        <a:pt x="66" y="17"/>
                      </a:lnTo>
                      <a:lnTo>
                        <a:pt x="67" y="22"/>
                      </a:lnTo>
                      <a:lnTo>
                        <a:pt x="68" y="23"/>
                      </a:lnTo>
                      <a:lnTo>
                        <a:pt x="69" y="25"/>
                      </a:lnTo>
                      <a:lnTo>
                        <a:pt x="71" y="27"/>
                      </a:lnTo>
                      <a:lnTo>
                        <a:pt x="72" y="28"/>
                      </a:lnTo>
                      <a:lnTo>
                        <a:pt x="73" y="29"/>
                      </a:lnTo>
                      <a:lnTo>
                        <a:pt x="75" y="32"/>
                      </a:lnTo>
                      <a:lnTo>
                        <a:pt x="75" y="32"/>
                      </a:lnTo>
                      <a:lnTo>
                        <a:pt x="76" y="33"/>
                      </a:lnTo>
                      <a:lnTo>
                        <a:pt x="76" y="34"/>
                      </a:lnTo>
                      <a:lnTo>
                        <a:pt x="76" y="34"/>
                      </a:lnTo>
                      <a:lnTo>
                        <a:pt x="76" y="35"/>
                      </a:lnTo>
                      <a:lnTo>
                        <a:pt x="75" y="37"/>
                      </a:lnTo>
                      <a:lnTo>
                        <a:pt x="73" y="39"/>
                      </a:lnTo>
                      <a:lnTo>
                        <a:pt x="73" y="39"/>
                      </a:lnTo>
                      <a:lnTo>
                        <a:pt x="70" y="39"/>
                      </a:lnTo>
                      <a:lnTo>
                        <a:pt x="66" y="40"/>
                      </a:lnTo>
                      <a:lnTo>
                        <a:pt x="63" y="40"/>
                      </a:lnTo>
                      <a:lnTo>
                        <a:pt x="62" y="41"/>
                      </a:lnTo>
                      <a:lnTo>
                        <a:pt x="61" y="41"/>
                      </a:lnTo>
                      <a:lnTo>
                        <a:pt x="60" y="41"/>
                      </a:lnTo>
                      <a:lnTo>
                        <a:pt x="60" y="41"/>
                      </a:lnTo>
                      <a:lnTo>
                        <a:pt x="59" y="41"/>
                      </a:lnTo>
                      <a:lnTo>
                        <a:pt x="59" y="41"/>
                      </a:lnTo>
                      <a:lnTo>
                        <a:pt x="58" y="41"/>
                      </a:lnTo>
                      <a:lnTo>
                        <a:pt x="57" y="42"/>
                      </a:lnTo>
                      <a:lnTo>
                        <a:pt x="56" y="42"/>
                      </a:lnTo>
                      <a:lnTo>
                        <a:pt x="56" y="42"/>
                      </a:lnTo>
                      <a:lnTo>
                        <a:pt x="55" y="43"/>
                      </a:lnTo>
                      <a:lnTo>
                        <a:pt x="55" y="44"/>
                      </a:lnTo>
                      <a:lnTo>
                        <a:pt x="55" y="45"/>
                      </a:lnTo>
                      <a:lnTo>
                        <a:pt x="55" y="45"/>
                      </a:lnTo>
                      <a:lnTo>
                        <a:pt x="55" y="45"/>
                      </a:lnTo>
                      <a:lnTo>
                        <a:pt x="54" y="46"/>
                      </a:lnTo>
                      <a:lnTo>
                        <a:pt x="54" y="45"/>
                      </a:lnTo>
                      <a:lnTo>
                        <a:pt x="53" y="45"/>
                      </a:lnTo>
                      <a:lnTo>
                        <a:pt x="53" y="46"/>
                      </a:lnTo>
                      <a:lnTo>
                        <a:pt x="53" y="46"/>
                      </a:lnTo>
                      <a:lnTo>
                        <a:pt x="52" y="46"/>
                      </a:lnTo>
                      <a:lnTo>
                        <a:pt x="52" y="46"/>
                      </a:lnTo>
                      <a:lnTo>
                        <a:pt x="52" y="46"/>
                      </a:lnTo>
                      <a:lnTo>
                        <a:pt x="51" y="46"/>
                      </a:lnTo>
                      <a:lnTo>
                        <a:pt x="51" y="46"/>
                      </a:lnTo>
                      <a:lnTo>
                        <a:pt x="50" y="46"/>
                      </a:lnTo>
                      <a:lnTo>
                        <a:pt x="50" y="46"/>
                      </a:lnTo>
                      <a:lnTo>
                        <a:pt x="49" y="46"/>
                      </a:lnTo>
                      <a:lnTo>
                        <a:pt x="48" y="46"/>
                      </a:lnTo>
                      <a:lnTo>
                        <a:pt x="47" y="46"/>
                      </a:lnTo>
                      <a:lnTo>
                        <a:pt x="47" y="46"/>
                      </a:lnTo>
                      <a:lnTo>
                        <a:pt x="46" y="46"/>
                      </a:lnTo>
                      <a:lnTo>
                        <a:pt x="45" y="46"/>
                      </a:lnTo>
                      <a:lnTo>
                        <a:pt x="43" y="45"/>
                      </a:lnTo>
                      <a:lnTo>
                        <a:pt x="42" y="45"/>
                      </a:lnTo>
                      <a:lnTo>
                        <a:pt x="41" y="46"/>
                      </a:lnTo>
                      <a:lnTo>
                        <a:pt x="40" y="46"/>
                      </a:lnTo>
                      <a:lnTo>
                        <a:pt x="38" y="45"/>
                      </a:lnTo>
                      <a:lnTo>
                        <a:pt x="36" y="43"/>
                      </a:lnTo>
                      <a:lnTo>
                        <a:pt x="35" y="43"/>
                      </a:lnTo>
                      <a:lnTo>
                        <a:pt x="34" y="42"/>
                      </a:lnTo>
                      <a:lnTo>
                        <a:pt x="32" y="41"/>
                      </a:lnTo>
                      <a:lnTo>
                        <a:pt x="31" y="39"/>
                      </a:lnTo>
                      <a:lnTo>
                        <a:pt x="29" y="38"/>
                      </a:lnTo>
                      <a:lnTo>
                        <a:pt x="29" y="38"/>
                      </a:lnTo>
                      <a:lnTo>
                        <a:pt x="28" y="38"/>
                      </a:lnTo>
                      <a:lnTo>
                        <a:pt x="26" y="35"/>
                      </a:lnTo>
                      <a:lnTo>
                        <a:pt x="24" y="34"/>
                      </a:lnTo>
                      <a:lnTo>
                        <a:pt x="23" y="33"/>
                      </a:lnTo>
                      <a:lnTo>
                        <a:pt x="22" y="33"/>
                      </a:lnTo>
                      <a:lnTo>
                        <a:pt x="22" y="33"/>
                      </a:lnTo>
                      <a:lnTo>
                        <a:pt x="21" y="31"/>
                      </a:lnTo>
                      <a:lnTo>
                        <a:pt x="21" y="29"/>
                      </a:lnTo>
                      <a:lnTo>
                        <a:pt x="21" y="29"/>
                      </a:lnTo>
                      <a:lnTo>
                        <a:pt x="21" y="28"/>
                      </a:lnTo>
                      <a:lnTo>
                        <a:pt x="21" y="27"/>
                      </a:lnTo>
                      <a:lnTo>
                        <a:pt x="21" y="26"/>
                      </a:lnTo>
                      <a:lnTo>
                        <a:pt x="20" y="24"/>
                      </a:lnTo>
                      <a:lnTo>
                        <a:pt x="18" y="20"/>
                      </a:lnTo>
                      <a:lnTo>
                        <a:pt x="17" y="18"/>
                      </a:lnTo>
                      <a:lnTo>
                        <a:pt x="17" y="17"/>
                      </a:lnTo>
                      <a:lnTo>
                        <a:pt x="16" y="15"/>
                      </a:lnTo>
                      <a:lnTo>
                        <a:pt x="16" y="14"/>
                      </a:lnTo>
                      <a:lnTo>
                        <a:pt x="15" y="14"/>
                      </a:lnTo>
                      <a:lnTo>
                        <a:pt x="14" y="14"/>
                      </a:lnTo>
                      <a:lnTo>
                        <a:pt x="14" y="14"/>
                      </a:lnTo>
                      <a:lnTo>
                        <a:pt x="14" y="14"/>
                      </a:lnTo>
                      <a:lnTo>
                        <a:pt x="13" y="14"/>
                      </a:lnTo>
                      <a:lnTo>
                        <a:pt x="13" y="15"/>
                      </a:lnTo>
                      <a:lnTo>
                        <a:pt x="13" y="15"/>
                      </a:lnTo>
                      <a:lnTo>
                        <a:pt x="13" y="17"/>
                      </a:lnTo>
                      <a:lnTo>
                        <a:pt x="13" y="18"/>
                      </a:lnTo>
                      <a:lnTo>
                        <a:pt x="15" y="20"/>
                      </a:lnTo>
                      <a:lnTo>
                        <a:pt x="15" y="22"/>
                      </a:lnTo>
                      <a:lnTo>
                        <a:pt x="15" y="22"/>
                      </a:lnTo>
                      <a:lnTo>
                        <a:pt x="15" y="22"/>
                      </a:lnTo>
                      <a:lnTo>
                        <a:pt x="15" y="22"/>
                      </a:lnTo>
                      <a:lnTo>
                        <a:pt x="14" y="22"/>
                      </a:lnTo>
                      <a:lnTo>
                        <a:pt x="14" y="22"/>
                      </a:lnTo>
                      <a:lnTo>
                        <a:pt x="12" y="22"/>
                      </a:lnTo>
                      <a:lnTo>
                        <a:pt x="10" y="21"/>
                      </a:lnTo>
                      <a:lnTo>
                        <a:pt x="10" y="21"/>
                      </a:lnTo>
                      <a:lnTo>
                        <a:pt x="9" y="20"/>
                      </a:lnTo>
                      <a:lnTo>
                        <a:pt x="8" y="20"/>
                      </a:lnTo>
                      <a:lnTo>
                        <a:pt x="8" y="20"/>
                      </a:lnTo>
                      <a:lnTo>
                        <a:pt x="7" y="20"/>
                      </a:lnTo>
                      <a:lnTo>
                        <a:pt x="6" y="19"/>
                      </a:lnTo>
                      <a:lnTo>
                        <a:pt x="5" y="19"/>
                      </a:lnTo>
                      <a:lnTo>
                        <a:pt x="4" y="19"/>
                      </a:lnTo>
                      <a:lnTo>
                        <a:pt x="3" y="19"/>
                      </a:lnTo>
                      <a:lnTo>
                        <a:pt x="3" y="19"/>
                      </a:lnTo>
                      <a:lnTo>
                        <a:pt x="2" y="19"/>
                      </a:lnTo>
                      <a:lnTo>
                        <a:pt x="2" y="19"/>
                      </a:lnTo>
                      <a:lnTo>
                        <a:pt x="2" y="20"/>
                      </a:lnTo>
                      <a:lnTo>
                        <a:pt x="2" y="20"/>
                      </a:lnTo>
                      <a:lnTo>
                        <a:pt x="2" y="20"/>
                      </a:lnTo>
                      <a:lnTo>
                        <a:pt x="1" y="21"/>
                      </a:lnTo>
                      <a:lnTo>
                        <a:pt x="1" y="22"/>
                      </a:lnTo>
                      <a:lnTo>
                        <a:pt x="0" y="22"/>
                      </a:lnTo>
                      <a:lnTo>
                        <a:pt x="1" y="22"/>
                      </a:lnTo>
                      <a:lnTo>
                        <a:pt x="2" y="23"/>
                      </a:lnTo>
                      <a:lnTo>
                        <a:pt x="2" y="23"/>
                      </a:lnTo>
                      <a:lnTo>
                        <a:pt x="3" y="23"/>
                      </a:lnTo>
                      <a:lnTo>
                        <a:pt x="4" y="24"/>
                      </a:lnTo>
                      <a:lnTo>
                        <a:pt x="4" y="24"/>
                      </a:lnTo>
                      <a:lnTo>
                        <a:pt x="5" y="25"/>
                      </a:lnTo>
                      <a:lnTo>
                        <a:pt x="5" y="25"/>
                      </a:lnTo>
                      <a:lnTo>
                        <a:pt x="7" y="26"/>
                      </a:lnTo>
                      <a:lnTo>
                        <a:pt x="7" y="26"/>
                      </a:lnTo>
                      <a:lnTo>
                        <a:pt x="8" y="27"/>
                      </a:lnTo>
                      <a:lnTo>
                        <a:pt x="8" y="28"/>
                      </a:lnTo>
                      <a:lnTo>
                        <a:pt x="8" y="29"/>
                      </a:lnTo>
                      <a:lnTo>
                        <a:pt x="8" y="30"/>
                      </a:lnTo>
                      <a:lnTo>
                        <a:pt x="9" y="31"/>
                      </a:lnTo>
                      <a:lnTo>
                        <a:pt x="9" y="32"/>
                      </a:lnTo>
                      <a:lnTo>
                        <a:pt x="10" y="32"/>
                      </a:lnTo>
                      <a:lnTo>
                        <a:pt x="10" y="33"/>
                      </a:lnTo>
                      <a:lnTo>
                        <a:pt x="11" y="33"/>
                      </a:lnTo>
                      <a:lnTo>
                        <a:pt x="12" y="34"/>
                      </a:lnTo>
                      <a:lnTo>
                        <a:pt x="13" y="34"/>
                      </a:lnTo>
                      <a:lnTo>
                        <a:pt x="14" y="36"/>
                      </a:lnTo>
                      <a:lnTo>
                        <a:pt x="16" y="36"/>
                      </a:lnTo>
                      <a:lnTo>
                        <a:pt x="16" y="37"/>
                      </a:lnTo>
                      <a:lnTo>
                        <a:pt x="16" y="37"/>
                      </a:lnTo>
                      <a:lnTo>
                        <a:pt x="17" y="38"/>
                      </a:lnTo>
                      <a:lnTo>
                        <a:pt x="17" y="38"/>
                      </a:lnTo>
                      <a:lnTo>
                        <a:pt x="16" y="38"/>
                      </a:lnTo>
                      <a:lnTo>
                        <a:pt x="16" y="39"/>
                      </a:lnTo>
                      <a:lnTo>
                        <a:pt x="14" y="42"/>
                      </a:lnTo>
                      <a:lnTo>
                        <a:pt x="14" y="42"/>
                      </a:lnTo>
                      <a:lnTo>
                        <a:pt x="14" y="43"/>
                      </a:lnTo>
                      <a:lnTo>
                        <a:pt x="13" y="46"/>
                      </a:lnTo>
                      <a:lnTo>
                        <a:pt x="13" y="47"/>
                      </a:lnTo>
                      <a:lnTo>
                        <a:pt x="13" y="49"/>
                      </a:lnTo>
                      <a:lnTo>
                        <a:pt x="13" y="49"/>
                      </a:lnTo>
                      <a:lnTo>
                        <a:pt x="13" y="50"/>
                      </a:lnTo>
                      <a:lnTo>
                        <a:pt x="13" y="50"/>
                      </a:lnTo>
                      <a:lnTo>
                        <a:pt x="13" y="50"/>
                      </a:lnTo>
                      <a:lnTo>
                        <a:pt x="13" y="50"/>
                      </a:lnTo>
                      <a:lnTo>
                        <a:pt x="13" y="50"/>
                      </a:lnTo>
                      <a:lnTo>
                        <a:pt x="14" y="50"/>
                      </a:lnTo>
                      <a:lnTo>
                        <a:pt x="14" y="51"/>
                      </a:lnTo>
                      <a:lnTo>
                        <a:pt x="15" y="51"/>
                      </a:lnTo>
                      <a:lnTo>
                        <a:pt x="16" y="51"/>
                      </a:lnTo>
                      <a:lnTo>
                        <a:pt x="17" y="52"/>
                      </a:lnTo>
                      <a:lnTo>
                        <a:pt x="19" y="53"/>
                      </a:lnTo>
                      <a:lnTo>
                        <a:pt x="22" y="54"/>
                      </a:lnTo>
                      <a:lnTo>
                        <a:pt x="24" y="55"/>
                      </a:lnTo>
                      <a:lnTo>
                        <a:pt x="27" y="56"/>
                      </a:lnTo>
                      <a:lnTo>
                        <a:pt x="29" y="57"/>
                      </a:lnTo>
                      <a:lnTo>
                        <a:pt x="33" y="58"/>
                      </a:lnTo>
                      <a:lnTo>
                        <a:pt x="36" y="60"/>
                      </a:lnTo>
                      <a:lnTo>
                        <a:pt x="39" y="61"/>
                      </a:lnTo>
                      <a:lnTo>
                        <a:pt x="42" y="62"/>
                      </a:lnTo>
                      <a:lnTo>
                        <a:pt x="45" y="62"/>
                      </a:lnTo>
                      <a:lnTo>
                        <a:pt x="50" y="64"/>
                      </a:lnTo>
                      <a:lnTo>
                        <a:pt x="50" y="64"/>
                      </a:lnTo>
                      <a:lnTo>
                        <a:pt x="51" y="64"/>
                      </a:lnTo>
                      <a:lnTo>
                        <a:pt x="54" y="65"/>
                      </a:lnTo>
                      <a:lnTo>
                        <a:pt x="55" y="65"/>
                      </a:lnTo>
                      <a:lnTo>
                        <a:pt x="55" y="65"/>
                      </a:lnTo>
                      <a:lnTo>
                        <a:pt x="56" y="66"/>
                      </a:lnTo>
                      <a:lnTo>
                        <a:pt x="56" y="74"/>
                      </a:lnTo>
                      <a:lnTo>
                        <a:pt x="56" y="79"/>
                      </a:lnTo>
                      <a:lnTo>
                        <a:pt x="56" y="84"/>
                      </a:lnTo>
                      <a:lnTo>
                        <a:pt x="56" y="88"/>
                      </a:lnTo>
                      <a:lnTo>
                        <a:pt x="56" y="91"/>
                      </a:lnTo>
                      <a:lnTo>
                        <a:pt x="56" y="93"/>
                      </a:lnTo>
                      <a:lnTo>
                        <a:pt x="56" y="95"/>
                      </a:lnTo>
                      <a:lnTo>
                        <a:pt x="56" y="98"/>
                      </a:lnTo>
                      <a:lnTo>
                        <a:pt x="56" y="99"/>
                      </a:lnTo>
                      <a:lnTo>
                        <a:pt x="56" y="100"/>
                      </a:lnTo>
                      <a:lnTo>
                        <a:pt x="55" y="107"/>
                      </a:lnTo>
                      <a:lnTo>
                        <a:pt x="55" y="109"/>
                      </a:lnTo>
                      <a:lnTo>
                        <a:pt x="54" y="112"/>
                      </a:lnTo>
                      <a:lnTo>
                        <a:pt x="53" y="117"/>
                      </a:lnTo>
                      <a:lnTo>
                        <a:pt x="52" y="121"/>
                      </a:lnTo>
                      <a:lnTo>
                        <a:pt x="51" y="125"/>
                      </a:lnTo>
                      <a:lnTo>
                        <a:pt x="51" y="129"/>
                      </a:lnTo>
                      <a:lnTo>
                        <a:pt x="50" y="131"/>
                      </a:lnTo>
                      <a:lnTo>
                        <a:pt x="50" y="132"/>
                      </a:lnTo>
                      <a:lnTo>
                        <a:pt x="51" y="132"/>
                      </a:lnTo>
                      <a:lnTo>
                        <a:pt x="51" y="133"/>
                      </a:lnTo>
                      <a:lnTo>
                        <a:pt x="51" y="137"/>
                      </a:lnTo>
                      <a:lnTo>
                        <a:pt x="50" y="138"/>
                      </a:lnTo>
                      <a:lnTo>
                        <a:pt x="50" y="140"/>
                      </a:lnTo>
                      <a:lnTo>
                        <a:pt x="50" y="141"/>
                      </a:lnTo>
                      <a:lnTo>
                        <a:pt x="50" y="142"/>
                      </a:lnTo>
                      <a:lnTo>
                        <a:pt x="50" y="143"/>
                      </a:lnTo>
                      <a:lnTo>
                        <a:pt x="50" y="145"/>
                      </a:lnTo>
                      <a:lnTo>
                        <a:pt x="50" y="145"/>
                      </a:lnTo>
                      <a:lnTo>
                        <a:pt x="50" y="145"/>
                      </a:lnTo>
                      <a:lnTo>
                        <a:pt x="50" y="146"/>
                      </a:lnTo>
                      <a:lnTo>
                        <a:pt x="50" y="147"/>
                      </a:lnTo>
                      <a:lnTo>
                        <a:pt x="49" y="150"/>
                      </a:lnTo>
                      <a:lnTo>
                        <a:pt x="49" y="151"/>
                      </a:lnTo>
                      <a:lnTo>
                        <a:pt x="48" y="153"/>
                      </a:lnTo>
                      <a:lnTo>
                        <a:pt x="49" y="155"/>
                      </a:lnTo>
                      <a:lnTo>
                        <a:pt x="49" y="156"/>
                      </a:lnTo>
                      <a:lnTo>
                        <a:pt x="49" y="157"/>
                      </a:lnTo>
                      <a:lnTo>
                        <a:pt x="49" y="161"/>
                      </a:lnTo>
                      <a:lnTo>
                        <a:pt x="48" y="163"/>
                      </a:lnTo>
                      <a:lnTo>
                        <a:pt x="48" y="166"/>
                      </a:lnTo>
                      <a:lnTo>
                        <a:pt x="48" y="167"/>
                      </a:lnTo>
                      <a:lnTo>
                        <a:pt x="48" y="169"/>
                      </a:lnTo>
                      <a:lnTo>
                        <a:pt x="48" y="170"/>
                      </a:lnTo>
                      <a:lnTo>
                        <a:pt x="48" y="170"/>
                      </a:lnTo>
                      <a:lnTo>
                        <a:pt x="47" y="172"/>
                      </a:lnTo>
                      <a:lnTo>
                        <a:pt x="47" y="173"/>
                      </a:lnTo>
                      <a:lnTo>
                        <a:pt x="46" y="176"/>
                      </a:lnTo>
                      <a:lnTo>
                        <a:pt x="46" y="179"/>
                      </a:lnTo>
                      <a:lnTo>
                        <a:pt x="46" y="182"/>
                      </a:lnTo>
                      <a:lnTo>
                        <a:pt x="45" y="184"/>
                      </a:lnTo>
                      <a:lnTo>
                        <a:pt x="43" y="186"/>
                      </a:lnTo>
                      <a:lnTo>
                        <a:pt x="43" y="186"/>
                      </a:lnTo>
                      <a:lnTo>
                        <a:pt x="42" y="188"/>
                      </a:lnTo>
                      <a:lnTo>
                        <a:pt x="42" y="190"/>
                      </a:lnTo>
                      <a:lnTo>
                        <a:pt x="42" y="191"/>
                      </a:lnTo>
                      <a:lnTo>
                        <a:pt x="43" y="193"/>
                      </a:lnTo>
                      <a:lnTo>
                        <a:pt x="43" y="194"/>
                      </a:lnTo>
                      <a:lnTo>
                        <a:pt x="43" y="195"/>
                      </a:lnTo>
                      <a:lnTo>
                        <a:pt x="43" y="195"/>
                      </a:lnTo>
                      <a:lnTo>
                        <a:pt x="43" y="196"/>
                      </a:lnTo>
                      <a:lnTo>
                        <a:pt x="41" y="204"/>
                      </a:lnTo>
                      <a:lnTo>
                        <a:pt x="41" y="208"/>
                      </a:lnTo>
                      <a:lnTo>
                        <a:pt x="41" y="209"/>
                      </a:lnTo>
                      <a:lnTo>
                        <a:pt x="41" y="210"/>
                      </a:lnTo>
                      <a:lnTo>
                        <a:pt x="40" y="212"/>
                      </a:lnTo>
                      <a:lnTo>
                        <a:pt x="40" y="213"/>
                      </a:lnTo>
                      <a:lnTo>
                        <a:pt x="39" y="214"/>
                      </a:lnTo>
                      <a:lnTo>
                        <a:pt x="39" y="214"/>
                      </a:lnTo>
                      <a:lnTo>
                        <a:pt x="39" y="215"/>
                      </a:lnTo>
                      <a:lnTo>
                        <a:pt x="39" y="217"/>
                      </a:lnTo>
                      <a:lnTo>
                        <a:pt x="38" y="218"/>
                      </a:lnTo>
                      <a:lnTo>
                        <a:pt x="37" y="220"/>
                      </a:lnTo>
                      <a:lnTo>
                        <a:pt x="37" y="221"/>
                      </a:lnTo>
                      <a:lnTo>
                        <a:pt x="37" y="222"/>
                      </a:lnTo>
                      <a:lnTo>
                        <a:pt x="37" y="223"/>
                      </a:lnTo>
                      <a:lnTo>
                        <a:pt x="37" y="224"/>
                      </a:lnTo>
                      <a:lnTo>
                        <a:pt x="37" y="226"/>
                      </a:lnTo>
                      <a:lnTo>
                        <a:pt x="37" y="226"/>
                      </a:lnTo>
                      <a:lnTo>
                        <a:pt x="37" y="227"/>
                      </a:lnTo>
                      <a:lnTo>
                        <a:pt x="36" y="228"/>
                      </a:lnTo>
                      <a:lnTo>
                        <a:pt x="36" y="229"/>
                      </a:lnTo>
                      <a:lnTo>
                        <a:pt x="36" y="231"/>
                      </a:lnTo>
                      <a:lnTo>
                        <a:pt x="36" y="232"/>
                      </a:lnTo>
                      <a:lnTo>
                        <a:pt x="36" y="232"/>
                      </a:lnTo>
                      <a:lnTo>
                        <a:pt x="35" y="233"/>
                      </a:lnTo>
                      <a:lnTo>
                        <a:pt x="35" y="234"/>
                      </a:lnTo>
                      <a:lnTo>
                        <a:pt x="34" y="234"/>
                      </a:lnTo>
                      <a:lnTo>
                        <a:pt x="33" y="234"/>
                      </a:lnTo>
                      <a:lnTo>
                        <a:pt x="33" y="235"/>
                      </a:lnTo>
                      <a:lnTo>
                        <a:pt x="33" y="236"/>
                      </a:lnTo>
                      <a:lnTo>
                        <a:pt x="32" y="237"/>
                      </a:lnTo>
                      <a:lnTo>
                        <a:pt x="31" y="238"/>
                      </a:lnTo>
                      <a:lnTo>
                        <a:pt x="31" y="238"/>
                      </a:lnTo>
                      <a:lnTo>
                        <a:pt x="30" y="238"/>
                      </a:lnTo>
                      <a:lnTo>
                        <a:pt x="29" y="238"/>
                      </a:lnTo>
                      <a:lnTo>
                        <a:pt x="29" y="238"/>
                      </a:lnTo>
                      <a:lnTo>
                        <a:pt x="28" y="239"/>
                      </a:lnTo>
                      <a:lnTo>
                        <a:pt x="27" y="240"/>
                      </a:lnTo>
                      <a:lnTo>
                        <a:pt x="26" y="240"/>
                      </a:lnTo>
                      <a:lnTo>
                        <a:pt x="26" y="241"/>
                      </a:lnTo>
                      <a:lnTo>
                        <a:pt x="26" y="241"/>
                      </a:lnTo>
                      <a:lnTo>
                        <a:pt x="25" y="241"/>
                      </a:lnTo>
                      <a:lnTo>
                        <a:pt x="24" y="242"/>
                      </a:lnTo>
                      <a:lnTo>
                        <a:pt x="24" y="242"/>
                      </a:lnTo>
                      <a:lnTo>
                        <a:pt x="23" y="242"/>
                      </a:lnTo>
                      <a:lnTo>
                        <a:pt x="23" y="243"/>
                      </a:lnTo>
                      <a:lnTo>
                        <a:pt x="23" y="243"/>
                      </a:lnTo>
                      <a:lnTo>
                        <a:pt x="22" y="244"/>
                      </a:lnTo>
                      <a:lnTo>
                        <a:pt x="21" y="244"/>
                      </a:lnTo>
                      <a:lnTo>
                        <a:pt x="20" y="245"/>
                      </a:lnTo>
                      <a:lnTo>
                        <a:pt x="19" y="245"/>
                      </a:lnTo>
                      <a:lnTo>
                        <a:pt x="18" y="245"/>
                      </a:lnTo>
                      <a:lnTo>
                        <a:pt x="17" y="245"/>
                      </a:lnTo>
                      <a:lnTo>
                        <a:pt x="17" y="245"/>
                      </a:lnTo>
                      <a:lnTo>
                        <a:pt x="14" y="244"/>
                      </a:lnTo>
                      <a:lnTo>
                        <a:pt x="13" y="244"/>
                      </a:lnTo>
                      <a:lnTo>
                        <a:pt x="13" y="245"/>
                      </a:lnTo>
                      <a:lnTo>
                        <a:pt x="13" y="245"/>
                      </a:lnTo>
                      <a:lnTo>
                        <a:pt x="12" y="245"/>
                      </a:lnTo>
                      <a:lnTo>
                        <a:pt x="12" y="246"/>
                      </a:lnTo>
                      <a:lnTo>
                        <a:pt x="12" y="246"/>
                      </a:lnTo>
                      <a:lnTo>
                        <a:pt x="12" y="247"/>
                      </a:lnTo>
                      <a:lnTo>
                        <a:pt x="12" y="247"/>
                      </a:lnTo>
                      <a:lnTo>
                        <a:pt x="12" y="247"/>
                      </a:lnTo>
                      <a:lnTo>
                        <a:pt x="11" y="248"/>
                      </a:lnTo>
                      <a:lnTo>
                        <a:pt x="11" y="249"/>
                      </a:lnTo>
                      <a:lnTo>
                        <a:pt x="12" y="249"/>
                      </a:lnTo>
                      <a:lnTo>
                        <a:pt x="12" y="250"/>
                      </a:lnTo>
                      <a:lnTo>
                        <a:pt x="13" y="250"/>
                      </a:lnTo>
                      <a:lnTo>
                        <a:pt x="14" y="251"/>
                      </a:lnTo>
                      <a:lnTo>
                        <a:pt x="16" y="251"/>
                      </a:lnTo>
                      <a:lnTo>
                        <a:pt x="20" y="252"/>
                      </a:lnTo>
                      <a:lnTo>
                        <a:pt x="23" y="252"/>
                      </a:lnTo>
                      <a:lnTo>
                        <a:pt x="24" y="252"/>
                      </a:lnTo>
                      <a:lnTo>
                        <a:pt x="28" y="252"/>
                      </a:lnTo>
                      <a:lnTo>
                        <a:pt x="31" y="252"/>
                      </a:lnTo>
                      <a:lnTo>
                        <a:pt x="32" y="252"/>
                      </a:lnTo>
                      <a:lnTo>
                        <a:pt x="36" y="252"/>
                      </a:lnTo>
                      <a:lnTo>
                        <a:pt x="36" y="252"/>
                      </a:lnTo>
                      <a:lnTo>
                        <a:pt x="36" y="252"/>
                      </a:lnTo>
                      <a:lnTo>
                        <a:pt x="36" y="252"/>
                      </a:lnTo>
                      <a:lnTo>
                        <a:pt x="38" y="253"/>
                      </a:lnTo>
                      <a:lnTo>
                        <a:pt x="39" y="253"/>
                      </a:lnTo>
                      <a:lnTo>
                        <a:pt x="44" y="253"/>
                      </a:lnTo>
                      <a:lnTo>
                        <a:pt x="45" y="253"/>
                      </a:lnTo>
                      <a:lnTo>
                        <a:pt x="47" y="253"/>
                      </a:lnTo>
                      <a:lnTo>
                        <a:pt x="48" y="253"/>
                      </a:lnTo>
                      <a:lnTo>
                        <a:pt x="48" y="253"/>
                      </a:lnTo>
                      <a:lnTo>
                        <a:pt x="48" y="252"/>
                      </a:lnTo>
                      <a:lnTo>
                        <a:pt x="48" y="250"/>
                      </a:lnTo>
                      <a:lnTo>
                        <a:pt x="48" y="250"/>
                      </a:lnTo>
                      <a:lnTo>
                        <a:pt x="48" y="250"/>
                      </a:lnTo>
                      <a:lnTo>
                        <a:pt x="48" y="248"/>
                      </a:lnTo>
                      <a:lnTo>
                        <a:pt x="48" y="248"/>
                      </a:lnTo>
                      <a:lnTo>
                        <a:pt x="48" y="248"/>
                      </a:lnTo>
                      <a:lnTo>
                        <a:pt x="50" y="248"/>
                      </a:lnTo>
                      <a:lnTo>
                        <a:pt x="50" y="248"/>
                      </a:lnTo>
                      <a:lnTo>
                        <a:pt x="50" y="248"/>
                      </a:lnTo>
                      <a:lnTo>
                        <a:pt x="50" y="248"/>
                      </a:lnTo>
                      <a:lnTo>
                        <a:pt x="53" y="241"/>
                      </a:lnTo>
                      <a:lnTo>
                        <a:pt x="55" y="237"/>
                      </a:lnTo>
                      <a:lnTo>
                        <a:pt x="55" y="235"/>
                      </a:lnTo>
                      <a:lnTo>
                        <a:pt x="56" y="233"/>
                      </a:lnTo>
                      <a:lnTo>
                        <a:pt x="57" y="229"/>
                      </a:lnTo>
                      <a:lnTo>
                        <a:pt x="59" y="224"/>
                      </a:lnTo>
                      <a:lnTo>
                        <a:pt x="61" y="221"/>
                      </a:lnTo>
                      <a:lnTo>
                        <a:pt x="62" y="215"/>
                      </a:lnTo>
                      <a:lnTo>
                        <a:pt x="65" y="209"/>
                      </a:lnTo>
                      <a:lnTo>
                        <a:pt x="66" y="204"/>
                      </a:lnTo>
                      <a:lnTo>
                        <a:pt x="68" y="196"/>
                      </a:lnTo>
                      <a:lnTo>
                        <a:pt x="70" y="188"/>
                      </a:lnTo>
                      <a:lnTo>
                        <a:pt x="74" y="175"/>
                      </a:lnTo>
                      <a:lnTo>
                        <a:pt x="75" y="168"/>
                      </a:lnTo>
                      <a:lnTo>
                        <a:pt x="76" y="166"/>
                      </a:lnTo>
                      <a:lnTo>
                        <a:pt x="76" y="166"/>
                      </a:lnTo>
                      <a:lnTo>
                        <a:pt x="76" y="166"/>
                      </a:lnTo>
                      <a:lnTo>
                        <a:pt x="77" y="167"/>
                      </a:lnTo>
                      <a:lnTo>
                        <a:pt x="78" y="169"/>
                      </a:lnTo>
                      <a:lnTo>
                        <a:pt x="79" y="175"/>
                      </a:lnTo>
                      <a:lnTo>
                        <a:pt x="80" y="178"/>
                      </a:lnTo>
                      <a:lnTo>
                        <a:pt x="80" y="181"/>
                      </a:lnTo>
                      <a:lnTo>
                        <a:pt x="82" y="186"/>
                      </a:lnTo>
                      <a:lnTo>
                        <a:pt x="83" y="189"/>
                      </a:lnTo>
                      <a:lnTo>
                        <a:pt x="84" y="194"/>
                      </a:lnTo>
                      <a:lnTo>
                        <a:pt x="84" y="197"/>
                      </a:lnTo>
                      <a:lnTo>
                        <a:pt x="84" y="199"/>
                      </a:lnTo>
                      <a:lnTo>
                        <a:pt x="85" y="201"/>
                      </a:lnTo>
                      <a:lnTo>
                        <a:pt x="86" y="206"/>
                      </a:lnTo>
                      <a:lnTo>
                        <a:pt x="86" y="210"/>
                      </a:lnTo>
                      <a:lnTo>
                        <a:pt x="86" y="212"/>
                      </a:lnTo>
                      <a:lnTo>
                        <a:pt x="86" y="212"/>
                      </a:lnTo>
                      <a:lnTo>
                        <a:pt x="85" y="218"/>
                      </a:lnTo>
                      <a:lnTo>
                        <a:pt x="84" y="222"/>
                      </a:lnTo>
                      <a:lnTo>
                        <a:pt x="84" y="226"/>
                      </a:lnTo>
                      <a:lnTo>
                        <a:pt x="83" y="230"/>
                      </a:lnTo>
                      <a:lnTo>
                        <a:pt x="83" y="232"/>
                      </a:lnTo>
                      <a:lnTo>
                        <a:pt x="83" y="234"/>
                      </a:lnTo>
                      <a:lnTo>
                        <a:pt x="83" y="237"/>
                      </a:lnTo>
                      <a:lnTo>
                        <a:pt x="83" y="239"/>
                      </a:lnTo>
                      <a:lnTo>
                        <a:pt x="83" y="241"/>
                      </a:lnTo>
                      <a:lnTo>
                        <a:pt x="83" y="241"/>
                      </a:lnTo>
                      <a:lnTo>
                        <a:pt x="82" y="243"/>
                      </a:lnTo>
                      <a:lnTo>
                        <a:pt x="81" y="245"/>
                      </a:lnTo>
                      <a:lnTo>
                        <a:pt x="81" y="245"/>
                      </a:lnTo>
                      <a:lnTo>
                        <a:pt x="81" y="245"/>
                      </a:lnTo>
                      <a:lnTo>
                        <a:pt x="81" y="245"/>
                      </a:lnTo>
                      <a:lnTo>
                        <a:pt x="81" y="245"/>
                      </a:lnTo>
                      <a:lnTo>
                        <a:pt x="81" y="245"/>
                      </a:lnTo>
                      <a:lnTo>
                        <a:pt x="80" y="245"/>
                      </a:lnTo>
                      <a:lnTo>
                        <a:pt x="80" y="246"/>
                      </a:lnTo>
                      <a:lnTo>
                        <a:pt x="80" y="247"/>
                      </a:lnTo>
                      <a:lnTo>
                        <a:pt x="79" y="248"/>
                      </a:lnTo>
                      <a:lnTo>
                        <a:pt x="77" y="249"/>
                      </a:lnTo>
                      <a:lnTo>
                        <a:pt x="76" y="249"/>
                      </a:lnTo>
                      <a:lnTo>
                        <a:pt x="76" y="250"/>
                      </a:lnTo>
                      <a:lnTo>
                        <a:pt x="76" y="250"/>
                      </a:lnTo>
                      <a:lnTo>
                        <a:pt x="76" y="251"/>
                      </a:lnTo>
                      <a:lnTo>
                        <a:pt x="76" y="251"/>
                      </a:lnTo>
                      <a:lnTo>
                        <a:pt x="76" y="252"/>
                      </a:lnTo>
                      <a:lnTo>
                        <a:pt x="76" y="252"/>
                      </a:lnTo>
                      <a:lnTo>
                        <a:pt x="76" y="253"/>
                      </a:lnTo>
                      <a:lnTo>
                        <a:pt x="76" y="253"/>
                      </a:lnTo>
                      <a:lnTo>
                        <a:pt x="76" y="253"/>
                      </a:lnTo>
                      <a:lnTo>
                        <a:pt x="76" y="253"/>
                      </a:lnTo>
                      <a:lnTo>
                        <a:pt x="76" y="254"/>
                      </a:lnTo>
                      <a:lnTo>
                        <a:pt x="77" y="254"/>
                      </a:lnTo>
                      <a:lnTo>
                        <a:pt x="78" y="254"/>
                      </a:lnTo>
                      <a:lnTo>
                        <a:pt x="86" y="254"/>
                      </a:lnTo>
                      <a:lnTo>
                        <a:pt x="88" y="254"/>
                      </a:lnTo>
                      <a:lnTo>
                        <a:pt x="89" y="254"/>
                      </a:lnTo>
                      <a:lnTo>
                        <a:pt x="93" y="253"/>
                      </a:lnTo>
                      <a:lnTo>
                        <a:pt x="94" y="253"/>
                      </a:lnTo>
                      <a:lnTo>
                        <a:pt x="94" y="252"/>
                      </a:lnTo>
                      <a:lnTo>
                        <a:pt x="96" y="251"/>
                      </a:lnTo>
                      <a:lnTo>
                        <a:pt x="96" y="251"/>
                      </a:lnTo>
                      <a:lnTo>
                        <a:pt x="97" y="251"/>
                      </a:lnTo>
                      <a:lnTo>
                        <a:pt x="98" y="251"/>
                      </a:lnTo>
                      <a:lnTo>
                        <a:pt x="99" y="251"/>
                      </a:lnTo>
                      <a:lnTo>
                        <a:pt x="100" y="250"/>
                      </a:lnTo>
                      <a:lnTo>
                        <a:pt x="100" y="250"/>
                      </a:lnTo>
                      <a:lnTo>
                        <a:pt x="100" y="250"/>
                      </a:lnTo>
                      <a:lnTo>
                        <a:pt x="100" y="249"/>
                      </a:lnTo>
                      <a:lnTo>
                        <a:pt x="100" y="247"/>
                      </a:lnTo>
                      <a:lnTo>
                        <a:pt x="100" y="247"/>
                      </a:lnTo>
                      <a:lnTo>
                        <a:pt x="100" y="245"/>
                      </a:lnTo>
                      <a:lnTo>
                        <a:pt x="100" y="245"/>
                      </a:lnTo>
                      <a:lnTo>
                        <a:pt x="101" y="243"/>
                      </a:lnTo>
                      <a:lnTo>
                        <a:pt x="101" y="242"/>
                      </a:lnTo>
                      <a:lnTo>
                        <a:pt x="101" y="241"/>
                      </a:lnTo>
                      <a:lnTo>
                        <a:pt x="102" y="240"/>
                      </a:lnTo>
                      <a:lnTo>
                        <a:pt x="103" y="237"/>
                      </a:lnTo>
                      <a:lnTo>
                        <a:pt x="103" y="236"/>
                      </a:lnTo>
                      <a:lnTo>
                        <a:pt x="103" y="234"/>
                      </a:lnTo>
                      <a:lnTo>
                        <a:pt x="104" y="233"/>
                      </a:lnTo>
                      <a:lnTo>
                        <a:pt x="103" y="226"/>
                      </a:lnTo>
                      <a:lnTo>
                        <a:pt x="103" y="222"/>
                      </a:lnTo>
                      <a:lnTo>
                        <a:pt x="103" y="219"/>
                      </a:lnTo>
                      <a:lnTo>
                        <a:pt x="103" y="216"/>
                      </a:lnTo>
                      <a:lnTo>
                        <a:pt x="103" y="212"/>
                      </a:lnTo>
                      <a:lnTo>
                        <a:pt x="104" y="209"/>
                      </a:lnTo>
                      <a:lnTo>
                        <a:pt x="104" y="205"/>
                      </a:lnTo>
                      <a:lnTo>
                        <a:pt x="104" y="199"/>
                      </a:lnTo>
                      <a:lnTo>
                        <a:pt x="104" y="195"/>
                      </a:lnTo>
                      <a:lnTo>
                        <a:pt x="104" y="191"/>
                      </a:lnTo>
                      <a:lnTo>
                        <a:pt x="103" y="180"/>
                      </a:lnTo>
                      <a:lnTo>
                        <a:pt x="103" y="177"/>
                      </a:lnTo>
                      <a:lnTo>
                        <a:pt x="102" y="172"/>
                      </a:lnTo>
                      <a:lnTo>
                        <a:pt x="102" y="167"/>
                      </a:lnTo>
                      <a:lnTo>
                        <a:pt x="101" y="164"/>
                      </a:lnTo>
                      <a:lnTo>
                        <a:pt x="100" y="157"/>
                      </a:lnTo>
                      <a:lnTo>
                        <a:pt x="100" y="157"/>
                      </a:lnTo>
                      <a:lnTo>
                        <a:pt x="100" y="153"/>
                      </a:lnTo>
                      <a:lnTo>
                        <a:pt x="100" y="149"/>
                      </a:lnTo>
                      <a:lnTo>
                        <a:pt x="100" y="146"/>
                      </a:lnTo>
                      <a:lnTo>
                        <a:pt x="100" y="144"/>
                      </a:lnTo>
                      <a:lnTo>
                        <a:pt x="99" y="143"/>
                      </a:lnTo>
                      <a:lnTo>
                        <a:pt x="99" y="141"/>
                      </a:lnTo>
                      <a:lnTo>
                        <a:pt x="99" y="141"/>
                      </a:lnTo>
                      <a:lnTo>
                        <a:pt x="99" y="140"/>
                      </a:lnTo>
                      <a:lnTo>
                        <a:pt x="99" y="138"/>
                      </a:lnTo>
                      <a:lnTo>
                        <a:pt x="99" y="136"/>
                      </a:lnTo>
                      <a:lnTo>
                        <a:pt x="99" y="136"/>
                      </a:lnTo>
                      <a:lnTo>
                        <a:pt x="99" y="136"/>
                      </a:lnTo>
                      <a:lnTo>
                        <a:pt x="100" y="136"/>
                      </a:lnTo>
                      <a:lnTo>
                        <a:pt x="100" y="136"/>
                      </a:lnTo>
                      <a:lnTo>
                        <a:pt x="100" y="133"/>
                      </a:lnTo>
                      <a:lnTo>
                        <a:pt x="100" y="132"/>
                      </a:lnTo>
                      <a:lnTo>
                        <a:pt x="100" y="128"/>
                      </a:lnTo>
                      <a:lnTo>
                        <a:pt x="100" y="124"/>
                      </a:lnTo>
                      <a:lnTo>
                        <a:pt x="100" y="121"/>
                      </a:lnTo>
                      <a:lnTo>
                        <a:pt x="100" y="120"/>
                      </a:lnTo>
                      <a:lnTo>
                        <a:pt x="100" y="120"/>
                      </a:lnTo>
                      <a:lnTo>
                        <a:pt x="101" y="120"/>
                      </a:lnTo>
                      <a:lnTo>
                        <a:pt x="102" y="119"/>
                      </a:lnTo>
                      <a:lnTo>
                        <a:pt x="102" y="119"/>
                      </a:lnTo>
                      <a:lnTo>
                        <a:pt x="102" y="119"/>
                      </a:lnTo>
                      <a:lnTo>
                        <a:pt x="102" y="119"/>
                      </a:lnTo>
                      <a:lnTo>
                        <a:pt x="103" y="119"/>
                      </a:lnTo>
                      <a:lnTo>
                        <a:pt x="104" y="118"/>
                      </a:lnTo>
                      <a:lnTo>
                        <a:pt x="105" y="118"/>
                      </a:lnTo>
                      <a:lnTo>
                        <a:pt x="106" y="118"/>
                      </a:lnTo>
                      <a:lnTo>
                        <a:pt x="107" y="119"/>
                      </a:lnTo>
                      <a:lnTo>
                        <a:pt x="111" y="121"/>
                      </a:lnTo>
                      <a:lnTo>
                        <a:pt x="111" y="121"/>
                      </a:lnTo>
                      <a:lnTo>
                        <a:pt x="112" y="121"/>
                      </a:lnTo>
                      <a:lnTo>
                        <a:pt x="112" y="121"/>
                      </a:lnTo>
                      <a:lnTo>
                        <a:pt x="112" y="120"/>
                      </a:lnTo>
                      <a:lnTo>
                        <a:pt x="113" y="118"/>
                      </a:lnTo>
                      <a:lnTo>
                        <a:pt x="115" y="115"/>
                      </a:lnTo>
                      <a:lnTo>
                        <a:pt x="117" y="112"/>
                      </a:lnTo>
                      <a:lnTo>
                        <a:pt x="118" y="110"/>
                      </a:lnTo>
                      <a:lnTo>
                        <a:pt x="119" y="109"/>
                      </a:lnTo>
                      <a:lnTo>
                        <a:pt x="120" y="108"/>
                      </a:lnTo>
                      <a:lnTo>
                        <a:pt x="121" y="107"/>
                      </a:lnTo>
                      <a:lnTo>
                        <a:pt x="122" y="104"/>
                      </a:lnTo>
                      <a:lnTo>
                        <a:pt x="122" y="103"/>
                      </a:lnTo>
                      <a:lnTo>
                        <a:pt x="123" y="101"/>
                      </a:lnTo>
                      <a:lnTo>
                        <a:pt x="124" y="99"/>
                      </a:lnTo>
                      <a:lnTo>
                        <a:pt x="125" y="98"/>
                      </a:lnTo>
                      <a:lnTo>
                        <a:pt x="126" y="96"/>
                      </a:lnTo>
                      <a:lnTo>
                        <a:pt x="128" y="90"/>
                      </a:lnTo>
                      <a:lnTo>
                        <a:pt x="129" y="88"/>
                      </a:lnTo>
                      <a:lnTo>
                        <a:pt x="129" y="86"/>
                      </a:lnTo>
                      <a:lnTo>
                        <a:pt x="130" y="86"/>
                      </a:lnTo>
                      <a:lnTo>
                        <a:pt x="130" y="85"/>
                      </a:lnTo>
                      <a:lnTo>
                        <a:pt x="130" y="84"/>
                      </a:lnTo>
                      <a:lnTo>
                        <a:pt x="130" y="83"/>
                      </a:lnTo>
                      <a:lnTo>
                        <a:pt x="130" y="80"/>
                      </a:lnTo>
                      <a:close/>
                      <a:moveTo>
                        <a:pt x="64" y="10"/>
                      </a:moveTo>
                      <a:lnTo>
                        <a:pt x="64" y="10"/>
                      </a:lnTo>
                      <a:lnTo>
                        <a:pt x="64" y="10"/>
                      </a:lnTo>
                      <a:lnTo>
                        <a:pt x="64" y="10"/>
                      </a:lnTo>
                      <a:close/>
                      <a:moveTo>
                        <a:pt x="64" y="11"/>
                      </a:moveTo>
                      <a:lnTo>
                        <a:pt x="64" y="10"/>
                      </a:lnTo>
                      <a:lnTo>
                        <a:pt x="64" y="10"/>
                      </a:lnTo>
                      <a:lnTo>
                        <a:pt x="64" y="10"/>
                      </a:lnTo>
                      <a:lnTo>
                        <a:pt x="64" y="11"/>
                      </a:lnTo>
                      <a:close/>
                      <a:moveTo>
                        <a:pt x="112" y="90"/>
                      </a:moveTo>
                      <a:lnTo>
                        <a:pt x="110" y="91"/>
                      </a:lnTo>
                      <a:lnTo>
                        <a:pt x="109" y="91"/>
                      </a:lnTo>
                      <a:lnTo>
                        <a:pt x="109" y="92"/>
                      </a:lnTo>
                      <a:lnTo>
                        <a:pt x="108" y="93"/>
                      </a:lnTo>
                      <a:lnTo>
                        <a:pt x="108" y="94"/>
                      </a:lnTo>
                      <a:lnTo>
                        <a:pt x="108" y="95"/>
                      </a:lnTo>
                      <a:lnTo>
                        <a:pt x="108" y="97"/>
                      </a:lnTo>
                      <a:lnTo>
                        <a:pt x="108" y="97"/>
                      </a:lnTo>
                      <a:lnTo>
                        <a:pt x="108" y="99"/>
                      </a:lnTo>
                      <a:lnTo>
                        <a:pt x="108" y="99"/>
                      </a:lnTo>
                      <a:lnTo>
                        <a:pt x="108" y="100"/>
                      </a:lnTo>
                      <a:lnTo>
                        <a:pt x="108" y="100"/>
                      </a:lnTo>
                      <a:lnTo>
                        <a:pt x="108" y="101"/>
                      </a:lnTo>
                      <a:lnTo>
                        <a:pt x="108" y="102"/>
                      </a:lnTo>
                      <a:lnTo>
                        <a:pt x="108" y="102"/>
                      </a:lnTo>
                      <a:lnTo>
                        <a:pt x="107" y="102"/>
                      </a:lnTo>
                      <a:lnTo>
                        <a:pt x="106" y="102"/>
                      </a:lnTo>
                      <a:lnTo>
                        <a:pt x="105" y="102"/>
                      </a:lnTo>
                      <a:lnTo>
                        <a:pt x="105" y="103"/>
                      </a:lnTo>
                      <a:lnTo>
                        <a:pt x="105" y="103"/>
                      </a:lnTo>
                      <a:lnTo>
                        <a:pt x="104" y="103"/>
                      </a:lnTo>
                      <a:lnTo>
                        <a:pt x="104" y="105"/>
                      </a:lnTo>
                      <a:lnTo>
                        <a:pt x="104" y="105"/>
                      </a:lnTo>
                      <a:lnTo>
                        <a:pt x="104" y="106"/>
                      </a:lnTo>
                      <a:lnTo>
                        <a:pt x="102" y="107"/>
                      </a:lnTo>
                      <a:lnTo>
                        <a:pt x="100" y="109"/>
                      </a:lnTo>
                      <a:lnTo>
                        <a:pt x="99" y="108"/>
                      </a:lnTo>
                      <a:lnTo>
                        <a:pt x="99" y="108"/>
                      </a:lnTo>
                      <a:lnTo>
                        <a:pt x="99" y="106"/>
                      </a:lnTo>
                      <a:lnTo>
                        <a:pt x="98" y="104"/>
                      </a:lnTo>
                      <a:lnTo>
                        <a:pt x="99" y="104"/>
                      </a:lnTo>
                      <a:lnTo>
                        <a:pt x="99" y="103"/>
                      </a:lnTo>
                      <a:lnTo>
                        <a:pt x="99" y="101"/>
                      </a:lnTo>
                      <a:lnTo>
                        <a:pt x="99" y="99"/>
                      </a:lnTo>
                      <a:lnTo>
                        <a:pt x="99" y="98"/>
                      </a:lnTo>
                      <a:lnTo>
                        <a:pt x="100" y="95"/>
                      </a:lnTo>
                      <a:lnTo>
                        <a:pt x="100" y="91"/>
                      </a:lnTo>
                      <a:lnTo>
                        <a:pt x="102" y="86"/>
                      </a:lnTo>
                      <a:lnTo>
                        <a:pt x="102" y="85"/>
                      </a:lnTo>
                      <a:lnTo>
                        <a:pt x="103" y="84"/>
                      </a:lnTo>
                      <a:lnTo>
                        <a:pt x="103" y="83"/>
                      </a:lnTo>
                      <a:lnTo>
                        <a:pt x="103" y="80"/>
                      </a:lnTo>
                      <a:lnTo>
                        <a:pt x="104" y="79"/>
                      </a:lnTo>
                      <a:lnTo>
                        <a:pt x="104" y="77"/>
                      </a:lnTo>
                      <a:lnTo>
                        <a:pt x="105" y="76"/>
                      </a:lnTo>
                      <a:lnTo>
                        <a:pt x="105" y="75"/>
                      </a:lnTo>
                      <a:lnTo>
                        <a:pt x="107" y="74"/>
                      </a:lnTo>
                      <a:lnTo>
                        <a:pt x="107" y="73"/>
                      </a:lnTo>
                      <a:lnTo>
                        <a:pt x="107" y="72"/>
                      </a:lnTo>
                      <a:lnTo>
                        <a:pt x="107" y="72"/>
                      </a:lnTo>
                      <a:lnTo>
                        <a:pt x="108" y="73"/>
                      </a:lnTo>
                      <a:lnTo>
                        <a:pt x="108" y="73"/>
                      </a:lnTo>
                      <a:lnTo>
                        <a:pt x="108" y="74"/>
                      </a:lnTo>
                      <a:lnTo>
                        <a:pt x="108" y="75"/>
                      </a:lnTo>
                      <a:lnTo>
                        <a:pt x="109" y="76"/>
                      </a:lnTo>
                      <a:lnTo>
                        <a:pt x="109" y="77"/>
                      </a:lnTo>
                      <a:lnTo>
                        <a:pt x="110" y="79"/>
                      </a:lnTo>
                      <a:lnTo>
                        <a:pt x="111" y="81"/>
                      </a:lnTo>
                      <a:lnTo>
                        <a:pt x="111" y="83"/>
                      </a:lnTo>
                      <a:lnTo>
                        <a:pt x="111" y="85"/>
                      </a:lnTo>
                      <a:lnTo>
                        <a:pt x="111" y="88"/>
                      </a:lnTo>
                      <a:lnTo>
                        <a:pt x="112" y="88"/>
                      </a:lnTo>
                      <a:lnTo>
                        <a:pt x="112" y="89"/>
                      </a:lnTo>
                      <a:lnTo>
                        <a:pt x="112"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Calibri"/>
                  </a:endParaRPr>
                </a:p>
              </p:txBody>
            </p:sp>
            <p:sp>
              <p:nvSpPr>
                <p:cNvPr id="118" name="Freeform 47"/>
                <p:cNvSpPr>
                  <a:spLocks noChangeAspect="1" noEditPoints="1"/>
                </p:cNvSpPr>
                <p:nvPr/>
              </p:nvSpPr>
              <p:spPr bwMode="auto">
                <a:xfrm>
                  <a:off x="5501214" y="2213022"/>
                  <a:ext cx="263086" cy="165548"/>
                </a:xfrm>
                <a:custGeom>
                  <a:avLst/>
                  <a:gdLst/>
                  <a:ahLst/>
                  <a:cxnLst>
                    <a:cxn ang="0">
                      <a:pos x="377" y="1001"/>
                    </a:cxn>
                    <a:cxn ang="0">
                      <a:pos x="151" y="1080"/>
                    </a:cxn>
                    <a:cxn ang="0">
                      <a:pos x="289" y="1248"/>
                    </a:cxn>
                    <a:cxn ang="0">
                      <a:pos x="524" y="1145"/>
                    </a:cxn>
                    <a:cxn ang="0">
                      <a:pos x="340" y="1137"/>
                    </a:cxn>
                    <a:cxn ang="0">
                      <a:pos x="249" y="1147"/>
                    </a:cxn>
                    <a:cxn ang="0">
                      <a:pos x="306" y="1100"/>
                    </a:cxn>
                    <a:cxn ang="0">
                      <a:pos x="335" y="1089"/>
                    </a:cxn>
                    <a:cxn ang="0">
                      <a:pos x="419" y="1080"/>
                    </a:cxn>
                    <a:cxn ang="0">
                      <a:pos x="369" y="1125"/>
                    </a:cxn>
                    <a:cxn ang="0">
                      <a:pos x="312" y="1108"/>
                    </a:cxn>
                    <a:cxn ang="0">
                      <a:pos x="351" y="1115"/>
                    </a:cxn>
                    <a:cxn ang="0">
                      <a:pos x="351" y="1115"/>
                    </a:cxn>
                    <a:cxn ang="0">
                      <a:pos x="1264" y="538"/>
                    </a:cxn>
                    <a:cxn ang="0">
                      <a:pos x="1239" y="684"/>
                    </a:cxn>
                    <a:cxn ang="0">
                      <a:pos x="1343" y="736"/>
                    </a:cxn>
                    <a:cxn ang="0">
                      <a:pos x="1381" y="925"/>
                    </a:cxn>
                    <a:cxn ang="0">
                      <a:pos x="1136" y="753"/>
                    </a:cxn>
                    <a:cxn ang="0">
                      <a:pos x="1182" y="724"/>
                    </a:cxn>
                    <a:cxn ang="0">
                      <a:pos x="1237" y="222"/>
                    </a:cxn>
                    <a:cxn ang="0">
                      <a:pos x="1475" y="102"/>
                    </a:cxn>
                    <a:cxn ang="0">
                      <a:pos x="1178" y="11"/>
                    </a:cxn>
                    <a:cxn ang="0">
                      <a:pos x="1204" y="0"/>
                    </a:cxn>
                    <a:cxn ang="0">
                      <a:pos x="344" y="552"/>
                    </a:cxn>
                    <a:cxn ang="0">
                      <a:pos x="2186" y="1340"/>
                    </a:cxn>
                    <a:cxn ang="0">
                      <a:pos x="1085" y="606"/>
                    </a:cxn>
                    <a:cxn ang="0">
                      <a:pos x="1783" y="634"/>
                    </a:cxn>
                    <a:cxn ang="0">
                      <a:pos x="1346" y="759"/>
                    </a:cxn>
                    <a:cxn ang="0">
                      <a:pos x="1356" y="739"/>
                    </a:cxn>
                    <a:cxn ang="0">
                      <a:pos x="1356" y="739"/>
                    </a:cxn>
                    <a:cxn ang="0">
                      <a:pos x="820" y="794"/>
                    </a:cxn>
                    <a:cxn ang="0">
                      <a:pos x="936" y="639"/>
                    </a:cxn>
                    <a:cxn ang="0">
                      <a:pos x="821" y="787"/>
                    </a:cxn>
                    <a:cxn ang="0">
                      <a:pos x="778" y="792"/>
                    </a:cxn>
                    <a:cxn ang="0">
                      <a:pos x="826" y="660"/>
                    </a:cxn>
                    <a:cxn ang="0">
                      <a:pos x="807" y="796"/>
                    </a:cxn>
                    <a:cxn ang="0">
                      <a:pos x="291" y="728"/>
                    </a:cxn>
                    <a:cxn ang="0">
                      <a:pos x="254" y="803"/>
                    </a:cxn>
                    <a:cxn ang="0">
                      <a:pos x="779" y="1002"/>
                    </a:cxn>
                    <a:cxn ang="0">
                      <a:pos x="495" y="1280"/>
                    </a:cxn>
                    <a:cxn ang="0">
                      <a:pos x="446" y="1305"/>
                    </a:cxn>
                    <a:cxn ang="0">
                      <a:pos x="768" y="1084"/>
                    </a:cxn>
                    <a:cxn ang="0">
                      <a:pos x="1043" y="1180"/>
                    </a:cxn>
                    <a:cxn ang="0">
                      <a:pos x="802" y="1334"/>
                    </a:cxn>
                    <a:cxn ang="0">
                      <a:pos x="745" y="1346"/>
                    </a:cxn>
                    <a:cxn ang="0">
                      <a:pos x="1410" y="1211"/>
                    </a:cxn>
                    <a:cxn ang="0">
                      <a:pos x="783" y="1068"/>
                    </a:cxn>
                    <a:cxn ang="0">
                      <a:pos x="1387" y="958"/>
                    </a:cxn>
                    <a:cxn ang="0">
                      <a:pos x="1404" y="980"/>
                    </a:cxn>
                    <a:cxn ang="0">
                      <a:pos x="1399" y="938"/>
                    </a:cxn>
                    <a:cxn ang="0">
                      <a:pos x="1621" y="1230"/>
                    </a:cxn>
                    <a:cxn ang="0">
                      <a:pos x="2136" y="1305"/>
                    </a:cxn>
                  </a:cxnLst>
                  <a:rect l="0" t="0" r="r" b="b"/>
                  <a:pathLst>
                    <a:path w="2186" h="1376">
                      <a:moveTo>
                        <a:pt x="405" y="1100"/>
                      </a:moveTo>
                      <a:cubicBezTo>
                        <a:pt x="448" y="1069"/>
                        <a:pt x="448" y="1069"/>
                        <a:pt x="448" y="1069"/>
                      </a:cubicBezTo>
                      <a:cubicBezTo>
                        <a:pt x="385" y="1080"/>
                        <a:pt x="385" y="1080"/>
                        <a:pt x="385" y="1080"/>
                      </a:cubicBezTo>
                      <a:cubicBezTo>
                        <a:pt x="377" y="1001"/>
                        <a:pt x="377" y="1001"/>
                        <a:pt x="377" y="1001"/>
                      </a:cubicBezTo>
                      <a:cubicBezTo>
                        <a:pt x="317" y="1068"/>
                        <a:pt x="317" y="1068"/>
                        <a:pt x="317" y="1068"/>
                      </a:cubicBezTo>
                      <a:cubicBezTo>
                        <a:pt x="269" y="1038"/>
                        <a:pt x="269" y="1038"/>
                        <a:pt x="269" y="1038"/>
                      </a:cubicBezTo>
                      <a:cubicBezTo>
                        <a:pt x="286" y="1080"/>
                        <a:pt x="286" y="1080"/>
                        <a:pt x="286" y="1080"/>
                      </a:cubicBezTo>
                      <a:cubicBezTo>
                        <a:pt x="151" y="1080"/>
                        <a:pt x="151" y="1080"/>
                        <a:pt x="151" y="1080"/>
                      </a:cubicBezTo>
                      <a:cubicBezTo>
                        <a:pt x="268" y="1125"/>
                        <a:pt x="268" y="1125"/>
                        <a:pt x="268" y="1125"/>
                      </a:cubicBezTo>
                      <a:cubicBezTo>
                        <a:pt x="216" y="1160"/>
                        <a:pt x="216" y="1160"/>
                        <a:pt x="216" y="1160"/>
                      </a:cubicBezTo>
                      <a:cubicBezTo>
                        <a:pt x="287" y="1147"/>
                        <a:pt x="287" y="1147"/>
                        <a:pt x="287" y="1147"/>
                      </a:cubicBezTo>
                      <a:cubicBezTo>
                        <a:pt x="289" y="1248"/>
                        <a:pt x="289" y="1248"/>
                        <a:pt x="289" y="1248"/>
                      </a:cubicBezTo>
                      <a:cubicBezTo>
                        <a:pt x="359" y="1160"/>
                        <a:pt x="359" y="1160"/>
                        <a:pt x="359" y="1160"/>
                      </a:cubicBezTo>
                      <a:cubicBezTo>
                        <a:pt x="413" y="1194"/>
                        <a:pt x="413" y="1194"/>
                        <a:pt x="413" y="1194"/>
                      </a:cubicBezTo>
                      <a:cubicBezTo>
                        <a:pt x="391" y="1146"/>
                        <a:pt x="391" y="1146"/>
                        <a:pt x="391" y="1146"/>
                      </a:cubicBezTo>
                      <a:cubicBezTo>
                        <a:pt x="524" y="1145"/>
                        <a:pt x="524" y="1145"/>
                        <a:pt x="524" y="1145"/>
                      </a:cubicBezTo>
                      <a:lnTo>
                        <a:pt x="405" y="1100"/>
                      </a:lnTo>
                      <a:close/>
                      <a:moveTo>
                        <a:pt x="392" y="1172"/>
                      </a:moveTo>
                      <a:cubicBezTo>
                        <a:pt x="351" y="1136"/>
                        <a:pt x="351" y="1136"/>
                        <a:pt x="351" y="1136"/>
                      </a:cubicBezTo>
                      <a:cubicBezTo>
                        <a:pt x="348" y="1137"/>
                        <a:pt x="344" y="1137"/>
                        <a:pt x="340" y="1137"/>
                      </a:cubicBezTo>
                      <a:cubicBezTo>
                        <a:pt x="303" y="1209"/>
                        <a:pt x="303" y="1209"/>
                        <a:pt x="303" y="1209"/>
                      </a:cubicBezTo>
                      <a:cubicBezTo>
                        <a:pt x="319" y="1134"/>
                        <a:pt x="319" y="1134"/>
                        <a:pt x="319" y="1134"/>
                      </a:cubicBezTo>
                      <a:cubicBezTo>
                        <a:pt x="315" y="1132"/>
                        <a:pt x="312" y="1130"/>
                        <a:pt x="310" y="1128"/>
                      </a:cubicBezTo>
                      <a:cubicBezTo>
                        <a:pt x="249" y="1147"/>
                        <a:pt x="249" y="1147"/>
                        <a:pt x="249" y="1147"/>
                      </a:cubicBezTo>
                      <a:cubicBezTo>
                        <a:pt x="303" y="1121"/>
                        <a:pt x="303" y="1121"/>
                        <a:pt x="303" y="1121"/>
                      </a:cubicBezTo>
                      <a:cubicBezTo>
                        <a:pt x="302" y="1119"/>
                        <a:pt x="301" y="1116"/>
                        <a:pt x="301" y="1113"/>
                      </a:cubicBezTo>
                      <a:cubicBezTo>
                        <a:pt x="201" y="1089"/>
                        <a:pt x="201" y="1089"/>
                        <a:pt x="201" y="1089"/>
                      </a:cubicBezTo>
                      <a:cubicBezTo>
                        <a:pt x="306" y="1100"/>
                        <a:pt x="306" y="1100"/>
                        <a:pt x="306" y="1100"/>
                      </a:cubicBezTo>
                      <a:cubicBezTo>
                        <a:pt x="308" y="1098"/>
                        <a:pt x="310" y="1096"/>
                        <a:pt x="313" y="1094"/>
                      </a:cubicBezTo>
                      <a:cubicBezTo>
                        <a:pt x="287" y="1057"/>
                        <a:pt x="287" y="1057"/>
                        <a:pt x="287" y="1057"/>
                      </a:cubicBezTo>
                      <a:cubicBezTo>
                        <a:pt x="324" y="1090"/>
                        <a:pt x="324" y="1090"/>
                        <a:pt x="324" y="1090"/>
                      </a:cubicBezTo>
                      <a:cubicBezTo>
                        <a:pt x="328" y="1089"/>
                        <a:pt x="331" y="1089"/>
                        <a:pt x="335" y="1089"/>
                      </a:cubicBezTo>
                      <a:cubicBezTo>
                        <a:pt x="367" y="1029"/>
                        <a:pt x="367" y="1029"/>
                        <a:pt x="367" y="1029"/>
                      </a:cubicBezTo>
                      <a:cubicBezTo>
                        <a:pt x="355" y="1092"/>
                        <a:pt x="355" y="1092"/>
                        <a:pt x="355" y="1092"/>
                      </a:cubicBezTo>
                      <a:cubicBezTo>
                        <a:pt x="359" y="1093"/>
                        <a:pt x="362" y="1095"/>
                        <a:pt x="364" y="1097"/>
                      </a:cubicBezTo>
                      <a:cubicBezTo>
                        <a:pt x="419" y="1080"/>
                        <a:pt x="419" y="1080"/>
                        <a:pt x="419" y="1080"/>
                      </a:cubicBezTo>
                      <a:cubicBezTo>
                        <a:pt x="371" y="1104"/>
                        <a:pt x="371" y="1104"/>
                        <a:pt x="371" y="1104"/>
                      </a:cubicBezTo>
                      <a:cubicBezTo>
                        <a:pt x="373" y="1106"/>
                        <a:pt x="374" y="1109"/>
                        <a:pt x="374" y="1112"/>
                      </a:cubicBezTo>
                      <a:cubicBezTo>
                        <a:pt x="474" y="1136"/>
                        <a:pt x="474" y="1136"/>
                        <a:pt x="474" y="1136"/>
                      </a:cubicBezTo>
                      <a:cubicBezTo>
                        <a:pt x="369" y="1125"/>
                        <a:pt x="369" y="1125"/>
                        <a:pt x="369" y="1125"/>
                      </a:cubicBezTo>
                      <a:cubicBezTo>
                        <a:pt x="368" y="1127"/>
                        <a:pt x="365" y="1129"/>
                        <a:pt x="362" y="1131"/>
                      </a:cubicBezTo>
                      <a:lnTo>
                        <a:pt x="392" y="1172"/>
                      </a:lnTo>
                      <a:close/>
                      <a:moveTo>
                        <a:pt x="343" y="1096"/>
                      </a:moveTo>
                      <a:cubicBezTo>
                        <a:pt x="329" y="1094"/>
                        <a:pt x="315" y="1099"/>
                        <a:pt x="312" y="1108"/>
                      </a:cubicBezTo>
                      <a:cubicBezTo>
                        <a:pt x="308" y="1117"/>
                        <a:pt x="317" y="1127"/>
                        <a:pt x="331" y="1129"/>
                      </a:cubicBezTo>
                      <a:cubicBezTo>
                        <a:pt x="346" y="1132"/>
                        <a:pt x="360" y="1126"/>
                        <a:pt x="363" y="1117"/>
                      </a:cubicBezTo>
                      <a:cubicBezTo>
                        <a:pt x="366" y="1108"/>
                        <a:pt x="357" y="1098"/>
                        <a:pt x="343" y="1096"/>
                      </a:cubicBezTo>
                      <a:close/>
                      <a:moveTo>
                        <a:pt x="351" y="1115"/>
                      </a:moveTo>
                      <a:cubicBezTo>
                        <a:pt x="349" y="1120"/>
                        <a:pt x="342" y="1123"/>
                        <a:pt x="334" y="1122"/>
                      </a:cubicBezTo>
                      <a:cubicBezTo>
                        <a:pt x="327" y="1120"/>
                        <a:pt x="322" y="1115"/>
                        <a:pt x="324" y="1110"/>
                      </a:cubicBezTo>
                      <a:cubicBezTo>
                        <a:pt x="326" y="1105"/>
                        <a:pt x="333" y="1102"/>
                        <a:pt x="341" y="1103"/>
                      </a:cubicBezTo>
                      <a:cubicBezTo>
                        <a:pt x="348" y="1105"/>
                        <a:pt x="353" y="1110"/>
                        <a:pt x="351" y="1115"/>
                      </a:cubicBezTo>
                      <a:close/>
                      <a:moveTo>
                        <a:pt x="1801" y="609"/>
                      </a:moveTo>
                      <a:cubicBezTo>
                        <a:pt x="1794" y="608"/>
                        <a:pt x="1794" y="608"/>
                        <a:pt x="1794" y="608"/>
                      </a:cubicBezTo>
                      <a:cubicBezTo>
                        <a:pt x="1310" y="528"/>
                        <a:pt x="1310" y="528"/>
                        <a:pt x="1310" y="528"/>
                      </a:cubicBezTo>
                      <a:cubicBezTo>
                        <a:pt x="1264" y="538"/>
                        <a:pt x="1264" y="538"/>
                        <a:pt x="1264" y="538"/>
                      </a:cubicBezTo>
                      <a:cubicBezTo>
                        <a:pt x="1261" y="548"/>
                        <a:pt x="1258" y="558"/>
                        <a:pt x="1256" y="568"/>
                      </a:cubicBezTo>
                      <a:cubicBezTo>
                        <a:pt x="1307" y="557"/>
                        <a:pt x="1307" y="557"/>
                        <a:pt x="1307" y="557"/>
                      </a:cubicBezTo>
                      <a:cubicBezTo>
                        <a:pt x="1325" y="647"/>
                        <a:pt x="1325" y="647"/>
                        <a:pt x="1325" y="647"/>
                      </a:cubicBezTo>
                      <a:cubicBezTo>
                        <a:pt x="1239" y="684"/>
                        <a:pt x="1239" y="684"/>
                        <a:pt x="1239" y="684"/>
                      </a:cubicBezTo>
                      <a:cubicBezTo>
                        <a:pt x="1239" y="693"/>
                        <a:pt x="1239" y="701"/>
                        <a:pt x="1238" y="708"/>
                      </a:cubicBezTo>
                      <a:cubicBezTo>
                        <a:pt x="1328" y="670"/>
                        <a:pt x="1328" y="670"/>
                        <a:pt x="1328" y="670"/>
                      </a:cubicBezTo>
                      <a:cubicBezTo>
                        <a:pt x="1330" y="670"/>
                        <a:pt x="1330" y="670"/>
                        <a:pt x="1330" y="670"/>
                      </a:cubicBezTo>
                      <a:cubicBezTo>
                        <a:pt x="1343" y="736"/>
                        <a:pt x="1343" y="736"/>
                        <a:pt x="1343" y="736"/>
                      </a:cubicBezTo>
                      <a:cubicBezTo>
                        <a:pt x="1287" y="761"/>
                        <a:pt x="1287" y="761"/>
                        <a:pt x="1287" y="761"/>
                      </a:cubicBezTo>
                      <a:cubicBezTo>
                        <a:pt x="1347" y="799"/>
                        <a:pt x="1347" y="799"/>
                        <a:pt x="1347" y="799"/>
                      </a:cubicBezTo>
                      <a:cubicBezTo>
                        <a:pt x="1358" y="812"/>
                        <a:pt x="1358" y="812"/>
                        <a:pt x="1358" y="812"/>
                      </a:cubicBezTo>
                      <a:cubicBezTo>
                        <a:pt x="1381" y="925"/>
                        <a:pt x="1381" y="925"/>
                        <a:pt x="1381" y="925"/>
                      </a:cubicBezTo>
                      <a:cubicBezTo>
                        <a:pt x="1200" y="798"/>
                        <a:pt x="1200" y="798"/>
                        <a:pt x="1200" y="798"/>
                      </a:cubicBezTo>
                      <a:cubicBezTo>
                        <a:pt x="796" y="973"/>
                        <a:pt x="796" y="973"/>
                        <a:pt x="796" y="973"/>
                      </a:cubicBezTo>
                      <a:cubicBezTo>
                        <a:pt x="806" y="895"/>
                        <a:pt x="806" y="895"/>
                        <a:pt x="806" y="895"/>
                      </a:cubicBezTo>
                      <a:cubicBezTo>
                        <a:pt x="1136" y="753"/>
                        <a:pt x="1136" y="753"/>
                        <a:pt x="1136" y="753"/>
                      </a:cubicBezTo>
                      <a:cubicBezTo>
                        <a:pt x="964" y="633"/>
                        <a:pt x="964" y="633"/>
                        <a:pt x="964" y="633"/>
                      </a:cubicBezTo>
                      <a:cubicBezTo>
                        <a:pt x="1055" y="613"/>
                        <a:pt x="1055" y="613"/>
                        <a:pt x="1055" y="613"/>
                      </a:cubicBezTo>
                      <a:cubicBezTo>
                        <a:pt x="1181" y="693"/>
                        <a:pt x="1181" y="693"/>
                        <a:pt x="1181" y="693"/>
                      </a:cubicBezTo>
                      <a:cubicBezTo>
                        <a:pt x="1182" y="724"/>
                        <a:pt x="1182" y="724"/>
                        <a:pt x="1182" y="724"/>
                      </a:cubicBezTo>
                      <a:cubicBezTo>
                        <a:pt x="1183" y="761"/>
                        <a:pt x="1183" y="761"/>
                        <a:pt x="1183" y="761"/>
                      </a:cubicBezTo>
                      <a:cubicBezTo>
                        <a:pt x="1183" y="764"/>
                        <a:pt x="1192" y="766"/>
                        <a:pt x="1204" y="766"/>
                      </a:cubicBezTo>
                      <a:cubicBezTo>
                        <a:pt x="1216" y="766"/>
                        <a:pt x="1226" y="764"/>
                        <a:pt x="1226" y="761"/>
                      </a:cubicBezTo>
                      <a:cubicBezTo>
                        <a:pt x="1237" y="222"/>
                        <a:pt x="1237" y="222"/>
                        <a:pt x="1237" y="222"/>
                      </a:cubicBezTo>
                      <a:cubicBezTo>
                        <a:pt x="1240" y="287"/>
                        <a:pt x="1246" y="371"/>
                        <a:pt x="1259" y="416"/>
                      </a:cubicBezTo>
                      <a:cubicBezTo>
                        <a:pt x="1327" y="428"/>
                        <a:pt x="1469" y="441"/>
                        <a:pt x="1497" y="341"/>
                      </a:cubicBezTo>
                      <a:cubicBezTo>
                        <a:pt x="1534" y="209"/>
                        <a:pt x="1708" y="184"/>
                        <a:pt x="1754" y="175"/>
                      </a:cubicBezTo>
                      <a:cubicBezTo>
                        <a:pt x="1720" y="122"/>
                        <a:pt x="1588" y="56"/>
                        <a:pt x="1475" y="102"/>
                      </a:cubicBezTo>
                      <a:cubicBezTo>
                        <a:pt x="1386" y="139"/>
                        <a:pt x="1280" y="70"/>
                        <a:pt x="1240" y="40"/>
                      </a:cubicBezTo>
                      <a:cubicBezTo>
                        <a:pt x="1241" y="20"/>
                        <a:pt x="1241" y="20"/>
                        <a:pt x="1241" y="20"/>
                      </a:cubicBezTo>
                      <a:cubicBezTo>
                        <a:pt x="1236" y="18"/>
                        <a:pt x="1230" y="17"/>
                        <a:pt x="1224" y="18"/>
                      </a:cubicBezTo>
                      <a:cubicBezTo>
                        <a:pt x="1201" y="20"/>
                        <a:pt x="1178" y="11"/>
                        <a:pt x="1178" y="11"/>
                      </a:cubicBezTo>
                      <a:cubicBezTo>
                        <a:pt x="1178" y="11"/>
                        <a:pt x="1178" y="11"/>
                        <a:pt x="1178" y="11"/>
                      </a:cubicBezTo>
                      <a:cubicBezTo>
                        <a:pt x="1185" y="12"/>
                        <a:pt x="1194" y="13"/>
                        <a:pt x="1204" y="13"/>
                      </a:cubicBezTo>
                      <a:cubicBezTo>
                        <a:pt x="1225" y="13"/>
                        <a:pt x="1241" y="10"/>
                        <a:pt x="1241" y="6"/>
                      </a:cubicBezTo>
                      <a:cubicBezTo>
                        <a:pt x="1241" y="3"/>
                        <a:pt x="1225" y="0"/>
                        <a:pt x="1204" y="0"/>
                      </a:cubicBezTo>
                      <a:cubicBezTo>
                        <a:pt x="1184" y="0"/>
                        <a:pt x="1167" y="3"/>
                        <a:pt x="1167" y="6"/>
                      </a:cubicBezTo>
                      <a:cubicBezTo>
                        <a:pt x="1179" y="557"/>
                        <a:pt x="1179" y="557"/>
                        <a:pt x="1179" y="557"/>
                      </a:cubicBezTo>
                      <a:cubicBezTo>
                        <a:pt x="833" y="633"/>
                        <a:pt x="833" y="633"/>
                        <a:pt x="833" y="633"/>
                      </a:cubicBezTo>
                      <a:cubicBezTo>
                        <a:pt x="344" y="552"/>
                        <a:pt x="344" y="552"/>
                        <a:pt x="344" y="552"/>
                      </a:cubicBezTo>
                      <a:cubicBezTo>
                        <a:pt x="0" y="1268"/>
                        <a:pt x="0" y="1268"/>
                        <a:pt x="0" y="1268"/>
                      </a:cubicBezTo>
                      <a:cubicBezTo>
                        <a:pt x="737" y="1376"/>
                        <a:pt x="737" y="1376"/>
                        <a:pt x="737" y="1376"/>
                      </a:cubicBezTo>
                      <a:cubicBezTo>
                        <a:pt x="1446" y="1232"/>
                        <a:pt x="1446" y="1232"/>
                        <a:pt x="1446" y="1232"/>
                      </a:cubicBezTo>
                      <a:cubicBezTo>
                        <a:pt x="2186" y="1340"/>
                        <a:pt x="2186" y="1340"/>
                        <a:pt x="2186" y="1340"/>
                      </a:cubicBezTo>
                      <a:lnTo>
                        <a:pt x="1801" y="609"/>
                      </a:lnTo>
                      <a:close/>
                      <a:moveTo>
                        <a:pt x="1179" y="585"/>
                      </a:moveTo>
                      <a:cubicBezTo>
                        <a:pt x="1181" y="667"/>
                        <a:pt x="1181" y="667"/>
                        <a:pt x="1181" y="667"/>
                      </a:cubicBezTo>
                      <a:cubicBezTo>
                        <a:pt x="1085" y="606"/>
                        <a:pt x="1085" y="606"/>
                        <a:pt x="1085" y="606"/>
                      </a:cubicBezTo>
                      <a:lnTo>
                        <a:pt x="1179" y="585"/>
                      </a:lnTo>
                      <a:close/>
                      <a:moveTo>
                        <a:pt x="1338" y="650"/>
                      </a:moveTo>
                      <a:cubicBezTo>
                        <a:pt x="1320" y="557"/>
                        <a:pt x="1320" y="557"/>
                        <a:pt x="1320" y="557"/>
                      </a:cubicBezTo>
                      <a:cubicBezTo>
                        <a:pt x="1783" y="634"/>
                        <a:pt x="1783" y="634"/>
                        <a:pt x="1783" y="634"/>
                      </a:cubicBezTo>
                      <a:cubicBezTo>
                        <a:pt x="1862" y="785"/>
                        <a:pt x="1862" y="785"/>
                        <a:pt x="1862" y="785"/>
                      </a:cubicBezTo>
                      <a:lnTo>
                        <a:pt x="1338" y="650"/>
                      </a:lnTo>
                      <a:close/>
                      <a:moveTo>
                        <a:pt x="1333" y="764"/>
                      </a:moveTo>
                      <a:cubicBezTo>
                        <a:pt x="1346" y="759"/>
                        <a:pt x="1346" y="759"/>
                        <a:pt x="1346" y="759"/>
                      </a:cubicBezTo>
                      <a:cubicBezTo>
                        <a:pt x="1347" y="759"/>
                        <a:pt x="1347" y="759"/>
                        <a:pt x="1347" y="759"/>
                      </a:cubicBezTo>
                      <a:cubicBezTo>
                        <a:pt x="1351" y="776"/>
                        <a:pt x="1351" y="776"/>
                        <a:pt x="1351" y="776"/>
                      </a:cubicBezTo>
                      <a:lnTo>
                        <a:pt x="1333" y="764"/>
                      </a:lnTo>
                      <a:close/>
                      <a:moveTo>
                        <a:pt x="1356" y="739"/>
                      </a:moveTo>
                      <a:cubicBezTo>
                        <a:pt x="1343" y="673"/>
                        <a:pt x="1343" y="673"/>
                        <a:pt x="1343" y="673"/>
                      </a:cubicBezTo>
                      <a:cubicBezTo>
                        <a:pt x="1876" y="810"/>
                        <a:pt x="1876" y="810"/>
                        <a:pt x="1876" y="810"/>
                      </a:cubicBezTo>
                      <a:cubicBezTo>
                        <a:pt x="1914" y="883"/>
                        <a:pt x="1914" y="883"/>
                        <a:pt x="1914" y="883"/>
                      </a:cubicBezTo>
                      <a:lnTo>
                        <a:pt x="1356" y="739"/>
                      </a:lnTo>
                      <a:close/>
                      <a:moveTo>
                        <a:pt x="936" y="639"/>
                      </a:moveTo>
                      <a:cubicBezTo>
                        <a:pt x="1091" y="748"/>
                        <a:pt x="1091" y="748"/>
                        <a:pt x="1091" y="748"/>
                      </a:cubicBezTo>
                      <a:cubicBezTo>
                        <a:pt x="810" y="870"/>
                        <a:pt x="810" y="870"/>
                        <a:pt x="810" y="870"/>
                      </a:cubicBezTo>
                      <a:cubicBezTo>
                        <a:pt x="820" y="794"/>
                        <a:pt x="820" y="794"/>
                        <a:pt x="820" y="794"/>
                      </a:cubicBezTo>
                      <a:cubicBezTo>
                        <a:pt x="821" y="794"/>
                        <a:pt x="821" y="794"/>
                        <a:pt x="821" y="793"/>
                      </a:cubicBezTo>
                      <a:cubicBezTo>
                        <a:pt x="902" y="775"/>
                        <a:pt x="926" y="743"/>
                        <a:pt x="926" y="711"/>
                      </a:cubicBezTo>
                      <a:cubicBezTo>
                        <a:pt x="926" y="685"/>
                        <a:pt x="910" y="662"/>
                        <a:pt x="899" y="647"/>
                      </a:cubicBezTo>
                      <a:lnTo>
                        <a:pt x="936" y="639"/>
                      </a:lnTo>
                      <a:close/>
                      <a:moveTo>
                        <a:pt x="838" y="661"/>
                      </a:moveTo>
                      <a:cubicBezTo>
                        <a:pt x="892" y="649"/>
                        <a:pt x="892" y="649"/>
                        <a:pt x="892" y="649"/>
                      </a:cubicBezTo>
                      <a:cubicBezTo>
                        <a:pt x="903" y="662"/>
                        <a:pt x="920" y="686"/>
                        <a:pt x="920" y="711"/>
                      </a:cubicBezTo>
                      <a:cubicBezTo>
                        <a:pt x="920" y="739"/>
                        <a:pt x="900" y="769"/>
                        <a:pt x="821" y="787"/>
                      </a:cubicBezTo>
                      <a:lnTo>
                        <a:pt x="838" y="661"/>
                      </a:lnTo>
                      <a:close/>
                      <a:moveTo>
                        <a:pt x="826" y="660"/>
                      </a:moveTo>
                      <a:cubicBezTo>
                        <a:pt x="808" y="790"/>
                        <a:pt x="808" y="790"/>
                        <a:pt x="808" y="790"/>
                      </a:cubicBezTo>
                      <a:cubicBezTo>
                        <a:pt x="798" y="791"/>
                        <a:pt x="788" y="792"/>
                        <a:pt x="778" y="792"/>
                      </a:cubicBezTo>
                      <a:cubicBezTo>
                        <a:pt x="696" y="792"/>
                        <a:pt x="620" y="739"/>
                        <a:pt x="565" y="686"/>
                      </a:cubicBezTo>
                      <a:cubicBezTo>
                        <a:pt x="537" y="659"/>
                        <a:pt x="514" y="632"/>
                        <a:pt x="499" y="612"/>
                      </a:cubicBezTo>
                      <a:cubicBezTo>
                        <a:pt x="497" y="610"/>
                        <a:pt x="495" y="608"/>
                        <a:pt x="493" y="605"/>
                      </a:cubicBezTo>
                      <a:lnTo>
                        <a:pt x="826" y="660"/>
                      </a:lnTo>
                      <a:close/>
                      <a:moveTo>
                        <a:pt x="360" y="583"/>
                      </a:moveTo>
                      <a:cubicBezTo>
                        <a:pt x="484" y="604"/>
                        <a:pt x="484" y="604"/>
                        <a:pt x="484" y="604"/>
                      </a:cubicBezTo>
                      <a:cubicBezTo>
                        <a:pt x="525" y="658"/>
                        <a:pt x="642" y="798"/>
                        <a:pt x="778" y="798"/>
                      </a:cubicBezTo>
                      <a:cubicBezTo>
                        <a:pt x="788" y="798"/>
                        <a:pt x="798" y="798"/>
                        <a:pt x="807" y="796"/>
                      </a:cubicBezTo>
                      <a:cubicBezTo>
                        <a:pt x="797" y="875"/>
                        <a:pt x="797" y="875"/>
                        <a:pt x="797" y="875"/>
                      </a:cubicBezTo>
                      <a:cubicBezTo>
                        <a:pt x="300" y="708"/>
                        <a:pt x="300" y="708"/>
                        <a:pt x="300" y="708"/>
                      </a:cubicBezTo>
                      <a:lnTo>
                        <a:pt x="360" y="583"/>
                      </a:lnTo>
                      <a:close/>
                      <a:moveTo>
                        <a:pt x="291" y="728"/>
                      </a:moveTo>
                      <a:cubicBezTo>
                        <a:pt x="794" y="897"/>
                        <a:pt x="794" y="897"/>
                        <a:pt x="794" y="897"/>
                      </a:cubicBezTo>
                      <a:cubicBezTo>
                        <a:pt x="783" y="979"/>
                        <a:pt x="783" y="979"/>
                        <a:pt x="783" y="979"/>
                      </a:cubicBezTo>
                      <a:cubicBezTo>
                        <a:pt x="780" y="980"/>
                        <a:pt x="780" y="980"/>
                        <a:pt x="780" y="980"/>
                      </a:cubicBezTo>
                      <a:cubicBezTo>
                        <a:pt x="254" y="803"/>
                        <a:pt x="254" y="803"/>
                        <a:pt x="254" y="803"/>
                      </a:cubicBezTo>
                      <a:lnTo>
                        <a:pt x="291" y="728"/>
                      </a:lnTo>
                      <a:close/>
                      <a:moveTo>
                        <a:pt x="42" y="1246"/>
                      </a:moveTo>
                      <a:cubicBezTo>
                        <a:pt x="245" y="823"/>
                        <a:pt x="245" y="823"/>
                        <a:pt x="245" y="823"/>
                      </a:cubicBezTo>
                      <a:cubicBezTo>
                        <a:pt x="779" y="1002"/>
                        <a:pt x="779" y="1002"/>
                        <a:pt x="779" y="1002"/>
                      </a:cubicBezTo>
                      <a:cubicBezTo>
                        <a:pt x="769" y="1076"/>
                        <a:pt x="769" y="1076"/>
                        <a:pt x="769" y="1076"/>
                      </a:cubicBezTo>
                      <a:cubicBezTo>
                        <a:pt x="768" y="1077"/>
                        <a:pt x="768" y="1078"/>
                        <a:pt x="767" y="1078"/>
                      </a:cubicBezTo>
                      <a:cubicBezTo>
                        <a:pt x="761" y="1080"/>
                        <a:pt x="679" y="1113"/>
                        <a:pt x="627" y="1190"/>
                      </a:cubicBezTo>
                      <a:cubicBezTo>
                        <a:pt x="601" y="1228"/>
                        <a:pt x="545" y="1259"/>
                        <a:pt x="495" y="1280"/>
                      </a:cubicBezTo>
                      <a:cubicBezTo>
                        <a:pt x="471" y="1290"/>
                        <a:pt x="449" y="1298"/>
                        <a:pt x="432" y="1303"/>
                      </a:cubicBezTo>
                      <a:lnTo>
                        <a:pt x="42" y="1246"/>
                      </a:lnTo>
                      <a:close/>
                      <a:moveTo>
                        <a:pt x="732" y="1347"/>
                      </a:moveTo>
                      <a:cubicBezTo>
                        <a:pt x="446" y="1305"/>
                        <a:pt x="446" y="1305"/>
                        <a:pt x="446" y="1305"/>
                      </a:cubicBezTo>
                      <a:cubicBezTo>
                        <a:pt x="501" y="1287"/>
                        <a:pt x="594" y="1249"/>
                        <a:pt x="632" y="1193"/>
                      </a:cubicBezTo>
                      <a:cubicBezTo>
                        <a:pt x="658" y="1154"/>
                        <a:pt x="693" y="1127"/>
                        <a:pt x="721" y="1109"/>
                      </a:cubicBezTo>
                      <a:cubicBezTo>
                        <a:pt x="734" y="1100"/>
                        <a:pt x="747" y="1094"/>
                        <a:pt x="756" y="1090"/>
                      </a:cubicBezTo>
                      <a:cubicBezTo>
                        <a:pt x="762" y="1087"/>
                        <a:pt x="766" y="1085"/>
                        <a:pt x="768" y="1084"/>
                      </a:cubicBezTo>
                      <a:cubicBezTo>
                        <a:pt x="752" y="1206"/>
                        <a:pt x="752" y="1206"/>
                        <a:pt x="752" y="1206"/>
                      </a:cubicBezTo>
                      <a:lnTo>
                        <a:pt x="732" y="1347"/>
                      </a:lnTo>
                      <a:close/>
                      <a:moveTo>
                        <a:pt x="802" y="1334"/>
                      </a:moveTo>
                      <a:cubicBezTo>
                        <a:pt x="858" y="1215"/>
                        <a:pt x="951" y="1180"/>
                        <a:pt x="1043" y="1180"/>
                      </a:cubicBezTo>
                      <a:cubicBezTo>
                        <a:pt x="1106" y="1180"/>
                        <a:pt x="1169" y="1197"/>
                        <a:pt x="1215" y="1214"/>
                      </a:cubicBezTo>
                      <a:cubicBezTo>
                        <a:pt x="1238" y="1222"/>
                        <a:pt x="1257" y="1231"/>
                        <a:pt x="1270" y="1237"/>
                      </a:cubicBezTo>
                      <a:cubicBezTo>
                        <a:pt x="1272" y="1238"/>
                        <a:pt x="1273" y="1238"/>
                        <a:pt x="1274" y="1239"/>
                      </a:cubicBezTo>
                      <a:lnTo>
                        <a:pt x="802" y="1334"/>
                      </a:lnTo>
                      <a:close/>
                      <a:moveTo>
                        <a:pt x="1284" y="1237"/>
                      </a:moveTo>
                      <a:cubicBezTo>
                        <a:pt x="1251" y="1221"/>
                        <a:pt x="1149" y="1174"/>
                        <a:pt x="1043" y="1174"/>
                      </a:cubicBezTo>
                      <a:cubicBezTo>
                        <a:pt x="949" y="1174"/>
                        <a:pt x="851" y="1210"/>
                        <a:pt x="795" y="1336"/>
                      </a:cubicBezTo>
                      <a:cubicBezTo>
                        <a:pt x="745" y="1346"/>
                        <a:pt x="745" y="1346"/>
                        <a:pt x="745" y="1346"/>
                      </a:cubicBezTo>
                      <a:cubicBezTo>
                        <a:pt x="782" y="1076"/>
                        <a:pt x="782" y="1076"/>
                        <a:pt x="782" y="1076"/>
                      </a:cubicBezTo>
                      <a:cubicBezTo>
                        <a:pt x="786" y="1073"/>
                        <a:pt x="790" y="1071"/>
                        <a:pt x="796" y="1067"/>
                      </a:cubicBezTo>
                      <a:cubicBezTo>
                        <a:pt x="844" y="1039"/>
                        <a:pt x="957" y="983"/>
                        <a:pt x="1079" y="983"/>
                      </a:cubicBezTo>
                      <a:cubicBezTo>
                        <a:pt x="1196" y="983"/>
                        <a:pt x="1321" y="1034"/>
                        <a:pt x="1410" y="1211"/>
                      </a:cubicBezTo>
                      <a:lnTo>
                        <a:pt x="1284" y="1237"/>
                      </a:lnTo>
                      <a:close/>
                      <a:moveTo>
                        <a:pt x="1416" y="1210"/>
                      </a:moveTo>
                      <a:cubicBezTo>
                        <a:pt x="1327" y="1030"/>
                        <a:pt x="1198" y="977"/>
                        <a:pt x="1079" y="977"/>
                      </a:cubicBezTo>
                      <a:cubicBezTo>
                        <a:pt x="946" y="977"/>
                        <a:pt x="825" y="1042"/>
                        <a:pt x="783" y="1068"/>
                      </a:cubicBezTo>
                      <a:cubicBezTo>
                        <a:pt x="792" y="998"/>
                        <a:pt x="792" y="998"/>
                        <a:pt x="792" y="998"/>
                      </a:cubicBezTo>
                      <a:cubicBezTo>
                        <a:pt x="1198" y="823"/>
                        <a:pt x="1198" y="823"/>
                        <a:pt x="1198" y="823"/>
                      </a:cubicBezTo>
                      <a:cubicBezTo>
                        <a:pt x="1384" y="953"/>
                        <a:pt x="1384" y="953"/>
                        <a:pt x="1384" y="953"/>
                      </a:cubicBezTo>
                      <a:cubicBezTo>
                        <a:pt x="1387" y="958"/>
                        <a:pt x="1387" y="958"/>
                        <a:pt x="1387" y="958"/>
                      </a:cubicBezTo>
                      <a:cubicBezTo>
                        <a:pt x="1437" y="1206"/>
                        <a:pt x="1437" y="1206"/>
                        <a:pt x="1437" y="1206"/>
                      </a:cubicBezTo>
                      <a:lnTo>
                        <a:pt x="1416" y="1210"/>
                      </a:lnTo>
                      <a:close/>
                      <a:moveTo>
                        <a:pt x="1449" y="1205"/>
                      </a:moveTo>
                      <a:cubicBezTo>
                        <a:pt x="1404" y="980"/>
                        <a:pt x="1404" y="980"/>
                        <a:pt x="1404" y="980"/>
                      </a:cubicBezTo>
                      <a:cubicBezTo>
                        <a:pt x="1591" y="1225"/>
                        <a:pt x="1591" y="1225"/>
                        <a:pt x="1591" y="1225"/>
                      </a:cubicBezTo>
                      <a:lnTo>
                        <a:pt x="1449" y="1205"/>
                      </a:lnTo>
                      <a:close/>
                      <a:moveTo>
                        <a:pt x="1621" y="1230"/>
                      </a:moveTo>
                      <a:cubicBezTo>
                        <a:pt x="1399" y="938"/>
                        <a:pt x="1399" y="938"/>
                        <a:pt x="1399" y="938"/>
                      </a:cubicBezTo>
                      <a:cubicBezTo>
                        <a:pt x="1395" y="935"/>
                        <a:pt x="1395" y="935"/>
                        <a:pt x="1395" y="935"/>
                      </a:cubicBezTo>
                      <a:cubicBezTo>
                        <a:pt x="1374" y="831"/>
                        <a:pt x="1374" y="831"/>
                        <a:pt x="1374" y="831"/>
                      </a:cubicBezTo>
                      <a:cubicBezTo>
                        <a:pt x="1737" y="1247"/>
                        <a:pt x="1737" y="1247"/>
                        <a:pt x="1737" y="1247"/>
                      </a:cubicBezTo>
                      <a:lnTo>
                        <a:pt x="1621" y="1230"/>
                      </a:lnTo>
                      <a:close/>
                      <a:moveTo>
                        <a:pt x="1366" y="788"/>
                      </a:moveTo>
                      <a:cubicBezTo>
                        <a:pt x="1361" y="762"/>
                        <a:pt x="1361" y="762"/>
                        <a:pt x="1361" y="762"/>
                      </a:cubicBezTo>
                      <a:cubicBezTo>
                        <a:pt x="1928" y="909"/>
                        <a:pt x="1928" y="909"/>
                        <a:pt x="1928" y="909"/>
                      </a:cubicBezTo>
                      <a:cubicBezTo>
                        <a:pt x="2136" y="1305"/>
                        <a:pt x="2136" y="1305"/>
                        <a:pt x="2136" y="1305"/>
                      </a:cubicBezTo>
                      <a:cubicBezTo>
                        <a:pt x="1770" y="1252"/>
                        <a:pt x="1770" y="1252"/>
                        <a:pt x="1770" y="1252"/>
                      </a:cubicBezTo>
                      <a:lnTo>
                        <a:pt x="1366" y="788"/>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Calibri"/>
                  </a:endParaRPr>
                </a:p>
              </p:txBody>
            </p:sp>
          </p:grpSp>
        </p:grpSp>
      </p:grpSp>
    </p:spTree>
    <p:extLst>
      <p:ext uri="{BB962C8B-B14F-4D97-AF65-F5344CB8AC3E}">
        <p14:creationId xmlns:p14="http://schemas.microsoft.com/office/powerpoint/2010/main" val="30027917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1"/>
          </p:nvPr>
        </p:nvSpPr>
        <p:spPr/>
        <p:txBody>
          <a:bodyPr/>
          <a:lstStyle/>
          <a:p>
            <a:pPr defTabSz="685800">
              <a:defRPr/>
            </a:pPr>
            <a:fld id="{EFA7B33C-2957-4FED-A986-F7D0C74A1F7C}" type="slidenum">
              <a:rPr lang="cs-CZ" smtClean="0"/>
              <a:pPr defTabSz="685800">
                <a:defRPr/>
              </a:pPr>
              <a:t>22</a:t>
            </a:fld>
            <a:endParaRPr lang="cs-CZ" dirty="0"/>
          </a:p>
        </p:txBody>
      </p:sp>
      <p:sp>
        <p:nvSpPr>
          <p:cNvPr id="9" name="Nadpis 6"/>
          <p:cNvSpPr txBox="1">
            <a:spLocks/>
          </p:cNvSpPr>
          <p:nvPr/>
        </p:nvSpPr>
        <p:spPr bwMode="auto">
          <a:xfrm>
            <a:off x="540000" y="1296001"/>
            <a:ext cx="8028000" cy="1021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ts val="4050"/>
              </a:lnSpc>
              <a:spcBef>
                <a:spcPct val="0"/>
              </a:spcBef>
              <a:spcAft>
                <a:spcPct val="0"/>
              </a:spcAft>
              <a:defRPr sz="3750" b="1" u="sng" kern="1200" cap="none" baseline="0">
                <a:solidFill>
                  <a:schemeClr val="bg1"/>
                </a:solidFill>
                <a:latin typeface="+mj-lt"/>
                <a:ea typeface="+mj-ea"/>
                <a:cs typeface="+mj-cs"/>
              </a:defRPr>
            </a:lvl1pPr>
            <a:lvl2pPr algn="l" rtl="0" eaLnBrk="0" fontAlgn="base" hangingPunct="0">
              <a:lnSpc>
                <a:spcPts val="2025"/>
              </a:lnSpc>
              <a:spcBef>
                <a:spcPct val="0"/>
              </a:spcBef>
              <a:spcAft>
                <a:spcPct val="0"/>
              </a:spcAft>
              <a:defRPr sz="1875" b="1">
                <a:solidFill>
                  <a:schemeClr val="tx2"/>
                </a:solidFill>
                <a:latin typeface="Arial" charset="0"/>
              </a:defRPr>
            </a:lvl2pPr>
            <a:lvl3pPr algn="l" rtl="0" eaLnBrk="0" fontAlgn="base" hangingPunct="0">
              <a:lnSpc>
                <a:spcPts val="2025"/>
              </a:lnSpc>
              <a:spcBef>
                <a:spcPct val="0"/>
              </a:spcBef>
              <a:spcAft>
                <a:spcPct val="0"/>
              </a:spcAft>
              <a:defRPr sz="1875" b="1">
                <a:solidFill>
                  <a:schemeClr val="tx2"/>
                </a:solidFill>
                <a:latin typeface="Arial" charset="0"/>
              </a:defRPr>
            </a:lvl3pPr>
            <a:lvl4pPr algn="l" rtl="0" eaLnBrk="0" fontAlgn="base" hangingPunct="0">
              <a:lnSpc>
                <a:spcPts val="2025"/>
              </a:lnSpc>
              <a:spcBef>
                <a:spcPct val="0"/>
              </a:spcBef>
              <a:spcAft>
                <a:spcPct val="0"/>
              </a:spcAft>
              <a:defRPr sz="1875" b="1">
                <a:solidFill>
                  <a:schemeClr val="tx2"/>
                </a:solidFill>
                <a:latin typeface="Arial" charset="0"/>
              </a:defRPr>
            </a:lvl4pPr>
            <a:lvl5pPr algn="l" rtl="0" eaLnBrk="0" fontAlgn="base" hangingPunct="0">
              <a:lnSpc>
                <a:spcPts val="2025"/>
              </a:lnSpc>
              <a:spcBef>
                <a:spcPct val="0"/>
              </a:spcBef>
              <a:spcAft>
                <a:spcPct val="0"/>
              </a:spcAft>
              <a:defRPr sz="1875" b="1">
                <a:solidFill>
                  <a:schemeClr val="tx2"/>
                </a:solidFill>
                <a:latin typeface="Arial" charset="0"/>
              </a:defRPr>
            </a:lvl5pPr>
            <a:lvl6pPr marL="342900" algn="l" rtl="0" fontAlgn="base">
              <a:lnSpc>
                <a:spcPts val="2025"/>
              </a:lnSpc>
              <a:spcBef>
                <a:spcPct val="0"/>
              </a:spcBef>
              <a:spcAft>
                <a:spcPct val="0"/>
              </a:spcAft>
              <a:defRPr sz="1875" b="1">
                <a:solidFill>
                  <a:schemeClr val="tx2"/>
                </a:solidFill>
                <a:latin typeface="Arial" charset="0"/>
              </a:defRPr>
            </a:lvl6pPr>
            <a:lvl7pPr marL="685800" algn="l" rtl="0" fontAlgn="base">
              <a:lnSpc>
                <a:spcPts val="2025"/>
              </a:lnSpc>
              <a:spcBef>
                <a:spcPct val="0"/>
              </a:spcBef>
              <a:spcAft>
                <a:spcPct val="0"/>
              </a:spcAft>
              <a:defRPr sz="1875" b="1">
                <a:solidFill>
                  <a:schemeClr val="tx2"/>
                </a:solidFill>
                <a:latin typeface="Arial" charset="0"/>
              </a:defRPr>
            </a:lvl7pPr>
            <a:lvl8pPr marL="1028700" algn="l" rtl="0" fontAlgn="base">
              <a:lnSpc>
                <a:spcPts val="2025"/>
              </a:lnSpc>
              <a:spcBef>
                <a:spcPct val="0"/>
              </a:spcBef>
              <a:spcAft>
                <a:spcPct val="0"/>
              </a:spcAft>
              <a:defRPr sz="1875" b="1">
                <a:solidFill>
                  <a:schemeClr val="tx2"/>
                </a:solidFill>
                <a:latin typeface="Arial" charset="0"/>
              </a:defRPr>
            </a:lvl8pPr>
            <a:lvl9pPr marL="1371600" algn="l" rtl="0" fontAlgn="base">
              <a:lnSpc>
                <a:spcPts val="2025"/>
              </a:lnSpc>
              <a:spcBef>
                <a:spcPct val="0"/>
              </a:spcBef>
              <a:spcAft>
                <a:spcPct val="0"/>
              </a:spcAft>
              <a:defRPr sz="1875" b="1">
                <a:solidFill>
                  <a:schemeClr val="tx2"/>
                </a:solidFill>
                <a:latin typeface="Arial" charset="0"/>
              </a:defRPr>
            </a:lvl9pPr>
          </a:lstStyle>
          <a:p>
            <a:r>
              <a:rPr lang="cs-CZ" sz="4000" u="none" dirty="0">
                <a:solidFill>
                  <a:srgbClr val="FFFFFF"/>
                </a:solidFill>
                <a:latin typeface="Calibri"/>
              </a:rPr>
              <a:t>ZAJÍMAVOSTÍ</a:t>
            </a:r>
            <a:endParaRPr lang="cs-CZ" sz="4000" u="none" dirty="0">
              <a:latin typeface="Calibri" panose="020F0502020204030204" pitchFamily="34" charset="0"/>
              <a:cs typeface="Calibri" panose="020F0502020204030204" pitchFamily="34" charset="0"/>
            </a:endParaRPr>
          </a:p>
        </p:txBody>
      </p:sp>
      <p:sp>
        <p:nvSpPr>
          <p:cNvPr id="10" name="Obdélník 9"/>
          <p:cNvSpPr/>
          <p:nvPr/>
        </p:nvSpPr>
        <p:spPr>
          <a:xfrm>
            <a:off x="467544" y="926669"/>
            <a:ext cx="3402406" cy="369332"/>
          </a:xfrm>
          <a:prstGeom prst="rect">
            <a:avLst/>
          </a:prstGeom>
        </p:spPr>
        <p:txBody>
          <a:bodyPr wrap="none">
            <a:spAutoFit/>
          </a:bodyPr>
          <a:lstStyle/>
          <a:p>
            <a:r>
              <a:rPr lang="cs-CZ" b="1" dirty="0">
                <a:solidFill>
                  <a:schemeClr val="bg1"/>
                </a:solidFill>
                <a:latin typeface="Calibri" panose="020F0502020204030204" pitchFamily="34" charset="0"/>
              </a:rPr>
              <a:t>Podělíme se s Vámi také o několik</a:t>
            </a:r>
            <a:endParaRPr lang="en-US" b="1" dirty="0">
              <a:solidFill>
                <a:schemeClr val="bg1"/>
              </a:solidFill>
              <a:latin typeface="Calibri" panose="020F0502020204030204" pitchFamily="34" charset="0"/>
            </a:endParaRPr>
          </a:p>
        </p:txBody>
      </p:sp>
    </p:spTree>
    <p:extLst>
      <p:ext uri="{BB962C8B-B14F-4D97-AF65-F5344CB8AC3E}">
        <p14:creationId xmlns:p14="http://schemas.microsoft.com/office/powerpoint/2010/main" val="25873050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220553" y="987574"/>
            <a:ext cx="1327111" cy="1936439"/>
          </a:xfrm>
          <a:prstGeom prst="rect">
            <a:avLst/>
          </a:prstGeom>
          <a:solidFill>
            <a:schemeClr val="bg1">
              <a:lumMod val="50000"/>
            </a:schemeClr>
          </a:solidFill>
          <a:ln w="25400" cap="flat" cmpd="sng" algn="ctr">
            <a:noFill/>
            <a:prstDash val="solid"/>
          </a:ln>
          <a:effectLst/>
        </p:spPr>
        <p:txBody>
          <a:bodyPr rtlCol="0" anchor="ctr"/>
          <a:lstStyle/>
          <a:p>
            <a:pPr fontAlgn="auto">
              <a:spcBef>
                <a:spcPts val="0"/>
              </a:spcBef>
              <a:spcAft>
                <a:spcPts val="0"/>
              </a:spcAft>
              <a:defRPr/>
            </a:pPr>
            <a:endParaRPr lang="cs-CZ" sz="2400" kern="0" dirty="0" err="1">
              <a:solidFill>
                <a:srgbClr val="003399"/>
              </a:solidFill>
              <a:latin typeface="Calibri"/>
            </a:endParaRPr>
          </a:p>
        </p:txBody>
      </p:sp>
      <p:sp>
        <p:nvSpPr>
          <p:cNvPr id="2" name="Zástupný symbol pro číslo snímku 1"/>
          <p:cNvSpPr>
            <a:spLocks noGrp="1"/>
          </p:cNvSpPr>
          <p:nvPr>
            <p:ph type="sldNum" sz="quarter" idx="12"/>
          </p:nvPr>
        </p:nvSpPr>
        <p:spPr/>
        <p:txBody>
          <a:bodyPr/>
          <a:lstStyle/>
          <a:p>
            <a:pPr defTabSz="685800">
              <a:defRPr/>
            </a:pPr>
            <a:fld id="{EFA7B33C-2957-4FED-A986-F7D0C74A1F7C}" type="slidenum">
              <a:rPr lang="cs-CZ" smtClean="0">
                <a:solidFill>
                  <a:srgbClr val="003C78"/>
                </a:solidFill>
              </a:rPr>
              <a:pPr defTabSz="685800">
                <a:defRPr/>
              </a:pPr>
              <a:t>23</a:t>
            </a:fld>
            <a:endParaRPr lang="cs-CZ" dirty="0">
              <a:solidFill>
                <a:srgbClr val="003C78"/>
              </a:solidFill>
            </a:endParaRPr>
          </a:p>
        </p:txBody>
      </p:sp>
      <p:sp>
        <p:nvSpPr>
          <p:cNvPr id="6" name="Nadpis 3"/>
          <p:cNvSpPr txBox="1">
            <a:spLocks/>
          </p:cNvSpPr>
          <p:nvPr/>
        </p:nvSpPr>
        <p:spPr>
          <a:xfrm>
            <a:off x="220553" y="454018"/>
            <a:ext cx="8654595" cy="461548"/>
          </a:xfrm>
          <a:prstGeom prst="rect">
            <a:avLst/>
          </a:prstGeom>
        </p:spPr>
        <p:txBody>
          <a:bodyPr vert="horz" lIns="36000" tIns="45720" rIns="36000" bIns="45720" rtlCol="0" anchor="t">
            <a:noAutofit/>
          </a:bodyPr>
          <a:lstStyle>
            <a:lvl1pPr algn="l" defTabSz="914400" rtl="0" eaLnBrk="1" latinLnBrk="0" hangingPunct="1">
              <a:spcBef>
                <a:spcPct val="0"/>
              </a:spcBef>
              <a:buNone/>
              <a:defRPr sz="2800" b="1" kern="1200">
                <a:solidFill>
                  <a:srgbClr val="404040"/>
                </a:solidFill>
                <a:latin typeface="Calibri" pitchFamily="34" charset="0"/>
                <a:ea typeface="+mj-ea"/>
                <a:cs typeface="Arial" pitchFamily="34" charset="0"/>
              </a:defRPr>
            </a:lvl1pPr>
          </a:lstStyle>
          <a:p>
            <a:pPr lvl="0" fontAlgn="auto">
              <a:spcAft>
                <a:spcPts val="0"/>
              </a:spcAft>
              <a:defRPr/>
            </a:pPr>
            <a:r>
              <a:rPr lang="pl-PL" sz="2400" dirty="0"/>
              <a:t>Co jsme ocenili a co nás naopak nepotěšilo?</a:t>
            </a:r>
          </a:p>
        </p:txBody>
      </p:sp>
      <p:sp>
        <p:nvSpPr>
          <p:cNvPr id="7" name="Zástupný symbol pro text 4"/>
          <p:cNvSpPr txBox="1">
            <a:spLocks/>
          </p:cNvSpPr>
          <p:nvPr/>
        </p:nvSpPr>
        <p:spPr>
          <a:xfrm>
            <a:off x="166765" y="188107"/>
            <a:ext cx="6710396" cy="442661"/>
          </a:xfrm>
          <a:prstGeom prst="rect">
            <a:avLst/>
          </a:prstGeom>
        </p:spPr>
        <p:txBody>
          <a:bodyPr/>
          <a:lstStyle>
            <a:lvl1pPr marL="174625" indent="-174625" algn="l" defTabSz="914400" rtl="0" eaLnBrk="1" latinLnBrk="0" hangingPunct="1">
              <a:spcBef>
                <a:spcPct val="20000"/>
              </a:spcBef>
              <a:buFont typeface="Wingdings" pitchFamily="2" charset="2"/>
              <a:buChar char="§"/>
              <a:defRPr sz="2000" kern="1200">
                <a:solidFill>
                  <a:srgbClr val="404040"/>
                </a:solidFill>
                <a:latin typeface="Calibri" pitchFamily="34" charset="0"/>
                <a:ea typeface="+mn-ea"/>
                <a:cs typeface="Arial" pitchFamily="34" charset="0"/>
              </a:defRPr>
            </a:lvl1pPr>
            <a:lvl2pPr marL="444500" indent="-203200" algn="l" defTabSz="914400" rtl="0" eaLnBrk="1" latinLnBrk="0" hangingPunct="1">
              <a:spcBef>
                <a:spcPct val="20000"/>
              </a:spcBef>
              <a:buSzPct val="100000"/>
              <a:buFont typeface="Wingdings" panose="05000000000000000000" pitchFamily="2" charset="2"/>
              <a:buChar char="§"/>
              <a:defRPr sz="1800" kern="1200">
                <a:solidFill>
                  <a:srgbClr val="404040"/>
                </a:solidFill>
                <a:latin typeface="Calibri" pitchFamily="34" charset="0"/>
                <a:ea typeface="+mn-ea"/>
                <a:cs typeface="Arial" pitchFamily="34" charset="0"/>
              </a:defRPr>
            </a:lvl2pPr>
            <a:lvl3pPr marL="622300" indent="-127000" algn="l" defTabSz="914400" rtl="0" eaLnBrk="1" latinLnBrk="0" hangingPunct="1">
              <a:spcBef>
                <a:spcPct val="20000"/>
              </a:spcBef>
              <a:buSzPct val="100000"/>
              <a:buFont typeface="Arial" pitchFamily="34" charset="0"/>
              <a:buNone/>
              <a:defRPr sz="1800" kern="1200">
                <a:solidFill>
                  <a:srgbClr val="404040"/>
                </a:solidFill>
                <a:latin typeface="Calibri" pitchFamily="34" charset="0"/>
                <a:ea typeface="+mn-ea"/>
                <a:cs typeface="Arial" pitchFamily="34" charset="0"/>
              </a:defRPr>
            </a:lvl3pPr>
            <a:lvl4pPr marL="901700" indent="-139700" algn="l" defTabSz="914400" rtl="0" eaLnBrk="1" latinLnBrk="0" hangingPunct="1">
              <a:spcBef>
                <a:spcPct val="20000"/>
              </a:spcBef>
              <a:buFont typeface="Arial" pitchFamily="34" charset="0"/>
              <a:buNone/>
              <a:defRPr sz="1600" kern="1200">
                <a:solidFill>
                  <a:srgbClr val="404040"/>
                </a:solidFill>
                <a:latin typeface="Calibri" pitchFamily="34" charset="0"/>
                <a:ea typeface="+mn-ea"/>
                <a:cs typeface="Arial" pitchFamily="34" charset="0"/>
              </a:defRPr>
            </a:lvl4pPr>
            <a:lvl5pPr marL="1257300" indent="-139700" algn="l" defTabSz="914400" rtl="0" eaLnBrk="1" latinLnBrk="0" hangingPunct="1">
              <a:spcBef>
                <a:spcPct val="20000"/>
              </a:spcBef>
              <a:buFont typeface="Arial" pitchFamily="34" charset="0"/>
              <a:buNone/>
              <a:defRPr sz="1400" kern="1200">
                <a:solidFill>
                  <a:srgbClr val="404040"/>
                </a:solidFill>
                <a:latin typeface="Calibri"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fontAlgn="auto">
              <a:spcAft>
                <a:spcPts val="0"/>
              </a:spcAft>
              <a:buNone/>
              <a:defRPr/>
            </a:pPr>
            <a:r>
              <a:rPr lang="pl-PL" sz="1800" dirty="0"/>
              <a:t>PODĚLÍME SE S VÁMI TAKÉ O NĚKOLIK ZAJÍMAVOSTÍ</a:t>
            </a:r>
          </a:p>
        </p:txBody>
      </p:sp>
      <p:grpSp>
        <p:nvGrpSpPr>
          <p:cNvPr id="8" name="Skupina 7"/>
          <p:cNvGrpSpPr/>
          <p:nvPr/>
        </p:nvGrpSpPr>
        <p:grpSpPr>
          <a:xfrm>
            <a:off x="3041648" y="2996022"/>
            <a:ext cx="5893164" cy="1519942"/>
            <a:chOff x="6434718" y="3854048"/>
            <a:chExt cx="2536532" cy="963470"/>
          </a:xfrm>
        </p:grpSpPr>
        <p:sp>
          <p:nvSpPr>
            <p:cNvPr id="9" name="Obdélník 8"/>
            <p:cNvSpPr/>
            <p:nvPr/>
          </p:nvSpPr>
          <p:spPr>
            <a:xfrm>
              <a:off x="6434718" y="3854048"/>
              <a:ext cx="2536532" cy="949950"/>
            </a:xfrm>
            <a:prstGeom prst="rect">
              <a:avLst/>
            </a:prstGeom>
            <a:solidFill>
              <a:srgbClr val="000000"/>
            </a:solidFill>
            <a:ln w="25400" cap="flat" cmpd="sng" algn="ctr">
              <a:noFill/>
              <a:prstDash val="solid"/>
            </a:ln>
            <a:effectLst/>
          </p:spPr>
          <p:txBody>
            <a:bodyPr rtlCol="0" anchor="ctr"/>
            <a:lstStyle/>
            <a:p>
              <a:pPr fontAlgn="auto">
                <a:spcBef>
                  <a:spcPts val="0"/>
                </a:spcBef>
                <a:spcAft>
                  <a:spcPts val="0"/>
                </a:spcAft>
                <a:defRPr/>
              </a:pPr>
              <a:endParaRPr lang="cs-CZ" sz="2400" kern="0" dirty="0" err="1">
                <a:solidFill>
                  <a:srgbClr val="003399"/>
                </a:solidFill>
                <a:latin typeface="Calibri"/>
              </a:endParaRPr>
            </a:p>
          </p:txBody>
        </p:sp>
        <p:sp>
          <p:nvSpPr>
            <p:cNvPr id="10" name="TextovéPole 9"/>
            <p:cNvSpPr txBox="1"/>
            <p:nvPr/>
          </p:nvSpPr>
          <p:spPr>
            <a:xfrm>
              <a:off x="6502566" y="3861551"/>
              <a:ext cx="2419215" cy="955967"/>
            </a:xfrm>
            <a:prstGeom prst="rect">
              <a:avLst/>
            </a:prstGeom>
          </p:spPr>
          <p:txBody>
            <a:bodyPr wrap="square" rtlCol="0">
              <a:spAutoFit/>
            </a:bodyPr>
            <a:lstStyle/>
            <a:p>
              <a:pPr fontAlgn="auto">
                <a:spcBef>
                  <a:spcPts val="0"/>
                </a:spcBef>
                <a:spcAft>
                  <a:spcPts val="0"/>
                </a:spcAft>
              </a:pPr>
              <a:r>
                <a:rPr lang="cs-CZ" sz="1200" b="1" kern="0" dirty="0">
                  <a:solidFill>
                    <a:srgbClr val="ED6737"/>
                  </a:solidFill>
                  <a:latin typeface="Calibri"/>
                  <a:cs typeface="Arial" pitchFamily="34" charset="0"/>
                </a:rPr>
                <a:t>Věnování se jiným aktivitám</a:t>
              </a:r>
              <a:endParaRPr lang="cs-CZ" sz="900" b="1" kern="0" dirty="0">
                <a:solidFill>
                  <a:srgbClr val="FFFFFF"/>
                </a:solidFill>
                <a:latin typeface="Calibri"/>
                <a:cs typeface="Arial" pitchFamily="34" charset="0"/>
              </a:endParaRPr>
            </a:p>
            <a:p>
              <a:pPr fontAlgn="auto">
                <a:spcBef>
                  <a:spcPts val="0"/>
                </a:spcBef>
                <a:spcAft>
                  <a:spcPts val="0"/>
                </a:spcAft>
                <a:defRPr/>
              </a:pPr>
              <a:r>
                <a:rPr lang="cs-CZ" sz="400" b="1" kern="0" dirty="0">
                  <a:solidFill>
                    <a:srgbClr val="FFFFFF"/>
                  </a:solidFill>
                  <a:latin typeface="Calibri"/>
                  <a:cs typeface="Arial" pitchFamily="34" charset="0"/>
                </a:rPr>
                <a:t> </a:t>
              </a:r>
              <a:r>
                <a:rPr lang="cs-CZ" sz="1200" b="1" kern="0" dirty="0">
                  <a:solidFill>
                    <a:srgbClr val="FFFFFF"/>
                  </a:solidFill>
                  <a:latin typeface="Calibri"/>
                  <a:cs typeface="Arial" pitchFamily="34" charset="0"/>
                </a:rPr>
                <a:t/>
              </a:r>
              <a:br>
                <a:rPr lang="cs-CZ" sz="1200" b="1" kern="0" dirty="0">
                  <a:solidFill>
                    <a:srgbClr val="FFFFFF"/>
                  </a:solidFill>
                  <a:latin typeface="Calibri"/>
                  <a:cs typeface="Arial" pitchFamily="34" charset="0"/>
                </a:rPr>
              </a:br>
              <a:r>
                <a:rPr lang="cs-CZ" sz="1000" i="1" kern="0" dirty="0">
                  <a:solidFill>
                    <a:srgbClr val="FFFFFF"/>
                  </a:solidFill>
                  <a:latin typeface="Calibri"/>
                  <a:cs typeface="Arial" pitchFamily="34" charset="0"/>
                </a:rPr>
                <a:t>Pracovník neregistroval příchozí zákazníky, sám se věnoval jiné činnosti. Pracovník měl na stole rozjedený salát, což nepůsobilo dobře. Náš rozhovoru byl hodně krátký, pracovník se nezajímal o mé další potřeby, nabídl pouze vyhlídkové okruhy po Praze.</a:t>
              </a:r>
            </a:p>
            <a:p>
              <a:pPr fontAlgn="auto">
                <a:spcBef>
                  <a:spcPts val="0"/>
                </a:spcBef>
                <a:spcAft>
                  <a:spcPts val="0"/>
                </a:spcAft>
                <a:defRPr/>
              </a:pPr>
              <a:endParaRPr lang="cs-CZ" sz="1000" i="1" kern="0" dirty="0">
                <a:solidFill>
                  <a:srgbClr val="FFFFFF"/>
                </a:solidFill>
                <a:latin typeface="Calibri"/>
                <a:cs typeface="Arial" pitchFamily="34" charset="0"/>
              </a:endParaRPr>
            </a:p>
            <a:p>
              <a:pPr fontAlgn="auto">
                <a:spcBef>
                  <a:spcPts val="0"/>
                </a:spcBef>
                <a:spcAft>
                  <a:spcPts val="0"/>
                </a:spcAft>
              </a:pPr>
              <a:r>
                <a:rPr lang="cs-CZ" sz="1200" b="1" kern="0" dirty="0">
                  <a:solidFill>
                    <a:srgbClr val="ED6737"/>
                  </a:solidFill>
                  <a:latin typeface="Calibri"/>
                  <a:cs typeface="Arial" pitchFamily="34" charset="0"/>
                </a:rPr>
                <a:t>Zaneprázdněný personál v TIC přidružené ke restauračnímu zařízení</a:t>
              </a:r>
              <a:endParaRPr lang="cs-CZ" sz="900" b="1" kern="0" dirty="0">
                <a:solidFill>
                  <a:srgbClr val="FFFFFF"/>
                </a:solidFill>
                <a:latin typeface="Calibri"/>
                <a:cs typeface="Arial" pitchFamily="34" charset="0"/>
              </a:endParaRPr>
            </a:p>
            <a:p>
              <a:pPr fontAlgn="auto">
                <a:spcBef>
                  <a:spcPts val="0"/>
                </a:spcBef>
                <a:spcAft>
                  <a:spcPts val="0"/>
                </a:spcAft>
                <a:defRPr/>
              </a:pPr>
              <a:r>
                <a:rPr lang="cs-CZ" sz="400" b="1" kern="0" dirty="0">
                  <a:solidFill>
                    <a:srgbClr val="FFFFFF"/>
                  </a:solidFill>
                  <a:latin typeface="Calibri"/>
                  <a:cs typeface="Arial" pitchFamily="34" charset="0"/>
                </a:rPr>
                <a:t> </a:t>
              </a:r>
              <a:r>
                <a:rPr lang="cs-CZ" sz="1200" b="1" kern="0" dirty="0">
                  <a:solidFill>
                    <a:srgbClr val="FFFFFF"/>
                  </a:solidFill>
                  <a:latin typeface="Calibri"/>
                  <a:cs typeface="Arial" pitchFamily="34" charset="0"/>
                </a:rPr>
                <a:t/>
              </a:r>
              <a:br>
                <a:rPr lang="cs-CZ" sz="1200" b="1" kern="0" dirty="0">
                  <a:solidFill>
                    <a:srgbClr val="FFFFFF"/>
                  </a:solidFill>
                  <a:latin typeface="Calibri"/>
                  <a:cs typeface="Arial" pitchFamily="34" charset="0"/>
                </a:rPr>
              </a:br>
              <a:r>
                <a:rPr lang="cs-CZ" sz="1000" i="1" kern="0" dirty="0">
                  <a:solidFill>
                    <a:srgbClr val="FFFFFF"/>
                  </a:solidFill>
                  <a:latin typeface="Calibri"/>
                  <a:cs typeface="Arial" pitchFamily="34" charset="0"/>
                </a:rPr>
                <a:t>Byl jsem v restauraci a ne v informačním centru. Nebyli zde k dispozici žádné materiály, info o akcích. Pracovník TIC byl obsluha restaurace  a odcházel jsem s pocitem, že jsem ho obtěžoval.</a:t>
              </a:r>
            </a:p>
          </p:txBody>
        </p:sp>
      </p:grpSp>
      <p:grpSp>
        <p:nvGrpSpPr>
          <p:cNvPr id="11" name="Skupina 10"/>
          <p:cNvGrpSpPr/>
          <p:nvPr/>
        </p:nvGrpSpPr>
        <p:grpSpPr>
          <a:xfrm>
            <a:off x="3041648" y="941694"/>
            <a:ext cx="5893164" cy="2062104"/>
            <a:chOff x="6431596" y="3830411"/>
            <a:chExt cx="2512382" cy="1012772"/>
          </a:xfrm>
        </p:grpSpPr>
        <p:sp>
          <p:nvSpPr>
            <p:cNvPr id="12" name="Obdélník 11"/>
            <p:cNvSpPr/>
            <p:nvPr/>
          </p:nvSpPr>
          <p:spPr>
            <a:xfrm>
              <a:off x="6431596" y="3854048"/>
              <a:ext cx="2512382" cy="949950"/>
            </a:xfrm>
            <a:prstGeom prst="rect">
              <a:avLst/>
            </a:prstGeom>
            <a:solidFill>
              <a:srgbClr val="000000"/>
            </a:solidFill>
            <a:ln w="25400" cap="flat" cmpd="sng" algn="ctr">
              <a:noFill/>
              <a:prstDash val="solid"/>
            </a:ln>
            <a:effectLst/>
          </p:spPr>
          <p:txBody>
            <a:bodyPr rtlCol="0" anchor="ctr"/>
            <a:lstStyle/>
            <a:p>
              <a:pPr fontAlgn="auto">
                <a:spcBef>
                  <a:spcPts val="0"/>
                </a:spcBef>
                <a:spcAft>
                  <a:spcPts val="0"/>
                </a:spcAft>
                <a:defRPr/>
              </a:pPr>
              <a:endParaRPr lang="cs-CZ" sz="2400" kern="0" dirty="0" err="1">
                <a:solidFill>
                  <a:srgbClr val="003399"/>
                </a:solidFill>
                <a:latin typeface="Calibri"/>
              </a:endParaRPr>
            </a:p>
          </p:txBody>
        </p:sp>
        <p:sp>
          <p:nvSpPr>
            <p:cNvPr id="13" name="TextovéPole 12"/>
            <p:cNvSpPr txBox="1"/>
            <p:nvPr/>
          </p:nvSpPr>
          <p:spPr>
            <a:xfrm>
              <a:off x="6470047" y="3830411"/>
              <a:ext cx="2424507" cy="1012772"/>
            </a:xfrm>
            <a:prstGeom prst="rect">
              <a:avLst/>
            </a:prstGeom>
          </p:spPr>
          <p:txBody>
            <a:bodyPr wrap="square" rtlCol="0">
              <a:spAutoFit/>
            </a:bodyPr>
            <a:lstStyle/>
            <a:p>
              <a:pPr fontAlgn="auto">
                <a:spcBef>
                  <a:spcPts val="0"/>
                </a:spcBef>
                <a:spcAft>
                  <a:spcPts val="0"/>
                </a:spcAft>
                <a:defRPr/>
              </a:pPr>
              <a:r>
                <a:rPr lang="cs-CZ" sz="1200" b="1" kern="0" dirty="0">
                  <a:solidFill>
                    <a:srgbClr val="00B050"/>
                  </a:solidFill>
                  <a:latin typeface="Calibri"/>
                  <a:cs typeface="Arial" pitchFamily="34" charset="0"/>
                </a:rPr>
                <a:t>Péče o zákazníka </a:t>
              </a:r>
              <a:r>
                <a:rPr lang="cs-CZ" sz="1200" b="1" kern="0" dirty="0">
                  <a:solidFill>
                    <a:srgbClr val="FFFFFF"/>
                  </a:solidFill>
                  <a:latin typeface="Calibri"/>
                  <a:cs typeface="Arial" pitchFamily="34" charset="0"/>
                </a:rPr>
                <a:t/>
              </a:r>
              <a:br>
                <a:rPr lang="cs-CZ" sz="1200" b="1" kern="0" dirty="0">
                  <a:solidFill>
                    <a:srgbClr val="FFFFFF"/>
                  </a:solidFill>
                  <a:latin typeface="Calibri"/>
                  <a:cs typeface="Arial" pitchFamily="34" charset="0"/>
                </a:rPr>
              </a:br>
              <a:r>
                <a:rPr lang="cs-CZ" sz="1000" i="1" kern="0" dirty="0">
                  <a:solidFill>
                    <a:srgbClr val="FFFFFF"/>
                  </a:solidFill>
                  <a:latin typeface="Calibri"/>
                  <a:cs typeface="Arial" pitchFamily="34" charset="0"/>
                </a:rPr>
                <a:t>Neočekávaně mě potěšil osobitý přístup pracovníka, který mi věnoval maximum. Pracovník mi dokázal poutavě a s nadšením představit téměř celý region, včetně detailů. Pracovník je odborník.</a:t>
              </a:r>
            </a:p>
            <a:p>
              <a:pPr fontAlgn="auto">
                <a:spcBef>
                  <a:spcPts val="0"/>
                </a:spcBef>
                <a:spcAft>
                  <a:spcPts val="0"/>
                </a:spcAft>
                <a:defRPr/>
              </a:pPr>
              <a:endParaRPr lang="cs-CZ" sz="500" i="1" kern="0" dirty="0">
                <a:solidFill>
                  <a:srgbClr val="FFFFFF"/>
                </a:solidFill>
                <a:latin typeface="Calibri"/>
                <a:cs typeface="Arial" pitchFamily="34" charset="0"/>
              </a:endParaRPr>
            </a:p>
            <a:p>
              <a:pPr fontAlgn="auto">
                <a:spcBef>
                  <a:spcPts val="0"/>
                </a:spcBef>
                <a:spcAft>
                  <a:spcPts val="0"/>
                </a:spcAft>
              </a:pPr>
              <a:r>
                <a:rPr lang="cs-CZ" sz="1200" b="1" kern="0" dirty="0">
                  <a:solidFill>
                    <a:srgbClr val="00B050"/>
                  </a:solidFill>
                  <a:latin typeface="Calibri"/>
                  <a:cs typeface="Arial" pitchFamily="34" charset="0"/>
                </a:rPr>
                <a:t>Dostatek propagačních materiálů</a:t>
              </a:r>
            </a:p>
            <a:p>
              <a:pPr fontAlgn="auto">
                <a:spcBef>
                  <a:spcPts val="0"/>
                </a:spcBef>
                <a:spcAft>
                  <a:spcPts val="0"/>
                </a:spcAft>
              </a:pPr>
              <a:r>
                <a:rPr lang="cs-CZ" sz="1000" i="1" kern="0" dirty="0">
                  <a:solidFill>
                    <a:srgbClr val="FFFFFF"/>
                  </a:solidFill>
                  <a:latin typeface="Calibri"/>
                  <a:cs typeface="Arial" pitchFamily="34" charset="0"/>
                </a:rPr>
                <a:t>Potěšila mne ta spousta uspořádaných prospektů, snadno jsem si nalezla, co jsem potřebovala. Ochota pracovnice mne také potěšila. Jako sběratele reklamních propisek mne potěšila jejich nabídka. Celkově reklamních předmětů měli hodně.</a:t>
              </a:r>
            </a:p>
            <a:p>
              <a:pPr fontAlgn="auto">
                <a:spcBef>
                  <a:spcPts val="0"/>
                </a:spcBef>
                <a:spcAft>
                  <a:spcPts val="0"/>
                </a:spcAft>
              </a:pPr>
              <a:endParaRPr lang="cs-CZ" sz="500" i="1" kern="0" dirty="0">
                <a:solidFill>
                  <a:srgbClr val="FFFFFF"/>
                </a:solidFill>
                <a:latin typeface="Calibri"/>
                <a:cs typeface="Arial" pitchFamily="34" charset="0"/>
              </a:endParaRPr>
            </a:p>
            <a:p>
              <a:pPr fontAlgn="auto">
                <a:spcBef>
                  <a:spcPts val="0"/>
                </a:spcBef>
                <a:spcAft>
                  <a:spcPts val="0"/>
                </a:spcAft>
              </a:pPr>
              <a:r>
                <a:rPr lang="cs-CZ" sz="1200" b="1" kern="0" dirty="0">
                  <a:solidFill>
                    <a:srgbClr val="00B050"/>
                  </a:solidFill>
                  <a:latin typeface="Calibri"/>
                  <a:cs typeface="Arial" pitchFamily="34" charset="0"/>
                </a:rPr>
                <a:t>Příchod na IC</a:t>
              </a:r>
            </a:p>
            <a:p>
              <a:pPr fontAlgn="auto">
                <a:spcBef>
                  <a:spcPts val="0"/>
                </a:spcBef>
                <a:spcAft>
                  <a:spcPts val="0"/>
                </a:spcAft>
              </a:pPr>
              <a:r>
                <a:rPr lang="cs-CZ" sz="1000" i="1" kern="0" dirty="0">
                  <a:solidFill>
                    <a:srgbClr val="FFFFFF"/>
                  </a:solidFill>
                  <a:latin typeface="Calibri"/>
                  <a:cs typeface="Arial" pitchFamily="34" charset="0"/>
                </a:rPr>
                <a:t>Hned u vstupu mě překvapil rozsáhlý osvětlený příkop, kde byly vidět kameny. Musel jsem se zastavit, protože jsem nevěděl, jestli spadnu, když udělám krok vpřed. Zjistil jsem, že je zde skleněná, průhledná podlaha. To mě rozesmálo. Stejně se choval klient, který přišel chvilku po mě.</a:t>
              </a:r>
            </a:p>
          </p:txBody>
        </p:sp>
      </p:grpSp>
      <p:sp>
        <p:nvSpPr>
          <p:cNvPr id="15" name="Obdélník 34"/>
          <p:cNvSpPr/>
          <p:nvPr/>
        </p:nvSpPr>
        <p:spPr>
          <a:xfrm>
            <a:off x="1601487" y="992612"/>
            <a:ext cx="1386338" cy="1931401"/>
          </a:xfrm>
          <a:prstGeom prst="rect">
            <a:avLst/>
          </a:prstGeom>
          <a:solidFill>
            <a:srgbClr val="00B050"/>
          </a:solidFill>
          <a:ln w="25400" cap="flat" cmpd="sng" algn="ctr">
            <a:noFill/>
            <a:prstDash val="solid"/>
          </a:ln>
          <a:effectLst/>
        </p:spPr>
        <p:txBody>
          <a:bodyPr rtlCol="0" anchor="ctr"/>
          <a:lstStyle/>
          <a:p>
            <a:pPr fontAlgn="auto">
              <a:spcBef>
                <a:spcPts val="0"/>
              </a:spcBef>
              <a:spcAft>
                <a:spcPts val="0"/>
              </a:spcAft>
              <a:defRPr/>
            </a:pPr>
            <a:r>
              <a:rPr lang="cs-CZ" sz="1400" b="1" kern="0" dirty="0">
                <a:solidFill>
                  <a:srgbClr val="FFFFFF"/>
                </a:solidFill>
                <a:latin typeface="Calibri"/>
                <a:cs typeface="Arial" pitchFamily="34" charset="0"/>
              </a:rPr>
              <a:t>OCENILI JSME</a:t>
            </a:r>
            <a:endParaRPr lang="cs-CZ" sz="1400" kern="0" dirty="0">
              <a:solidFill>
                <a:srgbClr val="FFFFFF"/>
              </a:solidFill>
              <a:latin typeface="Calibri"/>
              <a:cs typeface="Arial" pitchFamily="34" charset="0"/>
            </a:endParaRPr>
          </a:p>
        </p:txBody>
      </p:sp>
      <p:sp>
        <p:nvSpPr>
          <p:cNvPr id="16" name="Obdélník 34"/>
          <p:cNvSpPr/>
          <p:nvPr/>
        </p:nvSpPr>
        <p:spPr>
          <a:xfrm>
            <a:off x="1601488" y="2996020"/>
            <a:ext cx="1386338" cy="1499457"/>
          </a:xfrm>
          <a:prstGeom prst="rect">
            <a:avLst/>
          </a:prstGeom>
          <a:solidFill>
            <a:srgbClr val="ED6737"/>
          </a:solidFill>
          <a:ln w="25400" cap="flat" cmpd="sng" algn="ctr">
            <a:noFill/>
            <a:prstDash val="solid"/>
          </a:ln>
          <a:effectLst/>
        </p:spPr>
        <p:txBody>
          <a:bodyPr rtlCol="0" anchor="ctr"/>
          <a:lstStyle/>
          <a:p>
            <a:pPr fontAlgn="auto">
              <a:spcBef>
                <a:spcPts val="0"/>
              </a:spcBef>
              <a:spcAft>
                <a:spcPts val="0"/>
              </a:spcAft>
              <a:defRPr/>
            </a:pPr>
            <a:r>
              <a:rPr lang="cs-CZ" sz="1400" b="1" kern="0" dirty="0">
                <a:solidFill>
                  <a:srgbClr val="FFFFFF"/>
                </a:solidFill>
                <a:latin typeface="Calibri"/>
                <a:cs typeface="Arial" pitchFamily="34" charset="0"/>
              </a:rPr>
              <a:t>NEPOTĚŠILO NÁS</a:t>
            </a:r>
            <a:endParaRPr lang="cs-CZ" sz="1400" kern="0" dirty="0">
              <a:solidFill>
                <a:srgbClr val="FFFFFF"/>
              </a:solidFill>
              <a:latin typeface="Calibri"/>
              <a:cs typeface="Arial" pitchFamily="34" charset="0"/>
            </a:endParaRPr>
          </a:p>
        </p:txBody>
      </p:sp>
      <p:grpSp>
        <p:nvGrpSpPr>
          <p:cNvPr id="34" name="Skupina 33"/>
          <p:cNvGrpSpPr/>
          <p:nvPr/>
        </p:nvGrpSpPr>
        <p:grpSpPr>
          <a:xfrm>
            <a:off x="421127" y="1506135"/>
            <a:ext cx="921876" cy="900000"/>
            <a:chOff x="450286" y="1564898"/>
            <a:chExt cx="921876" cy="900000"/>
          </a:xfrm>
        </p:grpSpPr>
        <p:sp>
          <p:nvSpPr>
            <p:cNvPr id="14" name="Oval 8"/>
            <p:cNvSpPr>
              <a:spLocks noChangeAspect="1"/>
            </p:cNvSpPr>
            <p:nvPr/>
          </p:nvSpPr>
          <p:spPr>
            <a:xfrm>
              <a:off x="450286" y="1564898"/>
              <a:ext cx="921876" cy="900000"/>
            </a:xfrm>
            <a:prstGeom prst="ellipse">
              <a:avLst/>
            </a:prstGeom>
            <a:solidFill>
              <a:srgbClr val="FFFFFF"/>
            </a:solidFill>
            <a:ln w="25400" cap="flat" cmpd="sng" algn="ctr">
              <a:no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fontAlgn="auto">
                <a:spcBef>
                  <a:spcPts val="0"/>
                </a:spcBef>
                <a:spcAft>
                  <a:spcPts val="0"/>
                </a:spcAft>
                <a:defRPr/>
              </a:pPr>
              <a:endParaRPr lang="en-US" kern="0" dirty="0">
                <a:solidFill>
                  <a:srgbClr val="FFFFFF"/>
                </a:solidFill>
                <a:latin typeface="Calibri"/>
              </a:endParaRPr>
            </a:p>
          </p:txBody>
        </p:sp>
        <p:sp>
          <p:nvSpPr>
            <p:cNvPr id="17" name="Freeform 7"/>
            <p:cNvSpPr>
              <a:spLocks noChangeAspect="1" noEditPoints="1"/>
            </p:cNvSpPr>
            <p:nvPr/>
          </p:nvSpPr>
          <p:spPr bwMode="auto">
            <a:xfrm>
              <a:off x="634915" y="1806675"/>
              <a:ext cx="549701" cy="432000"/>
            </a:xfrm>
            <a:custGeom>
              <a:avLst/>
              <a:gdLst/>
              <a:ahLst/>
              <a:cxnLst>
                <a:cxn ang="0">
                  <a:pos x="38" y="144"/>
                </a:cxn>
                <a:cxn ang="0">
                  <a:pos x="82" y="153"/>
                </a:cxn>
                <a:cxn ang="0">
                  <a:pos x="38" y="106"/>
                </a:cxn>
                <a:cxn ang="0">
                  <a:pos x="127" y="97"/>
                </a:cxn>
                <a:cxn ang="0">
                  <a:pos x="38" y="106"/>
                </a:cxn>
                <a:cxn ang="0">
                  <a:pos x="196" y="123"/>
                </a:cxn>
                <a:cxn ang="0">
                  <a:pos x="196" y="90"/>
                </a:cxn>
                <a:cxn ang="0">
                  <a:pos x="196" y="128"/>
                </a:cxn>
                <a:cxn ang="0">
                  <a:pos x="196" y="90"/>
                </a:cxn>
                <a:cxn ang="0">
                  <a:pos x="187" y="170"/>
                </a:cxn>
                <a:cxn ang="0">
                  <a:pos x="172" y="166"/>
                </a:cxn>
                <a:cxn ang="0">
                  <a:pos x="187" y="144"/>
                </a:cxn>
                <a:cxn ang="0">
                  <a:pos x="213" y="143"/>
                </a:cxn>
                <a:cxn ang="0">
                  <a:pos x="212" y="164"/>
                </a:cxn>
                <a:cxn ang="0">
                  <a:pos x="198" y="148"/>
                </a:cxn>
                <a:cxn ang="0">
                  <a:pos x="213" y="143"/>
                </a:cxn>
                <a:cxn ang="0">
                  <a:pos x="205" y="81"/>
                </a:cxn>
                <a:cxn ang="0">
                  <a:pos x="220" y="92"/>
                </a:cxn>
                <a:cxn ang="0">
                  <a:pos x="225" y="109"/>
                </a:cxn>
                <a:cxn ang="0">
                  <a:pos x="220" y="127"/>
                </a:cxn>
                <a:cxn ang="0">
                  <a:pos x="205" y="137"/>
                </a:cxn>
                <a:cxn ang="0">
                  <a:pos x="187" y="137"/>
                </a:cxn>
                <a:cxn ang="0">
                  <a:pos x="172" y="127"/>
                </a:cxn>
                <a:cxn ang="0">
                  <a:pos x="167" y="110"/>
                </a:cxn>
                <a:cxn ang="0">
                  <a:pos x="172" y="92"/>
                </a:cxn>
                <a:cxn ang="0">
                  <a:pos x="187" y="81"/>
                </a:cxn>
                <a:cxn ang="0">
                  <a:pos x="40" y="62"/>
                </a:cxn>
                <a:cxn ang="0">
                  <a:pos x="125" y="49"/>
                </a:cxn>
                <a:cxn ang="0">
                  <a:pos x="40" y="62"/>
                </a:cxn>
                <a:cxn ang="0">
                  <a:pos x="253" y="194"/>
                </a:cxn>
                <a:cxn ang="0">
                  <a:pos x="5" y="199"/>
                </a:cxn>
                <a:cxn ang="0">
                  <a:pos x="0" y="5"/>
                </a:cxn>
                <a:cxn ang="0">
                  <a:pos x="210" y="0"/>
                </a:cxn>
                <a:cxn ang="0">
                  <a:pos x="251" y="43"/>
                </a:cxn>
                <a:cxn ang="0">
                  <a:pos x="216" y="19"/>
                </a:cxn>
                <a:cxn ang="0">
                  <a:pos x="235" y="42"/>
                </a:cxn>
                <a:cxn ang="0">
                  <a:pos x="242" y="52"/>
                </a:cxn>
                <a:cxn ang="0">
                  <a:pos x="205" y="47"/>
                </a:cxn>
                <a:cxn ang="0">
                  <a:pos x="10" y="10"/>
                </a:cxn>
                <a:cxn ang="0">
                  <a:pos x="242" y="188"/>
                </a:cxn>
                <a:cxn ang="0">
                  <a:pos x="38" y="130"/>
                </a:cxn>
                <a:cxn ang="0">
                  <a:pos x="127" y="121"/>
                </a:cxn>
                <a:cxn ang="0">
                  <a:pos x="38" y="130"/>
                </a:cxn>
              </a:cxnLst>
              <a:rect l="0" t="0" r="r" b="b"/>
              <a:pathLst>
                <a:path w="253" h="199">
                  <a:moveTo>
                    <a:pt x="38" y="153"/>
                  </a:moveTo>
                  <a:cubicBezTo>
                    <a:pt x="32" y="153"/>
                    <a:pt x="32" y="144"/>
                    <a:pt x="38" y="144"/>
                  </a:cubicBezTo>
                  <a:cubicBezTo>
                    <a:pt x="82" y="144"/>
                    <a:pt x="82" y="144"/>
                    <a:pt x="82" y="144"/>
                  </a:cubicBezTo>
                  <a:cubicBezTo>
                    <a:pt x="88" y="144"/>
                    <a:pt x="88" y="153"/>
                    <a:pt x="82" y="153"/>
                  </a:cubicBezTo>
                  <a:cubicBezTo>
                    <a:pt x="38" y="153"/>
                    <a:pt x="38" y="153"/>
                    <a:pt x="38" y="153"/>
                  </a:cubicBezTo>
                  <a:close/>
                  <a:moveTo>
                    <a:pt x="38" y="106"/>
                  </a:moveTo>
                  <a:cubicBezTo>
                    <a:pt x="32" y="106"/>
                    <a:pt x="32" y="97"/>
                    <a:pt x="38" y="97"/>
                  </a:cubicBezTo>
                  <a:cubicBezTo>
                    <a:pt x="127" y="97"/>
                    <a:pt x="127" y="97"/>
                    <a:pt x="127" y="97"/>
                  </a:cubicBezTo>
                  <a:cubicBezTo>
                    <a:pt x="133" y="97"/>
                    <a:pt x="133" y="106"/>
                    <a:pt x="127" y="106"/>
                  </a:cubicBezTo>
                  <a:cubicBezTo>
                    <a:pt x="38" y="106"/>
                    <a:pt x="38" y="106"/>
                    <a:pt x="38" y="106"/>
                  </a:cubicBezTo>
                  <a:close/>
                  <a:moveTo>
                    <a:pt x="196" y="95"/>
                  </a:moveTo>
                  <a:cubicBezTo>
                    <a:pt x="214" y="95"/>
                    <a:pt x="214" y="123"/>
                    <a:pt x="196" y="123"/>
                  </a:cubicBezTo>
                  <a:cubicBezTo>
                    <a:pt x="178" y="123"/>
                    <a:pt x="178" y="95"/>
                    <a:pt x="196" y="95"/>
                  </a:cubicBezTo>
                  <a:close/>
                  <a:moveTo>
                    <a:pt x="196" y="90"/>
                  </a:moveTo>
                  <a:cubicBezTo>
                    <a:pt x="207" y="90"/>
                    <a:pt x="215" y="99"/>
                    <a:pt x="215" y="109"/>
                  </a:cubicBezTo>
                  <a:cubicBezTo>
                    <a:pt x="215" y="120"/>
                    <a:pt x="207" y="128"/>
                    <a:pt x="196" y="128"/>
                  </a:cubicBezTo>
                  <a:cubicBezTo>
                    <a:pt x="186" y="128"/>
                    <a:pt x="177" y="120"/>
                    <a:pt x="177" y="109"/>
                  </a:cubicBezTo>
                  <a:cubicBezTo>
                    <a:pt x="177" y="99"/>
                    <a:pt x="186" y="90"/>
                    <a:pt x="196" y="90"/>
                  </a:cubicBezTo>
                  <a:close/>
                  <a:moveTo>
                    <a:pt x="194" y="148"/>
                  </a:moveTo>
                  <a:cubicBezTo>
                    <a:pt x="187" y="170"/>
                    <a:pt x="187" y="170"/>
                    <a:pt x="187" y="170"/>
                  </a:cubicBezTo>
                  <a:cubicBezTo>
                    <a:pt x="181" y="164"/>
                    <a:pt x="181" y="164"/>
                    <a:pt x="181" y="164"/>
                  </a:cubicBezTo>
                  <a:cubicBezTo>
                    <a:pt x="172" y="166"/>
                    <a:pt x="172" y="166"/>
                    <a:pt x="172" y="166"/>
                  </a:cubicBezTo>
                  <a:cubicBezTo>
                    <a:pt x="179" y="143"/>
                    <a:pt x="179" y="143"/>
                    <a:pt x="179" y="143"/>
                  </a:cubicBezTo>
                  <a:cubicBezTo>
                    <a:pt x="185" y="143"/>
                    <a:pt x="184" y="141"/>
                    <a:pt x="187" y="144"/>
                  </a:cubicBezTo>
                  <a:cubicBezTo>
                    <a:pt x="189" y="146"/>
                    <a:pt x="191" y="147"/>
                    <a:pt x="194" y="148"/>
                  </a:cubicBezTo>
                  <a:close/>
                  <a:moveTo>
                    <a:pt x="213" y="143"/>
                  </a:moveTo>
                  <a:cubicBezTo>
                    <a:pt x="220" y="166"/>
                    <a:pt x="220" y="166"/>
                    <a:pt x="220" y="166"/>
                  </a:cubicBezTo>
                  <a:cubicBezTo>
                    <a:pt x="212" y="164"/>
                    <a:pt x="212" y="164"/>
                    <a:pt x="212" y="164"/>
                  </a:cubicBezTo>
                  <a:cubicBezTo>
                    <a:pt x="205" y="170"/>
                    <a:pt x="205" y="170"/>
                    <a:pt x="205" y="170"/>
                  </a:cubicBezTo>
                  <a:cubicBezTo>
                    <a:pt x="198" y="148"/>
                    <a:pt x="198" y="148"/>
                    <a:pt x="198" y="148"/>
                  </a:cubicBezTo>
                  <a:cubicBezTo>
                    <a:pt x="205" y="146"/>
                    <a:pt x="204" y="142"/>
                    <a:pt x="209" y="142"/>
                  </a:cubicBezTo>
                  <a:cubicBezTo>
                    <a:pt x="210" y="143"/>
                    <a:pt x="212" y="143"/>
                    <a:pt x="213" y="143"/>
                  </a:cubicBezTo>
                  <a:close/>
                  <a:moveTo>
                    <a:pt x="196" y="76"/>
                  </a:moveTo>
                  <a:cubicBezTo>
                    <a:pt x="200" y="76"/>
                    <a:pt x="202" y="80"/>
                    <a:pt x="205" y="81"/>
                  </a:cubicBezTo>
                  <a:cubicBezTo>
                    <a:pt x="208" y="82"/>
                    <a:pt x="213" y="80"/>
                    <a:pt x="216" y="82"/>
                  </a:cubicBezTo>
                  <a:cubicBezTo>
                    <a:pt x="219" y="84"/>
                    <a:pt x="218" y="89"/>
                    <a:pt x="220" y="92"/>
                  </a:cubicBezTo>
                  <a:cubicBezTo>
                    <a:pt x="222" y="95"/>
                    <a:pt x="227" y="96"/>
                    <a:pt x="228" y="99"/>
                  </a:cubicBezTo>
                  <a:cubicBezTo>
                    <a:pt x="229" y="102"/>
                    <a:pt x="225" y="106"/>
                    <a:pt x="225" y="109"/>
                  </a:cubicBezTo>
                  <a:cubicBezTo>
                    <a:pt x="225" y="113"/>
                    <a:pt x="229" y="116"/>
                    <a:pt x="228" y="120"/>
                  </a:cubicBezTo>
                  <a:cubicBezTo>
                    <a:pt x="227" y="123"/>
                    <a:pt x="222" y="124"/>
                    <a:pt x="220" y="127"/>
                  </a:cubicBezTo>
                  <a:cubicBezTo>
                    <a:pt x="218" y="130"/>
                    <a:pt x="219" y="135"/>
                    <a:pt x="216" y="137"/>
                  </a:cubicBezTo>
                  <a:cubicBezTo>
                    <a:pt x="213" y="139"/>
                    <a:pt x="209" y="136"/>
                    <a:pt x="205" y="137"/>
                  </a:cubicBezTo>
                  <a:cubicBezTo>
                    <a:pt x="202" y="138"/>
                    <a:pt x="200" y="143"/>
                    <a:pt x="196" y="143"/>
                  </a:cubicBezTo>
                  <a:cubicBezTo>
                    <a:pt x="192" y="143"/>
                    <a:pt x="190" y="139"/>
                    <a:pt x="187" y="137"/>
                  </a:cubicBezTo>
                  <a:cubicBezTo>
                    <a:pt x="184" y="136"/>
                    <a:pt x="179" y="139"/>
                    <a:pt x="176" y="137"/>
                  </a:cubicBezTo>
                  <a:cubicBezTo>
                    <a:pt x="173" y="135"/>
                    <a:pt x="174" y="130"/>
                    <a:pt x="172" y="127"/>
                  </a:cubicBezTo>
                  <a:cubicBezTo>
                    <a:pt x="170" y="124"/>
                    <a:pt x="165" y="123"/>
                    <a:pt x="164" y="120"/>
                  </a:cubicBezTo>
                  <a:cubicBezTo>
                    <a:pt x="163" y="117"/>
                    <a:pt x="167" y="113"/>
                    <a:pt x="167" y="110"/>
                  </a:cubicBezTo>
                  <a:cubicBezTo>
                    <a:pt x="167" y="106"/>
                    <a:pt x="163" y="102"/>
                    <a:pt x="164" y="99"/>
                  </a:cubicBezTo>
                  <a:cubicBezTo>
                    <a:pt x="165" y="96"/>
                    <a:pt x="170" y="95"/>
                    <a:pt x="172" y="92"/>
                  </a:cubicBezTo>
                  <a:cubicBezTo>
                    <a:pt x="174" y="89"/>
                    <a:pt x="173" y="84"/>
                    <a:pt x="176" y="82"/>
                  </a:cubicBezTo>
                  <a:cubicBezTo>
                    <a:pt x="179" y="80"/>
                    <a:pt x="183" y="83"/>
                    <a:pt x="187" y="81"/>
                  </a:cubicBezTo>
                  <a:cubicBezTo>
                    <a:pt x="190" y="80"/>
                    <a:pt x="192" y="76"/>
                    <a:pt x="196" y="76"/>
                  </a:cubicBezTo>
                  <a:close/>
                  <a:moveTo>
                    <a:pt x="40" y="62"/>
                  </a:moveTo>
                  <a:cubicBezTo>
                    <a:pt x="31" y="62"/>
                    <a:pt x="31" y="49"/>
                    <a:pt x="40" y="49"/>
                  </a:cubicBezTo>
                  <a:cubicBezTo>
                    <a:pt x="125" y="49"/>
                    <a:pt x="125" y="49"/>
                    <a:pt x="125" y="49"/>
                  </a:cubicBezTo>
                  <a:cubicBezTo>
                    <a:pt x="134" y="49"/>
                    <a:pt x="134" y="62"/>
                    <a:pt x="125" y="62"/>
                  </a:cubicBezTo>
                  <a:cubicBezTo>
                    <a:pt x="40" y="62"/>
                    <a:pt x="40" y="62"/>
                    <a:pt x="40" y="62"/>
                  </a:cubicBezTo>
                  <a:close/>
                  <a:moveTo>
                    <a:pt x="253" y="47"/>
                  </a:moveTo>
                  <a:cubicBezTo>
                    <a:pt x="253" y="194"/>
                    <a:pt x="253" y="194"/>
                    <a:pt x="253" y="194"/>
                  </a:cubicBezTo>
                  <a:cubicBezTo>
                    <a:pt x="253" y="197"/>
                    <a:pt x="250" y="199"/>
                    <a:pt x="247" y="199"/>
                  </a:cubicBezTo>
                  <a:cubicBezTo>
                    <a:pt x="5" y="199"/>
                    <a:pt x="5" y="199"/>
                    <a:pt x="5" y="199"/>
                  </a:cubicBezTo>
                  <a:cubicBezTo>
                    <a:pt x="2" y="199"/>
                    <a:pt x="0" y="197"/>
                    <a:pt x="0" y="194"/>
                  </a:cubicBezTo>
                  <a:cubicBezTo>
                    <a:pt x="0" y="5"/>
                    <a:pt x="0" y="5"/>
                    <a:pt x="0" y="5"/>
                  </a:cubicBezTo>
                  <a:cubicBezTo>
                    <a:pt x="0" y="2"/>
                    <a:pt x="2" y="0"/>
                    <a:pt x="5" y="0"/>
                  </a:cubicBezTo>
                  <a:cubicBezTo>
                    <a:pt x="76" y="0"/>
                    <a:pt x="139" y="0"/>
                    <a:pt x="210" y="0"/>
                  </a:cubicBezTo>
                  <a:cubicBezTo>
                    <a:pt x="212" y="0"/>
                    <a:pt x="213" y="1"/>
                    <a:pt x="215" y="2"/>
                  </a:cubicBezTo>
                  <a:cubicBezTo>
                    <a:pt x="251" y="43"/>
                    <a:pt x="251" y="43"/>
                    <a:pt x="251" y="43"/>
                  </a:cubicBezTo>
                  <a:cubicBezTo>
                    <a:pt x="252" y="44"/>
                    <a:pt x="253" y="45"/>
                    <a:pt x="253" y="47"/>
                  </a:cubicBezTo>
                  <a:close/>
                  <a:moveTo>
                    <a:pt x="216" y="19"/>
                  </a:moveTo>
                  <a:cubicBezTo>
                    <a:pt x="216" y="42"/>
                    <a:pt x="216" y="42"/>
                    <a:pt x="216" y="42"/>
                  </a:cubicBezTo>
                  <a:cubicBezTo>
                    <a:pt x="235" y="42"/>
                    <a:pt x="235" y="42"/>
                    <a:pt x="235" y="42"/>
                  </a:cubicBezTo>
                  <a:cubicBezTo>
                    <a:pt x="216" y="19"/>
                    <a:pt x="216" y="19"/>
                    <a:pt x="216" y="19"/>
                  </a:cubicBezTo>
                  <a:close/>
                  <a:moveTo>
                    <a:pt x="242" y="52"/>
                  </a:moveTo>
                  <a:cubicBezTo>
                    <a:pt x="210" y="52"/>
                    <a:pt x="210" y="52"/>
                    <a:pt x="210" y="52"/>
                  </a:cubicBezTo>
                  <a:cubicBezTo>
                    <a:pt x="207" y="52"/>
                    <a:pt x="205" y="50"/>
                    <a:pt x="205" y="47"/>
                  </a:cubicBezTo>
                  <a:cubicBezTo>
                    <a:pt x="205" y="10"/>
                    <a:pt x="205" y="10"/>
                    <a:pt x="205" y="10"/>
                  </a:cubicBezTo>
                  <a:cubicBezTo>
                    <a:pt x="10" y="10"/>
                    <a:pt x="10" y="10"/>
                    <a:pt x="10" y="10"/>
                  </a:cubicBezTo>
                  <a:cubicBezTo>
                    <a:pt x="10" y="188"/>
                    <a:pt x="10" y="188"/>
                    <a:pt x="10" y="188"/>
                  </a:cubicBezTo>
                  <a:cubicBezTo>
                    <a:pt x="242" y="188"/>
                    <a:pt x="242" y="188"/>
                    <a:pt x="242" y="188"/>
                  </a:cubicBezTo>
                  <a:cubicBezTo>
                    <a:pt x="242" y="52"/>
                    <a:pt x="242" y="52"/>
                    <a:pt x="242" y="52"/>
                  </a:cubicBezTo>
                  <a:close/>
                  <a:moveTo>
                    <a:pt x="38" y="130"/>
                  </a:moveTo>
                  <a:cubicBezTo>
                    <a:pt x="32" y="130"/>
                    <a:pt x="32" y="121"/>
                    <a:pt x="38" y="121"/>
                  </a:cubicBezTo>
                  <a:cubicBezTo>
                    <a:pt x="127" y="121"/>
                    <a:pt x="127" y="121"/>
                    <a:pt x="127" y="121"/>
                  </a:cubicBezTo>
                  <a:cubicBezTo>
                    <a:pt x="133" y="121"/>
                    <a:pt x="133" y="130"/>
                    <a:pt x="127" y="130"/>
                  </a:cubicBezTo>
                  <a:cubicBezTo>
                    <a:pt x="38" y="130"/>
                    <a:pt x="38" y="130"/>
                    <a:pt x="38" y="130"/>
                  </a:cubicBezTo>
                  <a:close/>
                </a:path>
              </a:pathLst>
            </a:custGeom>
            <a:solidFill>
              <a:srgbClr val="00B050"/>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defRPr/>
              </a:pPr>
              <a:endParaRPr lang="en-GB" kern="0">
                <a:solidFill>
                  <a:srgbClr val="003399"/>
                </a:solidFill>
                <a:latin typeface="Calibri"/>
              </a:endParaRPr>
            </a:p>
          </p:txBody>
        </p:sp>
      </p:grpSp>
      <p:sp>
        <p:nvSpPr>
          <p:cNvPr id="3" name="Obdélník 2"/>
          <p:cNvSpPr/>
          <p:nvPr/>
        </p:nvSpPr>
        <p:spPr>
          <a:xfrm>
            <a:off x="220593" y="2996021"/>
            <a:ext cx="1321788" cy="1488420"/>
          </a:xfrm>
          <a:prstGeom prst="rect">
            <a:avLst/>
          </a:prstGeom>
          <a:solidFill>
            <a:schemeClr val="bg1">
              <a:lumMod val="50000"/>
            </a:schemeClr>
          </a:solidFill>
          <a:ln w="25400" cap="flat" cmpd="sng" algn="ctr">
            <a:noFill/>
            <a:prstDash val="solid"/>
          </a:ln>
          <a:effectLst/>
        </p:spPr>
        <p:txBody>
          <a:bodyPr rtlCol="0" anchor="ctr"/>
          <a:lstStyle/>
          <a:p>
            <a:pPr fontAlgn="auto">
              <a:spcBef>
                <a:spcPts val="0"/>
              </a:spcBef>
              <a:spcAft>
                <a:spcPts val="0"/>
              </a:spcAft>
              <a:defRPr/>
            </a:pPr>
            <a:endParaRPr lang="cs-CZ" sz="2400" kern="0" dirty="0" err="1">
              <a:solidFill>
                <a:srgbClr val="003399"/>
              </a:solidFill>
              <a:latin typeface="Calibri"/>
            </a:endParaRPr>
          </a:p>
        </p:txBody>
      </p:sp>
      <p:grpSp>
        <p:nvGrpSpPr>
          <p:cNvPr id="23" name="Skupina 22"/>
          <p:cNvGrpSpPr/>
          <p:nvPr/>
        </p:nvGrpSpPr>
        <p:grpSpPr>
          <a:xfrm>
            <a:off x="421127" y="3290231"/>
            <a:ext cx="920719" cy="900000"/>
            <a:chOff x="421127" y="3435224"/>
            <a:chExt cx="920719" cy="900000"/>
          </a:xfrm>
        </p:grpSpPr>
        <p:sp>
          <p:nvSpPr>
            <p:cNvPr id="18" name="Oval 8"/>
            <p:cNvSpPr>
              <a:spLocks noChangeAspect="1"/>
            </p:cNvSpPr>
            <p:nvPr/>
          </p:nvSpPr>
          <p:spPr>
            <a:xfrm>
              <a:off x="421127" y="3435224"/>
              <a:ext cx="920719" cy="900000"/>
            </a:xfrm>
            <a:prstGeom prst="ellipse">
              <a:avLst/>
            </a:prstGeom>
            <a:solidFill>
              <a:srgbClr val="FFFFFF"/>
            </a:solidFill>
            <a:ln w="25400" cap="flat" cmpd="sng" algn="ctr">
              <a:no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fontAlgn="auto">
                <a:spcBef>
                  <a:spcPts val="0"/>
                </a:spcBef>
                <a:spcAft>
                  <a:spcPts val="0"/>
                </a:spcAft>
                <a:defRPr/>
              </a:pPr>
              <a:endParaRPr lang="en-US" kern="0" dirty="0">
                <a:solidFill>
                  <a:srgbClr val="FFFFFF"/>
                </a:solidFill>
                <a:latin typeface="Calibri"/>
              </a:endParaRPr>
            </a:p>
          </p:txBody>
        </p:sp>
        <p:grpSp>
          <p:nvGrpSpPr>
            <p:cNvPr id="19" name="Group 34"/>
            <p:cNvGrpSpPr>
              <a:grpSpLocks noChangeAspect="1"/>
            </p:cNvGrpSpPr>
            <p:nvPr/>
          </p:nvGrpSpPr>
          <p:grpSpPr>
            <a:xfrm>
              <a:off x="447989" y="3669224"/>
              <a:ext cx="777600" cy="432000"/>
              <a:chOff x="6516688" y="3387726"/>
              <a:chExt cx="800100" cy="444500"/>
            </a:xfrm>
            <a:solidFill>
              <a:srgbClr val="ED6737"/>
            </a:solidFill>
          </p:grpSpPr>
          <p:sp>
            <p:nvSpPr>
              <p:cNvPr id="20" name="Freeform 18"/>
              <p:cNvSpPr>
                <a:spLocks/>
              </p:cNvSpPr>
              <p:nvPr/>
            </p:nvSpPr>
            <p:spPr bwMode="auto">
              <a:xfrm>
                <a:off x="6765925" y="3387726"/>
                <a:ext cx="501650" cy="255588"/>
              </a:xfrm>
              <a:custGeom>
                <a:avLst/>
                <a:gdLst>
                  <a:gd name="T0" fmla="*/ 327 w 1251"/>
                  <a:gd name="T1" fmla="*/ 174 h 641"/>
                  <a:gd name="T2" fmla="*/ 282 w 1251"/>
                  <a:gd name="T3" fmla="*/ 166 h 641"/>
                  <a:gd name="T4" fmla="*/ 0 w 1251"/>
                  <a:gd name="T5" fmla="*/ 641 h 641"/>
                  <a:gd name="T6" fmla="*/ 20 w 1251"/>
                  <a:gd name="T7" fmla="*/ 637 h 641"/>
                  <a:gd name="T8" fmla="*/ 1195 w 1251"/>
                  <a:gd name="T9" fmla="*/ 430 h 641"/>
                  <a:gd name="T10" fmla="*/ 1227 w 1251"/>
                  <a:gd name="T11" fmla="*/ 426 h 641"/>
                  <a:gd name="T12" fmla="*/ 1238 w 1251"/>
                  <a:gd name="T13" fmla="*/ 242 h 641"/>
                  <a:gd name="T14" fmla="*/ 1101 w 1251"/>
                  <a:gd name="T15" fmla="*/ 31 h 641"/>
                  <a:gd name="T16" fmla="*/ 1084 w 1251"/>
                  <a:gd name="T17" fmla="*/ 27 h 641"/>
                  <a:gd name="T18" fmla="*/ 887 w 1251"/>
                  <a:gd name="T19" fmla="*/ 95 h 641"/>
                  <a:gd name="T20" fmla="*/ 810 w 1251"/>
                  <a:gd name="T21" fmla="*/ 186 h 641"/>
                  <a:gd name="T22" fmla="*/ 592 w 1251"/>
                  <a:gd name="T23" fmla="*/ 344 h 641"/>
                  <a:gd name="T24" fmla="*/ 444 w 1251"/>
                  <a:gd name="T25" fmla="*/ 297 h 641"/>
                  <a:gd name="T26" fmla="*/ 520 w 1251"/>
                  <a:gd name="T27" fmla="*/ 187 h 641"/>
                  <a:gd name="T28" fmla="*/ 575 w 1251"/>
                  <a:gd name="T29" fmla="*/ 225 h 641"/>
                  <a:gd name="T30" fmla="*/ 647 w 1251"/>
                  <a:gd name="T31" fmla="*/ 205 h 641"/>
                  <a:gd name="T32" fmla="*/ 630 w 1251"/>
                  <a:gd name="T33" fmla="*/ 147 h 641"/>
                  <a:gd name="T34" fmla="*/ 442 w 1251"/>
                  <a:gd name="T35" fmla="*/ 15 h 641"/>
                  <a:gd name="T36" fmla="*/ 375 w 1251"/>
                  <a:gd name="T37" fmla="*/ 27 h 641"/>
                  <a:gd name="T38" fmla="*/ 387 w 1251"/>
                  <a:gd name="T39" fmla="*/ 94 h 641"/>
                  <a:gd name="T40" fmla="*/ 442 w 1251"/>
                  <a:gd name="T41" fmla="*/ 132 h 641"/>
                  <a:gd name="T42" fmla="*/ 371 w 1251"/>
                  <a:gd name="T43" fmla="*/ 233 h 641"/>
                  <a:gd name="T44" fmla="*/ 327 w 1251"/>
                  <a:gd name="T45" fmla="*/ 174 h 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51" h="641">
                    <a:moveTo>
                      <a:pt x="327" y="174"/>
                    </a:moveTo>
                    <a:cubicBezTo>
                      <a:pt x="317" y="159"/>
                      <a:pt x="296" y="155"/>
                      <a:pt x="282" y="166"/>
                    </a:cubicBezTo>
                    <a:cubicBezTo>
                      <a:pt x="48" y="351"/>
                      <a:pt x="7" y="585"/>
                      <a:pt x="0" y="641"/>
                    </a:cubicBezTo>
                    <a:cubicBezTo>
                      <a:pt x="7" y="639"/>
                      <a:pt x="13" y="638"/>
                      <a:pt x="20" y="637"/>
                    </a:cubicBezTo>
                    <a:cubicBezTo>
                      <a:pt x="1195" y="430"/>
                      <a:pt x="1195" y="430"/>
                      <a:pt x="1195" y="430"/>
                    </a:cubicBezTo>
                    <a:cubicBezTo>
                      <a:pt x="1206" y="428"/>
                      <a:pt x="1216" y="427"/>
                      <a:pt x="1227" y="426"/>
                    </a:cubicBezTo>
                    <a:cubicBezTo>
                      <a:pt x="1241" y="378"/>
                      <a:pt x="1251" y="314"/>
                      <a:pt x="1238" y="242"/>
                    </a:cubicBezTo>
                    <a:cubicBezTo>
                      <a:pt x="1213" y="99"/>
                      <a:pt x="1105" y="34"/>
                      <a:pt x="1101" y="31"/>
                    </a:cubicBezTo>
                    <a:cubicBezTo>
                      <a:pt x="1096" y="28"/>
                      <a:pt x="1090" y="27"/>
                      <a:pt x="1084" y="27"/>
                    </a:cubicBezTo>
                    <a:cubicBezTo>
                      <a:pt x="1079" y="27"/>
                      <a:pt x="957" y="33"/>
                      <a:pt x="887" y="95"/>
                    </a:cubicBezTo>
                    <a:cubicBezTo>
                      <a:pt x="859" y="119"/>
                      <a:pt x="835" y="151"/>
                      <a:pt x="810" y="186"/>
                    </a:cubicBezTo>
                    <a:cubicBezTo>
                      <a:pt x="756" y="261"/>
                      <a:pt x="699" y="339"/>
                      <a:pt x="592" y="344"/>
                    </a:cubicBezTo>
                    <a:cubicBezTo>
                      <a:pt x="535" y="346"/>
                      <a:pt x="485" y="325"/>
                      <a:pt x="444" y="297"/>
                    </a:cubicBezTo>
                    <a:cubicBezTo>
                      <a:pt x="520" y="187"/>
                      <a:pt x="520" y="187"/>
                      <a:pt x="520" y="187"/>
                    </a:cubicBezTo>
                    <a:cubicBezTo>
                      <a:pt x="575" y="225"/>
                      <a:pt x="575" y="225"/>
                      <a:pt x="575" y="225"/>
                    </a:cubicBezTo>
                    <a:cubicBezTo>
                      <a:pt x="605" y="247"/>
                      <a:pt x="637" y="227"/>
                      <a:pt x="647" y="205"/>
                    </a:cubicBezTo>
                    <a:cubicBezTo>
                      <a:pt x="656" y="185"/>
                      <a:pt x="649" y="160"/>
                      <a:pt x="630" y="147"/>
                    </a:cubicBezTo>
                    <a:cubicBezTo>
                      <a:pt x="442" y="15"/>
                      <a:pt x="442" y="15"/>
                      <a:pt x="442" y="15"/>
                    </a:cubicBezTo>
                    <a:cubicBezTo>
                      <a:pt x="420" y="0"/>
                      <a:pt x="390" y="5"/>
                      <a:pt x="375" y="27"/>
                    </a:cubicBezTo>
                    <a:cubicBezTo>
                      <a:pt x="360" y="48"/>
                      <a:pt x="365" y="78"/>
                      <a:pt x="387" y="94"/>
                    </a:cubicBezTo>
                    <a:cubicBezTo>
                      <a:pt x="442" y="132"/>
                      <a:pt x="442" y="132"/>
                      <a:pt x="442" y="132"/>
                    </a:cubicBezTo>
                    <a:cubicBezTo>
                      <a:pt x="371" y="233"/>
                      <a:pt x="371" y="233"/>
                      <a:pt x="371" y="233"/>
                    </a:cubicBezTo>
                    <a:cubicBezTo>
                      <a:pt x="343" y="201"/>
                      <a:pt x="327" y="175"/>
                      <a:pt x="327" y="1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spcBef>
                    <a:spcPts val="0"/>
                  </a:spcBef>
                  <a:spcAft>
                    <a:spcPts val="0"/>
                  </a:spcAft>
                  <a:defRPr/>
                </a:pPr>
                <a:endParaRPr lang="en-GB" kern="0">
                  <a:solidFill>
                    <a:srgbClr val="003399"/>
                  </a:solidFill>
                  <a:latin typeface="Calibri"/>
                </a:endParaRPr>
              </a:p>
            </p:txBody>
          </p:sp>
          <p:sp>
            <p:nvSpPr>
              <p:cNvPr id="21" name="Freeform 19"/>
              <p:cNvSpPr>
                <a:spLocks/>
              </p:cNvSpPr>
              <p:nvPr/>
            </p:nvSpPr>
            <p:spPr bwMode="auto">
              <a:xfrm>
                <a:off x="6731000" y="3582988"/>
                <a:ext cx="585788" cy="233363"/>
              </a:xfrm>
              <a:custGeom>
                <a:avLst/>
                <a:gdLst>
                  <a:gd name="T0" fmla="*/ 1275 w 1460"/>
                  <a:gd name="T1" fmla="*/ 284 h 584"/>
                  <a:gd name="T2" fmla="*/ 1341 w 1460"/>
                  <a:gd name="T3" fmla="*/ 272 h 584"/>
                  <a:gd name="T4" fmla="*/ 1448 w 1460"/>
                  <a:gd name="T5" fmla="*/ 120 h 584"/>
                  <a:gd name="T6" fmla="*/ 1295 w 1460"/>
                  <a:gd name="T7" fmla="*/ 12 h 584"/>
                  <a:gd name="T8" fmla="*/ 120 w 1460"/>
                  <a:gd name="T9" fmla="*/ 220 h 584"/>
                  <a:gd name="T10" fmla="*/ 13 w 1460"/>
                  <a:gd name="T11" fmla="*/ 372 h 584"/>
                  <a:gd name="T12" fmla="*/ 166 w 1460"/>
                  <a:gd name="T13" fmla="*/ 480 h 584"/>
                  <a:gd name="T14" fmla="*/ 273 w 1460"/>
                  <a:gd name="T15" fmla="*/ 461 h 584"/>
                  <a:gd name="T16" fmla="*/ 420 w 1460"/>
                  <a:gd name="T17" fmla="*/ 567 h 584"/>
                  <a:gd name="T18" fmla="*/ 521 w 1460"/>
                  <a:gd name="T19" fmla="*/ 417 h 584"/>
                  <a:gd name="T20" fmla="*/ 1028 w 1460"/>
                  <a:gd name="T21" fmla="*/ 328 h 584"/>
                  <a:gd name="T22" fmla="*/ 1174 w 1460"/>
                  <a:gd name="T23" fmla="*/ 434 h 584"/>
                  <a:gd name="T24" fmla="*/ 1275 w 1460"/>
                  <a:gd name="T25" fmla="*/ 284 h 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60" h="584">
                    <a:moveTo>
                      <a:pt x="1275" y="284"/>
                    </a:moveTo>
                    <a:cubicBezTo>
                      <a:pt x="1341" y="272"/>
                      <a:pt x="1341" y="272"/>
                      <a:pt x="1341" y="272"/>
                    </a:cubicBezTo>
                    <a:cubicBezTo>
                      <a:pt x="1412" y="260"/>
                      <a:pt x="1460" y="191"/>
                      <a:pt x="1448" y="120"/>
                    </a:cubicBezTo>
                    <a:cubicBezTo>
                      <a:pt x="1435" y="48"/>
                      <a:pt x="1367" y="0"/>
                      <a:pt x="1295" y="12"/>
                    </a:cubicBezTo>
                    <a:cubicBezTo>
                      <a:pt x="120" y="220"/>
                      <a:pt x="120" y="220"/>
                      <a:pt x="120" y="220"/>
                    </a:cubicBezTo>
                    <a:cubicBezTo>
                      <a:pt x="48" y="232"/>
                      <a:pt x="0" y="301"/>
                      <a:pt x="13" y="372"/>
                    </a:cubicBezTo>
                    <a:cubicBezTo>
                      <a:pt x="30" y="471"/>
                      <a:pt x="124" y="487"/>
                      <a:pt x="166" y="480"/>
                    </a:cubicBezTo>
                    <a:cubicBezTo>
                      <a:pt x="273" y="461"/>
                      <a:pt x="273" y="461"/>
                      <a:pt x="273" y="461"/>
                    </a:cubicBezTo>
                    <a:cubicBezTo>
                      <a:pt x="279" y="504"/>
                      <a:pt x="326" y="584"/>
                      <a:pt x="420" y="567"/>
                    </a:cubicBezTo>
                    <a:cubicBezTo>
                      <a:pt x="522" y="549"/>
                      <a:pt x="528" y="449"/>
                      <a:pt x="521" y="417"/>
                    </a:cubicBezTo>
                    <a:cubicBezTo>
                      <a:pt x="1028" y="328"/>
                      <a:pt x="1028" y="328"/>
                      <a:pt x="1028" y="328"/>
                    </a:cubicBezTo>
                    <a:cubicBezTo>
                      <a:pt x="1033" y="367"/>
                      <a:pt x="1078" y="451"/>
                      <a:pt x="1174" y="434"/>
                    </a:cubicBezTo>
                    <a:cubicBezTo>
                      <a:pt x="1270" y="417"/>
                      <a:pt x="1284" y="325"/>
                      <a:pt x="1275" y="2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spcBef>
                    <a:spcPts val="0"/>
                  </a:spcBef>
                  <a:spcAft>
                    <a:spcPts val="0"/>
                  </a:spcAft>
                  <a:defRPr/>
                </a:pPr>
                <a:endParaRPr lang="en-GB" kern="0">
                  <a:solidFill>
                    <a:srgbClr val="003399"/>
                  </a:solidFill>
                  <a:latin typeface="Calibri"/>
                </a:endParaRPr>
              </a:p>
            </p:txBody>
          </p:sp>
          <p:sp>
            <p:nvSpPr>
              <p:cNvPr id="22" name="Freeform 20"/>
              <p:cNvSpPr>
                <a:spLocks/>
              </p:cNvSpPr>
              <p:nvPr/>
            </p:nvSpPr>
            <p:spPr bwMode="auto">
              <a:xfrm>
                <a:off x="6516688" y="3403601"/>
                <a:ext cx="269875" cy="428625"/>
              </a:xfrm>
              <a:custGeom>
                <a:avLst/>
                <a:gdLst>
                  <a:gd name="T0" fmla="*/ 297 w 673"/>
                  <a:gd name="T1" fmla="*/ 875 h 1069"/>
                  <a:gd name="T2" fmla="*/ 200 w 673"/>
                  <a:gd name="T3" fmla="*/ 516 h 1069"/>
                  <a:gd name="T4" fmla="*/ 419 w 673"/>
                  <a:gd name="T5" fmla="*/ 234 h 1069"/>
                  <a:gd name="T6" fmla="*/ 628 w 673"/>
                  <a:gd name="T7" fmla="*/ 345 h 1069"/>
                  <a:gd name="T8" fmla="*/ 673 w 673"/>
                  <a:gd name="T9" fmla="*/ 268 h 1069"/>
                  <a:gd name="T10" fmla="*/ 377 w 673"/>
                  <a:gd name="T11" fmla="*/ 19 h 1069"/>
                  <a:gd name="T12" fmla="*/ 339 w 673"/>
                  <a:gd name="T13" fmla="*/ 19 h 1069"/>
                  <a:gd name="T14" fmla="*/ 334 w 673"/>
                  <a:gd name="T15" fmla="*/ 35 h 1069"/>
                  <a:gd name="T16" fmla="*/ 273 w 673"/>
                  <a:gd name="T17" fmla="*/ 337 h 1069"/>
                  <a:gd name="T18" fmla="*/ 20 w 673"/>
                  <a:gd name="T19" fmla="*/ 473 h 1069"/>
                  <a:gd name="T20" fmla="*/ 8 w 673"/>
                  <a:gd name="T21" fmla="*/ 481 h 1069"/>
                  <a:gd name="T22" fmla="*/ 13 w 673"/>
                  <a:gd name="T23" fmla="*/ 514 h 1069"/>
                  <a:gd name="T24" fmla="*/ 208 w 673"/>
                  <a:gd name="T25" fmla="*/ 702 h 1069"/>
                  <a:gd name="T26" fmla="*/ 160 w 673"/>
                  <a:gd name="T27" fmla="*/ 972 h 1069"/>
                  <a:gd name="T28" fmla="*/ 167 w 673"/>
                  <a:gd name="T29" fmla="*/ 1002 h 1069"/>
                  <a:gd name="T30" fmla="*/ 192 w 673"/>
                  <a:gd name="T31" fmla="*/ 1004 h 1069"/>
                  <a:gd name="T32" fmla="*/ 563 w 673"/>
                  <a:gd name="T33" fmla="*/ 1053 h 1069"/>
                  <a:gd name="T34" fmla="*/ 614 w 673"/>
                  <a:gd name="T35" fmla="*/ 1049 h 1069"/>
                  <a:gd name="T36" fmla="*/ 612 w 673"/>
                  <a:gd name="T37" fmla="*/ 996 h 1069"/>
                  <a:gd name="T38" fmla="*/ 297 w 673"/>
                  <a:gd name="T39" fmla="*/ 875 h 10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73" h="1069">
                    <a:moveTo>
                      <a:pt x="297" y="875"/>
                    </a:moveTo>
                    <a:cubicBezTo>
                      <a:pt x="337" y="721"/>
                      <a:pt x="312" y="611"/>
                      <a:pt x="200" y="516"/>
                    </a:cubicBezTo>
                    <a:cubicBezTo>
                      <a:pt x="327" y="457"/>
                      <a:pt x="395" y="376"/>
                      <a:pt x="419" y="234"/>
                    </a:cubicBezTo>
                    <a:cubicBezTo>
                      <a:pt x="467" y="276"/>
                      <a:pt x="534" y="320"/>
                      <a:pt x="628" y="345"/>
                    </a:cubicBezTo>
                    <a:cubicBezTo>
                      <a:pt x="641" y="320"/>
                      <a:pt x="656" y="294"/>
                      <a:pt x="673" y="268"/>
                    </a:cubicBezTo>
                    <a:cubicBezTo>
                      <a:pt x="503" y="219"/>
                      <a:pt x="447" y="127"/>
                      <a:pt x="377" y="19"/>
                    </a:cubicBezTo>
                    <a:cubicBezTo>
                      <a:pt x="374" y="14"/>
                      <a:pt x="353" y="0"/>
                      <a:pt x="339" y="19"/>
                    </a:cubicBezTo>
                    <a:cubicBezTo>
                      <a:pt x="335" y="24"/>
                      <a:pt x="334" y="30"/>
                      <a:pt x="334" y="35"/>
                    </a:cubicBezTo>
                    <a:cubicBezTo>
                      <a:pt x="341" y="107"/>
                      <a:pt x="325" y="267"/>
                      <a:pt x="273" y="337"/>
                    </a:cubicBezTo>
                    <a:cubicBezTo>
                      <a:pt x="215" y="416"/>
                      <a:pt x="102" y="446"/>
                      <a:pt x="20" y="473"/>
                    </a:cubicBezTo>
                    <a:cubicBezTo>
                      <a:pt x="15" y="474"/>
                      <a:pt x="11" y="477"/>
                      <a:pt x="8" y="481"/>
                    </a:cubicBezTo>
                    <a:cubicBezTo>
                      <a:pt x="0" y="491"/>
                      <a:pt x="1" y="507"/>
                      <a:pt x="13" y="514"/>
                    </a:cubicBezTo>
                    <a:cubicBezTo>
                      <a:pt x="90" y="562"/>
                      <a:pt x="183" y="599"/>
                      <a:pt x="208" y="702"/>
                    </a:cubicBezTo>
                    <a:cubicBezTo>
                      <a:pt x="232" y="799"/>
                      <a:pt x="166" y="960"/>
                      <a:pt x="160" y="972"/>
                    </a:cubicBezTo>
                    <a:cubicBezTo>
                      <a:pt x="158" y="978"/>
                      <a:pt x="154" y="992"/>
                      <a:pt x="167" y="1002"/>
                    </a:cubicBezTo>
                    <a:cubicBezTo>
                      <a:pt x="174" y="1008"/>
                      <a:pt x="181" y="1008"/>
                      <a:pt x="192" y="1004"/>
                    </a:cubicBezTo>
                    <a:cubicBezTo>
                      <a:pt x="319" y="960"/>
                      <a:pt x="402" y="931"/>
                      <a:pt x="563" y="1053"/>
                    </a:cubicBezTo>
                    <a:cubicBezTo>
                      <a:pt x="584" y="1069"/>
                      <a:pt x="606" y="1058"/>
                      <a:pt x="614" y="1049"/>
                    </a:cubicBezTo>
                    <a:cubicBezTo>
                      <a:pt x="623" y="1039"/>
                      <a:pt x="632" y="1015"/>
                      <a:pt x="612" y="996"/>
                    </a:cubicBezTo>
                    <a:cubicBezTo>
                      <a:pt x="526" y="915"/>
                      <a:pt x="428" y="862"/>
                      <a:pt x="297" y="87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spcBef>
                    <a:spcPts val="0"/>
                  </a:spcBef>
                  <a:spcAft>
                    <a:spcPts val="0"/>
                  </a:spcAft>
                  <a:defRPr/>
                </a:pPr>
                <a:endParaRPr lang="en-GB" kern="0">
                  <a:solidFill>
                    <a:srgbClr val="003399"/>
                  </a:solidFill>
                  <a:latin typeface="Calibri"/>
                </a:endParaRPr>
              </a:p>
            </p:txBody>
          </p:sp>
        </p:grpSp>
      </p:grpSp>
    </p:spTree>
    <p:extLst>
      <p:ext uri="{BB962C8B-B14F-4D97-AF65-F5344CB8AC3E}">
        <p14:creationId xmlns:p14="http://schemas.microsoft.com/office/powerpoint/2010/main" val="30480441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1"/>
          </p:nvPr>
        </p:nvSpPr>
        <p:spPr/>
        <p:txBody>
          <a:bodyPr/>
          <a:lstStyle/>
          <a:p>
            <a:pPr defTabSz="685800">
              <a:defRPr/>
            </a:pPr>
            <a:fld id="{EFA7B33C-2957-4FED-A986-F7D0C74A1F7C}" type="slidenum">
              <a:rPr lang="cs-CZ" smtClean="0"/>
              <a:pPr defTabSz="685800">
                <a:defRPr/>
              </a:pPr>
              <a:t>24</a:t>
            </a:fld>
            <a:endParaRPr lang="cs-CZ" dirty="0"/>
          </a:p>
        </p:txBody>
      </p:sp>
      <p:sp>
        <p:nvSpPr>
          <p:cNvPr id="6" name="Nadpis 6"/>
          <p:cNvSpPr txBox="1">
            <a:spLocks/>
          </p:cNvSpPr>
          <p:nvPr/>
        </p:nvSpPr>
        <p:spPr bwMode="auto">
          <a:xfrm>
            <a:off x="540000" y="1296001"/>
            <a:ext cx="5961266" cy="627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ts val="4050"/>
              </a:lnSpc>
              <a:spcBef>
                <a:spcPct val="0"/>
              </a:spcBef>
              <a:spcAft>
                <a:spcPct val="0"/>
              </a:spcAft>
              <a:defRPr sz="3750" b="1" u="sng" kern="1200" cap="none" baseline="0">
                <a:solidFill>
                  <a:schemeClr val="bg1"/>
                </a:solidFill>
                <a:latin typeface="+mj-lt"/>
                <a:ea typeface="+mj-ea"/>
                <a:cs typeface="+mj-cs"/>
              </a:defRPr>
            </a:lvl1pPr>
            <a:lvl2pPr algn="l" rtl="0" eaLnBrk="0" fontAlgn="base" hangingPunct="0">
              <a:lnSpc>
                <a:spcPts val="2025"/>
              </a:lnSpc>
              <a:spcBef>
                <a:spcPct val="0"/>
              </a:spcBef>
              <a:spcAft>
                <a:spcPct val="0"/>
              </a:spcAft>
              <a:defRPr sz="1875" b="1">
                <a:solidFill>
                  <a:schemeClr val="tx2"/>
                </a:solidFill>
                <a:latin typeface="Arial" charset="0"/>
              </a:defRPr>
            </a:lvl2pPr>
            <a:lvl3pPr algn="l" rtl="0" eaLnBrk="0" fontAlgn="base" hangingPunct="0">
              <a:lnSpc>
                <a:spcPts val="2025"/>
              </a:lnSpc>
              <a:spcBef>
                <a:spcPct val="0"/>
              </a:spcBef>
              <a:spcAft>
                <a:spcPct val="0"/>
              </a:spcAft>
              <a:defRPr sz="1875" b="1">
                <a:solidFill>
                  <a:schemeClr val="tx2"/>
                </a:solidFill>
                <a:latin typeface="Arial" charset="0"/>
              </a:defRPr>
            </a:lvl3pPr>
            <a:lvl4pPr algn="l" rtl="0" eaLnBrk="0" fontAlgn="base" hangingPunct="0">
              <a:lnSpc>
                <a:spcPts val="2025"/>
              </a:lnSpc>
              <a:spcBef>
                <a:spcPct val="0"/>
              </a:spcBef>
              <a:spcAft>
                <a:spcPct val="0"/>
              </a:spcAft>
              <a:defRPr sz="1875" b="1">
                <a:solidFill>
                  <a:schemeClr val="tx2"/>
                </a:solidFill>
                <a:latin typeface="Arial" charset="0"/>
              </a:defRPr>
            </a:lvl4pPr>
            <a:lvl5pPr algn="l" rtl="0" eaLnBrk="0" fontAlgn="base" hangingPunct="0">
              <a:lnSpc>
                <a:spcPts val="2025"/>
              </a:lnSpc>
              <a:spcBef>
                <a:spcPct val="0"/>
              </a:spcBef>
              <a:spcAft>
                <a:spcPct val="0"/>
              </a:spcAft>
              <a:defRPr sz="1875" b="1">
                <a:solidFill>
                  <a:schemeClr val="tx2"/>
                </a:solidFill>
                <a:latin typeface="Arial" charset="0"/>
              </a:defRPr>
            </a:lvl5pPr>
            <a:lvl6pPr marL="342900" algn="l" rtl="0" fontAlgn="base">
              <a:lnSpc>
                <a:spcPts val="2025"/>
              </a:lnSpc>
              <a:spcBef>
                <a:spcPct val="0"/>
              </a:spcBef>
              <a:spcAft>
                <a:spcPct val="0"/>
              </a:spcAft>
              <a:defRPr sz="1875" b="1">
                <a:solidFill>
                  <a:schemeClr val="tx2"/>
                </a:solidFill>
                <a:latin typeface="Arial" charset="0"/>
              </a:defRPr>
            </a:lvl6pPr>
            <a:lvl7pPr marL="685800" algn="l" rtl="0" fontAlgn="base">
              <a:lnSpc>
                <a:spcPts val="2025"/>
              </a:lnSpc>
              <a:spcBef>
                <a:spcPct val="0"/>
              </a:spcBef>
              <a:spcAft>
                <a:spcPct val="0"/>
              </a:spcAft>
              <a:defRPr sz="1875" b="1">
                <a:solidFill>
                  <a:schemeClr val="tx2"/>
                </a:solidFill>
                <a:latin typeface="Arial" charset="0"/>
              </a:defRPr>
            </a:lvl7pPr>
            <a:lvl8pPr marL="1028700" algn="l" rtl="0" fontAlgn="base">
              <a:lnSpc>
                <a:spcPts val="2025"/>
              </a:lnSpc>
              <a:spcBef>
                <a:spcPct val="0"/>
              </a:spcBef>
              <a:spcAft>
                <a:spcPct val="0"/>
              </a:spcAft>
              <a:defRPr sz="1875" b="1">
                <a:solidFill>
                  <a:schemeClr val="tx2"/>
                </a:solidFill>
                <a:latin typeface="Arial" charset="0"/>
              </a:defRPr>
            </a:lvl8pPr>
            <a:lvl9pPr marL="1371600" algn="l" rtl="0" fontAlgn="base">
              <a:lnSpc>
                <a:spcPts val="2025"/>
              </a:lnSpc>
              <a:spcBef>
                <a:spcPct val="0"/>
              </a:spcBef>
              <a:spcAft>
                <a:spcPct val="0"/>
              </a:spcAft>
              <a:defRPr sz="1875" b="1">
                <a:solidFill>
                  <a:schemeClr val="tx2"/>
                </a:solidFill>
                <a:latin typeface="Arial" charset="0"/>
              </a:defRPr>
            </a:lvl9pPr>
          </a:lstStyle>
          <a:p>
            <a:r>
              <a:rPr lang="cs-CZ" sz="4000" u="none" dirty="0">
                <a:latin typeface="Calibri" panose="020F0502020204030204" pitchFamily="34" charset="0"/>
                <a:cs typeface="Calibri" panose="020F0502020204030204" pitchFamily="34" charset="0"/>
              </a:rPr>
              <a:t>KRAJÍCH?</a:t>
            </a:r>
          </a:p>
        </p:txBody>
      </p:sp>
      <p:sp>
        <p:nvSpPr>
          <p:cNvPr id="7" name="Obdélník 6"/>
          <p:cNvSpPr/>
          <p:nvPr/>
        </p:nvSpPr>
        <p:spPr>
          <a:xfrm>
            <a:off x="467544" y="926669"/>
            <a:ext cx="3096360" cy="369332"/>
          </a:xfrm>
          <a:prstGeom prst="rect">
            <a:avLst/>
          </a:prstGeom>
        </p:spPr>
        <p:txBody>
          <a:bodyPr wrap="none">
            <a:spAutoFit/>
          </a:bodyPr>
          <a:lstStyle/>
          <a:p>
            <a:r>
              <a:rPr lang="cs-CZ" b="1" dirty="0">
                <a:solidFill>
                  <a:schemeClr val="bg1"/>
                </a:solidFill>
                <a:latin typeface="Calibri" panose="020F0502020204030204" pitchFamily="34" charset="0"/>
              </a:rPr>
              <a:t>Jak si TIC vedla v jednotlivých</a:t>
            </a:r>
            <a:endParaRPr lang="en-US" b="1" dirty="0">
              <a:solidFill>
                <a:schemeClr val="bg1"/>
              </a:solidFill>
              <a:latin typeface="Calibri" panose="020F0502020204030204" pitchFamily="34" charset="0"/>
            </a:endParaRPr>
          </a:p>
        </p:txBody>
      </p:sp>
    </p:spTree>
    <p:extLst>
      <p:ext uri="{BB962C8B-B14F-4D97-AF65-F5344CB8AC3E}">
        <p14:creationId xmlns:p14="http://schemas.microsoft.com/office/powerpoint/2010/main" val="19329228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2"/>
          </p:nvPr>
        </p:nvSpPr>
        <p:spPr/>
        <p:txBody>
          <a:bodyPr/>
          <a:lstStyle/>
          <a:p>
            <a:pPr defTabSz="685800">
              <a:defRPr/>
            </a:pPr>
            <a:fld id="{EFA7B33C-2957-4FED-A986-F7D0C74A1F7C}" type="slidenum">
              <a:rPr lang="cs-CZ" smtClean="0">
                <a:solidFill>
                  <a:srgbClr val="003C78"/>
                </a:solidFill>
              </a:rPr>
              <a:pPr defTabSz="685800">
                <a:defRPr/>
              </a:pPr>
              <a:t>25</a:t>
            </a:fld>
            <a:endParaRPr lang="cs-CZ" dirty="0">
              <a:solidFill>
                <a:srgbClr val="003C78"/>
              </a:solidFill>
            </a:endParaRPr>
          </a:p>
        </p:txBody>
      </p:sp>
      <p:pic>
        <p:nvPicPr>
          <p:cNvPr id="3" name="Picture 19"/>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contrast="27000"/>
                    </a14:imgEffect>
                  </a14:imgLayer>
                </a14:imgProps>
              </a:ext>
            </a:extLst>
          </a:blip>
          <a:srcRect/>
          <a:stretch>
            <a:fillRect/>
          </a:stretch>
        </p:blipFill>
        <p:spPr bwMode="auto">
          <a:xfrm>
            <a:off x="166765" y="786313"/>
            <a:ext cx="6593344" cy="3772283"/>
          </a:xfrm>
          <a:prstGeom prst="rect">
            <a:avLst/>
          </a:prstGeom>
          <a:noFill/>
          <a:ln w="9525">
            <a:noFill/>
            <a:miter lim="800000"/>
            <a:headEnd/>
            <a:tailEnd/>
          </a:ln>
        </p:spPr>
      </p:pic>
      <p:sp>
        <p:nvSpPr>
          <p:cNvPr id="5" name="Nadpis 3"/>
          <p:cNvSpPr txBox="1">
            <a:spLocks/>
          </p:cNvSpPr>
          <p:nvPr/>
        </p:nvSpPr>
        <p:spPr>
          <a:xfrm>
            <a:off x="220553" y="454018"/>
            <a:ext cx="8654595" cy="461548"/>
          </a:xfrm>
          <a:prstGeom prst="rect">
            <a:avLst/>
          </a:prstGeom>
        </p:spPr>
        <p:txBody>
          <a:bodyPr vert="horz" lIns="36000" tIns="45720" rIns="36000" bIns="45720" rtlCol="0" anchor="t">
            <a:noAutofit/>
          </a:bodyPr>
          <a:lstStyle>
            <a:lvl1pPr algn="l" defTabSz="914400" rtl="0" eaLnBrk="1" latinLnBrk="0" hangingPunct="1">
              <a:spcBef>
                <a:spcPct val="0"/>
              </a:spcBef>
              <a:buNone/>
              <a:defRPr sz="2800" b="1" kern="1200">
                <a:solidFill>
                  <a:srgbClr val="404040"/>
                </a:solidFill>
                <a:latin typeface="Calibri" pitchFamily="34" charset="0"/>
                <a:ea typeface="+mj-ea"/>
                <a:cs typeface="Arial"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pl-PL" sz="2400" b="1" i="0" u="none" strike="noStrike" kern="1200" cap="none" spc="0" normalizeH="0" baseline="0" noProof="0" dirty="0">
                <a:ln>
                  <a:noFill/>
                </a:ln>
                <a:solidFill>
                  <a:srgbClr val="404040"/>
                </a:solidFill>
                <a:effectLst/>
                <a:uLnTx/>
                <a:uFillTx/>
                <a:latin typeface="Calibri" pitchFamily="34" charset="0"/>
                <a:ea typeface="+mj-ea"/>
                <a:cs typeface="Arial" pitchFamily="34" charset="0"/>
              </a:rPr>
              <a:t>Výsledky v krajích</a:t>
            </a:r>
          </a:p>
        </p:txBody>
      </p:sp>
      <p:sp>
        <p:nvSpPr>
          <p:cNvPr id="6" name="Zástupný symbol pro text 4"/>
          <p:cNvSpPr txBox="1">
            <a:spLocks/>
          </p:cNvSpPr>
          <p:nvPr/>
        </p:nvSpPr>
        <p:spPr>
          <a:xfrm>
            <a:off x="166765" y="188107"/>
            <a:ext cx="6710396" cy="442661"/>
          </a:xfrm>
          <a:prstGeom prst="rect">
            <a:avLst/>
          </a:prstGeom>
        </p:spPr>
        <p:txBody>
          <a:bodyPr/>
          <a:lstStyle>
            <a:lvl1pPr marL="174625" indent="-174625" algn="l" defTabSz="914400" rtl="0" eaLnBrk="1" latinLnBrk="0" hangingPunct="1">
              <a:spcBef>
                <a:spcPct val="20000"/>
              </a:spcBef>
              <a:buFont typeface="Wingdings" pitchFamily="2" charset="2"/>
              <a:buChar char="§"/>
              <a:defRPr sz="2000" kern="1200">
                <a:solidFill>
                  <a:srgbClr val="404040"/>
                </a:solidFill>
                <a:latin typeface="Calibri" pitchFamily="34" charset="0"/>
                <a:ea typeface="+mn-ea"/>
                <a:cs typeface="Arial" pitchFamily="34" charset="0"/>
              </a:defRPr>
            </a:lvl1pPr>
            <a:lvl2pPr marL="444500" indent="-203200" algn="l" defTabSz="914400" rtl="0" eaLnBrk="1" latinLnBrk="0" hangingPunct="1">
              <a:spcBef>
                <a:spcPct val="20000"/>
              </a:spcBef>
              <a:buSzPct val="100000"/>
              <a:buFont typeface="Wingdings" panose="05000000000000000000" pitchFamily="2" charset="2"/>
              <a:buChar char="§"/>
              <a:defRPr sz="1800" kern="1200">
                <a:solidFill>
                  <a:srgbClr val="404040"/>
                </a:solidFill>
                <a:latin typeface="Calibri" pitchFamily="34" charset="0"/>
                <a:ea typeface="+mn-ea"/>
                <a:cs typeface="Arial" pitchFamily="34" charset="0"/>
              </a:defRPr>
            </a:lvl2pPr>
            <a:lvl3pPr marL="622300" indent="-127000" algn="l" defTabSz="914400" rtl="0" eaLnBrk="1" latinLnBrk="0" hangingPunct="1">
              <a:spcBef>
                <a:spcPct val="20000"/>
              </a:spcBef>
              <a:buSzPct val="100000"/>
              <a:buFont typeface="Arial" pitchFamily="34" charset="0"/>
              <a:buNone/>
              <a:defRPr sz="1800" kern="1200">
                <a:solidFill>
                  <a:srgbClr val="404040"/>
                </a:solidFill>
                <a:latin typeface="Calibri" pitchFamily="34" charset="0"/>
                <a:ea typeface="+mn-ea"/>
                <a:cs typeface="Arial" pitchFamily="34" charset="0"/>
              </a:defRPr>
            </a:lvl3pPr>
            <a:lvl4pPr marL="901700" indent="-139700" algn="l" defTabSz="914400" rtl="0" eaLnBrk="1" latinLnBrk="0" hangingPunct="1">
              <a:spcBef>
                <a:spcPct val="20000"/>
              </a:spcBef>
              <a:buFont typeface="Arial" pitchFamily="34" charset="0"/>
              <a:buNone/>
              <a:defRPr sz="1600" kern="1200">
                <a:solidFill>
                  <a:srgbClr val="404040"/>
                </a:solidFill>
                <a:latin typeface="Calibri" pitchFamily="34" charset="0"/>
                <a:ea typeface="+mn-ea"/>
                <a:cs typeface="Arial" pitchFamily="34" charset="0"/>
              </a:defRPr>
            </a:lvl4pPr>
            <a:lvl5pPr marL="1257300" indent="-139700" algn="l" defTabSz="914400" rtl="0" eaLnBrk="1" latinLnBrk="0" hangingPunct="1">
              <a:spcBef>
                <a:spcPct val="20000"/>
              </a:spcBef>
              <a:buFont typeface="Arial" pitchFamily="34" charset="0"/>
              <a:buNone/>
              <a:defRPr sz="1400" kern="1200">
                <a:solidFill>
                  <a:srgbClr val="404040"/>
                </a:solidFill>
                <a:latin typeface="Calibri"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Wingdings" pitchFamily="2" charset="2"/>
              <a:buNone/>
              <a:tabLst/>
              <a:defRPr/>
            </a:pPr>
            <a:r>
              <a:rPr kumimoji="0" lang="pl-PL" sz="1800" b="0" i="0" u="none" strike="noStrike" kern="1200" cap="none" spc="0" normalizeH="0" baseline="0" noProof="0" dirty="0">
                <a:ln>
                  <a:noFill/>
                </a:ln>
                <a:solidFill>
                  <a:srgbClr val="404040"/>
                </a:solidFill>
                <a:effectLst/>
                <a:uLnTx/>
                <a:uFillTx/>
                <a:latin typeface="Calibri" pitchFamily="34" charset="0"/>
                <a:ea typeface="+mn-ea"/>
                <a:cs typeface="Arial" pitchFamily="34" charset="0"/>
              </a:rPr>
              <a:t>JAK SI TIC VEDLA V JEDNOTLIVÝCH </a:t>
            </a:r>
            <a:r>
              <a:rPr lang="pl-PL" sz="1800" dirty="0"/>
              <a:t>KRAJÍCH</a:t>
            </a:r>
            <a:r>
              <a:rPr kumimoji="0" lang="pl-PL" sz="1800" b="0" i="0" u="none" strike="noStrike" kern="1200" cap="none" spc="0" normalizeH="0" baseline="0" noProof="0" dirty="0">
                <a:ln>
                  <a:noFill/>
                </a:ln>
                <a:solidFill>
                  <a:srgbClr val="404040"/>
                </a:solidFill>
                <a:effectLst/>
                <a:uLnTx/>
                <a:uFillTx/>
                <a:latin typeface="Calibri" pitchFamily="34" charset="0"/>
                <a:ea typeface="+mn-ea"/>
                <a:cs typeface="Arial" pitchFamily="34" charset="0"/>
              </a:rPr>
              <a:t>?</a:t>
            </a:r>
          </a:p>
        </p:txBody>
      </p:sp>
      <p:grpSp>
        <p:nvGrpSpPr>
          <p:cNvPr id="7" name="Skupina 6"/>
          <p:cNvGrpSpPr>
            <a:grpSpLocks noChangeAspect="1"/>
          </p:cNvGrpSpPr>
          <p:nvPr/>
        </p:nvGrpSpPr>
        <p:grpSpPr>
          <a:xfrm>
            <a:off x="1470370" y="1551970"/>
            <a:ext cx="633747" cy="398096"/>
            <a:chOff x="2054283" y="1886989"/>
            <a:chExt cx="756458" cy="450272"/>
          </a:xfrm>
        </p:grpSpPr>
        <p:sp>
          <p:nvSpPr>
            <p:cNvPr id="8" name="Obdélník 7"/>
            <p:cNvSpPr/>
            <p:nvPr/>
          </p:nvSpPr>
          <p:spPr>
            <a:xfrm>
              <a:off x="2086495" y="1886989"/>
              <a:ext cx="692034" cy="450272"/>
            </a:xfrm>
            <a:prstGeom prst="rect">
              <a:avLst/>
            </a:prstGeom>
            <a:solidFill>
              <a:srgbClr val="40404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9" name="TextovéPole 8"/>
            <p:cNvSpPr txBox="1"/>
            <p:nvPr/>
          </p:nvSpPr>
          <p:spPr>
            <a:xfrm>
              <a:off x="2054283" y="1886989"/>
              <a:ext cx="756458" cy="450272"/>
            </a:xfrm>
            <a:prstGeom prst="rect">
              <a:avLst/>
            </a:prstGeom>
            <a:noFill/>
          </p:spPr>
          <p:txBody>
            <a:bodyPr wrap="square" lIns="90000" tIns="54000" rIns="90000" bIns="90000" rtlCol="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1400" b="1" i="0" u="none" strike="noStrike" kern="0" cap="none" spc="0" normalizeH="0" baseline="0" noProof="0" dirty="0">
                  <a:ln>
                    <a:noFill/>
                  </a:ln>
                  <a:solidFill>
                    <a:srgbClr val="00B050"/>
                  </a:solidFill>
                  <a:effectLst/>
                  <a:uLnTx/>
                  <a:uFillTx/>
                  <a:latin typeface="Calibri" panose="020F0502020204030204" pitchFamily="34" charset="0"/>
                </a:rPr>
                <a:t>87 %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700" b="1" i="0" u="none" strike="noStrike" kern="0" cap="none" spc="0" normalizeH="0" baseline="0" noProof="0" dirty="0">
                  <a:ln>
                    <a:noFill/>
                  </a:ln>
                  <a:solidFill>
                    <a:schemeClr val="bg1"/>
                  </a:solidFill>
                  <a:effectLst/>
                  <a:uLnTx/>
                  <a:uFillTx/>
                  <a:latin typeface="Calibri" panose="020F0502020204030204" pitchFamily="34" charset="0"/>
                </a:rPr>
                <a:t>n = </a:t>
              </a:r>
              <a:r>
                <a:rPr lang="cs-CZ" sz="700" b="1" kern="0" dirty="0">
                  <a:solidFill>
                    <a:schemeClr val="bg1"/>
                  </a:solidFill>
                  <a:latin typeface="Calibri" panose="020F0502020204030204" pitchFamily="34" charset="0"/>
                </a:rPr>
                <a:t>30</a:t>
              </a:r>
              <a:r>
                <a:rPr kumimoji="0" lang="cs-CZ" sz="700" b="1" i="0" u="none" strike="noStrike" kern="0" cap="none" spc="0" normalizeH="0" baseline="0" noProof="0" dirty="0">
                  <a:ln>
                    <a:noFill/>
                  </a:ln>
                  <a:solidFill>
                    <a:schemeClr val="bg1"/>
                  </a:solidFill>
                  <a:effectLst/>
                  <a:uLnTx/>
                  <a:uFillTx/>
                  <a:latin typeface="Calibri" panose="020F0502020204030204" pitchFamily="34" charset="0"/>
                </a:rPr>
                <a:t> </a:t>
              </a:r>
            </a:p>
          </p:txBody>
        </p:sp>
      </p:grpSp>
      <p:grpSp>
        <p:nvGrpSpPr>
          <p:cNvPr id="10" name="Skupina 9"/>
          <p:cNvGrpSpPr>
            <a:grpSpLocks noChangeAspect="1"/>
          </p:cNvGrpSpPr>
          <p:nvPr/>
        </p:nvGrpSpPr>
        <p:grpSpPr>
          <a:xfrm>
            <a:off x="600706" y="1998368"/>
            <a:ext cx="633747" cy="398098"/>
            <a:chOff x="2054282" y="1886987"/>
            <a:chExt cx="756457" cy="450274"/>
          </a:xfrm>
        </p:grpSpPr>
        <p:sp>
          <p:nvSpPr>
            <p:cNvPr id="11" name="Obdélník 10"/>
            <p:cNvSpPr/>
            <p:nvPr/>
          </p:nvSpPr>
          <p:spPr>
            <a:xfrm>
              <a:off x="2086495" y="1886989"/>
              <a:ext cx="692034" cy="450272"/>
            </a:xfrm>
            <a:prstGeom prst="rect">
              <a:avLst/>
            </a:prstGeom>
            <a:solidFill>
              <a:srgbClr val="40404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12" name="TextovéPole 11"/>
            <p:cNvSpPr txBox="1"/>
            <p:nvPr/>
          </p:nvSpPr>
          <p:spPr>
            <a:xfrm>
              <a:off x="2054282" y="1886987"/>
              <a:ext cx="756457" cy="450272"/>
            </a:xfrm>
            <a:prstGeom prst="rect">
              <a:avLst/>
            </a:prstGeom>
            <a:noFill/>
          </p:spPr>
          <p:txBody>
            <a:bodyPr wrap="square" lIns="90000" tIns="54000" rIns="90000" bIns="90000" rtlCol="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cs-CZ" sz="1400" b="1" kern="0" dirty="0">
                  <a:solidFill>
                    <a:srgbClr val="00B050"/>
                  </a:solidFill>
                  <a:latin typeface="Calibri" panose="020F0502020204030204" pitchFamily="34" charset="0"/>
                </a:rPr>
                <a:t>92</a:t>
              </a:r>
              <a:r>
                <a:rPr kumimoji="0" lang="cs-CZ" sz="1400" b="1" i="0" u="none" strike="noStrike" kern="0" cap="none" spc="0" normalizeH="0" baseline="0" noProof="0" dirty="0">
                  <a:ln>
                    <a:noFill/>
                  </a:ln>
                  <a:solidFill>
                    <a:srgbClr val="00B050"/>
                  </a:solidFill>
                  <a:effectLst/>
                  <a:uLnTx/>
                  <a:uFillTx/>
                  <a:latin typeface="Calibri" panose="020F0502020204030204" pitchFamily="34" charset="0"/>
                </a:rPr>
                <a:t>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700" b="1" i="0" u="none" strike="noStrike" kern="0" cap="none" spc="0" normalizeH="0" baseline="0" noProof="0" dirty="0">
                  <a:ln>
                    <a:noFill/>
                  </a:ln>
                  <a:solidFill>
                    <a:schemeClr val="bg1"/>
                  </a:solidFill>
                  <a:effectLst/>
                  <a:uLnTx/>
                  <a:uFillTx/>
                  <a:latin typeface="Calibri" panose="020F0502020204030204" pitchFamily="34" charset="0"/>
                </a:rPr>
                <a:t>n = 16 </a:t>
              </a:r>
            </a:p>
          </p:txBody>
        </p:sp>
      </p:grpSp>
      <p:grpSp>
        <p:nvGrpSpPr>
          <p:cNvPr id="13" name="Skupina 12"/>
          <p:cNvGrpSpPr>
            <a:grpSpLocks noChangeAspect="1"/>
          </p:cNvGrpSpPr>
          <p:nvPr/>
        </p:nvGrpSpPr>
        <p:grpSpPr>
          <a:xfrm>
            <a:off x="2569728" y="1166819"/>
            <a:ext cx="633747" cy="398096"/>
            <a:chOff x="2054283" y="1886989"/>
            <a:chExt cx="756458" cy="450272"/>
          </a:xfrm>
        </p:grpSpPr>
        <p:sp>
          <p:nvSpPr>
            <p:cNvPr id="14" name="Obdélník 13"/>
            <p:cNvSpPr/>
            <p:nvPr/>
          </p:nvSpPr>
          <p:spPr>
            <a:xfrm>
              <a:off x="2086495" y="1886989"/>
              <a:ext cx="692034" cy="450272"/>
            </a:xfrm>
            <a:prstGeom prst="rect">
              <a:avLst/>
            </a:prstGeom>
            <a:solidFill>
              <a:srgbClr val="40404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15" name="TextovéPole 14"/>
            <p:cNvSpPr txBox="1"/>
            <p:nvPr/>
          </p:nvSpPr>
          <p:spPr>
            <a:xfrm>
              <a:off x="2054283" y="1886989"/>
              <a:ext cx="756458" cy="450272"/>
            </a:xfrm>
            <a:prstGeom prst="rect">
              <a:avLst/>
            </a:prstGeom>
            <a:noFill/>
          </p:spPr>
          <p:txBody>
            <a:bodyPr wrap="square" lIns="90000" tIns="54000" rIns="90000" bIns="90000" rtlCol="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1400" b="1" i="0" u="none" strike="noStrike" kern="0" cap="none" spc="0" normalizeH="0" baseline="0" noProof="0" dirty="0">
                  <a:ln>
                    <a:noFill/>
                  </a:ln>
                  <a:solidFill>
                    <a:srgbClr val="00B050"/>
                  </a:solidFill>
                  <a:effectLst/>
                  <a:uLnTx/>
                  <a:uFillTx/>
                  <a:latin typeface="Calibri" panose="020F0502020204030204" pitchFamily="34" charset="0"/>
                </a:rPr>
                <a:t>93 %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700" b="1" i="0" u="none" strike="noStrike" kern="0" cap="none" spc="0" normalizeH="0" baseline="0" noProof="0" dirty="0">
                  <a:ln>
                    <a:noFill/>
                  </a:ln>
                  <a:solidFill>
                    <a:schemeClr val="bg1"/>
                  </a:solidFill>
                  <a:effectLst/>
                  <a:uLnTx/>
                  <a:uFillTx/>
                  <a:latin typeface="Calibri" panose="020F0502020204030204" pitchFamily="34" charset="0"/>
                </a:rPr>
                <a:t>n = 19 </a:t>
              </a:r>
            </a:p>
          </p:txBody>
        </p:sp>
      </p:grpSp>
      <p:grpSp>
        <p:nvGrpSpPr>
          <p:cNvPr id="16" name="Skupina 15"/>
          <p:cNvGrpSpPr>
            <a:grpSpLocks noChangeAspect="1"/>
          </p:cNvGrpSpPr>
          <p:nvPr/>
        </p:nvGrpSpPr>
        <p:grpSpPr>
          <a:xfrm>
            <a:off x="3463437" y="1729736"/>
            <a:ext cx="633747" cy="398098"/>
            <a:chOff x="2054283" y="1886987"/>
            <a:chExt cx="756458" cy="450274"/>
          </a:xfrm>
        </p:grpSpPr>
        <p:sp>
          <p:nvSpPr>
            <p:cNvPr id="17" name="Obdélník 16"/>
            <p:cNvSpPr/>
            <p:nvPr/>
          </p:nvSpPr>
          <p:spPr>
            <a:xfrm>
              <a:off x="2086495" y="1886989"/>
              <a:ext cx="692034" cy="450272"/>
            </a:xfrm>
            <a:prstGeom prst="rect">
              <a:avLst/>
            </a:prstGeom>
            <a:solidFill>
              <a:srgbClr val="40404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18" name="TextovéPole 17"/>
            <p:cNvSpPr txBox="1"/>
            <p:nvPr/>
          </p:nvSpPr>
          <p:spPr>
            <a:xfrm>
              <a:off x="2054283" y="1886987"/>
              <a:ext cx="756458" cy="450272"/>
            </a:xfrm>
            <a:prstGeom prst="rect">
              <a:avLst/>
            </a:prstGeom>
            <a:noFill/>
          </p:spPr>
          <p:txBody>
            <a:bodyPr wrap="square" lIns="90000" tIns="54000" rIns="90000" bIns="90000" rtlCol="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1400" b="1" i="0" u="none" strike="noStrike" kern="0" cap="none" spc="0" normalizeH="0" baseline="0" noProof="0" dirty="0">
                  <a:ln>
                    <a:noFill/>
                  </a:ln>
                  <a:solidFill>
                    <a:srgbClr val="00B050"/>
                  </a:solidFill>
                  <a:effectLst/>
                  <a:uLnTx/>
                  <a:uFillTx/>
                  <a:latin typeface="Calibri" panose="020F0502020204030204" pitchFamily="34" charset="0"/>
                </a:rPr>
                <a:t>87 %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700" b="1" i="0" u="none" strike="noStrike" kern="0" cap="none" spc="0" normalizeH="0" baseline="0" noProof="0" dirty="0">
                  <a:ln>
                    <a:noFill/>
                  </a:ln>
                  <a:solidFill>
                    <a:schemeClr val="bg1"/>
                  </a:solidFill>
                  <a:effectLst/>
                  <a:uLnTx/>
                  <a:uFillTx/>
                  <a:latin typeface="Calibri" panose="020F0502020204030204" pitchFamily="34" charset="0"/>
                </a:rPr>
                <a:t>n = 52 </a:t>
              </a:r>
            </a:p>
          </p:txBody>
        </p:sp>
      </p:grpSp>
      <p:grpSp>
        <p:nvGrpSpPr>
          <p:cNvPr id="19" name="Skupina 18"/>
          <p:cNvGrpSpPr>
            <a:grpSpLocks noChangeAspect="1"/>
          </p:cNvGrpSpPr>
          <p:nvPr/>
        </p:nvGrpSpPr>
        <p:grpSpPr>
          <a:xfrm>
            <a:off x="3859852" y="2443033"/>
            <a:ext cx="633747" cy="398097"/>
            <a:chOff x="2054284" y="1886988"/>
            <a:chExt cx="756458" cy="450273"/>
          </a:xfrm>
        </p:grpSpPr>
        <p:sp>
          <p:nvSpPr>
            <p:cNvPr id="20" name="Obdélník 19"/>
            <p:cNvSpPr/>
            <p:nvPr/>
          </p:nvSpPr>
          <p:spPr>
            <a:xfrm>
              <a:off x="2086495" y="1886989"/>
              <a:ext cx="692034" cy="450272"/>
            </a:xfrm>
            <a:prstGeom prst="rect">
              <a:avLst/>
            </a:prstGeom>
            <a:solidFill>
              <a:srgbClr val="40404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21" name="TextovéPole 20"/>
            <p:cNvSpPr txBox="1"/>
            <p:nvPr/>
          </p:nvSpPr>
          <p:spPr>
            <a:xfrm>
              <a:off x="2054284" y="1886988"/>
              <a:ext cx="756458" cy="450272"/>
            </a:xfrm>
            <a:prstGeom prst="rect">
              <a:avLst/>
            </a:prstGeom>
            <a:noFill/>
          </p:spPr>
          <p:txBody>
            <a:bodyPr wrap="square" lIns="90000" tIns="54000" rIns="90000" bIns="90000" rtlCol="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cs-CZ" sz="1400" b="1" kern="0" dirty="0">
                  <a:solidFill>
                    <a:srgbClr val="00B050"/>
                  </a:solidFill>
                  <a:latin typeface="Calibri" panose="020F0502020204030204" pitchFamily="34" charset="0"/>
                </a:rPr>
                <a:t>91</a:t>
              </a:r>
              <a:r>
                <a:rPr kumimoji="0" lang="cs-CZ" sz="1400" b="1" i="0" u="none" strike="noStrike" kern="0" cap="none" spc="0" normalizeH="0" baseline="0" noProof="0" dirty="0">
                  <a:ln>
                    <a:noFill/>
                  </a:ln>
                  <a:solidFill>
                    <a:srgbClr val="00B050"/>
                  </a:solidFill>
                  <a:effectLst/>
                  <a:uLnTx/>
                  <a:uFillTx/>
                  <a:latin typeface="Calibri" panose="020F0502020204030204" pitchFamily="34" charset="0"/>
                </a:rPr>
                <a:t>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700" b="1" i="0" u="none" strike="noStrike" kern="0" cap="none" spc="0" normalizeH="0" baseline="0" noProof="0" dirty="0">
                  <a:ln>
                    <a:noFill/>
                  </a:ln>
                  <a:solidFill>
                    <a:schemeClr val="bg1"/>
                  </a:solidFill>
                  <a:effectLst/>
                  <a:uLnTx/>
                  <a:uFillTx/>
                  <a:latin typeface="Calibri" panose="020F0502020204030204" pitchFamily="34" charset="0"/>
                </a:rPr>
                <a:t>n = </a:t>
              </a:r>
              <a:r>
                <a:rPr lang="cs-CZ" sz="700" b="1" kern="0" dirty="0">
                  <a:solidFill>
                    <a:schemeClr val="bg1"/>
                  </a:solidFill>
                  <a:latin typeface="Calibri" panose="020F0502020204030204" pitchFamily="34" charset="0"/>
                </a:rPr>
                <a:t>35</a:t>
              </a:r>
              <a:endParaRPr kumimoji="0" lang="cs-CZ" sz="700" b="1" i="0" u="none" strike="noStrike" kern="0" cap="none" spc="0" normalizeH="0" baseline="0" noProof="0" dirty="0">
                <a:ln>
                  <a:noFill/>
                </a:ln>
                <a:solidFill>
                  <a:schemeClr val="bg1"/>
                </a:solidFill>
                <a:effectLst/>
                <a:uLnTx/>
                <a:uFillTx/>
                <a:latin typeface="Calibri" panose="020F0502020204030204" pitchFamily="34" charset="0"/>
              </a:endParaRPr>
            </a:p>
          </p:txBody>
        </p:sp>
      </p:grpSp>
      <p:grpSp>
        <p:nvGrpSpPr>
          <p:cNvPr id="25" name="Skupina 24"/>
          <p:cNvGrpSpPr>
            <a:grpSpLocks noChangeAspect="1"/>
          </p:cNvGrpSpPr>
          <p:nvPr/>
        </p:nvGrpSpPr>
        <p:grpSpPr>
          <a:xfrm>
            <a:off x="1754033" y="2670601"/>
            <a:ext cx="633747" cy="398096"/>
            <a:chOff x="2054283" y="1886989"/>
            <a:chExt cx="756458" cy="450272"/>
          </a:xfrm>
        </p:grpSpPr>
        <p:sp>
          <p:nvSpPr>
            <p:cNvPr id="26" name="Obdélník 25"/>
            <p:cNvSpPr/>
            <p:nvPr/>
          </p:nvSpPr>
          <p:spPr>
            <a:xfrm>
              <a:off x="2086495" y="1886989"/>
              <a:ext cx="692034" cy="450272"/>
            </a:xfrm>
            <a:prstGeom prst="rect">
              <a:avLst/>
            </a:prstGeom>
            <a:solidFill>
              <a:srgbClr val="40404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27" name="TextovéPole 26"/>
            <p:cNvSpPr txBox="1"/>
            <p:nvPr/>
          </p:nvSpPr>
          <p:spPr>
            <a:xfrm>
              <a:off x="2054283" y="1886989"/>
              <a:ext cx="756458" cy="450272"/>
            </a:xfrm>
            <a:prstGeom prst="rect">
              <a:avLst/>
            </a:prstGeom>
            <a:noFill/>
          </p:spPr>
          <p:txBody>
            <a:bodyPr wrap="square" lIns="90000" tIns="54000" rIns="90000" bIns="90000" rtlCol="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cs-CZ" sz="1400" b="1" kern="0" dirty="0">
                  <a:solidFill>
                    <a:srgbClr val="00B050"/>
                  </a:solidFill>
                  <a:latin typeface="Calibri" panose="020F0502020204030204" pitchFamily="34" charset="0"/>
                </a:rPr>
                <a:t>89</a:t>
              </a:r>
              <a:r>
                <a:rPr kumimoji="0" lang="cs-CZ" sz="1400" b="1" i="0" u="none" strike="noStrike" kern="0" cap="none" spc="0" normalizeH="0" baseline="0" noProof="0" dirty="0">
                  <a:ln>
                    <a:noFill/>
                  </a:ln>
                  <a:solidFill>
                    <a:srgbClr val="00B050"/>
                  </a:solidFill>
                  <a:effectLst/>
                  <a:uLnTx/>
                  <a:uFillTx/>
                  <a:latin typeface="Calibri" panose="020F0502020204030204" pitchFamily="34" charset="0"/>
                </a:rPr>
                <a:t>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700" b="1" i="0" u="none" strike="noStrike" kern="0" cap="none" spc="0" normalizeH="0" baseline="0" noProof="0" dirty="0">
                  <a:ln>
                    <a:noFill/>
                  </a:ln>
                  <a:solidFill>
                    <a:schemeClr val="bg1"/>
                  </a:solidFill>
                  <a:effectLst/>
                  <a:uLnTx/>
                  <a:uFillTx/>
                  <a:latin typeface="Calibri" panose="020F0502020204030204" pitchFamily="34" charset="0"/>
                </a:rPr>
                <a:t>n = </a:t>
              </a:r>
              <a:r>
                <a:rPr lang="cs-CZ" sz="700" b="1" kern="0" dirty="0">
                  <a:solidFill>
                    <a:schemeClr val="bg1"/>
                  </a:solidFill>
                  <a:latin typeface="Calibri" panose="020F0502020204030204" pitchFamily="34" charset="0"/>
                </a:rPr>
                <a:t>52</a:t>
              </a:r>
              <a:endParaRPr kumimoji="0" lang="cs-CZ" sz="700" b="1" i="0" u="none" strike="noStrike" kern="0" cap="none" spc="0" normalizeH="0" baseline="0" noProof="0" dirty="0">
                <a:ln>
                  <a:noFill/>
                </a:ln>
                <a:solidFill>
                  <a:schemeClr val="bg1"/>
                </a:solidFill>
                <a:effectLst/>
                <a:uLnTx/>
                <a:uFillTx/>
                <a:latin typeface="Calibri" panose="020F0502020204030204" pitchFamily="34" charset="0"/>
              </a:endParaRPr>
            </a:p>
          </p:txBody>
        </p:sp>
      </p:grpSp>
      <p:grpSp>
        <p:nvGrpSpPr>
          <p:cNvPr id="28" name="Skupina 27"/>
          <p:cNvGrpSpPr>
            <a:grpSpLocks noChangeAspect="1"/>
          </p:cNvGrpSpPr>
          <p:nvPr/>
        </p:nvGrpSpPr>
        <p:grpSpPr>
          <a:xfrm>
            <a:off x="933670" y="2809373"/>
            <a:ext cx="633747" cy="398096"/>
            <a:chOff x="2054283" y="1886989"/>
            <a:chExt cx="756458" cy="450272"/>
          </a:xfrm>
        </p:grpSpPr>
        <p:sp>
          <p:nvSpPr>
            <p:cNvPr id="29" name="Obdélník 28"/>
            <p:cNvSpPr/>
            <p:nvPr/>
          </p:nvSpPr>
          <p:spPr>
            <a:xfrm>
              <a:off x="2086495" y="1886989"/>
              <a:ext cx="692034" cy="450272"/>
            </a:xfrm>
            <a:prstGeom prst="rect">
              <a:avLst/>
            </a:prstGeom>
            <a:solidFill>
              <a:srgbClr val="40404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30" name="TextovéPole 29"/>
            <p:cNvSpPr txBox="1"/>
            <p:nvPr/>
          </p:nvSpPr>
          <p:spPr>
            <a:xfrm>
              <a:off x="2054283" y="1886989"/>
              <a:ext cx="756458" cy="450272"/>
            </a:xfrm>
            <a:prstGeom prst="rect">
              <a:avLst/>
            </a:prstGeom>
            <a:noFill/>
          </p:spPr>
          <p:txBody>
            <a:bodyPr wrap="square" lIns="90000" tIns="54000" rIns="90000" bIns="90000" rtlCol="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1400" b="1" i="0" u="none" strike="noStrike" kern="0" cap="none" spc="0" normalizeH="0" baseline="0" noProof="0" dirty="0">
                  <a:ln>
                    <a:noFill/>
                  </a:ln>
                  <a:solidFill>
                    <a:srgbClr val="00B050"/>
                  </a:solidFill>
                  <a:effectLst/>
                  <a:uLnTx/>
                  <a:uFillTx/>
                  <a:latin typeface="Calibri" panose="020F0502020204030204" pitchFamily="34" charset="0"/>
                </a:rPr>
                <a:t>97 %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700" b="1" i="0" u="none" strike="noStrike" kern="0" cap="none" spc="0" normalizeH="0" baseline="0" noProof="0" dirty="0">
                  <a:ln>
                    <a:noFill/>
                  </a:ln>
                  <a:solidFill>
                    <a:schemeClr val="bg1"/>
                  </a:solidFill>
                  <a:effectLst/>
                  <a:uLnTx/>
                  <a:uFillTx/>
                  <a:latin typeface="Calibri" panose="020F0502020204030204" pitchFamily="34" charset="0"/>
                </a:rPr>
                <a:t>n = 31</a:t>
              </a:r>
            </a:p>
          </p:txBody>
        </p:sp>
      </p:grpSp>
      <p:grpSp>
        <p:nvGrpSpPr>
          <p:cNvPr id="31" name="Skupina 30"/>
          <p:cNvGrpSpPr>
            <a:grpSpLocks noChangeAspect="1"/>
          </p:cNvGrpSpPr>
          <p:nvPr/>
        </p:nvGrpSpPr>
        <p:grpSpPr>
          <a:xfrm>
            <a:off x="2015237" y="3654468"/>
            <a:ext cx="633747" cy="398096"/>
            <a:chOff x="2054283" y="1886989"/>
            <a:chExt cx="756458" cy="450272"/>
          </a:xfrm>
        </p:grpSpPr>
        <p:sp>
          <p:nvSpPr>
            <p:cNvPr id="32" name="Obdélník 31"/>
            <p:cNvSpPr/>
            <p:nvPr/>
          </p:nvSpPr>
          <p:spPr>
            <a:xfrm>
              <a:off x="2086495" y="1886989"/>
              <a:ext cx="692034" cy="450272"/>
            </a:xfrm>
            <a:prstGeom prst="rect">
              <a:avLst/>
            </a:prstGeom>
            <a:solidFill>
              <a:srgbClr val="40404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33" name="TextovéPole 32"/>
            <p:cNvSpPr txBox="1"/>
            <p:nvPr/>
          </p:nvSpPr>
          <p:spPr>
            <a:xfrm>
              <a:off x="2054283" y="1886989"/>
              <a:ext cx="756458" cy="450272"/>
            </a:xfrm>
            <a:prstGeom prst="rect">
              <a:avLst/>
            </a:prstGeom>
            <a:noFill/>
          </p:spPr>
          <p:txBody>
            <a:bodyPr wrap="square" lIns="90000" tIns="54000" rIns="90000" bIns="90000" rtlCol="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cs-CZ" sz="1400" b="1" kern="0" dirty="0">
                  <a:solidFill>
                    <a:srgbClr val="FFC000"/>
                  </a:solidFill>
                  <a:latin typeface="Calibri" panose="020F0502020204030204" pitchFamily="34" charset="0"/>
                </a:rPr>
                <a:t>79 %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700" b="1" i="0" u="none" strike="noStrike" kern="0" cap="none" spc="0" normalizeH="0" baseline="0" noProof="0" dirty="0">
                  <a:ln>
                    <a:noFill/>
                  </a:ln>
                  <a:solidFill>
                    <a:schemeClr val="bg1"/>
                  </a:solidFill>
                  <a:effectLst/>
                  <a:uLnTx/>
                  <a:uFillTx/>
                  <a:latin typeface="Calibri" panose="020F0502020204030204" pitchFamily="34" charset="0"/>
                </a:rPr>
                <a:t>n = 47</a:t>
              </a:r>
            </a:p>
          </p:txBody>
        </p:sp>
      </p:grpSp>
      <p:grpSp>
        <p:nvGrpSpPr>
          <p:cNvPr id="34" name="Skupina 33"/>
          <p:cNvGrpSpPr>
            <a:grpSpLocks noChangeAspect="1"/>
          </p:cNvGrpSpPr>
          <p:nvPr/>
        </p:nvGrpSpPr>
        <p:grpSpPr>
          <a:xfrm>
            <a:off x="3253091" y="3164680"/>
            <a:ext cx="633747" cy="398096"/>
            <a:chOff x="2054283" y="1886989"/>
            <a:chExt cx="756458" cy="450272"/>
          </a:xfrm>
        </p:grpSpPr>
        <p:sp>
          <p:nvSpPr>
            <p:cNvPr id="35" name="Obdélník 34"/>
            <p:cNvSpPr/>
            <p:nvPr/>
          </p:nvSpPr>
          <p:spPr>
            <a:xfrm>
              <a:off x="2086495" y="1886989"/>
              <a:ext cx="692034" cy="450272"/>
            </a:xfrm>
            <a:prstGeom prst="rect">
              <a:avLst/>
            </a:prstGeom>
            <a:solidFill>
              <a:srgbClr val="40404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36" name="TextovéPole 35"/>
            <p:cNvSpPr txBox="1"/>
            <p:nvPr/>
          </p:nvSpPr>
          <p:spPr>
            <a:xfrm>
              <a:off x="2054283" y="1886989"/>
              <a:ext cx="756458" cy="450272"/>
            </a:xfrm>
            <a:prstGeom prst="rect">
              <a:avLst/>
            </a:prstGeom>
            <a:noFill/>
          </p:spPr>
          <p:txBody>
            <a:bodyPr wrap="square" lIns="90000" tIns="54000" rIns="90000" bIns="90000" rtlCol="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cs-CZ" sz="1400" b="1" kern="0" dirty="0">
                  <a:solidFill>
                    <a:srgbClr val="00B050"/>
                  </a:solidFill>
                  <a:latin typeface="Calibri" panose="020F0502020204030204" pitchFamily="34" charset="0"/>
                </a:rPr>
                <a:t>86 %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700" b="1" i="0" u="none" strike="noStrike" kern="0" cap="none" spc="0" normalizeH="0" baseline="0" noProof="0" dirty="0">
                  <a:ln>
                    <a:noFill/>
                  </a:ln>
                  <a:solidFill>
                    <a:schemeClr val="bg1"/>
                  </a:solidFill>
                  <a:effectLst/>
                  <a:uLnTx/>
                  <a:uFillTx/>
                  <a:latin typeface="Calibri" panose="020F0502020204030204" pitchFamily="34" charset="0"/>
                </a:rPr>
                <a:t>n = </a:t>
              </a:r>
              <a:r>
                <a:rPr lang="cs-CZ" sz="700" b="1" kern="0" noProof="0" dirty="0">
                  <a:solidFill>
                    <a:schemeClr val="bg1"/>
                  </a:solidFill>
                  <a:latin typeface="Calibri" panose="020F0502020204030204" pitchFamily="34" charset="0"/>
                </a:rPr>
                <a:t>41</a:t>
              </a:r>
              <a:endParaRPr kumimoji="0" lang="cs-CZ" sz="700" b="1" i="0" u="none" strike="noStrike" kern="0" cap="none" spc="0" normalizeH="0" baseline="0" noProof="0" dirty="0">
                <a:ln>
                  <a:noFill/>
                </a:ln>
                <a:solidFill>
                  <a:schemeClr val="bg1"/>
                </a:solidFill>
                <a:effectLst/>
                <a:uLnTx/>
                <a:uFillTx/>
                <a:latin typeface="Calibri" panose="020F0502020204030204" pitchFamily="34" charset="0"/>
              </a:endParaRPr>
            </a:p>
          </p:txBody>
        </p:sp>
      </p:grpSp>
      <p:grpSp>
        <p:nvGrpSpPr>
          <p:cNvPr id="37" name="Skupina 36"/>
          <p:cNvGrpSpPr>
            <a:grpSpLocks noChangeAspect="1"/>
          </p:cNvGrpSpPr>
          <p:nvPr/>
        </p:nvGrpSpPr>
        <p:grpSpPr>
          <a:xfrm>
            <a:off x="4135186" y="3572997"/>
            <a:ext cx="633747" cy="398096"/>
            <a:chOff x="2054283" y="1886989"/>
            <a:chExt cx="756458" cy="450272"/>
          </a:xfrm>
        </p:grpSpPr>
        <p:sp>
          <p:nvSpPr>
            <p:cNvPr id="38" name="Obdélník 37"/>
            <p:cNvSpPr/>
            <p:nvPr/>
          </p:nvSpPr>
          <p:spPr>
            <a:xfrm>
              <a:off x="2086495" y="1886989"/>
              <a:ext cx="692034" cy="450272"/>
            </a:xfrm>
            <a:prstGeom prst="rect">
              <a:avLst/>
            </a:prstGeom>
            <a:solidFill>
              <a:srgbClr val="40404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39" name="TextovéPole 38"/>
            <p:cNvSpPr txBox="1"/>
            <p:nvPr/>
          </p:nvSpPr>
          <p:spPr>
            <a:xfrm>
              <a:off x="2054283" y="1886989"/>
              <a:ext cx="756458" cy="450272"/>
            </a:xfrm>
            <a:prstGeom prst="rect">
              <a:avLst/>
            </a:prstGeom>
            <a:noFill/>
          </p:spPr>
          <p:txBody>
            <a:bodyPr wrap="square" lIns="90000" tIns="54000" rIns="90000" bIns="90000" rtlCol="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cs-CZ" sz="1400" b="1" kern="0" dirty="0">
                  <a:solidFill>
                    <a:srgbClr val="00B050"/>
                  </a:solidFill>
                  <a:latin typeface="Calibri" panose="020F0502020204030204" pitchFamily="34" charset="0"/>
                </a:rPr>
                <a:t>86 %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700" b="1" i="0" u="none" strike="noStrike" kern="0" cap="none" spc="0" normalizeH="0" baseline="0" noProof="0" dirty="0">
                  <a:ln>
                    <a:noFill/>
                  </a:ln>
                  <a:solidFill>
                    <a:schemeClr val="bg1"/>
                  </a:solidFill>
                  <a:effectLst/>
                  <a:uLnTx/>
                  <a:uFillTx/>
                  <a:latin typeface="Calibri" panose="020F0502020204030204" pitchFamily="34" charset="0"/>
                </a:rPr>
                <a:t>n = </a:t>
              </a:r>
              <a:r>
                <a:rPr lang="cs-CZ" sz="700" b="1" kern="0" dirty="0">
                  <a:solidFill>
                    <a:schemeClr val="bg1"/>
                  </a:solidFill>
                  <a:latin typeface="Calibri" panose="020F0502020204030204" pitchFamily="34" charset="0"/>
                </a:rPr>
                <a:t>58</a:t>
              </a:r>
              <a:endParaRPr kumimoji="0" lang="cs-CZ" sz="700" b="1" i="0" u="none" strike="noStrike" kern="0" cap="none" spc="0" normalizeH="0" baseline="0" noProof="0" dirty="0">
                <a:ln>
                  <a:noFill/>
                </a:ln>
                <a:solidFill>
                  <a:schemeClr val="bg1"/>
                </a:solidFill>
                <a:effectLst/>
                <a:uLnTx/>
                <a:uFillTx/>
                <a:latin typeface="Calibri" panose="020F0502020204030204" pitchFamily="34" charset="0"/>
              </a:endParaRPr>
            </a:p>
          </p:txBody>
        </p:sp>
      </p:grpSp>
      <p:grpSp>
        <p:nvGrpSpPr>
          <p:cNvPr id="40" name="Skupina 39"/>
          <p:cNvGrpSpPr>
            <a:grpSpLocks noChangeAspect="1"/>
          </p:cNvGrpSpPr>
          <p:nvPr/>
        </p:nvGrpSpPr>
        <p:grpSpPr>
          <a:xfrm>
            <a:off x="4638332" y="2766584"/>
            <a:ext cx="633747" cy="398096"/>
            <a:chOff x="2054283" y="1886989"/>
            <a:chExt cx="756458" cy="450272"/>
          </a:xfrm>
        </p:grpSpPr>
        <p:sp>
          <p:nvSpPr>
            <p:cNvPr id="41" name="Obdélník 40"/>
            <p:cNvSpPr/>
            <p:nvPr/>
          </p:nvSpPr>
          <p:spPr>
            <a:xfrm>
              <a:off x="2086495" y="1886989"/>
              <a:ext cx="692034" cy="450272"/>
            </a:xfrm>
            <a:prstGeom prst="rect">
              <a:avLst/>
            </a:prstGeom>
            <a:solidFill>
              <a:srgbClr val="40404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42" name="TextovéPole 41"/>
            <p:cNvSpPr txBox="1"/>
            <p:nvPr/>
          </p:nvSpPr>
          <p:spPr>
            <a:xfrm>
              <a:off x="2054283" y="1886989"/>
              <a:ext cx="756458" cy="450272"/>
            </a:xfrm>
            <a:prstGeom prst="rect">
              <a:avLst/>
            </a:prstGeom>
            <a:noFill/>
          </p:spPr>
          <p:txBody>
            <a:bodyPr wrap="square" lIns="90000" tIns="54000" rIns="90000" bIns="90000" rtlCol="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cs-CZ" sz="1400" b="1" kern="0" dirty="0">
                  <a:solidFill>
                    <a:srgbClr val="00B050"/>
                  </a:solidFill>
                  <a:latin typeface="Calibri" panose="020F0502020204030204" pitchFamily="34" charset="0"/>
                </a:rPr>
                <a:t>85</a:t>
              </a:r>
              <a:r>
                <a:rPr kumimoji="0" lang="cs-CZ" sz="1400" b="1" i="0" u="none" strike="noStrike" kern="0" cap="none" spc="0" normalizeH="0" baseline="0" noProof="0" dirty="0">
                  <a:ln>
                    <a:noFill/>
                  </a:ln>
                  <a:solidFill>
                    <a:srgbClr val="00B050"/>
                  </a:solidFill>
                  <a:effectLst/>
                  <a:uLnTx/>
                  <a:uFillTx/>
                  <a:latin typeface="Calibri" panose="020F0502020204030204" pitchFamily="34" charset="0"/>
                </a:rPr>
                <a:t>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700" b="1" i="0" u="none" strike="noStrike" kern="0" cap="none" spc="0" normalizeH="0" baseline="0" noProof="0" dirty="0">
                  <a:ln>
                    <a:noFill/>
                  </a:ln>
                  <a:solidFill>
                    <a:schemeClr val="bg1"/>
                  </a:solidFill>
                  <a:effectLst/>
                  <a:uLnTx/>
                  <a:uFillTx/>
                  <a:latin typeface="Calibri" panose="020F0502020204030204" pitchFamily="34" charset="0"/>
                </a:rPr>
                <a:t>n = 40</a:t>
              </a:r>
            </a:p>
          </p:txBody>
        </p:sp>
      </p:grpSp>
      <p:grpSp>
        <p:nvGrpSpPr>
          <p:cNvPr id="43" name="Skupina 42"/>
          <p:cNvGrpSpPr>
            <a:grpSpLocks noChangeAspect="1"/>
          </p:cNvGrpSpPr>
          <p:nvPr/>
        </p:nvGrpSpPr>
        <p:grpSpPr>
          <a:xfrm>
            <a:off x="5155960" y="3333851"/>
            <a:ext cx="633747" cy="398096"/>
            <a:chOff x="2054282" y="1886989"/>
            <a:chExt cx="756458" cy="450272"/>
          </a:xfrm>
        </p:grpSpPr>
        <p:sp>
          <p:nvSpPr>
            <p:cNvPr id="44" name="Obdélník 43"/>
            <p:cNvSpPr/>
            <p:nvPr/>
          </p:nvSpPr>
          <p:spPr>
            <a:xfrm>
              <a:off x="2086495" y="1886989"/>
              <a:ext cx="692034" cy="450272"/>
            </a:xfrm>
            <a:prstGeom prst="rect">
              <a:avLst/>
            </a:prstGeom>
            <a:solidFill>
              <a:srgbClr val="40404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45" name="TextovéPole 44"/>
            <p:cNvSpPr txBox="1"/>
            <p:nvPr/>
          </p:nvSpPr>
          <p:spPr>
            <a:xfrm>
              <a:off x="2054282" y="1886989"/>
              <a:ext cx="756458" cy="450272"/>
            </a:xfrm>
            <a:prstGeom prst="rect">
              <a:avLst/>
            </a:prstGeom>
            <a:noFill/>
          </p:spPr>
          <p:txBody>
            <a:bodyPr wrap="square" lIns="90000" tIns="54000" rIns="90000" bIns="90000" rtlCol="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1400" b="1" i="0" u="none" strike="noStrike" kern="0" cap="none" spc="0" normalizeH="0" baseline="0" noProof="0" dirty="0">
                  <a:ln>
                    <a:noFill/>
                  </a:ln>
                  <a:solidFill>
                    <a:srgbClr val="00B050"/>
                  </a:solidFill>
                  <a:effectLst/>
                  <a:uLnTx/>
                  <a:uFillTx/>
                  <a:latin typeface="Calibri" panose="020F0502020204030204" pitchFamily="34" charset="0"/>
                </a:rPr>
                <a:t>84 %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700" b="1" i="0" u="none" strike="noStrike" kern="0" cap="none" spc="0" normalizeH="0" baseline="0" noProof="0" dirty="0">
                  <a:ln>
                    <a:noFill/>
                  </a:ln>
                  <a:solidFill>
                    <a:schemeClr val="bg1"/>
                  </a:solidFill>
                  <a:effectLst/>
                  <a:uLnTx/>
                  <a:uFillTx/>
                  <a:latin typeface="Calibri" panose="020F0502020204030204" pitchFamily="34" charset="0"/>
                </a:rPr>
                <a:t>n = 25</a:t>
              </a:r>
            </a:p>
          </p:txBody>
        </p:sp>
      </p:grpSp>
      <p:grpSp>
        <p:nvGrpSpPr>
          <p:cNvPr id="46" name="Skupina 45"/>
          <p:cNvGrpSpPr>
            <a:grpSpLocks noChangeAspect="1"/>
          </p:cNvGrpSpPr>
          <p:nvPr/>
        </p:nvGrpSpPr>
        <p:grpSpPr>
          <a:xfrm>
            <a:off x="5479674" y="2507202"/>
            <a:ext cx="633747" cy="398096"/>
            <a:chOff x="2054283" y="1886989"/>
            <a:chExt cx="756458" cy="450272"/>
          </a:xfrm>
        </p:grpSpPr>
        <p:sp>
          <p:nvSpPr>
            <p:cNvPr id="47" name="Obdélník 46"/>
            <p:cNvSpPr/>
            <p:nvPr/>
          </p:nvSpPr>
          <p:spPr>
            <a:xfrm>
              <a:off x="2086495" y="1886989"/>
              <a:ext cx="692034" cy="450272"/>
            </a:xfrm>
            <a:prstGeom prst="rect">
              <a:avLst/>
            </a:prstGeom>
            <a:solidFill>
              <a:srgbClr val="40404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48" name="TextovéPole 47"/>
            <p:cNvSpPr txBox="1"/>
            <p:nvPr/>
          </p:nvSpPr>
          <p:spPr>
            <a:xfrm>
              <a:off x="2054283" y="1886989"/>
              <a:ext cx="756458" cy="450272"/>
            </a:xfrm>
            <a:prstGeom prst="rect">
              <a:avLst/>
            </a:prstGeom>
            <a:noFill/>
          </p:spPr>
          <p:txBody>
            <a:bodyPr wrap="square" lIns="90000" tIns="54000" rIns="90000" bIns="90000" rtlCol="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1400" b="1" i="0" u="none" strike="noStrike" kern="0" cap="none" spc="0" normalizeH="0" baseline="0" noProof="0" dirty="0">
                  <a:ln>
                    <a:noFill/>
                  </a:ln>
                  <a:solidFill>
                    <a:srgbClr val="00B050"/>
                  </a:solidFill>
                  <a:effectLst/>
                  <a:uLnTx/>
                  <a:uFillTx/>
                  <a:latin typeface="Calibri" panose="020F0502020204030204" pitchFamily="34" charset="0"/>
                </a:rPr>
                <a:t>91 %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700" b="1" i="0" u="none" strike="noStrike" kern="0" cap="none" spc="0" normalizeH="0" baseline="0" noProof="0" dirty="0">
                  <a:ln>
                    <a:noFill/>
                  </a:ln>
                  <a:solidFill>
                    <a:schemeClr val="bg1"/>
                  </a:solidFill>
                  <a:effectLst/>
                  <a:uLnTx/>
                  <a:uFillTx/>
                  <a:latin typeface="Calibri" panose="020F0502020204030204" pitchFamily="34" charset="0"/>
                </a:rPr>
                <a:t>n = 40</a:t>
              </a:r>
            </a:p>
          </p:txBody>
        </p:sp>
      </p:grpSp>
      <p:grpSp>
        <p:nvGrpSpPr>
          <p:cNvPr id="74" name="Skupina 73"/>
          <p:cNvGrpSpPr/>
          <p:nvPr/>
        </p:nvGrpSpPr>
        <p:grpSpPr>
          <a:xfrm>
            <a:off x="6209514" y="3904700"/>
            <a:ext cx="2337255" cy="253063"/>
            <a:chOff x="6587325" y="433649"/>
            <a:chExt cx="2337255" cy="253063"/>
          </a:xfrm>
        </p:grpSpPr>
        <p:sp>
          <p:nvSpPr>
            <p:cNvPr id="49" name="TextovéPole 48"/>
            <p:cNvSpPr txBox="1"/>
            <p:nvPr/>
          </p:nvSpPr>
          <p:spPr>
            <a:xfrm>
              <a:off x="6724304" y="440491"/>
              <a:ext cx="529312" cy="246221"/>
            </a:xfrm>
            <a:prstGeom prst="rect">
              <a:avLst/>
            </a:prstGeom>
          </p:spPr>
          <p:txBody>
            <a:bodyPr wrap="none" rtlCol="0">
              <a:spAutoFit/>
            </a:bodyPr>
            <a:lstStyle/>
            <a:p>
              <a:pPr defTabSz="914330" fontAlgn="auto">
                <a:spcBef>
                  <a:spcPts val="600"/>
                </a:spcBef>
                <a:spcAft>
                  <a:spcPts val="0"/>
                </a:spcAft>
              </a:pPr>
              <a:r>
                <a:rPr lang="cs-CZ" sz="1000" dirty="0">
                  <a:solidFill>
                    <a:srgbClr val="404040"/>
                  </a:solidFill>
                  <a:latin typeface="Calibri"/>
                  <a:cs typeface="Arial" pitchFamily="34" charset="0"/>
                </a:rPr>
                <a:t>&gt; 85 %</a:t>
              </a:r>
            </a:p>
          </p:txBody>
        </p:sp>
        <p:sp>
          <p:nvSpPr>
            <p:cNvPr id="50" name="Obdélník 49"/>
            <p:cNvSpPr/>
            <p:nvPr/>
          </p:nvSpPr>
          <p:spPr>
            <a:xfrm>
              <a:off x="6587325" y="518030"/>
              <a:ext cx="177055" cy="81080"/>
            </a:xfrm>
            <a:prstGeom prst="rect">
              <a:avLst/>
            </a:prstGeom>
            <a:solidFill>
              <a:srgbClr val="00B05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51" name="Obdélník 50"/>
            <p:cNvSpPr/>
            <p:nvPr/>
          </p:nvSpPr>
          <p:spPr>
            <a:xfrm>
              <a:off x="7258133" y="518030"/>
              <a:ext cx="177055" cy="81080"/>
            </a:xfrm>
            <a:prstGeom prst="rect">
              <a:avLst/>
            </a:prstGeom>
            <a:solidFill>
              <a:srgbClr val="FFC00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52" name="Obdélník 51"/>
            <p:cNvSpPr/>
            <p:nvPr/>
          </p:nvSpPr>
          <p:spPr>
            <a:xfrm>
              <a:off x="8268827" y="519438"/>
              <a:ext cx="177055" cy="81080"/>
            </a:xfrm>
            <a:prstGeom prst="rect">
              <a:avLst/>
            </a:prstGeom>
            <a:solidFill>
              <a:srgbClr val="FF000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53" name="TextovéPole 52"/>
            <p:cNvSpPr txBox="1"/>
            <p:nvPr/>
          </p:nvSpPr>
          <p:spPr>
            <a:xfrm>
              <a:off x="8395268" y="433649"/>
              <a:ext cx="529312" cy="246221"/>
            </a:xfrm>
            <a:prstGeom prst="rect">
              <a:avLst/>
            </a:prstGeom>
          </p:spPr>
          <p:txBody>
            <a:bodyPr wrap="none" rtlCol="0">
              <a:spAutoFit/>
            </a:bodyPr>
            <a:lstStyle/>
            <a:p>
              <a:pPr defTabSz="914330" fontAlgn="auto">
                <a:spcBef>
                  <a:spcPts val="600"/>
                </a:spcBef>
                <a:spcAft>
                  <a:spcPts val="0"/>
                </a:spcAft>
              </a:pPr>
              <a:r>
                <a:rPr lang="cs-CZ" sz="1000" dirty="0">
                  <a:solidFill>
                    <a:srgbClr val="404040"/>
                  </a:solidFill>
                  <a:latin typeface="Calibri"/>
                  <a:cs typeface="Arial" pitchFamily="34" charset="0"/>
                </a:rPr>
                <a:t>&lt; 70 %</a:t>
              </a:r>
            </a:p>
          </p:txBody>
        </p:sp>
        <p:sp>
          <p:nvSpPr>
            <p:cNvPr id="54" name="TextovéPole 53"/>
            <p:cNvSpPr txBox="1"/>
            <p:nvPr/>
          </p:nvSpPr>
          <p:spPr>
            <a:xfrm>
              <a:off x="7402902" y="433649"/>
              <a:ext cx="886781" cy="246221"/>
            </a:xfrm>
            <a:prstGeom prst="rect">
              <a:avLst/>
            </a:prstGeom>
          </p:spPr>
          <p:txBody>
            <a:bodyPr wrap="none" rtlCol="0">
              <a:spAutoFit/>
            </a:bodyPr>
            <a:lstStyle/>
            <a:p>
              <a:pPr defTabSz="914330" fontAlgn="auto">
                <a:spcBef>
                  <a:spcPts val="600"/>
                </a:spcBef>
                <a:spcAft>
                  <a:spcPts val="0"/>
                </a:spcAft>
              </a:pPr>
              <a:r>
                <a:rPr lang="cs-CZ" sz="1000" dirty="0">
                  <a:solidFill>
                    <a:srgbClr val="404040"/>
                  </a:solidFill>
                  <a:latin typeface="Calibri"/>
                  <a:cs typeface="Arial" pitchFamily="34" charset="0"/>
                </a:rPr>
                <a:t>70 % až 85 % </a:t>
              </a:r>
            </a:p>
          </p:txBody>
        </p:sp>
      </p:grpSp>
      <p:grpSp>
        <p:nvGrpSpPr>
          <p:cNvPr id="75" name="Skupina 74"/>
          <p:cNvGrpSpPr/>
          <p:nvPr/>
        </p:nvGrpSpPr>
        <p:grpSpPr>
          <a:xfrm>
            <a:off x="6369309" y="1081578"/>
            <a:ext cx="2370032" cy="532015"/>
            <a:chOff x="6550223" y="847040"/>
            <a:chExt cx="2370032" cy="532015"/>
          </a:xfrm>
        </p:grpSpPr>
        <p:grpSp>
          <p:nvGrpSpPr>
            <p:cNvPr id="55" name="Skupina 54"/>
            <p:cNvGrpSpPr/>
            <p:nvPr/>
          </p:nvGrpSpPr>
          <p:grpSpPr>
            <a:xfrm>
              <a:off x="6550223" y="847040"/>
              <a:ext cx="846939" cy="532015"/>
              <a:chOff x="2054283" y="1886989"/>
              <a:chExt cx="756458" cy="450272"/>
            </a:xfrm>
          </p:grpSpPr>
          <p:sp>
            <p:nvSpPr>
              <p:cNvPr id="56" name="Obdélník 55"/>
              <p:cNvSpPr/>
              <p:nvPr/>
            </p:nvSpPr>
            <p:spPr>
              <a:xfrm>
                <a:off x="2086495" y="1886989"/>
                <a:ext cx="692034" cy="450272"/>
              </a:xfrm>
              <a:prstGeom prst="rect">
                <a:avLst/>
              </a:prstGeom>
              <a:solidFill>
                <a:srgbClr val="40404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57" name="TextovéPole 56"/>
              <p:cNvSpPr txBox="1"/>
              <p:nvPr/>
            </p:nvSpPr>
            <p:spPr>
              <a:xfrm>
                <a:off x="2054283" y="1886989"/>
                <a:ext cx="756458" cy="450272"/>
              </a:xfrm>
              <a:prstGeom prst="rect">
                <a:avLst/>
              </a:prstGeom>
              <a:noFill/>
            </p:spPr>
            <p:txBody>
              <a:bodyPr wrap="square" lIns="90000" tIns="54000" rIns="90000" bIns="90000" rtlCol="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1600" b="1" i="0" u="none" strike="noStrike" kern="0" cap="none" spc="0" normalizeH="0" baseline="0" noProof="0" dirty="0">
                    <a:ln>
                      <a:noFill/>
                    </a:ln>
                    <a:solidFill>
                      <a:srgbClr val="00B050"/>
                    </a:solidFill>
                    <a:effectLst/>
                    <a:uLnTx/>
                    <a:uFillTx/>
                    <a:latin typeface="Calibri" panose="020F0502020204030204" pitchFamily="34" charset="0"/>
                  </a:rPr>
                  <a:t>XX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900" b="1" i="0" u="none" strike="noStrike" kern="0" cap="none" spc="0" normalizeH="0" baseline="0" noProof="0" dirty="0">
                    <a:ln>
                      <a:noFill/>
                    </a:ln>
                    <a:solidFill>
                      <a:schemeClr val="bg1"/>
                    </a:solidFill>
                    <a:effectLst/>
                    <a:uLnTx/>
                    <a:uFillTx/>
                    <a:latin typeface="Calibri" panose="020F0502020204030204" pitchFamily="34" charset="0"/>
                  </a:rPr>
                  <a:t>n = </a:t>
                </a:r>
                <a:r>
                  <a:rPr kumimoji="0" lang="cs-CZ" sz="900" b="1" i="0" u="none" strike="noStrike" kern="0" cap="none" spc="0" normalizeH="0" baseline="0" noProof="0" dirty="0" err="1">
                    <a:ln>
                      <a:noFill/>
                    </a:ln>
                    <a:solidFill>
                      <a:schemeClr val="bg1"/>
                    </a:solidFill>
                    <a:effectLst/>
                    <a:uLnTx/>
                    <a:uFillTx/>
                    <a:latin typeface="Calibri" panose="020F0502020204030204" pitchFamily="34" charset="0"/>
                  </a:rPr>
                  <a:t>xx</a:t>
                </a:r>
                <a:r>
                  <a:rPr kumimoji="0" lang="cs-CZ" sz="900" b="1" i="0" u="none" strike="noStrike" kern="0" cap="none" spc="0" normalizeH="0" baseline="0" noProof="0" dirty="0">
                    <a:ln>
                      <a:noFill/>
                    </a:ln>
                    <a:solidFill>
                      <a:schemeClr val="bg1"/>
                    </a:solidFill>
                    <a:effectLst/>
                    <a:uLnTx/>
                    <a:uFillTx/>
                    <a:latin typeface="Calibri" panose="020F0502020204030204" pitchFamily="34" charset="0"/>
                  </a:rPr>
                  <a:t> </a:t>
                </a:r>
              </a:p>
            </p:txBody>
          </p:sp>
        </p:grpSp>
        <p:sp>
          <p:nvSpPr>
            <p:cNvPr id="58" name="TextovéPole 57"/>
            <p:cNvSpPr txBox="1"/>
            <p:nvPr/>
          </p:nvSpPr>
          <p:spPr>
            <a:xfrm>
              <a:off x="7433822" y="888354"/>
              <a:ext cx="1486433" cy="276999"/>
            </a:xfrm>
            <a:prstGeom prst="rect">
              <a:avLst/>
            </a:prstGeom>
          </p:spPr>
          <p:txBody>
            <a:bodyPr wrap="none" rtlCol="0">
              <a:spAutoFit/>
            </a:bodyPr>
            <a:lstStyle/>
            <a:p>
              <a:pPr defTabSz="914330" fontAlgn="auto">
                <a:spcBef>
                  <a:spcPts val="600"/>
                </a:spcBef>
                <a:spcAft>
                  <a:spcPts val="0"/>
                </a:spcAft>
              </a:pPr>
              <a:r>
                <a:rPr lang="cs-CZ" sz="1200" b="1" dirty="0">
                  <a:solidFill>
                    <a:srgbClr val="404040"/>
                  </a:solidFill>
                  <a:latin typeface="Calibri"/>
                  <a:cs typeface="Arial" pitchFamily="34" charset="0"/>
                </a:rPr>
                <a:t>Celkový index v kraji</a:t>
              </a:r>
            </a:p>
          </p:txBody>
        </p:sp>
        <p:sp>
          <p:nvSpPr>
            <p:cNvPr id="59" name="TextovéPole 58"/>
            <p:cNvSpPr txBox="1"/>
            <p:nvPr/>
          </p:nvSpPr>
          <p:spPr>
            <a:xfrm>
              <a:off x="7675097" y="1082280"/>
              <a:ext cx="979755" cy="261610"/>
            </a:xfrm>
            <a:prstGeom prst="rect">
              <a:avLst/>
            </a:prstGeom>
          </p:spPr>
          <p:txBody>
            <a:bodyPr wrap="none" rtlCol="0">
              <a:spAutoFit/>
            </a:bodyPr>
            <a:lstStyle/>
            <a:p>
              <a:pPr defTabSz="914330" fontAlgn="auto">
                <a:spcBef>
                  <a:spcPts val="600"/>
                </a:spcBef>
                <a:spcAft>
                  <a:spcPts val="0"/>
                </a:spcAft>
              </a:pPr>
              <a:r>
                <a:rPr lang="cs-CZ" sz="1050" dirty="0">
                  <a:solidFill>
                    <a:srgbClr val="404040"/>
                  </a:solidFill>
                  <a:latin typeface="Calibri"/>
                  <a:cs typeface="Arial" pitchFamily="34" charset="0"/>
                </a:rPr>
                <a:t>Počet návštěv</a:t>
              </a:r>
            </a:p>
          </p:txBody>
        </p:sp>
      </p:grpSp>
      <p:grpSp>
        <p:nvGrpSpPr>
          <p:cNvPr id="22" name="Skupina 21"/>
          <p:cNvGrpSpPr>
            <a:grpSpLocks noChangeAspect="1"/>
          </p:cNvGrpSpPr>
          <p:nvPr/>
        </p:nvGrpSpPr>
        <p:grpSpPr>
          <a:xfrm>
            <a:off x="2115145" y="2163113"/>
            <a:ext cx="633747" cy="398097"/>
            <a:chOff x="2054283" y="1886989"/>
            <a:chExt cx="756458" cy="450273"/>
          </a:xfrm>
        </p:grpSpPr>
        <p:sp>
          <p:nvSpPr>
            <p:cNvPr id="23" name="Obdélník 22"/>
            <p:cNvSpPr/>
            <p:nvPr/>
          </p:nvSpPr>
          <p:spPr>
            <a:xfrm>
              <a:off x="2086495" y="1886989"/>
              <a:ext cx="692034" cy="450272"/>
            </a:xfrm>
            <a:prstGeom prst="rect">
              <a:avLst/>
            </a:prstGeom>
            <a:solidFill>
              <a:srgbClr val="40404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24" name="TextovéPole 23"/>
            <p:cNvSpPr txBox="1"/>
            <p:nvPr/>
          </p:nvSpPr>
          <p:spPr>
            <a:xfrm>
              <a:off x="2054283" y="1886990"/>
              <a:ext cx="756458" cy="450272"/>
            </a:xfrm>
            <a:prstGeom prst="rect">
              <a:avLst/>
            </a:prstGeom>
            <a:noFill/>
          </p:spPr>
          <p:txBody>
            <a:bodyPr wrap="square" lIns="90000" tIns="54000" rIns="90000" bIns="90000" rtlCol="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1400" b="1" i="0" u="none" strike="noStrike" kern="0" cap="none" spc="0" normalizeH="0" baseline="0" noProof="0" dirty="0">
                  <a:ln>
                    <a:noFill/>
                  </a:ln>
                  <a:solidFill>
                    <a:srgbClr val="ED6737"/>
                  </a:solidFill>
                  <a:effectLst/>
                  <a:uLnTx/>
                  <a:uFillTx/>
                  <a:latin typeface="Calibri" panose="020F0502020204030204" pitchFamily="34" charset="0"/>
                </a:rPr>
                <a:t>55 %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700" b="1" i="0" u="none" strike="noStrike" kern="0" cap="none" spc="0" normalizeH="0" baseline="0" noProof="0" dirty="0">
                  <a:ln>
                    <a:noFill/>
                  </a:ln>
                  <a:solidFill>
                    <a:schemeClr val="bg1"/>
                  </a:solidFill>
                  <a:effectLst/>
                  <a:uLnTx/>
                  <a:uFillTx/>
                  <a:latin typeface="Calibri" panose="020F0502020204030204" pitchFamily="34" charset="0"/>
                </a:rPr>
                <a:t>n = 8</a:t>
              </a:r>
            </a:p>
          </p:txBody>
        </p:sp>
      </p:grpSp>
      <p:grpSp>
        <p:nvGrpSpPr>
          <p:cNvPr id="64" name="Group 78"/>
          <p:cNvGrpSpPr>
            <a:grpSpLocks noChangeAspect="1"/>
          </p:cNvGrpSpPr>
          <p:nvPr/>
        </p:nvGrpSpPr>
        <p:grpSpPr>
          <a:xfrm>
            <a:off x="1017834" y="2487800"/>
            <a:ext cx="471019" cy="361568"/>
            <a:chOff x="6323013" y="760413"/>
            <a:chExt cx="1373188" cy="1054100"/>
          </a:xfrm>
          <a:solidFill>
            <a:srgbClr val="FFC000"/>
          </a:solidFill>
        </p:grpSpPr>
        <p:sp>
          <p:nvSpPr>
            <p:cNvPr id="65" name="Freeform 16"/>
            <p:cNvSpPr>
              <a:spLocks noEditPoints="1"/>
            </p:cNvSpPr>
            <p:nvPr/>
          </p:nvSpPr>
          <p:spPr bwMode="auto">
            <a:xfrm>
              <a:off x="6680200" y="985838"/>
              <a:ext cx="660400" cy="828675"/>
            </a:xfrm>
            <a:custGeom>
              <a:avLst/>
              <a:gdLst/>
              <a:ahLst/>
              <a:cxnLst>
                <a:cxn ang="0">
                  <a:pos x="100" y="111"/>
                </a:cxn>
                <a:cxn ang="0">
                  <a:pos x="118" y="129"/>
                </a:cxn>
                <a:cxn ang="0">
                  <a:pos x="126" y="133"/>
                </a:cxn>
                <a:cxn ang="0">
                  <a:pos x="130" y="144"/>
                </a:cxn>
                <a:cxn ang="0">
                  <a:pos x="130" y="149"/>
                </a:cxn>
                <a:cxn ang="0">
                  <a:pos x="143" y="149"/>
                </a:cxn>
                <a:cxn ang="0">
                  <a:pos x="143" y="192"/>
                </a:cxn>
                <a:cxn ang="0">
                  <a:pos x="150" y="201"/>
                </a:cxn>
                <a:cxn ang="0">
                  <a:pos x="150" y="221"/>
                </a:cxn>
                <a:cxn ang="0">
                  <a:pos x="25" y="221"/>
                </a:cxn>
                <a:cxn ang="0">
                  <a:pos x="25" y="201"/>
                </a:cxn>
                <a:cxn ang="0">
                  <a:pos x="32" y="192"/>
                </a:cxn>
                <a:cxn ang="0">
                  <a:pos x="32" y="149"/>
                </a:cxn>
                <a:cxn ang="0">
                  <a:pos x="45" y="149"/>
                </a:cxn>
                <a:cxn ang="0">
                  <a:pos x="45" y="144"/>
                </a:cxn>
                <a:cxn ang="0">
                  <a:pos x="50" y="133"/>
                </a:cxn>
                <a:cxn ang="0">
                  <a:pos x="57" y="129"/>
                </a:cxn>
                <a:cxn ang="0">
                  <a:pos x="75" y="111"/>
                </a:cxn>
                <a:cxn ang="0">
                  <a:pos x="71" y="104"/>
                </a:cxn>
                <a:cxn ang="0">
                  <a:pos x="75" y="98"/>
                </a:cxn>
                <a:cxn ang="0">
                  <a:pos x="0" y="10"/>
                </a:cxn>
                <a:cxn ang="0">
                  <a:pos x="0" y="3"/>
                </a:cxn>
                <a:cxn ang="0">
                  <a:pos x="28" y="3"/>
                </a:cxn>
                <a:cxn ang="0">
                  <a:pos x="29" y="5"/>
                </a:cxn>
                <a:cxn ang="0">
                  <a:pos x="40" y="14"/>
                </a:cxn>
                <a:cxn ang="0">
                  <a:pos x="39" y="13"/>
                </a:cxn>
                <a:cxn ang="0">
                  <a:pos x="36" y="2"/>
                </a:cxn>
                <a:cxn ang="0">
                  <a:pos x="42" y="0"/>
                </a:cxn>
                <a:cxn ang="0">
                  <a:pos x="134" y="0"/>
                </a:cxn>
                <a:cxn ang="0">
                  <a:pos x="139" y="2"/>
                </a:cxn>
                <a:cxn ang="0">
                  <a:pos x="136" y="13"/>
                </a:cxn>
                <a:cxn ang="0">
                  <a:pos x="136" y="14"/>
                </a:cxn>
                <a:cxn ang="0">
                  <a:pos x="146" y="5"/>
                </a:cxn>
                <a:cxn ang="0">
                  <a:pos x="147" y="3"/>
                </a:cxn>
                <a:cxn ang="0">
                  <a:pos x="176" y="3"/>
                </a:cxn>
                <a:cxn ang="0">
                  <a:pos x="176" y="10"/>
                </a:cxn>
                <a:cxn ang="0">
                  <a:pos x="101" y="98"/>
                </a:cxn>
                <a:cxn ang="0">
                  <a:pos x="105" y="104"/>
                </a:cxn>
                <a:cxn ang="0">
                  <a:pos x="100" y="111"/>
                </a:cxn>
                <a:cxn ang="0">
                  <a:pos x="43" y="67"/>
                </a:cxn>
                <a:cxn ang="0">
                  <a:pos x="45" y="55"/>
                </a:cxn>
                <a:cxn ang="0">
                  <a:pos x="46" y="30"/>
                </a:cxn>
                <a:cxn ang="0">
                  <a:pos x="19" y="17"/>
                </a:cxn>
                <a:cxn ang="0">
                  <a:pos x="13" y="17"/>
                </a:cxn>
                <a:cxn ang="0">
                  <a:pos x="43" y="67"/>
                </a:cxn>
                <a:cxn ang="0">
                  <a:pos x="130" y="30"/>
                </a:cxn>
                <a:cxn ang="0">
                  <a:pos x="130" y="55"/>
                </a:cxn>
                <a:cxn ang="0">
                  <a:pos x="132" y="67"/>
                </a:cxn>
                <a:cxn ang="0">
                  <a:pos x="162" y="17"/>
                </a:cxn>
                <a:cxn ang="0">
                  <a:pos x="156" y="17"/>
                </a:cxn>
                <a:cxn ang="0">
                  <a:pos x="130" y="30"/>
                </a:cxn>
              </a:cxnLst>
              <a:rect l="0" t="0" r="r" b="b"/>
              <a:pathLst>
                <a:path w="176" h="221">
                  <a:moveTo>
                    <a:pt x="100" y="111"/>
                  </a:moveTo>
                  <a:cubicBezTo>
                    <a:pt x="103" y="121"/>
                    <a:pt x="108" y="125"/>
                    <a:pt x="118" y="129"/>
                  </a:cubicBezTo>
                  <a:cubicBezTo>
                    <a:pt x="121" y="130"/>
                    <a:pt x="123" y="131"/>
                    <a:pt x="126" y="133"/>
                  </a:cubicBezTo>
                  <a:cubicBezTo>
                    <a:pt x="129" y="136"/>
                    <a:pt x="130" y="140"/>
                    <a:pt x="130" y="144"/>
                  </a:cubicBezTo>
                  <a:cubicBezTo>
                    <a:pt x="130" y="149"/>
                    <a:pt x="130" y="149"/>
                    <a:pt x="130" y="149"/>
                  </a:cubicBezTo>
                  <a:cubicBezTo>
                    <a:pt x="143" y="149"/>
                    <a:pt x="143" y="149"/>
                    <a:pt x="143" y="149"/>
                  </a:cubicBezTo>
                  <a:cubicBezTo>
                    <a:pt x="143" y="192"/>
                    <a:pt x="143" y="192"/>
                    <a:pt x="143" y="192"/>
                  </a:cubicBezTo>
                  <a:cubicBezTo>
                    <a:pt x="150" y="201"/>
                    <a:pt x="150" y="201"/>
                    <a:pt x="150" y="201"/>
                  </a:cubicBezTo>
                  <a:cubicBezTo>
                    <a:pt x="150" y="221"/>
                    <a:pt x="150" y="221"/>
                    <a:pt x="150" y="221"/>
                  </a:cubicBezTo>
                  <a:cubicBezTo>
                    <a:pt x="25" y="221"/>
                    <a:pt x="25" y="221"/>
                    <a:pt x="25" y="221"/>
                  </a:cubicBezTo>
                  <a:cubicBezTo>
                    <a:pt x="25" y="201"/>
                    <a:pt x="25" y="201"/>
                    <a:pt x="25" y="201"/>
                  </a:cubicBezTo>
                  <a:cubicBezTo>
                    <a:pt x="32" y="192"/>
                    <a:pt x="32" y="192"/>
                    <a:pt x="32" y="192"/>
                  </a:cubicBezTo>
                  <a:cubicBezTo>
                    <a:pt x="32" y="149"/>
                    <a:pt x="32" y="149"/>
                    <a:pt x="32" y="149"/>
                  </a:cubicBezTo>
                  <a:cubicBezTo>
                    <a:pt x="45" y="149"/>
                    <a:pt x="45" y="149"/>
                    <a:pt x="45" y="149"/>
                  </a:cubicBezTo>
                  <a:cubicBezTo>
                    <a:pt x="45" y="144"/>
                    <a:pt x="45" y="144"/>
                    <a:pt x="45" y="144"/>
                  </a:cubicBezTo>
                  <a:cubicBezTo>
                    <a:pt x="45" y="140"/>
                    <a:pt x="47" y="136"/>
                    <a:pt x="50" y="133"/>
                  </a:cubicBezTo>
                  <a:cubicBezTo>
                    <a:pt x="52" y="131"/>
                    <a:pt x="54" y="130"/>
                    <a:pt x="57" y="129"/>
                  </a:cubicBezTo>
                  <a:cubicBezTo>
                    <a:pt x="68" y="125"/>
                    <a:pt x="72" y="121"/>
                    <a:pt x="75" y="111"/>
                  </a:cubicBezTo>
                  <a:cubicBezTo>
                    <a:pt x="73" y="109"/>
                    <a:pt x="71" y="107"/>
                    <a:pt x="71" y="104"/>
                  </a:cubicBezTo>
                  <a:cubicBezTo>
                    <a:pt x="71" y="102"/>
                    <a:pt x="73" y="100"/>
                    <a:pt x="75" y="98"/>
                  </a:cubicBezTo>
                  <a:cubicBezTo>
                    <a:pt x="32" y="86"/>
                    <a:pt x="0" y="56"/>
                    <a:pt x="0" y="10"/>
                  </a:cubicBezTo>
                  <a:cubicBezTo>
                    <a:pt x="0" y="3"/>
                    <a:pt x="0" y="3"/>
                    <a:pt x="0" y="3"/>
                  </a:cubicBezTo>
                  <a:cubicBezTo>
                    <a:pt x="28" y="3"/>
                    <a:pt x="28" y="3"/>
                    <a:pt x="28" y="3"/>
                  </a:cubicBezTo>
                  <a:cubicBezTo>
                    <a:pt x="29" y="5"/>
                    <a:pt x="29" y="5"/>
                    <a:pt x="29" y="5"/>
                  </a:cubicBezTo>
                  <a:cubicBezTo>
                    <a:pt x="31" y="10"/>
                    <a:pt x="35" y="13"/>
                    <a:pt x="40" y="14"/>
                  </a:cubicBezTo>
                  <a:cubicBezTo>
                    <a:pt x="40" y="14"/>
                    <a:pt x="39" y="13"/>
                    <a:pt x="39" y="13"/>
                  </a:cubicBezTo>
                  <a:cubicBezTo>
                    <a:pt x="37" y="10"/>
                    <a:pt x="34" y="6"/>
                    <a:pt x="36" y="2"/>
                  </a:cubicBezTo>
                  <a:cubicBezTo>
                    <a:pt x="38" y="0"/>
                    <a:pt x="40" y="0"/>
                    <a:pt x="42" y="0"/>
                  </a:cubicBezTo>
                  <a:cubicBezTo>
                    <a:pt x="134" y="0"/>
                    <a:pt x="134" y="0"/>
                    <a:pt x="134" y="0"/>
                  </a:cubicBezTo>
                  <a:cubicBezTo>
                    <a:pt x="136" y="0"/>
                    <a:pt x="138" y="0"/>
                    <a:pt x="139" y="2"/>
                  </a:cubicBezTo>
                  <a:cubicBezTo>
                    <a:pt x="141" y="6"/>
                    <a:pt x="138" y="10"/>
                    <a:pt x="136" y="13"/>
                  </a:cubicBezTo>
                  <a:cubicBezTo>
                    <a:pt x="136" y="13"/>
                    <a:pt x="136" y="14"/>
                    <a:pt x="136" y="14"/>
                  </a:cubicBezTo>
                  <a:cubicBezTo>
                    <a:pt x="140" y="13"/>
                    <a:pt x="145" y="10"/>
                    <a:pt x="146" y="5"/>
                  </a:cubicBezTo>
                  <a:cubicBezTo>
                    <a:pt x="147" y="3"/>
                    <a:pt x="147" y="3"/>
                    <a:pt x="147" y="3"/>
                  </a:cubicBezTo>
                  <a:cubicBezTo>
                    <a:pt x="176" y="3"/>
                    <a:pt x="176" y="3"/>
                    <a:pt x="176" y="3"/>
                  </a:cubicBezTo>
                  <a:cubicBezTo>
                    <a:pt x="176" y="10"/>
                    <a:pt x="176" y="10"/>
                    <a:pt x="176" y="10"/>
                  </a:cubicBezTo>
                  <a:cubicBezTo>
                    <a:pt x="175" y="56"/>
                    <a:pt x="143" y="86"/>
                    <a:pt x="101" y="98"/>
                  </a:cubicBezTo>
                  <a:cubicBezTo>
                    <a:pt x="103" y="99"/>
                    <a:pt x="105" y="101"/>
                    <a:pt x="105" y="104"/>
                  </a:cubicBezTo>
                  <a:cubicBezTo>
                    <a:pt x="105" y="107"/>
                    <a:pt x="103" y="109"/>
                    <a:pt x="100" y="111"/>
                  </a:cubicBezTo>
                  <a:close/>
                  <a:moveTo>
                    <a:pt x="43" y="67"/>
                  </a:moveTo>
                  <a:cubicBezTo>
                    <a:pt x="43" y="63"/>
                    <a:pt x="44" y="59"/>
                    <a:pt x="45" y="55"/>
                  </a:cubicBezTo>
                  <a:cubicBezTo>
                    <a:pt x="48" y="47"/>
                    <a:pt x="48" y="38"/>
                    <a:pt x="46" y="30"/>
                  </a:cubicBezTo>
                  <a:cubicBezTo>
                    <a:pt x="36" y="29"/>
                    <a:pt x="24" y="25"/>
                    <a:pt x="19" y="17"/>
                  </a:cubicBezTo>
                  <a:cubicBezTo>
                    <a:pt x="13" y="17"/>
                    <a:pt x="13" y="17"/>
                    <a:pt x="13" y="17"/>
                  </a:cubicBezTo>
                  <a:cubicBezTo>
                    <a:pt x="15" y="37"/>
                    <a:pt x="26" y="55"/>
                    <a:pt x="43" y="67"/>
                  </a:cubicBezTo>
                  <a:close/>
                  <a:moveTo>
                    <a:pt x="130" y="30"/>
                  </a:moveTo>
                  <a:cubicBezTo>
                    <a:pt x="128" y="38"/>
                    <a:pt x="128" y="47"/>
                    <a:pt x="130" y="55"/>
                  </a:cubicBezTo>
                  <a:cubicBezTo>
                    <a:pt x="131" y="59"/>
                    <a:pt x="132" y="63"/>
                    <a:pt x="132" y="67"/>
                  </a:cubicBezTo>
                  <a:cubicBezTo>
                    <a:pt x="149" y="55"/>
                    <a:pt x="160" y="37"/>
                    <a:pt x="162" y="17"/>
                  </a:cubicBezTo>
                  <a:cubicBezTo>
                    <a:pt x="156" y="17"/>
                    <a:pt x="156" y="17"/>
                    <a:pt x="156" y="17"/>
                  </a:cubicBezTo>
                  <a:cubicBezTo>
                    <a:pt x="151" y="25"/>
                    <a:pt x="139" y="29"/>
                    <a:pt x="130" y="3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6" name="Freeform 17"/>
            <p:cNvSpPr>
              <a:spLocks noEditPoints="1"/>
            </p:cNvSpPr>
            <p:nvPr/>
          </p:nvSpPr>
          <p:spPr bwMode="auto">
            <a:xfrm>
              <a:off x="6323013" y="760413"/>
              <a:ext cx="1373188" cy="750888"/>
            </a:xfrm>
            <a:custGeom>
              <a:avLst/>
              <a:gdLst/>
              <a:ahLst/>
              <a:cxnLst>
                <a:cxn ang="0">
                  <a:pos x="53" y="48"/>
                </a:cxn>
                <a:cxn ang="0">
                  <a:pos x="71" y="159"/>
                </a:cxn>
                <a:cxn ang="0">
                  <a:pos x="120" y="194"/>
                </a:cxn>
                <a:cxn ang="0">
                  <a:pos x="67" y="164"/>
                </a:cxn>
                <a:cxn ang="0">
                  <a:pos x="50" y="47"/>
                </a:cxn>
                <a:cxn ang="0">
                  <a:pos x="70" y="2"/>
                </a:cxn>
                <a:cxn ang="0">
                  <a:pos x="87" y="131"/>
                </a:cxn>
                <a:cxn ang="0">
                  <a:pos x="71" y="150"/>
                </a:cxn>
                <a:cxn ang="0">
                  <a:pos x="84" y="114"/>
                </a:cxn>
                <a:cxn ang="0">
                  <a:pos x="79" y="98"/>
                </a:cxn>
                <a:cxn ang="0">
                  <a:pos x="56" y="113"/>
                </a:cxn>
                <a:cxn ang="0">
                  <a:pos x="81" y="80"/>
                </a:cxn>
                <a:cxn ang="0">
                  <a:pos x="78" y="66"/>
                </a:cxn>
                <a:cxn ang="0">
                  <a:pos x="53" y="76"/>
                </a:cxn>
                <a:cxn ang="0">
                  <a:pos x="83" y="49"/>
                </a:cxn>
                <a:cxn ang="0">
                  <a:pos x="35" y="152"/>
                </a:cxn>
                <a:cxn ang="0">
                  <a:pos x="62" y="168"/>
                </a:cxn>
                <a:cxn ang="0">
                  <a:pos x="16" y="159"/>
                </a:cxn>
                <a:cxn ang="0">
                  <a:pos x="22" y="119"/>
                </a:cxn>
                <a:cxn ang="0">
                  <a:pos x="45" y="140"/>
                </a:cxn>
                <a:cxn ang="0">
                  <a:pos x="2" y="121"/>
                </a:cxn>
                <a:cxn ang="0">
                  <a:pos x="22" y="83"/>
                </a:cxn>
                <a:cxn ang="0">
                  <a:pos x="36" y="109"/>
                </a:cxn>
                <a:cxn ang="0">
                  <a:pos x="3" y="79"/>
                </a:cxn>
                <a:cxn ang="0">
                  <a:pos x="30" y="45"/>
                </a:cxn>
                <a:cxn ang="0">
                  <a:pos x="38" y="73"/>
                </a:cxn>
                <a:cxn ang="0">
                  <a:pos x="11" y="37"/>
                </a:cxn>
                <a:cxn ang="0">
                  <a:pos x="293" y="24"/>
                </a:cxn>
                <a:cxn ang="0">
                  <a:pos x="314" y="53"/>
                </a:cxn>
                <a:cxn ang="0">
                  <a:pos x="295" y="159"/>
                </a:cxn>
                <a:cxn ang="0">
                  <a:pos x="248" y="200"/>
                </a:cxn>
                <a:cxn ang="0">
                  <a:pos x="323" y="104"/>
                </a:cxn>
                <a:cxn ang="0">
                  <a:pos x="318" y="32"/>
                </a:cxn>
                <a:cxn ang="0">
                  <a:pos x="293" y="3"/>
                </a:cxn>
                <a:cxn ang="0">
                  <a:pos x="283" y="144"/>
                </a:cxn>
                <a:cxn ang="0">
                  <a:pos x="297" y="138"/>
                </a:cxn>
                <a:cxn ang="0">
                  <a:pos x="279" y="114"/>
                </a:cxn>
                <a:cxn ang="0">
                  <a:pos x="295" y="110"/>
                </a:cxn>
                <a:cxn ang="0">
                  <a:pos x="308" y="100"/>
                </a:cxn>
                <a:cxn ang="0">
                  <a:pos x="282" y="82"/>
                </a:cxn>
                <a:cxn ang="0">
                  <a:pos x="299" y="76"/>
                </a:cxn>
                <a:cxn ang="0">
                  <a:pos x="309" y="64"/>
                </a:cxn>
                <a:cxn ang="0">
                  <a:pos x="281" y="51"/>
                </a:cxn>
                <a:cxn ang="0">
                  <a:pos x="314" y="155"/>
                </a:cxn>
                <a:cxn ang="0">
                  <a:pos x="317" y="173"/>
                </a:cxn>
                <a:cxn ang="0">
                  <a:pos x="349" y="156"/>
                </a:cxn>
                <a:cxn ang="0">
                  <a:pos x="328" y="125"/>
                </a:cxn>
                <a:cxn ang="0">
                  <a:pos x="335" y="142"/>
                </a:cxn>
                <a:cxn ang="0">
                  <a:pos x="363" y="119"/>
                </a:cxn>
                <a:cxn ang="0">
                  <a:pos x="331" y="94"/>
                </a:cxn>
                <a:cxn ang="0">
                  <a:pos x="343" y="107"/>
                </a:cxn>
                <a:cxn ang="0">
                  <a:pos x="361" y="77"/>
                </a:cxn>
                <a:cxn ang="0">
                  <a:pos x="326" y="58"/>
                </a:cxn>
                <a:cxn ang="0">
                  <a:pos x="341" y="68"/>
                </a:cxn>
                <a:cxn ang="0">
                  <a:pos x="352" y="35"/>
                </a:cxn>
              </a:cxnLst>
              <a:rect l="0" t="0" r="r" b="b"/>
              <a:pathLst>
                <a:path w="366" h="200">
                  <a:moveTo>
                    <a:pt x="73" y="24"/>
                  </a:moveTo>
                  <a:cubicBezTo>
                    <a:pt x="73" y="30"/>
                    <a:pt x="70" y="36"/>
                    <a:pt x="65" y="40"/>
                  </a:cubicBezTo>
                  <a:cubicBezTo>
                    <a:pt x="61" y="44"/>
                    <a:pt x="57" y="45"/>
                    <a:pt x="53" y="48"/>
                  </a:cubicBezTo>
                  <a:cubicBezTo>
                    <a:pt x="53" y="50"/>
                    <a:pt x="52" y="51"/>
                    <a:pt x="52" y="53"/>
                  </a:cubicBezTo>
                  <a:cubicBezTo>
                    <a:pt x="47" y="68"/>
                    <a:pt x="46" y="84"/>
                    <a:pt x="48" y="100"/>
                  </a:cubicBezTo>
                  <a:cubicBezTo>
                    <a:pt x="50" y="122"/>
                    <a:pt x="59" y="143"/>
                    <a:pt x="71" y="159"/>
                  </a:cubicBezTo>
                  <a:cubicBezTo>
                    <a:pt x="71" y="159"/>
                    <a:pt x="71" y="159"/>
                    <a:pt x="71" y="159"/>
                  </a:cubicBezTo>
                  <a:cubicBezTo>
                    <a:pt x="83" y="175"/>
                    <a:pt x="100" y="188"/>
                    <a:pt x="119" y="194"/>
                  </a:cubicBezTo>
                  <a:cubicBezTo>
                    <a:pt x="120" y="194"/>
                    <a:pt x="120" y="194"/>
                    <a:pt x="120" y="194"/>
                  </a:cubicBezTo>
                  <a:cubicBezTo>
                    <a:pt x="119" y="196"/>
                    <a:pt x="118" y="198"/>
                    <a:pt x="117" y="200"/>
                  </a:cubicBezTo>
                  <a:cubicBezTo>
                    <a:pt x="117" y="200"/>
                    <a:pt x="117" y="200"/>
                    <a:pt x="117" y="200"/>
                  </a:cubicBezTo>
                  <a:cubicBezTo>
                    <a:pt x="97" y="194"/>
                    <a:pt x="80" y="181"/>
                    <a:pt x="67" y="164"/>
                  </a:cubicBezTo>
                  <a:cubicBezTo>
                    <a:pt x="54" y="148"/>
                    <a:pt x="45" y="127"/>
                    <a:pt x="43" y="104"/>
                  </a:cubicBezTo>
                  <a:cubicBezTo>
                    <a:pt x="41" y="87"/>
                    <a:pt x="42" y="69"/>
                    <a:pt x="47" y="54"/>
                  </a:cubicBezTo>
                  <a:cubicBezTo>
                    <a:pt x="48" y="52"/>
                    <a:pt x="49" y="49"/>
                    <a:pt x="50" y="47"/>
                  </a:cubicBezTo>
                  <a:cubicBezTo>
                    <a:pt x="49" y="41"/>
                    <a:pt x="48" y="38"/>
                    <a:pt x="47" y="32"/>
                  </a:cubicBezTo>
                  <a:cubicBezTo>
                    <a:pt x="47" y="26"/>
                    <a:pt x="50" y="20"/>
                    <a:pt x="55" y="16"/>
                  </a:cubicBezTo>
                  <a:cubicBezTo>
                    <a:pt x="59" y="12"/>
                    <a:pt x="65" y="6"/>
                    <a:pt x="70" y="2"/>
                  </a:cubicBezTo>
                  <a:cubicBezTo>
                    <a:pt x="72" y="0"/>
                    <a:pt x="72" y="0"/>
                    <a:pt x="72" y="3"/>
                  </a:cubicBezTo>
                  <a:cubicBezTo>
                    <a:pt x="73" y="9"/>
                    <a:pt x="72" y="18"/>
                    <a:pt x="73" y="24"/>
                  </a:cubicBezTo>
                  <a:close/>
                  <a:moveTo>
                    <a:pt x="87" y="131"/>
                  </a:moveTo>
                  <a:cubicBezTo>
                    <a:pt x="88" y="136"/>
                    <a:pt x="86" y="140"/>
                    <a:pt x="83" y="144"/>
                  </a:cubicBezTo>
                  <a:cubicBezTo>
                    <a:pt x="79" y="147"/>
                    <a:pt x="76" y="148"/>
                    <a:pt x="73" y="151"/>
                  </a:cubicBezTo>
                  <a:cubicBezTo>
                    <a:pt x="71" y="153"/>
                    <a:pt x="71" y="153"/>
                    <a:pt x="71" y="150"/>
                  </a:cubicBezTo>
                  <a:cubicBezTo>
                    <a:pt x="70" y="145"/>
                    <a:pt x="68" y="143"/>
                    <a:pt x="68" y="138"/>
                  </a:cubicBezTo>
                  <a:cubicBezTo>
                    <a:pt x="68" y="133"/>
                    <a:pt x="69" y="129"/>
                    <a:pt x="73" y="125"/>
                  </a:cubicBezTo>
                  <a:cubicBezTo>
                    <a:pt x="76" y="122"/>
                    <a:pt x="81" y="117"/>
                    <a:pt x="84" y="114"/>
                  </a:cubicBezTo>
                  <a:cubicBezTo>
                    <a:pt x="86" y="112"/>
                    <a:pt x="86" y="112"/>
                    <a:pt x="86" y="114"/>
                  </a:cubicBezTo>
                  <a:cubicBezTo>
                    <a:pt x="87" y="119"/>
                    <a:pt x="87" y="126"/>
                    <a:pt x="87" y="131"/>
                  </a:cubicBezTo>
                  <a:close/>
                  <a:moveTo>
                    <a:pt x="79" y="98"/>
                  </a:moveTo>
                  <a:cubicBezTo>
                    <a:pt x="78" y="104"/>
                    <a:pt x="75" y="107"/>
                    <a:pt x="70" y="110"/>
                  </a:cubicBezTo>
                  <a:cubicBezTo>
                    <a:pt x="66" y="112"/>
                    <a:pt x="63" y="112"/>
                    <a:pt x="58" y="114"/>
                  </a:cubicBezTo>
                  <a:cubicBezTo>
                    <a:pt x="56" y="116"/>
                    <a:pt x="56" y="115"/>
                    <a:pt x="56" y="113"/>
                  </a:cubicBezTo>
                  <a:cubicBezTo>
                    <a:pt x="57" y="108"/>
                    <a:pt x="56" y="105"/>
                    <a:pt x="57" y="100"/>
                  </a:cubicBezTo>
                  <a:cubicBezTo>
                    <a:pt x="59" y="95"/>
                    <a:pt x="61" y="91"/>
                    <a:pt x="66" y="88"/>
                  </a:cubicBezTo>
                  <a:cubicBezTo>
                    <a:pt x="71" y="86"/>
                    <a:pt x="77" y="83"/>
                    <a:pt x="81" y="80"/>
                  </a:cubicBezTo>
                  <a:cubicBezTo>
                    <a:pt x="83" y="79"/>
                    <a:pt x="84" y="79"/>
                    <a:pt x="83" y="82"/>
                  </a:cubicBezTo>
                  <a:cubicBezTo>
                    <a:pt x="82" y="87"/>
                    <a:pt x="80" y="94"/>
                    <a:pt x="79" y="98"/>
                  </a:cubicBezTo>
                  <a:close/>
                  <a:moveTo>
                    <a:pt x="78" y="66"/>
                  </a:moveTo>
                  <a:cubicBezTo>
                    <a:pt x="76" y="71"/>
                    <a:pt x="72" y="74"/>
                    <a:pt x="67" y="76"/>
                  </a:cubicBezTo>
                  <a:cubicBezTo>
                    <a:pt x="62" y="77"/>
                    <a:pt x="59" y="76"/>
                    <a:pt x="54" y="78"/>
                  </a:cubicBezTo>
                  <a:cubicBezTo>
                    <a:pt x="52" y="79"/>
                    <a:pt x="52" y="78"/>
                    <a:pt x="53" y="76"/>
                  </a:cubicBezTo>
                  <a:cubicBezTo>
                    <a:pt x="55" y="71"/>
                    <a:pt x="54" y="68"/>
                    <a:pt x="56" y="64"/>
                  </a:cubicBezTo>
                  <a:cubicBezTo>
                    <a:pt x="58" y="59"/>
                    <a:pt x="62" y="56"/>
                    <a:pt x="67" y="54"/>
                  </a:cubicBezTo>
                  <a:cubicBezTo>
                    <a:pt x="72" y="52"/>
                    <a:pt x="78" y="50"/>
                    <a:pt x="83" y="49"/>
                  </a:cubicBezTo>
                  <a:cubicBezTo>
                    <a:pt x="85" y="48"/>
                    <a:pt x="86" y="48"/>
                    <a:pt x="85" y="51"/>
                  </a:cubicBezTo>
                  <a:cubicBezTo>
                    <a:pt x="83" y="55"/>
                    <a:pt x="80" y="62"/>
                    <a:pt x="78" y="66"/>
                  </a:cubicBezTo>
                  <a:close/>
                  <a:moveTo>
                    <a:pt x="35" y="152"/>
                  </a:moveTo>
                  <a:cubicBezTo>
                    <a:pt x="41" y="150"/>
                    <a:pt x="47" y="151"/>
                    <a:pt x="52" y="155"/>
                  </a:cubicBezTo>
                  <a:cubicBezTo>
                    <a:pt x="56" y="158"/>
                    <a:pt x="58" y="162"/>
                    <a:pt x="62" y="165"/>
                  </a:cubicBezTo>
                  <a:cubicBezTo>
                    <a:pt x="65" y="167"/>
                    <a:pt x="64" y="167"/>
                    <a:pt x="62" y="168"/>
                  </a:cubicBezTo>
                  <a:cubicBezTo>
                    <a:pt x="56" y="169"/>
                    <a:pt x="54" y="172"/>
                    <a:pt x="48" y="173"/>
                  </a:cubicBezTo>
                  <a:cubicBezTo>
                    <a:pt x="42" y="175"/>
                    <a:pt x="37" y="174"/>
                    <a:pt x="32" y="170"/>
                  </a:cubicBezTo>
                  <a:cubicBezTo>
                    <a:pt x="27" y="167"/>
                    <a:pt x="20" y="162"/>
                    <a:pt x="16" y="159"/>
                  </a:cubicBezTo>
                  <a:cubicBezTo>
                    <a:pt x="14" y="157"/>
                    <a:pt x="14" y="157"/>
                    <a:pt x="16" y="156"/>
                  </a:cubicBezTo>
                  <a:cubicBezTo>
                    <a:pt x="22" y="154"/>
                    <a:pt x="30" y="153"/>
                    <a:pt x="35" y="152"/>
                  </a:cubicBezTo>
                  <a:close/>
                  <a:moveTo>
                    <a:pt x="22" y="119"/>
                  </a:moveTo>
                  <a:cubicBezTo>
                    <a:pt x="28" y="118"/>
                    <a:pt x="33" y="121"/>
                    <a:pt x="38" y="125"/>
                  </a:cubicBezTo>
                  <a:cubicBezTo>
                    <a:pt x="41" y="129"/>
                    <a:pt x="42" y="133"/>
                    <a:pt x="46" y="137"/>
                  </a:cubicBezTo>
                  <a:cubicBezTo>
                    <a:pt x="48" y="139"/>
                    <a:pt x="47" y="140"/>
                    <a:pt x="45" y="140"/>
                  </a:cubicBezTo>
                  <a:cubicBezTo>
                    <a:pt x="39" y="140"/>
                    <a:pt x="36" y="142"/>
                    <a:pt x="30" y="142"/>
                  </a:cubicBezTo>
                  <a:cubicBezTo>
                    <a:pt x="24" y="142"/>
                    <a:pt x="19" y="140"/>
                    <a:pt x="15" y="136"/>
                  </a:cubicBezTo>
                  <a:cubicBezTo>
                    <a:pt x="11" y="131"/>
                    <a:pt x="5" y="126"/>
                    <a:pt x="2" y="121"/>
                  </a:cubicBezTo>
                  <a:cubicBezTo>
                    <a:pt x="0" y="119"/>
                    <a:pt x="0" y="119"/>
                    <a:pt x="3" y="119"/>
                  </a:cubicBezTo>
                  <a:cubicBezTo>
                    <a:pt x="8" y="119"/>
                    <a:pt x="17" y="119"/>
                    <a:pt x="22" y="119"/>
                  </a:cubicBezTo>
                  <a:close/>
                  <a:moveTo>
                    <a:pt x="22" y="83"/>
                  </a:moveTo>
                  <a:cubicBezTo>
                    <a:pt x="28" y="85"/>
                    <a:pt x="32" y="88"/>
                    <a:pt x="34" y="94"/>
                  </a:cubicBezTo>
                  <a:cubicBezTo>
                    <a:pt x="36" y="99"/>
                    <a:pt x="36" y="102"/>
                    <a:pt x="38" y="107"/>
                  </a:cubicBezTo>
                  <a:cubicBezTo>
                    <a:pt x="39" y="110"/>
                    <a:pt x="38" y="110"/>
                    <a:pt x="36" y="109"/>
                  </a:cubicBezTo>
                  <a:cubicBezTo>
                    <a:pt x="31" y="108"/>
                    <a:pt x="27" y="108"/>
                    <a:pt x="22" y="107"/>
                  </a:cubicBezTo>
                  <a:cubicBezTo>
                    <a:pt x="16" y="105"/>
                    <a:pt x="13" y="101"/>
                    <a:pt x="10" y="96"/>
                  </a:cubicBezTo>
                  <a:cubicBezTo>
                    <a:pt x="8" y="91"/>
                    <a:pt x="5" y="84"/>
                    <a:pt x="3" y="79"/>
                  </a:cubicBezTo>
                  <a:cubicBezTo>
                    <a:pt x="2" y="76"/>
                    <a:pt x="2" y="76"/>
                    <a:pt x="5" y="77"/>
                  </a:cubicBezTo>
                  <a:cubicBezTo>
                    <a:pt x="10" y="78"/>
                    <a:pt x="17" y="81"/>
                    <a:pt x="22" y="83"/>
                  </a:cubicBezTo>
                  <a:close/>
                  <a:moveTo>
                    <a:pt x="30" y="45"/>
                  </a:moveTo>
                  <a:cubicBezTo>
                    <a:pt x="35" y="48"/>
                    <a:pt x="38" y="52"/>
                    <a:pt x="39" y="58"/>
                  </a:cubicBezTo>
                  <a:cubicBezTo>
                    <a:pt x="40" y="63"/>
                    <a:pt x="39" y="66"/>
                    <a:pt x="40" y="72"/>
                  </a:cubicBezTo>
                  <a:cubicBezTo>
                    <a:pt x="40" y="74"/>
                    <a:pt x="40" y="74"/>
                    <a:pt x="38" y="73"/>
                  </a:cubicBezTo>
                  <a:cubicBezTo>
                    <a:pt x="33" y="71"/>
                    <a:pt x="29" y="71"/>
                    <a:pt x="25" y="68"/>
                  </a:cubicBezTo>
                  <a:cubicBezTo>
                    <a:pt x="19" y="65"/>
                    <a:pt x="16" y="61"/>
                    <a:pt x="15" y="55"/>
                  </a:cubicBezTo>
                  <a:cubicBezTo>
                    <a:pt x="14" y="50"/>
                    <a:pt x="12" y="42"/>
                    <a:pt x="11" y="37"/>
                  </a:cubicBezTo>
                  <a:cubicBezTo>
                    <a:pt x="11" y="34"/>
                    <a:pt x="11" y="34"/>
                    <a:pt x="13" y="35"/>
                  </a:cubicBezTo>
                  <a:cubicBezTo>
                    <a:pt x="18" y="38"/>
                    <a:pt x="25" y="42"/>
                    <a:pt x="30" y="45"/>
                  </a:cubicBezTo>
                  <a:close/>
                  <a:moveTo>
                    <a:pt x="293" y="24"/>
                  </a:moveTo>
                  <a:cubicBezTo>
                    <a:pt x="293" y="30"/>
                    <a:pt x="295" y="36"/>
                    <a:pt x="300" y="40"/>
                  </a:cubicBezTo>
                  <a:cubicBezTo>
                    <a:pt x="304" y="44"/>
                    <a:pt x="308" y="45"/>
                    <a:pt x="312" y="48"/>
                  </a:cubicBezTo>
                  <a:cubicBezTo>
                    <a:pt x="313" y="50"/>
                    <a:pt x="313" y="51"/>
                    <a:pt x="314" y="53"/>
                  </a:cubicBezTo>
                  <a:cubicBezTo>
                    <a:pt x="318" y="68"/>
                    <a:pt x="320" y="84"/>
                    <a:pt x="318" y="100"/>
                  </a:cubicBezTo>
                  <a:cubicBezTo>
                    <a:pt x="315" y="122"/>
                    <a:pt x="307" y="143"/>
                    <a:pt x="295" y="159"/>
                  </a:cubicBezTo>
                  <a:cubicBezTo>
                    <a:pt x="295" y="159"/>
                    <a:pt x="295" y="159"/>
                    <a:pt x="295" y="159"/>
                  </a:cubicBezTo>
                  <a:cubicBezTo>
                    <a:pt x="282" y="175"/>
                    <a:pt x="265" y="188"/>
                    <a:pt x="246" y="194"/>
                  </a:cubicBezTo>
                  <a:cubicBezTo>
                    <a:pt x="246" y="194"/>
                    <a:pt x="246" y="194"/>
                    <a:pt x="246" y="194"/>
                  </a:cubicBezTo>
                  <a:cubicBezTo>
                    <a:pt x="247" y="196"/>
                    <a:pt x="247" y="198"/>
                    <a:pt x="248" y="200"/>
                  </a:cubicBezTo>
                  <a:cubicBezTo>
                    <a:pt x="249" y="200"/>
                    <a:pt x="249" y="200"/>
                    <a:pt x="249" y="200"/>
                  </a:cubicBezTo>
                  <a:cubicBezTo>
                    <a:pt x="268" y="194"/>
                    <a:pt x="286" y="181"/>
                    <a:pt x="299" y="164"/>
                  </a:cubicBezTo>
                  <a:cubicBezTo>
                    <a:pt x="311" y="148"/>
                    <a:pt x="320" y="127"/>
                    <a:pt x="323" y="104"/>
                  </a:cubicBezTo>
                  <a:cubicBezTo>
                    <a:pt x="325" y="87"/>
                    <a:pt x="323" y="69"/>
                    <a:pt x="318" y="54"/>
                  </a:cubicBezTo>
                  <a:cubicBezTo>
                    <a:pt x="317" y="52"/>
                    <a:pt x="316" y="49"/>
                    <a:pt x="316" y="47"/>
                  </a:cubicBezTo>
                  <a:cubicBezTo>
                    <a:pt x="316" y="41"/>
                    <a:pt x="318" y="38"/>
                    <a:pt x="318" y="32"/>
                  </a:cubicBezTo>
                  <a:cubicBezTo>
                    <a:pt x="318" y="26"/>
                    <a:pt x="316" y="20"/>
                    <a:pt x="311" y="16"/>
                  </a:cubicBezTo>
                  <a:cubicBezTo>
                    <a:pt x="307" y="12"/>
                    <a:pt x="300" y="6"/>
                    <a:pt x="296" y="2"/>
                  </a:cubicBezTo>
                  <a:cubicBezTo>
                    <a:pt x="294" y="0"/>
                    <a:pt x="293" y="0"/>
                    <a:pt x="293" y="3"/>
                  </a:cubicBezTo>
                  <a:cubicBezTo>
                    <a:pt x="293" y="9"/>
                    <a:pt x="293" y="18"/>
                    <a:pt x="293" y="24"/>
                  </a:cubicBezTo>
                  <a:close/>
                  <a:moveTo>
                    <a:pt x="278" y="131"/>
                  </a:moveTo>
                  <a:cubicBezTo>
                    <a:pt x="278" y="136"/>
                    <a:pt x="279" y="140"/>
                    <a:pt x="283" y="144"/>
                  </a:cubicBezTo>
                  <a:cubicBezTo>
                    <a:pt x="286" y="147"/>
                    <a:pt x="289" y="148"/>
                    <a:pt x="293" y="151"/>
                  </a:cubicBezTo>
                  <a:cubicBezTo>
                    <a:pt x="294" y="153"/>
                    <a:pt x="295" y="152"/>
                    <a:pt x="295" y="150"/>
                  </a:cubicBezTo>
                  <a:cubicBezTo>
                    <a:pt x="295" y="145"/>
                    <a:pt x="297" y="143"/>
                    <a:pt x="297" y="138"/>
                  </a:cubicBezTo>
                  <a:cubicBezTo>
                    <a:pt x="298" y="133"/>
                    <a:pt x="296" y="129"/>
                    <a:pt x="293" y="125"/>
                  </a:cubicBezTo>
                  <a:cubicBezTo>
                    <a:pt x="289" y="122"/>
                    <a:pt x="285" y="117"/>
                    <a:pt x="281" y="114"/>
                  </a:cubicBezTo>
                  <a:cubicBezTo>
                    <a:pt x="280" y="112"/>
                    <a:pt x="279" y="112"/>
                    <a:pt x="279" y="114"/>
                  </a:cubicBezTo>
                  <a:cubicBezTo>
                    <a:pt x="279" y="119"/>
                    <a:pt x="278" y="126"/>
                    <a:pt x="278" y="131"/>
                  </a:cubicBezTo>
                  <a:close/>
                  <a:moveTo>
                    <a:pt x="286" y="98"/>
                  </a:moveTo>
                  <a:cubicBezTo>
                    <a:pt x="287" y="104"/>
                    <a:pt x="290" y="107"/>
                    <a:pt x="295" y="110"/>
                  </a:cubicBezTo>
                  <a:cubicBezTo>
                    <a:pt x="299" y="112"/>
                    <a:pt x="303" y="112"/>
                    <a:pt x="307" y="114"/>
                  </a:cubicBezTo>
                  <a:cubicBezTo>
                    <a:pt x="309" y="116"/>
                    <a:pt x="309" y="115"/>
                    <a:pt x="309" y="113"/>
                  </a:cubicBezTo>
                  <a:cubicBezTo>
                    <a:pt x="308" y="108"/>
                    <a:pt x="309" y="105"/>
                    <a:pt x="308" y="100"/>
                  </a:cubicBezTo>
                  <a:cubicBezTo>
                    <a:pt x="307" y="95"/>
                    <a:pt x="304" y="91"/>
                    <a:pt x="299" y="88"/>
                  </a:cubicBezTo>
                  <a:cubicBezTo>
                    <a:pt x="295" y="86"/>
                    <a:pt x="289" y="83"/>
                    <a:pt x="284" y="80"/>
                  </a:cubicBezTo>
                  <a:cubicBezTo>
                    <a:pt x="282" y="79"/>
                    <a:pt x="282" y="79"/>
                    <a:pt x="282" y="82"/>
                  </a:cubicBezTo>
                  <a:cubicBezTo>
                    <a:pt x="283" y="87"/>
                    <a:pt x="285" y="94"/>
                    <a:pt x="286" y="98"/>
                  </a:cubicBezTo>
                  <a:close/>
                  <a:moveTo>
                    <a:pt x="288" y="66"/>
                  </a:moveTo>
                  <a:cubicBezTo>
                    <a:pt x="290" y="71"/>
                    <a:pt x="293" y="74"/>
                    <a:pt x="299" y="76"/>
                  </a:cubicBezTo>
                  <a:cubicBezTo>
                    <a:pt x="303" y="77"/>
                    <a:pt x="306" y="76"/>
                    <a:pt x="311" y="78"/>
                  </a:cubicBezTo>
                  <a:cubicBezTo>
                    <a:pt x="313" y="79"/>
                    <a:pt x="314" y="78"/>
                    <a:pt x="313" y="76"/>
                  </a:cubicBezTo>
                  <a:cubicBezTo>
                    <a:pt x="311" y="71"/>
                    <a:pt x="311" y="68"/>
                    <a:pt x="309" y="64"/>
                  </a:cubicBezTo>
                  <a:cubicBezTo>
                    <a:pt x="307" y="59"/>
                    <a:pt x="304" y="56"/>
                    <a:pt x="298" y="54"/>
                  </a:cubicBezTo>
                  <a:cubicBezTo>
                    <a:pt x="294" y="52"/>
                    <a:pt x="287" y="50"/>
                    <a:pt x="282" y="49"/>
                  </a:cubicBezTo>
                  <a:cubicBezTo>
                    <a:pt x="280" y="48"/>
                    <a:pt x="280" y="48"/>
                    <a:pt x="281" y="51"/>
                  </a:cubicBezTo>
                  <a:cubicBezTo>
                    <a:pt x="282" y="55"/>
                    <a:pt x="286" y="62"/>
                    <a:pt x="288" y="66"/>
                  </a:cubicBezTo>
                  <a:close/>
                  <a:moveTo>
                    <a:pt x="330" y="152"/>
                  </a:moveTo>
                  <a:cubicBezTo>
                    <a:pt x="324" y="150"/>
                    <a:pt x="319" y="151"/>
                    <a:pt x="314" y="155"/>
                  </a:cubicBezTo>
                  <a:cubicBezTo>
                    <a:pt x="309" y="158"/>
                    <a:pt x="308" y="162"/>
                    <a:pt x="303" y="165"/>
                  </a:cubicBezTo>
                  <a:cubicBezTo>
                    <a:pt x="301" y="167"/>
                    <a:pt x="301" y="167"/>
                    <a:pt x="304" y="168"/>
                  </a:cubicBezTo>
                  <a:cubicBezTo>
                    <a:pt x="309" y="169"/>
                    <a:pt x="312" y="172"/>
                    <a:pt x="317" y="173"/>
                  </a:cubicBezTo>
                  <a:cubicBezTo>
                    <a:pt x="323" y="175"/>
                    <a:pt x="329" y="174"/>
                    <a:pt x="334" y="170"/>
                  </a:cubicBezTo>
                  <a:cubicBezTo>
                    <a:pt x="338" y="167"/>
                    <a:pt x="345" y="162"/>
                    <a:pt x="350" y="159"/>
                  </a:cubicBezTo>
                  <a:cubicBezTo>
                    <a:pt x="352" y="157"/>
                    <a:pt x="352" y="157"/>
                    <a:pt x="349" y="156"/>
                  </a:cubicBezTo>
                  <a:cubicBezTo>
                    <a:pt x="343" y="154"/>
                    <a:pt x="335" y="153"/>
                    <a:pt x="330" y="152"/>
                  </a:cubicBezTo>
                  <a:close/>
                  <a:moveTo>
                    <a:pt x="343" y="119"/>
                  </a:moveTo>
                  <a:cubicBezTo>
                    <a:pt x="337" y="118"/>
                    <a:pt x="332" y="121"/>
                    <a:pt x="328" y="125"/>
                  </a:cubicBezTo>
                  <a:cubicBezTo>
                    <a:pt x="324" y="129"/>
                    <a:pt x="323" y="133"/>
                    <a:pt x="320" y="137"/>
                  </a:cubicBezTo>
                  <a:cubicBezTo>
                    <a:pt x="318" y="139"/>
                    <a:pt x="318" y="140"/>
                    <a:pt x="321" y="140"/>
                  </a:cubicBezTo>
                  <a:cubicBezTo>
                    <a:pt x="327" y="140"/>
                    <a:pt x="330" y="142"/>
                    <a:pt x="335" y="142"/>
                  </a:cubicBezTo>
                  <a:cubicBezTo>
                    <a:pt x="341" y="142"/>
                    <a:pt x="346" y="140"/>
                    <a:pt x="351" y="136"/>
                  </a:cubicBezTo>
                  <a:cubicBezTo>
                    <a:pt x="354" y="131"/>
                    <a:pt x="360" y="126"/>
                    <a:pt x="364" y="121"/>
                  </a:cubicBezTo>
                  <a:cubicBezTo>
                    <a:pt x="366" y="119"/>
                    <a:pt x="365" y="119"/>
                    <a:pt x="363" y="119"/>
                  </a:cubicBezTo>
                  <a:cubicBezTo>
                    <a:pt x="357" y="119"/>
                    <a:pt x="349" y="119"/>
                    <a:pt x="343" y="119"/>
                  </a:cubicBezTo>
                  <a:close/>
                  <a:moveTo>
                    <a:pt x="343" y="83"/>
                  </a:moveTo>
                  <a:cubicBezTo>
                    <a:pt x="337" y="85"/>
                    <a:pt x="333" y="88"/>
                    <a:pt x="331" y="94"/>
                  </a:cubicBezTo>
                  <a:cubicBezTo>
                    <a:pt x="329" y="99"/>
                    <a:pt x="330" y="102"/>
                    <a:pt x="328" y="107"/>
                  </a:cubicBezTo>
                  <a:cubicBezTo>
                    <a:pt x="327" y="110"/>
                    <a:pt x="327" y="110"/>
                    <a:pt x="330" y="109"/>
                  </a:cubicBezTo>
                  <a:cubicBezTo>
                    <a:pt x="335" y="108"/>
                    <a:pt x="338" y="108"/>
                    <a:pt x="343" y="107"/>
                  </a:cubicBezTo>
                  <a:cubicBezTo>
                    <a:pt x="349" y="105"/>
                    <a:pt x="353" y="101"/>
                    <a:pt x="355" y="96"/>
                  </a:cubicBezTo>
                  <a:cubicBezTo>
                    <a:pt x="357" y="91"/>
                    <a:pt x="360" y="84"/>
                    <a:pt x="362" y="79"/>
                  </a:cubicBezTo>
                  <a:cubicBezTo>
                    <a:pt x="363" y="76"/>
                    <a:pt x="363" y="76"/>
                    <a:pt x="361" y="77"/>
                  </a:cubicBezTo>
                  <a:cubicBezTo>
                    <a:pt x="355" y="78"/>
                    <a:pt x="348" y="81"/>
                    <a:pt x="343" y="83"/>
                  </a:cubicBezTo>
                  <a:close/>
                  <a:moveTo>
                    <a:pt x="336" y="45"/>
                  </a:moveTo>
                  <a:cubicBezTo>
                    <a:pt x="331" y="48"/>
                    <a:pt x="328" y="52"/>
                    <a:pt x="326" y="58"/>
                  </a:cubicBezTo>
                  <a:cubicBezTo>
                    <a:pt x="325" y="63"/>
                    <a:pt x="326" y="66"/>
                    <a:pt x="326" y="72"/>
                  </a:cubicBezTo>
                  <a:cubicBezTo>
                    <a:pt x="325" y="74"/>
                    <a:pt x="325" y="74"/>
                    <a:pt x="328" y="73"/>
                  </a:cubicBezTo>
                  <a:cubicBezTo>
                    <a:pt x="333" y="71"/>
                    <a:pt x="336" y="71"/>
                    <a:pt x="341" y="68"/>
                  </a:cubicBezTo>
                  <a:cubicBezTo>
                    <a:pt x="346" y="65"/>
                    <a:pt x="349" y="61"/>
                    <a:pt x="350" y="55"/>
                  </a:cubicBezTo>
                  <a:cubicBezTo>
                    <a:pt x="351" y="50"/>
                    <a:pt x="353" y="42"/>
                    <a:pt x="354" y="37"/>
                  </a:cubicBezTo>
                  <a:cubicBezTo>
                    <a:pt x="355" y="34"/>
                    <a:pt x="354" y="34"/>
                    <a:pt x="352" y="35"/>
                  </a:cubicBezTo>
                  <a:cubicBezTo>
                    <a:pt x="347" y="38"/>
                    <a:pt x="340" y="42"/>
                    <a:pt x="336" y="4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67" name="Group 78"/>
          <p:cNvGrpSpPr>
            <a:grpSpLocks noChangeAspect="1"/>
          </p:cNvGrpSpPr>
          <p:nvPr/>
        </p:nvGrpSpPr>
        <p:grpSpPr>
          <a:xfrm>
            <a:off x="676050" y="1678555"/>
            <a:ext cx="471019" cy="361568"/>
            <a:chOff x="6323013" y="760413"/>
            <a:chExt cx="1373188" cy="1054100"/>
          </a:xfrm>
          <a:solidFill>
            <a:srgbClr val="FFC000"/>
          </a:solidFill>
        </p:grpSpPr>
        <p:sp>
          <p:nvSpPr>
            <p:cNvPr id="68" name="Freeform 16"/>
            <p:cNvSpPr>
              <a:spLocks noEditPoints="1"/>
            </p:cNvSpPr>
            <p:nvPr/>
          </p:nvSpPr>
          <p:spPr bwMode="auto">
            <a:xfrm>
              <a:off x="6680200" y="985838"/>
              <a:ext cx="660400" cy="828675"/>
            </a:xfrm>
            <a:custGeom>
              <a:avLst/>
              <a:gdLst/>
              <a:ahLst/>
              <a:cxnLst>
                <a:cxn ang="0">
                  <a:pos x="100" y="111"/>
                </a:cxn>
                <a:cxn ang="0">
                  <a:pos x="118" y="129"/>
                </a:cxn>
                <a:cxn ang="0">
                  <a:pos x="126" y="133"/>
                </a:cxn>
                <a:cxn ang="0">
                  <a:pos x="130" y="144"/>
                </a:cxn>
                <a:cxn ang="0">
                  <a:pos x="130" y="149"/>
                </a:cxn>
                <a:cxn ang="0">
                  <a:pos x="143" y="149"/>
                </a:cxn>
                <a:cxn ang="0">
                  <a:pos x="143" y="192"/>
                </a:cxn>
                <a:cxn ang="0">
                  <a:pos x="150" y="201"/>
                </a:cxn>
                <a:cxn ang="0">
                  <a:pos x="150" y="221"/>
                </a:cxn>
                <a:cxn ang="0">
                  <a:pos x="25" y="221"/>
                </a:cxn>
                <a:cxn ang="0">
                  <a:pos x="25" y="201"/>
                </a:cxn>
                <a:cxn ang="0">
                  <a:pos x="32" y="192"/>
                </a:cxn>
                <a:cxn ang="0">
                  <a:pos x="32" y="149"/>
                </a:cxn>
                <a:cxn ang="0">
                  <a:pos x="45" y="149"/>
                </a:cxn>
                <a:cxn ang="0">
                  <a:pos x="45" y="144"/>
                </a:cxn>
                <a:cxn ang="0">
                  <a:pos x="50" y="133"/>
                </a:cxn>
                <a:cxn ang="0">
                  <a:pos x="57" y="129"/>
                </a:cxn>
                <a:cxn ang="0">
                  <a:pos x="75" y="111"/>
                </a:cxn>
                <a:cxn ang="0">
                  <a:pos x="71" y="104"/>
                </a:cxn>
                <a:cxn ang="0">
                  <a:pos x="75" y="98"/>
                </a:cxn>
                <a:cxn ang="0">
                  <a:pos x="0" y="10"/>
                </a:cxn>
                <a:cxn ang="0">
                  <a:pos x="0" y="3"/>
                </a:cxn>
                <a:cxn ang="0">
                  <a:pos x="28" y="3"/>
                </a:cxn>
                <a:cxn ang="0">
                  <a:pos x="29" y="5"/>
                </a:cxn>
                <a:cxn ang="0">
                  <a:pos x="40" y="14"/>
                </a:cxn>
                <a:cxn ang="0">
                  <a:pos x="39" y="13"/>
                </a:cxn>
                <a:cxn ang="0">
                  <a:pos x="36" y="2"/>
                </a:cxn>
                <a:cxn ang="0">
                  <a:pos x="42" y="0"/>
                </a:cxn>
                <a:cxn ang="0">
                  <a:pos x="134" y="0"/>
                </a:cxn>
                <a:cxn ang="0">
                  <a:pos x="139" y="2"/>
                </a:cxn>
                <a:cxn ang="0">
                  <a:pos x="136" y="13"/>
                </a:cxn>
                <a:cxn ang="0">
                  <a:pos x="136" y="14"/>
                </a:cxn>
                <a:cxn ang="0">
                  <a:pos x="146" y="5"/>
                </a:cxn>
                <a:cxn ang="0">
                  <a:pos x="147" y="3"/>
                </a:cxn>
                <a:cxn ang="0">
                  <a:pos x="176" y="3"/>
                </a:cxn>
                <a:cxn ang="0">
                  <a:pos x="176" y="10"/>
                </a:cxn>
                <a:cxn ang="0">
                  <a:pos x="101" y="98"/>
                </a:cxn>
                <a:cxn ang="0">
                  <a:pos x="105" y="104"/>
                </a:cxn>
                <a:cxn ang="0">
                  <a:pos x="100" y="111"/>
                </a:cxn>
                <a:cxn ang="0">
                  <a:pos x="43" y="67"/>
                </a:cxn>
                <a:cxn ang="0">
                  <a:pos x="45" y="55"/>
                </a:cxn>
                <a:cxn ang="0">
                  <a:pos x="46" y="30"/>
                </a:cxn>
                <a:cxn ang="0">
                  <a:pos x="19" y="17"/>
                </a:cxn>
                <a:cxn ang="0">
                  <a:pos x="13" y="17"/>
                </a:cxn>
                <a:cxn ang="0">
                  <a:pos x="43" y="67"/>
                </a:cxn>
                <a:cxn ang="0">
                  <a:pos x="130" y="30"/>
                </a:cxn>
                <a:cxn ang="0">
                  <a:pos x="130" y="55"/>
                </a:cxn>
                <a:cxn ang="0">
                  <a:pos x="132" y="67"/>
                </a:cxn>
                <a:cxn ang="0">
                  <a:pos x="162" y="17"/>
                </a:cxn>
                <a:cxn ang="0">
                  <a:pos x="156" y="17"/>
                </a:cxn>
                <a:cxn ang="0">
                  <a:pos x="130" y="30"/>
                </a:cxn>
              </a:cxnLst>
              <a:rect l="0" t="0" r="r" b="b"/>
              <a:pathLst>
                <a:path w="176" h="221">
                  <a:moveTo>
                    <a:pt x="100" y="111"/>
                  </a:moveTo>
                  <a:cubicBezTo>
                    <a:pt x="103" y="121"/>
                    <a:pt x="108" y="125"/>
                    <a:pt x="118" y="129"/>
                  </a:cubicBezTo>
                  <a:cubicBezTo>
                    <a:pt x="121" y="130"/>
                    <a:pt x="123" y="131"/>
                    <a:pt x="126" y="133"/>
                  </a:cubicBezTo>
                  <a:cubicBezTo>
                    <a:pt x="129" y="136"/>
                    <a:pt x="130" y="140"/>
                    <a:pt x="130" y="144"/>
                  </a:cubicBezTo>
                  <a:cubicBezTo>
                    <a:pt x="130" y="149"/>
                    <a:pt x="130" y="149"/>
                    <a:pt x="130" y="149"/>
                  </a:cubicBezTo>
                  <a:cubicBezTo>
                    <a:pt x="143" y="149"/>
                    <a:pt x="143" y="149"/>
                    <a:pt x="143" y="149"/>
                  </a:cubicBezTo>
                  <a:cubicBezTo>
                    <a:pt x="143" y="192"/>
                    <a:pt x="143" y="192"/>
                    <a:pt x="143" y="192"/>
                  </a:cubicBezTo>
                  <a:cubicBezTo>
                    <a:pt x="150" y="201"/>
                    <a:pt x="150" y="201"/>
                    <a:pt x="150" y="201"/>
                  </a:cubicBezTo>
                  <a:cubicBezTo>
                    <a:pt x="150" y="221"/>
                    <a:pt x="150" y="221"/>
                    <a:pt x="150" y="221"/>
                  </a:cubicBezTo>
                  <a:cubicBezTo>
                    <a:pt x="25" y="221"/>
                    <a:pt x="25" y="221"/>
                    <a:pt x="25" y="221"/>
                  </a:cubicBezTo>
                  <a:cubicBezTo>
                    <a:pt x="25" y="201"/>
                    <a:pt x="25" y="201"/>
                    <a:pt x="25" y="201"/>
                  </a:cubicBezTo>
                  <a:cubicBezTo>
                    <a:pt x="32" y="192"/>
                    <a:pt x="32" y="192"/>
                    <a:pt x="32" y="192"/>
                  </a:cubicBezTo>
                  <a:cubicBezTo>
                    <a:pt x="32" y="149"/>
                    <a:pt x="32" y="149"/>
                    <a:pt x="32" y="149"/>
                  </a:cubicBezTo>
                  <a:cubicBezTo>
                    <a:pt x="45" y="149"/>
                    <a:pt x="45" y="149"/>
                    <a:pt x="45" y="149"/>
                  </a:cubicBezTo>
                  <a:cubicBezTo>
                    <a:pt x="45" y="144"/>
                    <a:pt x="45" y="144"/>
                    <a:pt x="45" y="144"/>
                  </a:cubicBezTo>
                  <a:cubicBezTo>
                    <a:pt x="45" y="140"/>
                    <a:pt x="47" y="136"/>
                    <a:pt x="50" y="133"/>
                  </a:cubicBezTo>
                  <a:cubicBezTo>
                    <a:pt x="52" y="131"/>
                    <a:pt x="54" y="130"/>
                    <a:pt x="57" y="129"/>
                  </a:cubicBezTo>
                  <a:cubicBezTo>
                    <a:pt x="68" y="125"/>
                    <a:pt x="72" y="121"/>
                    <a:pt x="75" y="111"/>
                  </a:cubicBezTo>
                  <a:cubicBezTo>
                    <a:pt x="73" y="109"/>
                    <a:pt x="71" y="107"/>
                    <a:pt x="71" y="104"/>
                  </a:cubicBezTo>
                  <a:cubicBezTo>
                    <a:pt x="71" y="102"/>
                    <a:pt x="73" y="100"/>
                    <a:pt x="75" y="98"/>
                  </a:cubicBezTo>
                  <a:cubicBezTo>
                    <a:pt x="32" y="86"/>
                    <a:pt x="0" y="56"/>
                    <a:pt x="0" y="10"/>
                  </a:cubicBezTo>
                  <a:cubicBezTo>
                    <a:pt x="0" y="3"/>
                    <a:pt x="0" y="3"/>
                    <a:pt x="0" y="3"/>
                  </a:cubicBezTo>
                  <a:cubicBezTo>
                    <a:pt x="28" y="3"/>
                    <a:pt x="28" y="3"/>
                    <a:pt x="28" y="3"/>
                  </a:cubicBezTo>
                  <a:cubicBezTo>
                    <a:pt x="29" y="5"/>
                    <a:pt x="29" y="5"/>
                    <a:pt x="29" y="5"/>
                  </a:cubicBezTo>
                  <a:cubicBezTo>
                    <a:pt x="31" y="10"/>
                    <a:pt x="35" y="13"/>
                    <a:pt x="40" y="14"/>
                  </a:cubicBezTo>
                  <a:cubicBezTo>
                    <a:pt x="40" y="14"/>
                    <a:pt x="39" y="13"/>
                    <a:pt x="39" y="13"/>
                  </a:cubicBezTo>
                  <a:cubicBezTo>
                    <a:pt x="37" y="10"/>
                    <a:pt x="34" y="6"/>
                    <a:pt x="36" y="2"/>
                  </a:cubicBezTo>
                  <a:cubicBezTo>
                    <a:pt x="38" y="0"/>
                    <a:pt x="40" y="0"/>
                    <a:pt x="42" y="0"/>
                  </a:cubicBezTo>
                  <a:cubicBezTo>
                    <a:pt x="134" y="0"/>
                    <a:pt x="134" y="0"/>
                    <a:pt x="134" y="0"/>
                  </a:cubicBezTo>
                  <a:cubicBezTo>
                    <a:pt x="136" y="0"/>
                    <a:pt x="138" y="0"/>
                    <a:pt x="139" y="2"/>
                  </a:cubicBezTo>
                  <a:cubicBezTo>
                    <a:pt x="141" y="6"/>
                    <a:pt x="138" y="10"/>
                    <a:pt x="136" y="13"/>
                  </a:cubicBezTo>
                  <a:cubicBezTo>
                    <a:pt x="136" y="13"/>
                    <a:pt x="136" y="14"/>
                    <a:pt x="136" y="14"/>
                  </a:cubicBezTo>
                  <a:cubicBezTo>
                    <a:pt x="140" y="13"/>
                    <a:pt x="145" y="10"/>
                    <a:pt x="146" y="5"/>
                  </a:cubicBezTo>
                  <a:cubicBezTo>
                    <a:pt x="147" y="3"/>
                    <a:pt x="147" y="3"/>
                    <a:pt x="147" y="3"/>
                  </a:cubicBezTo>
                  <a:cubicBezTo>
                    <a:pt x="176" y="3"/>
                    <a:pt x="176" y="3"/>
                    <a:pt x="176" y="3"/>
                  </a:cubicBezTo>
                  <a:cubicBezTo>
                    <a:pt x="176" y="10"/>
                    <a:pt x="176" y="10"/>
                    <a:pt x="176" y="10"/>
                  </a:cubicBezTo>
                  <a:cubicBezTo>
                    <a:pt x="175" y="56"/>
                    <a:pt x="143" y="86"/>
                    <a:pt x="101" y="98"/>
                  </a:cubicBezTo>
                  <a:cubicBezTo>
                    <a:pt x="103" y="99"/>
                    <a:pt x="105" y="101"/>
                    <a:pt x="105" y="104"/>
                  </a:cubicBezTo>
                  <a:cubicBezTo>
                    <a:pt x="105" y="107"/>
                    <a:pt x="103" y="109"/>
                    <a:pt x="100" y="111"/>
                  </a:cubicBezTo>
                  <a:close/>
                  <a:moveTo>
                    <a:pt x="43" y="67"/>
                  </a:moveTo>
                  <a:cubicBezTo>
                    <a:pt x="43" y="63"/>
                    <a:pt x="44" y="59"/>
                    <a:pt x="45" y="55"/>
                  </a:cubicBezTo>
                  <a:cubicBezTo>
                    <a:pt x="48" y="47"/>
                    <a:pt x="48" y="38"/>
                    <a:pt x="46" y="30"/>
                  </a:cubicBezTo>
                  <a:cubicBezTo>
                    <a:pt x="36" y="29"/>
                    <a:pt x="24" y="25"/>
                    <a:pt x="19" y="17"/>
                  </a:cubicBezTo>
                  <a:cubicBezTo>
                    <a:pt x="13" y="17"/>
                    <a:pt x="13" y="17"/>
                    <a:pt x="13" y="17"/>
                  </a:cubicBezTo>
                  <a:cubicBezTo>
                    <a:pt x="15" y="37"/>
                    <a:pt x="26" y="55"/>
                    <a:pt x="43" y="67"/>
                  </a:cubicBezTo>
                  <a:close/>
                  <a:moveTo>
                    <a:pt x="130" y="30"/>
                  </a:moveTo>
                  <a:cubicBezTo>
                    <a:pt x="128" y="38"/>
                    <a:pt x="128" y="47"/>
                    <a:pt x="130" y="55"/>
                  </a:cubicBezTo>
                  <a:cubicBezTo>
                    <a:pt x="131" y="59"/>
                    <a:pt x="132" y="63"/>
                    <a:pt x="132" y="67"/>
                  </a:cubicBezTo>
                  <a:cubicBezTo>
                    <a:pt x="149" y="55"/>
                    <a:pt x="160" y="37"/>
                    <a:pt x="162" y="17"/>
                  </a:cubicBezTo>
                  <a:cubicBezTo>
                    <a:pt x="156" y="17"/>
                    <a:pt x="156" y="17"/>
                    <a:pt x="156" y="17"/>
                  </a:cubicBezTo>
                  <a:cubicBezTo>
                    <a:pt x="151" y="25"/>
                    <a:pt x="139" y="29"/>
                    <a:pt x="130" y="3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9" name="Freeform 17"/>
            <p:cNvSpPr>
              <a:spLocks noEditPoints="1"/>
            </p:cNvSpPr>
            <p:nvPr/>
          </p:nvSpPr>
          <p:spPr bwMode="auto">
            <a:xfrm>
              <a:off x="6323013" y="760413"/>
              <a:ext cx="1373188" cy="750888"/>
            </a:xfrm>
            <a:custGeom>
              <a:avLst/>
              <a:gdLst/>
              <a:ahLst/>
              <a:cxnLst>
                <a:cxn ang="0">
                  <a:pos x="53" y="48"/>
                </a:cxn>
                <a:cxn ang="0">
                  <a:pos x="71" y="159"/>
                </a:cxn>
                <a:cxn ang="0">
                  <a:pos x="120" y="194"/>
                </a:cxn>
                <a:cxn ang="0">
                  <a:pos x="67" y="164"/>
                </a:cxn>
                <a:cxn ang="0">
                  <a:pos x="50" y="47"/>
                </a:cxn>
                <a:cxn ang="0">
                  <a:pos x="70" y="2"/>
                </a:cxn>
                <a:cxn ang="0">
                  <a:pos x="87" y="131"/>
                </a:cxn>
                <a:cxn ang="0">
                  <a:pos x="71" y="150"/>
                </a:cxn>
                <a:cxn ang="0">
                  <a:pos x="84" y="114"/>
                </a:cxn>
                <a:cxn ang="0">
                  <a:pos x="79" y="98"/>
                </a:cxn>
                <a:cxn ang="0">
                  <a:pos x="56" y="113"/>
                </a:cxn>
                <a:cxn ang="0">
                  <a:pos x="81" y="80"/>
                </a:cxn>
                <a:cxn ang="0">
                  <a:pos x="78" y="66"/>
                </a:cxn>
                <a:cxn ang="0">
                  <a:pos x="53" y="76"/>
                </a:cxn>
                <a:cxn ang="0">
                  <a:pos x="83" y="49"/>
                </a:cxn>
                <a:cxn ang="0">
                  <a:pos x="35" y="152"/>
                </a:cxn>
                <a:cxn ang="0">
                  <a:pos x="62" y="168"/>
                </a:cxn>
                <a:cxn ang="0">
                  <a:pos x="16" y="159"/>
                </a:cxn>
                <a:cxn ang="0">
                  <a:pos x="22" y="119"/>
                </a:cxn>
                <a:cxn ang="0">
                  <a:pos x="45" y="140"/>
                </a:cxn>
                <a:cxn ang="0">
                  <a:pos x="2" y="121"/>
                </a:cxn>
                <a:cxn ang="0">
                  <a:pos x="22" y="83"/>
                </a:cxn>
                <a:cxn ang="0">
                  <a:pos x="36" y="109"/>
                </a:cxn>
                <a:cxn ang="0">
                  <a:pos x="3" y="79"/>
                </a:cxn>
                <a:cxn ang="0">
                  <a:pos x="30" y="45"/>
                </a:cxn>
                <a:cxn ang="0">
                  <a:pos x="38" y="73"/>
                </a:cxn>
                <a:cxn ang="0">
                  <a:pos x="11" y="37"/>
                </a:cxn>
                <a:cxn ang="0">
                  <a:pos x="293" y="24"/>
                </a:cxn>
                <a:cxn ang="0">
                  <a:pos x="314" y="53"/>
                </a:cxn>
                <a:cxn ang="0">
                  <a:pos x="295" y="159"/>
                </a:cxn>
                <a:cxn ang="0">
                  <a:pos x="248" y="200"/>
                </a:cxn>
                <a:cxn ang="0">
                  <a:pos x="323" y="104"/>
                </a:cxn>
                <a:cxn ang="0">
                  <a:pos x="318" y="32"/>
                </a:cxn>
                <a:cxn ang="0">
                  <a:pos x="293" y="3"/>
                </a:cxn>
                <a:cxn ang="0">
                  <a:pos x="283" y="144"/>
                </a:cxn>
                <a:cxn ang="0">
                  <a:pos x="297" y="138"/>
                </a:cxn>
                <a:cxn ang="0">
                  <a:pos x="279" y="114"/>
                </a:cxn>
                <a:cxn ang="0">
                  <a:pos x="295" y="110"/>
                </a:cxn>
                <a:cxn ang="0">
                  <a:pos x="308" y="100"/>
                </a:cxn>
                <a:cxn ang="0">
                  <a:pos x="282" y="82"/>
                </a:cxn>
                <a:cxn ang="0">
                  <a:pos x="299" y="76"/>
                </a:cxn>
                <a:cxn ang="0">
                  <a:pos x="309" y="64"/>
                </a:cxn>
                <a:cxn ang="0">
                  <a:pos x="281" y="51"/>
                </a:cxn>
                <a:cxn ang="0">
                  <a:pos x="314" y="155"/>
                </a:cxn>
                <a:cxn ang="0">
                  <a:pos x="317" y="173"/>
                </a:cxn>
                <a:cxn ang="0">
                  <a:pos x="349" y="156"/>
                </a:cxn>
                <a:cxn ang="0">
                  <a:pos x="328" y="125"/>
                </a:cxn>
                <a:cxn ang="0">
                  <a:pos x="335" y="142"/>
                </a:cxn>
                <a:cxn ang="0">
                  <a:pos x="363" y="119"/>
                </a:cxn>
                <a:cxn ang="0">
                  <a:pos x="331" y="94"/>
                </a:cxn>
                <a:cxn ang="0">
                  <a:pos x="343" y="107"/>
                </a:cxn>
                <a:cxn ang="0">
                  <a:pos x="361" y="77"/>
                </a:cxn>
                <a:cxn ang="0">
                  <a:pos x="326" y="58"/>
                </a:cxn>
                <a:cxn ang="0">
                  <a:pos x="341" y="68"/>
                </a:cxn>
                <a:cxn ang="0">
                  <a:pos x="352" y="35"/>
                </a:cxn>
              </a:cxnLst>
              <a:rect l="0" t="0" r="r" b="b"/>
              <a:pathLst>
                <a:path w="366" h="200">
                  <a:moveTo>
                    <a:pt x="73" y="24"/>
                  </a:moveTo>
                  <a:cubicBezTo>
                    <a:pt x="73" y="30"/>
                    <a:pt x="70" y="36"/>
                    <a:pt x="65" y="40"/>
                  </a:cubicBezTo>
                  <a:cubicBezTo>
                    <a:pt x="61" y="44"/>
                    <a:pt x="57" y="45"/>
                    <a:pt x="53" y="48"/>
                  </a:cubicBezTo>
                  <a:cubicBezTo>
                    <a:pt x="53" y="50"/>
                    <a:pt x="52" y="51"/>
                    <a:pt x="52" y="53"/>
                  </a:cubicBezTo>
                  <a:cubicBezTo>
                    <a:pt x="47" y="68"/>
                    <a:pt x="46" y="84"/>
                    <a:pt x="48" y="100"/>
                  </a:cubicBezTo>
                  <a:cubicBezTo>
                    <a:pt x="50" y="122"/>
                    <a:pt x="59" y="143"/>
                    <a:pt x="71" y="159"/>
                  </a:cubicBezTo>
                  <a:cubicBezTo>
                    <a:pt x="71" y="159"/>
                    <a:pt x="71" y="159"/>
                    <a:pt x="71" y="159"/>
                  </a:cubicBezTo>
                  <a:cubicBezTo>
                    <a:pt x="83" y="175"/>
                    <a:pt x="100" y="188"/>
                    <a:pt x="119" y="194"/>
                  </a:cubicBezTo>
                  <a:cubicBezTo>
                    <a:pt x="120" y="194"/>
                    <a:pt x="120" y="194"/>
                    <a:pt x="120" y="194"/>
                  </a:cubicBezTo>
                  <a:cubicBezTo>
                    <a:pt x="119" y="196"/>
                    <a:pt x="118" y="198"/>
                    <a:pt x="117" y="200"/>
                  </a:cubicBezTo>
                  <a:cubicBezTo>
                    <a:pt x="117" y="200"/>
                    <a:pt x="117" y="200"/>
                    <a:pt x="117" y="200"/>
                  </a:cubicBezTo>
                  <a:cubicBezTo>
                    <a:pt x="97" y="194"/>
                    <a:pt x="80" y="181"/>
                    <a:pt x="67" y="164"/>
                  </a:cubicBezTo>
                  <a:cubicBezTo>
                    <a:pt x="54" y="148"/>
                    <a:pt x="45" y="127"/>
                    <a:pt x="43" y="104"/>
                  </a:cubicBezTo>
                  <a:cubicBezTo>
                    <a:pt x="41" y="87"/>
                    <a:pt x="42" y="69"/>
                    <a:pt x="47" y="54"/>
                  </a:cubicBezTo>
                  <a:cubicBezTo>
                    <a:pt x="48" y="52"/>
                    <a:pt x="49" y="49"/>
                    <a:pt x="50" y="47"/>
                  </a:cubicBezTo>
                  <a:cubicBezTo>
                    <a:pt x="49" y="41"/>
                    <a:pt x="48" y="38"/>
                    <a:pt x="47" y="32"/>
                  </a:cubicBezTo>
                  <a:cubicBezTo>
                    <a:pt x="47" y="26"/>
                    <a:pt x="50" y="20"/>
                    <a:pt x="55" y="16"/>
                  </a:cubicBezTo>
                  <a:cubicBezTo>
                    <a:pt x="59" y="12"/>
                    <a:pt x="65" y="6"/>
                    <a:pt x="70" y="2"/>
                  </a:cubicBezTo>
                  <a:cubicBezTo>
                    <a:pt x="72" y="0"/>
                    <a:pt x="72" y="0"/>
                    <a:pt x="72" y="3"/>
                  </a:cubicBezTo>
                  <a:cubicBezTo>
                    <a:pt x="73" y="9"/>
                    <a:pt x="72" y="18"/>
                    <a:pt x="73" y="24"/>
                  </a:cubicBezTo>
                  <a:close/>
                  <a:moveTo>
                    <a:pt x="87" y="131"/>
                  </a:moveTo>
                  <a:cubicBezTo>
                    <a:pt x="88" y="136"/>
                    <a:pt x="86" y="140"/>
                    <a:pt x="83" y="144"/>
                  </a:cubicBezTo>
                  <a:cubicBezTo>
                    <a:pt x="79" y="147"/>
                    <a:pt x="76" y="148"/>
                    <a:pt x="73" y="151"/>
                  </a:cubicBezTo>
                  <a:cubicBezTo>
                    <a:pt x="71" y="153"/>
                    <a:pt x="71" y="153"/>
                    <a:pt x="71" y="150"/>
                  </a:cubicBezTo>
                  <a:cubicBezTo>
                    <a:pt x="70" y="145"/>
                    <a:pt x="68" y="143"/>
                    <a:pt x="68" y="138"/>
                  </a:cubicBezTo>
                  <a:cubicBezTo>
                    <a:pt x="68" y="133"/>
                    <a:pt x="69" y="129"/>
                    <a:pt x="73" y="125"/>
                  </a:cubicBezTo>
                  <a:cubicBezTo>
                    <a:pt x="76" y="122"/>
                    <a:pt x="81" y="117"/>
                    <a:pt x="84" y="114"/>
                  </a:cubicBezTo>
                  <a:cubicBezTo>
                    <a:pt x="86" y="112"/>
                    <a:pt x="86" y="112"/>
                    <a:pt x="86" y="114"/>
                  </a:cubicBezTo>
                  <a:cubicBezTo>
                    <a:pt x="87" y="119"/>
                    <a:pt x="87" y="126"/>
                    <a:pt x="87" y="131"/>
                  </a:cubicBezTo>
                  <a:close/>
                  <a:moveTo>
                    <a:pt x="79" y="98"/>
                  </a:moveTo>
                  <a:cubicBezTo>
                    <a:pt x="78" y="104"/>
                    <a:pt x="75" y="107"/>
                    <a:pt x="70" y="110"/>
                  </a:cubicBezTo>
                  <a:cubicBezTo>
                    <a:pt x="66" y="112"/>
                    <a:pt x="63" y="112"/>
                    <a:pt x="58" y="114"/>
                  </a:cubicBezTo>
                  <a:cubicBezTo>
                    <a:pt x="56" y="116"/>
                    <a:pt x="56" y="115"/>
                    <a:pt x="56" y="113"/>
                  </a:cubicBezTo>
                  <a:cubicBezTo>
                    <a:pt x="57" y="108"/>
                    <a:pt x="56" y="105"/>
                    <a:pt x="57" y="100"/>
                  </a:cubicBezTo>
                  <a:cubicBezTo>
                    <a:pt x="59" y="95"/>
                    <a:pt x="61" y="91"/>
                    <a:pt x="66" y="88"/>
                  </a:cubicBezTo>
                  <a:cubicBezTo>
                    <a:pt x="71" y="86"/>
                    <a:pt x="77" y="83"/>
                    <a:pt x="81" y="80"/>
                  </a:cubicBezTo>
                  <a:cubicBezTo>
                    <a:pt x="83" y="79"/>
                    <a:pt x="84" y="79"/>
                    <a:pt x="83" y="82"/>
                  </a:cubicBezTo>
                  <a:cubicBezTo>
                    <a:pt x="82" y="87"/>
                    <a:pt x="80" y="94"/>
                    <a:pt x="79" y="98"/>
                  </a:cubicBezTo>
                  <a:close/>
                  <a:moveTo>
                    <a:pt x="78" y="66"/>
                  </a:moveTo>
                  <a:cubicBezTo>
                    <a:pt x="76" y="71"/>
                    <a:pt x="72" y="74"/>
                    <a:pt x="67" y="76"/>
                  </a:cubicBezTo>
                  <a:cubicBezTo>
                    <a:pt x="62" y="77"/>
                    <a:pt x="59" y="76"/>
                    <a:pt x="54" y="78"/>
                  </a:cubicBezTo>
                  <a:cubicBezTo>
                    <a:pt x="52" y="79"/>
                    <a:pt x="52" y="78"/>
                    <a:pt x="53" y="76"/>
                  </a:cubicBezTo>
                  <a:cubicBezTo>
                    <a:pt x="55" y="71"/>
                    <a:pt x="54" y="68"/>
                    <a:pt x="56" y="64"/>
                  </a:cubicBezTo>
                  <a:cubicBezTo>
                    <a:pt x="58" y="59"/>
                    <a:pt x="62" y="56"/>
                    <a:pt x="67" y="54"/>
                  </a:cubicBezTo>
                  <a:cubicBezTo>
                    <a:pt x="72" y="52"/>
                    <a:pt x="78" y="50"/>
                    <a:pt x="83" y="49"/>
                  </a:cubicBezTo>
                  <a:cubicBezTo>
                    <a:pt x="85" y="48"/>
                    <a:pt x="86" y="48"/>
                    <a:pt x="85" y="51"/>
                  </a:cubicBezTo>
                  <a:cubicBezTo>
                    <a:pt x="83" y="55"/>
                    <a:pt x="80" y="62"/>
                    <a:pt x="78" y="66"/>
                  </a:cubicBezTo>
                  <a:close/>
                  <a:moveTo>
                    <a:pt x="35" y="152"/>
                  </a:moveTo>
                  <a:cubicBezTo>
                    <a:pt x="41" y="150"/>
                    <a:pt x="47" y="151"/>
                    <a:pt x="52" y="155"/>
                  </a:cubicBezTo>
                  <a:cubicBezTo>
                    <a:pt x="56" y="158"/>
                    <a:pt x="58" y="162"/>
                    <a:pt x="62" y="165"/>
                  </a:cubicBezTo>
                  <a:cubicBezTo>
                    <a:pt x="65" y="167"/>
                    <a:pt x="64" y="167"/>
                    <a:pt x="62" y="168"/>
                  </a:cubicBezTo>
                  <a:cubicBezTo>
                    <a:pt x="56" y="169"/>
                    <a:pt x="54" y="172"/>
                    <a:pt x="48" y="173"/>
                  </a:cubicBezTo>
                  <a:cubicBezTo>
                    <a:pt x="42" y="175"/>
                    <a:pt x="37" y="174"/>
                    <a:pt x="32" y="170"/>
                  </a:cubicBezTo>
                  <a:cubicBezTo>
                    <a:pt x="27" y="167"/>
                    <a:pt x="20" y="162"/>
                    <a:pt x="16" y="159"/>
                  </a:cubicBezTo>
                  <a:cubicBezTo>
                    <a:pt x="14" y="157"/>
                    <a:pt x="14" y="157"/>
                    <a:pt x="16" y="156"/>
                  </a:cubicBezTo>
                  <a:cubicBezTo>
                    <a:pt x="22" y="154"/>
                    <a:pt x="30" y="153"/>
                    <a:pt x="35" y="152"/>
                  </a:cubicBezTo>
                  <a:close/>
                  <a:moveTo>
                    <a:pt x="22" y="119"/>
                  </a:moveTo>
                  <a:cubicBezTo>
                    <a:pt x="28" y="118"/>
                    <a:pt x="33" y="121"/>
                    <a:pt x="38" y="125"/>
                  </a:cubicBezTo>
                  <a:cubicBezTo>
                    <a:pt x="41" y="129"/>
                    <a:pt x="42" y="133"/>
                    <a:pt x="46" y="137"/>
                  </a:cubicBezTo>
                  <a:cubicBezTo>
                    <a:pt x="48" y="139"/>
                    <a:pt x="47" y="140"/>
                    <a:pt x="45" y="140"/>
                  </a:cubicBezTo>
                  <a:cubicBezTo>
                    <a:pt x="39" y="140"/>
                    <a:pt x="36" y="142"/>
                    <a:pt x="30" y="142"/>
                  </a:cubicBezTo>
                  <a:cubicBezTo>
                    <a:pt x="24" y="142"/>
                    <a:pt x="19" y="140"/>
                    <a:pt x="15" y="136"/>
                  </a:cubicBezTo>
                  <a:cubicBezTo>
                    <a:pt x="11" y="131"/>
                    <a:pt x="5" y="126"/>
                    <a:pt x="2" y="121"/>
                  </a:cubicBezTo>
                  <a:cubicBezTo>
                    <a:pt x="0" y="119"/>
                    <a:pt x="0" y="119"/>
                    <a:pt x="3" y="119"/>
                  </a:cubicBezTo>
                  <a:cubicBezTo>
                    <a:pt x="8" y="119"/>
                    <a:pt x="17" y="119"/>
                    <a:pt x="22" y="119"/>
                  </a:cubicBezTo>
                  <a:close/>
                  <a:moveTo>
                    <a:pt x="22" y="83"/>
                  </a:moveTo>
                  <a:cubicBezTo>
                    <a:pt x="28" y="85"/>
                    <a:pt x="32" y="88"/>
                    <a:pt x="34" y="94"/>
                  </a:cubicBezTo>
                  <a:cubicBezTo>
                    <a:pt x="36" y="99"/>
                    <a:pt x="36" y="102"/>
                    <a:pt x="38" y="107"/>
                  </a:cubicBezTo>
                  <a:cubicBezTo>
                    <a:pt x="39" y="110"/>
                    <a:pt x="38" y="110"/>
                    <a:pt x="36" y="109"/>
                  </a:cubicBezTo>
                  <a:cubicBezTo>
                    <a:pt x="31" y="108"/>
                    <a:pt x="27" y="108"/>
                    <a:pt x="22" y="107"/>
                  </a:cubicBezTo>
                  <a:cubicBezTo>
                    <a:pt x="16" y="105"/>
                    <a:pt x="13" y="101"/>
                    <a:pt x="10" y="96"/>
                  </a:cubicBezTo>
                  <a:cubicBezTo>
                    <a:pt x="8" y="91"/>
                    <a:pt x="5" y="84"/>
                    <a:pt x="3" y="79"/>
                  </a:cubicBezTo>
                  <a:cubicBezTo>
                    <a:pt x="2" y="76"/>
                    <a:pt x="2" y="76"/>
                    <a:pt x="5" y="77"/>
                  </a:cubicBezTo>
                  <a:cubicBezTo>
                    <a:pt x="10" y="78"/>
                    <a:pt x="17" y="81"/>
                    <a:pt x="22" y="83"/>
                  </a:cubicBezTo>
                  <a:close/>
                  <a:moveTo>
                    <a:pt x="30" y="45"/>
                  </a:moveTo>
                  <a:cubicBezTo>
                    <a:pt x="35" y="48"/>
                    <a:pt x="38" y="52"/>
                    <a:pt x="39" y="58"/>
                  </a:cubicBezTo>
                  <a:cubicBezTo>
                    <a:pt x="40" y="63"/>
                    <a:pt x="39" y="66"/>
                    <a:pt x="40" y="72"/>
                  </a:cubicBezTo>
                  <a:cubicBezTo>
                    <a:pt x="40" y="74"/>
                    <a:pt x="40" y="74"/>
                    <a:pt x="38" y="73"/>
                  </a:cubicBezTo>
                  <a:cubicBezTo>
                    <a:pt x="33" y="71"/>
                    <a:pt x="29" y="71"/>
                    <a:pt x="25" y="68"/>
                  </a:cubicBezTo>
                  <a:cubicBezTo>
                    <a:pt x="19" y="65"/>
                    <a:pt x="16" y="61"/>
                    <a:pt x="15" y="55"/>
                  </a:cubicBezTo>
                  <a:cubicBezTo>
                    <a:pt x="14" y="50"/>
                    <a:pt x="12" y="42"/>
                    <a:pt x="11" y="37"/>
                  </a:cubicBezTo>
                  <a:cubicBezTo>
                    <a:pt x="11" y="34"/>
                    <a:pt x="11" y="34"/>
                    <a:pt x="13" y="35"/>
                  </a:cubicBezTo>
                  <a:cubicBezTo>
                    <a:pt x="18" y="38"/>
                    <a:pt x="25" y="42"/>
                    <a:pt x="30" y="45"/>
                  </a:cubicBezTo>
                  <a:close/>
                  <a:moveTo>
                    <a:pt x="293" y="24"/>
                  </a:moveTo>
                  <a:cubicBezTo>
                    <a:pt x="293" y="30"/>
                    <a:pt x="295" y="36"/>
                    <a:pt x="300" y="40"/>
                  </a:cubicBezTo>
                  <a:cubicBezTo>
                    <a:pt x="304" y="44"/>
                    <a:pt x="308" y="45"/>
                    <a:pt x="312" y="48"/>
                  </a:cubicBezTo>
                  <a:cubicBezTo>
                    <a:pt x="313" y="50"/>
                    <a:pt x="313" y="51"/>
                    <a:pt x="314" y="53"/>
                  </a:cubicBezTo>
                  <a:cubicBezTo>
                    <a:pt x="318" y="68"/>
                    <a:pt x="320" y="84"/>
                    <a:pt x="318" y="100"/>
                  </a:cubicBezTo>
                  <a:cubicBezTo>
                    <a:pt x="315" y="122"/>
                    <a:pt x="307" y="143"/>
                    <a:pt x="295" y="159"/>
                  </a:cubicBezTo>
                  <a:cubicBezTo>
                    <a:pt x="295" y="159"/>
                    <a:pt x="295" y="159"/>
                    <a:pt x="295" y="159"/>
                  </a:cubicBezTo>
                  <a:cubicBezTo>
                    <a:pt x="282" y="175"/>
                    <a:pt x="265" y="188"/>
                    <a:pt x="246" y="194"/>
                  </a:cubicBezTo>
                  <a:cubicBezTo>
                    <a:pt x="246" y="194"/>
                    <a:pt x="246" y="194"/>
                    <a:pt x="246" y="194"/>
                  </a:cubicBezTo>
                  <a:cubicBezTo>
                    <a:pt x="247" y="196"/>
                    <a:pt x="247" y="198"/>
                    <a:pt x="248" y="200"/>
                  </a:cubicBezTo>
                  <a:cubicBezTo>
                    <a:pt x="249" y="200"/>
                    <a:pt x="249" y="200"/>
                    <a:pt x="249" y="200"/>
                  </a:cubicBezTo>
                  <a:cubicBezTo>
                    <a:pt x="268" y="194"/>
                    <a:pt x="286" y="181"/>
                    <a:pt x="299" y="164"/>
                  </a:cubicBezTo>
                  <a:cubicBezTo>
                    <a:pt x="311" y="148"/>
                    <a:pt x="320" y="127"/>
                    <a:pt x="323" y="104"/>
                  </a:cubicBezTo>
                  <a:cubicBezTo>
                    <a:pt x="325" y="87"/>
                    <a:pt x="323" y="69"/>
                    <a:pt x="318" y="54"/>
                  </a:cubicBezTo>
                  <a:cubicBezTo>
                    <a:pt x="317" y="52"/>
                    <a:pt x="316" y="49"/>
                    <a:pt x="316" y="47"/>
                  </a:cubicBezTo>
                  <a:cubicBezTo>
                    <a:pt x="316" y="41"/>
                    <a:pt x="318" y="38"/>
                    <a:pt x="318" y="32"/>
                  </a:cubicBezTo>
                  <a:cubicBezTo>
                    <a:pt x="318" y="26"/>
                    <a:pt x="316" y="20"/>
                    <a:pt x="311" y="16"/>
                  </a:cubicBezTo>
                  <a:cubicBezTo>
                    <a:pt x="307" y="12"/>
                    <a:pt x="300" y="6"/>
                    <a:pt x="296" y="2"/>
                  </a:cubicBezTo>
                  <a:cubicBezTo>
                    <a:pt x="294" y="0"/>
                    <a:pt x="293" y="0"/>
                    <a:pt x="293" y="3"/>
                  </a:cubicBezTo>
                  <a:cubicBezTo>
                    <a:pt x="293" y="9"/>
                    <a:pt x="293" y="18"/>
                    <a:pt x="293" y="24"/>
                  </a:cubicBezTo>
                  <a:close/>
                  <a:moveTo>
                    <a:pt x="278" y="131"/>
                  </a:moveTo>
                  <a:cubicBezTo>
                    <a:pt x="278" y="136"/>
                    <a:pt x="279" y="140"/>
                    <a:pt x="283" y="144"/>
                  </a:cubicBezTo>
                  <a:cubicBezTo>
                    <a:pt x="286" y="147"/>
                    <a:pt x="289" y="148"/>
                    <a:pt x="293" y="151"/>
                  </a:cubicBezTo>
                  <a:cubicBezTo>
                    <a:pt x="294" y="153"/>
                    <a:pt x="295" y="152"/>
                    <a:pt x="295" y="150"/>
                  </a:cubicBezTo>
                  <a:cubicBezTo>
                    <a:pt x="295" y="145"/>
                    <a:pt x="297" y="143"/>
                    <a:pt x="297" y="138"/>
                  </a:cubicBezTo>
                  <a:cubicBezTo>
                    <a:pt x="298" y="133"/>
                    <a:pt x="296" y="129"/>
                    <a:pt x="293" y="125"/>
                  </a:cubicBezTo>
                  <a:cubicBezTo>
                    <a:pt x="289" y="122"/>
                    <a:pt x="285" y="117"/>
                    <a:pt x="281" y="114"/>
                  </a:cubicBezTo>
                  <a:cubicBezTo>
                    <a:pt x="280" y="112"/>
                    <a:pt x="279" y="112"/>
                    <a:pt x="279" y="114"/>
                  </a:cubicBezTo>
                  <a:cubicBezTo>
                    <a:pt x="279" y="119"/>
                    <a:pt x="278" y="126"/>
                    <a:pt x="278" y="131"/>
                  </a:cubicBezTo>
                  <a:close/>
                  <a:moveTo>
                    <a:pt x="286" y="98"/>
                  </a:moveTo>
                  <a:cubicBezTo>
                    <a:pt x="287" y="104"/>
                    <a:pt x="290" y="107"/>
                    <a:pt x="295" y="110"/>
                  </a:cubicBezTo>
                  <a:cubicBezTo>
                    <a:pt x="299" y="112"/>
                    <a:pt x="303" y="112"/>
                    <a:pt x="307" y="114"/>
                  </a:cubicBezTo>
                  <a:cubicBezTo>
                    <a:pt x="309" y="116"/>
                    <a:pt x="309" y="115"/>
                    <a:pt x="309" y="113"/>
                  </a:cubicBezTo>
                  <a:cubicBezTo>
                    <a:pt x="308" y="108"/>
                    <a:pt x="309" y="105"/>
                    <a:pt x="308" y="100"/>
                  </a:cubicBezTo>
                  <a:cubicBezTo>
                    <a:pt x="307" y="95"/>
                    <a:pt x="304" y="91"/>
                    <a:pt x="299" y="88"/>
                  </a:cubicBezTo>
                  <a:cubicBezTo>
                    <a:pt x="295" y="86"/>
                    <a:pt x="289" y="83"/>
                    <a:pt x="284" y="80"/>
                  </a:cubicBezTo>
                  <a:cubicBezTo>
                    <a:pt x="282" y="79"/>
                    <a:pt x="282" y="79"/>
                    <a:pt x="282" y="82"/>
                  </a:cubicBezTo>
                  <a:cubicBezTo>
                    <a:pt x="283" y="87"/>
                    <a:pt x="285" y="94"/>
                    <a:pt x="286" y="98"/>
                  </a:cubicBezTo>
                  <a:close/>
                  <a:moveTo>
                    <a:pt x="288" y="66"/>
                  </a:moveTo>
                  <a:cubicBezTo>
                    <a:pt x="290" y="71"/>
                    <a:pt x="293" y="74"/>
                    <a:pt x="299" y="76"/>
                  </a:cubicBezTo>
                  <a:cubicBezTo>
                    <a:pt x="303" y="77"/>
                    <a:pt x="306" y="76"/>
                    <a:pt x="311" y="78"/>
                  </a:cubicBezTo>
                  <a:cubicBezTo>
                    <a:pt x="313" y="79"/>
                    <a:pt x="314" y="78"/>
                    <a:pt x="313" y="76"/>
                  </a:cubicBezTo>
                  <a:cubicBezTo>
                    <a:pt x="311" y="71"/>
                    <a:pt x="311" y="68"/>
                    <a:pt x="309" y="64"/>
                  </a:cubicBezTo>
                  <a:cubicBezTo>
                    <a:pt x="307" y="59"/>
                    <a:pt x="304" y="56"/>
                    <a:pt x="298" y="54"/>
                  </a:cubicBezTo>
                  <a:cubicBezTo>
                    <a:pt x="294" y="52"/>
                    <a:pt x="287" y="50"/>
                    <a:pt x="282" y="49"/>
                  </a:cubicBezTo>
                  <a:cubicBezTo>
                    <a:pt x="280" y="48"/>
                    <a:pt x="280" y="48"/>
                    <a:pt x="281" y="51"/>
                  </a:cubicBezTo>
                  <a:cubicBezTo>
                    <a:pt x="282" y="55"/>
                    <a:pt x="286" y="62"/>
                    <a:pt x="288" y="66"/>
                  </a:cubicBezTo>
                  <a:close/>
                  <a:moveTo>
                    <a:pt x="330" y="152"/>
                  </a:moveTo>
                  <a:cubicBezTo>
                    <a:pt x="324" y="150"/>
                    <a:pt x="319" y="151"/>
                    <a:pt x="314" y="155"/>
                  </a:cubicBezTo>
                  <a:cubicBezTo>
                    <a:pt x="309" y="158"/>
                    <a:pt x="308" y="162"/>
                    <a:pt x="303" y="165"/>
                  </a:cubicBezTo>
                  <a:cubicBezTo>
                    <a:pt x="301" y="167"/>
                    <a:pt x="301" y="167"/>
                    <a:pt x="304" y="168"/>
                  </a:cubicBezTo>
                  <a:cubicBezTo>
                    <a:pt x="309" y="169"/>
                    <a:pt x="312" y="172"/>
                    <a:pt x="317" y="173"/>
                  </a:cubicBezTo>
                  <a:cubicBezTo>
                    <a:pt x="323" y="175"/>
                    <a:pt x="329" y="174"/>
                    <a:pt x="334" y="170"/>
                  </a:cubicBezTo>
                  <a:cubicBezTo>
                    <a:pt x="338" y="167"/>
                    <a:pt x="345" y="162"/>
                    <a:pt x="350" y="159"/>
                  </a:cubicBezTo>
                  <a:cubicBezTo>
                    <a:pt x="352" y="157"/>
                    <a:pt x="352" y="157"/>
                    <a:pt x="349" y="156"/>
                  </a:cubicBezTo>
                  <a:cubicBezTo>
                    <a:pt x="343" y="154"/>
                    <a:pt x="335" y="153"/>
                    <a:pt x="330" y="152"/>
                  </a:cubicBezTo>
                  <a:close/>
                  <a:moveTo>
                    <a:pt x="343" y="119"/>
                  </a:moveTo>
                  <a:cubicBezTo>
                    <a:pt x="337" y="118"/>
                    <a:pt x="332" y="121"/>
                    <a:pt x="328" y="125"/>
                  </a:cubicBezTo>
                  <a:cubicBezTo>
                    <a:pt x="324" y="129"/>
                    <a:pt x="323" y="133"/>
                    <a:pt x="320" y="137"/>
                  </a:cubicBezTo>
                  <a:cubicBezTo>
                    <a:pt x="318" y="139"/>
                    <a:pt x="318" y="140"/>
                    <a:pt x="321" y="140"/>
                  </a:cubicBezTo>
                  <a:cubicBezTo>
                    <a:pt x="327" y="140"/>
                    <a:pt x="330" y="142"/>
                    <a:pt x="335" y="142"/>
                  </a:cubicBezTo>
                  <a:cubicBezTo>
                    <a:pt x="341" y="142"/>
                    <a:pt x="346" y="140"/>
                    <a:pt x="351" y="136"/>
                  </a:cubicBezTo>
                  <a:cubicBezTo>
                    <a:pt x="354" y="131"/>
                    <a:pt x="360" y="126"/>
                    <a:pt x="364" y="121"/>
                  </a:cubicBezTo>
                  <a:cubicBezTo>
                    <a:pt x="366" y="119"/>
                    <a:pt x="365" y="119"/>
                    <a:pt x="363" y="119"/>
                  </a:cubicBezTo>
                  <a:cubicBezTo>
                    <a:pt x="357" y="119"/>
                    <a:pt x="349" y="119"/>
                    <a:pt x="343" y="119"/>
                  </a:cubicBezTo>
                  <a:close/>
                  <a:moveTo>
                    <a:pt x="343" y="83"/>
                  </a:moveTo>
                  <a:cubicBezTo>
                    <a:pt x="337" y="85"/>
                    <a:pt x="333" y="88"/>
                    <a:pt x="331" y="94"/>
                  </a:cubicBezTo>
                  <a:cubicBezTo>
                    <a:pt x="329" y="99"/>
                    <a:pt x="330" y="102"/>
                    <a:pt x="328" y="107"/>
                  </a:cubicBezTo>
                  <a:cubicBezTo>
                    <a:pt x="327" y="110"/>
                    <a:pt x="327" y="110"/>
                    <a:pt x="330" y="109"/>
                  </a:cubicBezTo>
                  <a:cubicBezTo>
                    <a:pt x="335" y="108"/>
                    <a:pt x="338" y="108"/>
                    <a:pt x="343" y="107"/>
                  </a:cubicBezTo>
                  <a:cubicBezTo>
                    <a:pt x="349" y="105"/>
                    <a:pt x="353" y="101"/>
                    <a:pt x="355" y="96"/>
                  </a:cubicBezTo>
                  <a:cubicBezTo>
                    <a:pt x="357" y="91"/>
                    <a:pt x="360" y="84"/>
                    <a:pt x="362" y="79"/>
                  </a:cubicBezTo>
                  <a:cubicBezTo>
                    <a:pt x="363" y="76"/>
                    <a:pt x="363" y="76"/>
                    <a:pt x="361" y="77"/>
                  </a:cubicBezTo>
                  <a:cubicBezTo>
                    <a:pt x="355" y="78"/>
                    <a:pt x="348" y="81"/>
                    <a:pt x="343" y="83"/>
                  </a:cubicBezTo>
                  <a:close/>
                  <a:moveTo>
                    <a:pt x="336" y="45"/>
                  </a:moveTo>
                  <a:cubicBezTo>
                    <a:pt x="331" y="48"/>
                    <a:pt x="328" y="52"/>
                    <a:pt x="326" y="58"/>
                  </a:cubicBezTo>
                  <a:cubicBezTo>
                    <a:pt x="325" y="63"/>
                    <a:pt x="326" y="66"/>
                    <a:pt x="326" y="72"/>
                  </a:cubicBezTo>
                  <a:cubicBezTo>
                    <a:pt x="325" y="74"/>
                    <a:pt x="325" y="74"/>
                    <a:pt x="328" y="73"/>
                  </a:cubicBezTo>
                  <a:cubicBezTo>
                    <a:pt x="333" y="71"/>
                    <a:pt x="336" y="71"/>
                    <a:pt x="341" y="68"/>
                  </a:cubicBezTo>
                  <a:cubicBezTo>
                    <a:pt x="346" y="65"/>
                    <a:pt x="349" y="61"/>
                    <a:pt x="350" y="55"/>
                  </a:cubicBezTo>
                  <a:cubicBezTo>
                    <a:pt x="351" y="50"/>
                    <a:pt x="353" y="42"/>
                    <a:pt x="354" y="37"/>
                  </a:cubicBezTo>
                  <a:cubicBezTo>
                    <a:pt x="355" y="34"/>
                    <a:pt x="354" y="34"/>
                    <a:pt x="352" y="35"/>
                  </a:cubicBezTo>
                  <a:cubicBezTo>
                    <a:pt x="347" y="38"/>
                    <a:pt x="340" y="42"/>
                    <a:pt x="336" y="4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73" name="TextovéPole 72"/>
          <p:cNvSpPr txBox="1"/>
          <p:nvPr/>
        </p:nvSpPr>
        <p:spPr>
          <a:xfrm>
            <a:off x="7993428" y="3588625"/>
            <a:ext cx="647934" cy="276999"/>
          </a:xfrm>
          <a:prstGeom prst="rect">
            <a:avLst/>
          </a:prstGeom>
        </p:spPr>
        <p:txBody>
          <a:bodyPr wrap="none" rtlCol="0">
            <a:spAutoFit/>
          </a:bodyPr>
          <a:lstStyle/>
          <a:p>
            <a:pPr defTabSz="914330" fontAlgn="auto">
              <a:spcBef>
                <a:spcPts val="600"/>
              </a:spcBef>
              <a:spcAft>
                <a:spcPts val="0"/>
              </a:spcAft>
            </a:pPr>
            <a:r>
              <a:rPr lang="cs-CZ" sz="1200" dirty="0">
                <a:solidFill>
                  <a:srgbClr val="404040"/>
                </a:solidFill>
                <a:latin typeface="Calibri"/>
                <a:cs typeface="Arial" pitchFamily="34" charset="0"/>
              </a:rPr>
              <a:t>n = 494</a:t>
            </a:r>
          </a:p>
        </p:txBody>
      </p:sp>
      <p:grpSp>
        <p:nvGrpSpPr>
          <p:cNvPr id="80" name="Skupina 79"/>
          <p:cNvGrpSpPr/>
          <p:nvPr/>
        </p:nvGrpSpPr>
        <p:grpSpPr>
          <a:xfrm>
            <a:off x="6579262" y="1761733"/>
            <a:ext cx="1600709" cy="361568"/>
            <a:chOff x="7015800" y="1586786"/>
            <a:chExt cx="1600709" cy="361568"/>
          </a:xfrm>
        </p:grpSpPr>
        <p:grpSp>
          <p:nvGrpSpPr>
            <p:cNvPr id="76" name="Group 78"/>
            <p:cNvGrpSpPr>
              <a:grpSpLocks noChangeAspect="1"/>
            </p:cNvGrpSpPr>
            <p:nvPr/>
          </p:nvGrpSpPr>
          <p:grpSpPr>
            <a:xfrm>
              <a:off x="7015800" y="1586786"/>
              <a:ext cx="471019" cy="361568"/>
              <a:chOff x="6323013" y="760413"/>
              <a:chExt cx="1373188" cy="1054100"/>
            </a:xfrm>
            <a:solidFill>
              <a:srgbClr val="FFC000"/>
            </a:solidFill>
          </p:grpSpPr>
          <p:sp>
            <p:nvSpPr>
              <p:cNvPr id="77" name="Freeform 16"/>
              <p:cNvSpPr>
                <a:spLocks noEditPoints="1"/>
              </p:cNvSpPr>
              <p:nvPr/>
            </p:nvSpPr>
            <p:spPr bwMode="auto">
              <a:xfrm>
                <a:off x="6680200" y="985838"/>
                <a:ext cx="660400" cy="828675"/>
              </a:xfrm>
              <a:custGeom>
                <a:avLst/>
                <a:gdLst/>
                <a:ahLst/>
                <a:cxnLst>
                  <a:cxn ang="0">
                    <a:pos x="100" y="111"/>
                  </a:cxn>
                  <a:cxn ang="0">
                    <a:pos x="118" y="129"/>
                  </a:cxn>
                  <a:cxn ang="0">
                    <a:pos x="126" y="133"/>
                  </a:cxn>
                  <a:cxn ang="0">
                    <a:pos x="130" y="144"/>
                  </a:cxn>
                  <a:cxn ang="0">
                    <a:pos x="130" y="149"/>
                  </a:cxn>
                  <a:cxn ang="0">
                    <a:pos x="143" y="149"/>
                  </a:cxn>
                  <a:cxn ang="0">
                    <a:pos x="143" y="192"/>
                  </a:cxn>
                  <a:cxn ang="0">
                    <a:pos x="150" y="201"/>
                  </a:cxn>
                  <a:cxn ang="0">
                    <a:pos x="150" y="221"/>
                  </a:cxn>
                  <a:cxn ang="0">
                    <a:pos x="25" y="221"/>
                  </a:cxn>
                  <a:cxn ang="0">
                    <a:pos x="25" y="201"/>
                  </a:cxn>
                  <a:cxn ang="0">
                    <a:pos x="32" y="192"/>
                  </a:cxn>
                  <a:cxn ang="0">
                    <a:pos x="32" y="149"/>
                  </a:cxn>
                  <a:cxn ang="0">
                    <a:pos x="45" y="149"/>
                  </a:cxn>
                  <a:cxn ang="0">
                    <a:pos x="45" y="144"/>
                  </a:cxn>
                  <a:cxn ang="0">
                    <a:pos x="50" y="133"/>
                  </a:cxn>
                  <a:cxn ang="0">
                    <a:pos x="57" y="129"/>
                  </a:cxn>
                  <a:cxn ang="0">
                    <a:pos x="75" y="111"/>
                  </a:cxn>
                  <a:cxn ang="0">
                    <a:pos x="71" y="104"/>
                  </a:cxn>
                  <a:cxn ang="0">
                    <a:pos x="75" y="98"/>
                  </a:cxn>
                  <a:cxn ang="0">
                    <a:pos x="0" y="10"/>
                  </a:cxn>
                  <a:cxn ang="0">
                    <a:pos x="0" y="3"/>
                  </a:cxn>
                  <a:cxn ang="0">
                    <a:pos x="28" y="3"/>
                  </a:cxn>
                  <a:cxn ang="0">
                    <a:pos x="29" y="5"/>
                  </a:cxn>
                  <a:cxn ang="0">
                    <a:pos x="40" y="14"/>
                  </a:cxn>
                  <a:cxn ang="0">
                    <a:pos x="39" y="13"/>
                  </a:cxn>
                  <a:cxn ang="0">
                    <a:pos x="36" y="2"/>
                  </a:cxn>
                  <a:cxn ang="0">
                    <a:pos x="42" y="0"/>
                  </a:cxn>
                  <a:cxn ang="0">
                    <a:pos x="134" y="0"/>
                  </a:cxn>
                  <a:cxn ang="0">
                    <a:pos x="139" y="2"/>
                  </a:cxn>
                  <a:cxn ang="0">
                    <a:pos x="136" y="13"/>
                  </a:cxn>
                  <a:cxn ang="0">
                    <a:pos x="136" y="14"/>
                  </a:cxn>
                  <a:cxn ang="0">
                    <a:pos x="146" y="5"/>
                  </a:cxn>
                  <a:cxn ang="0">
                    <a:pos x="147" y="3"/>
                  </a:cxn>
                  <a:cxn ang="0">
                    <a:pos x="176" y="3"/>
                  </a:cxn>
                  <a:cxn ang="0">
                    <a:pos x="176" y="10"/>
                  </a:cxn>
                  <a:cxn ang="0">
                    <a:pos x="101" y="98"/>
                  </a:cxn>
                  <a:cxn ang="0">
                    <a:pos x="105" y="104"/>
                  </a:cxn>
                  <a:cxn ang="0">
                    <a:pos x="100" y="111"/>
                  </a:cxn>
                  <a:cxn ang="0">
                    <a:pos x="43" y="67"/>
                  </a:cxn>
                  <a:cxn ang="0">
                    <a:pos x="45" y="55"/>
                  </a:cxn>
                  <a:cxn ang="0">
                    <a:pos x="46" y="30"/>
                  </a:cxn>
                  <a:cxn ang="0">
                    <a:pos x="19" y="17"/>
                  </a:cxn>
                  <a:cxn ang="0">
                    <a:pos x="13" y="17"/>
                  </a:cxn>
                  <a:cxn ang="0">
                    <a:pos x="43" y="67"/>
                  </a:cxn>
                  <a:cxn ang="0">
                    <a:pos x="130" y="30"/>
                  </a:cxn>
                  <a:cxn ang="0">
                    <a:pos x="130" y="55"/>
                  </a:cxn>
                  <a:cxn ang="0">
                    <a:pos x="132" y="67"/>
                  </a:cxn>
                  <a:cxn ang="0">
                    <a:pos x="162" y="17"/>
                  </a:cxn>
                  <a:cxn ang="0">
                    <a:pos x="156" y="17"/>
                  </a:cxn>
                  <a:cxn ang="0">
                    <a:pos x="130" y="30"/>
                  </a:cxn>
                </a:cxnLst>
                <a:rect l="0" t="0" r="r" b="b"/>
                <a:pathLst>
                  <a:path w="176" h="221">
                    <a:moveTo>
                      <a:pt x="100" y="111"/>
                    </a:moveTo>
                    <a:cubicBezTo>
                      <a:pt x="103" y="121"/>
                      <a:pt x="108" y="125"/>
                      <a:pt x="118" y="129"/>
                    </a:cubicBezTo>
                    <a:cubicBezTo>
                      <a:pt x="121" y="130"/>
                      <a:pt x="123" y="131"/>
                      <a:pt x="126" y="133"/>
                    </a:cubicBezTo>
                    <a:cubicBezTo>
                      <a:pt x="129" y="136"/>
                      <a:pt x="130" y="140"/>
                      <a:pt x="130" y="144"/>
                    </a:cubicBezTo>
                    <a:cubicBezTo>
                      <a:pt x="130" y="149"/>
                      <a:pt x="130" y="149"/>
                      <a:pt x="130" y="149"/>
                    </a:cubicBezTo>
                    <a:cubicBezTo>
                      <a:pt x="143" y="149"/>
                      <a:pt x="143" y="149"/>
                      <a:pt x="143" y="149"/>
                    </a:cubicBezTo>
                    <a:cubicBezTo>
                      <a:pt x="143" y="192"/>
                      <a:pt x="143" y="192"/>
                      <a:pt x="143" y="192"/>
                    </a:cubicBezTo>
                    <a:cubicBezTo>
                      <a:pt x="150" y="201"/>
                      <a:pt x="150" y="201"/>
                      <a:pt x="150" y="201"/>
                    </a:cubicBezTo>
                    <a:cubicBezTo>
                      <a:pt x="150" y="221"/>
                      <a:pt x="150" y="221"/>
                      <a:pt x="150" y="221"/>
                    </a:cubicBezTo>
                    <a:cubicBezTo>
                      <a:pt x="25" y="221"/>
                      <a:pt x="25" y="221"/>
                      <a:pt x="25" y="221"/>
                    </a:cubicBezTo>
                    <a:cubicBezTo>
                      <a:pt x="25" y="201"/>
                      <a:pt x="25" y="201"/>
                      <a:pt x="25" y="201"/>
                    </a:cubicBezTo>
                    <a:cubicBezTo>
                      <a:pt x="32" y="192"/>
                      <a:pt x="32" y="192"/>
                      <a:pt x="32" y="192"/>
                    </a:cubicBezTo>
                    <a:cubicBezTo>
                      <a:pt x="32" y="149"/>
                      <a:pt x="32" y="149"/>
                      <a:pt x="32" y="149"/>
                    </a:cubicBezTo>
                    <a:cubicBezTo>
                      <a:pt x="45" y="149"/>
                      <a:pt x="45" y="149"/>
                      <a:pt x="45" y="149"/>
                    </a:cubicBezTo>
                    <a:cubicBezTo>
                      <a:pt x="45" y="144"/>
                      <a:pt x="45" y="144"/>
                      <a:pt x="45" y="144"/>
                    </a:cubicBezTo>
                    <a:cubicBezTo>
                      <a:pt x="45" y="140"/>
                      <a:pt x="47" y="136"/>
                      <a:pt x="50" y="133"/>
                    </a:cubicBezTo>
                    <a:cubicBezTo>
                      <a:pt x="52" y="131"/>
                      <a:pt x="54" y="130"/>
                      <a:pt x="57" y="129"/>
                    </a:cubicBezTo>
                    <a:cubicBezTo>
                      <a:pt x="68" y="125"/>
                      <a:pt x="72" y="121"/>
                      <a:pt x="75" y="111"/>
                    </a:cubicBezTo>
                    <a:cubicBezTo>
                      <a:pt x="73" y="109"/>
                      <a:pt x="71" y="107"/>
                      <a:pt x="71" y="104"/>
                    </a:cubicBezTo>
                    <a:cubicBezTo>
                      <a:pt x="71" y="102"/>
                      <a:pt x="73" y="100"/>
                      <a:pt x="75" y="98"/>
                    </a:cubicBezTo>
                    <a:cubicBezTo>
                      <a:pt x="32" y="86"/>
                      <a:pt x="0" y="56"/>
                      <a:pt x="0" y="10"/>
                    </a:cubicBezTo>
                    <a:cubicBezTo>
                      <a:pt x="0" y="3"/>
                      <a:pt x="0" y="3"/>
                      <a:pt x="0" y="3"/>
                    </a:cubicBezTo>
                    <a:cubicBezTo>
                      <a:pt x="28" y="3"/>
                      <a:pt x="28" y="3"/>
                      <a:pt x="28" y="3"/>
                    </a:cubicBezTo>
                    <a:cubicBezTo>
                      <a:pt x="29" y="5"/>
                      <a:pt x="29" y="5"/>
                      <a:pt x="29" y="5"/>
                    </a:cubicBezTo>
                    <a:cubicBezTo>
                      <a:pt x="31" y="10"/>
                      <a:pt x="35" y="13"/>
                      <a:pt x="40" y="14"/>
                    </a:cubicBezTo>
                    <a:cubicBezTo>
                      <a:pt x="40" y="14"/>
                      <a:pt x="39" y="13"/>
                      <a:pt x="39" y="13"/>
                    </a:cubicBezTo>
                    <a:cubicBezTo>
                      <a:pt x="37" y="10"/>
                      <a:pt x="34" y="6"/>
                      <a:pt x="36" y="2"/>
                    </a:cubicBezTo>
                    <a:cubicBezTo>
                      <a:pt x="38" y="0"/>
                      <a:pt x="40" y="0"/>
                      <a:pt x="42" y="0"/>
                    </a:cubicBezTo>
                    <a:cubicBezTo>
                      <a:pt x="134" y="0"/>
                      <a:pt x="134" y="0"/>
                      <a:pt x="134" y="0"/>
                    </a:cubicBezTo>
                    <a:cubicBezTo>
                      <a:pt x="136" y="0"/>
                      <a:pt x="138" y="0"/>
                      <a:pt x="139" y="2"/>
                    </a:cubicBezTo>
                    <a:cubicBezTo>
                      <a:pt x="141" y="6"/>
                      <a:pt x="138" y="10"/>
                      <a:pt x="136" y="13"/>
                    </a:cubicBezTo>
                    <a:cubicBezTo>
                      <a:pt x="136" y="13"/>
                      <a:pt x="136" y="14"/>
                      <a:pt x="136" y="14"/>
                    </a:cubicBezTo>
                    <a:cubicBezTo>
                      <a:pt x="140" y="13"/>
                      <a:pt x="145" y="10"/>
                      <a:pt x="146" y="5"/>
                    </a:cubicBezTo>
                    <a:cubicBezTo>
                      <a:pt x="147" y="3"/>
                      <a:pt x="147" y="3"/>
                      <a:pt x="147" y="3"/>
                    </a:cubicBezTo>
                    <a:cubicBezTo>
                      <a:pt x="176" y="3"/>
                      <a:pt x="176" y="3"/>
                      <a:pt x="176" y="3"/>
                    </a:cubicBezTo>
                    <a:cubicBezTo>
                      <a:pt x="176" y="10"/>
                      <a:pt x="176" y="10"/>
                      <a:pt x="176" y="10"/>
                    </a:cubicBezTo>
                    <a:cubicBezTo>
                      <a:pt x="175" y="56"/>
                      <a:pt x="143" y="86"/>
                      <a:pt x="101" y="98"/>
                    </a:cubicBezTo>
                    <a:cubicBezTo>
                      <a:pt x="103" y="99"/>
                      <a:pt x="105" y="101"/>
                      <a:pt x="105" y="104"/>
                    </a:cubicBezTo>
                    <a:cubicBezTo>
                      <a:pt x="105" y="107"/>
                      <a:pt x="103" y="109"/>
                      <a:pt x="100" y="111"/>
                    </a:cubicBezTo>
                    <a:close/>
                    <a:moveTo>
                      <a:pt x="43" y="67"/>
                    </a:moveTo>
                    <a:cubicBezTo>
                      <a:pt x="43" y="63"/>
                      <a:pt x="44" y="59"/>
                      <a:pt x="45" y="55"/>
                    </a:cubicBezTo>
                    <a:cubicBezTo>
                      <a:pt x="48" y="47"/>
                      <a:pt x="48" y="38"/>
                      <a:pt x="46" y="30"/>
                    </a:cubicBezTo>
                    <a:cubicBezTo>
                      <a:pt x="36" y="29"/>
                      <a:pt x="24" y="25"/>
                      <a:pt x="19" y="17"/>
                    </a:cubicBezTo>
                    <a:cubicBezTo>
                      <a:pt x="13" y="17"/>
                      <a:pt x="13" y="17"/>
                      <a:pt x="13" y="17"/>
                    </a:cubicBezTo>
                    <a:cubicBezTo>
                      <a:pt x="15" y="37"/>
                      <a:pt x="26" y="55"/>
                      <a:pt x="43" y="67"/>
                    </a:cubicBezTo>
                    <a:close/>
                    <a:moveTo>
                      <a:pt x="130" y="30"/>
                    </a:moveTo>
                    <a:cubicBezTo>
                      <a:pt x="128" y="38"/>
                      <a:pt x="128" y="47"/>
                      <a:pt x="130" y="55"/>
                    </a:cubicBezTo>
                    <a:cubicBezTo>
                      <a:pt x="131" y="59"/>
                      <a:pt x="132" y="63"/>
                      <a:pt x="132" y="67"/>
                    </a:cubicBezTo>
                    <a:cubicBezTo>
                      <a:pt x="149" y="55"/>
                      <a:pt x="160" y="37"/>
                      <a:pt x="162" y="17"/>
                    </a:cubicBezTo>
                    <a:cubicBezTo>
                      <a:pt x="156" y="17"/>
                      <a:pt x="156" y="17"/>
                      <a:pt x="156" y="17"/>
                    </a:cubicBezTo>
                    <a:cubicBezTo>
                      <a:pt x="151" y="25"/>
                      <a:pt x="139" y="29"/>
                      <a:pt x="130" y="3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8" name="Freeform 17"/>
              <p:cNvSpPr>
                <a:spLocks noEditPoints="1"/>
              </p:cNvSpPr>
              <p:nvPr/>
            </p:nvSpPr>
            <p:spPr bwMode="auto">
              <a:xfrm>
                <a:off x="6323013" y="760413"/>
                <a:ext cx="1373188" cy="750888"/>
              </a:xfrm>
              <a:custGeom>
                <a:avLst/>
                <a:gdLst/>
                <a:ahLst/>
                <a:cxnLst>
                  <a:cxn ang="0">
                    <a:pos x="53" y="48"/>
                  </a:cxn>
                  <a:cxn ang="0">
                    <a:pos x="71" y="159"/>
                  </a:cxn>
                  <a:cxn ang="0">
                    <a:pos x="120" y="194"/>
                  </a:cxn>
                  <a:cxn ang="0">
                    <a:pos x="67" y="164"/>
                  </a:cxn>
                  <a:cxn ang="0">
                    <a:pos x="50" y="47"/>
                  </a:cxn>
                  <a:cxn ang="0">
                    <a:pos x="70" y="2"/>
                  </a:cxn>
                  <a:cxn ang="0">
                    <a:pos x="87" y="131"/>
                  </a:cxn>
                  <a:cxn ang="0">
                    <a:pos x="71" y="150"/>
                  </a:cxn>
                  <a:cxn ang="0">
                    <a:pos x="84" y="114"/>
                  </a:cxn>
                  <a:cxn ang="0">
                    <a:pos x="79" y="98"/>
                  </a:cxn>
                  <a:cxn ang="0">
                    <a:pos x="56" y="113"/>
                  </a:cxn>
                  <a:cxn ang="0">
                    <a:pos x="81" y="80"/>
                  </a:cxn>
                  <a:cxn ang="0">
                    <a:pos x="78" y="66"/>
                  </a:cxn>
                  <a:cxn ang="0">
                    <a:pos x="53" y="76"/>
                  </a:cxn>
                  <a:cxn ang="0">
                    <a:pos x="83" y="49"/>
                  </a:cxn>
                  <a:cxn ang="0">
                    <a:pos x="35" y="152"/>
                  </a:cxn>
                  <a:cxn ang="0">
                    <a:pos x="62" y="168"/>
                  </a:cxn>
                  <a:cxn ang="0">
                    <a:pos x="16" y="159"/>
                  </a:cxn>
                  <a:cxn ang="0">
                    <a:pos x="22" y="119"/>
                  </a:cxn>
                  <a:cxn ang="0">
                    <a:pos x="45" y="140"/>
                  </a:cxn>
                  <a:cxn ang="0">
                    <a:pos x="2" y="121"/>
                  </a:cxn>
                  <a:cxn ang="0">
                    <a:pos x="22" y="83"/>
                  </a:cxn>
                  <a:cxn ang="0">
                    <a:pos x="36" y="109"/>
                  </a:cxn>
                  <a:cxn ang="0">
                    <a:pos x="3" y="79"/>
                  </a:cxn>
                  <a:cxn ang="0">
                    <a:pos x="30" y="45"/>
                  </a:cxn>
                  <a:cxn ang="0">
                    <a:pos x="38" y="73"/>
                  </a:cxn>
                  <a:cxn ang="0">
                    <a:pos x="11" y="37"/>
                  </a:cxn>
                  <a:cxn ang="0">
                    <a:pos x="293" y="24"/>
                  </a:cxn>
                  <a:cxn ang="0">
                    <a:pos x="314" y="53"/>
                  </a:cxn>
                  <a:cxn ang="0">
                    <a:pos x="295" y="159"/>
                  </a:cxn>
                  <a:cxn ang="0">
                    <a:pos x="248" y="200"/>
                  </a:cxn>
                  <a:cxn ang="0">
                    <a:pos x="323" y="104"/>
                  </a:cxn>
                  <a:cxn ang="0">
                    <a:pos x="318" y="32"/>
                  </a:cxn>
                  <a:cxn ang="0">
                    <a:pos x="293" y="3"/>
                  </a:cxn>
                  <a:cxn ang="0">
                    <a:pos x="283" y="144"/>
                  </a:cxn>
                  <a:cxn ang="0">
                    <a:pos x="297" y="138"/>
                  </a:cxn>
                  <a:cxn ang="0">
                    <a:pos x="279" y="114"/>
                  </a:cxn>
                  <a:cxn ang="0">
                    <a:pos x="295" y="110"/>
                  </a:cxn>
                  <a:cxn ang="0">
                    <a:pos x="308" y="100"/>
                  </a:cxn>
                  <a:cxn ang="0">
                    <a:pos x="282" y="82"/>
                  </a:cxn>
                  <a:cxn ang="0">
                    <a:pos x="299" y="76"/>
                  </a:cxn>
                  <a:cxn ang="0">
                    <a:pos x="309" y="64"/>
                  </a:cxn>
                  <a:cxn ang="0">
                    <a:pos x="281" y="51"/>
                  </a:cxn>
                  <a:cxn ang="0">
                    <a:pos x="314" y="155"/>
                  </a:cxn>
                  <a:cxn ang="0">
                    <a:pos x="317" y="173"/>
                  </a:cxn>
                  <a:cxn ang="0">
                    <a:pos x="349" y="156"/>
                  </a:cxn>
                  <a:cxn ang="0">
                    <a:pos x="328" y="125"/>
                  </a:cxn>
                  <a:cxn ang="0">
                    <a:pos x="335" y="142"/>
                  </a:cxn>
                  <a:cxn ang="0">
                    <a:pos x="363" y="119"/>
                  </a:cxn>
                  <a:cxn ang="0">
                    <a:pos x="331" y="94"/>
                  </a:cxn>
                  <a:cxn ang="0">
                    <a:pos x="343" y="107"/>
                  </a:cxn>
                  <a:cxn ang="0">
                    <a:pos x="361" y="77"/>
                  </a:cxn>
                  <a:cxn ang="0">
                    <a:pos x="326" y="58"/>
                  </a:cxn>
                  <a:cxn ang="0">
                    <a:pos x="341" y="68"/>
                  </a:cxn>
                  <a:cxn ang="0">
                    <a:pos x="352" y="35"/>
                  </a:cxn>
                </a:cxnLst>
                <a:rect l="0" t="0" r="r" b="b"/>
                <a:pathLst>
                  <a:path w="366" h="200">
                    <a:moveTo>
                      <a:pt x="73" y="24"/>
                    </a:moveTo>
                    <a:cubicBezTo>
                      <a:pt x="73" y="30"/>
                      <a:pt x="70" y="36"/>
                      <a:pt x="65" y="40"/>
                    </a:cubicBezTo>
                    <a:cubicBezTo>
                      <a:pt x="61" y="44"/>
                      <a:pt x="57" y="45"/>
                      <a:pt x="53" y="48"/>
                    </a:cubicBezTo>
                    <a:cubicBezTo>
                      <a:pt x="53" y="50"/>
                      <a:pt x="52" y="51"/>
                      <a:pt x="52" y="53"/>
                    </a:cubicBezTo>
                    <a:cubicBezTo>
                      <a:pt x="47" y="68"/>
                      <a:pt x="46" y="84"/>
                      <a:pt x="48" y="100"/>
                    </a:cubicBezTo>
                    <a:cubicBezTo>
                      <a:pt x="50" y="122"/>
                      <a:pt x="59" y="143"/>
                      <a:pt x="71" y="159"/>
                    </a:cubicBezTo>
                    <a:cubicBezTo>
                      <a:pt x="71" y="159"/>
                      <a:pt x="71" y="159"/>
                      <a:pt x="71" y="159"/>
                    </a:cubicBezTo>
                    <a:cubicBezTo>
                      <a:pt x="83" y="175"/>
                      <a:pt x="100" y="188"/>
                      <a:pt x="119" y="194"/>
                    </a:cubicBezTo>
                    <a:cubicBezTo>
                      <a:pt x="120" y="194"/>
                      <a:pt x="120" y="194"/>
                      <a:pt x="120" y="194"/>
                    </a:cubicBezTo>
                    <a:cubicBezTo>
                      <a:pt x="119" y="196"/>
                      <a:pt x="118" y="198"/>
                      <a:pt x="117" y="200"/>
                    </a:cubicBezTo>
                    <a:cubicBezTo>
                      <a:pt x="117" y="200"/>
                      <a:pt x="117" y="200"/>
                      <a:pt x="117" y="200"/>
                    </a:cubicBezTo>
                    <a:cubicBezTo>
                      <a:pt x="97" y="194"/>
                      <a:pt x="80" y="181"/>
                      <a:pt x="67" y="164"/>
                    </a:cubicBezTo>
                    <a:cubicBezTo>
                      <a:pt x="54" y="148"/>
                      <a:pt x="45" y="127"/>
                      <a:pt x="43" y="104"/>
                    </a:cubicBezTo>
                    <a:cubicBezTo>
                      <a:pt x="41" y="87"/>
                      <a:pt x="42" y="69"/>
                      <a:pt x="47" y="54"/>
                    </a:cubicBezTo>
                    <a:cubicBezTo>
                      <a:pt x="48" y="52"/>
                      <a:pt x="49" y="49"/>
                      <a:pt x="50" y="47"/>
                    </a:cubicBezTo>
                    <a:cubicBezTo>
                      <a:pt x="49" y="41"/>
                      <a:pt x="48" y="38"/>
                      <a:pt x="47" y="32"/>
                    </a:cubicBezTo>
                    <a:cubicBezTo>
                      <a:pt x="47" y="26"/>
                      <a:pt x="50" y="20"/>
                      <a:pt x="55" y="16"/>
                    </a:cubicBezTo>
                    <a:cubicBezTo>
                      <a:pt x="59" y="12"/>
                      <a:pt x="65" y="6"/>
                      <a:pt x="70" y="2"/>
                    </a:cubicBezTo>
                    <a:cubicBezTo>
                      <a:pt x="72" y="0"/>
                      <a:pt x="72" y="0"/>
                      <a:pt x="72" y="3"/>
                    </a:cubicBezTo>
                    <a:cubicBezTo>
                      <a:pt x="73" y="9"/>
                      <a:pt x="72" y="18"/>
                      <a:pt x="73" y="24"/>
                    </a:cubicBezTo>
                    <a:close/>
                    <a:moveTo>
                      <a:pt x="87" y="131"/>
                    </a:moveTo>
                    <a:cubicBezTo>
                      <a:pt x="88" y="136"/>
                      <a:pt x="86" y="140"/>
                      <a:pt x="83" y="144"/>
                    </a:cubicBezTo>
                    <a:cubicBezTo>
                      <a:pt x="79" y="147"/>
                      <a:pt x="76" y="148"/>
                      <a:pt x="73" y="151"/>
                    </a:cubicBezTo>
                    <a:cubicBezTo>
                      <a:pt x="71" y="153"/>
                      <a:pt x="71" y="153"/>
                      <a:pt x="71" y="150"/>
                    </a:cubicBezTo>
                    <a:cubicBezTo>
                      <a:pt x="70" y="145"/>
                      <a:pt x="68" y="143"/>
                      <a:pt x="68" y="138"/>
                    </a:cubicBezTo>
                    <a:cubicBezTo>
                      <a:pt x="68" y="133"/>
                      <a:pt x="69" y="129"/>
                      <a:pt x="73" y="125"/>
                    </a:cubicBezTo>
                    <a:cubicBezTo>
                      <a:pt x="76" y="122"/>
                      <a:pt x="81" y="117"/>
                      <a:pt x="84" y="114"/>
                    </a:cubicBezTo>
                    <a:cubicBezTo>
                      <a:pt x="86" y="112"/>
                      <a:pt x="86" y="112"/>
                      <a:pt x="86" y="114"/>
                    </a:cubicBezTo>
                    <a:cubicBezTo>
                      <a:pt x="87" y="119"/>
                      <a:pt x="87" y="126"/>
                      <a:pt x="87" y="131"/>
                    </a:cubicBezTo>
                    <a:close/>
                    <a:moveTo>
                      <a:pt x="79" y="98"/>
                    </a:moveTo>
                    <a:cubicBezTo>
                      <a:pt x="78" y="104"/>
                      <a:pt x="75" y="107"/>
                      <a:pt x="70" y="110"/>
                    </a:cubicBezTo>
                    <a:cubicBezTo>
                      <a:pt x="66" y="112"/>
                      <a:pt x="63" y="112"/>
                      <a:pt x="58" y="114"/>
                    </a:cubicBezTo>
                    <a:cubicBezTo>
                      <a:pt x="56" y="116"/>
                      <a:pt x="56" y="115"/>
                      <a:pt x="56" y="113"/>
                    </a:cubicBezTo>
                    <a:cubicBezTo>
                      <a:pt x="57" y="108"/>
                      <a:pt x="56" y="105"/>
                      <a:pt x="57" y="100"/>
                    </a:cubicBezTo>
                    <a:cubicBezTo>
                      <a:pt x="59" y="95"/>
                      <a:pt x="61" y="91"/>
                      <a:pt x="66" y="88"/>
                    </a:cubicBezTo>
                    <a:cubicBezTo>
                      <a:pt x="71" y="86"/>
                      <a:pt x="77" y="83"/>
                      <a:pt x="81" y="80"/>
                    </a:cubicBezTo>
                    <a:cubicBezTo>
                      <a:pt x="83" y="79"/>
                      <a:pt x="84" y="79"/>
                      <a:pt x="83" y="82"/>
                    </a:cubicBezTo>
                    <a:cubicBezTo>
                      <a:pt x="82" y="87"/>
                      <a:pt x="80" y="94"/>
                      <a:pt x="79" y="98"/>
                    </a:cubicBezTo>
                    <a:close/>
                    <a:moveTo>
                      <a:pt x="78" y="66"/>
                    </a:moveTo>
                    <a:cubicBezTo>
                      <a:pt x="76" y="71"/>
                      <a:pt x="72" y="74"/>
                      <a:pt x="67" y="76"/>
                    </a:cubicBezTo>
                    <a:cubicBezTo>
                      <a:pt x="62" y="77"/>
                      <a:pt x="59" y="76"/>
                      <a:pt x="54" y="78"/>
                    </a:cubicBezTo>
                    <a:cubicBezTo>
                      <a:pt x="52" y="79"/>
                      <a:pt x="52" y="78"/>
                      <a:pt x="53" y="76"/>
                    </a:cubicBezTo>
                    <a:cubicBezTo>
                      <a:pt x="55" y="71"/>
                      <a:pt x="54" y="68"/>
                      <a:pt x="56" y="64"/>
                    </a:cubicBezTo>
                    <a:cubicBezTo>
                      <a:pt x="58" y="59"/>
                      <a:pt x="62" y="56"/>
                      <a:pt x="67" y="54"/>
                    </a:cubicBezTo>
                    <a:cubicBezTo>
                      <a:pt x="72" y="52"/>
                      <a:pt x="78" y="50"/>
                      <a:pt x="83" y="49"/>
                    </a:cubicBezTo>
                    <a:cubicBezTo>
                      <a:pt x="85" y="48"/>
                      <a:pt x="86" y="48"/>
                      <a:pt x="85" y="51"/>
                    </a:cubicBezTo>
                    <a:cubicBezTo>
                      <a:pt x="83" y="55"/>
                      <a:pt x="80" y="62"/>
                      <a:pt x="78" y="66"/>
                    </a:cubicBezTo>
                    <a:close/>
                    <a:moveTo>
                      <a:pt x="35" y="152"/>
                    </a:moveTo>
                    <a:cubicBezTo>
                      <a:pt x="41" y="150"/>
                      <a:pt x="47" y="151"/>
                      <a:pt x="52" y="155"/>
                    </a:cubicBezTo>
                    <a:cubicBezTo>
                      <a:pt x="56" y="158"/>
                      <a:pt x="58" y="162"/>
                      <a:pt x="62" y="165"/>
                    </a:cubicBezTo>
                    <a:cubicBezTo>
                      <a:pt x="65" y="167"/>
                      <a:pt x="64" y="167"/>
                      <a:pt x="62" y="168"/>
                    </a:cubicBezTo>
                    <a:cubicBezTo>
                      <a:pt x="56" y="169"/>
                      <a:pt x="54" y="172"/>
                      <a:pt x="48" y="173"/>
                    </a:cubicBezTo>
                    <a:cubicBezTo>
                      <a:pt x="42" y="175"/>
                      <a:pt x="37" y="174"/>
                      <a:pt x="32" y="170"/>
                    </a:cubicBezTo>
                    <a:cubicBezTo>
                      <a:pt x="27" y="167"/>
                      <a:pt x="20" y="162"/>
                      <a:pt x="16" y="159"/>
                    </a:cubicBezTo>
                    <a:cubicBezTo>
                      <a:pt x="14" y="157"/>
                      <a:pt x="14" y="157"/>
                      <a:pt x="16" y="156"/>
                    </a:cubicBezTo>
                    <a:cubicBezTo>
                      <a:pt x="22" y="154"/>
                      <a:pt x="30" y="153"/>
                      <a:pt x="35" y="152"/>
                    </a:cubicBezTo>
                    <a:close/>
                    <a:moveTo>
                      <a:pt x="22" y="119"/>
                    </a:moveTo>
                    <a:cubicBezTo>
                      <a:pt x="28" y="118"/>
                      <a:pt x="33" y="121"/>
                      <a:pt x="38" y="125"/>
                    </a:cubicBezTo>
                    <a:cubicBezTo>
                      <a:pt x="41" y="129"/>
                      <a:pt x="42" y="133"/>
                      <a:pt x="46" y="137"/>
                    </a:cubicBezTo>
                    <a:cubicBezTo>
                      <a:pt x="48" y="139"/>
                      <a:pt x="47" y="140"/>
                      <a:pt x="45" y="140"/>
                    </a:cubicBezTo>
                    <a:cubicBezTo>
                      <a:pt x="39" y="140"/>
                      <a:pt x="36" y="142"/>
                      <a:pt x="30" y="142"/>
                    </a:cubicBezTo>
                    <a:cubicBezTo>
                      <a:pt x="24" y="142"/>
                      <a:pt x="19" y="140"/>
                      <a:pt x="15" y="136"/>
                    </a:cubicBezTo>
                    <a:cubicBezTo>
                      <a:pt x="11" y="131"/>
                      <a:pt x="5" y="126"/>
                      <a:pt x="2" y="121"/>
                    </a:cubicBezTo>
                    <a:cubicBezTo>
                      <a:pt x="0" y="119"/>
                      <a:pt x="0" y="119"/>
                      <a:pt x="3" y="119"/>
                    </a:cubicBezTo>
                    <a:cubicBezTo>
                      <a:pt x="8" y="119"/>
                      <a:pt x="17" y="119"/>
                      <a:pt x="22" y="119"/>
                    </a:cubicBezTo>
                    <a:close/>
                    <a:moveTo>
                      <a:pt x="22" y="83"/>
                    </a:moveTo>
                    <a:cubicBezTo>
                      <a:pt x="28" y="85"/>
                      <a:pt x="32" y="88"/>
                      <a:pt x="34" y="94"/>
                    </a:cubicBezTo>
                    <a:cubicBezTo>
                      <a:pt x="36" y="99"/>
                      <a:pt x="36" y="102"/>
                      <a:pt x="38" y="107"/>
                    </a:cubicBezTo>
                    <a:cubicBezTo>
                      <a:pt x="39" y="110"/>
                      <a:pt x="38" y="110"/>
                      <a:pt x="36" y="109"/>
                    </a:cubicBezTo>
                    <a:cubicBezTo>
                      <a:pt x="31" y="108"/>
                      <a:pt x="27" y="108"/>
                      <a:pt x="22" y="107"/>
                    </a:cubicBezTo>
                    <a:cubicBezTo>
                      <a:pt x="16" y="105"/>
                      <a:pt x="13" y="101"/>
                      <a:pt x="10" y="96"/>
                    </a:cubicBezTo>
                    <a:cubicBezTo>
                      <a:pt x="8" y="91"/>
                      <a:pt x="5" y="84"/>
                      <a:pt x="3" y="79"/>
                    </a:cubicBezTo>
                    <a:cubicBezTo>
                      <a:pt x="2" y="76"/>
                      <a:pt x="2" y="76"/>
                      <a:pt x="5" y="77"/>
                    </a:cubicBezTo>
                    <a:cubicBezTo>
                      <a:pt x="10" y="78"/>
                      <a:pt x="17" y="81"/>
                      <a:pt x="22" y="83"/>
                    </a:cubicBezTo>
                    <a:close/>
                    <a:moveTo>
                      <a:pt x="30" y="45"/>
                    </a:moveTo>
                    <a:cubicBezTo>
                      <a:pt x="35" y="48"/>
                      <a:pt x="38" y="52"/>
                      <a:pt x="39" y="58"/>
                    </a:cubicBezTo>
                    <a:cubicBezTo>
                      <a:pt x="40" y="63"/>
                      <a:pt x="39" y="66"/>
                      <a:pt x="40" y="72"/>
                    </a:cubicBezTo>
                    <a:cubicBezTo>
                      <a:pt x="40" y="74"/>
                      <a:pt x="40" y="74"/>
                      <a:pt x="38" y="73"/>
                    </a:cubicBezTo>
                    <a:cubicBezTo>
                      <a:pt x="33" y="71"/>
                      <a:pt x="29" y="71"/>
                      <a:pt x="25" y="68"/>
                    </a:cubicBezTo>
                    <a:cubicBezTo>
                      <a:pt x="19" y="65"/>
                      <a:pt x="16" y="61"/>
                      <a:pt x="15" y="55"/>
                    </a:cubicBezTo>
                    <a:cubicBezTo>
                      <a:pt x="14" y="50"/>
                      <a:pt x="12" y="42"/>
                      <a:pt x="11" y="37"/>
                    </a:cubicBezTo>
                    <a:cubicBezTo>
                      <a:pt x="11" y="34"/>
                      <a:pt x="11" y="34"/>
                      <a:pt x="13" y="35"/>
                    </a:cubicBezTo>
                    <a:cubicBezTo>
                      <a:pt x="18" y="38"/>
                      <a:pt x="25" y="42"/>
                      <a:pt x="30" y="45"/>
                    </a:cubicBezTo>
                    <a:close/>
                    <a:moveTo>
                      <a:pt x="293" y="24"/>
                    </a:moveTo>
                    <a:cubicBezTo>
                      <a:pt x="293" y="30"/>
                      <a:pt x="295" y="36"/>
                      <a:pt x="300" y="40"/>
                    </a:cubicBezTo>
                    <a:cubicBezTo>
                      <a:pt x="304" y="44"/>
                      <a:pt x="308" y="45"/>
                      <a:pt x="312" y="48"/>
                    </a:cubicBezTo>
                    <a:cubicBezTo>
                      <a:pt x="313" y="50"/>
                      <a:pt x="313" y="51"/>
                      <a:pt x="314" y="53"/>
                    </a:cubicBezTo>
                    <a:cubicBezTo>
                      <a:pt x="318" y="68"/>
                      <a:pt x="320" y="84"/>
                      <a:pt x="318" y="100"/>
                    </a:cubicBezTo>
                    <a:cubicBezTo>
                      <a:pt x="315" y="122"/>
                      <a:pt x="307" y="143"/>
                      <a:pt x="295" y="159"/>
                    </a:cubicBezTo>
                    <a:cubicBezTo>
                      <a:pt x="295" y="159"/>
                      <a:pt x="295" y="159"/>
                      <a:pt x="295" y="159"/>
                    </a:cubicBezTo>
                    <a:cubicBezTo>
                      <a:pt x="282" y="175"/>
                      <a:pt x="265" y="188"/>
                      <a:pt x="246" y="194"/>
                    </a:cubicBezTo>
                    <a:cubicBezTo>
                      <a:pt x="246" y="194"/>
                      <a:pt x="246" y="194"/>
                      <a:pt x="246" y="194"/>
                    </a:cubicBezTo>
                    <a:cubicBezTo>
                      <a:pt x="247" y="196"/>
                      <a:pt x="247" y="198"/>
                      <a:pt x="248" y="200"/>
                    </a:cubicBezTo>
                    <a:cubicBezTo>
                      <a:pt x="249" y="200"/>
                      <a:pt x="249" y="200"/>
                      <a:pt x="249" y="200"/>
                    </a:cubicBezTo>
                    <a:cubicBezTo>
                      <a:pt x="268" y="194"/>
                      <a:pt x="286" y="181"/>
                      <a:pt x="299" y="164"/>
                    </a:cubicBezTo>
                    <a:cubicBezTo>
                      <a:pt x="311" y="148"/>
                      <a:pt x="320" y="127"/>
                      <a:pt x="323" y="104"/>
                    </a:cubicBezTo>
                    <a:cubicBezTo>
                      <a:pt x="325" y="87"/>
                      <a:pt x="323" y="69"/>
                      <a:pt x="318" y="54"/>
                    </a:cubicBezTo>
                    <a:cubicBezTo>
                      <a:pt x="317" y="52"/>
                      <a:pt x="316" y="49"/>
                      <a:pt x="316" y="47"/>
                    </a:cubicBezTo>
                    <a:cubicBezTo>
                      <a:pt x="316" y="41"/>
                      <a:pt x="318" y="38"/>
                      <a:pt x="318" y="32"/>
                    </a:cubicBezTo>
                    <a:cubicBezTo>
                      <a:pt x="318" y="26"/>
                      <a:pt x="316" y="20"/>
                      <a:pt x="311" y="16"/>
                    </a:cubicBezTo>
                    <a:cubicBezTo>
                      <a:pt x="307" y="12"/>
                      <a:pt x="300" y="6"/>
                      <a:pt x="296" y="2"/>
                    </a:cubicBezTo>
                    <a:cubicBezTo>
                      <a:pt x="294" y="0"/>
                      <a:pt x="293" y="0"/>
                      <a:pt x="293" y="3"/>
                    </a:cubicBezTo>
                    <a:cubicBezTo>
                      <a:pt x="293" y="9"/>
                      <a:pt x="293" y="18"/>
                      <a:pt x="293" y="24"/>
                    </a:cubicBezTo>
                    <a:close/>
                    <a:moveTo>
                      <a:pt x="278" y="131"/>
                    </a:moveTo>
                    <a:cubicBezTo>
                      <a:pt x="278" y="136"/>
                      <a:pt x="279" y="140"/>
                      <a:pt x="283" y="144"/>
                    </a:cubicBezTo>
                    <a:cubicBezTo>
                      <a:pt x="286" y="147"/>
                      <a:pt x="289" y="148"/>
                      <a:pt x="293" y="151"/>
                    </a:cubicBezTo>
                    <a:cubicBezTo>
                      <a:pt x="294" y="153"/>
                      <a:pt x="295" y="152"/>
                      <a:pt x="295" y="150"/>
                    </a:cubicBezTo>
                    <a:cubicBezTo>
                      <a:pt x="295" y="145"/>
                      <a:pt x="297" y="143"/>
                      <a:pt x="297" y="138"/>
                    </a:cubicBezTo>
                    <a:cubicBezTo>
                      <a:pt x="298" y="133"/>
                      <a:pt x="296" y="129"/>
                      <a:pt x="293" y="125"/>
                    </a:cubicBezTo>
                    <a:cubicBezTo>
                      <a:pt x="289" y="122"/>
                      <a:pt x="285" y="117"/>
                      <a:pt x="281" y="114"/>
                    </a:cubicBezTo>
                    <a:cubicBezTo>
                      <a:pt x="280" y="112"/>
                      <a:pt x="279" y="112"/>
                      <a:pt x="279" y="114"/>
                    </a:cubicBezTo>
                    <a:cubicBezTo>
                      <a:pt x="279" y="119"/>
                      <a:pt x="278" y="126"/>
                      <a:pt x="278" y="131"/>
                    </a:cubicBezTo>
                    <a:close/>
                    <a:moveTo>
                      <a:pt x="286" y="98"/>
                    </a:moveTo>
                    <a:cubicBezTo>
                      <a:pt x="287" y="104"/>
                      <a:pt x="290" y="107"/>
                      <a:pt x="295" y="110"/>
                    </a:cubicBezTo>
                    <a:cubicBezTo>
                      <a:pt x="299" y="112"/>
                      <a:pt x="303" y="112"/>
                      <a:pt x="307" y="114"/>
                    </a:cubicBezTo>
                    <a:cubicBezTo>
                      <a:pt x="309" y="116"/>
                      <a:pt x="309" y="115"/>
                      <a:pt x="309" y="113"/>
                    </a:cubicBezTo>
                    <a:cubicBezTo>
                      <a:pt x="308" y="108"/>
                      <a:pt x="309" y="105"/>
                      <a:pt x="308" y="100"/>
                    </a:cubicBezTo>
                    <a:cubicBezTo>
                      <a:pt x="307" y="95"/>
                      <a:pt x="304" y="91"/>
                      <a:pt x="299" y="88"/>
                    </a:cubicBezTo>
                    <a:cubicBezTo>
                      <a:pt x="295" y="86"/>
                      <a:pt x="289" y="83"/>
                      <a:pt x="284" y="80"/>
                    </a:cubicBezTo>
                    <a:cubicBezTo>
                      <a:pt x="282" y="79"/>
                      <a:pt x="282" y="79"/>
                      <a:pt x="282" y="82"/>
                    </a:cubicBezTo>
                    <a:cubicBezTo>
                      <a:pt x="283" y="87"/>
                      <a:pt x="285" y="94"/>
                      <a:pt x="286" y="98"/>
                    </a:cubicBezTo>
                    <a:close/>
                    <a:moveTo>
                      <a:pt x="288" y="66"/>
                    </a:moveTo>
                    <a:cubicBezTo>
                      <a:pt x="290" y="71"/>
                      <a:pt x="293" y="74"/>
                      <a:pt x="299" y="76"/>
                    </a:cubicBezTo>
                    <a:cubicBezTo>
                      <a:pt x="303" y="77"/>
                      <a:pt x="306" y="76"/>
                      <a:pt x="311" y="78"/>
                    </a:cubicBezTo>
                    <a:cubicBezTo>
                      <a:pt x="313" y="79"/>
                      <a:pt x="314" y="78"/>
                      <a:pt x="313" y="76"/>
                    </a:cubicBezTo>
                    <a:cubicBezTo>
                      <a:pt x="311" y="71"/>
                      <a:pt x="311" y="68"/>
                      <a:pt x="309" y="64"/>
                    </a:cubicBezTo>
                    <a:cubicBezTo>
                      <a:pt x="307" y="59"/>
                      <a:pt x="304" y="56"/>
                      <a:pt x="298" y="54"/>
                    </a:cubicBezTo>
                    <a:cubicBezTo>
                      <a:pt x="294" y="52"/>
                      <a:pt x="287" y="50"/>
                      <a:pt x="282" y="49"/>
                    </a:cubicBezTo>
                    <a:cubicBezTo>
                      <a:pt x="280" y="48"/>
                      <a:pt x="280" y="48"/>
                      <a:pt x="281" y="51"/>
                    </a:cubicBezTo>
                    <a:cubicBezTo>
                      <a:pt x="282" y="55"/>
                      <a:pt x="286" y="62"/>
                      <a:pt x="288" y="66"/>
                    </a:cubicBezTo>
                    <a:close/>
                    <a:moveTo>
                      <a:pt x="330" y="152"/>
                    </a:moveTo>
                    <a:cubicBezTo>
                      <a:pt x="324" y="150"/>
                      <a:pt x="319" y="151"/>
                      <a:pt x="314" y="155"/>
                    </a:cubicBezTo>
                    <a:cubicBezTo>
                      <a:pt x="309" y="158"/>
                      <a:pt x="308" y="162"/>
                      <a:pt x="303" y="165"/>
                    </a:cubicBezTo>
                    <a:cubicBezTo>
                      <a:pt x="301" y="167"/>
                      <a:pt x="301" y="167"/>
                      <a:pt x="304" y="168"/>
                    </a:cubicBezTo>
                    <a:cubicBezTo>
                      <a:pt x="309" y="169"/>
                      <a:pt x="312" y="172"/>
                      <a:pt x="317" y="173"/>
                    </a:cubicBezTo>
                    <a:cubicBezTo>
                      <a:pt x="323" y="175"/>
                      <a:pt x="329" y="174"/>
                      <a:pt x="334" y="170"/>
                    </a:cubicBezTo>
                    <a:cubicBezTo>
                      <a:pt x="338" y="167"/>
                      <a:pt x="345" y="162"/>
                      <a:pt x="350" y="159"/>
                    </a:cubicBezTo>
                    <a:cubicBezTo>
                      <a:pt x="352" y="157"/>
                      <a:pt x="352" y="157"/>
                      <a:pt x="349" y="156"/>
                    </a:cubicBezTo>
                    <a:cubicBezTo>
                      <a:pt x="343" y="154"/>
                      <a:pt x="335" y="153"/>
                      <a:pt x="330" y="152"/>
                    </a:cubicBezTo>
                    <a:close/>
                    <a:moveTo>
                      <a:pt x="343" y="119"/>
                    </a:moveTo>
                    <a:cubicBezTo>
                      <a:pt x="337" y="118"/>
                      <a:pt x="332" y="121"/>
                      <a:pt x="328" y="125"/>
                    </a:cubicBezTo>
                    <a:cubicBezTo>
                      <a:pt x="324" y="129"/>
                      <a:pt x="323" y="133"/>
                      <a:pt x="320" y="137"/>
                    </a:cubicBezTo>
                    <a:cubicBezTo>
                      <a:pt x="318" y="139"/>
                      <a:pt x="318" y="140"/>
                      <a:pt x="321" y="140"/>
                    </a:cubicBezTo>
                    <a:cubicBezTo>
                      <a:pt x="327" y="140"/>
                      <a:pt x="330" y="142"/>
                      <a:pt x="335" y="142"/>
                    </a:cubicBezTo>
                    <a:cubicBezTo>
                      <a:pt x="341" y="142"/>
                      <a:pt x="346" y="140"/>
                      <a:pt x="351" y="136"/>
                    </a:cubicBezTo>
                    <a:cubicBezTo>
                      <a:pt x="354" y="131"/>
                      <a:pt x="360" y="126"/>
                      <a:pt x="364" y="121"/>
                    </a:cubicBezTo>
                    <a:cubicBezTo>
                      <a:pt x="366" y="119"/>
                      <a:pt x="365" y="119"/>
                      <a:pt x="363" y="119"/>
                    </a:cubicBezTo>
                    <a:cubicBezTo>
                      <a:pt x="357" y="119"/>
                      <a:pt x="349" y="119"/>
                      <a:pt x="343" y="119"/>
                    </a:cubicBezTo>
                    <a:close/>
                    <a:moveTo>
                      <a:pt x="343" y="83"/>
                    </a:moveTo>
                    <a:cubicBezTo>
                      <a:pt x="337" y="85"/>
                      <a:pt x="333" y="88"/>
                      <a:pt x="331" y="94"/>
                    </a:cubicBezTo>
                    <a:cubicBezTo>
                      <a:pt x="329" y="99"/>
                      <a:pt x="330" y="102"/>
                      <a:pt x="328" y="107"/>
                    </a:cubicBezTo>
                    <a:cubicBezTo>
                      <a:pt x="327" y="110"/>
                      <a:pt x="327" y="110"/>
                      <a:pt x="330" y="109"/>
                    </a:cubicBezTo>
                    <a:cubicBezTo>
                      <a:pt x="335" y="108"/>
                      <a:pt x="338" y="108"/>
                      <a:pt x="343" y="107"/>
                    </a:cubicBezTo>
                    <a:cubicBezTo>
                      <a:pt x="349" y="105"/>
                      <a:pt x="353" y="101"/>
                      <a:pt x="355" y="96"/>
                    </a:cubicBezTo>
                    <a:cubicBezTo>
                      <a:pt x="357" y="91"/>
                      <a:pt x="360" y="84"/>
                      <a:pt x="362" y="79"/>
                    </a:cubicBezTo>
                    <a:cubicBezTo>
                      <a:pt x="363" y="76"/>
                      <a:pt x="363" y="76"/>
                      <a:pt x="361" y="77"/>
                    </a:cubicBezTo>
                    <a:cubicBezTo>
                      <a:pt x="355" y="78"/>
                      <a:pt x="348" y="81"/>
                      <a:pt x="343" y="83"/>
                    </a:cubicBezTo>
                    <a:close/>
                    <a:moveTo>
                      <a:pt x="336" y="45"/>
                    </a:moveTo>
                    <a:cubicBezTo>
                      <a:pt x="331" y="48"/>
                      <a:pt x="328" y="52"/>
                      <a:pt x="326" y="58"/>
                    </a:cubicBezTo>
                    <a:cubicBezTo>
                      <a:pt x="325" y="63"/>
                      <a:pt x="326" y="66"/>
                      <a:pt x="326" y="72"/>
                    </a:cubicBezTo>
                    <a:cubicBezTo>
                      <a:pt x="325" y="74"/>
                      <a:pt x="325" y="74"/>
                      <a:pt x="328" y="73"/>
                    </a:cubicBezTo>
                    <a:cubicBezTo>
                      <a:pt x="333" y="71"/>
                      <a:pt x="336" y="71"/>
                      <a:pt x="341" y="68"/>
                    </a:cubicBezTo>
                    <a:cubicBezTo>
                      <a:pt x="346" y="65"/>
                      <a:pt x="349" y="61"/>
                      <a:pt x="350" y="55"/>
                    </a:cubicBezTo>
                    <a:cubicBezTo>
                      <a:pt x="351" y="50"/>
                      <a:pt x="353" y="42"/>
                      <a:pt x="354" y="37"/>
                    </a:cubicBezTo>
                    <a:cubicBezTo>
                      <a:pt x="355" y="34"/>
                      <a:pt x="354" y="34"/>
                      <a:pt x="352" y="35"/>
                    </a:cubicBezTo>
                    <a:cubicBezTo>
                      <a:pt x="347" y="38"/>
                      <a:pt x="340" y="42"/>
                      <a:pt x="336" y="4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79" name="TextovéPole 78"/>
            <p:cNvSpPr txBox="1"/>
            <p:nvPr/>
          </p:nvSpPr>
          <p:spPr>
            <a:xfrm>
              <a:off x="7662402" y="1648161"/>
              <a:ext cx="954107" cy="253916"/>
            </a:xfrm>
            <a:prstGeom prst="rect">
              <a:avLst/>
            </a:prstGeom>
          </p:spPr>
          <p:txBody>
            <a:bodyPr wrap="none" rtlCol="0">
              <a:spAutoFit/>
            </a:bodyPr>
            <a:lstStyle/>
            <a:p>
              <a:pPr defTabSz="914330" fontAlgn="auto">
                <a:spcBef>
                  <a:spcPts val="600"/>
                </a:spcBef>
                <a:spcAft>
                  <a:spcPts val="0"/>
                </a:spcAft>
              </a:pPr>
              <a:r>
                <a:rPr lang="cs-CZ" sz="1050" dirty="0">
                  <a:solidFill>
                    <a:srgbClr val="404040"/>
                  </a:solidFill>
                  <a:latin typeface="Calibri"/>
                  <a:cs typeface="Arial" pitchFamily="34" charset="0"/>
                </a:rPr>
                <a:t>Nejlepší kraje</a:t>
              </a:r>
            </a:p>
          </p:txBody>
        </p:sp>
      </p:grpSp>
      <p:grpSp>
        <p:nvGrpSpPr>
          <p:cNvPr id="83" name="Group 78">
            <a:extLst>
              <a:ext uri="{FF2B5EF4-FFF2-40B4-BE49-F238E27FC236}">
                <a16:creationId xmlns:a16="http://schemas.microsoft.com/office/drawing/2014/main" xmlns="" id="{6D7B4691-DB78-4626-A6B9-FB3DDD4CD7AF}"/>
              </a:ext>
            </a:extLst>
          </p:cNvPr>
          <p:cNvGrpSpPr>
            <a:grpSpLocks noChangeAspect="1"/>
          </p:cNvGrpSpPr>
          <p:nvPr/>
        </p:nvGrpSpPr>
        <p:grpSpPr>
          <a:xfrm>
            <a:off x="2648984" y="848456"/>
            <a:ext cx="471019" cy="361568"/>
            <a:chOff x="6323013" y="760413"/>
            <a:chExt cx="1373188" cy="1054100"/>
          </a:xfrm>
          <a:solidFill>
            <a:srgbClr val="FFC000"/>
          </a:solidFill>
        </p:grpSpPr>
        <p:sp>
          <p:nvSpPr>
            <p:cNvPr id="84" name="Freeform 16">
              <a:extLst>
                <a:ext uri="{FF2B5EF4-FFF2-40B4-BE49-F238E27FC236}">
                  <a16:creationId xmlns:a16="http://schemas.microsoft.com/office/drawing/2014/main" xmlns="" id="{E843E11D-2699-485E-9249-CC7DD3BBBEA5}"/>
                </a:ext>
              </a:extLst>
            </p:cNvPr>
            <p:cNvSpPr>
              <a:spLocks noEditPoints="1"/>
            </p:cNvSpPr>
            <p:nvPr/>
          </p:nvSpPr>
          <p:spPr bwMode="auto">
            <a:xfrm>
              <a:off x="6680200" y="985838"/>
              <a:ext cx="660400" cy="828675"/>
            </a:xfrm>
            <a:custGeom>
              <a:avLst/>
              <a:gdLst/>
              <a:ahLst/>
              <a:cxnLst>
                <a:cxn ang="0">
                  <a:pos x="100" y="111"/>
                </a:cxn>
                <a:cxn ang="0">
                  <a:pos x="118" y="129"/>
                </a:cxn>
                <a:cxn ang="0">
                  <a:pos x="126" y="133"/>
                </a:cxn>
                <a:cxn ang="0">
                  <a:pos x="130" y="144"/>
                </a:cxn>
                <a:cxn ang="0">
                  <a:pos x="130" y="149"/>
                </a:cxn>
                <a:cxn ang="0">
                  <a:pos x="143" y="149"/>
                </a:cxn>
                <a:cxn ang="0">
                  <a:pos x="143" y="192"/>
                </a:cxn>
                <a:cxn ang="0">
                  <a:pos x="150" y="201"/>
                </a:cxn>
                <a:cxn ang="0">
                  <a:pos x="150" y="221"/>
                </a:cxn>
                <a:cxn ang="0">
                  <a:pos x="25" y="221"/>
                </a:cxn>
                <a:cxn ang="0">
                  <a:pos x="25" y="201"/>
                </a:cxn>
                <a:cxn ang="0">
                  <a:pos x="32" y="192"/>
                </a:cxn>
                <a:cxn ang="0">
                  <a:pos x="32" y="149"/>
                </a:cxn>
                <a:cxn ang="0">
                  <a:pos x="45" y="149"/>
                </a:cxn>
                <a:cxn ang="0">
                  <a:pos x="45" y="144"/>
                </a:cxn>
                <a:cxn ang="0">
                  <a:pos x="50" y="133"/>
                </a:cxn>
                <a:cxn ang="0">
                  <a:pos x="57" y="129"/>
                </a:cxn>
                <a:cxn ang="0">
                  <a:pos x="75" y="111"/>
                </a:cxn>
                <a:cxn ang="0">
                  <a:pos x="71" y="104"/>
                </a:cxn>
                <a:cxn ang="0">
                  <a:pos x="75" y="98"/>
                </a:cxn>
                <a:cxn ang="0">
                  <a:pos x="0" y="10"/>
                </a:cxn>
                <a:cxn ang="0">
                  <a:pos x="0" y="3"/>
                </a:cxn>
                <a:cxn ang="0">
                  <a:pos x="28" y="3"/>
                </a:cxn>
                <a:cxn ang="0">
                  <a:pos x="29" y="5"/>
                </a:cxn>
                <a:cxn ang="0">
                  <a:pos x="40" y="14"/>
                </a:cxn>
                <a:cxn ang="0">
                  <a:pos x="39" y="13"/>
                </a:cxn>
                <a:cxn ang="0">
                  <a:pos x="36" y="2"/>
                </a:cxn>
                <a:cxn ang="0">
                  <a:pos x="42" y="0"/>
                </a:cxn>
                <a:cxn ang="0">
                  <a:pos x="134" y="0"/>
                </a:cxn>
                <a:cxn ang="0">
                  <a:pos x="139" y="2"/>
                </a:cxn>
                <a:cxn ang="0">
                  <a:pos x="136" y="13"/>
                </a:cxn>
                <a:cxn ang="0">
                  <a:pos x="136" y="14"/>
                </a:cxn>
                <a:cxn ang="0">
                  <a:pos x="146" y="5"/>
                </a:cxn>
                <a:cxn ang="0">
                  <a:pos x="147" y="3"/>
                </a:cxn>
                <a:cxn ang="0">
                  <a:pos x="176" y="3"/>
                </a:cxn>
                <a:cxn ang="0">
                  <a:pos x="176" y="10"/>
                </a:cxn>
                <a:cxn ang="0">
                  <a:pos x="101" y="98"/>
                </a:cxn>
                <a:cxn ang="0">
                  <a:pos x="105" y="104"/>
                </a:cxn>
                <a:cxn ang="0">
                  <a:pos x="100" y="111"/>
                </a:cxn>
                <a:cxn ang="0">
                  <a:pos x="43" y="67"/>
                </a:cxn>
                <a:cxn ang="0">
                  <a:pos x="45" y="55"/>
                </a:cxn>
                <a:cxn ang="0">
                  <a:pos x="46" y="30"/>
                </a:cxn>
                <a:cxn ang="0">
                  <a:pos x="19" y="17"/>
                </a:cxn>
                <a:cxn ang="0">
                  <a:pos x="13" y="17"/>
                </a:cxn>
                <a:cxn ang="0">
                  <a:pos x="43" y="67"/>
                </a:cxn>
                <a:cxn ang="0">
                  <a:pos x="130" y="30"/>
                </a:cxn>
                <a:cxn ang="0">
                  <a:pos x="130" y="55"/>
                </a:cxn>
                <a:cxn ang="0">
                  <a:pos x="132" y="67"/>
                </a:cxn>
                <a:cxn ang="0">
                  <a:pos x="162" y="17"/>
                </a:cxn>
                <a:cxn ang="0">
                  <a:pos x="156" y="17"/>
                </a:cxn>
                <a:cxn ang="0">
                  <a:pos x="130" y="30"/>
                </a:cxn>
              </a:cxnLst>
              <a:rect l="0" t="0" r="r" b="b"/>
              <a:pathLst>
                <a:path w="176" h="221">
                  <a:moveTo>
                    <a:pt x="100" y="111"/>
                  </a:moveTo>
                  <a:cubicBezTo>
                    <a:pt x="103" y="121"/>
                    <a:pt x="108" y="125"/>
                    <a:pt x="118" y="129"/>
                  </a:cubicBezTo>
                  <a:cubicBezTo>
                    <a:pt x="121" y="130"/>
                    <a:pt x="123" y="131"/>
                    <a:pt x="126" y="133"/>
                  </a:cubicBezTo>
                  <a:cubicBezTo>
                    <a:pt x="129" y="136"/>
                    <a:pt x="130" y="140"/>
                    <a:pt x="130" y="144"/>
                  </a:cubicBezTo>
                  <a:cubicBezTo>
                    <a:pt x="130" y="149"/>
                    <a:pt x="130" y="149"/>
                    <a:pt x="130" y="149"/>
                  </a:cubicBezTo>
                  <a:cubicBezTo>
                    <a:pt x="143" y="149"/>
                    <a:pt x="143" y="149"/>
                    <a:pt x="143" y="149"/>
                  </a:cubicBezTo>
                  <a:cubicBezTo>
                    <a:pt x="143" y="192"/>
                    <a:pt x="143" y="192"/>
                    <a:pt x="143" y="192"/>
                  </a:cubicBezTo>
                  <a:cubicBezTo>
                    <a:pt x="150" y="201"/>
                    <a:pt x="150" y="201"/>
                    <a:pt x="150" y="201"/>
                  </a:cubicBezTo>
                  <a:cubicBezTo>
                    <a:pt x="150" y="221"/>
                    <a:pt x="150" y="221"/>
                    <a:pt x="150" y="221"/>
                  </a:cubicBezTo>
                  <a:cubicBezTo>
                    <a:pt x="25" y="221"/>
                    <a:pt x="25" y="221"/>
                    <a:pt x="25" y="221"/>
                  </a:cubicBezTo>
                  <a:cubicBezTo>
                    <a:pt x="25" y="201"/>
                    <a:pt x="25" y="201"/>
                    <a:pt x="25" y="201"/>
                  </a:cubicBezTo>
                  <a:cubicBezTo>
                    <a:pt x="32" y="192"/>
                    <a:pt x="32" y="192"/>
                    <a:pt x="32" y="192"/>
                  </a:cubicBezTo>
                  <a:cubicBezTo>
                    <a:pt x="32" y="149"/>
                    <a:pt x="32" y="149"/>
                    <a:pt x="32" y="149"/>
                  </a:cubicBezTo>
                  <a:cubicBezTo>
                    <a:pt x="45" y="149"/>
                    <a:pt x="45" y="149"/>
                    <a:pt x="45" y="149"/>
                  </a:cubicBezTo>
                  <a:cubicBezTo>
                    <a:pt x="45" y="144"/>
                    <a:pt x="45" y="144"/>
                    <a:pt x="45" y="144"/>
                  </a:cubicBezTo>
                  <a:cubicBezTo>
                    <a:pt x="45" y="140"/>
                    <a:pt x="47" y="136"/>
                    <a:pt x="50" y="133"/>
                  </a:cubicBezTo>
                  <a:cubicBezTo>
                    <a:pt x="52" y="131"/>
                    <a:pt x="54" y="130"/>
                    <a:pt x="57" y="129"/>
                  </a:cubicBezTo>
                  <a:cubicBezTo>
                    <a:pt x="68" y="125"/>
                    <a:pt x="72" y="121"/>
                    <a:pt x="75" y="111"/>
                  </a:cubicBezTo>
                  <a:cubicBezTo>
                    <a:pt x="73" y="109"/>
                    <a:pt x="71" y="107"/>
                    <a:pt x="71" y="104"/>
                  </a:cubicBezTo>
                  <a:cubicBezTo>
                    <a:pt x="71" y="102"/>
                    <a:pt x="73" y="100"/>
                    <a:pt x="75" y="98"/>
                  </a:cubicBezTo>
                  <a:cubicBezTo>
                    <a:pt x="32" y="86"/>
                    <a:pt x="0" y="56"/>
                    <a:pt x="0" y="10"/>
                  </a:cubicBezTo>
                  <a:cubicBezTo>
                    <a:pt x="0" y="3"/>
                    <a:pt x="0" y="3"/>
                    <a:pt x="0" y="3"/>
                  </a:cubicBezTo>
                  <a:cubicBezTo>
                    <a:pt x="28" y="3"/>
                    <a:pt x="28" y="3"/>
                    <a:pt x="28" y="3"/>
                  </a:cubicBezTo>
                  <a:cubicBezTo>
                    <a:pt x="29" y="5"/>
                    <a:pt x="29" y="5"/>
                    <a:pt x="29" y="5"/>
                  </a:cubicBezTo>
                  <a:cubicBezTo>
                    <a:pt x="31" y="10"/>
                    <a:pt x="35" y="13"/>
                    <a:pt x="40" y="14"/>
                  </a:cubicBezTo>
                  <a:cubicBezTo>
                    <a:pt x="40" y="14"/>
                    <a:pt x="39" y="13"/>
                    <a:pt x="39" y="13"/>
                  </a:cubicBezTo>
                  <a:cubicBezTo>
                    <a:pt x="37" y="10"/>
                    <a:pt x="34" y="6"/>
                    <a:pt x="36" y="2"/>
                  </a:cubicBezTo>
                  <a:cubicBezTo>
                    <a:pt x="38" y="0"/>
                    <a:pt x="40" y="0"/>
                    <a:pt x="42" y="0"/>
                  </a:cubicBezTo>
                  <a:cubicBezTo>
                    <a:pt x="134" y="0"/>
                    <a:pt x="134" y="0"/>
                    <a:pt x="134" y="0"/>
                  </a:cubicBezTo>
                  <a:cubicBezTo>
                    <a:pt x="136" y="0"/>
                    <a:pt x="138" y="0"/>
                    <a:pt x="139" y="2"/>
                  </a:cubicBezTo>
                  <a:cubicBezTo>
                    <a:pt x="141" y="6"/>
                    <a:pt x="138" y="10"/>
                    <a:pt x="136" y="13"/>
                  </a:cubicBezTo>
                  <a:cubicBezTo>
                    <a:pt x="136" y="13"/>
                    <a:pt x="136" y="14"/>
                    <a:pt x="136" y="14"/>
                  </a:cubicBezTo>
                  <a:cubicBezTo>
                    <a:pt x="140" y="13"/>
                    <a:pt x="145" y="10"/>
                    <a:pt x="146" y="5"/>
                  </a:cubicBezTo>
                  <a:cubicBezTo>
                    <a:pt x="147" y="3"/>
                    <a:pt x="147" y="3"/>
                    <a:pt x="147" y="3"/>
                  </a:cubicBezTo>
                  <a:cubicBezTo>
                    <a:pt x="176" y="3"/>
                    <a:pt x="176" y="3"/>
                    <a:pt x="176" y="3"/>
                  </a:cubicBezTo>
                  <a:cubicBezTo>
                    <a:pt x="176" y="10"/>
                    <a:pt x="176" y="10"/>
                    <a:pt x="176" y="10"/>
                  </a:cubicBezTo>
                  <a:cubicBezTo>
                    <a:pt x="175" y="56"/>
                    <a:pt x="143" y="86"/>
                    <a:pt x="101" y="98"/>
                  </a:cubicBezTo>
                  <a:cubicBezTo>
                    <a:pt x="103" y="99"/>
                    <a:pt x="105" y="101"/>
                    <a:pt x="105" y="104"/>
                  </a:cubicBezTo>
                  <a:cubicBezTo>
                    <a:pt x="105" y="107"/>
                    <a:pt x="103" y="109"/>
                    <a:pt x="100" y="111"/>
                  </a:cubicBezTo>
                  <a:close/>
                  <a:moveTo>
                    <a:pt x="43" y="67"/>
                  </a:moveTo>
                  <a:cubicBezTo>
                    <a:pt x="43" y="63"/>
                    <a:pt x="44" y="59"/>
                    <a:pt x="45" y="55"/>
                  </a:cubicBezTo>
                  <a:cubicBezTo>
                    <a:pt x="48" y="47"/>
                    <a:pt x="48" y="38"/>
                    <a:pt x="46" y="30"/>
                  </a:cubicBezTo>
                  <a:cubicBezTo>
                    <a:pt x="36" y="29"/>
                    <a:pt x="24" y="25"/>
                    <a:pt x="19" y="17"/>
                  </a:cubicBezTo>
                  <a:cubicBezTo>
                    <a:pt x="13" y="17"/>
                    <a:pt x="13" y="17"/>
                    <a:pt x="13" y="17"/>
                  </a:cubicBezTo>
                  <a:cubicBezTo>
                    <a:pt x="15" y="37"/>
                    <a:pt x="26" y="55"/>
                    <a:pt x="43" y="67"/>
                  </a:cubicBezTo>
                  <a:close/>
                  <a:moveTo>
                    <a:pt x="130" y="30"/>
                  </a:moveTo>
                  <a:cubicBezTo>
                    <a:pt x="128" y="38"/>
                    <a:pt x="128" y="47"/>
                    <a:pt x="130" y="55"/>
                  </a:cubicBezTo>
                  <a:cubicBezTo>
                    <a:pt x="131" y="59"/>
                    <a:pt x="132" y="63"/>
                    <a:pt x="132" y="67"/>
                  </a:cubicBezTo>
                  <a:cubicBezTo>
                    <a:pt x="149" y="55"/>
                    <a:pt x="160" y="37"/>
                    <a:pt x="162" y="17"/>
                  </a:cubicBezTo>
                  <a:cubicBezTo>
                    <a:pt x="156" y="17"/>
                    <a:pt x="156" y="17"/>
                    <a:pt x="156" y="17"/>
                  </a:cubicBezTo>
                  <a:cubicBezTo>
                    <a:pt x="151" y="25"/>
                    <a:pt x="139" y="29"/>
                    <a:pt x="130" y="3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5" name="Freeform 17">
              <a:extLst>
                <a:ext uri="{FF2B5EF4-FFF2-40B4-BE49-F238E27FC236}">
                  <a16:creationId xmlns:a16="http://schemas.microsoft.com/office/drawing/2014/main" xmlns="" id="{D9B496B2-309B-478E-BBEE-1BF4F15CAAAE}"/>
                </a:ext>
              </a:extLst>
            </p:cNvPr>
            <p:cNvSpPr>
              <a:spLocks noEditPoints="1"/>
            </p:cNvSpPr>
            <p:nvPr/>
          </p:nvSpPr>
          <p:spPr bwMode="auto">
            <a:xfrm>
              <a:off x="6323013" y="760413"/>
              <a:ext cx="1373188" cy="750888"/>
            </a:xfrm>
            <a:custGeom>
              <a:avLst/>
              <a:gdLst/>
              <a:ahLst/>
              <a:cxnLst>
                <a:cxn ang="0">
                  <a:pos x="53" y="48"/>
                </a:cxn>
                <a:cxn ang="0">
                  <a:pos x="71" y="159"/>
                </a:cxn>
                <a:cxn ang="0">
                  <a:pos x="120" y="194"/>
                </a:cxn>
                <a:cxn ang="0">
                  <a:pos x="67" y="164"/>
                </a:cxn>
                <a:cxn ang="0">
                  <a:pos x="50" y="47"/>
                </a:cxn>
                <a:cxn ang="0">
                  <a:pos x="70" y="2"/>
                </a:cxn>
                <a:cxn ang="0">
                  <a:pos x="87" y="131"/>
                </a:cxn>
                <a:cxn ang="0">
                  <a:pos x="71" y="150"/>
                </a:cxn>
                <a:cxn ang="0">
                  <a:pos x="84" y="114"/>
                </a:cxn>
                <a:cxn ang="0">
                  <a:pos x="79" y="98"/>
                </a:cxn>
                <a:cxn ang="0">
                  <a:pos x="56" y="113"/>
                </a:cxn>
                <a:cxn ang="0">
                  <a:pos x="81" y="80"/>
                </a:cxn>
                <a:cxn ang="0">
                  <a:pos x="78" y="66"/>
                </a:cxn>
                <a:cxn ang="0">
                  <a:pos x="53" y="76"/>
                </a:cxn>
                <a:cxn ang="0">
                  <a:pos x="83" y="49"/>
                </a:cxn>
                <a:cxn ang="0">
                  <a:pos x="35" y="152"/>
                </a:cxn>
                <a:cxn ang="0">
                  <a:pos x="62" y="168"/>
                </a:cxn>
                <a:cxn ang="0">
                  <a:pos x="16" y="159"/>
                </a:cxn>
                <a:cxn ang="0">
                  <a:pos x="22" y="119"/>
                </a:cxn>
                <a:cxn ang="0">
                  <a:pos x="45" y="140"/>
                </a:cxn>
                <a:cxn ang="0">
                  <a:pos x="2" y="121"/>
                </a:cxn>
                <a:cxn ang="0">
                  <a:pos x="22" y="83"/>
                </a:cxn>
                <a:cxn ang="0">
                  <a:pos x="36" y="109"/>
                </a:cxn>
                <a:cxn ang="0">
                  <a:pos x="3" y="79"/>
                </a:cxn>
                <a:cxn ang="0">
                  <a:pos x="30" y="45"/>
                </a:cxn>
                <a:cxn ang="0">
                  <a:pos x="38" y="73"/>
                </a:cxn>
                <a:cxn ang="0">
                  <a:pos x="11" y="37"/>
                </a:cxn>
                <a:cxn ang="0">
                  <a:pos x="293" y="24"/>
                </a:cxn>
                <a:cxn ang="0">
                  <a:pos x="314" y="53"/>
                </a:cxn>
                <a:cxn ang="0">
                  <a:pos x="295" y="159"/>
                </a:cxn>
                <a:cxn ang="0">
                  <a:pos x="248" y="200"/>
                </a:cxn>
                <a:cxn ang="0">
                  <a:pos x="323" y="104"/>
                </a:cxn>
                <a:cxn ang="0">
                  <a:pos x="318" y="32"/>
                </a:cxn>
                <a:cxn ang="0">
                  <a:pos x="293" y="3"/>
                </a:cxn>
                <a:cxn ang="0">
                  <a:pos x="283" y="144"/>
                </a:cxn>
                <a:cxn ang="0">
                  <a:pos x="297" y="138"/>
                </a:cxn>
                <a:cxn ang="0">
                  <a:pos x="279" y="114"/>
                </a:cxn>
                <a:cxn ang="0">
                  <a:pos x="295" y="110"/>
                </a:cxn>
                <a:cxn ang="0">
                  <a:pos x="308" y="100"/>
                </a:cxn>
                <a:cxn ang="0">
                  <a:pos x="282" y="82"/>
                </a:cxn>
                <a:cxn ang="0">
                  <a:pos x="299" y="76"/>
                </a:cxn>
                <a:cxn ang="0">
                  <a:pos x="309" y="64"/>
                </a:cxn>
                <a:cxn ang="0">
                  <a:pos x="281" y="51"/>
                </a:cxn>
                <a:cxn ang="0">
                  <a:pos x="314" y="155"/>
                </a:cxn>
                <a:cxn ang="0">
                  <a:pos x="317" y="173"/>
                </a:cxn>
                <a:cxn ang="0">
                  <a:pos x="349" y="156"/>
                </a:cxn>
                <a:cxn ang="0">
                  <a:pos x="328" y="125"/>
                </a:cxn>
                <a:cxn ang="0">
                  <a:pos x="335" y="142"/>
                </a:cxn>
                <a:cxn ang="0">
                  <a:pos x="363" y="119"/>
                </a:cxn>
                <a:cxn ang="0">
                  <a:pos x="331" y="94"/>
                </a:cxn>
                <a:cxn ang="0">
                  <a:pos x="343" y="107"/>
                </a:cxn>
                <a:cxn ang="0">
                  <a:pos x="361" y="77"/>
                </a:cxn>
                <a:cxn ang="0">
                  <a:pos x="326" y="58"/>
                </a:cxn>
                <a:cxn ang="0">
                  <a:pos x="341" y="68"/>
                </a:cxn>
                <a:cxn ang="0">
                  <a:pos x="352" y="35"/>
                </a:cxn>
              </a:cxnLst>
              <a:rect l="0" t="0" r="r" b="b"/>
              <a:pathLst>
                <a:path w="366" h="200">
                  <a:moveTo>
                    <a:pt x="73" y="24"/>
                  </a:moveTo>
                  <a:cubicBezTo>
                    <a:pt x="73" y="30"/>
                    <a:pt x="70" y="36"/>
                    <a:pt x="65" y="40"/>
                  </a:cubicBezTo>
                  <a:cubicBezTo>
                    <a:pt x="61" y="44"/>
                    <a:pt x="57" y="45"/>
                    <a:pt x="53" y="48"/>
                  </a:cubicBezTo>
                  <a:cubicBezTo>
                    <a:pt x="53" y="50"/>
                    <a:pt x="52" y="51"/>
                    <a:pt x="52" y="53"/>
                  </a:cubicBezTo>
                  <a:cubicBezTo>
                    <a:pt x="47" y="68"/>
                    <a:pt x="46" y="84"/>
                    <a:pt x="48" y="100"/>
                  </a:cubicBezTo>
                  <a:cubicBezTo>
                    <a:pt x="50" y="122"/>
                    <a:pt x="59" y="143"/>
                    <a:pt x="71" y="159"/>
                  </a:cubicBezTo>
                  <a:cubicBezTo>
                    <a:pt x="71" y="159"/>
                    <a:pt x="71" y="159"/>
                    <a:pt x="71" y="159"/>
                  </a:cubicBezTo>
                  <a:cubicBezTo>
                    <a:pt x="83" y="175"/>
                    <a:pt x="100" y="188"/>
                    <a:pt x="119" y="194"/>
                  </a:cubicBezTo>
                  <a:cubicBezTo>
                    <a:pt x="120" y="194"/>
                    <a:pt x="120" y="194"/>
                    <a:pt x="120" y="194"/>
                  </a:cubicBezTo>
                  <a:cubicBezTo>
                    <a:pt x="119" y="196"/>
                    <a:pt x="118" y="198"/>
                    <a:pt x="117" y="200"/>
                  </a:cubicBezTo>
                  <a:cubicBezTo>
                    <a:pt x="117" y="200"/>
                    <a:pt x="117" y="200"/>
                    <a:pt x="117" y="200"/>
                  </a:cubicBezTo>
                  <a:cubicBezTo>
                    <a:pt x="97" y="194"/>
                    <a:pt x="80" y="181"/>
                    <a:pt x="67" y="164"/>
                  </a:cubicBezTo>
                  <a:cubicBezTo>
                    <a:pt x="54" y="148"/>
                    <a:pt x="45" y="127"/>
                    <a:pt x="43" y="104"/>
                  </a:cubicBezTo>
                  <a:cubicBezTo>
                    <a:pt x="41" y="87"/>
                    <a:pt x="42" y="69"/>
                    <a:pt x="47" y="54"/>
                  </a:cubicBezTo>
                  <a:cubicBezTo>
                    <a:pt x="48" y="52"/>
                    <a:pt x="49" y="49"/>
                    <a:pt x="50" y="47"/>
                  </a:cubicBezTo>
                  <a:cubicBezTo>
                    <a:pt x="49" y="41"/>
                    <a:pt x="48" y="38"/>
                    <a:pt x="47" y="32"/>
                  </a:cubicBezTo>
                  <a:cubicBezTo>
                    <a:pt x="47" y="26"/>
                    <a:pt x="50" y="20"/>
                    <a:pt x="55" y="16"/>
                  </a:cubicBezTo>
                  <a:cubicBezTo>
                    <a:pt x="59" y="12"/>
                    <a:pt x="65" y="6"/>
                    <a:pt x="70" y="2"/>
                  </a:cubicBezTo>
                  <a:cubicBezTo>
                    <a:pt x="72" y="0"/>
                    <a:pt x="72" y="0"/>
                    <a:pt x="72" y="3"/>
                  </a:cubicBezTo>
                  <a:cubicBezTo>
                    <a:pt x="73" y="9"/>
                    <a:pt x="72" y="18"/>
                    <a:pt x="73" y="24"/>
                  </a:cubicBezTo>
                  <a:close/>
                  <a:moveTo>
                    <a:pt x="87" y="131"/>
                  </a:moveTo>
                  <a:cubicBezTo>
                    <a:pt x="88" y="136"/>
                    <a:pt x="86" y="140"/>
                    <a:pt x="83" y="144"/>
                  </a:cubicBezTo>
                  <a:cubicBezTo>
                    <a:pt x="79" y="147"/>
                    <a:pt x="76" y="148"/>
                    <a:pt x="73" y="151"/>
                  </a:cubicBezTo>
                  <a:cubicBezTo>
                    <a:pt x="71" y="153"/>
                    <a:pt x="71" y="153"/>
                    <a:pt x="71" y="150"/>
                  </a:cubicBezTo>
                  <a:cubicBezTo>
                    <a:pt x="70" y="145"/>
                    <a:pt x="68" y="143"/>
                    <a:pt x="68" y="138"/>
                  </a:cubicBezTo>
                  <a:cubicBezTo>
                    <a:pt x="68" y="133"/>
                    <a:pt x="69" y="129"/>
                    <a:pt x="73" y="125"/>
                  </a:cubicBezTo>
                  <a:cubicBezTo>
                    <a:pt x="76" y="122"/>
                    <a:pt x="81" y="117"/>
                    <a:pt x="84" y="114"/>
                  </a:cubicBezTo>
                  <a:cubicBezTo>
                    <a:pt x="86" y="112"/>
                    <a:pt x="86" y="112"/>
                    <a:pt x="86" y="114"/>
                  </a:cubicBezTo>
                  <a:cubicBezTo>
                    <a:pt x="87" y="119"/>
                    <a:pt x="87" y="126"/>
                    <a:pt x="87" y="131"/>
                  </a:cubicBezTo>
                  <a:close/>
                  <a:moveTo>
                    <a:pt x="79" y="98"/>
                  </a:moveTo>
                  <a:cubicBezTo>
                    <a:pt x="78" y="104"/>
                    <a:pt x="75" y="107"/>
                    <a:pt x="70" y="110"/>
                  </a:cubicBezTo>
                  <a:cubicBezTo>
                    <a:pt x="66" y="112"/>
                    <a:pt x="63" y="112"/>
                    <a:pt x="58" y="114"/>
                  </a:cubicBezTo>
                  <a:cubicBezTo>
                    <a:pt x="56" y="116"/>
                    <a:pt x="56" y="115"/>
                    <a:pt x="56" y="113"/>
                  </a:cubicBezTo>
                  <a:cubicBezTo>
                    <a:pt x="57" y="108"/>
                    <a:pt x="56" y="105"/>
                    <a:pt x="57" y="100"/>
                  </a:cubicBezTo>
                  <a:cubicBezTo>
                    <a:pt x="59" y="95"/>
                    <a:pt x="61" y="91"/>
                    <a:pt x="66" y="88"/>
                  </a:cubicBezTo>
                  <a:cubicBezTo>
                    <a:pt x="71" y="86"/>
                    <a:pt x="77" y="83"/>
                    <a:pt x="81" y="80"/>
                  </a:cubicBezTo>
                  <a:cubicBezTo>
                    <a:pt x="83" y="79"/>
                    <a:pt x="84" y="79"/>
                    <a:pt x="83" y="82"/>
                  </a:cubicBezTo>
                  <a:cubicBezTo>
                    <a:pt x="82" y="87"/>
                    <a:pt x="80" y="94"/>
                    <a:pt x="79" y="98"/>
                  </a:cubicBezTo>
                  <a:close/>
                  <a:moveTo>
                    <a:pt x="78" y="66"/>
                  </a:moveTo>
                  <a:cubicBezTo>
                    <a:pt x="76" y="71"/>
                    <a:pt x="72" y="74"/>
                    <a:pt x="67" y="76"/>
                  </a:cubicBezTo>
                  <a:cubicBezTo>
                    <a:pt x="62" y="77"/>
                    <a:pt x="59" y="76"/>
                    <a:pt x="54" y="78"/>
                  </a:cubicBezTo>
                  <a:cubicBezTo>
                    <a:pt x="52" y="79"/>
                    <a:pt x="52" y="78"/>
                    <a:pt x="53" y="76"/>
                  </a:cubicBezTo>
                  <a:cubicBezTo>
                    <a:pt x="55" y="71"/>
                    <a:pt x="54" y="68"/>
                    <a:pt x="56" y="64"/>
                  </a:cubicBezTo>
                  <a:cubicBezTo>
                    <a:pt x="58" y="59"/>
                    <a:pt x="62" y="56"/>
                    <a:pt x="67" y="54"/>
                  </a:cubicBezTo>
                  <a:cubicBezTo>
                    <a:pt x="72" y="52"/>
                    <a:pt x="78" y="50"/>
                    <a:pt x="83" y="49"/>
                  </a:cubicBezTo>
                  <a:cubicBezTo>
                    <a:pt x="85" y="48"/>
                    <a:pt x="86" y="48"/>
                    <a:pt x="85" y="51"/>
                  </a:cubicBezTo>
                  <a:cubicBezTo>
                    <a:pt x="83" y="55"/>
                    <a:pt x="80" y="62"/>
                    <a:pt x="78" y="66"/>
                  </a:cubicBezTo>
                  <a:close/>
                  <a:moveTo>
                    <a:pt x="35" y="152"/>
                  </a:moveTo>
                  <a:cubicBezTo>
                    <a:pt x="41" y="150"/>
                    <a:pt x="47" y="151"/>
                    <a:pt x="52" y="155"/>
                  </a:cubicBezTo>
                  <a:cubicBezTo>
                    <a:pt x="56" y="158"/>
                    <a:pt x="58" y="162"/>
                    <a:pt x="62" y="165"/>
                  </a:cubicBezTo>
                  <a:cubicBezTo>
                    <a:pt x="65" y="167"/>
                    <a:pt x="64" y="167"/>
                    <a:pt x="62" y="168"/>
                  </a:cubicBezTo>
                  <a:cubicBezTo>
                    <a:pt x="56" y="169"/>
                    <a:pt x="54" y="172"/>
                    <a:pt x="48" y="173"/>
                  </a:cubicBezTo>
                  <a:cubicBezTo>
                    <a:pt x="42" y="175"/>
                    <a:pt x="37" y="174"/>
                    <a:pt x="32" y="170"/>
                  </a:cubicBezTo>
                  <a:cubicBezTo>
                    <a:pt x="27" y="167"/>
                    <a:pt x="20" y="162"/>
                    <a:pt x="16" y="159"/>
                  </a:cubicBezTo>
                  <a:cubicBezTo>
                    <a:pt x="14" y="157"/>
                    <a:pt x="14" y="157"/>
                    <a:pt x="16" y="156"/>
                  </a:cubicBezTo>
                  <a:cubicBezTo>
                    <a:pt x="22" y="154"/>
                    <a:pt x="30" y="153"/>
                    <a:pt x="35" y="152"/>
                  </a:cubicBezTo>
                  <a:close/>
                  <a:moveTo>
                    <a:pt x="22" y="119"/>
                  </a:moveTo>
                  <a:cubicBezTo>
                    <a:pt x="28" y="118"/>
                    <a:pt x="33" y="121"/>
                    <a:pt x="38" y="125"/>
                  </a:cubicBezTo>
                  <a:cubicBezTo>
                    <a:pt x="41" y="129"/>
                    <a:pt x="42" y="133"/>
                    <a:pt x="46" y="137"/>
                  </a:cubicBezTo>
                  <a:cubicBezTo>
                    <a:pt x="48" y="139"/>
                    <a:pt x="47" y="140"/>
                    <a:pt x="45" y="140"/>
                  </a:cubicBezTo>
                  <a:cubicBezTo>
                    <a:pt x="39" y="140"/>
                    <a:pt x="36" y="142"/>
                    <a:pt x="30" y="142"/>
                  </a:cubicBezTo>
                  <a:cubicBezTo>
                    <a:pt x="24" y="142"/>
                    <a:pt x="19" y="140"/>
                    <a:pt x="15" y="136"/>
                  </a:cubicBezTo>
                  <a:cubicBezTo>
                    <a:pt x="11" y="131"/>
                    <a:pt x="5" y="126"/>
                    <a:pt x="2" y="121"/>
                  </a:cubicBezTo>
                  <a:cubicBezTo>
                    <a:pt x="0" y="119"/>
                    <a:pt x="0" y="119"/>
                    <a:pt x="3" y="119"/>
                  </a:cubicBezTo>
                  <a:cubicBezTo>
                    <a:pt x="8" y="119"/>
                    <a:pt x="17" y="119"/>
                    <a:pt x="22" y="119"/>
                  </a:cubicBezTo>
                  <a:close/>
                  <a:moveTo>
                    <a:pt x="22" y="83"/>
                  </a:moveTo>
                  <a:cubicBezTo>
                    <a:pt x="28" y="85"/>
                    <a:pt x="32" y="88"/>
                    <a:pt x="34" y="94"/>
                  </a:cubicBezTo>
                  <a:cubicBezTo>
                    <a:pt x="36" y="99"/>
                    <a:pt x="36" y="102"/>
                    <a:pt x="38" y="107"/>
                  </a:cubicBezTo>
                  <a:cubicBezTo>
                    <a:pt x="39" y="110"/>
                    <a:pt x="38" y="110"/>
                    <a:pt x="36" y="109"/>
                  </a:cubicBezTo>
                  <a:cubicBezTo>
                    <a:pt x="31" y="108"/>
                    <a:pt x="27" y="108"/>
                    <a:pt x="22" y="107"/>
                  </a:cubicBezTo>
                  <a:cubicBezTo>
                    <a:pt x="16" y="105"/>
                    <a:pt x="13" y="101"/>
                    <a:pt x="10" y="96"/>
                  </a:cubicBezTo>
                  <a:cubicBezTo>
                    <a:pt x="8" y="91"/>
                    <a:pt x="5" y="84"/>
                    <a:pt x="3" y="79"/>
                  </a:cubicBezTo>
                  <a:cubicBezTo>
                    <a:pt x="2" y="76"/>
                    <a:pt x="2" y="76"/>
                    <a:pt x="5" y="77"/>
                  </a:cubicBezTo>
                  <a:cubicBezTo>
                    <a:pt x="10" y="78"/>
                    <a:pt x="17" y="81"/>
                    <a:pt x="22" y="83"/>
                  </a:cubicBezTo>
                  <a:close/>
                  <a:moveTo>
                    <a:pt x="30" y="45"/>
                  </a:moveTo>
                  <a:cubicBezTo>
                    <a:pt x="35" y="48"/>
                    <a:pt x="38" y="52"/>
                    <a:pt x="39" y="58"/>
                  </a:cubicBezTo>
                  <a:cubicBezTo>
                    <a:pt x="40" y="63"/>
                    <a:pt x="39" y="66"/>
                    <a:pt x="40" y="72"/>
                  </a:cubicBezTo>
                  <a:cubicBezTo>
                    <a:pt x="40" y="74"/>
                    <a:pt x="40" y="74"/>
                    <a:pt x="38" y="73"/>
                  </a:cubicBezTo>
                  <a:cubicBezTo>
                    <a:pt x="33" y="71"/>
                    <a:pt x="29" y="71"/>
                    <a:pt x="25" y="68"/>
                  </a:cubicBezTo>
                  <a:cubicBezTo>
                    <a:pt x="19" y="65"/>
                    <a:pt x="16" y="61"/>
                    <a:pt x="15" y="55"/>
                  </a:cubicBezTo>
                  <a:cubicBezTo>
                    <a:pt x="14" y="50"/>
                    <a:pt x="12" y="42"/>
                    <a:pt x="11" y="37"/>
                  </a:cubicBezTo>
                  <a:cubicBezTo>
                    <a:pt x="11" y="34"/>
                    <a:pt x="11" y="34"/>
                    <a:pt x="13" y="35"/>
                  </a:cubicBezTo>
                  <a:cubicBezTo>
                    <a:pt x="18" y="38"/>
                    <a:pt x="25" y="42"/>
                    <a:pt x="30" y="45"/>
                  </a:cubicBezTo>
                  <a:close/>
                  <a:moveTo>
                    <a:pt x="293" y="24"/>
                  </a:moveTo>
                  <a:cubicBezTo>
                    <a:pt x="293" y="30"/>
                    <a:pt x="295" y="36"/>
                    <a:pt x="300" y="40"/>
                  </a:cubicBezTo>
                  <a:cubicBezTo>
                    <a:pt x="304" y="44"/>
                    <a:pt x="308" y="45"/>
                    <a:pt x="312" y="48"/>
                  </a:cubicBezTo>
                  <a:cubicBezTo>
                    <a:pt x="313" y="50"/>
                    <a:pt x="313" y="51"/>
                    <a:pt x="314" y="53"/>
                  </a:cubicBezTo>
                  <a:cubicBezTo>
                    <a:pt x="318" y="68"/>
                    <a:pt x="320" y="84"/>
                    <a:pt x="318" y="100"/>
                  </a:cubicBezTo>
                  <a:cubicBezTo>
                    <a:pt x="315" y="122"/>
                    <a:pt x="307" y="143"/>
                    <a:pt x="295" y="159"/>
                  </a:cubicBezTo>
                  <a:cubicBezTo>
                    <a:pt x="295" y="159"/>
                    <a:pt x="295" y="159"/>
                    <a:pt x="295" y="159"/>
                  </a:cubicBezTo>
                  <a:cubicBezTo>
                    <a:pt x="282" y="175"/>
                    <a:pt x="265" y="188"/>
                    <a:pt x="246" y="194"/>
                  </a:cubicBezTo>
                  <a:cubicBezTo>
                    <a:pt x="246" y="194"/>
                    <a:pt x="246" y="194"/>
                    <a:pt x="246" y="194"/>
                  </a:cubicBezTo>
                  <a:cubicBezTo>
                    <a:pt x="247" y="196"/>
                    <a:pt x="247" y="198"/>
                    <a:pt x="248" y="200"/>
                  </a:cubicBezTo>
                  <a:cubicBezTo>
                    <a:pt x="249" y="200"/>
                    <a:pt x="249" y="200"/>
                    <a:pt x="249" y="200"/>
                  </a:cubicBezTo>
                  <a:cubicBezTo>
                    <a:pt x="268" y="194"/>
                    <a:pt x="286" y="181"/>
                    <a:pt x="299" y="164"/>
                  </a:cubicBezTo>
                  <a:cubicBezTo>
                    <a:pt x="311" y="148"/>
                    <a:pt x="320" y="127"/>
                    <a:pt x="323" y="104"/>
                  </a:cubicBezTo>
                  <a:cubicBezTo>
                    <a:pt x="325" y="87"/>
                    <a:pt x="323" y="69"/>
                    <a:pt x="318" y="54"/>
                  </a:cubicBezTo>
                  <a:cubicBezTo>
                    <a:pt x="317" y="52"/>
                    <a:pt x="316" y="49"/>
                    <a:pt x="316" y="47"/>
                  </a:cubicBezTo>
                  <a:cubicBezTo>
                    <a:pt x="316" y="41"/>
                    <a:pt x="318" y="38"/>
                    <a:pt x="318" y="32"/>
                  </a:cubicBezTo>
                  <a:cubicBezTo>
                    <a:pt x="318" y="26"/>
                    <a:pt x="316" y="20"/>
                    <a:pt x="311" y="16"/>
                  </a:cubicBezTo>
                  <a:cubicBezTo>
                    <a:pt x="307" y="12"/>
                    <a:pt x="300" y="6"/>
                    <a:pt x="296" y="2"/>
                  </a:cubicBezTo>
                  <a:cubicBezTo>
                    <a:pt x="294" y="0"/>
                    <a:pt x="293" y="0"/>
                    <a:pt x="293" y="3"/>
                  </a:cubicBezTo>
                  <a:cubicBezTo>
                    <a:pt x="293" y="9"/>
                    <a:pt x="293" y="18"/>
                    <a:pt x="293" y="24"/>
                  </a:cubicBezTo>
                  <a:close/>
                  <a:moveTo>
                    <a:pt x="278" y="131"/>
                  </a:moveTo>
                  <a:cubicBezTo>
                    <a:pt x="278" y="136"/>
                    <a:pt x="279" y="140"/>
                    <a:pt x="283" y="144"/>
                  </a:cubicBezTo>
                  <a:cubicBezTo>
                    <a:pt x="286" y="147"/>
                    <a:pt x="289" y="148"/>
                    <a:pt x="293" y="151"/>
                  </a:cubicBezTo>
                  <a:cubicBezTo>
                    <a:pt x="294" y="153"/>
                    <a:pt x="295" y="152"/>
                    <a:pt x="295" y="150"/>
                  </a:cubicBezTo>
                  <a:cubicBezTo>
                    <a:pt x="295" y="145"/>
                    <a:pt x="297" y="143"/>
                    <a:pt x="297" y="138"/>
                  </a:cubicBezTo>
                  <a:cubicBezTo>
                    <a:pt x="298" y="133"/>
                    <a:pt x="296" y="129"/>
                    <a:pt x="293" y="125"/>
                  </a:cubicBezTo>
                  <a:cubicBezTo>
                    <a:pt x="289" y="122"/>
                    <a:pt x="285" y="117"/>
                    <a:pt x="281" y="114"/>
                  </a:cubicBezTo>
                  <a:cubicBezTo>
                    <a:pt x="280" y="112"/>
                    <a:pt x="279" y="112"/>
                    <a:pt x="279" y="114"/>
                  </a:cubicBezTo>
                  <a:cubicBezTo>
                    <a:pt x="279" y="119"/>
                    <a:pt x="278" y="126"/>
                    <a:pt x="278" y="131"/>
                  </a:cubicBezTo>
                  <a:close/>
                  <a:moveTo>
                    <a:pt x="286" y="98"/>
                  </a:moveTo>
                  <a:cubicBezTo>
                    <a:pt x="287" y="104"/>
                    <a:pt x="290" y="107"/>
                    <a:pt x="295" y="110"/>
                  </a:cubicBezTo>
                  <a:cubicBezTo>
                    <a:pt x="299" y="112"/>
                    <a:pt x="303" y="112"/>
                    <a:pt x="307" y="114"/>
                  </a:cubicBezTo>
                  <a:cubicBezTo>
                    <a:pt x="309" y="116"/>
                    <a:pt x="309" y="115"/>
                    <a:pt x="309" y="113"/>
                  </a:cubicBezTo>
                  <a:cubicBezTo>
                    <a:pt x="308" y="108"/>
                    <a:pt x="309" y="105"/>
                    <a:pt x="308" y="100"/>
                  </a:cubicBezTo>
                  <a:cubicBezTo>
                    <a:pt x="307" y="95"/>
                    <a:pt x="304" y="91"/>
                    <a:pt x="299" y="88"/>
                  </a:cubicBezTo>
                  <a:cubicBezTo>
                    <a:pt x="295" y="86"/>
                    <a:pt x="289" y="83"/>
                    <a:pt x="284" y="80"/>
                  </a:cubicBezTo>
                  <a:cubicBezTo>
                    <a:pt x="282" y="79"/>
                    <a:pt x="282" y="79"/>
                    <a:pt x="282" y="82"/>
                  </a:cubicBezTo>
                  <a:cubicBezTo>
                    <a:pt x="283" y="87"/>
                    <a:pt x="285" y="94"/>
                    <a:pt x="286" y="98"/>
                  </a:cubicBezTo>
                  <a:close/>
                  <a:moveTo>
                    <a:pt x="288" y="66"/>
                  </a:moveTo>
                  <a:cubicBezTo>
                    <a:pt x="290" y="71"/>
                    <a:pt x="293" y="74"/>
                    <a:pt x="299" y="76"/>
                  </a:cubicBezTo>
                  <a:cubicBezTo>
                    <a:pt x="303" y="77"/>
                    <a:pt x="306" y="76"/>
                    <a:pt x="311" y="78"/>
                  </a:cubicBezTo>
                  <a:cubicBezTo>
                    <a:pt x="313" y="79"/>
                    <a:pt x="314" y="78"/>
                    <a:pt x="313" y="76"/>
                  </a:cubicBezTo>
                  <a:cubicBezTo>
                    <a:pt x="311" y="71"/>
                    <a:pt x="311" y="68"/>
                    <a:pt x="309" y="64"/>
                  </a:cubicBezTo>
                  <a:cubicBezTo>
                    <a:pt x="307" y="59"/>
                    <a:pt x="304" y="56"/>
                    <a:pt x="298" y="54"/>
                  </a:cubicBezTo>
                  <a:cubicBezTo>
                    <a:pt x="294" y="52"/>
                    <a:pt x="287" y="50"/>
                    <a:pt x="282" y="49"/>
                  </a:cubicBezTo>
                  <a:cubicBezTo>
                    <a:pt x="280" y="48"/>
                    <a:pt x="280" y="48"/>
                    <a:pt x="281" y="51"/>
                  </a:cubicBezTo>
                  <a:cubicBezTo>
                    <a:pt x="282" y="55"/>
                    <a:pt x="286" y="62"/>
                    <a:pt x="288" y="66"/>
                  </a:cubicBezTo>
                  <a:close/>
                  <a:moveTo>
                    <a:pt x="330" y="152"/>
                  </a:moveTo>
                  <a:cubicBezTo>
                    <a:pt x="324" y="150"/>
                    <a:pt x="319" y="151"/>
                    <a:pt x="314" y="155"/>
                  </a:cubicBezTo>
                  <a:cubicBezTo>
                    <a:pt x="309" y="158"/>
                    <a:pt x="308" y="162"/>
                    <a:pt x="303" y="165"/>
                  </a:cubicBezTo>
                  <a:cubicBezTo>
                    <a:pt x="301" y="167"/>
                    <a:pt x="301" y="167"/>
                    <a:pt x="304" y="168"/>
                  </a:cubicBezTo>
                  <a:cubicBezTo>
                    <a:pt x="309" y="169"/>
                    <a:pt x="312" y="172"/>
                    <a:pt x="317" y="173"/>
                  </a:cubicBezTo>
                  <a:cubicBezTo>
                    <a:pt x="323" y="175"/>
                    <a:pt x="329" y="174"/>
                    <a:pt x="334" y="170"/>
                  </a:cubicBezTo>
                  <a:cubicBezTo>
                    <a:pt x="338" y="167"/>
                    <a:pt x="345" y="162"/>
                    <a:pt x="350" y="159"/>
                  </a:cubicBezTo>
                  <a:cubicBezTo>
                    <a:pt x="352" y="157"/>
                    <a:pt x="352" y="157"/>
                    <a:pt x="349" y="156"/>
                  </a:cubicBezTo>
                  <a:cubicBezTo>
                    <a:pt x="343" y="154"/>
                    <a:pt x="335" y="153"/>
                    <a:pt x="330" y="152"/>
                  </a:cubicBezTo>
                  <a:close/>
                  <a:moveTo>
                    <a:pt x="343" y="119"/>
                  </a:moveTo>
                  <a:cubicBezTo>
                    <a:pt x="337" y="118"/>
                    <a:pt x="332" y="121"/>
                    <a:pt x="328" y="125"/>
                  </a:cubicBezTo>
                  <a:cubicBezTo>
                    <a:pt x="324" y="129"/>
                    <a:pt x="323" y="133"/>
                    <a:pt x="320" y="137"/>
                  </a:cubicBezTo>
                  <a:cubicBezTo>
                    <a:pt x="318" y="139"/>
                    <a:pt x="318" y="140"/>
                    <a:pt x="321" y="140"/>
                  </a:cubicBezTo>
                  <a:cubicBezTo>
                    <a:pt x="327" y="140"/>
                    <a:pt x="330" y="142"/>
                    <a:pt x="335" y="142"/>
                  </a:cubicBezTo>
                  <a:cubicBezTo>
                    <a:pt x="341" y="142"/>
                    <a:pt x="346" y="140"/>
                    <a:pt x="351" y="136"/>
                  </a:cubicBezTo>
                  <a:cubicBezTo>
                    <a:pt x="354" y="131"/>
                    <a:pt x="360" y="126"/>
                    <a:pt x="364" y="121"/>
                  </a:cubicBezTo>
                  <a:cubicBezTo>
                    <a:pt x="366" y="119"/>
                    <a:pt x="365" y="119"/>
                    <a:pt x="363" y="119"/>
                  </a:cubicBezTo>
                  <a:cubicBezTo>
                    <a:pt x="357" y="119"/>
                    <a:pt x="349" y="119"/>
                    <a:pt x="343" y="119"/>
                  </a:cubicBezTo>
                  <a:close/>
                  <a:moveTo>
                    <a:pt x="343" y="83"/>
                  </a:moveTo>
                  <a:cubicBezTo>
                    <a:pt x="337" y="85"/>
                    <a:pt x="333" y="88"/>
                    <a:pt x="331" y="94"/>
                  </a:cubicBezTo>
                  <a:cubicBezTo>
                    <a:pt x="329" y="99"/>
                    <a:pt x="330" y="102"/>
                    <a:pt x="328" y="107"/>
                  </a:cubicBezTo>
                  <a:cubicBezTo>
                    <a:pt x="327" y="110"/>
                    <a:pt x="327" y="110"/>
                    <a:pt x="330" y="109"/>
                  </a:cubicBezTo>
                  <a:cubicBezTo>
                    <a:pt x="335" y="108"/>
                    <a:pt x="338" y="108"/>
                    <a:pt x="343" y="107"/>
                  </a:cubicBezTo>
                  <a:cubicBezTo>
                    <a:pt x="349" y="105"/>
                    <a:pt x="353" y="101"/>
                    <a:pt x="355" y="96"/>
                  </a:cubicBezTo>
                  <a:cubicBezTo>
                    <a:pt x="357" y="91"/>
                    <a:pt x="360" y="84"/>
                    <a:pt x="362" y="79"/>
                  </a:cubicBezTo>
                  <a:cubicBezTo>
                    <a:pt x="363" y="76"/>
                    <a:pt x="363" y="76"/>
                    <a:pt x="361" y="77"/>
                  </a:cubicBezTo>
                  <a:cubicBezTo>
                    <a:pt x="355" y="78"/>
                    <a:pt x="348" y="81"/>
                    <a:pt x="343" y="83"/>
                  </a:cubicBezTo>
                  <a:close/>
                  <a:moveTo>
                    <a:pt x="336" y="45"/>
                  </a:moveTo>
                  <a:cubicBezTo>
                    <a:pt x="331" y="48"/>
                    <a:pt x="328" y="52"/>
                    <a:pt x="326" y="58"/>
                  </a:cubicBezTo>
                  <a:cubicBezTo>
                    <a:pt x="325" y="63"/>
                    <a:pt x="326" y="66"/>
                    <a:pt x="326" y="72"/>
                  </a:cubicBezTo>
                  <a:cubicBezTo>
                    <a:pt x="325" y="74"/>
                    <a:pt x="325" y="74"/>
                    <a:pt x="328" y="73"/>
                  </a:cubicBezTo>
                  <a:cubicBezTo>
                    <a:pt x="333" y="71"/>
                    <a:pt x="336" y="71"/>
                    <a:pt x="341" y="68"/>
                  </a:cubicBezTo>
                  <a:cubicBezTo>
                    <a:pt x="346" y="65"/>
                    <a:pt x="349" y="61"/>
                    <a:pt x="350" y="55"/>
                  </a:cubicBezTo>
                  <a:cubicBezTo>
                    <a:pt x="351" y="50"/>
                    <a:pt x="353" y="42"/>
                    <a:pt x="354" y="37"/>
                  </a:cubicBezTo>
                  <a:cubicBezTo>
                    <a:pt x="355" y="34"/>
                    <a:pt x="354" y="34"/>
                    <a:pt x="352" y="35"/>
                  </a:cubicBezTo>
                  <a:cubicBezTo>
                    <a:pt x="347" y="38"/>
                    <a:pt x="340" y="42"/>
                    <a:pt x="336" y="4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86" name="Group 78">
            <a:extLst>
              <a:ext uri="{FF2B5EF4-FFF2-40B4-BE49-F238E27FC236}">
                <a16:creationId xmlns:a16="http://schemas.microsoft.com/office/drawing/2014/main" xmlns="" id="{4097AEC8-CE84-4953-8D3F-EFDFCAFA8560}"/>
              </a:ext>
            </a:extLst>
          </p:cNvPr>
          <p:cNvGrpSpPr>
            <a:grpSpLocks noChangeAspect="1"/>
          </p:cNvGrpSpPr>
          <p:nvPr/>
        </p:nvGrpSpPr>
        <p:grpSpPr>
          <a:xfrm>
            <a:off x="3932157" y="2147775"/>
            <a:ext cx="471019" cy="361568"/>
            <a:chOff x="6323013" y="760413"/>
            <a:chExt cx="1373188" cy="1054100"/>
          </a:xfrm>
          <a:solidFill>
            <a:srgbClr val="FFC000"/>
          </a:solidFill>
        </p:grpSpPr>
        <p:sp>
          <p:nvSpPr>
            <p:cNvPr id="87" name="Freeform 16">
              <a:extLst>
                <a:ext uri="{FF2B5EF4-FFF2-40B4-BE49-F238E27FC236}">
                  <a16:creationId xmlns:a16="http://schemas.microsoft.com/office/drawing/2014/main" xmlns="" id="{EDA3DF0D-E47E-4693-A5AF-1A72EA24AED5}"/>
                </a:ext>
              </a:extLst>
            </p:cNvPr>
            <p:cNvSpPr>
              <a:spLocks noEditPoints="1"/>
            </p:cNvSpPr>
            <p:nvPr/>
          </p:nvSpPr>
          <p:spPr bwMode="auto">
            <a:xfrm>
              <a:off x="6680200" y="985838"/>
              <a:ext cx="660400" cy="828675"/>
            </a:xfrm>
            <a:custGeom>
              <a:avLst/>
              <a:gdLst/>
              <a:ahLst/>
              <a:cxnLst>
                <a:cxn ang="0">
                  <a:pos x="100" y="111"/>
                </a:cxn>
                <a:cxn ang="0">
                  <a:pos x="118" y="129"/>
                </a:cxn>
                <a:cxn ang="0">
                  <a:pos x="126" y="133"/>
                </a:cxn>
                <a:cxn ang="0">
                  <a:pos x="130" y="144"/>
                </a:cxn>
                <a:cxn ang="0">
                  <a:pos x="130" y="149"/>
                </a:cxn>
                <a:cxn ang="0">
                  <a:pos x="143" y="149"/>
                </a:cxn>
                <a:cxn ang="0">
                  <a:pos x="143" y="192"/>
                </a:cxn>
                <a:cxn ang="0">
                  <a:pos x="150" y="201"/>
                </a:cxn>
                <a:cxn ang="0">
                  <a:pos x="150" y="221"/>
                </a:cxn>
                <a:cxn ang="0">
                  <a:pos x="25" y="221"/>
                </a:cxn>
                <a:cxn ang="0">
                  <a:pos x="25" y="201"/>
                </a:cxn>
                <a:cxn ang="0">
                  <a:pos x="32" y="192"/>
                </a:cxn>
                <a:cxn ang="0">
                  <a:pos x="32" y="149"/>
                </a:cxn>
                <a:cxn ang="0">
                  <a:pos x="45" y="149"/>
                </a:cxn>
                <a:cxn ang="0">
                  <a:pos x="45" y="144"/>
                </a:cxn>
                <a:cxn ang="0">
                  <a:pos x="50" y="133"/>
                </a:cxn>
                <a:cxn ang="0">
                  <a:pos x="57" y="129"/>
                </a:cxn>
                <a:cxn ang="0">
                  <a:pos x="75" y="111"/>
                </a:cxn>
                <a:cxn ang="0">
                  <a:pos x="71" y="104"/>
                </a:cxn>
                <a:cxn ang="0">
                  <a:pos x="75" y="98"/>
                </a:cxn>
                <a:cxn ang="0">
                  <a:pos x="0" y="10"/>
                </a:cxn>
                <a:cxn ang="0">
                  <a:pos x="0" y="3"/>
                </a:cxn>
                <a:cxn ang="0">
                  <a:pos x="28" y="3"/>
                </a:cxn>
                <a:cxn ang="0">
                  <a:pos x="29" y="5"/>
                </a:cxn>
                <a:cxn ang="0">
                  <a:pos x="40" y="14"/>
                </a:cxn>
                <a:cxn ang="0">
                  <a:pos x="39" y="13"/>
                </a:cxn>
                <a:cxn ang="0">
                  <a:pos x="36" y="2"/>
                </a:cxn>
                <a:cxn ang="0">
                  <a:pos x="42" y="0"/>
                </a:cxn>
                <a:cxn ang="0">
                  <a:pos x="134" y="0"/>
                </a:cxn>
                <a:cxn ang="0">
                  <a:pos x="139" y="2"/>
                </a:cxn>
                <a:cxn ang="0">
                  <a:pos x="136" y="13"/>
                </a:cxn>
                <a:cxn ang="0">
                  <a:pos x="136" y="14"/>
                </a:cxn>
                <a:cxn ang="0">
                  <a:pos x="146" y="5"/>
                </a:cxn>
                <a:cxn ang="0">
                  <a:pos x="147" y="3"/>
                </a:cxn>
                <a:cxn ang="0">
                  <a:pos x="176" y="3"/>
                </a:cxn>
                <a:cxn ang="0">
                  <a:pos x="176" y="10"/>
                </a:cxn>
                <a:cxn ang="0">
                  <a:pos x="101" y="98"/>
                </a:cxn>
                <a:cxn ang="0">
                  <a:pos x="105" y="104"/>
                </a:cxn>
                <a:cxn ang="0">
                  <a:pos x="100" y="111"/>
                </a:cxn>
                <a:cxn ang="0">
                  <a:pos x="43" y="67"/>
                </a:cxn>
                <a:cxn ang="0">
                  <a:pos x="45" y="55"/>
                </a:cxn>
                <a:cxn ang="0">
                  <a:pos x="46" y="30"/>
                </a:cxn>
                <a:cxn ang="0">
                  <a:pos x="19" y="17"/>
                </a:cxn>
                <a:cxn ang="0">
                  <a:pos x="13" y="17"/>
                </a:cxn>
                <a:cxn ang="0">
                  <a:pos x="43" y="67"/>
                </a:cxn>
                <a:cxn ang="0">
                  <a:pos x="130" y="30"/>
                </a:cxn>
                <a:cxn ang="0">
                  <a:pos x="130" y="55"/>
                </a:cxn>
                <a:cxn ang="0">
                  <a:pos x="132" y="67"/>
                </a:cxn>
                <a:cxn ang="0">
                  <a:pos x="162" y="17"/>
                </a:cxn>
                <a:cxn ang="0">
                  <a:pos x="156" y="17"/>
                </a:cxn>
                <a:cxn ang="0">
                  <a:pos x="130" y="30"/>
                </a:cxn>
              </a:cxnLst>
              <a:rect l="0" t="0" r="r" b="b"/>
              <a:pathLst>
                <a:path w="176" h="221">
                  <a:moveTo>
                    <a:pt x="100" y="111"/>
                  </a:moveTo>
                  <a:cubicBezTo>
                    <a:pt x="103" y="121"/>
                    <a:pt x="108" y="125"/>
                    <a:pt x="118" y="129"/>
                  </a:cubicBezTo>
                  <a:cubicBezTo>
                    <a:pt x="121" y="130"/>
                    <a:pt x="123" y="131"/>
                    <a:pt x="126" y="133"/>
                  </a:cubicBezTo>
                  <a:cubicBezTo>
                    <a:pt x="129" y="136"/>
                    <a:pt x="130" y="140"/>
                    <a:pt x="130" y="144"/>
                  </a:cubicBezTo>
                  <a:cubicBezTo>
                    <a:pt x="130" y="149"/>
                    <a:pt x="130" y="149"/>
                    <a:pt x="130" y="149"/>
                  </a:cubicBezTo>
                  <a:cubicBezTo>
                    <a:pt x="143" y="149"/>
                    <a:pt x="143" y="149"/>
                    <a:pt x="143" y="149"/>
                  </a:cubicBezTo>
                  <a:cubicBezTo>
                    <a:pt x="143" y="192"/>
                    <a:pt x="143" y="192"/>
                    <a:pt x="143" y="192"/>
                  </a:cubicBezTo>
                  <a:cubicBezTo>
                    <a:pt x="150" y="201"/>
                    <a:pt x="150" y="201"/>
                    <a:pt x="150" y="201"/>
                  </a:cubicBezTo>
                  <a:cubicBezTo>
                    <a:pt x="150" y="221"/>
                    <a:pt x="150" y="221"/>
                    <a:pt x="150" y="221"/>
                  </a:cubicBezTo>
                  <a:cubicBezTo>
                    <a:pt x="25" y="221"/>
                    <a:pt x="25" y="221"/>
                    <a:pt x="25" y="221"/>
                  </a:cubicBezTo>
                  <a:cubicBezTo>
                    <a:pt x="25" y="201"/>
                    <a:pt x="25" y="201"/>
                    <a:pt x="25" y="201"/>
                  </a:cubicBezTo>
                  <a:cubicBezTo>
                    <a:pt x="32" y="192"/>
                    <a:pt x="32" y="192"/>
                    <a:pt x="32" y="192"/>
                  </a:cubicBezTo>
                  <a:cubicBezTo>
                    <a:pt x="32" y="149"/>
                    <a:pt x="32" y="149"/>
                    <a:pt x="32" y="149"/>
                  </a:cubicBezTo>
                  <a:cubicBezTo>
                    <a:pt x="45" y="149"/>
                    <a:pt x="45" y="149"/>
                    <a:pt x="45" y="149"/>
                  </a:cubicBezTo>
                  <a:cubicBezTo>
                    <a:pt x="45" y="144"/>
                    <a:pt x="45" y="144"/>
                    <a:pt x="45" y="144"/>
                  </a:cubicBezTo>
                  <a:cubicBezTo>
                    <a:pt x="45" y="140"/>
                    <a:pt x="47" y="136"/>
                    <a:pt x="50" y="133"/>
                  </a:cubicBezTo>
                  <a:cubicBezTo>
                    <a:pt x="52" y="131"/>
                    <a:pt x="54" y="130"/>
                    <a:pt x="57" y="129"/>
                  </a:cubicBezTo>
                  <a:cubicBezTo>
                    <a:pt x="68" y="125"/>
                    <a:pt x="72" y="121"/>
                    <a:pt x="75" y="111"/>
                  </a:cubicBezTo>
                  <a:cubicBezTo>
                    <a:pt x="73" y="109"/>
                    <a:pt x="71" y="107"/>
                    <a:pt x="71" y="104"/>
                  </a:cubicBezTo>
                  <a:cubicBezTo>
                    <a:pt x="71" y="102"/>
                    <a:pt x="73" y="100"/>
                    <a:pt x="75" y="98"/>
                  </a:cubicBezTo>
                  <a:cubicBezTo>
                    <a:pt x="32" y="86"/>
                    <a:pt x="0" y="56"/>
                    <a:pt x="0" y="10"/>
                  </a:cubicBezTo>
                  <a:cubicBezTo>
                    <a:pt x="0" y="3"/>
                    <a:pt x="0" y="3"/>
                    <a:pt x="0" y="3"/>
                  </a:cubicBezTo>
                  <a:cubicBezTo>
                    <a:pt x="28" y="3"/>
                    <a:pt x="28" y="3"/>
                    <a:pt x="28" y="3"/>
                  </a:cubicBezTo>
                  <a:cubicBezTo>
                    <a:pt x="29" y="5"/>
                    <a:pt x="29" y="5"/>
                    <a:pt x="29" y="5"/>
                  </a:cubicBezTo>
                  <a:cubicBezTo>
                    <a:pt x="31" y="10"/>
                    <a:pt x="35" y="13"/>
                    <a:pt x="40" y="14"/>
                  </a:cubicBezTo>
                  <a:cubicBezTo>
                    <a:pt x="40" y="14"/>
                    <a:pt x="39" y="13"/>
                    <a:pt x="39" y="13"/>
                  </a:cubicBezTo>
                  <a:cubicBezTo>
                    <a:pt x="37" y="10"/>
                    <a:pt x="34" y="6"/>
                    <a:pt x="36" y="2"/>
                  </a:cubicBezTo>
                  <a:cubicBezTo>
                    <a:pt x="38" y="0"/>
                    <a:pt x="40" y="0"/>
                    <a:pt x="42" y="0"/>
                  </a:cubicBezTo>
                  <a:cubicBezTo>
                    <a:pt x="134" y="0"/>
                    <a:pt x="134" y="0"/>
                    <a:pt x="134" y="0"/>
                  </a:cubicBezTo>
                  <a:cubicBezTo>
                    <a:pt x="136" y="0"/>
                    <a:pt x="138" y="0"/>
                    <a:pt x="139" y="2"/>
                  </a:cubicBezTo>
                  <a:cubicBezTo>
                    <a:pt x="141" y="6"/>
                    <a:pt x="138" y="10"/>
                    <a:pt x="136" y="13"/>
                  </a:cubicBezTo>
                  <a:cubicBezTo>
                    <a:pt x="136" y="13"/>
                    <a:pt x="136" y="14"/>
                    <a:pt x="136" y="14"/>
                  </a:cubicBezTo>
                  <a:cubicBezTo>
                    <a:pt x="140" y="13"/>
                    <a:pt x="145" y="10"/>
                    <a:pt x="146" y="5"/>
                  </a:cubicBezTo>
                  <a:cubicBezTo>
                    <a:pt x="147" y="3"/>
                    <a:pt x="147" y="3"/>
                    <a:pt x="147" y="3"/>
                  </a:cubicBezTo>
                  <a:cubicBezTo>
                    <a:pt x="176" y="3"/>
                    <a:pt x="176" y="3"/>
                    <a:pt x="176" y="3"/>
                  </a:cubicBezTo>
                  <a:cubicBezTo>
                    <a:pt x="176" y="10"/>
                    <a:pt x="176" y="10"/>
                    <a:pt x="176" y="10"/>
                  </a:cubicBezTo>
                  <a:cubicBezTo>
                    <a:pt x="175" y="56"/>
                    <a:pt x="143" y="86"/>
                    <a:pt x="101" y="98"/>
                  </a:cubicBezTo>
                  <a:cubicBezTo>
                    <a:pt x="103" y="99"/>
                    <a:pt x="105" y="101"/>
                    <a:pt x="105" y="104"/>
                  </a:cubicBezTo>
                  <a:cubicBezTo>
                    <a:pt x="105" y="107"/>
                    <a:pt x="103" y="109"/>
                    <a:pt x="100" y="111"/>
                  </a:cubicBezTo>
                  <a:close/>
                  <a:moveTo>
                    <a:pt x="43" y="67"/>
                  </a:moveTo>
                  <a:cubicBezTo>
                    <a:pt x="43" y="63"/>
                    <a:pt x="44" y="59"/>
                    <a:pt x="45" y="55"/>
                  </a:cubicBezTo>
                  <a:cubicBezTo>
                    <a:pt x="48" y="47"/>
                    <a:pt x="48" y="38"/>
                    <a:pt x="46" y="30"/>
                  </a:cubicBezTo>
                  <a:cubicBezTo>
                    <a:pt x="36" y="29"/>
                    <a:pt x="24" y="25"/>
                    <a:pt x="19" y="17"/>
                  </a:cubicBezTo>
                  <a:cubicBezTo>
                    <a:pt x="13" y="17"/>
                    <a:pt x="13" y="17"/>
                    <a:pt x="13" y="17"/>
                  </a:cubicBezTo>
                  <a:cubicBezTo>
                    <a:pt x="15" y="37"/>
                    <a:pt x="26" y="55"/>
                    <a:pt x="43" y="67"/>
                  </a:cubicBezTo>
                  <a:close/>
                  <a:moveTo>
                    <a:pt x="130" y="30"/>
                  </a:moveTo>
                  <a:cubicBezTo>
                    <a:pt x="128" y="38"/>
                    <a:pt x="128" y="47"/>
                    <a:pt x="130" y="55"/>
                  </a:cubicBezTo>
                  <a:cubicBezTo>
                    <a:pt x="131" y="59"/>
                    <a:pt x="132" y="63"/>
                    <a:pt x="132" y="67"/>
                  </a:cubicBezTo>
                  <a:cubicBezTo>
                    <a:pt x="149" y="55"/>
                    <a:pt x="160" y="37"/>
                    <a:pt x="162" y="17"/>
                  </a:cubicBezTo>
                  <a:cubicBezTo>
                    <a:pt x="156" y="17"/>
                    <a:pt x="156" y="17"/>
                    <a:pt x="156" y="17"/>
                  </a:cubicBezTo>
                  <a:cubicBezTo>
                    <a:pt x="151" y="25"/>
                    <a:pt x="139" y="29"/>
                    <a:pt x="130" y="3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8" name="Freeform 17">
              <a:extLst>
                <a:ext uri="{FF2B5EF4-FFF2-40B4-BE49-F238E27FC236}">
                  <a16:creationId xmlns:a16="http://schemas.microsoft.com/office/drawing/2014/main" xmlns="" id="{7A219130-617B-4B3D-B4F0-588B5D39C5C3}"/>
                </a:ext>
              </a:extLst>
            </p:cNvPr>
            <p:cNvSpPr>
              <a:spLocks noEditPoints="1"/>
            </p:cNvSpPr>
            <p:nvPr/>
          </p:nvSpPr>
          <p:spPr bwMode="auto">
            <a:xfrm>
              <a:off x="6323013" y="760413"/>
              <a:ext cx="1373188" cy="750888"/>
            </a:xfrm>
            <a:custGeom>
              <a:avLst/>
              <a:gdLst/>
              <a:ahLst/>
              <a:cxnLst>
                <a:cxn ang="0">
                  <a:pos x="53" y="48"/>
                </a:cxn>
                <a:cxn ang="0">
                  <a:pos x="71" y="159"/>
                </a:cxn>
                <a:cxn ang="0">
                  <a:pos x="120" y="194"/>
                </a:cxn>
                <a:cxn ang="0">
                  <a:pos x="67" y="164"/>
                </a:cxn>
                <a:cxn ang="0">
                  <a:pos x="50" y="47"/>
                </a:cxn>
                <a:cxn ang="0">
                  <a:pos x="70" y="2"/>
                </a:cxn>
                <a:cxn ang="0">
                  <a:pos x="87" y="131"/>
                </a:cxn>
                <a:cxn ang="0">
                  <a:pos x="71" y="150"/>
                </a:cxn>
                <a:cxn ang="0">
                  <a:pos x="84" y="114"/>
                </a:cxn>
                <a:cxn ang="0">
                  <a:pos x="79" y="98"/>
                </a:cxn>
                <a:cxn ang="0">
                  <a:pos x="56" y="113"/>
                </a:cxn>
                <a:cxn ang="0">
                  <a:pos x="81" y="80"/>
                </a:cxn>
                <a:cxn ang="0">
                  <a:pos x="78" y="66"/>
                </a:cxn>
                <a:cxn ang="0">
                  <a:pos x="53" y="76"/>
                </a:cxn>
                <a:cxn ang="0">
                  <a:pos x="83" y="49"/>
                </a:cxn>
                <a:cxn ang="0">
                  <a:pos x="35" y="152"/>
                </a:cxn>
                <a:cxn ang="0">
                  <a:pos x="62" y="168"/>
                </a:cxn>
                <a:cxn ang="0">
                  <a:pos x="16" y="159"/>
                </a:cxn>
                <a:cxn ang="0">
                  <a:pos x="22" y="119"/>
                </a:cxn>
                <a:cxn ang="0">
                  <a:pos x="45" y="140"/>
                </a:cxn>
                <a:cxn ang="0">
                  <a:pos x="2" y="121"/>
                </a:cxn>
                <a:cxn ang="0">
                  <a:pos x="22" y="83"/>
                </a:cxn>
                <a:cxn ang="0">
                  <a:pos x="36" y="109"/>
                </a:cxn>
                <a:cxn ang="0">
                  <a:pos x="3" y="79"/>
                </a:cxn>
                <a:cxn ang="0">
                  <a:pos x="30" y="45"/>
                </a:cxn>
                <a:cxn ang="0">
                  <a:pos x="38" y="73"/>
                </a:cxn>
                <a:cxn ang="0">
                  <a:pos x="11" y="37"/>
                </a:cxn>
                <a:cxn ang="0">
                  <a:pos x="293" y="24"/>
                </a:cxn>
                <a:cxn ang="0">
                  <a:pos x="314" y="53"/>
                </a:cxn>
                <a:cxn ang="0">
                  <a:pos x="295" y="159"/>
                </a:cxn>
                <a:cxn ang="0">
                  <a:pos x="248" y="200"/>
                </a:cxn>
                <a:cxn ang="0">
                  <a:pos x="323" y="104"/>
                </a:cxn>
                <a:cxn ang="0">
                  <a:pos x="318" y="32"/>
                </a:cxn>
                <a:cxn ang="0">
                  <a:pos x="293" y="3"/>
                </a:cxn>
                <a:cxn ang="0">
                  <a:pos x="283" y="144"/>
                </a:cxn>
                <a:cxn ang="0">
                  <a:pos x="297" y="138"/>
                </a:cxn>
                <a:cxn ang="0">
                  <a:pos x="279" y="114"/>
                </a:cxn>
                <a:cxn ang="0">
                  <a:pos x="295" y="110"/>
                </a:cxn>
                <a:cxn ang="0">
                  <a:pos x="308" y="100"/>
                </a:cxn>
                <a:cxn ang="0">
                  <a:pos x="282" y="82"/>
                </a:cxn>
                <a:cxn ang="0">
                  <a:pos x="299" y="76"/>
                </a:cxn>
                <a:cxn ang="0">
                  <a:pos x="309" y="64"/>
                </a:cxn>
                <a:cxn ang="0">
                  <a:pos x="281" y="51"/>
                </a:cxn>
                <a:cxn ang="0">
                  <a:pos x="314" y="155"/>
                </a:cxn>
                <a:cxn ang="0">
                  <a:pos x="317" y="173"/>
                </a:cxn>
                <a:cxn ang="0">
                  <a:pos x="349" y="156"/>
                </a:cxn>
                <a:cxn ang="0">
                  <a:pos x="328" y="125"/>
                </a:cxn>
                <a:cxn ang="0">
                  <a:pos x="335" y="142"/>
                </a:cxn>
                <a:cxn ang="0">
                  <a:pos x="363" y="119"/>
                </a:cxn>
                <a:cxn ang="0">
                  <a:pos x="331" y="94"/>
                </a:cxn>
                <a:cxn ang="0">
                  <a:pos x="343" y="107"/>
                </a:cxn>
                <a:cxn ang="0">
                  <a:pos x="361" y="77"/>
                </a:cxn>
                <a:cxn ang="0">
                  <a:pos x="326" y="58"/>
                </a:cxn>
                <a:cxn ang="0">
                  <a:pos x="341" y="68"/>
                </a:cxn>
                <a:cxn ang="0">
                  <a:pos x="352" y="35"/>
                </a:cxn>
              </a:cxnLst>
              <a:rect l="0" t="0" r="r" b="b"/>
              <a:pathLst>
                <a:path w="366" h="200">
                  <a:moveTo>
                    <a:pt x="73" y="24"/>
                  </a:moveTo>
                  <a:cubicBezTo>
                    <a:pt x="73" y="30"/>
                    <a:pt x="70" y="36"/>
                    <a:pt x="65" y="40"/>
                  </a:cubicBezTo>
                  <a:cubicBezTo>
                    <a:pt x="61" y="44"/>
                    <a:pt x="57" y="45"/>
                    <a:pt x="53" y="48"/>
                  </a:cubicBezTo>
                  <a:cubicBezTo>
                    <a:pt x="53" y="50"/>
                    <a:pt x="52" y="51"/>
                    <a:pt x="52" y="53"/>
                  </a:cubicBezTo>
                  <a:cubicBezTo>
                    <a:pt x="47" y="68"/>
                    <a:pt x="46" y="84"/>
                    <a:pt x="48" y="100"/>
                  </a:cubicBezTo>
                  <a:cubicBezTo>
                    <a:pt x="50" y="122"/>
                    <a:pt x="59" y="143"/>
                    <a:pt x="71" y="159"/>
                  </a:cubicBezTo>
                  <a:cubicBezTo>
                    <a:pt x="71" y="159"/>
                    <a:pt x="71" y="159"/>
                    <a:pt x="71" y="159"/>
                  </a:cubicBezTo>
                  <a:cubicBezTo>
                    <a:pt x="83" y="175"/>
                    <a:pt x="100" y="188"/>
                    <a:pt x="119" y="194"/>
                  </a:cubicBezTo>
                  <a:cubicBezTo>
                    <a:pt x="120" y="194"/>
                    <a:pt x="120" y="194"/>
                    <a:pt x="120" y="194"/>
                  </a:cubicBezTo>
                  <a:cubicBezTo>
                    <a:pt x="119" y="196"/>
                    <a:pt x="118" y="198"/>
                    <a:pt x="117" y="200"/>
                  </a:cubicBezTo>
                  <a:cubicBezTo>
                    <a:pt x="117" y="200"/>
                    <a:pt x="117" y="200"/>
                    <a:pt x="117" y="200"/>
                  </a:cubicBezTo>
                  <a:cubicBezTo>
                    <a:pt x="97" y="194"/>
                    <a:pt x="80" y="181"/>
                    <a:pt x="67" y="164"/>
                  </a:cubicBezTo>
                  <a:cubicBezTo>
                    <a:pt x="54" y="148"/>
                    <a:pt x="45" y="127"/>
                    <a:pt x="43" y="104"/>
                  </a:cubicBezTo>
                  <a:cubicBezTo>
                    <a:pt x="41" y="87"/>
                    <a:pt x="42" y="69"/>
                    <a:pt x="47" y="54"/>
                  </a:cubicBezTo>
                  <a:cubicBezTo>
                    <a:pt x="48" y="52"/>
                    <a:pt x="49" y="49"/>
                    <a:pt x="50" y="47"/>
                  </a:cubicBezTo>
                  <a:cubicBezTo>
                    <a:pt x="49" y="41"/>
                    <a:pt x="48" y="38"/>
                    <a:pt x="47" y="32"/>
                  </a:cubicBezTo>
                  <a:cubicBezTo>
                    <a:pt x="47" y="26"/>
                    <a:pt x="50" y="20"/>
                    <a:pt x="55" y="16"/>
                  </a:cubicBezTo>
                  <a:cubicBezTo>
                    <a:pt x="59" y="12"/>
                    <a:pt x="65" y="6"/>
                    <a:pt x="70" y="2"/>
                  </a:cubicBezTo>
                  <a:cubicBezTo>
                    <a:pt x="72" y="0"/>
                    <a:pt x="72" y="0"/>
                    <a:pt x="72" y="3"/>
                  </a:cubicBezTo>
                  <a:cubicBezTo>
                    <a:pt x="73" y="9"/>
                    <a:pt x="72" y="18"/>
                    <a:pt x="73" y="24"/>
                  </a:cubicBezTo>
                  <a:close/>
                  <a:moveTo>
                    <a:pt x="87" y="131"/>
                  </a:moveTo>
                  <a:cubicBezTo>
                    <a:pt x="88" y="136"/>
                    <a:pt x="86" y="140"/>
                    <a:pt x="83" y="144"/>
                  </a:cubicBezTo>
                  <a:cubicBezTo>
                    <a:pt x="79" y="147"/>
                    <a:pt x="76" y="148"/>
                    <a:pt x="73" y="151"/>
                  </a:cubicBezTo>
                  <a:cubicBezTo>
                    <a:pt x="71" y="153"/>
                    <a:pt x="71" y="153"/>
                    <a:pt x="71" y="150"/>
                  </a:cubicBezTo>
                  <a:cubicBezTo>
                    <a:pt x="70" y="145"/>
                    <a:pt x="68" y="143"/>
                    <a:pt x="68" y="138"/>
                  </a:cubicBezTo>
                  <a:cubicBezTo>
                    <a:pt x="68" y="133"/>
                    <a:pt x="69" y="129"/>
                    <a:pt x="73" y="125"/>
                  </a:cubicBezTo>
                  <a:cubicBezTo>
                    <a:pt x="76" y="122"/>
                    <a:pt x="81" y="117"/>
                    <a:pt x="84" y="114"/>
                  </a:cubicBezTo>
                  <a:cubicBezTo>
                    <a:pt x="86" y="112"/>
                    <a:pt x="86" y="112"/>
                    <a:pt x="86" y="114"/>
                  </a:cubicBezTo>
                  <a:cubicBezTo>
                    <a:pt x="87" y="119"/>
                    <a:pt x="87" y="126"/>
                    <a:pt x="87" y="131"/>
                  </a:cubicBezTo>
                  <a:close/>
                  <a:moveTo>
                    <a:pt x="79" y="98"/>
                  </a:moveTo>
                  <a:cubicBezTo>
                    <a:pt x="78" y="104"/>
                    <a:pt x="75" y="107"/>
                    <a:pt x="70" y="110"/>
                  </a:cubicBezTo>
                  <a:cubicBezTo>
                    <a:pt x="66" y="112"/>
                    <a:pt x="63" y="112"/>
                    <a:pt x="58" y="114"/>
                  </a:cubicBezTo>
                  <a:cubicBezTo>
                    <a:pt x="56" y="116"/>
                    <a:pt x="56" y="115"/>
                    <a:pt x="56" y="113"/>
                  </a:cubicBezTo>
                  <a:cubicBezTo>
                    <a:pt x="57" y="108"/>
                    <a:pt x="56" y="105"/>
                    <a:pt x="57" y="100"/>
                  </a:cubicBezTo>
                  <a:cubicBezTo>
                    <a:pt x="59" y="95"/>
                    <a:pt x="61" y="91"/>
                    <a:pt x="66" y="88"/>
                  </a:cubicBezTo>
                  <a:cubicBezTo>
                    <a:pt x="71" y="86"/>
                    <a:pt x="77" y="83"/>
                    <a:pt x="81" y="80"/>
                  </a:cubicBezTo>
                  <a:cubicBezTo>
                    <a:pt x="83" y="79"/>
                    <a:pt x="84" y="79"/>
                    <a:pt x="83" y="82"/>
                  </a:cubicBezTo>
                  <a:cubicBezTo>
                    <a:pt x="82" y="87"/>
                    <a:pt x="80" y="94"/>
                    <a:pt x="79" y="98"/>
                  </a:cubicBezTo>
                  <a:close/>
                  <a:moveTo>
                    <a:pt x="78" y="66"/>
                  </a:moveTo>
                  <a:cubicBezTo>
                    <a:pt x="76" y="71"/>
                    <a:pt x="72" y="74"/>
                    <a:pt x="67" y="76"/>
                  </a:cubicBezTo>
                  <a:cubicBezTo>
                    <a:pt x="62" y="77"/>
                    <a:pt x="59" y="76"/>
                    <a:pt x="54" y="78"/>
                  </a:cubicBezTo>
                  <a:cubicBezTo>
                    <a:pt x="52" y="79"/>
                    <a:pt x="52" y="78"/>
                    <a:pt x="53" y="76"/>
                  </a:cubicBezTo>
                  <a:cubicBezTo>
                    <a:pt x="55" y="71"/>
                    <a:pt x="54" y="68"/>
                    <a:pt x="56" y="64"/>
                  </a:cubicBezTo>
                  <a:cubicBezTo>
                    <a:pt x="58" y="59"/>
                    <a:pt x="62" y="56"/>
                    <a:pt x="67" y="54"/>
                  </a:cubicBezTo>
                  <a:cubicBezTo>
                    <a:pt x="72" y="52"/>
                    <a:pt x="78" y="50"/>
                    <a:pt x="83" y="49"/>
                  </a:cubicBezTo>
                  <a:cubicBezTo>
                    <a:pt x="85" y="48"/>
                    <a:pt x="86" y="48"/>
                    <a:pt x="85" y="51"/>
                  </a:cubicBezTo>
                  <a:cubicBezTo>
                    <a:pt x="83" y="55"/>
                    <a:pt x="80" y="62"/>
                    <a:pt x="78" y="66"/>
                  </a:cubicBezTo>
                  <a:close/>
                  <a:moveTo>
                    <a:pt x="35" y="152"/>
                  </a:moveTo>
                  <a:cubicBezTo>
                    <a:pt x="41" y="150"/>
                    <a:pt x="47" y="151"/>
                    <a:pt x="52" y="155"/>
                  </a:cubicBezTo>
                  <a:cubicBezTo>
                    <a:pt x="56" y="158"/>
                    <a:pt x="58" y="162"/>
                    <a:pt x="62" y="165"/>
                  </a:cubicBezTo>
                  <a:cubicBezTo>
                    <a:pt x="65" y="167"/>
                    <a:pt x="64" y="167"/>
                    <a:pt x="62" y="168"/>
                  </a:cubicBezTo>
                  <a:cubicBezTo>
                    <a:pt x="56" y="169"/>
                    <a:pt x="54" y="172"/>
                    <a:pt x="48" y="173"/>
                  </a:cubicBezTo>
                  <a:cubicBezTo>
                    <a:pt x="42" y="175"/>
                    <a:pt x="37" y="174"/>
                    <a:pt x="32" y="170"/>
                  </a:cubicBezTo>
                  <a:cubicBezTo>
                    <a:pt x="27" y="167"/>
                    <a:pt x="20" y="162"/>
                    <a:pt x="16" y="159"/>
                  </a:cubicBezTo>
                  <a:cubicBezTo>
                    <a:pt x="14" y="157"/>
                    <a:pt x="14" y="157"/>
                    <a:pt x="16" y="156"/>
                  </a:cubicBezTo>
                  <a:cubicBezTo>
                    <a:pt x="22" y="154"/>
                    <a:pt x="30" y="153"/>
                    <a:pt x="35" y="152"/>
                  </a:cubicBezTo>
                  <a:close/>
                  <a:moveTo>
                    <a:pt x="22" y="119"/>
                  </a:moveTo>
                  <a:cubicBezTo>
                    <a:pt x="28" y="118"/>
                    <a:pt x="33" y="121"/>
                    <a:pt x="38" y="125"/>
                  </a:cubicBezTo>
                  <a:cubicBezTo>
                    <a:pt x="41" y="129"/>
                    <a:pt x="42" y="133"/>
                    <a:pt x="46" y="137"/>
                  </a:cubicBezTo>
                  <a:cubicBezTo>
                    <a:pt x="48" y="139"/>
                    <a:pt x="47" y="140"/>
                    <a:pt x="45" y="140"/>
                  </a:cubicBezTo>
                  <a:cubicBezTo>
                    <a:pt x="39" y="140"/>
                    <a:pt x="36" y="142"/>
                    <a:pt x="30" y="142"/>
                  </a:cubicBezTo>
                  <a:cubicBezTo>
                    <a:pt x="24" y="142"/>
                    <a:pt x="19" y="140"/>
                    <a:pt x="15" y="136"/>
                  </a:cubicBezTo>
                  <a:cubicBezTo>
                    <a:pt x="11" y="131"/>
                    <a:pt x="5" y="126"/>
                    <a:pt x="2" y="121"/>
                  </a:cubicBezTo>
                  <a:cubicBezTo>
                    <a:pt x="0" y="119"/>
                    <a:pt x="0" y="119"/>
                    <a:pt x="3" y="119"/>
                  </a:cubicBezTo>
                  <a:cubicBezTo>
                    <a:pt x="8" y="119"/>
                    <a:pt x="17" y="119"/>
                    <a:pt x="22" y="119"/>
                  </a:cubicBezTo>
                  <a:close/>
                  <a:moveTo>
                    <a:pt x="22" y="83"/>
                  </a:moveTo>
                  <a:cubicBezTo>
                    <a:pt x="28" y="85"/>
                    <a:pt x="32" y="88"/>
                    <a:pt x="34" y="94"/>
                  </a:cubicBezTo>
                  <a:cubicBezTo>
                    <a:pt x="36" y="99"/>
                    <a:pt x="36" y="102"/>
                    <a:pt x="38" y="107"/>
                  </a:cubicBezTo>
                  <a:cubicBezTo>
                    <a:pt x="39" y="110"/>
                    <a:pt x="38" y="110"/>
                    <a:pt x="36" y="109"/>
                  </a:cubicBezTo>
                  <a:cubicBezTo>
                    <a:pt x="31" y="108"/>
                    <a:pt x="27" y="108"/>
                    <a:pt x="22" y="107"/>
                  </a:cubicBezTo>
                  <a:cubicBezTo>
                    <a:pt x="16" y="105"/>
                    <a:pt x="13" y="101"/>
                    <a:pt x="10" y="96"/>
                  </a:cubicBezTo>
                  <a:cubicBezTo>
                    <a:pt x="8" y="91"/>
                    <a:pt x="5" y="84"/>
                    <a:pt x="3" y="79"/>
                  </a:cubicBezTo>
                  <a:cubicBezTo>
                    <a:pt x="2" y="76"/>
                    <a:pt x="2" y="76"/>
                    <a:pt x="5" y="77"/>
                  </a:cubicBezTo>
                  <a:cubicBezTo>
                    <a:pt x="10" y="78"/>
                    <a:pt x="17" y="81"/>
                    <a:pt x="22" y="83"/>
                  </a:cubicBezTo>
                  <a:close/>
                  <a:moveTo>
                    <a:pt x="30" y="45"/>
                  </a:moveTo>
                  <a:cubicBezTo>
                    <a:pt x="35" y="48"/>
                    <a:pt x="38" y="52"/>
                    <a:pt x="39" y="58"/>
                  </a:cubicBezTo>
                  <a:cubicBezTo>
                    <a:pt x="40" y="63"/>
                    <a:pt x="39" y="66"/>
                    <a:pt x="40" y="72"/>
                  </a:cubicBezTo>
                  <a:cubicBezTo>
                    <a:pt x="40" y="74"/>
                    <a:pt x="40" y="74"/>
                    <a:pt x="38" y="73"/>
                  </a:cubicBezTo>
                  <a:cubicBezTo>
                    <a:pt x="33" y="71"/>
                    <a:pt x="29" y="71"/>
                    <a:pt x="25" y="68"/>
                  </a:cubicBezTo>
                  <a:cubicBezTo>
                    <a:pt x="19" y="65"/>
                    <a:pt x="16" y="61"/>
                    <a:pt x="15" y="55"/>
                  </a:cubicBezTo>
                  <a:cubicBezTo>
                    <a:pt x="14" y="50"/>
                    <a:pt x="12" y="42"/>
                    <a:pt x="11" y="37"/>
                  </a:cubicBezTo>
                  <a:cubicBezTo>
                    <a:pt x="11" y="34"/>
                    <a:pt x="11" y="34"/>
                    <a:pt x="13" y="35"/>
                  </a:cubicBezTo>
                  <a:cubicBezTo>
                    <a:pt x="18" y="38"/>
                    <a:pt x="25" y="42"/>
                    <a:pt x="30" y="45"/>
                  </a:cubicBezTo>
                  <a:close/>
                  <a:moveTo>
                    <a:pt x="293" y="24"/>
                  </a:moveTo>
                  <a:cubicBezTo>
                    <a:pt x="293" y="30"/>
                    <a:pt x="295" y="36"/>
                    <a:pt x="300" y="40"/>
                  </a:cubicBezTo>
                  <a:cubicBezTo>
                    <a:pt x="304" y="44"/>
                    <a:pt x="308" y="45"/>
                    <a:pt x="312" y="48"/>
                  </a:cubicBezTo>
                  <a:cubicBezTo>
                    <a:pt x="313" y="50"/>
                    <a:pt x="313" y="51"/>
                    <a:pt x="314" y="53"/>
                  </a:cubicBezTo>
                  <a:cubicBezTo>
                    <a:pt x="318" y="68"/>
                    <a:pt x="320" y="84"/>
                    <a:pt x="318" y="100"/>
                  </a:cubicBezTo>
                  <a:cubicBezTo>
                    <a:pt x="315" y="122"/>
                    <a:pt x="307" y="143"/>
                    <a:pt x="295" y="159"/>
                  </a:cubicBezTo>
                  <a:cubicBezTo>
                    <a:pt x="295" y="159"/>
                    <a:pt x="295" y="159"/>
                    <a:pt x="295" y="159"/>
                  </a:cubicBezTo>
                  <a:cubicBezTo>
                    <a:pt x="282" y="175"/>
                    <a:pt x="265" y="188"/>
                    <a:pt x="246" y="194"/>
                  </a:cubicBezTo>
                  <a:cubicBezTo>
                    <a:pt x="246" y="194"/>
                    <a:pt x="246" y="194"/>
                    <a:pt x="246" y="194"/>
                  </a:cubicBezTo>
                  <a:cubicBezTo>
                    <a:pt x="247" y="196"/>
                    <a:pt x="247" y="198"/>
                    <a:pt x="248" y="200"/>
                  </a:cubicBezTo>
                  <a:cubicBezTo>
                    <a:pt x="249" y="200"/>
                    <a:pt x="249" y="200"/>
                    <a:pt x="249" y="200"/>
                  </a:cubicBezTo>
                  <a:cubicBezTo>
                    <a:pt x="268" y="194"/>
                    <a:pt x="286" y="181"/>
                    <a:pt x="299" y="164"/>
                  </a:cubicBezTo>
                  <a:cubicBezTo>
                    <a:pt x="311" y="148"/>
                    <a:pt x="320" y="127"/>
                    <a:pt x="323" y="104"/>
                  </a:cubicBezTo>
                  <a:cubicBezTo>
                    <a:pt x="325" y="87"/>
                    <a:pt x="323" y="69"/>
                    <a:pt x="318" y="54"/>
                  </a:cubicBezTo>
                  <a:cubicBezTo>
                    <a:pt x="317" y="52"/>
                    <a:pt x="316" y="49"/>
                    <a:pt x="316" y="47"/>
                  </a:cubicBezTo>
                  <a:cubicBezTo>
                    <a:pt x="316" y="41"/>
                    <a:pt x="318" y="38"/>
                    <a:pt x="318" y="32"/>
                  </a:cubicBezTo>
                  <a:cubicBezTo>
                    <a:pt x="318" y="26"/>
                    <a:pt x="316" y="20"/>
                    <a:pt x="311" y="16"/>
                  </a:cubicBezTo>
                  <a:cubicBezTo>
                    <a:pt x="307" y="12"/>
                    <a:pt x="300" y="6"/>
                    <a:pt x="296" y="2"/>
                  </a:cubicBezTo>
                  <a:cubicBezTo>
                    <a:pt x="294" y="0"/>
                    <a:pt x="293" y="0"/>
                    <a:pt x="293" y="3"/>
                  </a:cubicBezTo>
                  <a:cubicBezTo>
                    <a:pt x="293" y="9"/>
                    <a:pt x="293" y="18"/>
                    <a:pt x="293" y="24"/>
                  </a:cubicBezTo>
                  <a:close/>
                  <a:moveTo>
                    <a:pt x="278" y="131"/>
                  </a:moveTo>
                  <a:cubicBezTo>
                    <a:pt x="278" y="136"/>
                    <a:pt x="279" y="140"/>
                    <a:pt x="283" y="144"/>
                  </a:cubicBezTo>
                  <a:cubicBezTo>
                    <a:pt x="286" y="147"/>
                    <a:pt x="289" y="148"/>
                    <a:pt x="293" y="151"/>
                  </a:cubicBezTo>
                  <a:cubicBezTo>
                    <a:pt x="294" y="153"/>
                    <a:pt x="295" y="152"/>
                    <a:pt x="295" y="150"/>
                  </a:cubicBezTo>
                  <a:cubicBezTo>
                    <a:pt x="295" y="145"/>
                    <a:pt x="297" y="143"/>
                    <a:pt x="297" y="138"/>
                  </a:cubicBezTo>
                  <a:cubicBezTo>
                    <a:pt x="298" y="133"/>
                    <a:pt x="296" y="129"/>
                    <a:pt x="293" y="125"/>
                  </a:cubicBezTo>
                  <a:cubicBezTo>
                    <a:pt x="289" y="122"/>
                    <a:pt x="285" y="117"/>
                    <a:pt x="281" y="114"/>
                  </a:cubicBezTo>
                  <a:cubicBezTo>
                    <a:pt x="280" y="112"/>
                    <a:pt x="279" y="112"/>
                    <a:pt x="279" y="114"/>
                  </a:cubicBezTo>
                  <a:cubicBezTo>
                    <a:pt x="279" y="119"/>
                    <a:pt x="278" y="126"/>
                    <a:pt x="278" y="131"/>
                  </a:cubicBezTo>
                  <a:close/>
                  <a:moveTo>
                    <a:pt x="286" y="98"/>
                  </a:moveTo>
                  <a:cubicBezTo>
                    <a:pt x="287" y="104"/>
                    <a:pt x="290" y="107"/>
                    <a:pt x="295" y="110"/>
                  </a:cubicBezTo>
                  <a:cubicBezTo>
                    <a:pt x="299" y="112"/>
                    <a:pt x="303" y="112"/>
                    <a:pt x="307" y="114"/>
                  </a:cubicBezTo>
                  <a:cubicBezTo>
                    <a:pt x="309" y="116"/>
                    <a:pt x="309" y="115"/>
                    <a:pt x="309" y="113"/>
                  </a:cubicBezTo>
                  <a:cubicBezTo>
                    <a:pt x="308" y="108"/>
                    <a:pt x="309" y="105"/>
                    <a:pt x="308" y="100"/>
                  </a:cubicBezTo>
                  <a:cubicBezTo>
                    <a:pt x="307" y="95"/>
                    <a:pt x="304" y="91"/>
                    <a:pt x="299" y="88"/>
                  </a:cubicBezTo>
                  <a:cubicBezTo>
                    <a:pt x="295" y="86"/>
                    <a:pt x="289" y="83"/>
                    <a:pt x="284" y="80"/>
                  </a:cubicBezTo>
                  <a:cubicBezTo>
                    <a:pt x="282" y="79"/>
                    <a:pt x="282" y="79"/>
                    <a:pt x="282" y="82"/>
                  </a:cubicBezTo>
                  <a:cubicBezTo>
                    <a:pt x="283" y="87"/>
                    <a:pt x="285" y="94"/>
                    <a:pt x="286" y="98"/>
                  </a:cubicBezTo>
                  <a:close/>
                  <a:moveTo>
                    <a:pt x="288" y="66"/>
                  </a:moveTo>
                  <a:cubicBezTo>
                    <a:pt x="290" y="71"/>
                    <a:pt x="293" y="74"/>
                    <a:pt x="299" y="76"/>
                  </a:cubicBezTo>
                  <a:cubicBezTo>
                    <a:pt x="303" y="77"/>
                    <a:pt x="306" y="76"/>
                    <a:pt x="311" y="78"/>
                  </a:cubicBezTo>
                  <a:cubicBezTo>
                    <a:pt x="313" y="79"/>
                    <a:pt x="314" y="78"/>
                    <a:pt x="313" y="76"/>
                  </a:cubicBezTo>
                  <a:cubicBezTo>
                    <a:pt x="311" y="71"/>
                    <a:pt x="311" y="68"/>
                    <a:pt x="309" y="64"/>
                  </a:cubicBezTo>
                  <a:cubicBezTo>
                    <a:pt x="307" y="59"/>
                    <a:pt x="304" y="56"/>
                    <a:pt x="298" y="54"/>
                  </a:cubicBezTo>
                  <a:cubicBezTo>
                    <a:pt x="294" y="52"/>
                    <a:pt x="287" y="50"/>
                    <a:pt x="282" y="49"/>
                  </a:cubicBezTo>
                  <a:cubicBezTo>
                    <a:pt x="280" y="48"/>
                    <a:pt x="280" y="48"/>
                    <a:pt x="281" y="51"/>
                  </a:cubicBezTo>
                  <a:cubicBezTo>
                    <a:pt x="282" y="55"/>
                    <a:pt x="286" y="62"/>
                    <a:pt x="288" y="66"/>
                  </a:cubicBezTo>
                  <a:close/>
                  <a:moveTo>
                    <a:pt x="330" y="152"/>
                  </a:moveTo>
                  <a:cubicBezTo>
                    <a:pt x="324" y="150"/>
                    <a:pt x="319" y="151"/>
                    <a:pt x="314" y="155"/>
                  </a:cubicBezTo>
                  <a:cubicBezTo>
                    <a:pt x="309" y="158"/>
                    <a:pt x="308" y="162"/>
                    <a:pt x="303" y="165"/>
                  </a:cubicBezTo>
                  <a:cubicBezTo>
                    <a:pt x="301" y="167"/>
                    <a:pt x="301" y="167"/>
                    <a:pt x="304" y="168"/>
                  </a:cubicBezTo>
                  <a:cubicBezTo>
                    <a:pt x="309" y="169"/>
                    <a:pt x="312" y="172"/>
                    <a:pt x="317" y="173"/>
                  </a:cubicBezTo>
                  <a:cubicBezTo>
                    <a:pt x="323" y="175"/>
                    <a:pt x="329" y="174"/>
                    <a:pt x="334" y="170"/>
                  </a:cubicBezTo>
                  <a:cubicBezTo>
                    <a:pt x="338" y="167"/>
                    <a:pt x="345" y="162"/>
                    <a:pt x="350" y="159"/>
                  </a:cubicBezTo>
                  <a:cubicBezTo>
                    <a:pt x="352" y="157"/>
                    <a:pt x="352" y="157"/>
                    <a:pt x="349" y="156"/>
                  </a:cubicBezTo>
                  <a:cubicBezTo>
                    <a:pt x="343" y="154"/>
                    <a:pt x="335" y="153"/>
                    <a:pt x="330" y="152"/>
                  </a:cubicBezTo>
                  <a:close/>
                  <a:moveTo>
                    <a:pt x="343" y="119"/>
                  </a:moveTo>
                  <a:cubicBezTo>
                    <a:pt x="337" y="118"/>
                    <a:pt x="332" y="121"/>
                    <a:pt x="328" y="125"/>
                  </a:cubicBezTo>
                  <a:cubicBezTo>
                    <a:pt x="324" y="129"/>
                    <a:pt x="323" y="133"/>
                    <a:pt x="320" y="137"/>
                  </a:cubicBezTo>
                  <a:cubicBezTo>
                    <a:pt x="318" y="139"/>
                    <a:pt x="318" y="140"/>
                    <a:pt x="321" y="140"/>
                  </a:cubicBezTo>
                  <a:cubicBezTo>
                    <a:pt x="327" y="140"/>
                    <a:pt x="330" y="142"/>
                    <a:pt x="335" y="142"/>
                  </a:cubicBezTo>
                  <a:cubicBezTo>
                    <a:pt x="341" y="142"/>
                    <a:pt x="346" y="140"/>
                    <a:pt x="351" y="136"/>
                  </a:cubicBezTo>
                  <a:cubicBezTo>
                    <a:pt x="354" y="131"/>
                    <a:pt x="360" y="126"/>
                    <a:pt x="364" y="121"/>
                  </a:cubicBezTo>
                  <a:cubicBezTo>
                    <a:pt x="366" y="119"/>
                    <a:pt x="365" y="119"/>
                    <a:pt x="363" y="119"/>
                  </a:cubicBezTo>
                  <a:cubicBezTo>
                    <a:pt x="357" y="119"/>
                    <a:pt x="349" y="119"/>
                    <a:pt x="343" y="119"/>
                  </a:cubicBezTo>
                  <a:close/>
                  <a:moveTo>
                    <a:pt x="343" y="83"/>
                  </a:moveTo>
                  <a:cubicBezTo>
                    <a:pt x="337" y="85"/>
                    <a:pt x="333" y="88"/>
                    <a:pt x="331" y="94"/>
                  </a:cubicBezTo>
                  <a:cubicBezTo>
                    <a:pt x="329" y="99"/>
                    <a:pt x="330" y="102"/>
                    <a:pt x="328" y="107"/>
                  </a:cubicBezTo>
                  <a:cubicBezTo>
                    <a:pt x="327" y="110"/>
                    <a:pt x="327" y="110"/>
                    <a:pt x="330" y="109"/>
                  </a:cubicBezTo>
                  <a:cubicBezTo>
                    <a:pt x="335" y="108"/>
                    <a:pt x="338" y="108"/>
                    <a:pt x="343" y="107"/>
                  </a:cubicBezTo>
                  <a:cubicBezTo>
                    <a:pt x="349" y="105"/>
                    <a:pt x="353" y="101"/>
                    <a:pt x="355" y="96"/>
                  </a:cubicBezTo>
                  <a:cubicBezTo>
                    <a:pt x="357" y="91"/>
                    <a:pt x="360" y="84"/>
                    <a:pt x="362" y="79"/>
                  </a:cubicBezTo>
                  <a:cubicBezTo>
                    <a:pt x="363" y="76"/>
                    <a:pt x="363" y="76"/>
                    <a:pt x="361" y="77"/>
                  </a:cubicBezTo>
                  <a:cubicBezTo>
                    <a:pt x="355" y="78"/>
                    <a:pt x="348" y="81"/>
                    <a:pt x="343" y="83"/>
                  </a:cubicBezTo>
                  <a:close/>
                  <a:moveTo>
                    <a:pt x="336" y="45"/>
                  </a:moveTo>
                  <a:cubicBezTo>
                    <a:pt x="331" y="48"/>
                    <a:pt x="328" y="52"/>
                    <a:pt x="326" y="58"/>
                  </a:cubicBezTo>
                  <a:cubicBezTo>
                    <a:pt x="325" y="63"/>
                    <a:pt x="326" y="66"/>
                    <a:pt x="326" y="72"/>
                  </a:cubicBezTo>
                  <a:cubicBezTo>
                    <a:pt x="325" y="74"/>
                    <a:pt x="325" y="74"/>
                    <a:pt x="328" y="73"/>
                  </a:cubicBezTo>
                  <a:cubicBezTo>
                    <a:pt x="333" y="71"/>
                    <a:pt x="336" y="71"/>
                    <a:pt x="341" y="68"/>
                  </a:cubicBezTo>
                  <a:cubicBezTo>
                    <a:pt x="346" y="65"/>
                    <a:pt x="349" y="61"/>
                    <a:pt x="350" y="55"/>
                  </a:cubicBezTo>
                  <a:cubicBezTo>
                    <a:pt x="351" y="50"/>
                    <a:pt x="353" y="42"/>
                    <a:pt x="354" y="37"/>
                  </a:cubicBezTo>
                  <a:cubicBezTo>
                    <a:pt x="355" y="34"/>
                    <a:pt x="354" y="34"/>
                    <a:pt x="352" y="35"/>
                  </a:cubicBezTo>
                  <a:cubicBezTo>
                    <a:pt x="347" y="38"/>
                    <a:pt x="340" y="42"/>
                    <a:pt x="336" y="4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89" name="Group 78">
            <a:extLst>
              <a:ext uri="{FF2B5EF4-FFF2-40B4-BE49-F238E27FC236}">
                <a16:creationId xmlns:a16="http://schemas.microsoft.com/office/drawing/2014/main" xmlns="" id="{2D995F11-2856-4E55-850F-02D69D5FA8FE}"/>
              </a:ext>
            </a:extLst>
          </p:cNvPr>
          <p:cNvGrpSpPr>
            <a:grpSpLocks noChangeAspect="1"/>
          </p:cNvGrpSpPr>
          <p:nvPr/>
        </p:nvGrpSpPr>
        <p:grpSpPr>
          <a:xfrm>
            <a:off x="5561037" y="2210182"/>
            <a:ext cx="471019" cy="361568"/>
            <a:chOff x="6323013" y="760413"/>
            <a:chExt cx="1373188" cy="1054100"/>
          </a:xfrm>
          <a:solidFill>
            <a:srgbClr val="FFC000"/>
          </a:solidFill>
        </p:grpSpPr>
        <p:sp>
          <p:nvSpPr>
            <p:cNvPr id="90" name="Freeform 16">
              <a:extLst>
                <a:ext uri="{FF2B5EF4-FFF2-40B4-BE49-F238E27FC236}">
                  <a16:creationId xmlns:a16="http://schemas.microsoft.com/office/drawing/2014/main" xmlns="" id="{0E70850C-5DDE-4FD0-8D0B-BC142EE0ED08}"/>
                </a:ext>
              </a:extLst>
            </p:cNvPr>
            <p:cNvSpPr>
              <a:spLocks noEditPoints="1"/>
            </p:cNvSpPr>
            <p:nvPr/>
          </p:nvSpPr>
          <p:spPr bwMode="auto">
            <a:xfrm>
              <a:off x="6680200" y="985838"/>
              <a:ext cx="660400" cy="828675"/>
            </a:xfrm>
            <a:custGeom>
              <a:avLst/>
              <a:gdLst/>
              <a:ahLst/>
              <a:cxnLst>
                <a:cxn ang="0">
                  <a:pos x="100" y="111"/>
                </a:cxn>
                <a:cxn ang="0">
                  <a:pos x="118" y="129"/>
                </a:cxn>
                <a:cxn ang="0">
                  <a:pos x="126" y="133"/>
                </a:cxn>
                <a:cxn ang="0">
                  <a:pos x="130" y="144"/>
                </a:cxn>
                <a:cxn ang="0">
                  <a:pos x="130" y="149"/>
                </a:cxn>
                <a:cxn ang="0">
                  <a:pos x="143" y="149"/>
                </a:cxn>
                <a:cxn ang="0">
                  <a:pos x="143" y="192"/>
                </a:cxn>
                <a:cxn ang="0">
                  <a:pos x="150" y="201"/>
                </a:cxn>
                <a:cxn ang="0">
                  <a:pos x="150" y="221"/>
                </a:cxn>
                <a:cxn ang="0">
                  <a:pos x="25" y="221"/>
                </a:cxn>
                <a:cxn ang="0">
                  <a:pos x="25" y="201"/>
                </a:cxn>
                <a:cxn ang="0">
                  <a:pos x="32" y="192"/>
                </a:cxn>
                <a:cxn ang="0">
                  <a:pos x="32" y="149"/>
                </a:cxn>
                <a:cxn ang="0">
                  <a:pos x="45" y="149"/>
                </a:cxn>
                <a:cxn ang="0">
                  <a:pos x="45" y="144"/>
                </a:cxn>
                <a:cxn ang="0">
                  <a:pos x="50" y="133"/>
                </a:cxn>
                <a:cxn ang="0">
                  <a:pos x="57" y="129"/>
                </a:cxn>
                <a:cxn ang="0">
                  <a:pos x="75" y="111"/>
                </a:cxn>
                <a:cxn ang="0">
                  <a:pos x="71" y="104"/>
                </a:cxn>
                <a:cxn ang="0">
                  <a:pos x="75" y="98"/>
                </a:cxn>
                <a:cxn ang="0">
                  <a:pos x="0" y="10"/>
                </a:cxn>
                <a:cxn ang="0">
                  <a:pos x="0" y="3"/>
                </a:cxn>
                <a:cxn ang="0">
                  <a:pos x="28" y="3"/>
                </a:cxn>
                <a:cxn ang="0">
                  <a:pos x="29" y="5"/>
                </a:cxn>
                <a:cxn ang="0">
                  <a:pos x="40" y="14"/>
                </a:cxn>
                <a:cxn ang="0">
                  <a:pos x="39" y="13"/>
                </a:cxn>
                <a:cxn ang="0">
                  <a:pos x="36" y="2"/>
                </a:cxn>
                <a:cxn ang="0">
                  <a:pos x="42" y="0"/>
                </a:cxn>
                <a:cxn ang="0">
                  <a:pos x="134" y="0"/>
                </a:cxn>
                <a:cxn ang="0">
                  <a:pos x="139" y="2"/>
                </a:cxn>
                <a:cxn ang="0">
                  <a:pos x="136" y="13"/>
                </a:cxn>
                <a:cxn ang="0">
                  <a:pos x="136" y="14"/>
                </a:cxn>
                <a:cxn ang="0">
                  <a:pos x="146" y="5"/>
                </a:cxn>
                <a:cxn ang="0">
                  <a:pos x="147" y="3"/>
                </a:cxn>
                <a:cxn ang="0">
                  <a:pos x="176" y="3"/>
                </a:cxn>
                <a:cxn ang="0">
                  <a:pos x="176" y="10"/>
                </a:cxn>
                <a:cxn ang="0">
                  <a:pos x="101" y="98"/>
                </a:cxn>
                <a:cxn ang="0">
                  <a:pos x="105" y="104"/>
                </a:cxn>
                <a:cxn ang="0">
                  <a:pos x="100" y="111"/>
                </a:cxn>
                <a:cxn ang="0">
                  <a:pos x="43" y="67"/>
                </a:cxn>
                <a:cxn ang="0">
                  <a:pos x="45" y="55"/>
                </a:cxn>
                <a:cxn ang="0">
                  <a:pos x="46" y="30"/>
                </a:cxn>
                <a:cxn ang="0">
                  <a:pos x="19" y="17"/>
                </a:cxn>
                <a:cxn ang="0">
                  <a:pos x="13" y="17"/>
                </a:cxn>
                <a:cxn ang="0">
                  <a:pos x="43" y="67"/>
                </a:cxn>
                <a:cxn ang="0">
                  <a:pos x="130" y="30"/>
                </a:cxn>
                <a:cxn ang="0">
                  <a:pos x="130" y="55"/>
                </a:cxn>
                <a:cxn ang="0">
                  <a:pos x="132" y="67"/>
                </a:cxn>
                <a:cxn ang="0">
                  <a:pos x="162" y="17"/>
                </a:cxn>
                <a:cxn ang="0">
                  <a:pos x="156" y="17"/>
                </a:cxn>
                <a:cxn ang="0">
                  <a:pos x="130" y="30"/>
                </a:cxn>
              </a:cxnLst>
              <a:rect l="0" t="0" r="r" b="b"/>
              <a:pathLst>
                <a:path w="176" h="221">
                  <a:moveTo>
                    <a:pt x="100" y="111"/>
                  </a:moveTo>
                  <a:cubicBezTo>
                    <a:pt x="103" y="121"/>
                    <a:pt x="108" y="125"/>
                    <a:pt x="118" y="129"/>
                  </a:cubicBezTo>
                  <a:cubicBezTo>
                    <a:pt x="121" y="130"/>
                    <a:pt x="123" y="131"/>
                    <a:pt x="126" y="133"/>
                  </a:cubicBezTo>
                  <a:cubicBezTo>
                    <a:pt x="129" y="136"/>
                    <a:pt x="130" y="140"/>
                    <a:pt x="130" y="144"/>
                  </a:cubicBezTo>
                  <a:cubicBezTo>
                    <a:pt x="130" y="149"/>
                    <a:pt x="130" y="149"/>
                    <a:pt x="130" y="149"/>
                  </a:cubicBezTo>
                  <a:cubicBezTo>
                    <a:pt x="143" y="149"/>
                    <a:pt x="143" y="149"/>
                    <a:pt x="143" y="149"/>
                  </a:cubicBezTo>
                  <a:cubicBezTo>
                    <a:pt x="143" y="192"/>
                    <a:pt x="143" y="192"/>
                    <a:pt x="143" y="192"/>
                  </a:cubicBezTo>
                  <a:cubicBezTo>
                    <a:pt x="150" y="201"/>
                    <a:pt x="150" y="201"/>
                    <a:pt x="150" y="201"/>
                  </a:cubicBezTo>
                  <a:cubicBezTo>
                    <a:pt x="150" y="221"/>
                    <a:pt x="150" y="221"/>
                    <a:pt x="150" y="221"/>
                  </a:cubicBezTo>
                  <a:cubicBezTo>
                    <a:pt x="25" y="221"/>
                    <a:pt x="25" y="221"/>
                    <a:pt x="25" y="221"/>
                  </a:cubicBezTo>
                  <a:cubicBezTo>
                    <a:pt x="25" y="201"/>
                    <a:pt x="25" y="201"/>
                    <a:pt x="25" y="201"/>
                  </a:cubicBezTo>
                  <a:cubicBezTo>
                    <a:pt x="32" y="192"/>
                    <a:pt x="32" y="192"/>
                    <a:pt x="32" y="192"/>
                  </a:cubicBezTo>
                  <a:cubicBezTo>
                    <a:pt x="32" y="149"/>
                    <a:pt x="32" y="149"/>
                    <a:pt x="32" y="149"/>
                  </a:cubicBezTo>
                  <a:cubicBezTo>
                    <a:pt x="45" y="149"/>
                    <a:pt x="45" y="149"/>
                    <a:pt x="45" y="149"/>
                  </a:cubicBezTo>
                  <a:cubicBezTo>
                    <a:pt x="45" y="144"/>
                    <a:pt x="45" y="144"/>
                    <a:pt x="45" y="144"/>
                  </a:cubicBezTo>
                  <a:cubicBezTo>
                    <a:pt x="45" y="140"/>
                    <a:pt x="47" y="136"/>
                    <a:pt x="50" y="133"/>
                  </a:cubicBezTo>
                  <a:cubicBezTo>
                    <a:pt x="52" y="131"/>
                    <a:pt x="54" y="130"/>
                    <a:pt x="57" y="129"/>
                  </a:cubicBezTo>
                  <a:cubicBezTo>
                    <a:pt x="68" y="125"/>
                    <a:pt x="72" y="121"/>
                    <a:pt x="75" y="111"/>
                  </a:cubicBezTo>
                  <a:cubicBezTo>
                    <a:pt x="73" y="109"/>
                    <a:pt x="71" y="107"/>
                    <a:pt x="71" y="104"/>
                  </a:cubicBezTo>
                  <a:cubicBezTo>
                    <a:pt x="71" y="102"/>
                    <a:pt x="73" y="100"/>
                    <a:pt x="75" y="98"/>
                  </a:cubicBezTo>
                  <a:cubicBezTo>
                    <a:pt x="32" y="86"/>
                    <a:pt x="0" y="56"/>
                    <a:pt x="0" y="10"/>
                  </a:cubicBezTo>
                  <a:cubicBezTo>
                    <a:pt x="0" y="3"/>
                    <a:pt x="0" y="3"/>
                    <a:pt x="0" y="3"/>
                  </a:cubicBezTo>
                  <a:cubicBezTo>
                    <a:pt x="28" y="3"/>
                    <a:pt x="28" y="3"/>
                    <a:pt x="28" y="3"/>
                  </a:cubicBezTo>
                  <a:cubicBezTo>
                    <a:pt x="29" y="5"/>
                    <a:pt x="29" y="5"/>
                    <a:pt x="29" y="5"/>
                  </a:cubicBezTo>
                  <a:cubicBezTo>
                    <a:pt x="31" y="10"/>
                    <a:pt x="35" y="13"/>
                    <a:pt x="40" y="14"/>
                  </a:cubicBezTo>
                  <a:cubicBezTo>
                    <a:pt x="40" y="14"/>
                    <a:pt x="39" y="13"/>
                    <a:pt x="39" y="13"/>
                  </a:cubicBezTo>
                  <a:cubicBezTo>
                    <a:pt x="37" y="10"/>
                    <a:pt x="34" y="6"/>
                    <a:pt x="36" y="2"/>
                  </a:cubicBezTo>
                  <a:cubicBezTo>
                    <a:pt x="38" y="0"/>
                    <a:pt x="40" y="0"/>
                    <a:pt x="42" y="0"/>
                  </a:cubicBezTo>
                  <a:cubicBezTo>
                    <a:pt x="134" y="0"/>
                    <a:pt x="134" y="0"/>
                    <a:pt x="134" y="0"/>
                  </a:cubicBezTo>
                  <a:cubicBezTo>
                    <a:pt x="136" y="0"/>
                    <a:pt x="138" y="0"/>
                    <a:pt x="139" y="2"/>
                  </a:cubicBezTo>
                  <a:cubicBezTo>
                    <a:pt x="141" y="6"/>
                    <a:pt x="138" y="10"/>
                    <a:pt x="136" y="13"/>
                  </a:cubicBezTo>
                  <a:cubicBezTo>
                    <a:pt x="136" y="13"/>
                    <a:pt x="136" y="14"/>
                    <a:pt x="136" y="14"/>
                  </a:cubicBezTo>
                  <a:cubicBezTo>
                    <a:pt x="140" y="13"/>
                    <a:pt x="145" y="10"/>
                    <a:pt x="146" y="5"/>
                  </a:cubicBezTo>
                  <a:cubicBezTo>
                    <a:pt x="147" y="3"/>
                    <a:pt x="147" y="3"/>
                    <a:pt x="147" y="3"/>
                  </a:cubicBezTo>
                  <a:cubicBezTo>
                    <a:pt x="176" y="3"/>
                    <a:pt x="176" y="3"/>
                    <a:pt x="176" y="3"/>
                  </a:cubicBezTo>
                  <a:cubicBezTo>
                    <a:pt x="176" y="10"/>
                    <a:pt x="176" y="10"/>
                    <a:pt x="176" y="10"/>
                  </a:cubicBezTo>
                  <a:cubicBezTo>
                    <a:pt x="175" y="56"/>
                    <a:pt x="143" y="86"/>
                    <a:pt x="101" y="98"/>
                  </a:cubicBezTo>
                  <a:cubicBezTo>
                    <a:pt x="103" y="99"/>
                    <a:pt x="105" y="101"/>
                    <a:pt x="105" y="104"/>
                  </a:cubicBezTo>
                  <a:cubicBezTo>
                    <a:pt x="105" y="107"/>
                    <a:pt x="103" y="109"/>
                    <a:pt x="100" y="111"/>
                  </a:cubicBezTo>
                  <a:close/>
                  <a:moveTo>
                    <a:pt x="43" y="67"/>
                  </a:moveTo>
                  <a:cubicBezTo>
                    <a:pt x="43" y="63"/>
                    <a:pt x="44" y="59"/>
                    <a:pt x="45" y="55"/>
                  </a:cubicBezTo>
                  <a:cubicBezTo>
                    <a:pt x="48" y="47"/>
                    <a:pt x="48" y="38"/>
                    <a:pt x="46" y="30"/>
                  </a:cubicBezTo>
                  <a:cubicBezTo>
                    <a:pt x="36" y="29"/>
                    <a:pt x="24" y="25"/>
                    <a:pt x="19" y="17"/>
                  </a:cubicBezTo>
                  <a:cubicBezTo>
                    <a:pt x="13" y="17"/>
                    <a:pt x="13" y="17"/>
                    <a:pt x="13" y="17"/>
                  </a:cubicBezTo>
                  <a:cubicBezTo>
                    <a:pt x="15" y="37"/>
                    <a:pt x="26" y="55"/>
                    <a:pt x="43" y="67"/>
                  </a:cubicBezTo>
                  <a:close/>
                  <a:moveTo>
                    <a:pt x="130" y="30"/>
                  </a:moveTo>
                  <a:cubicBezTo>
                    <a:pt x="128" y="38"/>
                    <a:pt x="128" y="47"/>
                    <a:pt x="130" y="55"/>
                  </a:cubicBezTo>
                  <a:cubicBezTo>
                    <a:pt x="131" y="59"/>
                    <a:pt x="132" y="63"/>
                    <a:pt x="132" y="67"/>
                  </a:cubicBezTo>
                  <a:cubicBezTo>
                    <a:pt x="149" y="55"/>
                    <a:pt x="160" y="37"/>
                    <a:pt x="162" y="17"/>
                  </a:cubicBezTo>
                  <a:cubicBezTo>
                    <a:pt x="156" y="17"/>
                    <a:pt x="156" y="17"/>
                    <a:pt x="156" y="17"/>
                  </a:cubicBezTo>
                  <a:cubicBezTo>
                    <a:pt x="151" y="25"/>
                    <a:pt x="139" y="29"/>
                    <a:pt x="130" y="3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1" name="Freeform 17">
              <a:extLst>
                <a:ext uri="{FF2B5EF4-FFF2-40B4-BE49-F238E27FC236}">
                  <a16:creationId xmlns:a16="http://schemas.microsoft.com/office/drawing/2014/main" xmlns="" id="{507FFF19-15FF-466A-8189-73391B8D11FC}"/>
                </a:ext>
              </a:extLst>
            </p:cNvPr>
            <p:cNvSpPr>
              <a:spLocks noEditPoints="1"/>
            </p:cNvSpPr>
            <p:nvPr/>
          </p:nvSpPr>
          <p:spPr bwMode="auto">
            <a:xfrm>
              <a:off x="6323013" y="760413"/>
              <a:ext cx="1373188" cy="750888"/>
            </a:xfrm>
            <a:custGeom>
              <a:avLst/>
              <a:gdLst/>
              <a:ahLst/>
              <a:cxnLst>
                <a:cxn ang="0">
                  <a:pos x="53" y="48"/>
                </a:cxn>
                <a:cxn ang="0">
                  <a:pos x="71" y="159"/>
                </a:cxn>
                <a:cxn ang="0">
                  <a:pos x="120" y="194"/>
                </a:cxn>
                <a:cxn ang="0">
                  <a:pos x="67" y="164"/>
                </a:cxn>
                <a:cxn ang="0">
                  <a:pos x="50" y="47"/>
                </a:cxn>
                <a:cxn ang="0">
                  <a:pos x="70" y="2"/>
                </a:cxn>
                <a:cxn ang="0">
                  <a:pos x="87" y="131"/>
                </a:cxn>
                <a:cxn ang="0">
                  <a:pos x="71" y="150"/>
                </a:cxn>
                <a:cxn ang="0">
                  <a:pos x="84" y="114"/>
                </a:cxn>
                <a:cxn ang="0">
                  <a:pos x="79" y="98"/>
                </a:cxn>
                <a:cxn ang="0">
                  <a:pos x="56" y="113"/>
                </a:cxn>
                <a:cxn ang="0">
                  <a:pos x="81" y="80"/>
                </a:cxn>
                <a:cxn ang="0">
                  <a:pos x="78" y="66"/>
                </a:cxn>
                <a:cxn ang="0">
                  <a:pos x="53" y="76"/>
                </a:cxn>
                <a:cxn ang="0">
                  <a:pos x="83" y="49"/>
                </a:cxn>
                <a:cxn ang="0">
                  <a:pos x="35" y="152"/>
                </a:cxn>
                <a:cxn ang="0">
                  <a:pos x="62" y="168"/>
                </a:cxn>
                <a:cxn ang="0">
                  <a:pos x="16" y="159"/>
                </a:cxn>
                <a:cxn ang="0">
                  <a:pos x="22" y="119"/>
                </a:cxn>
                <a:cxn ang="0">
                  <a:pos x="45" y="140"/>
                </a:cxn>
                <a:cxn ang="0">
                  <a:pos x="2" y="121"/>
                </a:cxn>
                <a:cxn ang="0">
                  <a:pos x="22" y="83"/>
                </a:cxn>
                <a:cxn ang="0">
                  <a:pos x="36" y="109"/>
                </a:cxn>
                <a:cxn ang="0">
                  <a:pos x="3" y="79"/>
                </a:cxn>
                <a:cxn ang="0">
                  <a:pos x="30" y="45"/>
                </a:cxn>
                <a:cxn ang="0">
                  <a:pos x="38" y="73"/>
                </a:cxn>
                <a:cxn ang="0">
                  <a:pos x="11" y="37"/>
                </a:cxn>
                <a:cxn ang="0">
                  <a:pos x="293" y="24"/>
                </a:cxn>
                <a:cxn ang="0">
                  <a:pos x="314" y="53"/>
                </a:cxn>
                <a:cxn ang="0">
                  <a:pos x="295" y="159"/>
                </a:cxn>
                <a:cxn ang="0">
                  <a:pos x="248" y="200"/>
                </a:cxn>
                <a:cxn ang="0">
                  <a:pos x="323" y="104"/>
                </a:cxn>
                <a:cxn ang="0">
                  <a:pos x="318" y="32"/>
                </a:cxn>
                <a:cxn ang="0">
                  <a:pos x="293" y="3"/>
                </a:cxn>
                <a:cxn ang="0">
                  <a:pos x="283" y="144"/>
                </a:cxn>
                <a:cxn ang="0">
                  <a:pos x="297" y="138"/>
                </a:cxn>
                <a:cxn ang="0">
                  <a:pos x="279" y="114"/>
                </a:cxn>
                <a:cxn ang="0">
                  <a:pos x="295" y="110"/>
                </a:cxn>
                <a:cxn ang="0">
                  <a:pos x="308" y="100"/>
                </a:cxn>
                <a:cxn ang="0">
                  <a:pos x="282" y="82"/>
                </a:cxn>
                <a:cxn ang="0">
                  <a:pos x="299" y="76"/>
                </a:cxn>
                <a:cxn ang="0">
                  <a:pos x="309" y="64"/>
                </a:cxn>
                <a:cxn ang="0">
                  <a:pos x="281" y="51"/>
                </a:cxn>
                <a:cxn ang="0">
                  <a:pos x="314" y="155"/>
                </a:cxn>
                <a:cxn ang="0">
                  <a:pos x="317" y="173"/>
                </a:cxn>
                <a:cxn ang="0">
                  <a:pos x="349" y="156"/>
                </a:cxn>
                <a:cxn ang="0">
                  <a:pos x="328" y="125"/>
                </a:cxn>
                <a:cxn ang="0">
                  <a:pos x="335" y="142"/>
                </a:cxn>
                <a:cxn ang="0">
                  <a:pos x="363" y="119"/>
                </a:cxn>
                <a:cxn ang="0">
                  <a:pos x="331" y="94"/>
                </a:cxn>
                <a:cxn ang="0">
                  <a:pos x="343" y="107"/>
                </a:cxn>
                <a:cxn ang="0">
                  <a:pos x="361" y="77"/>
                </a:cxn>
                <a:cxn ang="0">
                  <a:pos x="326" y="58"/>
                </a:cxn>
                <a:cxn ang="0">
                  <a:pos x="341" y="68"/>
                </a:cxn>
                <a:cxn ang="0">
                  <a:pos x="352" y="35"/>
                </a:cxn>
              </a:cxnLst>
              <a:rect l="0" t="0" r="r" b="b"/>
              <a:pathLst>
                <a:path w="366" h="200">
                  <a:moveTo>
                    <a:pt x="73" y="24"/>
                  </a:moveTo>
                  <a:cubicBezTo>
                    <a:pt x="73" y="30"/>
                    <a:pt x="70" y="36"/>
                    <a:pt x="65" y="40"/>
                  </a:cubicBezTo>
                  <a:cubicBezTo>
                    <a:pt x="61" y="44"/>
                    <a:pt x="57" y="45"/>
                    <a:pt x="53" y="48"/>
                  </a:cubicBezTo>
                  <a:cubicBezTo>
                    <a:pt x="53" y="50"/>
                    <a:pt x="52" y="51"/>
                    <a:pt x="52" y="53"/>
                  </a:cubicBezTo>
                  <a:cubicBezTo>
                    <a:pt x="47" y="68"/>
                    <a:pt x="46" y="84"/>
                    <a:pt x="48" y="100"/>
                  </a:cubicBezTo>
                  <a:cubicBezTo>
                    <a:pt x="50" y="122"/>
                    <a:pt x="59" y="143"/>
                    <a:pt x="71" y="159"/>
                  </a:cubicBezTo>
                  <a:cubicBezTo>
                    <a:pt x="71" y="159"/>
                    <a:pt x="71" y="159"/>
                    <a:pt x="71" y="159"/>
                  </a:cubicBezTo>
                  <a:cubicBezTo>
                    <a:pt x="83" y="175"/>
                    <a:pt x="100" y="188"/>
                    <a:pt x="119" y="194"/>
                  </a:cubicBezTo>
                  <a:cubicBezTo>
                    <a:pt x="120" y="194"/>
                    <a:pt x="120" y="194"/>
                    <a:pt x="120" y="194"/>
                  </a:cubicBezTo>
                  <a:cubicBezTo>
                    <a:pt x="119" y="196"/>
                    <a:pt x="118" y="198"/>
                    <a:pt x="117" y="200"/>
                  </a:cubicBezTo>
                  <a:cubicBezTo>
                    <a:pt x="117" y="200"/>
                    <a:pt x="117" y="200"/>
                    <a:pt x="117" y="200"/>
                  </a:cubicBezTo>
                  <a:cubicBezTo>
                    <a:pt x="97" y="194"/>
                    <a:pt x="80" y="181"/>
                    <a:pt x="67" y="164"/>
                  </a:cubicBezTo>
                  <a:cubicBezTo>
                    <a:pt x="54" y="148"/>
                    <a:pt x="45" y="127"/>
                    <a:pt x="43" y="104"/>
                  </a:cubicBezTo>
                  <a:cubicBezTo>
                    <a:pt x="41" y="87"/>
                    <a:pt x="42" y="69"/>
                    <a:pt x="47" y="54"/>
                  </a:cubicBezTo>
                  <a:cubicBezTo>
                    <a:pt x="48" y="52"/>
                    <a:pt x="49" y="49"/>
                    <a:pt x="50" y="47"/>
                  </a:cubicBezTo>
                  <a:cubicBezTo>
                    <a:pt x="49" y="41"/>
                    <a:pt x="48" y="38"/>
                    <a:pt x="47" y="32"/>
                  </a:cubicBezTo>
                  <a:cubicBezTo>
                    <a:pt x="47" y="26"/>
                    <a:pt x="50" y="20"/>
                    <a:pt x="55" y="16"/>
                  </a:cubicBezTo>
                  <a:cubicBezTo>
                    <a:pt x="59" y="12"/>
                    <a:pt x="65" y="6"/>
                    <a:pt x="70" y="2"/>
                  </a:cubicBezTo>
                  <a:cubicBezTo>
                    <a:pt x="72" y="0"/>
                    <a:pt x="72" y="0"/>
                    <a:pt x="72" y="3"/>
                  </a:cubicBezTo>
                  <a:cubicBezTo>
                    <a:pt x="73" y="9"/>
                    <a:pt x="72" y="18"/>
                    <a:pt x="73" y="24"/>
                  </a:cubicBezTo>
                  <a:close/>
                  <a:moveTo>
                    <a:pt x="87" y="131"/>
                  </a:moveTo>
                  <a:cubicBezTo>
                    <a:pt x="88" y="136"/>
                    <a:pt x="86" y="140"/>
                    <a:pt x="83" y="144"/>
                  </a:cubicBezTo>
                  <a:cubicBezTo>
                    <a:pt x="79" y="147"/>
                    <a:pt x="76" y="148"/>
                    <a:pt x="73" y="151"/>
                  </a:cubicBezTo>
                  <a:cubicBezTo>
                    <a:pt x="71" y="153"/>
                    <a:pt x="71" y="153"/>
                    <a:pt x="71" y="150"/>
                  </a:cubicBezTo>
                  <a:cubicBezTo>
                    <a:pt x="70" y="145"/>
                    <a:pt x="68" y="143"/>
                    <a:pt x="68" y="138"/>
                  </a:cubicBezTo>
                  <a:cubicBezTo>
                    <a:pt x="68" y="133"/>
                    <a:pt x="69" y="129"/>
                    <a:pt x="73" y="125"/>
                  </a:cubicBezTo>
                  <a:cubicBezTo>
                    <a:pt x="76" y="122"/>
                    <a:pt x="81" y="117"/>
                    <a:pt x="84" y="114"/>
                  </a:cubicBezTo>
                  <a:cubicBezTo>
                    <a:pt x="86" y="112"/>
                    <a:pt x="86" y="112"/>
                    <a:pt x="86" y="114"/>
                  </a:cubicBezTo>
                  <a:cubicBezTo>
                    <a:pt x="87" y="119"/>
                    <a:pt x="87" y="126"/>
                    <a:pt x="87" y="131"/>
                  </a:cubicBezTo>
                  <a:close/>
                  <a:moveTo>
                    <a:pt x="79" y="98"/>
                  </a:moveTo>
                  <a:cubicBezTo>
                    <a:pt x="78" y="104"/>
                    <a:pt x="75" y="107"/>
                    <a:pt x="70" y="110"/>
                  </a:cubicBezTo>
                  <a:cubicBezTo>
                    <a:pt x="66" y="112"/>
                    <a:pt x="63" y="112"/>
                    <a:pt x="58" y="114"/>
                  </a:cubicBezTo>
                  <a:cubicBezTo>
                    <a:pt x="56" y="116"/>
                    <a:pt x="56" y="115"/>
                    <a:pt x="56" y="113"/>
                  </a:cubicBezTo>
                  <a:cubicBezTo>
                    <a:pt x="57" y="108"/>
                    <a:pt x="56" y="105"/>
                    <a:pt x="57" y="100"/>
                  </a:cubicBezTo>
                  <a:cubicBezTo>
                    <a:pt x="59" y="95"/>
                    <a:pt x="61" y="91"/>
                    <a:pt x="66" y="88"/>
                  </a:cubicBezTo>
                  <a:cubicBezTo>
                    <a:pt x="71" y="86"/>
                    <a:pt x="77" y="83"/>
                    <a:pt x="81" y="80"/>
                  </a:cubicBezTo>
                  <a:cubicBezTo>
                    <a:pt x="83" y="79"/>
                    <a:pt x="84" y="79"/>
                    <a:pt x="83" y="82"/>
                  </a:cubicBezTo>
                  <a:cubicBezTo>
                    <a:pt x="82" y="87"/>
                    <a:pt x="80" y="94"/>
                    <a:pt x="79" y="98"/>
                  </a:cubicBezTo>
                  <a:close/>
                  <a:moveTo>
                    <a:pt x="78" y="66"/>
                  </a:moveTo>
                  <a:cubicBezTo>
                    <a:pt x="76" y="71"/>
                    <a:pt x="72" y="74"/>
                    <a:pt x="67" y="76"/>
                  </a:cubicBezTo>
                  <a:cubicBezTo>
                    <a:pt x="62" y="77"/>
                    <a:pt x="59" y="76"/>
                    <a:pt x="54" y="78"/>
                  </a:cubicBezTo>
                  <a:cubicBezTo>
                    <a:pt x="52" y="79"/>
                    <a:pt x="52" y="78"/>
                    <a:pt x="53" y="76"/>
                  </a:cubicBezTo>
                  <a:cubicBezTo>
                    <a:pt x="55" y="71"/>
                    <a:pt x="54" y="68"/>
                    <a:pt x="56" y="64"/>
                  </a:cubicBezTo>
                  <a:cubicBezTo>
                    <a:pt x="58" y="59"/>
                    <a:pt x="62" y="56"/>
                    <a:pt x="67" y="54"/>
                  </a:cubicBezTo>
                  <a:cubicBezTo>
                    <a:pt x="72" y="52"/>
                    <a:pt x="78" y="50"/>
                    <a:pt x="83" y="49"/>
                  </a:cubicBezTo>
                  <a:cubicBezTo>
                    <a:pt x="85" y="48"/>
                    <a:pt x="86" y="48"/>
                    <a:pt x="85" y="51"/>
                  </a:cubicBezTo>
                  <a:cubicBezTo>
                    <a:pt x="83" y="55"/>
                    <a:pt x="80" y="62"/>
                    <a:pt x="78" y="66"/>
                  </a:cubicBezTo>
                  <a:close/>
                  <a:moveTo>
                    <a:pt x="35" y="152"/>
                  </a:moveTo>
                  <a:cubicBezTo>
                    <a:pt x="41" y="150"/>
                    <a:pt x="47" y="151"/>
                    <a:pt x="52" y="155"/>
                  </a:cubicBezTo>
                  <a:cubicBezTo>
                    <a:pt x="56" y="158"/>
                    <a:pt x="58" y="162"/>
                    <a:pt x="62" y="165"/>
                  </a:cubicBezTo>
                  <a:cubicBezTo>
                    <a:pt x="65" y="167"/>
                    <a:pt x="64" y="167"/>
                    <a:pt x="62" y="168"/>
                  </a:cubicBezTo>
                  <a:cubicBezTo>
                    <a:pt x="56" y="169"/>
                    <a:pt x="54" y="172"/>
                    <a:pt x="48" y="173"/>
                  </a:cubicBezTo>
                  <a:cubicBezTo>
                    <a:pt x="42" y="175"/>
                    <a:pt x="37" y="174"/>
                    <a:pt x="32" y="170"/>
                  </a:cubicBezTo>
                  <a:cubicBezTo>
                    <a:pt x="27" y="167"/>
                    <a:pt x="20" y="162"/>
                    <a:pt x="16" y="159"/>
                  </a:cubicBezTo>
                  <a:cubicBezTo>
                    <a:pt x="14" y="157"/>
                    <a:pt x="14" y="157"/>
                    <a:pt x="16" y="156"/>
                  </a:cubicBezTo>
                  <a:cubicBezTo>
                    <a:pt x="22" y="154"/>
                    <a:pt x="30" y="153"/>
                    <a:pt x="35" y="152"/>
                  </a:cubicBezTo>
                  <a:close/>
                  <a:moveTo>
                    <a:pt x="22" y="119"/>
                  </a:moveTo>
                  <a:cubicBezTo>
                    <a:pt x="28" y="118"/>
                    <a:pt x="33" y="121"/>
                    <a:pt x="38" y="125"/>
                  </a:cubicBezTo>
                  <a:cubicBezTo>
                    <a:pt x="41" y="129"/>
                    <a:pt x="42" y="133"/>
                    <a:pt x="46" y="137"/>
                  </a:cubicBezTo>
                  <a:cubicBezTo>
                    <a:pt x="48" y="139"/>
                    <a:pt x="47" y="140"/>
                    <a:pt x="45" y="140"/>
                  </a:cubicBezTo>
                  <a:cubicBezTo>
                    <a:pt x="39" y="140"/>
                    <a:pt x="36" y="142"/>
                    <a:pt x="30" y="142"/>
                  </a:cubicBezTo>
                  <a:cubicBezTo>
                    <a:pt x="24" y="142"/>
                    <a:pt x="19" y="140"/>
                    <a:pt x="15" y="136"/>
                  </a:cubicBezTo>
                  <a:cubicBezTo>
                    <a:pt x="11" y="131"/>
                    <a:pt x="5" y="126"/>
                    <a:pt x="2" y="121"/>
                  </a:cubicBezTo>
                  <a:cubicBezTo>
                    <a:pt x="0" y="119"/>
                    <a:pt x="0" y="119"/>
                    <a:pt x="3" y="119"/>
                  </a:cubicBezTo>
                  <a:cubicBezTo>
                    <a:pt x="8" y="119"/>
                    <a:pt x="17" y="119"/>
                    <a:pt x="22" y="119"/>
                  </a:cubicBezTo>
                  <a:close/>
                  <a:moveTo>
                    <a:pt x="22" y="83"/>
                  </a:moveTo>
                  <a:cubicBezTo>
                    <a:pt x="28" y="85"/>
                    <a:pt x="32" y="88"/>
                    <a:pt x="34" y="94"/>
                  </a:cubicBezTo>
                  <a:cubicBezTo>
                    <a:pt x="36" y="99"/>
                    <a:pt x="36" y="102"/>
                    <a:pt x="38" y="107"/>
                  </a:cubicBezTo>
                  <a:cubicBezTo>
                    <a:pt x="39" y="110"/>
                    <a:pt x="38" y="110"/>
                    <a:pt x="36" y="109"/>
                  </a:cubicBezTo>
                  <a:cubicBezTo>
                    <a:pt x="31" y="108"/>
                    <a:pt x="27" y="108"/>
                    <a:pt x="22" y="107"/>
                  </a:cubicBezTo>
                  <a:cubicBezTo>
                    <a:pt x="16" y="105"/>
                    <a:pt x="13" y="101"/>
                    <a:pt x="10" y="96"/>
                  </a:cubicBezTo>
                  <a:cubicBezTo>
                    <a:pt x="8" y="91"/>
                    <a:pt x="5" y="84"/>
                    <a:pt x="3" y="79"/>
                  </a:cubicBezTo>
                  <a:cubicBezTo>
                    <a:pt x="2" y="76"/>
                    <a:pt x="2" y="76"/>
                    <a:pt x="5" y="77"/>
                  </a:cubicBezTo>
                  <a:cubicBezTo>
                    <a:pt x="10" y="78"/>
                    <a:pt x="17" y="81"/>
                    <a:pt x="22" y="83"/>
                  </a:cubicBezTo>
                  <a:close/>
                  <a:moveTo>
                    <a:pt x="30" y="45"/>
                  </a:moveTo>
                  <a:cubicBezTo>
                    <a:pt x="35" y="48"/>
                    <a:pt x="38" y="52"/>
                    <a:pt x="39" y="58"/>
                  </a:cubicBezTo>
                  <a:cubicBezTo>
                    <a:pt x="40" y="63"/>
                    <a:pt x="39" y="66"/>
                    <a:pt x="40" y="72"/>
                  </a:cubicBezTo>
                  <a:cubicBezTo>
                    <a:pt x="40" y="74"/>
                    <a:pt x="40" y="74"/>
                    <a:pt x="38" y="73"/>
                  </a:cubicBezTo>
                  <a:cubicBezTo>
                    <a:pt x="33" y="71"/>
                    <a:pt x="29" y="71"/>
                    <a:pt x="25" y="68"/>
                  </a:cubicBezTo>
                  <a:cubicBezTo>
                    <a:pt x="19" y="65"/>
                    <a:pt x="16" y="61"/>
                    <a:pt x="15" y="55"/>
                  </a:cubicBezTo>
                  <a:cubicBezTo>
                    <a:pt x="14" y="50"/>
                    <a:pt x="12" y="42"/>
                    <a:pt x="11" y="37"/>
                  </a:cubicBezTo>
                  <a:cubicBezTo>
                    <a:pt x="11" y="34"/>
                    <a:pt x="11" y="34"/>
                    <a:pt x="13" y="35"/>
                  </a:cubicBezTo>
                  <a:cubicBezTo>
                    <a:pt x="18" y="38"/>
                    <a:pt x="25" y="42"/>
                    <a:pt x="30" y="45"/>
                  </a:cubicBezTo>
                  <a:close/>
                  <a:moveTo>
                    <a:pt x="293" y="24"/>
                  </a:moveTo>
                  <a:cubicBezTo>
                    <a:pt x="293" y="30"/>
                    <a:pt x="295" y="36"/>
                    <a:pt x="300" y="40"/>
                  </a:cubicBezTo>
                  <a:cubicBezTo>
                    <a:pt x="304" y="44"/>
                    <a:pt x="308" y="45"/>
                    <a:pt x="312" y="48"/>
                  </a:cubicBezTo>
                  <a:cubicBezTo>
                    <a:pt x="313" y="50"/>
                    <a:pt x="313" y="51"/>
                    <a:pt x="314" y="53"/>
                  </a:cubicBezTo>
                  <a:cubicBezTo>
                    <a:pt x="318" y="68"/>
                    <a:pt x="320" y="84"/>
                    <a:pt x="318" y="100"/>
                  </a:cubicBezTo>
                  <a:cubicBezTo>
                    <a:pt x="315" y="122"/>
                    <a:pt x="307" y="143"/>
                    <a:pt x="295" y="159"/>
                  </a:cubicBezTo>
                  <a:cubicBezTo>
                    <a:pt x="295" y="159"/>
                    <a:pt x="295" y="159"/>
                    <a:pt x="295" y="159"/>
                  </a:cubicBezTo>
                  <a:cubicBezTo>
                    <a:pt x="282" y="175"/>
                    <a:pt x="265" y="188"/>
                    <a:pt x="246" y="194"/>
                  </a:cubicBezTo>
                  <a:cubicBezTo>
                    <a:pt x="246" y="194"/>
                    <a:pt x="246" y="194"/>
                    <a:pt x="246" y="194"/>
                  </a:cubicBezTo>
                  <a:cubicBezTo>
                    <a:pt x="247" y="196"/>
                    <a:pt x="247" y="198"/>
                    <a:pt x="248" y="200"/>
                  </a:cubicBezTo>
                  <a:cubicBezTo>
                    <a:pt x="249" y="200"/>
                    <a:pt x="249" y="200"/>
                    <a:pt x="249" y="200"/>
                  </a:cubicBezTo>
                  <a:cubicBezTo>
                    <a:pt x="268" y="194"/>
                    <a:pt x="286" y="181"/>
                    <a:pt x="299" y="164"/>
                  </a:cubicBezTo>
                  <a:cubicBezTo>
                    <a:pt x="311" y="148"/>
                    <a:pt x="320" y="127"/>
                    <a:pt x="323" y="104"/>
                  </a:cubicBezTo>
                  <a:cubicBezTo>
                    <a:pt x="325" y="87"/>
                    <a:pt x="323" y="69"/>
                    <a:pt x="318" y="54"/>
                  </a:cubicBezTo>
                  <a:cubicBezTo>
                    <a:pt x="317" y="52"/>
                    <a:pt x="316" y="49"/>
                    <a:pt x="316" y="47"/>
                  </a:cubicBezTo>
                  <a:cubicBezTo>
                    <a:pt x="316" y="41"/>
                    <a:pt x="318" y="38"/>
                    <a:pt x="318" y="32"/>
                  </a:cubicBezTo>
                  <a:cubicBezTo>
                    <a:pt x="318" y="26"/>
                    <a:pt x="316" y="20"/>
                    <a:pt x="311" y="16"/>
                  </a:cubicBezTo>
                  <a:cubicBezTo>
                    <a:pt x="307" y="12"/>
                    <a:pt x="300" y="6"/>
                    <a:pt x="296" y="2"/>
                  </a:cubicBezTo>
                  <a:cubicBezTo>
                    <a:pt x="294" y="0"/>
                    <a:pt x="293" y="0"/>
                    <a:pt x="293" y="3"/>
                  </a:cubicBezTo>
                  <a:cubicBezTo>
                    <a:pt x="293" y="9"/>
                    <a:pt x="293" y="18"/>
                    <a:pt x="293" y="24"/>
                  </a:cubicBezTo>
                  <a:close/>
                  <a:moveTo>
                    <a:pt x="278" y="131"/>
                  </a:moveTo>
                  <a:cubicBezTo>
                    <a:pt x="278" y="136"/>
                    <a:pt x="279" y="140"/>
                    <a:pt x="283" y="144"/>
                  </a:cubicBezTo>
                  <a:cubicBezTo>
                    <a:pt x="286" y="147"/>
                    <a:pt x="289" y="148"/>
                    <a:pt x="293" y="151"/>
                  </a:cubicBezTo>
                  <a:cubicBezTo>
                    <a:pt x="294" y="153"/>
                    <a:pt x="295" y="152"/>
                    <a:pt x="295" y="150"/>
                  </a:cubicBezTo>
                  <a:cubicBezTo>
                    <a:pt x="295" y="145"/>
                    <a:pt x="297" y="143"/>
                    <a:pt x="297" y="138"/>
                  </a:cubicBezTo>
                  <a:cubicBezTo>
                    <a:pt x="298" y="133"/>
                    <a:pt x="296" y="129"/>
                    <a:pt x="293" y="125"/>
                  </a:cubicBezTo>
                  <a:cubicBezTo>
                    <a:pt x="289" y="122"/>
                    <a:pt x="285" y="117"/>
                    <a:pt x="281" y="114"/>
                  </a:cubicBezTo>
                  <a:cubicBezTo>
                    <a:pt x="280" y="112"/>
                    <a:pt x="279" y="112"/>
                    <a:pt x="279" y="114"/>
                  </a:cubicBezTo>
                  <a:cubicBezTo>
                    <a:pt x="279" y="119"/>
                    <a:pt x="278" y="126"/>
                    <a:pt x="278" y="131"/>
                  </a:cubicBezTo>
                  <a:close/>
                  <a:moveTo>
                    <a:pt x="286" y="98"/>
                  </a:moveTo>
                  <a:cubicBezTo>
                    <a:pt x="287" y="104"/>
                    <a:pt x="290" y="107"/>
                    <a:pt x="295" y="110"/>
                  </a:cubicBezTo>
                  <a:cubicBezTo>
                    <a:pt x="299" y="112"/>
                    <a:pt x="303" y="112"/>
                    <a:pt x="307" y="114"/>
                  </a:cubicBezTo>
                  <a:cubicBezTo>
                    <a:pt x="309" y="116"/>
                    <a:pt x="309" y="115"/>
                    <a:pt x="309" y="113"/>
                  </a:cubicBezTo>
                  <a:cubicBezTo>
                    <a:pt x="308" y="108"/>
                    <a:pt x="309" y="105"/>
                    <a:pt x="308" y="100"/>
                  </a:cubicBezTo>
                  <a:cubicBezTo>
                    <a:pt x="307" y="95"/>
                    <a:pt x="304" y="91"/>
                    <a:pt x="299" y="88"/>
                  </a:cubicBezTo>
                  <a:cubicBezTo>
                    <a:pt x="295" y="86"/>
                    <a:pt x="289" y="83"/>
                    <a:pt x="284" y="80"/>
                  </a:cubicBezTo>
                  <a:cubicBezTo>
                    <a:pt x="282" y="79"/>
                    <a:pt x="282" y="79"/>
                    <a:pt x="282" y="82"/>
                  </a:cubicBezTo>
                  <a:cubicBezTo>
                    <a:pt x="283" y="87"/>
                    <a:pt x="285" y="94"/>
                    <a:pt x="286" y="98"/>
                  </a:cubicBezTo>
                  <a:close/>
                  <a:moveTo>
                    <a:pt x="288" y="66"/>
                  </a:moveTo>
                  <a:cubicBezTo>
                    <a:pt x="290" y="71"/>
                    <a:pt x="293" y="74"/>
                    <a:pt x="299" y="76"/>
                  </a:cubicBezTo>
                  <a:cubicBezTo>
                    <a:pt x="303" y="77"/>
                    <a:pt x="306" y="76"/>
                    <a:pt x="311" y="78"/>
                  </a:cubicBezTo>
                  <a:cubicBezTo>
                    <a:pt x="313" y="79"/>
                    <a:pt x="314" y="78"/>
                    <a:pt x="313" y="76"/>
                  </a:cubicBezTo>
                  <a:cubicBezTo>
                    <a:pt x="311" y="71"/>
                    <a:pt x="311" y="68"/>
                    <a:pt x="309" y="64"/>
                  </a:cubicBezTo>
                  <a:cubicBezTo>
                    <a:pt x="307" y="59"/>
                    <a:pt x="304" y="56"/>
                    <a:pt x="298" y="54"/>
                  </a:cubicBezTo>
                  <a:cubicBezTo>
                    <a:pt x="294" y="52"/>
                    <a:pt x="287" y="50"/>
                    <a:pt x="282" y="49"/>
                  </a:cubicBezTo>
                  <a:cubicBezTo>
                    <a:pt x="280" y="48"/>
                    <a:pt x="280" y="48"/>
                    <a:pt x="281" y="51"/>
                  </a:cubicBezTo>
                  <a:cubicBezTo>
                    <a:pt x="282" y="55"/>
                    <a:pt x="286" y="62"/>
                    <a:pt x="288" y="66"/>
                  </a:cubicBezTo>
                  <a:close/>
                  <a:moveTo>
                    <a:pt x="330" y="152"/>
                  </a:moveTo>
                  <a:cubicBezTo>
                    <a:pt x="324" y="150"/>
                    <a:pt x="319" y="151"/>
                    <a:pt x="314" y="155"/>
                  </a:cubicBezTo>
                  <a:cubicBezTo>
                    <a:pt x="309" y="158"/>
                    <a:pt x="308" y="162"/>
                    <a:pt x="303" y="165"/>
                  </a:cubicBezTo>
                  <a:cubicBezTo>
                    <a:pt x="301" y="167"/>
                    <a:pt x="301" y="167"/>
                    <a:pt x="304" y="168"/>
                  </a:cubicBezTo>
                  <a:cubicBezTo>
                    <a:pt x="309" y="169"/>
                    <a:pt x="312" y="172"/>
                    <a:pt x="317" y="173"/>
                  </a:cubicBezTo>
                  <a:cubicBezTo>
                    <a:pt x="323" y="175"/>
                    <a:pt x="329" y="174"/>
                    <a:pt x="334" y="170"/>
                  </a:cubicBezTo>
                  <a:cubicBezTo>
                    <a:pt x="338" y="167"/>
                    <a:pt x="345" y="162"/>
                    <a:pt x="350" y="159"/>
                  </a:cubicBezTo>
                  <a:cubicBezTo>
                    <a:pt x="352" y="157"/>
                    <a:pt x="352" y="157"/>
                    <a:pt x="349" y="156"/>
                  </a:cubicBezTo>
                  <a:cubicBezTo>
                    <a:pt x="343" y="154"/>
                    <a:pt x="335" y="153"/>
                    <a:pt x="330" y="152"/>
                  </a:cubicBezTo>
                  <a:close/>
                  <a:moveTo>
                    <a:pt x="343" y="119"/>
                  </a:moveTo>
                  <a:cubicBezTo>
                    <a:pt x="337" y="118"/>
                    <a:pt x="332" y="121"/>
                    <a:pt x="328" y="125"/>
                  </a:cubicBezTo>
                  <a:cubicBezTo>
                    <a:pt x="324" y="129"/>
                    <a:pt x="323" y="133"/>
                    <a:pt x="320" y="137"/>
                  </a:cubicBezTo>
                  <a:cubicBezTo>
                    <a:pt x="318" y="139"/>
                    <a:pt x="318" y="140"/>
                    <a:pt x="321" y="140"/>
                  </a:cubicBezTo>
                  <a:cubicBezTo>
                    <a:pt x="327" y="140"/>
                    <a:pt x="330" y="142"/>
                    <a:pt x="335" y="142"/>
                  </a:cubicBezTo>
                  <a:cubicBezTo>
                    <a:pt x="341" y="142"/>
                    <a:pt x="346" y="140"/>
                    <a:pt x="351" y="136"/>
                  </a:cubicBezTo>
                  <a:cubicBezTo>
                    <a:pt x="354" y="131"/>
                    <a:pt x="360" y="126"/>
                    <a:pt x="364" y="121"/>
                  </a:cubicBezTo>
                  <a:cubicBezTo>
                    <a:pt x="366" y="119"/>
                    <a:pt x="365" y="119"/>
                    <a:pt x="363" y="119"/>
                  </a:cubicBezTo>
                  <a:cubicBezTo>
                    <a:pt x="357" y="119"/>
                    <a:pt x="349" y="119"/>
                    <a:pt x="343" y="119"/>
                  </a:cubicBezTo>
                  <a:close/>
                  <a:moveTo>
                    <a:pt x="343" y="83"/>
                  </a:moveTo>
                  <a:cubicBezTo>
                    <a:pt x="337" y="85"/>
                    <a:pt x="333" y="88"/>
                    <a:pt x="331" y="94"/>
                  </a:cubicBezTo>
                  <a:cubicBezTo>
                    <a:pt x="329" y="99"/>
                    <a:pt x="330" y="102"/>
                    <a:pt x="328" y="107"/>
                  </a:cubicBezTo>
                  <a:cubicBezTo>
                    <a:pt x="327" y="110"/>
                    <a:pt x="327" y="110"/>
                    <a:pt x="330" y="109"/>
                  </a:cubicBezTo>
                  <a:cubicBezTo>
                    <a:pt x="335" y="108"/>
                    <a:pt x="338" y="108"/>
                    <a:pt x="343" y="107"/>
                  </a:cubicBezTo>
                  <a:cubicBezTo>
                    <a:pt x="349" y="105"/>
                    <a:pt x="353" y="101"/>
                    <a:pt x="355" y="96"/>
                  </a:cubicBezTo>
                  <a:cubicBezTo>
                    <a:pt x="357" y="91"/>
                    <a:pt x="360" y="84"/>
                    <a:pt x="362" y="79"/>
                  </a:cubicBezTo>
                  <a:cubicBezTo>
                    <a:pt x="363" y="76"/>
                    <a:pt x="363" y="76"/>
                    <a:pt x="361" y="77"/>
                  </a:cubicBezTo>
                  <a:cubicBezTo>
                    <a:pt x="355" y="78"/>
                    <a:pt x="348" y="81"/>
                    <a:pt x="343" y="83"/>
                  </a:cubicBezTo>
                  <a:close/>
                  <a:moveTo>
                    <a:pt x="336" y="45"/>
                  </a:moveTo>
                  <a:cubicBezTo>
                    <a:pt x="331" y="48"/>
                    <a:pt x="328" y="52"/>
                    <a:pt x="326" y="58"/>
                  </a:cubicBezTo>
                  <a:cubicBezTo>
                    <a:pt x="325" y="63"/>
                    <a:pt x="326" y="66"/>
                    <a:pt x="326" y="72"/>
                  </a:cubicBezTo>
                  <a:cubicBezTo>
                    <a:pt x="325" y="74"/>
                    <a:pt x="325" y="74"/>
                    <a:pt x="328" y="73"/>
                  </a:cubicBezTo>
                  <a:cubicBezTo>
                    <a:pt x="333" y="71"/>
                    <a:pt x="336" y="71"/>
                    <a:pt x="341" y="68"/>
                  </a:cubicBezTo>
                  <a:cubicBezTo>
                    <a:pt x="346" y="65"/>
                    <a:pt x="349" y="61"/>
                    <a:pt x="350" y="55"/>
                  </a:cubicBezTo>
                  <a:cubicBezTo>
                    <a:pt x="351" y="50"/>
                    <a:pt x="353" y="42"/>
                    <a:pt x="354" y="37"/>
                  </a:cubicBezTo>
                  <a:cubicBezTo>
                    <a:pt x="355" y="34"/>
                    <a:pt x="354" y="34"/>
                    <a:pt x="352" y="35"/>
                  </a:cubicBezTo>
                  <a:cubicBezTo>
                    <a:pt x="347" y="38"/>
                    <a:pt x="340" y="42"/>
                    <a:pt x="336" y="4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22889770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Skupina 39"/>
          <p:cNvGrpSpPr>
            <a:grpSpLocks noChangeAspect="1"/>
          </p:cNvGrpSpPr>
          <p:nvPr/>
        </p:nvGrpSpPr>
        <p:grpSpPr>
          <a:xfrm>
            <a:off x="781294" y="2277552"/>
            <a:ext cx="3674827" cy="2167653"/>
            <a:chOff x="347353" y="2593120"/>
            <a:chExt cx="5245617" cy="3094207"/>
          </a:xfrm>
        </p:grpSpPr>
        <p:pic>
          <p:nvPicPr>
            <p:cNvPr id="3" name="Picture 19"/>
            <p:cNvPicPr>
              <a:picLocks noChangeAspect="1" noChangeArrowheads="1"/>
            </p:cNvPicPr>
            <p:nvPr/>
          </p:nvPicPr>
          <p:blipFill>
            <a:blip r:embed="rId2" cstate="print">
              <a:duotone>
                <a:schemeClr val="accent4">
                  <a:shade val="45000"/>
                  <a:satMod val="135000"/>
                </a:schemeClr>
                <a:prstClr val="white"/>
              </a:duotone>
              <a:extLst>
                <a:ext uri="{BEBA8EAE-BF5A-486C-A8C5-ECC9F3942E4B}">
                  <a14:imgProps xmlns:a14="http://schemas.microsoft.com/office/drawing/2010/main">
                    <a14:imgLayer r:embed="rId3">
                      <a14:imgEffect>
                        <a14:sharpenSoften amount="59000"/>
                      </a14:imgEffect>
                      <a14:imgEffect>
                        <a14:brightnessContrast contrast="-30000"/>
                      </a14:imgEffect>
                    </a14:imgLayer>
                  </a14:imgProps>
                </a:ext>
              </a:extLst>
            </a:blip>
            <a:srcRect/>
            <a:stretch>
              <a:fillRect/>
            </a:stretch>
          </p:blipFill>
          <p:spPr bwMode="auto">
            <a:xfrm>
              <a:off x="347353" y="2593120"/>
              <a:ext cx="5245617" cy="3001200"/>
            </a:xfrm>
            <a:prstGeom prst="rect">
              <a:avLst/>
            </a:prstGeom>
            <a:noFill/>
            <a:ln w="9525">
              <a:noFill/>
              <a:miter lim="800000"/>
              <a:headEnd/>
              <a:tailEnd/>
            </a:ln>
          </p:spPr>
        </p:pic>
        <p:grpSp>
          <p:nvGrpSpPr>
            <p:cNvPr id="22" name="Skupina 21"/>
            <p:cNvGrpSpPr/>
            <p:nvPr/>
          </p:nvGrpSpPr>
          <p:grpSpPr>
            <a:xfrm>
              <a:off x="1569321" y="4837642"/>
              <a:ext cx="624472" cy="849685"/>
              <a:chOff x="1825184" y="3000891"/>
              <a:chExt cx="624472" cy="849685"/>
            </a:xfrm>
          </p:grpSpPr>
          <p:grpSp>
            <p:nvGrpSpPr>
              <p:cNvPr id="23" name="Group 135"/>
              <p:cNvGrpSpPr>
                <a:grpSpLocks noChangeAspect="1"/>
              </p:cNvGrpSpPr>
              <p:nvPr/>
            </p:nvGrpSpPr>
            <p:grpSpPr>
              <a:xfrm>
                <a:off x="1825184" y="3145666"/>
                <a:ext cx="417265" cy="704910"/>
                <a:chOff x="5978042" y="1708052"/>
                <a:chExt cx="644370" cy="1088572"/>
              </a:xfrm>
              <a:solidFill>
                <a:srgbClr val="404040"/>
              </a:solidFill>
            </p:grpSpPr>
            <p:sp>
              <p:nvSpPr>
                <p:cNvPr id="25" name="Freeform 58"/>
                <p:cNvSpPr>
                  <a:spLocks/>
                </p:cNvSpPr>
                <p:nvPr/>
              </p:nvSpPr>
              <p:spPr bwMode="auto">
                <a:xfrm>
                  <a:off x="6080395" y="1708052"/>
                  <a:ext cx="235966" cy="235966"/>
                </a:xfrm>
                <a:custGeom>
                  <a:avLst/>
                  <a:gdLst/>
                  <a:ahLst/>
                  <a:cxnLst>
                    <a:cxn ang="0">
                      <a:pos x="79" y="187"/>
                    </a:cxn>
                    <a:cxn ang="0">
                      <a:pos x="187" y="119"/>
                    </a:cxn>
                    <a:cxn ang="0">
                      <a:pos x="120" y="11"/>
                    </a:cxn>
                    <a:cxn ang="0">
                      <a:pos x="11" y="79"/>
                    </a:cxn>
                    <a:cxn ang="0">
                      <a:pos x="79" y="187"/>
                    </a:cxn>
                  </a:cxnLst>
                  <a:rect l="0" t="0" r="r" b="b"/>
                  <a:pathLst>
                    <a:path w="198" h="198">
                      <a:moveTo>
                        <a:pt x="79" y="187"/>
                      </a:moveTo>
                      <a:cubicBezTo>
                        <a:pt x="127" y="198"/>
                        <a:pt x="175" y="168"/>
                        <a:pt x="187" y="119"/>
                      </a:cubicBezTo>
                      <a:cubicBezTo>
                        <a:pt x="198" y="71"/>
                        <a:pt x="168" y="23"/>
                        <a:pt x="120" y="11"/>
                      </a:cubicBezTo>
                      <a:cubicBezTo>
                        <a:pt x="71" y="0"/>
                        <a:pt x="23" y="30"/>
                        <a:pt x="11" y="79"/>
                      </a:cubicBezTo>
                      <a:cubicBezTo>
                        <a:pt x="0" y="127"/>
                        <a:pt x="30" y="175"/>
                        <a:pt x="79" y="18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26" name="Freeform 59"/>
                <p:cNvSpPr>
                  <a:spLocks/>
                </p:cNvSpPr>
                <p:nvPr/>
              </p:nvSpPr>
              <p:spPr bwMode="auto">
                <a:xfrm>
                  <a:off x="5978042" y="1791246"/>
                  <a:ext cx="644370" cy="1005378"/>
                </a:xfrm>
                <a:custGeom>
                  <a:avLst/>
                  <a:gdLst/>
                  <a:ahLst/>
                  <a:cxnLst>
                    <a:cxn ang="0">
                      <a:pos x="77" y="364"/>
                    </a:cxn>
                    <a:cxn ang="0">
                      <a:pos x="77" y="364"/>
                    </a:cxn>
                    <a:cxn ang="0">
                      <a:pos x="141" y="350"/>
                    </a:cxn>
                    <a:cxn ang="0">
                      <a:pos x="190" y="325"/>
                    </a:cxn>
                    <a:cxn ang="0">
                      <a:pos x="190" y="270"/>
                    </a:cxn>
                    <a:cxn ang="0">
                      <a:pos x="155" y="271"/>
                    </a:cxn>
                    <a:cxn ang="0">
                      <a:pos x="77" y="300"/>
                    </a:cxn>
                    <a:cxn ang="0">
                      <a:pos x="77" y="300"/>
                    </a:cxn>
                    <a:cxn ang="0">
                      <a:pos x="64" y="285"/>
                    </a:cxn>
                    <a:cxn ang="0">
                      <a:pos x="77" y="292"/>
                    </a:cxn>
                    <a:cxn ang="0">
                      <a:pos x="78" y="292"/>
                    </a:cxn>
                    <a:cxn ang="0">
                      <a:pos x="157" y="261"/>
                    </a:cxn>
                    <a:cxn ang="0">
                      <a:pos x="159" y="198"/>
                    </a:cxn>
                    <a:cxn ang="0">
                      <a:pos x="216" y="212"/>
                    </a:cxn>
                    <a:cxn ang="0">
                      <a:pos x="193" y="262"/>
                    </a:cxn>
                    <a:cxn ang="0">
                      <a:pos x="212" y="307"/>
                    </a:cxn>
                    <a:cxn ang="0">
                      <a:pos x="168" y="346"/>
                    </a:cxn>
                    <a:cxn ang="0">
                      <a:pos x="137" y="373"/>
                    </a:cxn>
                    <a:cxn ang="0">
                      <a:pos x="77" y="372"/>
                    </a:cxn>
                    <a:cxn ang="0">
                      <a:pos x="77" y="374"/>
                    </a:cxn>
                    <a:cxn ang="0">
                      <a:pos x="77" y="794"/>
                    </a:cxn>
                    <a:cxn ang="0">
                      <a:pos x="176" y="794"/>
                    </a:cxn>
                    <a:cxn ang="0">
                      <a:pos x="194" y="481"/>
                    </a:cxn>
                    <a:cxn ang="0">
                      <a:pos x="244" y="844"/>
                    </a:cxn>
                    <a:cxn ang="0">
                      <a:pos x="293" y="450"/>
                    </a:cxn>
                    <a:cxn ang="0">
                      <a:pos x="293" y="205"/>
                    </a:cxn>
                    <a:cxn ang="0">
                      <a:pos x="529" y="56"/>
                    </a:cxn>
                    <a:cxn ang="0">
                      <a:pos x="480" y="15"/>
                    </a:cxn>
                    <a:cxn ang="0">
                      <a:pos x="279" y="143"/>
                    </a:cxn>
                    <a:cxn ang="0">
                      <a:pos x="265" y="146"/>
                    </a:cxn>
                    <a:cxn ang="0">
                      <a:pos x="108" y="146"/>
                    </a:cxn>
                    <a:cxn ang="0">
                      <a:pos x="95" y="148"/>
                    </a:cxn>
                    <a:cxn ang="0">
                      <a:pos x="0" y="285"/>
                    </a:cxn>
                    <a:cxn ang="0">
                      <a:pos x="76" y="364"/>
                    </a:cxn>
                  </a:cxnLst>
                  <a:rect l="0" t="0" r="r" b="b"/>
                  <a:pathLst>
                    <a:path w="541" h="844">
                      <a:moveTo>
                        <a:pt x="76" y="364"/>
                      </a:moveTo>
                      <a:cubicBezTo>
                        <a:pt x="76" y="364"/>
                        <a:pt x="76" y="364"/>
                        <a:pt x="77" y="364"/>
                      </a:cubicBezTo>
                      <a:cubicBezTo>
                        <a:pt x="77" y="364"/>
                        <a:pt x="77" y="364"/>
                        <a:pt x="77" y="364"/>
                      </a:cubicBezTo>
                      <a:cubicBezTo>
                        <a:pt x="77" y="364"/>
                        <a:pt x="77" y="364"/>
                        <a:pt x="77" y="364"/>
                      </a:cubicBezTo>
                      <a:cubicBezTo>
                        <a:pt x="77" y="364"/>
                        <a:pt x="77" y="364"/>
                        <a:pt x="77" y="364"/>
                      </a:cubicBezTo>
                      <a:cubicBezTo>
                        <a:pt x="97" y="364"/>
                        <a:pt x="117" y="359"/>
                        <a:pt x="141" y="350"/>
                      </a:cubicBezTo>
                      <a:cubicBezTo>
                        <a:pt x="150" y="346"/>
                        <a:pt x="161" y="341"/>
                        <a:pt x="171" y="335"/>
                      </a:cubicBezTo>
                      <a:cubicBezTo>
                        <a:pt x="177" y="332"/>
                        <a:pt x="183" y="328"/>
                        <a:pt x="190" y="325"/>
                      </a:cubicBezTo>
                      <a:cubicBezTo>
                        <a:pt x="205" y="315"/>
                        <a:pt x="210" y="296"/>
                        <a:pt x="201" y="281"/>
                      </a:cubicBezTo>
                      <a:cubicBezTo>
                        <a:pt x="198" y="276"/>
                        <a:pt x="195" y="272"/>
                        <a:pt x="190" y="270"/>
                      </a:cubicBezTo>
                      <a:cubicBezTo>
                        <a:pt x="180" y="264"/>
                        <a:pt x="168" y="263"/>
                        <a:pt x="157" y="269"/>
                      </a:cubicBezTo>
                      <a:cubicBezTo>
                        <a:pt x="156" y="270"/>
                        <a:pt x="156" y="270"/>
                        <a:pt x="155" y="271"/>
                      </a:cubicBezTo>
                      <a:cubicBezTo>
                        <a:pt x="116" y="294"/>
                        <a:pt x="90" y="301"/>
                        <a:pt x="77" y="300"/>
                      </a:cubicBezTo>
                      <a:cubicBezTo>
                        <a:pt x="77" y="300"/>
                        <a:pt x="77" y="300"/>
                        <a:pt x="77" y="300"/>
                      </a:cubicBezTo>
                      <a:cubicBezTo>
                        <a:pt x="77" y="300"/>
                        <a:pt x="77" y="300"/>
                        <a:pt x="77" y="300"/>
                      </a:cubicBezTo>
                      <a:cubicBezTo>
                        <a:pt x="77" y="300"/>
                        <a:pt x="77" y="300"/>
                        <a:pt x="77" y="300"/>
                      </a:cubicBezTo>
                      <a:cubicBezTo>
                        <a:pt x="68" y="300"/>
                        <a:pt x="67" y="298"/>
                        <a:pt x="67" y="298"/>
                      </a:cubicBezTo>
                      <a:cubicBezTo>
                        <a:pt x="66" y="297"/>
                        <a:pt x="64" y="293"/>
                        <a:pt x="64" y="285"/>
                      </a:cubicBezTo>
                      <a:cubicBezTo>
                        <a:pt x="64" y="274"/>
                        <a:pt x="68" y="257"/>
                        <a:pt x="77" y="242"/>
                      </a:cubicBezTo>
                      <a:cubicBezTo>
                        <a:pt x="77" y="292"/>
                        <a:pt x="77" y="292"/>
                        <a:pt x="77" y="292"/>
                      </a:cubicBezTo>
                      <a:cubicBezTo>
                        <a:pt x="77" y="292"/>
                        <a:pt x="77" y="292"/>
                        <a:pt x="78" y="292"/>
                      </a:cubicBezTo>
                      <a:cubicBezTo>
                        <a:pt x="78" y="292"/>
                        <a:pt x="78" y="292"/>
                        <a:pt x="78" y="292"/>
                      </a:cubicBezTo>
                      <a:cubicBezTo>
                        <a:pt x="90" y="292"/>
                        <a:pt x="117" y="285"/>
                        <a:pt x="153" y="263"/>
                      </a:cubicBezTo>
                      <a:cubicBezTo>
                        <a:pt x="154" y="262"/>
                        <a:pt x="155" y="261"/>
                        <a:pt x="157" y="261"/>
                      </a:cubicBezTo>
                      <a:cubicBezTo>
                        <a:pt x="163" y="224"/>
                        <a:pt x="163" y="224"/>
                        <a:pt x="163" y="224"/>
                      </a:cubicBezTo>
                      <a:cubicBezTo>
                        <a:pt x="159" y="217"/>
                        <a:pt x="157" y="208"/>
                        <a:pt x="159" y="198"/>
                      </a:cubicBezTo>
                      <a:cubicBezTo>
                        <a:pt x="163" y="181"/>
                        <a:pt x="179" y="170"/>
                        <a:pt x="195" y="174"/>
                      </a:cubicBezTo>
                      <a:cubicBezTo>
                        <a:pt x="211" y="177"/>
                        <a:pt x="220" y="194"/>
                        <a:pt x="216" y="212"/>
                      </a:cubicBezTo>
                      <a:cubicBezTo>
                        <a:pt x="214" y="221"/>
                        <a:pt x="208" y="228"/>
                        <a:pt x="201" y="233"/>
                      </a:cubicBezTo>
                      <a:cubicBezTo>
                        <a:pt x="193" y="262"/>
                        <a:pt x="193" y="262"/>
                        <a:pt x="193" y="262"/>
                      </a:cubicBezTo>
                      <a:cubicBezTo>
                        <a:pt x="199" y="265"/>
                        <a:pt x="204" y="270"/>
                        <a:pt x="208" y="277"/>
                      </a:cubicBezTo>
                      <a:cubicBezTo>
                        <a:pt x="213" y="286"/>
                        <a:pt x="215" y="297"/>
                        <a:pt x="212" y="307"/>
                      </a:cubicBezTo>
                      <a:cubicBezTo>
                        <a:pt x="210" y="317"/>
                        <a:pt x="203" y="326"/>
                        <a:pt x="194" y="331"/>
                      </a:cubicBezTo>
                      <a:cubicBezTo>
                        <a:pt x="185" y="337"/>
                        <a:pt x="176" y="341"/>
                        <a:pt x="168" y="346"/>
                      </a:cubicBezTo>
                      <a:cubicBezTo>
                        <a:pt x="159" y="378"/>
                        <a:pt x="159" y="378"/>
                        <a:pt x="159" y="378"/>
                      </a:cubicBezTo>
                      <a:cubicBezTo>
                        <a:pt x="137" y="373"/>
                        <a:pt x="137" y="373"/>
                        <a:pt x="137" y="373"/>
                      </a:cubicBezTo>
                      <a:cubicBezTo>
                        <a:pt x="139" y="359"/>
                        <a:pt x="139" y="359"/>
                        <a:pt x="139" y="359"/>
                      </a:cubicBezTo>
                      <a:cubicBezTo>
                        <a:pt x="116" y="368"/>
                        <a:pt x="96" y="372"/>
                        <a:pt x="77" y="372"/>
                      </a:cubicBezTo>
                      <a:cubicBezTo>
                        <a:pt x="77" y="372"/>
                        <a:pt x="77" y="372"/>
                        <a:pt x="77" y="372"/>
                      </a:cubicBezTo>
                      <a:cubicBezTo>
                        <a:pt x="77" y="374"/>
                        <a:pt x="77" y="374"/>
                        <a:pt x="77" y="374"/>
                      </a:cubicBezTo>
                      <a:cubicBezTo>
                        <a:pt x="77" y="450"/>
                        <a:pt x="77" y="450"/>
                        <a:pt x="77" y="450"/>
                      </a:cubicBezTo>
                      <a:cubicBezTo>
                        <a:pt x="77" y="794"/>
                        <a:pt x="77" y="794"/>
                        <a:pt x="77" y="794"/>
                      </a:cubicBezTo>
                      <a:cubicBezTo>
                        <a:pt x="77" y="822"/>
                        <a:pt x="99" y="844"/>
                        <a:pt x="126" y="844"/>
                      </a:cubicBezTo>
                      <a:cubicBezTo>
                        <a:pt x="154" y="844"/>
                        <a:pt x="176" y="822"/>
                        <a:pt x="176" y="794"/>
                      </a:cubicBezTo>
                      <a:cubicBezTo>
                        <a:pt x="176" y="481"/>
                        <a:pt x="176" y="481"/>
                        <a:pt x="176" y="481"/>
                      </a:cubicBezTo>
                      <a:cubicBezTo>
                        <a:pt x="194" y="481"/>
                        <a:pt x="194" y="481"/>
                        <a:pt x="194" y="481"/>
                      </a:cubicBezTo>
                      <a:cubicBezTo>
                        <a:pt x="194" y="794"/>
                        <a:pt x="194" y="794"/>
                        <a:pt x="194" y="794"/>
                      </a:cubicBezTo>
                      <a:cubicBezTo>
                        <a:pt x="194" y="822"/>
                        <a:pt x="217" y="844"/>
                        <a:pt x="244" y="844"/>
                      </a:cubicBezTo>
                      <a:cubicBezTo>
                        <a:pt x="271" y="844"/>
                        <a:pt x="293" y="822"/>
                        <a:pt x="293" y="794"/>
                      </a:cubicBezTo>
                      <a:cubicBezTo>
                        <a:pt x="293" y="450"/>
                        <a:pt x="293" y="450"/>
                        <a:pt x="293" y="450"/>
                      </a:cubicBezTo>
                      <a:cubicBezTo>
                        <a:pt x="293" y="374"/>
                        <a:pt x="293" y="374"/>
                        <a:pt x="293" y="374"/>
                      </a:cubicBezTo>
                      <a:cubicBezTo>
                        <a:pt x="293" y="205"/>
                        <a:pt x="293" y="205"/>
                        <a:pt x="293" y="205"/>
                      </a:cubicBezTo>
                      <a:cubicBezTo>
                        <a:pt x="309" y="202"/>
                        <a:pt x="331" y="196"/>
                        <a:pt x="356" y="185"/>
                      </a:cubicBezTo>
                      <a:cubicBezTo>
                        <a:pt x="407" y="164"/>
                        <a:pt x="471" y="126"/>
                        <a:pt x="529" y="56"/>
                      </a:cubicBezTo>
                      <a:cubicBezTo>
                        <a:pt x="541" y="43"/>
                        <a:pt x="539" y="22"/>
                        <a:pt x="525" y="11"/>
                      </a:cubicBezTo>
                      <a:cubicBezTo>
                        <a:pt x="512" y="0"/>
                        <a:pt x="491" y="2"/>
                        <a:pt x="480" y="15"/>
                      </a:cubicBezTo>
                      <a:cubicBezTo>
                        <a:pt x="430" y="76"/>
                        <a:pt x="374" y="108"/>
                        <a:pt x="331" y="126"/>
                      </a:cubicBezTo>
                      <a:cubicBezTo>
                        <a:pt x="310" y="135"/>
                        <a:pt x="292" y="140"/>
                        <a:pt x="279" y="143"/>
                      </a:cubicBezTo>
                      <a:cubicBezTo>
                        <a:pt x="273" y="144"/>
                        <a:pt x="268" y="145"/>
                        <a:pt x="265" y="146"/>
                      </a:cubicBezTo>
                      <a:cubicBezTo>
                        <a:pt x="265" y="146"/>
                        <a:pt x="265" y="146"/>
                        <a:pt x="265" y="146"/>
                      </a:cubicBezTo>
                      <a:cubicBezTo>
                        <a:pt x="264" y="146"/>
                        <a:pt x="263" y="146"/>
                        <a:pt x="262" y="146"/>
                      </a:cubicBezTo>
                      <a:cubicBezTo>
                        <a:pt x="108" y="146"/>
                        <a:pt x="108" y="146"/>
                        <a:pt x="108" y="146"/>
                      </a:cubicBezTo>
                      <a:cubicBezTo>
                        <a:pt x="106" y="146"/>
                        <a:pt x="104" y="146"/>
                        <a:pt x="102" y="146"/>
                      </a:cubicBezTo>
                      <a:cubicBezTo>
                        <a:pt x="100" y="147"/>
                        <a:pt x="97" y="147"/>
                        <a:pt x="95" y="148"/>
                      </a:cubicBezTo>
                      <a:cubicBezTo>
                        <a:pt x="64" y="157"/>
                        <a:pt x="42" y="179"/>
                        <a:pt x="26" y="204"/>
                      </a:cubicBezTo>
                      <a:cubicBezTo>
                        <a:pt x="10" y="229"/>
                        <a:pt x="0" y="257"/>
                        <a:pt x="0" y="285"/>
                      </a:cubicBezTo>
                      <a:cubicBezTo>
                        <a:pt x="0" y="303"/>
                        <a:pt x="4" y="323"/>
                        <a:pt x="18" y="339"/>
                      </a:cubicBezTo>
                      <a:cubicBezTo>
                        <a:pt x="32" y="356"/>
                        <a:pt x="54" y="364"/>
                        <a:pt x="76" y="36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grpSp>
          <p:sp>
            <p:nvSpPr>
              <p:cNvPr id="24" name="Pěticípá hvězda 23"/>
              <p:cNvSpPr/>
              <p:nvPr/>
            </p:nvSpPr>
            <p:spPr>
              <a:xfrm>
                <a:off x="2229008" y="3000891"/>
                <a:ext cx="220648" cy="180069"/>
              </a:xfrm>
              <a:prstGeom prst="star5">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a:ln>
                    <a:noFill/>
                  </a:ln>
                  <a:solidFill>
                    <a:sysClr val="windowText" lastClr="000000"/>
                  </a:solidFill>
                  <a:effectLst/>
                  <a:uLnTx/>
                  <a:uFillTx/>
                </a:endParaRPr>
              </a:p>
            </p:txBody>
          </p:sp>
        </p:grpSp>
      </p:grpSp>
      <p:sp>
        <p:nvSpPr>
          <p:cNvPr id="2" name="Zástupný symbol pro číslo snímku 1"/>
          <p:cNvSpPr>
            <a:spLocks noGrp="1"/>
          </p:cNvSpPr>
          <p:nvPr>
            <p:ph type="sldNum" sz="quarter" idx="12"/>
          </p:nvPr>
        </p:nvSpPr>
        <p:spPr/>
        <p:txBody>
          <a:bodyPr/>
          <a:lstStyle/>
          <a:p>
            <a:pPr defTabSz="685800">
              <a:defRPr/>
            </a:pPr>
            <a:fld id="{EFA7B33C-2957-4FED-A986-F7D0C74A1F7C}" type="slidenum">
              <a:rPr lang="cs-CZ" smtClean="0">
                <a:solidFill>
                  <a:srgbClr val="003C78"/>
                </a:solidFill>
              </a:rPr>
              <a:pPr defTabSz="685800">
                <a:defRPr/>
              </a:pPr>
              <a:t>26</a:t>
            </a:fld>
            <a:endParaRPr lang="cs-CZ" dirty="0">
              <a:solidFill>
                <a:srgbClr val="003C78"/>
              </a:solidFill>
            </a:endParaRPr>
          </a:p>
        </p:txBody>
      </p:sp>
      <p:sp>
        <p:nvSpPr>
          <p:cNvPr id="6" name="Nadpis 3"/>
          <p:cNvSpPr txBox="1">
            <a:spLocks/>
          </p:cNvSpPr>
          <p:nvPr/>
        </p:nvSpPr>
        <p:spPr>
          <a:xfrm>
            <a:off x="220553" y="454018"/>
            <a:ext cx="8654595" cy="461548"/>
          </a:xfrm>
          <a:prstGeom prst="rect">
            <a:avLst/>
          </a:prstGeom>
        </p:spPr>
        <p:txBody>
          <a:bodyPr vert="horz" lIns="36000" tIns="45720" rIns="36000" bIns="45720" rtlCol="0" anchor="t">
            <a:noAutofit/>
          </a:bodyPr>
          <a:lstStyle>
            <a:lvl1pPr algn="l" defTabSz="914400" rtl="0" eaLnBrk="1" latinLnBrk="0" hangingPunct="1">
              <a:spcBef>
                <a:spcPct val="0"/>
              </a:spcBef>
              <a:buNone/>
              <a:defRPr sz="2800" b="1" kern="1200">
                <a:solidFill>
                  <a:srgbClr val="404040"/>
                </a:solidFill>
                <a:latin typeface="Calibri" pitchFamily="34" charset="0"/>
                <a:ea typeface="+mj-ea"/>
                <a:cs typeface="Arial"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pl-PL" sz="2400" b="1" i="0" u="none" strike="noStrike" kern="1200" cap="none" spc="0" normalizeH="0" baseline="0" noProof="0" dirty="0">
                <a:ln>
                  <a:noFill/>
                </a:ln>
                <a:solidFill>
                  <a:srgbClr val="404040"/>
                </a:solidFill>
                <a:effectLst/>
                <a:uLnTx/>
                <a:uFillTx/>
                <a:latin typeface="Calibri" pitchFamily="34" charset="0"/>
                <a:ea typeface="+mj-ea"/>
                <a:cs typeface="Arial" pitchFamily="34" charset="0"/>
              </a:rPr>
              <a:t>Jihočeský kraj</a:t>
            </a:r>
          </a:p>
        </p:txBody>
      </p:sp>
      <p:sp>
        <p:nvSpPr>
          <p:cNvPr id="7" name="Zástupný symbol pro text 4"/>
          <p:cNvSpPr txBox="1">
            <a:spLocks/>
          </p:cNvSpPr>
          <p:nvPr/>
        </p:nvSpPr>
        <p:spPr>
          <a:xfrm>
            <a:off x="166765" y="188107"/>
            <a:ext cx="6710396" cy="442661"/>
          </a:xfrm>
          <a:prstGeom prst="rect">
            <a:avLst/>
          </a:prstGeom>
        </p:spPr>
        <p:txBody>
          <a:bodyPr/>
          <a:lstStyle>
            <a:lvl1pPr marL="174625" indent="-174625" algn="l" defTabSz="914400" rtl="0" eaLnBrk="1" latinLnBrk="0" hangingPunct="1">
              <a:spcBef>
                <a:spcPct val="20000"/>
              </a:spcBef>
              <a:buFont typeface="Wingdings" pitchFamily="2" charset="2"/>
              <a:buChar char="§"/>
              <a:defRPr sz="2000" kern="1200">
                <a:solidFill>
                  <a:srgbClr val="404040"/>
                </a:solidFill>
                <a:latin typeface="Calibri" pitchFamily="34" charset="0"/>
                <a:ea typeface="+mn-ea"/>
                <a:cs typeface="Arial" pitchFamily="34" charset="0"/>
              </a:defRPr>
            </a:lvl1pPr>
            <a:lvl2pPr marL="444500" indent="-203200" algn="l" defTabSz="914400" rtl="0" eaLnBrk="1" latinLnBrk="0" hangingPunct="1">
              <a:spcBef>
                <a:spcPct val="20000"/>
              </a:spcBef>
              <a:buSzPct val="100000"/>
              <a:buFont typeface="Wingdings" panose="05000000000000000000" pitchFamily="2" charset="2"/>
              <a:buChar char="§"/>
              <a:defRPr sz="1800" kern="1200">
                <a:solidFill>
                  <a:srgbClr val="404040"/>
                </a:solidFill>
                <a:latin typeface="Calibri" pitchFamily="34" charset="0"/>
                <a:ea typeface="+mn-ea"/>
                <a:cs typeface="Arial" pitchFamily="34" charset="0"/>
              </a:defRPr>
            </a:lvl2pPr>
            <a:lvl3pPr marL="622300" indent="-127000" algn="l" defTabSz="914400" rtl="0" eaLnBrk="1" latinLnBrk="0" hangingPunct="1">
              <a:spcBef>
                <a:spcPct val="20000"/>
              </a:spcBef>
              <a:buSzPct val="100000"/>
              <a:buFont typeface="Arial" pitchFamily="34" charset="0"/>
              <a:buNone/>
              <a:defRPr sz="1800" kern="1200">
                <a:solidFill>
                  <a:srgbClr val="404040"/>
                </a:solidFill>
                <a:latin typeface="Calibri" pitchFamily="34" charset="0"/>
                <a:ea typeface="+mn-ea"/>
                <a:cs typeface="Arial" pitchFamily="34" charset="0"/>
              </a:defRPr>
            </a:lvl3pPr>
            <a:lvl4pPr marL="901700" indent="-139700" algn="l" defTabSz="914400" rtl="0" eaLnBrk="1" latinLnBrk="0" hangingPunct="1">
              <a:spcBef>
                <a:spcPct val="20000"/>
              </a:spcBef>
              <a:buFont typeface="Arial" pitchFamily="34" charset="0"/>
              <a:buNone/>
              <a:defRPr sz="1600" kern="1200">
                <a:solidFill>
                  <a:srgbClr val="404040"/>
                </a:solidFill>
                <a:latin typeface="Calibri" pitchFamily="34" charset="0"/>
                <a:ea typeface="+mn-ea"/>
                <a:cs typeface="Arial" pitchFamily="34" charset="0"/>
              </a:defRPr>
            </a:lvl4pPr>
            <a:lvl5pPr marL="1257300" indent="-139700" algn="l" defTabSz="914400" rtl="0" eaLnBrk="1" latinLnBrk="0" hangingPunct="1">
              <a:spcBef>
                <a:spcPct val="20000"/>
              </a:spcBef>
              <a:buFont typeface="Arial" pitchFamily="34" charset="0"/>
              <a:buNone/>
              <a:defRPr sz="1400" kern="1200">
                <a:solidFill>
                  <a:srgbClr val="404040"/>
                </a:solidFill>
                <a:latin typeface="Calibri"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Wingdings" pitchFamily="2" charset="2"/>
              <a:buNone/>
              <a:tabLst/>
              <a:defRPr/>
            </a:pPr>
            <a:r>
              <a:rPr kumimoji="0" lang="pl-PL" sz="1800" b="0" i="0" u="none" strike="noStrike" kern="1200" cap="none" spc="0" normalizeH="0" baseline="0" noProof="0" dirty="0">
                <a:ln>
                  <a:noFill/>
                </a:ln>
                <a:solidFill>
                  <a:srgbClr val="404040"/>
                </a:solidFill>
                <a:effectLst/>
                <a:uLnTx/>
                <a:uFillTx/>
                <a:latin typeface="Calibri" pitchFamily="34" charset="0"/>
                <a:ea typeface="+mn-ea"/>
                <a:cs typeface="Arial" pitchFamily="34" charset="0"/>
              </a:rPr>
              <a:t>JAK SI TIC VEDLA V JEDNOTLIVÝCH KRAJÍCH?</a:t>
            </a:r>
          </a:p>
        </p:txBody>
      </p:sp>
      <p:grpSp>
        <p:nvGrpSpPr>
          <p:cNvPr id="60" name="Skupina 59"/>
          <p:cNvGrpSpPr/>
          <p:nvPr/>
        </p:nvGrpSpPr>
        <p:grpSpPr>
          <a:xfrm>
            <a:off x="5220886" y="4431589"/>
            <a:ext cx="2303951" cy="247593"/>
            <a:chOff x="5245266" y="2311868"/>
            <a:chExt cx="2303951" cy="247593"/>
          </a:xfrm>
        </p:grpSpPr>
        <p:sp>
          <p:nvSpPr>
            <p:cNvPr id="8" name="TextovéPole 7"/>
            <p:cNvSpPr txBox="1"/>
            <p:nvPr/>
          </p:nvSpPr>
          <p:spPr>
            <a:xfrm>
              <a:off x="5365835" y="2312812"/>
              <a:ext cx="525354" cy="246221"/>
            </a:xfrm>
            <a:prstGeom prst="rect">
              <a:avLst/>
            </a:prstGeom>
          </p:spPr>
          <p:txBody>
            <a:bodyPr wrap="none" rtlCol="0">
              <a:spAutoFit/>
            </a:bodyPr>
            <a:lstStyle/>
            <a:p>
              <a:pPr marL="0" marR="0" lvl="0" indent="0" defTabSz="914330" eaLnBrk="1" fontAlgn="auto" latinLnBrk="0" hangingPunct="1">
                <a:lnSpc>
                  <a:spcPct val="100000"/>
                </a:lnSpc>
                <a:spcBef>
                  <a:spcPts val="600"/>
                </a:spcBef>
                <a:spcAft>
                  <a:spcPts val="0"/>
                </a:spcAft>
                <a:buClrTx/>
                <a:buSzTx/>
                <a:buFontTx/>
                <a:buNone/>
                <a:tabLst/>
                <a:defRPr/>
              </a:pPr>
              <a:r>
                <a:rPr kumimoji="0" lang="cs-CZ" sz="1000" b="0" i="0" u="none" strike="noStrike" kern="0" cap="none" spc="0" normalizeH="0" baseline="0" noProof="0" dirty="0">
                  <a:ln>
                    <a:noFill/>
                  </a:ln>
                  <a:solidFill>
                    <a:srgbClr val="404040"/>
                  </a:solidFill>
                  <a:effectLst/>
                  <a:uLnTx/>
                  <a:uFillTx/>
                  <a:latin typeface="Calibri"/>
                  <a:cs typeface="Arial" pitchFamily="34" charset="0"/>
                </a:rPr>
                <a:t>&gt; 85 %</a:t>
              </a:r>
            </a:p>
          </p:txBody>
        </p:sp>
        <p:sp>
          <p:nvSpPr>
            <p:cNvPr id="9" name="Obdélník 8"/>
            <p:cNvSpPr/>
            <p:nvPr/>
          </p:nvSpPr>
          <p:spPr>
            <a:xfrm>
              <a:off x="5245266" y="2390351"/>
              <a:ext cx="175731" cy="81080"/>
            </a:xfrm>
            <a:prstGeom prst="rect">
              <a:avLst/>
            </a:prstGeom>
            <a:solidFill>
              <a:srgbClr val="00B05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10" name="Obdélník 9"/>
            <p:cNvSpPr/>
            <p:nvPr/>
          </p:nvSpPr>
          <p:spPr>
            <a:xfrm>
              <a:off x="5912077" y="2390351"/>
              <a:ext cx="175731" cy="81080"/>
            </a:xfrm>
            <a:prstGeom prst="rect">
              <a:avLst/>
            </a:prstGeom>
            <a:solidFill>
              <a:srgbClr val="FFC00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11" name="Obdélník 10"/>
            <p:cNvSpPr/>
            <p:nvPr/>
          </p:nvSpPr>
          <p:spPr>
            <a:xfrm>
              <a:off x="6903854" y="2387376"/>
              <a:ext cx="175731" cy="81080"/>
            </a:xfrm>
            <a:prstGeom prst="rect">
              <a:avLst/>
            </a:prstGeom>
            <a:solidFill>
              <a:srgbClr val="FF000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12" name="TextovéPole 11"/>
            <p:cNvSpPr txBox="1"/>
            <p:nvPr/>
          </p:nvSpPr>
          <p:spPr>
            <a:xfrm>
              <a:off x="7023863" y="2311868"/>
              <a:ext cx="525354" cy="246221"/>
            </a:xfrm>
            <a:prstGeom prst="rect">
              <a:avLst/>
            </a:prstGeom>
          </p:spPr>
          <p:txBody>
            <a:bodyPr wrap="none" rtlCol="0">
              <a:spAutoFit/>
            </a:bodyPr>
            <a:lstStyle/>
            <a:p>
              <a:pPr marL="0" marR="0" lvl="0" indent="0" defTabSz="914330" eaLnBrk="1" fontAlgn="auto" latinLnBrk="0" hangingPunct="1">
                <a:lnSpc>
                  <a:spcPct val="100000"/>
                </a:lnSpc>
                <a:spcBef>
                  <a:spcPts val="600"/>
                </a:spcBef>
                <a:spcAft>
                  <a:spcPts val="0"/>
                </a:spcAft>
                <a:buClrTx/>
                <a:buSzTx/>
                <a:buFontTx/>
                <a:buNone/>
                <a:tabLst/>
                <a:defRPr/>
              </a:pPr>
              <a:r>
                <a:rPr kumimoji="0" lang="cs-CZ" sz="1000" b="0" i="0" u="none" strike="noStrike" kern="0" cap="none" spc="0" normalizeH="0" baseline="0" noProof="0" dirty="0">
                  <a:ln>
                    <a:noFill/>
                  </a:ln>
                  <a:solidFill>
                    <a:srgbClr val="404040"/>
                  </a:solidFill>
                  <a:effectLst/>
                  <a:uLnTx/>
                  <a:uFillTx/>
                  <a:latin typeface="Calibri"/>
                  <a:cs typeface="Arial" pitchFamily="34" charset="0"/>
                </a:rPr>
                <a:t>&lt; 70 %</a:t>
              </a:r>
            </a:p>
          </p:txBody>
        </p:sp>
        <p:sp>
          <p:nvSpPr>
            <p:cNvPr id="13" name="TextovéPole 12"/>
            <p:cNvSpPr txBox="1"/>
            <p:nvPr/>
          </p:nvSpPr>
          <p:spPr>
            <a:xfrm>
              <a:off x="6039359" y="2313240"/>
              <a:ext cx="880151" cy="246221"/>
            </a:xfrm>
            <a:prstGeom prst="rect">
              <a:avLst/>
            </a:prstGeom>
          </p:spPr>
          <p:txBody>
            <a:bodyPr wrap="none" rtlCol="0">
              <a:spAutoFit/>
            </a:bodyPr>
            <a:lstStyle/>
            <a:p>
              <a:pPr marL="0" marR="0" lvl="0" indent="0" defTabSz="914330" eaLnBrk="1" fontAlgn="auto" latinLnBrk="0" hangingPunct="1">
                <a:lnSpc>
                  <a:spcPct val="100000"/>
                </a:lnSpc>
                <a:spcBef>
                  <a:spcPts val="600"/>
                </a:spcBef>
                <a:spcAft>
                  <a:spcPts val="0"/>
                </a:spcAft>
                <a:buClrTx/>
                <a:buSzTx/>
                <a:buFontTx/>
                <a:buNone/>
                <a:tabLst/>
                <a:defRPr/>
              </a:pPr>
              <a:r>
                <a:rPr kumimoji="0" lang="cs-CZ" sz="1000" b="0" i="0" u="none" strike="noStrike" kern="0" cap="none" spc="0" normalizeH="0" baseline="0" noProof="0" dirty="0">
                  <a:ln>
                    <a:noFill/>
                  </a:ln>
                  <a:solidFill>
                    <a:srgbClr val="404040"/>
                  </a:solidFill>
                  <a:effectLst/>
                  <a:uLnTx/>
                  <a:uFillTx/>
                  <a:latin typeface="Calibri"/>
                  <a:cs typeface="Arial" pitchFamily="34" charset="0"/>
                </a:rPr>
                <a:t>70 % až 85 % </a:t>
              </a:r>
            </a:p>
          </p:txBody>
        </p:sp>
      </p:grpSp>
      <p:graphicFrame>
        <p:nvGraphicFramePr>
          <p:cNvPr id="14" name="Chart 1"/>
          <p:cNvGraphicFramePr/>
          <p:nvPr>
            <p:extLst>
              <p:ext uri="{D42A27DB-BD31-4B8C-83A1-F6EECF244321}">
                <p14:modId xmlns:p14="http://schemas.microsoft.com/office/powerpoint/2010/main" val="538526139"/>
              </p:ext>
            </p:extLst>
          </p:nvPr>
        </p:nvGraphicFramePr>
        <p:xfrm>
          <a:off x="4374135" y="2158001"/>
          <a:ext cx="3898033" cy="2263426"/>
        </p:xfrm>
        <a:graphic>
          <a:graphicData uri="http://schemas.openxmlformats.org/drawingml/2006/chart">
            <c:chart xmlns:c="http://schemas.openxmlformats.org/drawingml/2006/chart" xmlns:r="http://schemas.openxmlformats.org/officeDocument/2006/relationships" r:id="rId4"/>
          </a:graphicData>
        </a:graphic>
      </p:graphicFrame>
      <p:grpSp>
        <p:nvGrpSpPr>
          <p:cNvPr id="15" name="Skupina 14"/>
          <p:cNvGrpSpPr/>
          <p:nvPr/>
        </p:nvGrpSpPr>
        <p:grpSpPr>
          <a:xfrm>
            <a:off x="468292" y="1045629"/>
            <a:ext cx="1660880" cy="1097302"/>
            <a:chOff x="378494" y="1280334"/>
            <a:chExt cx="1370979" cy="849543"/>
          </a:xfrm>
          <a:solidFill>
            <a:srgbClr val="404040"/>
          </a:solidFill>
        </p:grpSpPr>
        <p:sp>
          <p:nvSpPr>
            <p:cNvPr id="16" name="Obdélník 15"/>
            <p:cNvSpPr/>
            <p:nvPr/>
          </p:nvSpPr>
          <p:spPr>
            <a:xfrm>
              <a:off x="378494" y="1288473"/>
              <a:ext cx="1370979" cy="84140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17" name="TextovéPole 16"/>
            <p:cNvSpPr txBox="1"/>
            <p:nvPr/>
          </p:nvSpPr>
          <p:spPr>
            <a:xfrm>
              <a:off x="378494" y="1280334"/>
              <a:ext cx="1370979" cy="616586"/>
            </a:xfrm>
            <a:prstGeom prst="rect">
              <a:avLst/>
            </a:prstGeom>
            <a:grpFill/>
          </p:spPr>
          <p:txBody>
            <a:bodyPr wrap="square" lIns="90000" tIns="54000" rIns="90000" bIns="90000" rtlCol="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4400" b="1" i="0" u="none" strike="noStrike" kern="0" cap="none" spc="0" normalizeH="0" baseline="0" noProof="0" dirty="0">
                  <a:ln>
                    <a:noFill/>
                  </a:ln>
                  <a:solidFill>
                    <a:srgbClr val="FFC000"/>
                  </a:solidFill>
                  <a:effectLst/>
                  <a:uLnTx/>
                  <a:uFillTx/>
                  <a:latin typeface="Calibri" panose="020F0502020204030204" pitchFamily="34" charset="0"/>
                </a:rPr>
                <a:t>79 %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1400" b="1" i="0" u="none" strike="noStrike" kern="0" cap="none" spc="0" normalizeH="0" baseline="0" noProof="0" dirty="0">
                  <a:ln>
                    <a:noFill/>
                  </a:ln>
                  <a:solidFill>
                    <a:schemeClr val="bg1"/>
                  </a:solidFill>
                  <a:effectLst/>
                  <a:uLnTx/>
                  <a:uFillTx/>
                  <a:latin typeface="Calibri" panose="020F0502020204030204" pitchFamily="34" charset="0"/>
                </a:rPr>
                <a:t>n = 47</a:t>
              </a:r>
            </a:p>
          </p:txBody>
        </p:sp>
      </p:grpSp>
      <p:grpSp>
        <p:nvGrpSpPr>
          <p:cNvPr id="51" name="Skupina 50"/>
          <p:cNvGrpSpPr/>
          <p:nvPr/>
        </p:nvGrpSpPr>
        <p:grpSpPr>
          <a:xfrm>
            <a:off x="2152268" y="989443"/>
            <a:ext cx="2041420" cy="1102557"/>
            <a:chOff x="2329469" y="991069"/>
            <a:chExt cx="2041420" cy="1102557"/>
          </a:xfrm>
        </p:grpSpPr>
        <p:sp>
          <p:nvSpPr>
            <p:cNvPr id="4" name="Obdélník 3"/>
            <p:cNvSpPr/>
            <p:nvPr/>
          </p:nvSpPr>
          <p:spPr>
            <a:xfrm>
              <a:off x="2347123" y="1347884"/>
              <a:ext cx="1742825" cy="706131"/>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18" name="TextovéPole 17"/>
            <p:cNvSpPr txBox="1"/>
            <p:nvPr/>
          </p:nvSpPr>
          <p:spPr>
            <a:xfrm>
              <a:off x="2345913" y="1047096"/>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Celkový index v ČR:</a:t>
              </a:r>
            </a:p>
          </p:txBody>
        </p:sp>
        <p:sp>
          <p:nvSpPr>
            <p:cNvPr id="19" name="TextovéPole 18"/>
            <p:cNvSpPr txBox="1"/>
            <p:nvPr/>
          </p:nvSpPr>
          <p:spPr>
            <a:xfrm>
              <a:off x="3482495" y="991069"/>
              <a:ext cx="888394"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600" b="1" i="0" u="none" strike="noStrike" kern="0" cap="none" spc="0" normalizeH="0" baseline="0" noProof="0" dirty="0">
                  <a:ln>
                    <a:noFill/>
                  </a:ln>
                  <a:solidFill>
                    <a:srgbClr val="00B050"/>
                  </a:solidFill>
                  <a:effectLst/>
                  <a:uLnTx/>
                  <a:uFillTx/>
                  <a:latin typeface="Calibri" panose="020F0502020204030204" pitchFamily="34" charset="0"/>
                </a:rPr>
                <a:t>87 %</a:t>
              </a:r>
            </a:p>
          </p:txBody>
        </p:sp>
        <p:sp>
          <p:nvSpPr>
            <p:cNvPr id="20" name="TextovéPole 19"/>
            <p:cNvSpPr txBox="1"/>
            <p:nvPr/>
          </p:nvSpPr>
          <p:spPr>
            <a:xfrm>
              <a:off x="2329469" y="1752804"/>
              <a:ext cx="1978431"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V celorepublikovém srovnání</a:t>
              </a:r>
            </a:p>
          </p:txBody>
        </p:sp>
        <p:sp>
          <p:nvSpPr>
            <p:cNvPr id="21" name="TextovéPole 20"/>
            <p:cNvSpPr txBox="1"/>
            <p:nvPr/>
          </p:nvSpPr>
          <p:spPr>
            <a:xfrm>
              <a:off x="2832487" y="1402135"/>
              <a:ext cx="772096"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800" b="1" i="0" u="none" strike="noStrike" kern="0" cap="none" spc="0" normalizeH="0" baseline="0" noProof="0" dirty="0">
                  <a:ln>
                    <a:noFill/>
                  </a:ln>
                  <a:solidFill>
                    <a:srgbClr val="ED6737"/>
                  </a:solidFill>
                  <a:effectLst/>
                  <a:uLnTx/>
                  <a:uFillTx/>
                  <a:latin typeface="Calibri" panose="020F0502020204030204" pitchFamily="34" charset="0"/>
                </a:rPr>
                <a:t>-</a:t>
              </a:r>
              <a:r>
                <a:rPr kumimoji="0" lang="cs-CZ" sz="1800" b="1" i="0" u="none" strike="noStrike" kern="0" cap="none" spc="0" normalizeH="0" noProof="0" dirty="0">
                  <a:ln>
                    <a:noFill/>
                  </a:ln>
                  <a:solidFill>
                    <a:srgbClr val="ED6737"/>
                  </a:solidFill>
                  <a:effectLst/>
                  <a:uLnTx/>
                  <a:uFillTx/>
                  <a:latin typeface="Calibri" panose="020F0502020204030204" pitchFamily="34" charset="0"/>
                </a:rPr>
                <a:t> 8</a:t>
              </a:r>
              <a:r>
                <a:rPr kumimoji="0" lang="cs-CZ" sz="1800" b="1" i="0" u="none" strike="noStrike" kern="0" cap="none" spc="0" normalizeH="0" baseline="0" noProof="0" dirty="0">
                  <a:ln>
                    <a:noFill/>
                  </a:ln>
                  <a:solidFill>
                    <a:srgbClr val="ED6737"/>
                  </a:solidFill>
                  <a:effectLst/>
                  <a:uLnTx/>
                  <a:uFillTx/>
                  <a:latin typeface="Calibri" panose="020F0502020204030204" pitchFamily="34" charset="0"/>
                </a:rPr>
                <a:t> %</a:t>
              </a:r>
            </a:p>
          </p:txBody>
        </p:sp>
      </p:grpSp>
      <p:grpSp>
        <p:nvGrpSpPr>
          <p:cNvPr id="44" name="Skupina 43"/>
          <p:cNvGrpSpPr/>
          <p:nvPr/>
        </p:nvGrpSpPr>
        <p:grpSpPr>
          <a:xfrm>
            <a:off x="7256161" y="987574"/>
            <a:ext cx="1954167" cy="1063043"/>
            <a:chOff x="5353287" y="1000492"/>
            <a:chExt cx="1954167" cy="1063043"/>
          </a:xfrm>
        </p:grpSpPr>
        <p:sp>
          <p:nvSpPr>
            <p:cNvPr id="27" name="Obdélník 26"/>
            <p:cNvSpPr/>
            <p:nvPr/>
          </p:nvSpPr>
          <p:spPr>
            <a:xfrm>
              <a:off x="5363079" y="1357404"/>
              <a:ext cx="1620000" cy="706131"/>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29" name="TextovéPole 28"/>
            <p:cNvSpPr txBox="1"/>
            <p:nvPr/>
          </p:nvSpPr>
          <p:spPr>
            <a:xfrm>
              <a:off x="5806961" y="1418853"/>
              <a:ext cx="7555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800" b="1" i="0" u="none" strike="noStrike" kern="0" cap="none" spc="0" normalizeH="0" baseline="0" noProof="0" dirty="0">
                  <a:ln>
                    <a:noFill/>
                  </a:ln>
                  <a:solidFill>
                    <a:srgbClr val="ED6737"/>
                  </a:solidFill>
                  <a:effectLst/>
                  <a:uLnTx/>
                  <a:uFillTx/>
                  <a:latin typeface="Calibri" panose="020F0502020204030204" pitchFamily="34" charset="0"/>
                </a:rPr>
                <a:t>- 18 %</a:t>
              </a:r>
            </a:p>
          </p:txBody>
        </p:sp>
        <p:sp>
          <p:nvSpPr>
            <p:cNvPr id="33" name="TextovéPole 32"/>
            <p:cNvSpPr txBox="1"/>
            <p:nvPr/>
          </p:nvSpPr>
          <p:spPr>
            <a:xfrm>
              <a:off x="5353287" y="1056519"/>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Index v roce 2015:</a:t>
              </a:r>
            </a:p>
          </p:txBody>
        </p:sp>
        <p:sp>
          <p:nvSpPr>
            <p:cNvPr id="34" name="TextovéPole 33"/>
            <p:cNvSpPr txBox="1"/>
            <p:nvPr/>
          </p:nvSpPr>
          <p:spPr>
            <a:xfrm>
              <a:off x="6419060" y="1000492"/>
              <a:ext cx="888394"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600" b="1" i="0" u="none" strike="noStrike" kern="0" cap="none" spc="0" normalizeH="0" baseline="0" noProof="0" dirty="0">
                  <a:ln>
                    <a:noFill/>
                  </a:ln>
                  <a:solidFill>
                    <a:srgbClr val="00B050"/>
                  </a:solidFill>
                  <a:effectLst/>
                  <a:uLnTx/>
                  <a:uFillTx/>
                  <a:latin typeface="Calibri" panose="020F0502020204030204" pitchFamily="34" charset="0"/>
                </a:rPr>
                <a:t>97 %</a:t>
              </a:r>
            </a:p>
          </p:txBody>
        </p:sp>
      </p:grpSp>
      <p:grpSp>
        <p:nvGrpSpPr>
          <p:cNvPr id="45" name="Skupina 44"/>
          <p:cNvGrpSpPr/>
          <p:nvPr/>
        </p:nvGrpSpPr>
        <p:grpSpPr>
          <a:xfrm>
            <a:off x="5598826" y="989443"/>
            <a:ext cx="1954167" cy="1063043"/>
            <a:chOff x="5353287" y="1000492"/>
            <a:chExt cx="1954167" cy="1063043"/>
          </a:xfrm>
        </p:grpSpPr>
        <p:sp>
          <p:nvSpPr>
            <p:cNvPr id="46" name="Obdélník 45"/>
            <p:cNvSpPr/>
            <p:nvPr/>
          </p:nvSpPr>
          <p:spPr>
            <a:xfrm>
              <a:off x="5363079" y="1357404"/>
              <a:ext cx="1620000" cy="706131"/>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48" name="TextovéPole 47"/>
            <p:cNvSpPr txBox="1"/>
            <p:nvPr/>
          </p:nvSpPr>
          <p:spPr>
            <a:xfrm>
              <a:off x="5829819" y="1413360"/>
              <a:ext cx="737833"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800" b="1" i="0" u="none" strike="noStrike" kern="0" cap="none" spc="0" normalizeH="0" baseline="0" noProof="0" dirty="0">
                  <a:ln>
                    <a:noFill/>
                  </a:ln>
                  <a:solidFill>
                    <a:srgbClr val="ED6737"/>
                  </a:solidFill>
                  <a:effectLst/>
                  <a:uLnTx/>
                  <a:uFillTx/>
                  <a:latin typeface="Calibri" panose="020F0502020204030204" pitchFamily="34" charset="0"/>
                </a:rPr>
                <a:t>- 9 %</a:t>
              </a:r>
            </a:p>
          </p:txBody>
        </p:sp>
        <p:sp>
          <p:nvSpPr>
            <p:cNvPr id="49" name="TextovéPole 48"/>
            <p:cNvSpPr txBox="1"/>
            <p:nvPr/>
          </p:nvSpPr>
          <p:spPr>
            <a:xfrm>
              <a:off x="5353287" y="1056519"/>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Index v roce 2016:</a:t>
              </a:r>
            </a:p>
          </p:txBody>
        </p:sp>
        <p:sp>
          <p:nvSpPr>
            <p:cNvPr id="50" name="TextovéPole 49"/>
            <p:cNvSpPr txBox="1"/>
            <p:nvPr/>
          </p:nvSpPr>
          <p:spPr>
            <a:xfrm>
              <a:off x="6419060" y="1000492"/>
              <a:ext cx="888394"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600" b="1" i="0" u="none" strike="noStrike" kern="0" cap="none" spc="0" normalizeH="0" baseline="0" noProof="0" dirty="0">
                  <a:ln>
                    <a:noFill/>
                  </a:ln>
                  <a:solidFill>
                    <a:srgbClr val="00B050"/>
                  </a:solidFill>
                  <a:effectLst/>
                  <a:uLnTx/>
                  <a:uFillTx/>
                  <a:latin typeface="Calibri" panose="020F0502020204030204" pitchFamily="34" charset="0"/>
                </a:rPr>
                <a:t>88 %</a:t>
              </a:r>
            </a:p>
          </p:txBody>
        </p:sp>
      </p:grpSp>
      <p:sp>
        <p:nvSpPr>
          <p:cNvPr id="57" name="TextovéPole 56"/>
          <p:cNvSpPr txBox="1"/>
          <p:nvPr/>
        </p:nvSpPr>
        <p:spPr>
          <a:xfrm>
            <a:off x="7256161" y="1740656"/>
            <a:ext cx="1631530"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Srovnání s před pěti</a:t>
            </a:r>
            <a:r>
              <a:rPr kumimoji="0" lang="cs-CZ" sz="1050" b="1" i="0" u="none" strike="noStrike" kern="0" cap="none" spc="0" normalizeH="0" noProof="0" dirty="0">
                <a:ln>
                  <a:noFill/>
                </a:ln>
                <a:solidFill>
                  <a:schemeClr val="bg1"/>
                </a:solidFill>
                <a:effectLst/>
                <a:uLnTx/>
                <a:uFillTx/>
                <a:latin typeface="Calibri" panose="020F0502020204030204" pitchFamily="34" charset="0"/>
              </a:rPr>
              <a:t> lety</a:t>
            </a:r>
            <a:endParaRPr kumimoji="0" lang="cs-CZ" sz="1050" b="1" i="0" u="none" strike="noStrike" kern="0" cap="none" spc="0" normalizeH="0" baseline="0" noProof="0" dirty="0">
              <a:ln>
                <a:noFill/>
              </a:ln>
              <a:solidFill>
                <a:schemeClr val="bg1"/>
              </a:solidFill>
              <a:effectLst/>
              <a:uLnTx/>
              <a:uFillTx/>
              <a:latin typeface="Calibri" panose="020F0502020204030204" pitchFamily="34" charset="0"/>
            </a:endParaRPr>
          </a:p>
        </p:txBody>
      </p:sp>
      <p:sp>
        <p:nvSpPr>
          <p:cNvPr id="59" name="TextovéPole 58"/>
          <p:cNvSpPr txBox="1"/>
          <p:nvPr/>
        </p:nvSpPr>
        <p:spPr>
          <a:xfrm>
            <a:off x="5580112" y="1751178"/>
            <a:ext cx="1685569"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Srovnání</a:t>
            </a:r>
            <a:r>
              <a:rPr kumimoji="0" lang="cs-CZ" sz="1050" b="1" i="0" u="none" strike="noStrike" kern="0" cap="none" spc="0" normalizeH="0" noProof="0" dirty="0">
                <a:ln>
                  <a:noFill/>
                </a:ln>
                <a:solidFill>
                  <a:schemeClr val="bg1"/>
                </a:solidFill>
                <a:effectLst/>
                <a:uLnTx/>
                <a:uFillTx/>
                <a:latin typeface="Calibri" panose="020F0502020204030204" pitchFamily="34" charset="0"/>
              </a:rPr>
              <a:t> s před čtyřmi lety</a:t>
            </a:r>
            <a:endParaRPr kumimoji="0" lang="cs-CZ" sz="1050" b="1" i="0" u="none" strike="noStrike" kern="0" cap="none" spc="0" normalizeH="0" baseline="0" noProof="0" dirty="0">
              <a:ln>
                <a:noFill/>
              </a:ln>
              <a:solidFill>
                <a:schemeClr val="bg1"/>
              </a:solidFill>
              <a:effectLst/>
              <a:uLnTx/>
              <a:uFillTx/>
              <a:latin typeface="Calibri" panose="020F0502020204030204" pitchFamily="34" charset="0"/>
            </a:endParaRPr>
          </a:p>
        </p:txBody>
      </p:sp>
      <p:grpSp>
        <p:nvGrpSpPr>
          <p:cNvPr id="47" name="Skupina 46">
            <a:extLst>
              <a:ext uri="{FF2B5EF4-FFF2-40B4-BE49-F238E27FC236}">
                <a16:creationId xmlns:a16="http://schemas.microsoft.com/office/drawing/2014/main" xmlns="" id="{1E4E0EBE-94A3-4FCD-B4D7-7ACB469B24E1}"/>
              </a:ext>
            </a:extLst>
          </p:cNvPr>
          <p:cNvGrpSpPr/>
          <p:nvPr/>
        </p:nvGrpSpPr>
        <p:grpSpPr>
          <a:xfrm>
            <a:off x="3942642" y="987574"/>
            <a:ext cx="1954167" cy="1063043"/>
            <a:chOff x="5353287" y="1000492"/>
            <a:chExt cx="1954167" cy="1063043"/>
          </a:xfrm>
        </p:grpSpPr>
        <p:sp>
          <p:nvSpPr>
            <p:cNvPr id="52" name="Obdélník 51">
              <a:extLst>
                <a:ext uri="{FF2B5EF4-FFF2-40B4-BE49-F238E27FC236}">
                  <a16:creationId xmlns:a16="http://schemas.microsoft.com/office/drawing/2014/main" xmlns="" id="{689F54B6-A101-4468-99C6-B7B7A6171446}"/>
                </a:ext>
              </a:extLst>
            </p:cNvPr>
            <p:cNvSpPr/>
            <p:nvPr/>
          </p:nvSpPr>
          <p:spPr>
            <a:xfrm>
              <a:off x="5363079" y="1357404"/>
              <a:ext cx="1620000" cy="706131"/>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54" name="TextovéPole 53">
              <a:extLst>
                <a:ext uri="{FF2B5EF4-FFF2-40B4-BE49-F238E27FC236}">
                  <a16:creationId xmlns:a16="http://schemas.microsoft.com/office/drawing/2014/main" xmlns="" id="{37FAC0C0-F31D-4A17-A39A-22AC57681B8C}"/>
                </a:ext>
              </a:extLst>
            </p:cNvPr>
            <p:cNvSpPr txBox="1"/>
            <p:nvPr/>
          </p:nvSpPr>
          <p:spPr>
            <a:xfrm>
              <a:off x="5829819" y="1413360"/>
              <a:ext cx="737833"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800" b="1" i="0" u="none" strike="noStrike" kern="0" cap="none" spc="0" normalizeH="0" baseline="0" noProof="0" dirty="0">
                  <a:ln>
                    <a:noFill/>
                  </a:ln>
                  <a:solidFill>
                    <a:srgbClr val="ED6737"/>
                  </a:solidFill>
                  <a:effectLst/>
                  <a:uLnTx/>
                  <a:uFillTx/>
                  <a:latin typeface="Calibri" panose="020F0502020204030204" pitchFamily="34" charset="0"/>
                </a:rPr>
                <a:t>- 5 %</a:t>
              </a:r>
            </a:p>
          </p:txBody>
        </p:sp>
        <p:sp>
          <p:nvSpPr>
            <p:cNvPr id="55" name="TextovéPole 54">
              <a:extLst>
                <a:ext uri="{FF2B5EF4-FFF2-40B4-BE49-F238E27FC236}">
                  <a16:creationId xmlns:a16="http://schemas.microsoft.com/office/drawing/2014/main" xmlns="" id="{4253B92B-EA33-49D3-9155-F733C727A8D7}"/>
                </a:ext>
              </a:extLst>
            </p:cNvPr>
            <p:cNvSpPr txBox="1"/>
            <p:nvPr/>
          </p:nvSpPr>
          <p:spPr>
            <a:xfrm>
              <a:off x="5353287" y="1056519"/>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Index v roce 2018:</a:t>
              </a:r>
            </a:p>
          </p:txBody>
        </p:sp>
        <p:sp>
          <p:nvSpPr>
            <p:cNvPr id="56" name="TextovéPole 55">
              <a:extLst>
                <a:ext uri="{FF2B5EF4-FFF2-40B4-BE49-F238E27FC236}">
                  <a16:creationId xmlns:a16="http://schemas.microsoft.com/office/drawing/2014/main" xmlns="" id="{866A8BB5-7EBC-494B-BFDC-8B999FCB1B59}"/>
                </a:ext>
              </a:extLst>
            </p:cNvPr>
            <p:cNvSpPr txBox="1"/>
            <p:nvPr/>
          </p:nvSpPr>
          <p:spPr>
            <a:xfrm>
              <a:off x="6419060" y="1000492"/>
              <a:ext cx="888394"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600" b="1" i="0" u="none" strike="noStrike" kern="0" cap="none" spc="0" normalizeH="0" baseline="0" noProof="0" dirty="0">
                  <a:ln>
                    <a:noFill/>
                  </a:ln>
                  <a:solidFill>
                    <a:srgbClr val="FFC000"/>
                  </a:solidFill>
                  <a:effectLst/>
                  <a:uLnTx/>
                  <a:uFillTx/>
                  <a:latin typeface="Calibri" panose="020F0502020204030204" pitchFamily="34" charset="0"/>
                </a:rPr>
                <a:t>84 %</a:t>
              </a:r>
            </a:p>
          </p:txBody>
        </p:sp>
      </p:grpSp>
      <p:sp>
        <p:nvSpPr>
          <p:cNvPr id="61" name="TextovéPole 60">
            <a:extLst>
              <a:ext uri="{FF2B5EF4-FFF2-40B4-BE49-F238E27FC236}">
                <a16:creationId xmlns:a16="http://schemas.microsoft.com/office/drawing/2014/main" xmlns="" id="{F7E63E82-9367-4562-A92F-BD2BCE606F00}"/>
              </a:ext>
            </a:extLst>
          </p:cNvPr>
          <p:cNvSpPr txBox="1"/>
          <p:nvPr/>
        </p:nvSpPr>
        <p:spPr>
          <a:xfrm>
            <a:off x="3923928" y="1749309"/>
            <a:ext cx="1685569"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Srovnání</a:t>
            </a:r>
            <a:r>
              <a:rPr kumimoji="0" lang="cs-CZ" sz="1050" b="1" i="0" u="none" strike="noStrike" kern="0" cap="none" spc="0" normalizeH="0" noProof="0" dirty="0">
                <a:ln>
                  <a:noFill/>
                </a:ln>
                <a:solidFill>
                  <a:schemeClr val="bg1"/>
                </a:solidFill>
                <a:effectLst/>
                <a:uLnTx/>
                <a:uFillTx/>
                <a:latin typeface="Calibri" panose="020F0502020204030204" pitchFamily="34" charset="0"/>
              </a:rPr>
              <a:t> s před dvěma lety</a:t>
            </a:r>
            <a:endParaRPr kumimoji="0" lang="cs-CZ" sz="1050" b="1" i="0" u="none" strike="noStrike" kern="0" cap="none" spc="0" normalizeH="0" baseline="0" noProof="0" dirty="0">
              <a:ln>
                <a:noFill/>
              </a:ln>
              <a:solidFill>
                <a:schemeClr val="bg1"/>
              </a:solidFill>
              <a:effectLst/>
              <a:uLnTx/>
              <a:uFillTx/>
              <a:latin typeface="Calibri" panose="020F0502020204030204" pitchFamily="34" charset="0"/>
            </a:endParaRPr>
          </a:p>
        </p:txBody>
      </p:sp>
    </p:spTree>
    <p:extLst>
      <p:ext uri="{BB962C8B-B14F-4D97-AF65-F5344CB8AC3E}">
        <p14:creationId xmlns:p14="http://schemas.microsoft.com/office/powerpoint/2010/main" val="19804058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Skupina 39"/>
          <p:cNvGrpSpPr>
            <a:grpSpLocks noChangeAspect="1"/>
          </p:cNvGrpSpPr>
          <p:nvPr/>
        </p:nvGrpSpPr>
        <p:grpSpPr>
          <a:xfrm>
            <a:off x="781294" y="2277552"/>
            <a:ext cx="3674827" cy="2102497"/>
            <a:chOff x="347353" y="2593120"/>
            <a:chExt cx="5245617" cy="3001200"/>
          </a:xfrm>
        </p:grpSpPr>
        <p:pic>
          <p:nvPicPr>
            <p:cNvPr id="3" name="Picture 19"/>
            <p:cNvPicPr>
              <a:picLocks noChangeAspect="1" noChangeArrowheads="1"/>
            </p:cNvPicPr>
            <p:nvPr/>
          </p:nvPicPr>
          <p:blipFill>
            <a:blip r:embed="rId2" cstate="print">
              <a:duotone>
                <a:schemeClr val="accent4">
                  <a:shade val="45000"/>
                  <a:satMod val="135000"/>
                </a:schemeClr>
                <a:prstClr val="white"/>
              </a:duotone>
              <a:extLst>
                <a:ext uri="{BEBA8EAE-BF5A-486C-A8C5-ECC9F3942E4B}">
                  <a14:imgProps xmlns:a14="http://schemas.microsoft.com/office/drawing/2010/main">
                    <a14:imgLayer r:embed="rId3">
                      <a14:imgEffect>
                        <a14:sharpenSoften amount="59000"/>
                      </a14:imgEffect>
                      <a14:imgEffect>
                        <a14:brightnessContrast contrast="-30000"/>
                      </a14:imgEffect>
                    </a14:imgLayer>
                  </a14:imgProps>
                </a:ext>
              </a:extLst>
            </a:blip>
            <a:srcRect/>
            <a:stretch>
              <a:fillRect/>
            </a:stretch>
          </p:blipFill>
          <p:spPr bwMode="auto">
            <a:xfrm>
              <a:off x="347353" y="2593120"/>
              <a:ext cx="5245617" cy="3001200"/>
            </a:xfrm>
            <a:prstGeom prst="rect">
              <a:avLst/>
            </a:prstGeom>
            <a:noFill/>
            <a:ln w="9525">
              <a:noFill/>
              <a:miter lim="800000"/>
              <a:headEnd/>
              <a:tailEnd/>
            </a:ln>
          </p:spPr>
        </p:pic>
        <p:grpSp>
          <p:nvGrpSpPr>
            <p:cNvPr id="22" name="Skupina 21"/>
            <p:cNvGrpSpPr/>
            <p:nvPr/>
          </p:nvGrpSpPr>
          <p:grpSpPr>
            <a:xfrm>
              <a:off x="3188698" y="4742971"/>
              <a:ext cx="624470" cy="849684"/>
              <a:chOff x="3444561" y="2906220"/>
              <a:chExt cx="624470" cy="849684"/>
            </a:xfrm>
          </p:grpSpPr>
          <p:grpSp>
            <p:nvGrpSpPr>
              <p:cNvPr id="23" name="Group 135"/>
              <p:cNvGrpSpPr>
                <a:grpSpLocks noChangeAspect="1"/>
              </p:cNvGrpSpPr>
              <p:nvPr/>
            </p:nvGrpSpPr>
            <p:grpSpPr>
              <a:xfrm>
                <a:off x="3444561" y="3050994"/>
                <a:ext cx="417266" cy="704910"/>
                <a:chOff x="8478792" y="1561854"/>
                <a:chExt cx="644371" cy="1088573"/>
              </a:xfrm>
              <a:solidFill>
                <a:srgbClr val="404040"/>
              </a:solidFill>
            </p:grpSpPr>
            <p:sp>
              <p:nvSpPr>
                <p:cNvPr id="25" name="Freeform 58"/>
                <p:cNvSpPr>
                  <a:spLocks/>
                </p:cNvSpPr>
                <p:nvPr/>
              </p:nvSpPr>
              <p:spPr bwMode="auto">
                <a:xfrm>
                  <a:off x="8581143" y="1561854"/>
                  <a:ext cx="235966" cy="235966"/>
                </a:xfrm>
                <a:custGeom>
                  <a:avLst/>
                  <a:gdLst/>
                  <a:ahLst/>
                  <a:cxnLst>
                    <a:cxn ang="0">
                      <a:pos x="79" y="187"/>
                    </a:cxn>
                    <a:cxn ang="0">
                      <a:pos x="187" y="119"/>
                    </a:cxn>
                    <a:cxn ang="0">
                      <a:pos x="120" y="11"/>
                    </a:cxn>
                    <a:cxn ang="0">
                      <a:pos x="11" y="79"/>
                    </a:cxn>
                    <a:cxn ang="0">
                      <a:pos x="79" y="187"/>
                    </a:cxn>
                  </a:cxnLst>
                  <a:rect l="0" t="0" r="r" b="b"/>
                  <a:pathLst>
                    <a:path w="198" h="198">
                      <a:moveTo>
                        <a:pt x="79" y="187"/>
                      </a:moveTo>
                      <a:cubicBezTo>
                        <a:pt x="127" y="198"/>
                        <a:pt x="175" y="168"/>
                        <a:pt x="187" y="119"/>
                      </a:cubicBezTo>
                      <a:cubicBezTo>
                        <a:pt x="198" y="71"/>
                        <a:pt x="168" y="23"/>
                        <a:pt x="120" y="11"/>
                      </a:cubicBezTo>
                      <a:cubicBezTo>
                        <a:pt x="71" y="0"/>
                        <a:pt x="23" y="30"/>
                        <a:pt x="11" y="79"/>
                      </a:cubicBezTo>
                      <a:cubicBezTo>
                        <a:pt x="0" y="127"/>
                        <a:pt x="30" y="175"/>
                        <a:pt x="79" y="18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26" name="Freeform 59"/>
                <p:cNvSpPr>
                  <a:spLocks/>
                </p:cNvSpPr>
                <p:nvPr/>
              </p:nvSpPr>
              <p:spPr bwMode="auto">
                <a:xfrm>
                  <a:off x="8478792" y="1645047"/>
                  <a:ext cx="644371" cy="1005380"/>
                </a:xfrm>
                <a:custGeom>
                  <a:avLst/>
                  <a:gdLst/>
                  <a:ahLst/>
                  <a:cxnLst>
                    <a:cxn ang="0">
                      <a:pos x="77" y="364"/>
                    </a:cxn>
                    <a:cxn ang="0">
                      <a:pos x="77" y="364"/>
                    </a:cxn>
                    <a:cxn ang="0">
                      <a:pos x="141" y="350"/>
                    </a:cxn>
                    <a:cxn ang="0">
                      <a:pos x="190" y="325"/>
                    </a:cxn>
                    <a:cxn ang="0">
                      <a:pos x="190" y="270"/>
                    </a:cxn>
                    <a:cxn ang="0">
                      <a:pos x="155" y="271"/>
                    </a:cxn>
                    <a:cxn ang="0">
                      <a:pos x="77" y="300"/>
                    </a:cxn>
                    <a:cxn ang="0">
                      <a:pos x="77" y="300"/>
                    </a:cxn>
                    <a:cxn ang="0">
                      <a:pos x="64" y="285"/>
                    </a:cxn>
                    <a:cxn ang="0">
                      <a:pos x="77" y="292"/>
                    </a:cxn>
                    <a:cxn ang="0">
                      <a:pos x="78" y="292"/>
                    </a:cxn>
                    <a:cxn ang="0">
                      <a:pos x="157" y="261"/>
                    </a:cxn>
                    <a:cxn ang="0">
                      <a:pos x="159" y="198"/>
                    </a:cxn>
                    <a:cxn ang="0">
                      <a:pos x="216" y="212"/>
                    </a:cxn>
                    <a:cxn ang="0">
                      <a:pos x="193" y="262"/>
                    </a:cxn>
                    <a:cxn ang="0">
                      <a:pos x="212" y="307"/>
                    </a:cxn>
                    <a:cxn ang="0">
                      <a:pos x="168" y="346"/>
                    </a:cxn>
                    <a:cxn ang="0">
                      <a:pos x="137" y="373"/>
                    </a:cxn>
                    <a:cxn ang="0">
                      <a:pos x="77" y="372"/>
                    </a:cxn>
                    <a:cxn ang="0">
                      <a:pos x="77" y="374"/>
                    </a:cxn>
                    <a:cxn ang="0">
                      <a:pos x="77" y="794"/>
                    </a:cxn>
                    <a:cxn ang="0">
                      <a:pos x="176" y="794"/>
                    </a:cxn>
                    <a:cxn ang="0">
                      <a:pos x="194" y="481"/>
                    </a:cxn>
                    <a:cxn ang="0">
                      <a:pos x="244" y="844"/>
                    </a:cxn>
                    <a:cxn ang="0">
                      <a:pos x="293" y="450"/>
                    </a:cxn>
                    <a:cxn ang="0">
                      <a:pos x="293" y="205"/>
                    </a:cxn>
                    <a:cxn ang="0">
                      <a:pos x="529" y="56"/>
                    </a:cxn>
                    <a:cxn ang="0">
                      <a:pos x="480" y="15"/>
                    </a:cxn>
                    <a:cxn ang="0">
                      <a:pos x="279" y="143"/>
                    </a:cxn>
                    <a:cxn ang="0">
                      <a:pos x="265" y="146"/>
                    </a:cxn>
                    <a:cxn ang="0">
                      <a:pos x="108" y="146"/>
                    </a:cxn>
                    <a:cxn ang="0">
                      <a:pos x="95" y="148"/>
                    </a:cxn>
                    <a:cxn ang="0">
                      <a:pos x="0" y="285"/>
                    </a:cxn>
                    <a:cxn ang="0">
                      <a:pos x="76" y="364"/>
                    </a:cxn>
                  </a:cxnLst>
                  <a:rect l="0" t="0" r="r" b="b"/>
                  <a:pathLst>
                    <a:path w="541" h="844">
                      <a:moveTo>
                        <a:pt x="76" y="364"/>
                      </a:moveTo>
                      <a:cubicBezTo>
                        <a:pt x="76" y="364"/>
                        <a:pt x="76" y="364"/>
                        <a:pt x="77" y="364"/>
                      </a:cubicBezTo>
                      <a:cubicBezTo>
                        <a:pt x="77" y="364"/>
                        <a:pt x="77" y="364"/>
                        <a:pt x="77" y="364"/>
                      </a:cubicBezTo>
                      <a:cubicBezTo>
                        <a:pt x="77" y="364"/>
                        <a:pt x="77" y="364"/>
                        <a:pt x="77" y="364"/>
                      </a:cubicBezTo>
                      <a:cubicBezTo>
                        <a:pt x="77" y="364"/>
                        <a:pt x="77" y="364"/>
                        <a:pt x="77" y="364"/>
                      </a:cubicBezTo>
                      <a:cubicBezTo>
                        <a:pt x="97" y="364"/>
                        <a:pt x="117" y="359"/>
                        <a:pt x="141" y="350"/>
                      </a:cubicBezTo>
                      <a:cubicBezTo>
                        <a:pt x="150" y="346"/>
                        <a:pt x="161" y="341"/>
                        <a:pt x="171" y="335"/>
                      </a:cubicBezTo>
                      <a:cubicBezTo>
                        <a:pt x="177" y="332"/>
                        <a:pt x="183" y="328"/>
                        <a:pt x="190" y="325"/>
                      </a:cubicBezTo>
                      <a:cubicBezTo>
                        <a:pt x="205" y="315"/>
                        <a:pt x="210" y="296"/>
                        <a:pt x="201" y="281"/>
                      </a:cubicBezTo>
                      <a:cubicBezTo>
                        <a:pt x="198" y="276"/>
                        <a:pt x="195" y="272"/>
                        <a:pt x="190" y="270"/>
                      </a:cubicBezTo>
                      <a:cubicBezTo>
                        <a:pt x="180" y="264"/>
                        <a:pt x="168" y="263"/>
                        <a:pt x="157" y="269"/>
                      </a:cubicBezTo>
                      <a:cubicBezTo>
                        <a:pt x="156" y="270"/>
                        <a:pt x="156" y="270"/>
                        <a:pt x="155" y="271"/>
                      </a:cubicBezTo>
                      <a:cubicBezTo>
                        <a:pt x="116" y="294"/>
                        <a:pt x="90" y="301"/>
                        <a:pt x="77" y="300"/>
                      </a:cubicBezTo>
                      <a:cubicBezTo>
                        <a:pt x="77" y="300"/>
                        <a:pt x="77" y="300"/>
                        <a:pt x="77" y="300"/>
                      </a:cubicBezTo>
                      <a:cubicBezTo>
                        <a:pt x="77" y="300"/>
                        <a:pt x="77" y="300"/>
                        <a:pt x="77" y="300"/>
                      </a:cubicBezTo>
                      <a:cubicBezTo>
                        <a:pt x="77" y="300"/>
                        <a:pt x="77" y="300"/>
                        <a:pt x="77" y="300"/>
                      </a:cubicBezTo>
                      <a:cubicBezTo>
                        <a:pt x="68" y="300"/>
                        <a:pt x="67" y="298"/>
                        <a:pt x="67" y="298"/>
                      </a:cubicBezTo>
                      <a:cubicBezTo>
                        <a:pt x="66" y="297"/>
                        <a:pt x="64" y="293"/>
                        <a:pt x="64" y="285"/>
                      </a:cubicBezTo>
                      <a:cubicBezTo>
                        <a:pt x="64" y="274"/>
                        <a:pt x="68" y="257"/>
                        <a:pt x="77" y="242"/>
                      </a:cubicBezTo>
                      <a:cubicBezTo>
                        <a:pt x="77" y="292"/>
                        <a:pt x="77" y="292"/>
                        <a:pt x="77" y="292"/>
                      </a:cubicBezTo>
                      <a:cubicBezTo>
                        <a:pt x="77" y="292"/>
                        <a:pt x="77" y="292"/>
                        <a:pt x="78" y="292"/>
                      </a:cubicBezTo>
                      <a:cubicBezTo>
                        <a:pt x="78" y="292"/>
                        <a:pt x="78" y="292"/>
                        <a:pt x="78" y="292"/>
                      </a:cubicBezTo>
                      <a:cubicBezTo>
                        <a:pt x="90" y="292"/>
                        <a:pt x="117" y="285"/>
                        <a:pt x="153" y="263"/>
                      </a:cubicBezTo>
                      <a:cubicBezTo>
                        <a:pt x="154" y="262"/>
                        <a:pt x="155" y="261"/>
                        <a:pt x="157" y="261"/>
                      </a:cubicBezTo>
                      <a:cubicBezTo>
                        <a:pt x="163" y="224"/>
                        <a:pt x="163" y="224"/>
                        <a:pt x="163" y="224"/>
                      </a:cubicBezTo>
                      <a:cubicBezTo>
                        <a:pt x="159" y="217"/>
                        <a:pt x="157" y="208"/>
                        <a:pt x="159" y="198"/>
                      </a:cubicBezTo>
                      <a:cubicBezTo>
                        <a:pt x="163" y="181"/>
                        <a:pt x="179" y="170"/>
                        <a:pt x="195" y="174"/>
                      </a:cubicBezTo>
                      <a:cubicBezTo>
                        <a:pt x="211" y="177"/>
                        <a:pt x="220" y="194"/>
                        <a:pt x="216" y="212"/>
                      </a:cubicBezTo>
                      <a:cubicBezTo>
                        <a:pt x="214" y="221"/>
                        <a:pt x="208" y="228"/>
                        <a:pt x="201" y="233"/>
                      </a:cubicBezTo>
                      <a:cubicBezTo>
                        <a:pt x="193" y="262"/>
                        <a:pt x="193" y="262"/>
                        <a:pt x="193" y="262"/>
                      </a:cubicBezTo>
                      <a:cubicBezTo>
                        <a:pt x="199" y="265"/>
                        <a:pt x="204" y="270"/>
                        <a:pt x="208" y="277"/>
                      </a:cubicBezTo>
                      <a:cubicBezTo>
                        <a:pt x="213" y="286"/>
                        <a:pt x="215" y="297"/>
                        <a:pt x="212" y="307"/>
                      </a:cubicBezTo>
                      <a:cubicBezTo>
                        <a:pt x="210" y="317"/>
                        <a:pt x="203" y="326"/>
                        <a:pt x="194" y="331"/>
                      </a:cubicBezTo>
                      <a:cubicBezTo>
                        <a:pt x="185" y="337"/>
                        <a:pt x="176" y="341"/>
                        <a:pt x="168" y="346"/>
                      </a:cubicBezTo>
                      <a:cubicBezTo>
                        <a:pt x="159" y="378"/>
                        <a:pt x="159" y="378"/>
                        <a:pt x="159" y="378"/>
                      </a:cubicBezTo>
                      <a:cubicBezTo>
                        <a:pt x="137" y="373"/>
                        <a:pt x="137" y="373"/>
                        <a:pt x="137" y="373"/>
                      </a:cubicBezTo>
                      <a:cubicBezTo>
                        <a:pt x="139" y="359"/>
                        <a:pt x="139" y="359"/>
                        <a:pt x="139" y="359"/>
                      </a:cubicBezTo>
                      <a:cubicBezTo>
                        <a:pt x="116" y="368"/>
                        <a:pt x="96" y="372"/>
                        <a:pt x="77" y="372"/>
                      </a:cubicBezTo>
                      <a:cubicBezTo>
                        <a:pt x="77" y="372"/>
                        <a:pt x="77" y="372"/>
                        <a:pt x="77" y="372"/>
                      </a:cubicBezTo>
                      <a:cubicBezTo>
                        <a:pt x="77" y="374"/>
                        <a:pt x="77" y="374"/>
                        <a:pt x="77" y="374"/>
                      </a:cubicBezTo>
                      <a:cubicBezTo>
                        <a:pt x="77" y="450"/>
                        <a:pt x="77" y="450"/>
                        <a:pt x="77" y="450"/>
                      </a:cubicBezTo>
                      <a:cubicBezTo>
                        <a:pt x="77" y="794"/>
                        <a:pt x="77" y="794"/>
                        <a:pt x="77" y="794"/>
                      </a:cubicBezTo>
                      <a:cubicBezTo>
                        <a:pt x="77" y="822"/>
                        <a:pt x="99" y="844"/>
                        <a:pt x="126" y="844"/>
                      </a:cubicBezTo>
                      <a:cubicBezTo>
                        <a:pt x="154" y="844"/>
                        <a:pt x="176" y="822"/>
                        <a:pt x="176" y="794"/>
                      </a:cubicBezTo>
                      <a:cubicBezTo>
                        <a:pt x="176" y="481"/>
                        <a:pt x="176" y="481"/>
                        <a:pt x="176" y="481"/>
                      </a:cubicBezTo>
                      <a:cubicBezTo>
                        <a:pt x="194" y="481"/>
                        <a:pt x="194" y="481"/>
                        <a:pt x="194" y="481"/>
                      </a:cubicBezTo>
                      <a:cubicBezTo>
                        <a:pt x="194" y="794"/>
                        <a:pt x="194" y="794"/>
                        <a:pt x="194" y="794"/>
                      </a:cubicBezTo>
                      <a:cubicBezTo>
                        <a:pt x="194" y="822"/>
                        <a:pt x="217" y="844"/>
                        <a:pt x="244" y="844"/>
                      </a:cubicBezTo>
                      <a:cubicBezTo>
                        <a:pt x="271" y="844"/>
                        <a:pt x="293" y="822"/>
                        <a:pt x="293" y="794"/>
                      </a:cubicBezTo>
                      <a:cubicBezTo>
                        <a:pt x="293" y="450"/>
                        <a:pt x="293" y="450"/>
                        <a:pt x="293" y="450"/>
                      </a:cubicBezTo>
                      <a:cubicBezTo>
                        <a:pt x="293" y="374"/>
                        <a:pt x="293" y="374"/>
                        <a:pt x="293" y="374"/>
                      </a:cubicBezTo>
                      <a:cubicBezTo>
                        <a:pt x="293" y="205"/>
                        <a:pt x="293" y="205"/>
                        <a:pt x="293" y="205"/>
                      </a:cubicBezTo>
                      <a:cubicBezTo>
                        <a:pt x="309" y="202"/>
                        <a:pt x="331" y="196"/>
                        <a:pt x="356" y="185"/>
                      </a:cubicBezTo>
                      <a:cubicBezTo>
                        <a:pt x="407" y="164"/>
                        <a:pt x="471" y="126"/>
                        <a:pt x="529" y="56"/>
                      </a:cubicBezTo>
                      <a:cubicBezTo>
                        <a:pt x="541" y="43"/>
                        <a:pt x="539" y="22"/>
                        <a:pt x="525" y="11"/>
                      </a:cubicBezTo>
                      <a:cubicBezTo>
                        <a:pt x="512" y="0"/>
                        <a:pt x="491" y="2"/>
                        <a:pt x="480" y="15"/>
                      </a:cubicBezTo>
                      <a:cubicBezTo>
                        <a:pt x="430" y="76"/>
                        <a:pt x="374" y="108"/>
                        <a:pt x="331" y="126"/>
                      </a:cubicBezTo>
                      <a:cubicBezTo>
                        <a:pt x="310" y="135"/>
                        <a:pt x="292" y="140"/>
                        <a:pt x="279" y="143"/>
                      </a:cubicBezTo>
                      <a:cubicBezTo>
                        <a:pt x="273" y="144"/>
                        <a:pt x="268" y="145"/>
                        <a:pt x="265" y="146"/>
                      </a:cubicBezTo>
                      <a:cubicBezTo>
                        <a:pt x="265" y="146"/>
                        <a:pt x="265" y="146"/>
                        <a:pt x="265" y="146"/>
                      </a:cubicBezTo>
                      <a:cubicBezTo>
                        <a:pt x="264" y="146"/>
                        <a:pt x="263" y="146"/>
                        <a:pt x="262" y="146"/>
                      </a:cubicBezTo>
                      <a:cubicBezTo>
                        <a:pt x="108" y="146"/>
                        <a:pt x="108" y="146"/>
                        <a:pt x="108" y="146"/>
                      </a:cubicBezTo>
                      <a:cubicBezTo>
                        <a:pt x="106" y="146"/>
                        <a:pt x="104" y="146"/>
                        <a:pt x="102" y="146"/>
                      </a:cubicBezTo>
                      <a:cubicBezTo>
                        <a:pt x="100" y="147"/>
                        <a:pt x="97" y="147"/>
                        <a:pt x="95" y="148"/>
                      </a:cubicBezTo>
                      <a:cubicBezTo>
                        <a:pt x="64" y="157"/>
                        <a:pt x="42" y="179"/>
                        <a:pt x="26" y="204"/>
                      </a:cubicBezTo>
                      <a:cubicBezTo>
                        <a:pt x="10" y="229"/>
                        <a:pt x="0" y="257"/>
                        <a:pt x="0" y="285"/>
                      </a:cubicBezTo>
                      <a:cubicBezTo>
                        <a:pt x="0" y="303"/>
                        <a:pt x="4" y="323"/>
                        <a:pt x="18" y="339"/>
                      </a:cubicBezTo>
                      <a:cubicBezTo>
                        <a:pt x="32" y="356"/>
                        <a:pt x="54" y="364"/>
                        <a:pt x="76" y="36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grpSp>
          <p:sp>
            <p:nvSpPr>
              <p:cNvPr id="24" name="Pěticípá hvězda 23"/>
              <p:cNvSpPr/>
              <p:nvPr/>
            </p:nvSpPr>
            <p:spPr>
              <a:xfrm>
                <a:off x="3848383" y="2906220"/>
                <a:ext cx="220648" cy="180069"/>
              </a:xfrm>
              <a:prstGeom prst="star5">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a:ln>
                    <a:noFill/>
                  </a:ln>
                  <a:solidFill>
                    <a:sysClr val="windowText" lastClr="000000"/>
                  </a:solidFill>
                  <a:effectLst/>
                  <a:uLnTx/>
                  <a:uFillTx/>
                </a:endParaRPr>
              </a:p>
            </p:txBody>
          </p:sp>
        </p:grpSp>
      </p:grpSp>
      <p:sp>
        <p:nvSpPr>
          <p:cNvPr id="2" name="Zástupný symbol pro číslo snímku 1"/>
          <p:cNvSpPr>
            <a:spLocks noGrp="1"/>
          </p:cNvSpPr>
          <p:nvPr>
            <p:ph type="sldNum" sz="quarter" idx="12"/>
          </p:nvPr>
        </p:nvSpPr>
        <p:spPr/>
        <p:txBody>
          <a:bodyPr/>
          <a:lstStyle/>
          <a:p>
            <a:pPr defTabSz="685800">
              <a:defRPr/>
            </a:pPr>
            <a:fld id="{EFA7B33C-2957-4FED-A986-F7D0C74A1F7C}" type="slidenum">
              <a:rPr lang="cs-CZ" smtClean="0">
                <a:solidFill>
                  <a:srgbClr val="003C78"/>
                </a:solidFill>
              </a:rPr>
              <a:pPr defTabSz="685800">
                <a:defRPr/>
              </a:pPr>
              <a:t>27</a:t>
            </a:fld>
            <a:endParaRPr lang="cs-CZ" dirty="0">
              <a:solidFill>
                <a:srgbClr val="003C78"/>
              </a:solidFill>
            </a:endParaRPr>
          </a:p>
        </p:txBody>
      </p:sp>
      <p:sp>
        <p:nvSpPr>
          <p:cNvPr id="6" name="Nadpis 3"/>
          <p:cNvSpPr txBox="1">
            <a:spLocks/>
          </p:cNvSpPr>
          <p:nvPr/>
        </p:nvSpPr>
        <p:spPr>
          <a:xfrm>
            <a:off x="220553" y="454018"/>
            <a:ext cx="8654595" cy="461548"/>
          </a:xfrm>
          <a:prstGeom prst="rect">
            <a:avLst/>
          </a:prstGeom>
        </p:spPr>
        <p:txBody>
          <a:bodyPr vert="horz" lIns="36000" tIns="45720" rIns="36000" bIns="45720" rtlCol="0" anchor="t">
            <a:noAutofit/>
          </a:bodyPr>
          <a:lstStyle>
            <a:lvl1pPr algn="l" defTabSz="914400" rtl="0" eaLnBrk="1" latinLnBrk="0" hangingPunct="1">
              <a:spcBef>
                <a:spcPct val="0"/>
              </a:spcBef>
              <a:buNone/>
              <a:defRPr sz="2800" b="1" kern="1200">
                <a:solidFill>
                  <a:srgbClr val="404040"/>
                </a:solidFill>
                <a:latin typeface="Calibri" pitchFamily="34" charset="0"/>
                <a:ea typeface="+mj-ea"/>
                <a:cs typeface="Arial"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pl-PL" sz="2400" b="1" i="0" u="none" strike="noStrike" kern="1200" cap="none" spc="0" normalizeH="0" baseline="0" noProof="0" dirty="0">
                <a:ln>
                  <a:noFill/>
                </a:ln>
                <a:solidFill>
                  <a:srgbClr val="404040"/>
                </a:solidFill>
                <a:effectLst/>
                <a:uLnTx/>
                <a:uFillTx/>
                <a:latin typeface="Calibri" pitchFamily="34" charset="0"/>
                <a:ea typeface="+mj-ea"/>
                <a:cs typeface="Arial" pitchFamily="34" charset="0"/>
              </a:rPr>
              <a:t>Jihomoravský kraj</a:t>
            </a:r>
          </a:p>
        </p:txBody>
      </p:sp>
      <p:sp>
        <p:nvSpPr>
          <p:cNvPr id="7" name="Zástupný symbol pro text 4"/>
          <p:cNvSpPr txBox="1">
            <a:spLocks/>
          </p:cNvSpPr>
          <p:nvPr/>
        </p:nvSpPr>
        <p:spPr>
          <a:xfrm>
            <a:off x="166765" y="188107"/>
            <a:ext cx="6710396" cy="442661"/>
          </a:xfrm>
          <a:prstGeom prst="rect">
            <a:avLst/>
          </a:prstGeom>
        </p:spPr>
        <p:txBody>
          <a:bodyPr/>
          <a:lstStyle>
            <a:lvl1pPr marL="174625" indent="-174625" algn="l" defTabSz="914400" rtl="0" eaLnBrk="1" latinLnBrk="0" hangingPunct="1">
              <a:spcBef>
                <a:spcPct val="20000"/>
              </a:spcBef>
              <a:buFont typeface="Wingdings" pitchFamily="2" charset="2"/>
              <a:buChar char="§"/>
              <a:defRPr sz="2000" kern="1200">
                <a:solidFill>
                  <a:srgbClr val="404040"/>
                </a:solidFill>
                <a:latin typeface="Calibri" pitchFamily="34" charset="0"/>
                <a:ea typeface="+mn-ea"/>
                <a:cs typeface="Arial" pitchFamily="34" charset="0"/>
              </a:defRPr>
            </a:lvl1pPr>
            <a:lvl2pPr marL="444500" indent="-203200" algn="l" defTabSz="914400" rtl="0" eaLnBrk="1" latinLnBrk="0" hangingPunct="1">
              <a:spcBef>
                <a:spcPct val="20000"/>
              </a:spcBef>
              <a:buSzPct val="100000"/>
              <a:buFont typeface="Wingdings" panose="05000000000000000000" pitchFamily="2" charset="2"/>
              <a:buChar char="§"/>
              <a:defRPr sz="1800" kern="1200">
                <a:solidFill>
                  <a:srgbClr val="404040"/>
                </a:solidFill>
                <a:latin typeface="Calibri" pitchFamily="34" charset="0"/>
                <a:ea typeface="+mn-ea"/>
                <a:cs typeface="Arial" pitchFamily="34" charset="0"/>
              </a:defRPr>
            </a:lvl2pPr>
            <a:lvl3pPr marL="622300" indent="-127000" algn="l" defTabSz="914400" rtl="0" eaLnBrk="1" latinLnBrk="0" hangingPunct="1">
              <a:spcBef>
                <a:spcPct val="20000"/>
              </a:spcBef>
              <a:buSzPct val="100000"/>
              <a:buFont typeface="Arial" pitchFamily="34" charset="0"/>
              <a:buNone/>
              <a:defRPr sz="1800" kern="1200">
                <a:solidFill>
                  <a:srgbClr val="404040"/>
                </a:solidFill>
                <a:latin typeface="Calibri" pitchFamily="34" charset="0"/>
                <a:ea typeface="+mn-ea"/>
                <a:cs typeface="Arial" pitchFamily="34" charset="0"/>
              </a:defRPr>
            </a:lvl3pPr>
            <a:lvl4pPr marL="901700" indent="-139700" algn="l" defTabSz="914400" rtl="0" eaLnBrk="1" latinLnBrk="0" hangingPunct="1">
              <a:spcBef>
                <a:spcPct val="20000"/>
              </a:spcBef>
              <a:buFont typeface="Arial" pitchFamily="34" charset="0"/>
              <a:buNone/>
              <a:defRPr sz="1600" kern="1200">
                <a:solidFill>
                  <a:srgbClr val="404040"/>
                </a:solidFill>
                <a:latin typeface="Calibri" pitchFamily="34" charset="0"/>
                <a:ea typeface="+mn-ea"/>
                <a:cs typeface="Arial" pitchFamily="34" charset="0"/>
              </a:defRPr>
            </a:lvl4pPr>
            <a:lvl5pPr marL="1257300" indent="-139700" algn="l" defTabSz="914400" rtl="0" eaLnBrk="1" latinLnBrk="0" hangingPunct="1">
              <a:spcBef>
                <a:spcPct val="20000"/>
              </a:spcBef>
              <a:buFont typeface="Arial" pitchFamily="34" charset="0"/>
              <a:buNone/>
              <a:defRPr sz="1400" kern="1200">
                <a:solidFill>
                  <a:srgbClr val="404040"/>
                </a:solidFill>
                <a:latin typeface="Calibri"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Wingdings" pitchFamily="2" charset="2"/>
              <a:buNone/>
              <a:tabLst/>
              <a:defRPr/>
            </a:pPr>
            <a:r>
              <a:rPr kumimoji="0" lang="pl-PL" sz="1800" b="0" i="0" u="none" strike="noStrike" kern="1200" cap="none" spc="0" normalizeH="0" baseline="0" noProof="0" dirty="0">
                <a:ln>
                  <a:noFill/>
                </a:ln>
                <a:solidFill>
                  <a:srgbClr val="404040"/>
                </a:solidFill>
                <a:effectLst/>
                <a:uLnTx/>
                <a:uFillTx/>
                <a:latin typeface="Calibri" pitchFamily="34" charset="0"/>
                <a:ea typeface="+mn-ea"/>
                <a:cs typeface="Arial" pitchFamily="34" charset="0"/>
              </a:rPr>
              <a:t>JAK SI TIC VEDLA V JEDNOTLIVÝCH KRAJÍCH?</a:t>
            </a:r>
          </a:p>
        </p:txBody>
      </p:sp>
      <p:grpSp>
        <p:nvGrpSpPr>
          <p:cNvPr id="60" name="Skupina 59"/>
          <p:cNvGrpSpPr/>
          <p:nvPr/>
        </p:nvGrpSpPr>
        <p:grpSpPr>
          <a:xfrm>
            <a:off x="5220886" y="4431589"/>
            <a:ext cx="2303951" cy="247593"/>
            <a:chOff x="5245266" y="2311868"/>
            <a:chExt cx="2303951" cy="247593"/>
          </a:xfrm>
        </p:grpSpPr>
        <p:sp>
          <p:nvSpPr>
            <p:cNvPr id="8" name="TextovéPole 7"/>
            <p:cNvSpPr txBox="1"/>
            <p:nvPr/>
          </p:nvSpPr>
          <p:spPr>
            <a:xfrm>
              <a:off x="5365835" y="2312812"/>
              <a:ext cx="525354" cy="246221"/>
            </a:xfrm>
            <a:prstGeom prst="rect">
              <a:avLst/>
            </a:prstGeom>
          </p:spPr>
          <p:txBody>
            <a:bodyPr wrap="none" rtlCol="0">
              <a:spAutoFit/>
            </a:bodyPr>
            <a:lstStyle/>
            <a:p>
              <a:pPr marL="0" marR="0" lvl="0" indent="0" defTabSz="914330" eaLnBrk="1" fontAlgn="auto" latinLnBrk="0" hangingPunct="1">
                <a:lnSpc>
                  <a:spcPct val="100000"/>
                </a:lnSpc>
                <a:spcBef>
                  <a:spcPts val="600"/>
                </a:spcBef>
                <a:spcAft>
                  <a:spcPts val="0"/>
                </a:spcAft>
                <a:buClrTx/>
                <a:buSzTx/>
                <a:buFontTx/>
                <a:buNone/>
                <a:tabLst/>
                <a:defRPr/>
              </a:pPr>
              <a:r>
                <a:rPr kumimoji="0" lang="cs-CZ" sz="1000" b="0" i="0" u="none" strike="noStrike" kern="0" cap="none" spc="0" normalizeH="0" baseline="0" noProof="0" dirty="0">
                  <a:ln>
                    <a:noFill/>
                  </a:ln>
                  <a:solidFill>
                    <a:srgbClr val="404040"/>
                  </a:solidFill>
                  <a:effectLst/>
                  <a:uLnTx/>
                  <a:uFillTx/>
                  <a:latin typeface="Calibri"/>
                  <a:cs typeface="Arial" pitchFamily="34" charset="0"/>
                </a:rPr>
                <a:t>&gt; 85 %</a:t>
              </a:r>
            </a:p>
          </p:txBody>
        </p:sp>
        <p:sp>
          <p:nvSpPr>
            <p:cNvPr id="9" name="Obdélník 8"/>
            <p:cNvSpPr/>
            <p:nvPr/>
          </p:nvSpPr>
          <p:spPr>
            <a:xfrm>
              <a:off x="5245266" y="2390351"/>
              <a:ext cx="175731" cy="81080"/>
            </a:xfrm>
            <a:prstGeom prst="rect">
              <a:avLst/>
            </a:prstGeom>
            <a:solidFill>
              <a:srgbClr val="00B05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10" name="Obdélník 9"/>
            <p:cNvSpPr/>
            <p:nvPr/>
          </p:nvSpPr>
          <p:spPr>
            <a:xfrm>
              <a:off x="5912077" y="2390351"/>
              <a:ext cx="175731" cy="81080"/>
            </a:xfrm>
            <a:prstGeom prst="rect">
              <a:avLst/>
            </a:prstGeom>
            <a:solidFill>
              <a:srgbClr val="FFC00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11" name="Obdélník 10"/>
            <p:cNvSpPr/>
            <p:nvPr/>
          </p:nvSpPr>
          <p:spPr>
            <a:xfrm>
              <a:off x="6903854" y="2387376"/>
              <a:ext cx="175731" cy="81080"/>
            </a:xfrm>
            <a:prstGeom prst="rect">
              <a:avLst/>
            </a:prstGeom>
            <a:solidFill>
              <a:srgbClr val="FF000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12" name="TextovéPole 11"/>
            <p:cNvSpPr txBox="1"/>
            <p:nvPr/>
          </p:nvSpPr>
          <p:spPr>
            <a:xfrm>
              <a:off x="7023863" y="2311868"/>
              <a:ext cx="525354" cy="246221"/>
            </a:xfrm>
            <a:prstGeom prst="rect">
              <a:avLst/>
            </a:prstGeom>
          </p:spPr>
          <p:txBody>
            <a:bodyPr wrap="none" rtlCol="0">
              <a:spAutoFit/>
            </a:bodyPr>
            <a:lstStyle/>
            <a:p>
              <a:pPr marL="0" marR="0" lvl="0" indent="0" defTabSz="914330" eaLnBrk="1" fontAlgn="auto" latinLnBrk="0" hangingPunct="1">
                <a:lnSpc>
                  <a:spcPct val="100000"/>
                </a:lnSpc>
                <a:spcBef>
                  <a:spcPts val="600"/>
                </a:spcBef>
                <a:spcAft>
                  <a:spcPts val="0"/>
                </a:spcAft>
                <a:buClrTx/>
                <a:buSzTx/>
                <a:buFontTx/>
                <a:buNone/>
                <a:tabLst/>
                <a:defRPr/>
              </a:pPr>
              <a:r>
                <a:rPr kumimoji="0" lang="cs-CZ" sz="1000" b="0" i="0" u="none" strike="noStrike" kern="0" cap="none" spc="0" normalizeH="0" baseline="0" noProof="0" dirty="0">
                  <a:ln>
                    <a:noFill/>
                  </a:ln>
                  <a:solidFill>
                    <a:srgbClr val="404040"/>
                  </a:solidFill>
                  <a:effectLst/>
                  <a:uLnTx/>
                  <a:uFillTx/>
                  <a:latin typeface="Calibri"/>
                  <a:cs typeface="Arial" pitchFamily="34" charset="0"/>
                </a:rPr>
                <a:t>&lt; 70 %</a:t>
              </a:r>
            </a:p>
          </p:txBody>
        </p:sp>
        <p:sp>
          <p:nvSpPr>
            <p:cNvPr id="13" name="TextovéPole 12"/>
            <p:cNvSpPr txBox="1"/>
            <p:nvPr/>
          </p:nvSpPr>
          <p:spPr>
            <a:xfrm>
              <a:off x="6039359" y="2313240"/>
              <a:ext cx="880151" cy="246221"/>
            </a:xfrm>
            <a:prstGeom prst="rect">
              <a:avLst/>
            </a:prstGeom>
          </p:spPr>
          <p:txBody>
            <a:bodyPr wrap="none" rtlCol="0">
              <a:spAutoFit/>
            </a:bodyPr>
            <a:lstStyle/>
            <a:p>
              <a:pPr marL="0" marR="0" lvl="0" indent="0" defTabSz="914330" eaLnBrk="1" fontAlgn="auto" latinLnBrk="0" hangingPunct="1">
                <a:lnSpc>
                  <a:spcPct val="100000"/>
                </a:lnSpc>
                <a:spcBef>
                  <a:spcPts val="600"/>
                </a:spcBef>
                <a:spcAft>
                  <a:spcPts val="0"/>
                </a:spcAft>
                <a:buClrTx/>
                <a:buSzTx/>
                <a:buFontTx/>
                <a:buNone/>
                <a:tabLst/>
                <a:defRPr/>
              </a:pPr>
              <a:r>
                <a:rPr kumimoji="0" lang="cs-CZ" sz="1000" b="0" i="0" u="none" strike="noStrike" kern="0" cap="none" spc="0" normalizeH="0" baseline="0" noProof="0" dirty="0">
                  <a:ln>
                    <a:noFill/>
                  </a:ln>
                  <a:solidFill>
                    <a:srgbClr val="404040"/>
                  </a:solidFill>
                  <a:effectLst/>
                  <a:uLnTx/>
                  <a:uFillTx/>
                  <a:latin typeface="Calibri"/>
                  <a:cs typeface="Arial" pitchFamily="34" charset="0"/>
                </a:rPr>
                <a:t>70 % až 85 % </a:t>
              </a:r>
            </a:p>
          </p:txBody>
        </p:sp>
      </p:grpSp>
      <p:graphicFrame>
        <p:nvGraphicFramePr>
          <p:cNvPr id="14" name="Chart 1"/>
          <p:cNvGraphicFramePr/>
          <p:nvPr>
            <p:extLst>
              <p:ext uri="{D42A27DB-BD31-4B8C-83A1-F6EECF244321}">
                <p14:modId xmlns:p14="http://schemas.microsoft.com/office/powerpoint/2010/main" val="1121694620"/>
              </p:ext>
            </p:extLst>
          </p:nvPr>
        </p:nvGraphicFramePr>
        <p:xfrm>
          <a:off x="4374135" y="2158001"/>
          <a:ext cx="3898033" cy="2263426"/>
        </p:xfrm>
        <a:graphic>
          <a:graphicData uri="http://schemas.openxmlformats.org/drawingml/2006/chart">
            <c:chart xmlns:c="http://schemas.openxmlformats.org/drawingml/2006/chart" xmlns:r="http://schemas.openxmlformats.org/officeDocument/2006/relationships" r:id="rId4"/>
          </a:graphicData>
        </a:graphic>
      </p:graphicFrame>
      <p:grpSp>
        <p:nvGrpSpPr>
          <p:cNvPr id="15" name="Skupina 14"/>
          <p:cNvGrpSpPr/>
          <p:nvPr/>
        </p:nvGrpSpPr>
        <p:grpSpPr>
          <a:xfrm>
            <a:off x="468292" y="1045629"/>
            <a:ext cx="1660880" cy="1097302"/>
            <a:chOff x="378494" y="1280334"/>
            <a:chExt cx="1370979" cy="849543"/>
          </a:xfrm>
          <a:solidFill>
            <a:srgbClr val="404040"/>
          </a:solidFill>
        </p:grpSpPr>
        <p:sp>
          <p:nvSpPr>
            <p:cNvPr id="16" name="Obdélník 15"/>
            <p:cNvSpPr/>
            <p:nvPr/>
          </p:nvSpPr>
          <p:spPr>
            <a:xfrm>
              <a:off x="378494" y="1288473"/>
              <a:ext cx="1370979" cy="84140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17" name="TextovéPole 16"/>
            <p:cNvSpPr txBox="1"/>
            <p:nvPr/>
          </p:nvSpPr>
          <p:spPr>
            <a:xfrm>
              <a:off x="378494" y="1280334"/>
              <a:ext cx="1370979" cy="616586"/>
            </a:xfrm>
            <a:prstGeom prst="rect">
              <a:avLst/>
            </a:prstGeom>
            <a:grpFill/>
          </p:spPr>
          <p:txBody>
            <a:bodyPr wrap="square" lIns="90000" tIns="54000" rIns="90000" bIns="90000" rtlCol="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cs-CZ" sz="4400" b="1" kern="0" dirty="0">
                  <a:solidFill>
                    <a:srgbClr val="00B050"/>
                  </a:solidFill>
                  <a:latin typeface="Calibri" panose="020F0502020204030204" pitchFamily="34" charset="0"/>
                </a:rPr>
                <a:t>86</a:t>
              </a:r>
              <a:r>
                <a:rPr kumimoji="0" lang="cs-CZ" sz="4400" b="1" i="0" u="none" strike="noStrike" kern="0" cap="none" spc="0" normalizeH="0" baseline="0" noProof="0" dirty="0">
                  <a:ln>
                    <a:noFill/>
                  </a:ln>
                  <a:solidFill>
                    <a:srgbClr val="00B050"/>
                  </a:solidFill>
                  <a:effectLst/>
                  <a:uLnTx/>
                  <a:uFillTx/>
                  <a:latin typeface="Calibri" panose="020F0502020204030204" pitchFamily="34" charset="0"/>
                </a:rPr>
                <a:t>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1400" b="1" i="0" u="none" strike="noStrike" kern="0" cap="none" spc="0" normalizeH="0" baseline="0" noProof="0" dirty="0">
                  <a:ln>
                    <a:noFill/>
                  </a:ln>
                  <a:solidFill>
                    <a:schemeClr val="bg1"/>
                  </a:solidFill>
                  <a:effectLst/>
                  <a:uLnTx/>
                  <a:uFillTx/>
                  <a:latin typeface="Calibri" panose="020F0502020204030204" pitchFamily="34" charset="0"/>
                </a:rPr>
                <a:t>n = </a:t>
              </a:r>
              <a:r>
                <a:rPr lang="cs-CZ" sz="1400" b="1" kern="0" dirty="0">
                  <a:solidFill>
                    <a:schemeClr val="bg1"/>
                  </a:solidFill>
                  <a:latin typeface="Calibri" panose="020F0502020204030204" pitchFamily="34" charset="0"/>
                </a:rPr>
                <a:t>58</a:t>
              </a:r>
              <a:endParaRPr kumimoji="0" lang="cs-CZ" sz="1400" b="1" i="0" u="none" strike="noStrike" kern="0" cap="none" spc="0" normalizeH="0" baseline="0" noProof="0" dirty="0">
                <a:ln>
                  <a:noFill/>
                </a:ln>
                <a:solidFill>
                  <a:schemeClr val="bg1"/>
                </a:solidFill>
                <a:effectLst/>
                <a:uLnTx/>
                <a:uFillTx/>
                <a:latin typeface="Calibri" panose="020F0502020204030204" pitchFamily="34" charset="0"/>
              </a:endParaRPr>
            </a:p>
          </p:txBody>
        </p:sp>
      </p:grpSp>
      <p:sp>
        <p:nvSpPr>
          <p:cNvPr id="4" name="Obdélník 3"/>
          <p:cNvSpPr/>
          <p:nvPr/>
        </p:nvSpPr>
        <p:spPr>
          <a:xfrm>
            <a:off x="2169922" y="1346258"/>
            <a:ext cx="1742825" cy="706131"/>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18" name="TextovéPole 17"/>
          <p:cNvSpPr txBox="1"/>
          <p:nvPr/>
        </p:nvSpPr>
        <p:spPr>
          <a:xfrm>
            <a:off x="2168712" y="1045470"/>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Celkový index v ČR:</a:t>
            </a:r>
          </a:p>
        </p:txBody>
      </p:sp>
      <p:sp>
        <p:nvSpPr>
          <p:cNvPr id="19" name="TextovéPole 18"/>
          <p:cNvSpPr txBox="1"/>
          <p:nvPr/>
        </p:nvSpPr>
        <p:spPr>
          <a:xfrm>
            <a:off x="3305294" y="989443"/>
            <a:ext cx="888394"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600" b="1" i="0" u="none" strike="noStrike" kern="0" cap="none" spc="0" normalizeH="0" baseline="0" noProof="0" dirty="0">
                <a:ln>
                  <a:noFill/>
                </a:ln>
                <a:solidFill>
                  <a:srgbClr val="00B050"/>
                </a:solidFill>
                <a:effectLst/>
                <a:uLnTx/>
                <a:uFillTx/>
                <a:latin typeface="Calibri" panose="020F0502020204030204" pitchFamily="34" charset="0"/>
              </a:rPr>
              <a:t>87 %</a:t>
            </a:r>
          </a:p>
        </p:txBody>
      </p:sp>
      <p:sp>
        <p:nvSpPr>
          <p:cNvPr id="20" name="TextovéPole 19"/>
          <p:cNvSpPr txBox="1"/>
          <p:nvPr/>
        </p:nvSpPr>
        <p:spPr>
          <a:xfrm>
            <a:off x="2152268" y="1751178"/>
            <a:ext cx="1978431"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V celorepublikovém srovnání</a:t>
            </a:r>
          </a:p>
        </p:txBody>
      </p:sp>
      <p:sp>
        <p:nvSpPr>
          <p:cNvPr id="21" name="TextovéPole 20"/>
          <p:cNvSpPr txBox="1"/>
          <p:nvPr/>
        </p:nvSpPr>
        <p:spPr>
          <a:xfrm>
            <a:off x="2655286" y="1400509"/>
            <a:ext cx="772096"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800" b="1" i="0" u="none" strike="noStrike" kern="0" cap="none" spc="0" normalizeH="0" baseline="0" noProof="0" dirty="0">
                <a:ln>
                  <a:noFill/>
                </a:ln>
                <a:solidFill>
                  <a:srgbClr val="ED6737"/>
                </a:solidFill>
                <a:effectLst/>
                <a:uLnTx/>
                <a:uFillTx/>
                <a:latin typeface="Calibri" panose="020F0502020204030204" pitchFamily="34" charset="0"/>
              </a:rPr>
              <a:t>-</a:t>
            </a:r>
            <a:r>
              <a:rPr kumimoji="0" lang="cs-CZ" sz="1800" b="1" i="0" u="none" strike="noStrike" kern="0" cap="none" spc="0" normalizeH="0" noProof="0" dirty="0">
                <a:ln>
                  <a:noFill/>
                </a:ln>
                <a:solidFill>
                  <a:srgbClr val="ED6737"/>
                </a:solidFill>
                <a:effectLst/>
                <a:uLnTx/>
                <a:uFillTx/>
                <a:latin typeface="Calibri" panose="020F0502020204030204" pitchFamily="34" charset="0"/>
              </a:rPr>
              <a:t> 1</a:t>
            </a:r>
            <a:r>
              <a:rPr kumimoji="0" lang="cs-CZ" sz="1800" b="1" i="0" u="none" strike="noStrike" kern="0" cap="none" spc="0" normalizeH="0" baseline="0" noProof="0" dirty="0">
                <a:ln>
                  <a:noFill/>
                </a:ln>
                <a:solidFill>
                  <a:srgbClr val="ED6737"/>
                </a:solidFill>
                <a:effectLst/>
                <a:uLnTx/>
                <a:uFillTx/>
                <a:latin typeface="Calibri" panose="020F0502020204030204" pitchFamily="34" charset="0"/>
              </a:rPr>
              <a:t> %</a:t>
            </a:r>
          </a:p>
        </p:txBody>
      </p:sp>
      <p:sp>
        <p:nvSpPr>
          <p:cNvPr id="27" name="Obdélník 26"/>
          <p:cNvSpPr/>
          <p:nvPr/>
        </p:nvSpPr>
        <p:spPr>
          <a:xfrm>
            <a:off x="5595477" y="1346355"/>
            <a:ext cx="1620000" cy="706131"/>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29" name="TextovéPole 28"/>
          <p:cNvSpPr txBox="1"/>
          <p:nvPr/>
        </p:nvSpPr>
        <p:spPr>
          <a:xfrm>
            <a:off x="6039359" y="1407804"/>
            <a:ext cx="7555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800" b="1" i="0" u="none" strike="noStrike" kern="0" cap="none" spc="0" normalizeH="0" baseline="0" noProof="0" dirty="0">
                <a:ln>
                  <a:noFill/>
                </a:ln>
                <a:solidFill>
                  <a:srgbClr val="ED6737"/>
                </a:solidFill>
                <a:effectLst/>
                <a:uLnTx/>
                <a:uFillTx/>
                <a:latin typeface="Calibri" panose="020F0502020204030204" pitchFamily="34" charset="0"/>
              </a:rPr>
              <a:t>- 4 %</a:t>
            </a:r>
          </a:p>
        </p:txBody>
      </p:sp>
      <p:sp>
        <p:nvSpPr>
          <p:cNvPr id="33" name="TextovéPole 32"/>
          <p:cNvSpPr txBox="1"/>
          <p:nvPr/>
        </p:nvSpPr>
        <p:spPr>
          <a:xfrm>
            <a:off x="5585685" y="1045470"/>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Index v roce 2016:</a:t>
            </a:r>
          </a:p>
        </p:txBody>
      </p:sp>
      <p:sp>
        <p:nvSpPr>
          <p:cNvPr id="34" name="TextovéPole 33"/>
          <p:cNvSpPr txBox="1"/>
          <p:nvPr/>
        </p:nvSpPr>
        <p:spPr>
          <a:xfrm>
            <a:off x="6651458" y="989443"/>
            <a:ext cx="888394"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600" b="1" i="0" u="none" strike="noStrike" kern="0" cap="none" spc="0" normalizeH="0" baseline="0" noProof="0" dirty="0">
                <a:ln>
                  <a:noFill/>
                </a:ln>
                <a:solidFill>
                  <a:srgbClr val="00B050"/>
                </a:solidFill>
                <a:effectLst/>
                <a:uLnTx/>
                <a:uFillTx/>
                <a:latin typeface="Calibri" panose="020F0502020204030204" pitchFamily="34" charset="0"/>
              </a:rPr>
              <a:t>90 %</a:t>
            </a:r>
          </a:p>
        </p:txBody>
      </p:sp>
      <p:grpSp>
        <p:nvGrpSpPr>
          <p:cNvPr id="42" name="Skupina 41"/>
          <p:cNvGrpSpPr/>
          <p:nvPr/>
        </p:nvGrpSpPr>
        <p:grpSpPr>
          <a:xfrm>
            <a:off x="7196812" y="982812"/>
            <a:ext cx="1895016" cy="1068462"/>
            <a:chOff x="7017062" y="990941"/>
            <a:chExt cx="2070565" cy="1068462"/>
          </a:xfrm>
        </p:grpSpPr>
        <p:sp>
          <p:nvSpPr>
            <p:cNvPr id="30" name="Obdélník 29"/>
            <p:cNvSpPr/>
            <p:nvPr/>
          </p:nvSpPr>
          <p:spPr>
            <a:xfrm>
              <a:off x="7062473" y="1353272"/>
              <a:ext cx="1770072" cy="706131"/>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32" name="TextovéPole 31"/>
            <p:cNvSpPr txBox="1"/>
            <p:nvPr/>
          </p:nvSpPr>
          <p:spPr>
            <a:xfrm>
              <a:off x="7515733" y="1406742"/>
              <a:ext cx="86710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b="1" kern="0" dirty="0">
                  <a:solidFill>
                    <a:srgbClr val="ED6737"/>
                  </a:solidFill>
                  <a:latin typeface="Calibri" panose="020F0502020204030204" pitchFamily="34" charset="0"/>
                </a:rPr>
                <a:t>- 4</a:t>
              </a:r>
              <a:r>
                <a:rPr kumimoji="0" lang="cs-CZ" sz="1800" b="1" i="0" u="none" strike="noStrike" kern="0" cap="none" spc="0" normalizeH="0" baseline="0" noProof="0" dirty="0">
                  <a:ln>
                    <a:noFill/>
                  </a:ln>
                  <a:solidFill>
                    <a:srgbClr val="ED6737"/>
                  </a:solidFill>
                  <a:effectLst/>
                  <a:uLnTx/>
                  <a:uFillTx/>
                  <a:latin typeface="Calibri" panose="020F0502020204030204" pitchFamily="34" charset="0"/>
                </a:rPr>
                <a:t> %</a:t>
              </a:r>
            </a:p>
          </p:txBody>
        </p:sp>
        <p:sp>
          <p:nvSpPr>
            <p:cNvPr id="35" name="TextovéPole 34"/>
            <p:cNvSpPr txBox="1"/>
            <p:nvPr/>
          </p:nvSpPr>
          <p:spPr>
            <a:xfrm>
              <a:off x="7017062" y="1047187"/>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Index v roce 2015:</a:t>
              </a:r>
            </a:p>
          </p:txBody>
        </p:sp>
        <p:sp>
          <p:nvSpPr>
            <p:cNvPr id="36" name="TextovéPole 35"/>
            <p:cNvSpPr txBox="1"/>
            <p:nvPr/>
          </p:nvSpPr>
          <p:spPr>
            <a:xfrm>
              <a:off x="8199233" y="990941"/>
              <a:ext cx="888394"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600" b="1" i="0" u="none" strike="noStrike" kern="0" cap="none" spc="0" normalizeH="0" baseline="0" noProof="0" dirty="0">
                  <a:ln>
                    <a:noFill/>
                  </a:ln>
                  <a:solidFill>
                    <a:srgbClr val="00B050"/>
                  </a:solidFill>
                  <a:effectLst/>
                  <a:uLnTx/>
                  <a:uFillTx/>
                  <a:latin typeface="Calibri" panose="020F0502020204030204" pitchFamily="34" charset="0"/>
                </a:rPr>
                <a:t>90 %</a:t>
              </a:r>
            </a:p>
          </p:txBody>
        </p:sp>
      </p:grpSp>
      <p:sp>
        <p:nvSpPr>
          <p:cNvPr id="46" name="Obdélník 45"/>
          <p:cNvSpPr/>
          <p:nvPr/>
        </p:nvSpPr>
        <p:spPr>
          <a:xfrm>
            <a:off x="3952619" y="1346355"/>
            <a:ext cx="1620000" cy="706131"/>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48" name="TextovéPole 47"/>
          <p:cNvSpPr txBox="1"/>
          <p:nvPr/>
        </p:nvSpPr>
        <p:spPr>
          <a:xfrm>
            <a:off x="4419359" y="1402311"/>
            <a:ext cx="737833"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800" b="1" i="0" u="none" strike="noStrike" kern="0" cap="none" spc="0" normalizeH="0" baseline="0" noProof="0" dirty="0">
                <a:ln>
                  <a:noFill/>
                </a:ln>
                <a:solidFill>
                  <a:srgbClr val="00B050"/>
                </a:solidFill>
                <a:effectLst/>
                <a:uLnTx/>
                <a:uFillTx/>
                <a:latin typeface="Calibri" panose="020F0502020204030204" pitchFamily="34" charset="0"/>
              </a:rPr>
              <a:t>+ 5 %</a:t>
            </a:r>
          </a:p>
        </p:txBody>
      </p:sp>
      <p:sp>
        <p:nvSpPr>
          <p:cNvPr id="49" name="TextovéPole 48"/>
          <p:cNvSpPr txBox="1"/>
          <p:nvPr/>
        </p:nvSpPr>
        <p:spPr>
          <a:xfrm>
            <a:off x="3942827" y="1045470"/>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Index v roce 2018:</a:t>
            </a:r>
          </a:p>
        </p:txBody>
      </p:sp>
      <p:sp>
        <p:nvSpPr>
          <p:cNvPr id="50" name="TextovéPole 49"/>
          <p:cNvSpPr txBox="1"/>
          <p:nvPr/>
        </p:nvSpPr>
        <p:spPr>
          <a:xfrm>
            <a:off x="5008600" y="989443"/>
            <a:ext cx="888394"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sz="1600" b="1" kern="0" dirty="0">
                <a:solidFill>
                  <a:srgbClr val="00B050"/>
                </a:solidFill>
                <a:latin typeface="Calibri" panose="020F0502020204030204" pitchFamily="34" charset="0"/>
              </a:rPr>
              <a:t>81</a:t>
            </a:r>
            <a:r>
              <a:rPr kumimoji="0" lang="cs-CZ" sz="1600" b="1" i="0" u="none" strike="noStrike" kern="0" cap="none" spc="0" normalizeH="0" baseline="0" noProof="0" dirty="0">
                <a:ln>
                  <a:noFill/>
                </a:ln>
                <a:solidFill>
                  <a:srgbClr val="00B050"/>
                </a:solidFill>
                <a:effectLst/>
                <a:uLnTx/>
                <a:uFillTx/>
                <a:latin typeface="Calibri" panose="020F0502020204030204" pitchFamily="34" charset="0"/>
              </a:rPr>
              <a:t> %</a:t>
            </a:r>
          </a:p>
        </p:txBody>
      </p:sp>
      <p:sp>
        <p:nvSpPr>
          <p:cNvPr id="57" name="TextovéPole 56"/>
          <p:cNvSpPr txBox="1"/>
          <p:nvPr/>
        </p:nvSpPr>
        <p:spPr>
          <a:xfrm>
            <a:off x="5595476" y="1748532"/>
            <a:ext cx="1712827"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Srovnání s před čtyřmi</a:t>
            </a:r>
            <a:r>
              <a:rPr kumimoji="0" lang="cs-CZ" sz="1050" b="1" i="0" u="none" strike="noStrike" kern="0" cap="none" spc="0" normalizeH="0" noProof="0" dirty="0">
                <a:ln>
                  <a:noFill/>
                </a:ln>
                <a:solidFill>
                  <a:schemeClr val="bg1"/>
                </a:solidFill>
                <a:effectLst/>
                <a:uLnTx/>
                <a:uFillTx/>
                <a:latin typeface="Calibri" panose="020F0502020204030204" pitchFamily="34" charset="0"/>
              </a:rPr>
              <a:t> lety</a:t>
            </a:r>
            <a:endParaRPr kumimoji="0" lang="cs-CZ" sz="1050" b="1" i="0" u="none" strike="noStrike" kern="0" cap="none" spc="0" normalizeH="0" baseline="0" noProof="0" dirty="0">
              <a:ln>
                <a:noFill/>
              </a:ln>
              <a:solidFill>
                <a:schemeClr val="bg1"/>
              </a:solidFill>
              <a:effectLst/>
              <a:uLnTx/>
              <a:uFillTx/>
              <a:latin typeface="Calibri" panose="020F0502020204030204" pitchFamily="34" charset="0"/>
            </a:endParaRPr>
          </a:p>
        </p:txBody>
      </p:sp>
      <p:sp>
        <p:nvSpPr>
          <p:cNvPr id="58" name="TextovéPole 57"/>
          <p:cNvSpPr txBox="1"/>
          <p:nvPr/>
        </p:nvSpPr>
        <p:spPr>
          <a:xfrm>
            <a:off x="7207899" y="1754518"/>
            <a:ext cx="1677003"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Srovnání s před pěti lety</a:t>
            </a:r>
          </a:p>
        </p:txBody>
      </p:sp>
      <p:sp>
        <p:nvSpPr>
          <p:cNvPr id="59" name="TextovéPole 58"/>
          <p:cNvSpPr txBox="1"/>
          <p:nvPr/>
        </p:nvSpPr>
        <p:spPr>
          <a:xfrm>
            <a:off x="3924113" y="1751178"/>
            <a:ext cx="1685569"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Srovnání</a:t>
            </a:r>
            <a:r>
              <a:rPr kumimoji="0" lang="cs-CZ" sz="1050" b="1" i="0" u="none" strike="noStrike" kern="0" cap="none" spc="0" normalizeH="0" noProof="0" dirty="0">
                <a:ln>
                  <a:noFill/>
                </a:ln>
                <a:solidFill>
                  <a:schemeClr val="bg1"/>
                </a:solidFill>
                <a:effectLst/>
                <a:uLnTx/>
                <a:uFillTx/>
                <a:latin typeface="Calibri" panose="020F0502020204030204" pitchFamily="34" charset="0"/>
              </a:rPr>
              <a:t> s před dvěma lety</a:t>
            </a:r>
            <a:endParaRPr kumimoji="0" lang="cs-CZ" sz="1050" b="1" i="0" u="none" strike="noStrike" kern="0" cap="none" spc="0" normalizeH="0" baseline="0" noProof="0" dirty="0">
              <a:ln>
                <a:noFill/>
              </a:ln>
              <a:solidFill>
                <a:schemeClr val="bg1"/>
              </a:solidFill>
              <a:effectLst/>
              <a:uLnTx/>
              <a:uFillTx/>
              <a:latin typeface="Calibri" panose="020F0502020204030204" pitchFamily="34" charset="0"/>
            </a:endParaRPr>
          </a:p>
        </p:txBody>
      </p:sp>
    </p:spTree>
    <p:extLst>
      <p:ext uri="{BB962C8B-B14F-4D97-AF65-F5344CB8AC3E}">
        <p14:creationId xmlns:p14="http://schemas.microsoft.com/office/powerpoint/2010/main" val="18986219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Skupina 39"/>
          <p:cNvGrpSpPr>
            <a:grpSpLocks noChangeAspect="1"/>
          </p:cNvGrpSpPr>
          <p:nvPr/>
        </p:nvGrpSpPr>
        <p:grpSpPr>
          <a:xfrm>
            <a:off x="781294" y="2277552"/>
            <a:ext cx="3674827" cy="2102497"/>
            <a:chOff x="347353" y="2593120"/>
            <a:chExt cx="5245617" cy="3001200"/>
          </a:xfrm>
        </p:grpSpPr>
        <p:pic>
          <p:nvPicPr>
            <p:cNvPr id="3" name="Picture 19"/>
            <p:cNvPicPr>
              <a:picLocks noChangeAspect="1" noChangeArrowheads="1"/>
            </p:cNvPicPr>
            <p:nvPr/>
          </p:nvPicPr>
          <p:blipFill>
            <a:blip r:embed="rId2" cstate="print">
              <a:duotone>
                <a:schemeClr val="accent4">
                  <a:shade val="45000"/>
                  <a:satMod val="135000"/>
                </a:schemeClr>
                <a:prstClr val="white"/>
              </a:duotone>
              <a:extLst>
                <a:ext uri="{BEBA8EAE-BF5A-486C-A8C5-ECC9F3942E4B}">
                  <a14:imgProps xmlns:a14="http://schemas.microsoft.com/office/drawing/2010/main">
                    <a14:imgLayer r:embed="rId3">
                      <a14:imgEffect>
                        <a14:sharpenSoften amount="59000"/>
                      </a14:imgEffect>
                      <a14:imgEffect>
                        <a14:brightnessContrast contrast="-30000"/>
                      </a14:imgEffect>
                    </a14:imgLayer>
                  </a14:imgProps>
                </a:ext>
              </a:extLst>
            </a:blip>
            <a:srcRect/>
            <a:stretch>
              <a:fillRect/>
            </a:stretch>
          </p:blipFill>
          <p:spPr bwMode="auto">
            <a:xfrm>
              <a:off x="347353" y="2593120"/>
              <a:ext cx="5245617" cy="3001200"/>
            </a:xfrm>
            <a:prstGeom prst="rect">
              <a:avLst/>
            </a:prstGeom>
            <a:noFill/>
            <a:ln w="9525">
              <a:noFill/>
              <a:miter lim="800000"/>
              <a:headEnd/>
              <a:tailEnd/>
            </a:ln>
          </p:spPr>
        </p:pic>
        <p:grpSp>
          <p:nvGrpSpPr>
            <p:cNvPr id="22" name="Skupina 21"/>
            <p:cNvGrpSpPr/>
            <p:nvPr/>
          </p:nvGrpSpPr>
          <p:grpSpPr>
            <a:xfrm>
              <a:off x="516213" y="3636725"/>
              <a:ext cx="624476" cy="849684"/>
              <a:chOff x="772076" y="1799974"/>
              <a:chExt cx="624476" cy="849684"/>
            </a:xfrm>
          </p:grpSpPr>
          <p:grpSp>
            <p:nvGrpSpPr>
              <p:cNvPr id="23" name="Group 135"/>
              <p:cNvGrpSpPr>
                <a:grpSpLocks noChangeAspect="1"/>
              </p:cNvGrpSpPr>
              <p:nvPr/>
            </p:nvGrpSpPr>
            <p:grpSpPr>
              <a:xfrm>
                <a:off x="772076" y="1944747"/>
                <a:ext cx="417265" cy="704911"/>
                <a:chOff x="4351761" y="-146492"/>
                <a:chExt cx="644370" cy="1088575"/>
              </a:xfrm>
              <a:solidFill>
                <a:srgbClr val="404040"/>
              </a:solidFill>
            </p:grpSpPr>
            <p:sp>
              <p:nvSpPr>
                <p:cNvPr id="25" name="Freeform 58"/>
                <p:cNvSpPr>
                  <a:spLocks/>
                </p:cNvSpPr>
                <p:nvPr/>
              </p:nvSpPr>
              <p:spPr bwMode="auto">
                <a:xfrm>
                  <a:off x="4454105" y="-146492"/>
                  <a:ext cx="235966" cy="235966"/>
                </a:xfrm>
                <a:custGeom>
                  <a:avLst/>
                  <a:gdLst/>
                  <a:ahLst/>
                  <a:cxnLst>
                    <a:cxn ang="0">
                      <a:pos x="79" y="187"/>
                    </a:cxn>
                    <a:cxn ang="0">
                      <a:pos x="187" y="119"/>
                    </a:cxn>
                    <a:cxn ang="0">
                      <a:pos x="120" y="11"/>
                    </a:cxn>
                    <a:cxn ang="0">
                      <a:pos x="11" y="79"/>
                    </a:cxn>
                    <a:cxn ang="0">
                      <a:pos x="79" y="187"/>
                    </a:cxn>
                  </a:cxnLst>
                  <a:rect l="0" t="0" r="r" b="b"/>
                  <a:pathLst>
                    <a:path w="198" h="198">
                      <a:moveTo>
                        <a:pt x="79" y="187"/>
                      </a:moveTo>
                      <a:cubicBezTo>
                        <a:pt x="127" y="198"/>
                        <a:pt x="175" y="168"/>
                        <a:pt x="187" y="119"/>
                      </a:cubicBezTo>
                      <a:cubicBezTo>
                        <a:pt x="198" y="71"/>
                        <a:pt x="168" y="23"/>
                        <a:pt x="120" y="11"/>
                      </a:cubicBezTo>
                      <a:cubicBezTo>
                        <a:pt x="71" y="0"/>
                        <a:pt x="23" y="30"/>
                        <a:pt x="11" y="79"/>
                      </a:cubicBezTo>
                      <a:cubicBezTo>
                        <a:pt x="0" y="127"/>
                        <a:pt x="30" y="175"/>
                        <a:pt x="79" y="18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26" name="Freeform 59"/>
                <p:cNvSpPr>
                  <a:spLocks/>
                </p:cNvSpPr>
                <p:nvPr/>
              </p:nvSpPr>
              <p:spPr bwMode="auto">
                <a:xfrm>
                  <a:off x="4351761" y="-63297"/>
                  <a:ext cx="644370" cy="1005380"/>
                </a:xfrm>
                <a:custGeom>
                  <a:avLst/>
                  <a:gdLst/>
                  <a:ahLst/>
                  <a:cxnLst>
                    <a:cxn ang="0">
                      <a:pos x="77" y="364"/>
                    </a:cxn>
                    <a:cxn ang="0">
                      <a:pos x="77" y="364"/>
                    </a:cxn>
                    <a:cxn ang="0">
                      <a:pos x="141" y="350"/>
                    </a:cxn>
                    <a:cxn ang="0">
                      <a:pos x="190" y="325"/>
                    </a:cxn>
                    <a:cxn ang="0">
                      <a:pos x="190" y="270"/>
                    </a:cxn>
                    <a:cxn ang="0">
                      <a:pos x="155" y="271"/>
                    </a:cxn>
                    <a:cxn ang="0">
                      <a:pos x="77" y="300"/>
                    </a:cxn>
                    <a:cxn ang="0">
                      <a:pos x="77" y="300"/>
                    </a:cxn>
                    <a:cxn ang="0">
                      <a:pos x="64" y="285"/>
                    </a:cxn>
                    <a:cxn ang="0">
                      <a:pos x="77" y="292"/>
                    </a:cxn>
                    <a:cxn ang="0">
                      <a:pos x="78" y="292"/>
                    </a:cxn>
                    <a:cxn ang="0">
                      <a:pos x="157" y="261"/>
                    </a:cxn>
                    <a:cxn ang="0">
                      <a:pos x="159" y="198"/>
                    </a:cxn>
                    <a:cxn ang="0">
                      <a:pos x="216" y="212"/>
                    </a:cxn>
                    <a:cxn ang="0">
                      <a:pos x="193" y="262"/>
                    </a:cxn>
                    <a:cxn ang="0">
                      <a:pos x="212" y="307"/>
                    </a:cxn>
                    <a:cxn ang="0">
                      <a:pos x="168" y="346"/>
                    </a:cxn>
                    <a:cxn ang="0">
                      <a:pos x="137" y="373"/>
                    </a:cxn>
                    <a:cxn ang="0">
                      <a:pos x="77" y="372"/>
                    </a:cxn>
                    <a:cxn ang="0">
                      <a:pos x="77" y="374"/>
                    </a:cxn>
                    <a:cxn ang="0">
                      <a:pos x="77" y="794"/>
                    </a:cxn>
                    <a:cxn ang="0">
                      <a:pos x="176" y="794"/>
                    </a:cxn>
                    <a:cxn ang="0">
                      <a:pos x="194" y="481"/>
                    </a:cxn>
                    <a:cxn ang="0">
                      <a:pos x="244" y="844"/>
                    </a:cxn>
                    <a:cxn ang="0">
                      <a:pos x="293" y="450"/>
                    </a:cxn>
                    <a:cxn ang="0">
                      <a:pos x="293" y="205"/>
                    </a:cxn>
                    <a:cxn ang="0">
                      <a:pos x="529" y="56"/>
                    </a:cxn>
                    <a:cxn ang="0">
                      <a:pos x="480" y="15"/>
                    </a:cxn>
                    <a:cxn ang="0">
                      <a:pos x="279" y="143"/>
                    </a:cxn>
                    <a:cxn ang="0">
                      <a:pos x="265" y="146"/>
                    </a:cxn>
                    <a:cxn ang="0">
                      <a:pos x="108" y="146"/>
                    </a:cxn>
                    <a:cxn ang="0">
                      <a:pos x="95" y="148"/>
                    </a:cxn>
                    <a:cxn ang="0">
                      <a:pos x="0" y="285"/>
                    </a:cxn>
                    <a:cxn ang="0">
                      <a:pos x="76" y="364"/>
                    </a:cxn>
                  </a:cxnLst>
                  <a:rect l="0" t="0" r="r" b="b"/>
                  <a:pathLst>
                    <a:path w="541" h="844">
                      <a:moveTo>
                        <a:pt x="76" y="364"/>
                      </a:moveTo>
                      <a:cubicBezTo>
                        <a:pt x="76" y="364"/>
                        <a:pt x="76" y="364"/>
                        <a:pt x="77" y="364"/>
                      </a:cubicBezTo>
                      <a:cubicBezTo>
                        <a:pt x="77" y="364"/>
                        <a:pt x="77" y="364"/>
                        <a:pt x="77" y="364"/>
                      </a:cubicBezTo>
                      <a:cubicBezTo>
                        <a:pt x="77" y="364"/>
                        <a:pt x="77" y="364"/>
                        <a:pt x="77" y="364"/>
                      </a:cubicBezTo>
                      <a:cubicBezTo>
                        <a:pt x="77" y="364"/>
                        <a:pt x="77" y="364"/>
                        <a:pt x="77" y="364"/>
                      </a:cubicBezTo>
                      <a:cubicBezTo>
                        <a:pt x="97" y="364"/>
                        <a:pt x="117" y="359"/>
                        <a:pt x="141" y="350"/>
                      </a:cubicBezTo>
                      <a:cubicBezTo>
                        <a:pt x="150" y="346"/>
                        <a:pt x="161" y="341"/>
                        <a:pt x="171" y="335"/>
                      </a:cubicBezTo>
                      <a:cubicBezTo>
                        <a:pt x="177" y="332"/>
                        <a:pt x="183" y="328"/>
                        <a:pt x="190" y="325"/>
                      </a:cubicBezTo>
                      <a:cubicBezTo>
                        <a:pt x="205" y="315"/>
                        <a:pt x="210" y="296"/>
                        <a:pt x="201" y="281"/>
                      </a:cubicBezTo>
                      <a:cubicBezTo>
                        <a:pt x="198" y="276"/>
                        <a:pt x="195" y="272"/>
                        <a:pt x="190" y="270"/>
                      </a:cubicBezTo>
                      <a:cubicBezTo>
                        <a:pt x="180" y="264"/>
                        <a:pt x="168" y="263"/>
                        <a:pt x="157" y="269"/>
                      </a:cubicBezTo>
                      <a:cubicBezTo>
                        <a:pt x="156" y="270"/>
                        <a:pt x="156" y="270"/>
                        <a:pt x="155" y="271"/>
                      </a:cubicBezTo>
                      <a:cubicBezTo>
                        <a:pt x="116" y="294"/>
                        <a:pt x="90" y="301"/>
                        <a:pt x="77" y="300"/>
                      </a:cubicBezTo>
                      <a:cubicBezTo>
                        <a:pt x="77" y="300"/>
                        <a:pt x="77" y="300"/>
                        <a:pt x="77" y="300"/>
                      </a:cubicBezTo>
                      <a:cubicBezTo>
                        <a:pt x="77" y="300"/>
                        <a:pt x="77" y="300"/>
                        <a:pt x="77" y="300"/>
                      </a:cubicBezTo>
                      <a:cubicBezTo>
                        <a:pt x="77" y="300"/>
                        <a:pt x="77" y="300"/>
                        <a:pt x="77" y="300"/>
                      </a:cubicBezTo>
                      <a:cubicBezTo>
                        <a:pt x="68" y="300"/>
                        <a:pt x="67" y="298"/>
                        <a:pt x="67" y="298"/>
                      </a:cubicBezTo>
                      <a:cubicBezTo>
                        <a:pt x="66" y="297"/>
                        <a:pt x="64" y="293"/>
                        <a:pt x="64" y="285"/>
                      </a:cubicBezTo>
                      <a:cubicBezTo>
                        <a:pt x="64" y="274"/>
                        <a:pt x="68" y="257"/>
                        <a:pt x="77" y="242"/>
                      </a:cubicBezTo>
                      <a:cubicBezTo>
                        <a:pt x="77" y="292"/>
                        <a:pt x="77" y="292"/>
                        <a:pt x="77" y="292"/>
                      </a:cubicBezTo>
                      <a:cubicBezTo>
                        <a:pt x="77" y="292"/>
                        <a:pt x="77" y="292"/>
                        <a:pt x="78" y="292"/>
                      </a:cubicBezTo>
                      <a:cubicBezTo>
                        <a:pt x="78" y="292"/>
                        <a:pt x="78" y="292"/>
                        <a:pt x="78" y="292"/>
                      </a:cubicBezTo>
                      <a:cubicBezTo>
                        <a:pt x="90" y="292"/>
                        <a:pt x="117" y="285"/>
                        <a:pt x="153" y="263"/>
                      </a:cubicBezTo>
                      <a:cubicBezTo>
                        <a:pt x="154" y="262"/>
                        <a:pt x="155" y="261"/>
                        <a:pt x="157" y="261"/>
                      </a:cubicBezTo>
                      <a:cubicBezTo>
                        <a:pt x="163" y="224"/>
                        <a:pt x="163" y="224"/>
                        <a:pt x="163" y="224"/>
                      </a:cubicBezTo>
                      <a:cubicBezTo>
                        <a:pt x="159" y="217"/>
                        <a:pt x="157" y="208"/>
                        <a:pt x="159" y="198"/>
                      </a:cubicBezTo>
                      <a:cubicBezTo>
                        <a:pt x="163" y="181"/>
                        <a:pt x="179" y="170"/>
                        <a:pt x="195" y="174"/>
                      </a:cubicBezTo>
                      <a:cubicBezTo>
                        <a:pt x="211" y="177"/>
                        <a:pt x="220" y="194"/>
                        <a:pt x="216" y="212"/>
                      </a:cubicBezTo>
                      <a:cubicBezTo>
                        <a:pt x="214" y="221"/>
                        <a:pt x="208" y="228"/>
                        <a:pt x="201" y="233"/>
                      </a:cubicBezTo>
                      <a:cubicBezTo>
                        <a:pt x="193" y="262"/>
                        <a:pt x="193" y="262"/>
                        <a:pt x="193" y="262"/>
                      </a:cubicBezTo>
                      <a:cubicBezTo>
                        <a:pt x="199" y="265"/>
                        <a:pt x="204" y="270"/>
                        <a:pt x="208" y="277"/>
                      </a:cubicBezTo>
                      <a:cubicBezTo>
                        <a:pt x="213" y="286"/>
                        <a:pt x="215" y="297"/>
                        <a:pt x="212" y="307"/>
                      </a:cubicBezTo>
                      <a:cubicBezTo>
                        <a:pt x="210" y="317"/>
                        <a:pt x="203" y="326"/>
                        <a:pt x="194" y="331"/>
                      </a:cubicBezTo>
                      <a:cubicBezTo>
                        <a:pt x="185" y="337"/>
                        <a:pt x="176" y="341"/>
                        <a:pt x="168" y="346"/>
                      </a:cubicBezTo>
                      <a:cubicBezTo>
                        <a:pt x="159" y="378"/>
                        <a:pt x="159" y="378"/>
                        <a:pt x="159" y="378"/>
                      </a:cubicBezTo>
                      <a:cubicBezTo>
                        <a:pt x="137" y="373"/>
                        <a:pt x="137" y="373"/>
                        <a:pt x="137" y="373"/>
                      </a:cubicBezTo>
                      <a:cubicBezTo>
                        <a:pt x="139" y="359"/>
                        <a:pt x="139" y="359"/>
                        <a:pt x="139" y="359"/>
                      </a:cubicBezTo>
                      <a:cubicBezTo>
                        <a:pt x="116" y="368"/>
                        <a:pt x="96" y="372"/>
                        <a:pt x="77" y="372"/>
                      </a:cubicBezTo>
                      <a:cubicBezTo>
                        <a:pt x="77" y="372"/>
                        <a:pt x="77" y="372"/>
                        <a:pt x="77" y="372"/>
                      </a:cubicBezTo>
                      <a:cubicBezTo>
                        <a:pt x="77" y="374"/>
                        <a:pt x="77" y="374"/>
                        <a:pt x="77" y="374"/>
                      </a:cubicBezTo>
                      <a:cubicBezTo>
                        <a:pt x="77" y="450"/>
                        <a:pt x="77" y="450"/>
                        <a:pt x="77" y="450"/>
                      </a:cubicBezTo>
                      <a:cubicBezTo>
                        <a:pt x="77" y="794"/>
                        <a:pt x="77" y="794"/>
                        <a:pt x="77" y="794"/>
                      </a:cubicBezTo>
                      <a:cubicBezTo>
                        <a:pt x="77" y="822"/>
                        <a:pt x="99" y="844"/>
                        <a:pt x="126" y="844"/>
                      </a:cubicBezTo>
                      <a:cubicBezTo>
                        <a:pt x="154" y="844"/>
                        <a:pt x="176" y="822"/>
                        <a:pt x="176" y="794"/>
                      </a:cubicBezTo>
                      <a:cubicBezTo>
                        <a:pt x="176" y="481"/>
                        <a:pt x="176" y="481"/>
                        <a:pt x="176" y="481"/>
                      </a:cubicBezTo>
                      <a:cubicBezTo>
                        <a:pt x="194" y="481"/>
                        <a:pt x="194" y="481"/>
                        <a:pt x="194" y="481"/>
                      </a:cubicBezTo>
                      <a:cubicBezTo>
                        <a:pt x="194" y="794"/>
                        <a:pt x="194" y="794"/>
                        <a:pt x="194" y="794"/>
                      </a:cubicBezTo>
                      <a:cubicBezTo>
                        <a:pt x="194" y="822"/>
                        <a:pt x="217" y="844"/>
                        <a:pt x="244" y="844"/>
                      </a:cubicBezTo>
                      <a:cubicBezTo>
                        <a:pt x="271" y="844"/>
                        <a:pt x="293" y="822"/>
                        <a:pt x="293" y="794"/>
                      </a:cubicBezTo>
                      <a:cubicBezTo>
                        <a:pt x="293" y="450"/>
                        <a:pt x="293" y="450"/>
                        <a:pt x="293" y="450"/>
                      </a:cubicBezTo>
                      <a:cubicBezTo>
                        <a:pt x="293" y="374"/>
                        <a:pt x="293" y="374"/>
                        <a:pt x="293" y="374"/>
                      </a:cubicBezTo>
                      <a:cubicBezTo>
                        <a:pt x="293" y="205"/>
                        <a:pt x="293" y="205"/>
                        <a:pt x="293" y="205"/>
                      </a:cubicBezTo>
                      <a:cubicBezTo>
                        <a:pt x="309" y="202"/>
                        <a:pt x="331" y="196"/>
                        <a:pt x="356" y="185"/>
                      </a:cubicBezTo>
                      <a:cubicBezTo>
                        <a:pt x="407" y="164"/>
                        <a:pt x="471" y="126"/>
                        <a:pt x="529" y="56"/>
                      </a:cubicBezTo>
                      <a:cubicBezTo>
                        <a:pt x="541" y="43"/>
                        <a:pt x="539" y="22"/>
                        <a:pt x="525" y="11"/>
                      </a:cubicBezTo>
                      <a:cubicBezTo>
                        <a:pt x="512" y="0"/>
                        <a:pt x="491" y="2"/>
                        <a:pt x="480" y="15"/>
                      </a:cubicBezTo>
                      <a:cubicBezTo>
                        <a:pt x="430" y="76"/>
                        <a:pt x="374" y="108"/>
                        <a:pt x="331" y="126"/>
                      </a:cubicBezTo>
                      <a:cubicBezTo>
                        <a:pt x="310" y="135"/>
                        <a:pt x="292" y="140"/>
                        <a:pt x="279" y="143"/>
                      </a:cubicBezTo>
                      <a:cubicBezTo>
                        <a:pt x="273" y="144"/>
                        <a:pt x="268" y="145"/>
                        <a:pt x="265" y="146"/>
                      </a:cubicBezTo>
                      <a:cubicBezTo>
                        <a:pt x="265" y="146"/>
                        <a:pt x="265" y="146"/>
                        <a:pt x="265" y="146"/>
                      </a:cubicBezTo>
                      <a:cubicBezTo>
                        <a:pt x="264" y="146"/>
                        <a:pt x="263" y="146"/>
                        <a:pt x="262" y="146"/>
                      </a:cubicBezTo>
                      <a:cubicBezTo>
                        <a:pt x="108" y="146"/>
                        <a:pt x="108" y="146"/>
                        <a:pt x="108" y="146"/>
                      </a:cubicBezTo>
                      <a:cubicBezTo>
                        <a:pt x="106" y="146"/>
                        <a:pt x="104" y="146"/>
                        <a:pt x="102" y="146"/>
                      </a:cubicBezTo>
                      <a:cubicBezTo>
                        <a:pt x="100" y="147"/>
                        <a:pt x="97" y="147"/>
                        <a:pt x="95" y="148"/>
                      </a:cubicBezTo>
                      <a:cubicBezTo>
                        <a:pt x="64" y="157"/>
                        <a:pt x="42" y="179"/>
                        <a:pt x="26" y="204"/>
                      </a:cubicBezTo>
                      <a:cubicBezTo>
                        <a:pt x="10" y="229"/>
                        <a:pt x="0" y="257"/>
                        <a:pt x="0" y="285"/>
                      </a:cubicBezTo>
                      <a:cubicBezTo>
                        <a:pt x="0" y="303"/>
                        <a:pt x="4" y="323"/>
                        <a:pt x="18" y="339"/>
                      </a:cubicBezTo>
                      <a:cubicBezTo>
                        <a:pt x="32" y="356"/>
                        <a:pt x="54" y="364"/>
                        <a:pt x="76" y="36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grpSp>
          <p:sp>
            <p:nvSpPr>
              <p:cNvPr id="24" name="Pěticípá hvězda 23"/>
              <p:cNvSpPr/>
              <p:nvPr/>
            </p:nvSpPr>
            <p:spPr>
              <a:xfrm>
                <a:off x="1175903" y="1799974"/>
                <a:ext cx="220649" cy="180069"/>
              </a:xfrm>
              <a:prstGeom prst="star5">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a:ln>
                    <a:noFill/>
                  </a:ln>
                  <a:solidFill>
                    <a:sysClr val="windowText" lastClr="000000"/>
                  </a:solidFill>
                  <a:effectLst/>
                  <a:uLnTx/>
                  <a:uFillTx/>
                </a:endParaRPr>
              </a:p>
            </p:txBody>
          </p:sp>
        </p:grpSp>
      </p:grpSp>
      <p:sp>
        <p:nvSpPr>
          <p:cNvPr id="2" name="Zástupný symbol pro číslo snímku 1"/>
          <p:cNvSpPr>
            <a:spLocks noGrp="1"/>
          </p:cNvSpPr>
          <p:nvPr>
            <p:ph type="sldNum" sz="quarter" idx="12"/>
          </p:nvPr>
        </p:nvSpPr>
        <p:spPr/>
        <p:txBody>
          <a:bodyPr/>
          <a:lstStyle/>
          <a:p>
            <a:pPr defTabSz="685800">
              <a:defRPr/>
            </a:pPr>
            <a:fld id="{EFA7B33C-2957-4FED-A986-F7D0C74A1F7C}" type="slidenum">
              <a:rPr lang="cs-CZ" smtClean="0">
                <a:solidFill>
                  <a:srgbClr val="003C78"/>
                </a:solidFill>
              </a:rPr>
              <a:pPr defTabSz="685800">
                <a:defRPr/>
              </a:pPr>
              <a:t>28</a:t>
            </a:fld>
            <a:endParaRPr lang="cs-CZ" dirty="0">
              <a:solidFill>
                <a:srgbClr val="003C78"/>
              </a:solidFill>
            </a:endParaRPr>
          </a:p>
        </p:txBody>
      </p:sp>
      <p:sp>
        <p:nvSpPr>
          <p:cNvPr id="6" name="Nadpis 3"/>
          <p:cNvSpPr txBox="1">
            <a:spLocks/>
          </p:cNvSpPr>
          <p:nvPr/>
        </p:nvSpPr>
        <p:spPr>
          <a:xfrm>
            <a:off x="220553" y="454018"/>
            <a:ext cx="8654595" cy="461548"/>
          </a:xfrm>
          <a:prstGeom prst="rect">
            <a:avLst/>
          </a:prstGeom>
        </p:spPr>
        <p:txBody>
          <a:bodyPr vert="horz" lIns="36000" tIns="45720" rIns="36000" bIns="45720" rtlCol="0" anchor="t">
            <a:noAutofit/>
          </a:bodyPr>
          <a:lstStyle>
            <a:lvl1pPr algn="l" defTabSz="914400" rtl="0" eaLnBrk="1" latinLnBrk="0" hangingPunct="1">
              <a:spcBef>
                <a:spcPct val="0"/>
              </a:spcBef>
              <a:buNone/>
              <a:defRPr sz="2800" b="1" kern="1200">
                <a:solidFill>
                  <a:srgbClr val="404040"/>
                </a:solidFill>
                <a:latin typeface="Calibri" pitchFamily="34" charset="0"/>
                <a:ea typeface="+mj-ea"/>
                <a:cs typeface="Arial"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pl-PL" sz="2400" b="1" i="0" u="none" strike="noStrike" kern="1200" cap="none" spc="0" normalizeH="0" baseline="0" noProof="0" dirty="0">
                <a:ln>
                  <a:noFill/>
                </a:ln>
                <a:solidFill>
                  <a:srgbClr val="404040"/>
                </a:solidFill>
                <a:effectLst/>
                <a:uLnTx/>
                <a:uFillTx/>
                <a:latin typeface="Calibri" pitchFamily="34" charset="0"/>
                <a:ea typeface="+mj-ea"/>
                <a:cs typeface="Arial" pitchFamily="34" charset="0"/>
              </a:rPr>
              <a:t>Karlovarský kraj</a:t>
            </a:r>
          </a:p>
        </p:txBody>
      </p:sp>
      <p:sp>
        <p:nvSpPr>
          <p:cNvPr id="7" name="Zástupný symbol pro text 4"/>
          <p:cNvSpPr txBox="1">
            <a:spLocks/>
          </p:cNvSpPr>
          <p:nvPr/>
        </p:nvSpPr>
        <p:spPr>
          <a:xfrm>
            <a:off x="166765" y="188107"/>
            <a:ext cx="6710396" cy="442661"/>
          </a:xfrm>
          <a:prstGeom prst="rect">
            <a:avLst/>
          </a:prstGeom>
        </p:spPr>
        <p:txBody>
          <a:bodyPr/>
          <a:lstStyle>
            <a:lvl1pPr marL="174625" indent="-174625" algn="l" defTabSz="914400" rtl="0" eaLnBrk="1" latinLnBrk="0" hangingPunct="1">
              <a:spcBef>
                <a:spcPct val="20000"/>
              </a:spcBef>
              <a:buFont typeface="Wingdings" pitchFamily="2" charset="2"/>
              <a:buChar char="§"/>
              <a:defRPr sz="2000" kern="1200">
                <a:solidFill>
                  <a:srgbClr val="404040"/>
                </a:solidFill>
                <a:latin typeface="Calibri" pitchFamily="34" charset="0"/>
                <a:ea typeface="+mn-ea"/>
                <a:cs typeface="Arial" pitchFamily="34" charset="0"/>
              </a:defRPr>
            </a:lvl1pPr>
            <a:lvl2pPr marL="444500" indent="-203200" algn="l" defTabSz="914400" rtl="0" eaLnBrk="1" latinLnBrk="0" hangingPunct="1">
              <a:spcBef>
                <a:spcPct val="20000"/>
              </a:spcBef>
              <a:buSzPct val="100000"/>
              <a:buFont typeface="Wingdings" panose="05000000000000000000" pitchFamily="2" charset="2"/>
              <a:buChar char="§"/>
              <a:defRPr sz="1800" kern="1200">
                <a:solidFill>
                  <a:srgbClr val="404040"/>
                </a:solidFill>
                <a:latin typeface="Calibri" pitchFamily="34" charset="0"/>
                <a:ea typeface="+mn-ea"/>
                <a:cs typeface="Arial" pitchFamily="34" charset="0"/>
              </a:defRPr>
            </a:lvl2pPr>
            <a:lvl3pPr marL="622300" indent="-127000" algn="l" defTabSz="914400" rtl="0" eaLnBrk="1" latinLnBrk="0" hangingPunct="1">
              <a:spcBef>
                <a:spcPct val="20000"/>
              </a:spcBef>
              <a:buSzPct val="100000"/>
              <a:buFont typeface="Arial" pitchFamily="34" charset="0"/>
              <a:buNone/>
              <a:defRPr sz="1800" kern="1200">
                <a:solidFill>
                  <a:srgbClr val="404040"/>
                </a:solidFill>
                <a:latin typeface="Calibri" pitchFamily="34" charset="0"/>
                <a:ea typeface="+mn-ea"/>
                <a:cs typeface="Arial" pitchFamily="34" charset="0"/>
              </a:defRPr>
            </a:lvl3pPr>
            <a:lvl4pPr marL="901700" indent="-139700" algn="l" defTabSz="914400" rtl="0" eaLnBrk="1" latinLnBrk="0" hangingPunct="1">
              <a:spcBef>
                <a:spcPct val="20000"/>
              </a:spcBef>
              <a:buFont typeface="Arial" pitchFamily="34" charset="0"/>
              <a:buNone/>
              <a:defRPr sz="1600" kern="1200">
                <a:solidFill>
                  <a:srgbClr val="404040"/>
                </a:solidFill>
                <a:latin typeface="Calibri" pitchFamily="34" charset="0"/>
                <a:ea typeface="+mn-ea"/>
                <a:cs typeface="Arial" pitchFamily="34" charset="0"/>
              </a:defRPr>
            </a:lvl4pPr>
            <a:lvl5pPr marL="1257300" indent="-139700" algn="l" defTabSz="914400" rtl="0" eaLnBrk="1" latinLnBrk="0" hangingPunct="1">
              <a:spcBef>
                <a:spcPct val="20000"/>
              </a:spcBef>
              <a:buFont typeface="Arial" pitchFamily="34" charset="0"/>
              <a:buNone/>
              <a:defRPr sz="1400" kern="1200">
                <a:solidFill>
                  <a:srgbClr val="404040"/>
                </a:solidFill>
                <a:latin typeface="Calibri"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Wingdings" pitchFamily="2" charset="2"/>
              <a:buNone/>
              <a:tabLst/>
              <a:defRPr/>
            </a:pPr>
            <a:r>
              <a:rPr kumimoji="0" lang="pl-PL" sz="1800" b="0" i="0" u="none" strike="noStrike" kern="1200" cap="none" spc="0" normalizeH="0" baseline="0" noProof="0" dirty="0">
                <a:ln>
                  <a:noFill/>
                </a:ln>
                <a:solidFill>
                  <a:srgbClr val="404040"/>
                </a:solidFill>
                <a:effectLst/>
                <a:uLnTx/>
                <a:uFillTx/>
                <a:latin typeface="Calibri" pitchFamily="34" charset="0"/>
                <a:ea typeface="+mn-ea"/>
                <a:cs typeface="Arial" pitchFamily="34" charset="0"/>
              </a:rPr>
              <a:t>JAK SI TIC VEDLA V JEDNOTLIVÝCH KRAJÍCH?</a:t>
            </a:r>
          </a:p>
        </p:txBody>
      </p:sp>
      <p:grpSp>
        <p:nvGrpSpPr>
          <p:cNvPr id="60" name="Skupina 59"/>
          <p:cNvGrpSpPr/>
          <p:nvPr/>
        </p:nvGrpSpPr>
        <p:grpSpPr>
          <a:xfrm>
            <a:off x="5220886" y="4431589"/>
            <a:ext cx="2303951" cy="247593"/>
            <a:chOff x="5245266" y="2311868"/>
            <a:chExt cx="2303951" cy="247593"/>
          </a:xfrm>
        </p:grpSpPr>
        <p:sp>
          <p:nvSpPr>
            <p:cNvPr id="8" name="TextovéPole 7"/>
            <p:cNvSpPr txBox="1"/>
            <p:nvPr/>
          </p:nvSpPr>
          <p:spPr>
            <a:xfrm>
              <a:off x="5365835" y="2312812"/>
              <a:ext cx="525354" cy="246221"/>
            </a:xfrm>
            <a:prstGeom prst="rect">
              <a:avLst/>
            </a:prstGeom>
          </p:spPr>
          <p:txBody>
            <a:bodyPr wrap="none" rtlCol="0">
              <a:spAutoFit/>
            </a:bodyPr>
            <a:lstStyle/>
            <a:p>
              <a:pPr marL="0" marR="0" lvl="0" indent="0" defTabSz="914330" eaLnBrk="1" fontAlgn="auto" latinLnBrk="0" hangingPunct="1">
                <a:lnSpc>
                  <a:spcPct val="100000"/>
                </a:lnSpc>
                <a:spcBef>
                  <a:spcPts val="600"/>
                </a:spcBef>
                <a:spcAft>
                  <a:spcPts val="0"/>
                </a:spcAft>
                <a:buClrTx/>
                <a:buSzTx/>
                <a:buFontTx/>
                <a:buNone/>
                <a:tabLst/>
                <a:defRPr/>
              </a:pPr>
              <a:r>
                <a:rPr kumimoji="0" lang="cs-CZ" sz="1000" b="0" i="0" u="none" strike="noStrike" kern="0" cap="none" spc="0" normalizeH="0" baseline="0" noProof="0" dirty="0">
                  <a:ln>
                    <a:noFill/>
                  </a:ln>
                  <a:solidFill>
                    <a:srgbClr val="404040"/>
                  </a:solidFill>
                  <a:effectLst/>
                  <a:uLnTx/>
                  <a:uFillTx/>
                  <a:latin typeface="Calibri"/>
                  <a:cs typeface="Arial" pitchFamily="34" charset="0"/>
                </a:rPr>
                <a:t>&gt; 85 %</a:t>
              </a:r>
            </a:p>
          </p:txBody>
        </p:sp>
        <p:sp>
          <p:nvSpPr>
            <p:cNvPr id="9" name="Obdélník 8"/>
            <p:cNvSpPr/>
            <p:nvPr/>
          </p:nvSpPr>
          <p:spPr>
            <a:xfrm>
              <a:off x="5245266" y="2390351"/>
              <a:ext cx="175731" cy="81080"/>
            </a:xfrm>
            <a:prstGeom prst="rect">
              <a:avLst/>
            </a:prstGeom>
            <a:solidFill>
              <a:srgbClr val="00B05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10" name="Obdélník 9"/>
            <p:cNvSpPr/>
            <p:nvPr/>
          </p:nvSpPr>
          <p:spPr>
            <a:xfrm>
              <a:off x="5912077" y="2390351"/>
              <a:ext cx="175731" cy="81080"/>
            </a:xfrm>
            <a:prstGeom prst="rect">
              <a:avLst/>
            </a:prstGeom>
            <a:solidFill>
              <a:srgbClr val="FFC00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11" name="Obdélník 10"/>
            <p:cNvSpPr/>
            <p:nvPr/>
          </p:nvSpPr>
          <p:spPr>
            <a:xfrm>
              <a:off x="6903854" y="2387376"/>
              <a:ext cx="175731" cy="81080"/>
            </a:xfrm>
            <a:prstGeom prst="rect">
              <a:avLst/>
            </a:prstGeom>
            <a:solidFill>
              <a:srgbClr val="FF000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12" name="TextovéPole 11"/>
            <p:cNvSpPr txBox="1"/>
            <p:nvPr/>
          </p:nvSpPr>
          <p:spPr>
            <a:xfrm>
              <a:off x="7023863" y="2311868"/>
              <a:ext cx="525354" cy="246221"/>
            </a:xfrm>
            <a:prstGeom prst="rect">
              <a:avLst/>
            </a:prstGeom>
          </p:spPr>
          <p:txBody>
            <a:bodyPr wrap="none" rtlCol="0">
              <a:spAutoFit/>
            </a:bodyPr>
            <a:lstStyle/>
            <a:p>
              <a:pPr marL="0" marR="0" lvl="0" indent="0" defTabSz="914330" eaLnBrk="1" fontAlgn="auto" latinLnBrk="0" hangingPunct="1">
                <a:lnSpc>
                  <a:spcPct val="100000"/>
                </a:lnSpc>
                <a:spcBef>
                  <a:spcPts val="600"/>
                </a:spcBef>
                <a:spcAft>
                  <a:spcPts val="0"/>
                </a:spcAft>
                <a:buClrTx/>
                <a:buSzTx/>
                <a:buFontTx/>
                <a:buNone/>
                <a:tabLst/>
                <a:defRPr/>
              </a:pPr>
              <a:r>
                <a:rPr kumimoji="0" lang="cs-CZ" sz="1000" b="0" i="0" u="none" strike="noStrike" kern="0" cap="none" spc="0" normalizeH="0" baseline="0" noProof="0" dirty="0">
                  <a:ln>
                    <a:noFill/>
                  </a:ln>
                  <a:solidFill>
                    <a:srgbClr val="404040"/>
                  </a:solidFill>
                  <a:effectLst/>
                  <a:uLnTx/>
                  <a:uFillTx/>
                  <a:latin typeface="Calibri"/>
                  <a:cs typeface="Arial" pitchFamily="34" charset="0"/>
                </a:rPr>
                <a:t>&lt; 70 %</a:t>
              </a:r>
            </a:p>
          </p:txBody>
        </p:sp>
        <p:sp>
          <p:nvSpPr>
            <p:cNvPr id="13" name="TextovéPole 12"/>
            <p:cNvSpPr txBox="1"/>
            <p:nvPr/>
          </p:nvSpPr>
          <p:spPr>
            <a:xfrm>
              <a:off x="6039359" y="2313240"/>
              <a:ext cx="880151" cy="246221"/>
            </a:xfrm>
            <a:prstGeom prst="rect">
              <a:avLst/>
            </a:prstGeom>
          </p:spPr>
          <p:txBody>
            <a:bodyPr wrap="none" rtlCol="0">
              <a:spAutoFit/>
            </a:bodyPr>
            <a:lstStyle/>
            <a:p>
              <a:pPr marL="0" marR="0" lvl="0" indent="0" defTabSz="914330" eaLnBrk="1" fontAlgn="auto" latinLnBrk="0" hangingPunct="1">
                <a:lnSpc>
                  <a:spcPct val="100000"/>
                </a:lnSpc>
                <a:spcBef>
                  <a:spcPts val="600"/>
                </a:spcBef>
                <a:spcAft>
                  <a:spcPts val="0"/>
                </a:spcAft>
                <a:buClrTx/>
                <a:buSzTx/>
                <a:buFontTx/>
                <a:buNone/>
                <a:tabLst/>
                <a:defRPr/>
              </a:pPr>
              <a:r>
                <a:rPr kumimoji="0" lang="cs-CZ" sz="1000" b="0" i="0" u="none" strike="noStrike" kern="0" cap="none" spc="0" normalizeH="0" baseline="0" noProof="0" dirty="0">
                  <a:ln>
                    <a:noFill/>
                  </a:ln>
                  <a:solidFill>
                    <a:srgbClr val="404040"/>
                  </a:solidFill>
                  <a:effectLst/>
                  <a:uLnTx/>
                  <a:uFillTx/>
                  <a:latin typeface="Calibri"/>
                  <a:cs typeface="Arial" pitchFamily="34" charset="0"/>
                </a:rPr>
                <a:t>70 % až 85 % </a:t>
              </a:r>
            </a:p>
          </p:txBody>
        </p:sp>
      </p:grpSp>
      <p:graphicFrame>
        <p:nvGraphicFramePr>
          <p:cNvPr id="14" name="Chart 1"/>
          <p:cNvGraphicFramePr/>
          <p:nvPr>
            <p:extLst>
              <p:ext uri="{D42A27DB-BD31-4B8C-83A1-F6EECF244321}">
                <p14:modId xmlns:p14="http://schemas.microsoft.com/office/powerpoint/2010/main" val="1508084183"/>
              </p:ext>
            </p:extLst>
          </p:nvPr>
        </p:nvGraphicFramePr>
        <p:xfrm>
          <a:off x="4374135" y="2158001"/>
          <a:ext cx="3898033" cy="2263426"/>
        </p:xfrm>
        <a:graphic>
          <a:graphicData uri="http://schemas.openxmlformats.org/drawingml/2006/chart">
            <c:chart xmlns:c="http://schemas.openxmlformats.org/drawingml/2006/chart" xmlns:r="http://schemas.openxmlformats.org/officeDocument/2006/relationships" r:id="rId4"/>
          </a:graphicData>
        </a:graphic>
      </p:graphicFrame>
      <p:grpSp>
        <p:nvGrpSpPr>
          <p:cNvPr id="15" name="Skupina 14"/>
          <p:cNvGrpSpPr/>
          <p:nvPr/>
        </p:nvGrpSpPr>
        <p:grpSpPr>
          <a:xfrm>
            <a:off x="468292" y="1045629"/>
            <a:ext cx="1660880" cy="1097302"/>
            <a:chOff x="378494" y="1280334"/>
            <a:chExt cx="1370979" cy="849543"/>
          </a:xfrm>
          <a:solidFill>
            <a:srgbClr val="404040"/>
          </a:solidFill>
        </p:grpSpPr>
        <p:sp>
          <p:nvSpPr>
            <p:cNvPr id="16" name="Obdélník 15"/>
            <p:cNvSpPr/>
            <p:nvPr/>
          </p:nvSpPr>
          <p:spPr>
            <a:xfrm>
              <a:off x="378494" y="1288473"/>
              <a:ext cx="1370979" cy="84140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17" name="TextovéPole 16"/>
            <p:cNvSpPr txBox="1"/>
            <p:nvPr/>
          </p:nvSpPr>
          <p:spPr>
            <a:xfrm>
              <a:off x="378494" y="1280334"/>
              <a:ext cx="1370979" cy="616586"/>
            </a:xfrm>
            <a:prstGeom prst="rect">
              <a:avLst/>
            </a:prstGeom>
            <a:grpFill/>
          </p:spPr>
          <p:txBody>
            <a:bodyPr wrap="square" lIns="90000" tIns="54000" rIns="90000" bIns="90000" rtlCol="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4400" b="1" i="0" u="none" strike="noStrike" kern="0" cap="none" spc="0" normalizeH="0" baseline="0" noProof="0" dirty="0">
                  <a:ln>
                    <a:noFill/>
                  </a:ln>
                  <a:solidFill>
                    <a:srgbClr val="00B050"/>
                  </a:solidFill>
                  <a:effectLst/>
                  <a:uLnTx/>
                  <a:uFillTx/>
                  <a:latin typeface="Calibri" panose="020F0502020204030204" pitchFamily="34" charset="0"/>
                </a:rPr>
                <a:t>92 %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1400" b="1" i="0" u="none" strike="noStrike" kern="0" cap="none" spc="0" normalizeH="0" baseline="0" noProof="0" dirty="0">
                  <a:ln>
                    <a:noFill/>
                  </a:ln>
                  <a:solidFill>
                    <a:schemeClr val="bg1"/>
                  </a:solidFill>
                  <a:effectLst/>
                  <a:uLnTx/>
                  <a:uFillTx/>
                  <a:latin typeface="Calibri" panose="020F0502020204030204" pitchFamily="34" charset="0"/>
                </a:rPr>
                <a:t>n = 16</a:t>
              </a:r>
            </a:p>
          </p:txBody>
        </p:sp>
      </p:grpSp>
      <p:grpSp>
        <p:nvGrpSpPr>
          <p:cNvPr id="51" name="Skupina 50"/>
          <p:cNvGrpSpPr/>
          <p:nvPr/>
        </p:nvGrpSpPr>
        <p:grpSpPr>
          <a:xfrm>
            <a:off x="2152268" y="989443"/>
            <a:ext cx="2041420" cy="1102557"/>
            <a:chOff x="2329469" y="991069"/>
            <a:chExt cx="2041420" cy="1102557"/>
          </a:xfrm>
        </p:grpSpPr>
        <p:sp>
          <p:nvSpPr>
            <p:cNvPr id="4" name="Obdélník 3"/>
            <p:cNvSpPr/>
            <p:nvPr/>
          </p:nvSpPr>
          <p:spPr>
            <a:xfrm>
              <a:off x="2347123" y="1347884"/>
              <a:ext cx="1742825" cy="706131"/>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18" name="TextovéPole 17"/>
            <p:cNvSpPr txBox="1"/>
            <p:nvPr/>
          </p:nvSpPr>
          <p:spPr>
            <a:xfrm>
              <a:off x="2345913" y="1047096"/>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Celkový index v ČR:</a:t>
              </a:r>
            </a:p>
          </p:txBody>
        </p:sp>
        <p:sp>
          <p:nvSpPr>
            <p:cNvPr id="19" name="TextovéPole 18"/>
            <p:cNvSpPr txBox="1"/>
            <p:nvPr/>
          </p:nvSpPr>
          <p:spPr>
            <a:xfrm>
              <a:off x="3482495" y="991069"/>
              <a:ext cx="888394"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600" b="1" i="0" u="none" strike="noStrike" kern="0" cap="none" spc="0" normalizeH="0" baseline="0" noProof="0" dirty="0">
                  <a:ln>
                    <a:noFill/>
                  </a:ln>
                  <a:solidFill>
                    <a:srgbClr val="00B050"/>
                  </a:solidFill>
                  <a:effectLst/>
                  <a:uLnTx/>
                  <a:uFillTx/>
                  <a:latin typeface="Calibri" panose="020F0502020204030204" pitchFamily="34" charset="0"/>
                </a:rPr>
                <a:t>87 %</a:t>
              </a:r>
            </a:p>
          </p:txBody>
        </p:sp>
        <p:sp>
          <p:nvSpPr>
            <p:cNvPr id="20" name="TextovéPole 19"/>
            <p:cNvSpPr txBox="1"/>
            <p:nvPr/>
          </p:nvSpPr>
          <p:spPr>
            <a:xfrm>
              <a:off x="2329469" y="1752804"/>
              <a:ext cx="1978431"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V celorepublikovém srovnání</a:t>
              </a:r>
            </a:p>
          </p:txBody>
        </p:sp>
      </p:grpSp>
      <p:grpSp>
        <p:nvGrpSpPr>
          <p:cNvPr id="44" name="Skupina 43"/>
          <p:cNvGrpSpPr/>
          <p:nvPr/>
        </p:nvGrpSpPr>
        <p:grpSpPr>
          <a:xfrm>
            <a:off x="5585685" y="989443"/>
            <a:ext cx="1954167" cy="1063043"/>
            <a:chOff x="5353287" y="1000492"/>
            <a:chExt cx="1954167" cy="1063043"/>
          </a:xfrm>
        </p:grpSpPr>
        <p:sp>
          <p:nvSpPr>
            <p:cNvPr id="27" name="Obdélník 26"/>
            <p:cNvSpPr/>
            <p:nvPr/>
          </p:nvSpPr>
          <p:spPr>
            <a:xfrm>
              <a:off x="5363079" y="1357404"/>
              <a:ext cx="1620000" cy="706131"/>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29" name="TextovéPole 28"/>
            <p:cNvSpPr txBox="1"/>
            <p:nvPr/>
          </p:nvSpPr>
          <p:spPr>
            <a:xfrm>
              <a:off x="5754911" y="1413360"/>
              <a:ext cx="837802"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b="1" kern="0" dirty="0">
                  <a:solidFill>
                    <a:srgbClr val="00B050"/>
                  </a:solidFill>
                  <a:latin typeface="Calibri" panose="020F0502020204030204" pitchFamily="34" charset="0"/>
                </a:rPr>
                <a:t>+ 3 </a:t>
              </a:r>
              <a:r>
                <a:rPr kumimoji="0" lang="cs-CZ" sz="1800" b="1" i="0" u="none" strike="noStrike" kern="0" cap="none" spc="0" normalizeH="0" baseline="0" noProof="0" dirty="0">
                  <a:ln>
                    <a:noFill/>
                  </a:ln>
                  <a:solidFill>
                    <a:srgbClr val="00B050"/>
                  </a:solidFill>
                  <a:effectLst/>
                  <a:uLnTx/>
                  <a:uFillTx/>
                  <a:latin typeface="Calibri" panose="020F0502020204030204" pitchFamily="34" charset="0"/>
                </a:rPr>
                <a:t>%</a:t>
              </a:r>
            </a:p>
          </p:txBody>
        </p:sp>
        <p:sp>
          <p:nvSpPr>
            <p:cNvPr id="33" name="TextovéPole 32"/>
            <p:cNvSpPr txBox="1"/>
            <p:nvPr/>
          </p:nvSpPr>
          <p:spPr>
            <a:xfrm>
              <a:off x="5353287" y="1056519"/>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Index v roce 2016:</a:t>
              </a:r>
            </a:p>
          </p:txBody>
        </p:sp>
        <p:sp>
          <p:nvSpPr>
            <p:cNvPr id="34" name="TextovéPole 33"/>
            <p:cNvSpPr txBox="1"/>
            <p:nvPr/>
          </p:nvSpPr>
          <p:spPr>
            <a:xfrm>
              <a:off x="6419060" y="1000492"/>
              <a:ext cx="888394" cy="340822"/>
            </a:xfrm>
            <a:prstGeom prst="rect">
              <a:avLst/>
            </a:prstGeom>
            <a:noFill/>
          </p:spPr>
          <p:txBody>
            <a:bodyPr wrap="square" lIns="90000" tIns="54000" rIns="90000" bIns="90000" rtlCol="0">
              <a:noAutofit/>
            </a:bodyPr>
            <a:lstStyle/>
            <a:p>
              <a:pPr lvl="0">
                <a:defRPr/>
              </a:pPr>
              <a:r>
                <a:rPr lang="cs-CZ" sz="1600" b="1" kern="0" dirty="0">
                  <a:solidFill>
                    <a:srgbClr val="00B050"/>
                  </a:solidFill>
                  <a:latin typeface="Calibri" panose="020F0502020204030204" pitchFamily="34" charset="0"/>
                </a:rPr>
                <a:t>89 %</a:t>
              </a:r>
            </a:p>
          </p:txBody>
        </p:sp>
      </p:grpSp>
      <p:sp>
        <p:nvSpPr>
          <p:cNvPr id="30" name="Obdélník 29"/>
          <p:cNvSpPr/>
          <p:nvPr/>
        </p:nvSpPr>
        <p:spPr>
          <a:xfrm>
            <a:off x="7238373" y="1345143"/>
            <a:ext cx="1620000" cy="706131"/>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32" name="TextovéPole 31"/>
          <p:cNvSpPr txBox="1"/>
          <p:nvPr/>
        </p:nvSpPr>
        <p:spPr>
          <a:xfrm>
            <a:off x="7679528" y="1401389"/>
            <a:ext cx="852912"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b="1" kern="0" dirty="0">
                <a:solidFill>
                  <a:srgbClr val="00B050"/>
                </a:solidFill>
                <a:latin typeface="Calibri" panose="020F0502020204030204" pitchFamily="34" charset="0"/>
              </a:rPr>
              <a:t>+ 20 </a:t>
            </a:r>
            <a:r>
              <a:rPr kumimoji="0" lang="cs-CZ" sz="1800" b="1" i="0" u="none" strike="noStrike" kern="0" cap="none" spc="0" normalizeH="0" baseline="0" noProof="0" dirty="0">
                <a:ln>
                  <a:noFill/>
                </a:ln>
                <a:solidFill>
                  <a:srgbClr val="00B050"/>
                </a:solidFill>
                <a:effectLst/>
                <a:uLnTx/>
                <a:uFillTx/>
                <a:latin typeface="Calibri" panose="020F0502020204030204" pitchFamily="34" charset="0"/>
              </a:rPr>
              <a:t>%</a:t>
            </a:r>
          </a:p>
        </p:txBody>
      </p:sp>
      <p:sp>
        <p:nvSpPr>
          <p:cNvPr id="35" name="TextovéPole 34"/>
          <p:cNvSpPr txBox="1"/>
          <p:nvPr/>
        </p:nvSpPr>
        <p:spPr>
          <a:xfrm>
            <a:off x="7196812" y="1039058"/>
            <a:ext cx="1286827"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Index v roce 2015:</a:t>
            </a:r>
          </a:p>
        </p:txBody>
      </p:sp>
      <p:sp>
        <p:nvSpPr>
          <p:cNvPr id="36" name="TextovéPole 35"/>
          <p:cNvSpPr txBox="1"/>
          <p:nvPr/>
        </p:nvSpPr>
        <p:spPr>
          <a:xfrm>
            <a:off x="8278755" y="982812"/>
            <a:ext cx="813073" cy="340822"/>
          </a:xfrm>
          <a:prstGeom prst="rect">
            <a:avLst/>
          </a:prstGeom>
          <a:noFill/>
        </p:spPr>
        <p:txBody>
          <a:bodyPr wrap="square" lIns="90000" tIns="54000" rIns="90000" bIns="90000" rtlCol="0">
            <a:noAutofit/>
          </a:bodyPr>
          <a:lstStyle/>
          <a:p>
            <a:pPr lvl="0">
              <a:defRPr/>
            </a:pPr>
            <a:r>
              <a:rPr lang="cs-CZ" sz="1600" b="1" kern="0" dirty="0">
                <a:solidFill>
                  <a:srgbClr val="FFC000"/>
                </a:solidFill>
                <a:latin typeface="Calibri" panose="020F0502020204030204" pitchFamily="34" charset="0"/>
              </a:rPr>
              <a:t>72 %</a:t>
            </a:r>
          </a:p>
        </p:txBody>
      </p:sp>
      <p:grpSp>
        <p:nvGrpSpPr>
          <p:cNvPr id="45" name="Skupina 44"/>
          <p:cNvGrpSpPr/>
          <p:nvPr/>
        </p:nvGrpSpPr>
        <p:grpSpPr>
          <a:xfrm>
            <a:off x="3942827" y="989443"/>
            <a:ext cx="1954167" cy="1063043"/>
            <a:chOff x="5353287" y="1000492"/>
            <a:chExt cx="1954167" cy="1063043"/>
          </a:xfrm>
        </p:grpSpPr>
        <p:sp>
          <p:nvSpPr>
            <p:cNvPr id="46" name="Obdélník 45"/>
            <p:cNvSpPr/>
            <p:nvPr/>
          </p:nvSpPr>
          <p:spPr>
            <a:xfrm>
              <a:off x="5363079" y="1357404"/>
              <a:ext cx="1620000" cy="706131"/>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49" name="TextovéPole 48"/>
            <p:cNvSpPr txBox="1"/>
            <p:nvPr/>
          </p:nvSpPr>
          <p:spPr>
            <a:xfrm>
              <a:off x="5353287" y="1056519"/>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Index v roce 2018:</a:t>
              </a:r>
            </a:p>
          </p:txBody>
        </p:sp>
        <p:sp>
          <p:nvSpPr>
            <p:cNvPr id="50" name="TextovéPole 49"/>
            <p:cNvSpPr txBox="1"/>
            <p:nvPr/>
          </p:nvSpPr>
          <p:spPr>
            <a:xfrm>
              <a:off x="6419060" y="1000492"/>
              <a:ext cx="888394"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600" b="1" i="0" u="none" strike="noStrike" kern="0" cap="none" spc="0" normalizeH="0" baseline="0" noProof="0" dirty="0">
                  <a:ln>
                    <a:noFill/>
                  </a:ln>
                  <a:solidFill>
                    <a:srgbClr val="00B050"/>
                  </a:solidFill>
                  <a:effectLst/>
                  <a:uLnTx/>
                  <a:uFillTx/>
                  <a:latin typeface="Calibri" panose="020F0502020204030204" pitchFamily="34" charset="0"/>
                </a:rPr>
                <a:t>91 %</a:t>
              </a:r>
            </a:p>
          </p:txBody>
        </p:sp>
      </p:grpSp>
      <p:sp>
        <p:nvSpPr>
          <p:cNvPr id="57" name="TextovéPole 56"/>
          <p:cNvSpPr txBox="1"/>
          <p:nvPr/>
        </p:nvSpPr>
        <p:spPr>
          <a:xfrm>
            <a:off x="5595476" y="1748532"/>
            <a:ext cx="1712827"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Srovnání s před čtyřmi</a:t>
            </a:r>
            <a:r>
              <a:rPr kumimoji="0" lang="cs-CZ" sz="1050" b="1" i="0" u="none" strike="noStrike" kern="0" cap="none" spc="0" normalizeH="0" noProof="0" dirty="0">
                <a:ln>
                  <a:noFill/>
                </a:ln>
                <a:solidFill>
                  <a:schemeClr val="bg1"/>
                </a:solidFill>
                <a:effectLst/>
                <a:uLnTx/>
                <a:uFillTx/>
                <a:latin typeface="Calibri" panose="020F0502020204030204" pitchFamily="34" charset="0"/>
              </a:rPr>
              <a:t> lety</a:t>
            </a:r>
            <a:endParaRPr kumimoji="0" lang="cs-CZ" sz="1050" b="1" i="0" u="none" strike="noStrike" kern="0" cap="none" spc="0" normalizeH="0" baseline="0" noProof="0" dirty="0">
              <a:ln>
                <a:noFill/>
              </a:ln>
              <a:solidFill>
                <a:schemeClr val="bg1"/>
              </a:solidFill>
              <a:effectLst/>
              <a:uLnTx/>
              <a:uFillTx/>
              <a:latin typeface="Calibri" panose="020F0502020204030204" pitchFamily="34" charset="0"/>
            </a:endParaRPr>
          </a:p>
        </p:txBody>
      </p:sp>
      <p:sp>
        <p:nvSpPr>
          <p:cNvPr id="58" name="TextovéPole 57"/>
          <p:cNvSpPr txBox="1"/>
          <p:nvPr/>
        </p:nvSpPr>
        <p:spPr>
          <a:xfrm>
            <a:off x="7207899" y="1754518"/>
            <a:ext cx="1677003"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Srovnání s před pěti lety</a:t>
            </a:r>
          </a:p>
        </p:txBody>
      </p:sp>
      <p:sp>
        <p:nvSpPr>
          <p:cNvPr id="59" name="TextovéPole 58"/>
          <p:cNvSpPr txBox="1"/>
          <p:nvPr/>
        </p:nvSpPr>
        <p:spPr>
          <a:xfrm>
            <a:off x="3924113" y="1751178"/>
            <a:ext cx="1685569"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Srovnání</a:t>
            </a:r>
            <a:r>
              <a:rPr kumimoji="0" lang="cs-CZ" sz="1050" b="1" i="0" u="none" strike="noStrike" kern="0" cap="none" spc="0" normalizeH="0" noProof="0" dirty="0">
                <a:ln>
                  <a:noFill/>
                </a:ln>
                <a:solidFill>
                  <a:schemeClr val="bg1"/>
                </a:solidFill>
                <a:effectLst/>
                <a:uLnTx/>
                <a:uFillTx/>
                <a:latin typeface="Calibri" panose="020F0502020204030204" pitchFamily="34" charset="0"/>
              </a:rPr>
              <a:t> s před dvěma lety</a:t>
            </a:r>
            <a:endParaRPr kumimoji="0" lang="cs-CZ" sz="1050" b="1" i="0" u="none" strike="noStrike" kern="0" cap="none" spc="0" normalizeH="0" baseline="0" noProof="0" dirty="0">
              <a:ln>
                <a:noFill/>
              </a:ln>
              <a:solidFill>
                <a:schemeClr val="bg1"/>
              </a:solidFill>
              <a:effectLst/>
              <a:uLnTx/>
              <a:uFillTx/>
              <a:latin typeface="Calibri" panose="020F0502020204030204" pitchFamily="34" charset="0"/>
            </a:endParaRPr>
          </a:p>
        </p:txBody>
      </p:sp>
      <p:sp>
        <p:nvSpPr>
          <p:cNvPr id="52" name="TextovéPole 51"/>
          <p:cNvSpPr txBox="1"/>
          <p:nvPr/>
        </p:nvSpPr>
        <p:spPr>
          <a:xfrm>
            <a:off x="2655286" y="1400509"/>
            <a:ext cx="772096"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b="1" kern="0" dirty="0">
                <a:solidFill>
                  <a:srgbClr val="00B050"/>
                </a:solidFill>
                <a:latin typeface="Calibri" panose="020F0502020204030204" pitchFamily="34" charset="0"/>
              </a:rPr>
              <a:t>+</a:t>
            </a:r>
            <a:r>
              <a:rPr kumimoji="0" lang="cs-CZ" sz="1800" b="1" i="0" u="none" strike="noStrike" kern="0" cap="none" spc="0" normalizeH="0" noProof="0" dirty="0">
                <a:ln>
                  <a:noFill/>
                </a:ln>
                <a:solidFill>
                  <a:srgbClr val="00B050"/>
                </a:solidFill>
                <a:effectLst/>
                <a:uLnTx/>
                <a:uFillTx/>
                <a:latin typeface="Calibri" panose="020F0502020204030204" pitchFamily="34" charset="0"/>
              </a:rPr>
              <a:t> 5</a:t>
            </a:r>
            <a:r>
              <a:rPr kumimoji="0" lang="cs-CZ" sz="1800" b="1" i="0" u="none" strike="noStrike" kern="0" cap="none" spc="0" normalizeH="0" baseline="0" noProof="0" dirty="0">
                <a:ln>
                  <a:noFill/>
                </a:ln>
                <a:solidFill>
                  <a:srgbClr val="00B050"/>
                </a:solidFill>
                <a:effectLst/>
                <a:uLnTx/>
                <a:uFillTx/>
                <a:latin typeface="Calibri" panose="020F0502020204030204" pitchFamily="34" charset="0"/>
              </a:rPr>
              <a:t> %</a:t>
            </a:r>
          </a:p>
        </p:txBody>
      </p:sp>
      <p:sp>
        <p:nvSpPr>
          <p:cNvPr id="53" name="TextovéPole 52"/>
          <p:cNvSpPr txBox="1"/>
          <p:nvPr/>
        </p:nvSpPr>
        <p:spPr>
          <a:xfrm>
            <a:off x="4419359" y="1402311"/>
            <a:ext cx="737833"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800" b="1" i="0" u="none" strike="noStrike" kern="0" cap="none" spc="0" normalizeH="0" baseline="0" noProof="0" dirty="0">
                <a:ln>
                  <a:noFill/>
                </a:ln>
                <a:solidFill>
                  <a:srgbClr val="00B050"/>
                </a:solidFill>
                <a:effectLst/>
                <a:uLnTx/>
                <a:uFillTx/>
                <a:latin typeface="Calibri" panose="020F0502020204030204" pitchFamily="34" charset="0"/>
              </a:rPr>
              <a:t>+ 1 %</a:t>
            </a:r>
          </a:p>
        </p:txBody>
      </p:sp>
    </p:spTree>
    <p:extLst>
      <p:ext uri="{BB962C8B-B14F-4D97-AF65-F5344CB8AC3E}">
        <p14:creationId xmlns:p14="http://schemas.microsoft.com/office/powerpoint/2010/main" val="18579420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Skupina 39"/>
          <p:cNvGrpSpPr>
            <a:grpSpLocks noChangeAspect="1"/>
          </p:cNvGrpSpPr>
          <p:nvPr/>
        </p:nvGrpSpPr>
        <p:grpSpPr>
          <a:xfrm>
            <a:off x="781294" y="2277552"/>
            <a:ext cx="3674827" cy="2102497"/>
            <a:chOff x="347353" y="2593120"/>
            <a:chExt cx="5245617" cy="3001200"/>
          </a:xfrm>
        </p:grpSpPr>
        <p:pic>
          <p:nvPicPr>
            <p:cNvPr id="3" name="Picture 19"/>
            <p:cNvPicPr>
              <a:picLocks noChangeAspect="1" noChangeArrowheads="1"/>
            </p:cNvPicPr>
            <p:nvPr/>
          </p:nvPicPr>
          <p:blipFill>
            <a:blip r:embed="rId2" cstate="print">
              <a:duotone>
                <a:schemeClr val="accent4">
                  <a:shade val="45000"/>
                  <a:satMod val="135000"/>
                </a:schemeClr>
                <a:prstClr val="white"/>
              </a:duotone>
              <a:extLst>
                <a:ext uri="{BEBA8EAE-BF5A-486C-A8C5-ECC9F3942E4B}">
                  <a14:imgProps xmlns:a14="http://schemas.microsoft.com/office/drawing/2010/main">
                    <a14:imgLayer r:embed="rId3">
                      <a14:imgEffect>
                        <a14:sharpenSoften amount="59000"/>
                      </a14:imgEffect>
                      <a14:imgEffect>
                        <a14:brightnessContrast contrast="-30000"/>
                      </a14:imgEffect>
                    </a14:imgLayer>
                  </a14:imgProps>
                </a:ext>
              </a:extLst>
            </a:blip>
            <a:srcRect/>
            <a:stretch>
              <a:fillRect/>
            </a:stretch>
          </p:blipFill>
          <p:spPr bwMode="auto">
            <a:xfrm>
              <a:off x="347353" y="2593120"/>
              <a:ext cx="5245617" cy="3001200"/>
            </a:xfrm>
            <a:prstGeom prst="rect">
              <a:avLst/>
            </a:prstGeom>
            <a:noFill/>
            <a:ln w="9525">
              <a:noFill/>
              <a:miter lim="800000"/>
              <a:headEnd/>
              <a:tailEnd/>
            </a:ln>
          </p:spPr>
        </p:pic>
        <p:grpSp>
          <p:nvGrpSpPr>
            <p:cNvPr id="22" name="Skupina 21"/>
            <p:cNvGrpSpPr/>
            <p:nvPr/>
          </p:nvGrpSpPr>
          <p:grpSpPr>
            <a:xfrm>
              <a:off x="2469183" y="3525364"/>
              <a:ext cx="624467" cy="849684"/>
              <a:chOff x="2725046" y="1688613"/>
              <a:chExt cx="624467" cy="849684"/>
            </a:xfrm>
          </p:grpSpPr>
          <p:grpSp>
            <p:nvGrpSpPr>
              <p:cNvPr id="23" name="Group 135"/>
              <p:cNvGrpSpPr>
                <a:grpSpLocks noChangeAspect="1"/>
              </p:cNvGrpSpPr>
              <p:nvPr/>
            </p:nvGrpSpPr>
            <p:grpSpPr>
              <a:xfrm>
                <a:off x="2725046" y="1833387"/>
                <a:ext cx="417267" cy="704910"/>
                <a:chOff x="7367661" y="-318463"/>
                <a:chExt cx="644372" cy="1088573"/>
              </a:xfrm>
              <a:solidFill>
                <a:srgbClr val="404040"/>
              </a:solidFill>
            </p:grpSpPr>
            <p:sp>
              <p:nvSpPr>
                <p:cNvPr id="25" name="Freeform 58"/>
                <p:cNvSpPr>
                  <a:spLocks/>
                </p:cNvSpPr>
                <p:nvPr/>
              </p:nvSpPr>
              <p:spPr bwMode="auto">
                <a:xfrm>
                  <a:off x="7470014" y="-318463"/>
                  <a:ext cx="235965" cy="235966"/>
                </a:xfrm>
                <a:custGeom>
                  <a:avLst/>
                  <a:gdLst/>
                  <a:ahLst/>
                  <a:cxnLst>
                    <a:cxn ang="0">
                      <a:pos x="79" y="187"/>
                    </a:cxn>
                    <a:cxn ang="0">
                      <a:pos x="187" y="119"/>
                    </a:cxn>
                    <a:cxn ang="0">
                      <a:pos x="120" y="11"/>
                    </a:cxn>
                    <a:cxn ang="0">
                      <a:pos x="11" y="79"/>
                    </a:cxn>
                    <a:cxn ang="0">
                      <a:pos x="79" y="187"/>
                    </a:cxn>
                  </a:cxnLst>
                  <a:rect l="0" t="0" r="r" b="b"/>
                  <a:pathLst>
                    <a:path w="198" h="198">
                      <a:moveTo>
                        <a:pt x="79" y="187"/>
                      </a:moveTo>
                      <a:cubicBezTo>
                        <a:pt x="127" y="198"/>
                        <a:pt x="175" y="168"/>
                        <a:pt x="187" y="119"/>
                      </a:cubicBezTo>
                      <a:cubicBezTo>
                        <a:pt x="198" y="71"/>
                        <a:pt x="168" y="23"/>
                        <a:pt x="120" y="11"/>
                      </a:cubicBezTo>
                      <a:cubicBezTo>
                        <a:pt x="71" y="0"/>
                        <a:pt x="23" y="30"/>
                        <a:pt x="11" y="79"/>
                      </a:cubicBezTo>
                      <a:cubicBezTo>
                        <a:pt x="0" y="127"/>
                        <a:pt x="30" y="175"/>
                        <a:pt x="79" y="18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26" name="Freeform 59"/>
                <p:cNvSpPr>
                  <a:spLocks/>
                </p:cNvSpPr>
                <p:nvPr/>
              </p:nvSpPr>
              <p:spPr bwMode="auto">
                <a:xfrm>
                  <a:off x="7367661" y="-235270"/>
                  <a:ext cx="644372" cy="1005380"/>
                </a:xfrm>
                <a:custGeom>
                  <a:avLst/>
                  <a:gdLst/>
                  <a:ahLst/>
                  <a:cxnLst>
                    <a:cxn ang="0">
                      <a:pos x="77" y="364"/>
                    </a:cxn>
                    <a:cxn ang="0">
                      <a:pos x="77" y="364"/>
                    </a:cxn>
                    <a:cxn ang="0">
                      <a:pos x="141" y="350"/>
                    </a:cxn>
                    <a:cxn ang="0">
                      <a:pos x="190" y="325"/>
                    </a:cxn>
                    <a:cxn ang="0">
                      <a:pos x="190" y="270"/>
                    </a:cxn>
                    <a:cxn ang="0">
                      <a:pos x="155" y="271"/>
                    </a:cxn>
                    <a:cxn ang="0">
                      <a:pos x="77" y="300"/>
                    </a:cxn>
                    <a:cxn ang="0">
                      <a:pos x="77" y="300"/>
                    </a:cxn>
                    <a:cxn ang="0">
                      <a:pos x="64" y="285"/>
                    </a:cxn>
                    <a:cxn ang="0">
                      <a:pos x="77" y="292"/>
                    </a:cxn>
                    <a:cxn ang="0">
                      <a:pos x="78" y="292"/>
                    </a:cxn>
                    <a:cxn ang="0">
                      <a:pos x="157" y="261"/>
                    </a:cxn>
                    <a:cxn ang="0">
                      <a:pos x="159" y="198"/>
                    </a:cxn>
                    <a:cxn ang="0">
                      <a:pos x="216" y="212"/>
                    </a:cxn>
                    <a:cxn ang="0">
                      <a:pos x="193" y="262"/>
                    </a:cxn>
                    <a:cxn ang="0">
                      <a:pos x="212" y="307"/>
                    </a:cxn>
                    <a:cxn ang="0">
                      <a:pos x="168" y="346"/>
                    </a:cxn>
                    <a:cxn ang="0">
                      <a:pos x="137" y="373"/>
                    </a:cxn>
                    <a:cxn ang="0">
                      <a:pos x="77" y="372"/>
                    </a:cxn>
                    <a:cxn ang="0">
                      <a:pos x="77" y="374"/>
                    </a:cxn>
                    <a:cxn ang="0">
                      <a:pos x="77" y="794"/>
                    </a:cxn>
                    <a:cxn ang="0">
                      <a:pos x="176" y="794"/>
                    </a:cxn>
                    <a:cxn ang="0">
                      <a:pos x="194" y="481"/>
                    </a:cxn>
                    <a:cxn ang="0">
                      <a:pos x="244" y="844"/>
                    </a:cxn>
                    <a:cxn ang="0">
                      <a:pos x="293" y="450"/>
                    </a:cxn>
                    <a:cxn ang="0">
                      <a:pos x="293" y="205"/>
                    </a:cxn>
                    <a:cxn ang="0">
                      <a:pos x="529" y="56"/>
                    </a:cxn>
                    <a:cxn ang="0">
                      <a:pos x="480" y="15"/>
                    </a:cxn>
                    <a:cxn ang="0">
                      <a:pos x="279" y="143"/>
                    </a:cxn>
                    <a:cxn ang="0">
                      <a:pos x="265" y="146"/>
                    </a:cxn>
                    <a:cxn ang="0">
                      <a:pos x="108" y="146"/>
                    </a:cxn>
                    <a:cxn ang="0">
                      <a:pos x="95" y="148"/>
                    </a:cxn>
                    <a:cxn ang="0">
                      <a:pos x="0" y="285"/>
                    </a:cxn>
                    <a:cxn ang="0">
                      <a:pos x="76" y="364"/>
                    </a:cxn>
                  </a:cxnLst>
                  <a:rect l="0" t="0" r="r" b="b"/>
                  <a:pathLst>
                    <a:path w="541" h="844">
                      <a:moveTo>
                        <a:pt x="76" y="364"/>
                      </a:moveTo>
                      <a:cubicBezTo>
                        <a:pt x="76" y="364"/>
                        <a:pt x="76" y="364"/>
                        <a:pt x="77" y="364"/>
                      </a:cubicBezTo>
                      <a:cubicBezTo>
                        <a:pt x="77" y="364"/>
                        <a:pt x="77" y="364"/>
                        <a:pt x="77" y="364"/>
                      </a:cubicBezTo>
                      <a:cubicBezTo>
                        <a:pt x="77" y="364"/>
                        <a:pt x="77" y="364"/>
                        <a:pt x="77" y="364"/>
                      </a:cubicBezTo>
                      <a:cubicBezTo>
                        <a:pt x="77" y="364"/>
                        <a:pt x="77" y="364"/>
                        <a:pt x="77" y="364"/>
                      </a:cubicBezTo>
                      <a:cubicBezTo>
                        <a:pt x="97" y="364"/>
                        <a:pt x="117" y="359"/>
                        <a:pt x="141" y="350"/>
                      </a:cubicBezTo>
                      <a:cubicBezTo>
                        <a:pt x="150" y="346"/>
                        <a:pt x="161" y="341"/>
                        <a:pt x="171" y="335"/>
                      </a:cubicBezTo>
                      <a:cubicBezTo>
                        <a:pt x="177" y="332"/>
                        <a:pt x="183" y="328"/>
                        <a:pt x="190" y="325"/>
                      </a:cubicBezTo>
                      <a:cubicBezTo>
                        <a:pt x="205" y="315"/>
                        <a:pt x="210" y="296"/>
                        <a:pt x="201" y="281"/>
                      </a:cubicBezTo>
                      <a:cubicBezTo>
                        <a:pt x="198" y="276"/>
                        <a:pt x="195" y="272"/>
                        <a:pt x="190" y="270"/>
                      </a:cubicBezTo>
                      <a:cubicBezTo>
                        <a:pt x="180" y="264"/>
                        <a:pt x="168" y="263"/>
                        <a:pt x="157" y="269"/>
                      </a:cubicBezTo>
                      <a:cubicBezTo>
                        <a:pt x="156" y="270"/>
                        <a:pt x="156" y="270"/>
                        <a:pt x="155" y="271"/>
                      </a:cubicBezTo>
                      <a:cubicBezTo>
                        <a:pt x="116" y="294"/>
                        <a:pt x="90" y="301"/>
                        <a:pt x="77" y="300"/>
                      </a:cubicBezTo>
                      <a:cubicBezTo>
                        <a:pt x="77" y="300"/>
                        <a:pt x="77" y="300"/>
                        <a:pt x="77" y="300"/>
                      </a:cubicBezTo>
                      <a:cubicBezTo>
                        <a:pt x="77" y="300"/>
                        <a:pt x="77" y="300"/>
                        <a:pt x="77" y="300"/>
                      </a:cubicBezTo>
                      <a:cubicBezTo>
                        <a:pt x="77" y="300"/>
                        <a:pt x="77" y="300"/>
                        <a:pt x="77" y="300"/>
                      </a:cubicBezTo>
                      <a:cubicBezTo>
                        <a:pt x="68" y="300"/>
                        <a:pt x="67" y="298"/>
                        <a:pt x="67" y="298"/>
                      </a:cubicBezTo>
                      <a:cubicBezTo>
                        <a:pt x="66" y="297"/>
                        <a:pt x="64" y="293"/>
                        <a:pt x="64" y="285"/>
                      </a:cubicBezTo>
                      <a:cubicBezTo>
                        <a:pt x="64" y="274"/>
                        <a:pt x="68" y="257"/>
                        <a:pt x="77" y="242"/>
                      </a:cubicBezTo>
                      <a:cubicBezTo>
                        <a:pt x="77" y="292"/>
                        <a:pt x="77" y="292"/>
                        <a:pt x="77" y="292"/>
                      </a:cubicBezTo>
                      <a:cubicBezTo>
                        <a:pt x="77" y="292"/>
                        <a:pt x="77" y="292"/>
                        <a:pt x="78" y="292"/>
                      </a:cubicBezTo>
                      <a:cubicBezTo>
                        <a:pt x="78" y="292"/>
                        <a:pt x="78" y="292"/>
                        <a:pt x="78" y="292"/>
                      </a:cubicBezTo>
                      <a:cubicBezTo>
                        <a:pt x="90" y="292"/>
                        <a:pt x="117" y="285"/>
                        <a:pt x="153" y="263"/>
                      </a:cubicBezTo>
                      <a:cubicBezTo>
                        <a:pt x="154" y="262"/>
                        <a:pt x="155" y="261"/>
                        <a:pt x="157" y="261"/>
                      </a:cubicBezTo>
                      <a:cubicBezTo>
                        <a:pt x="163" y="224"/>
                        <a:pt x="163" y="224"/>
                        <a:pt x="163" y="224"/>
                      </a:cubicBezTo>
                      <a:cubicBezTo>
                        <a:pt x="159" y="217"/>
                        <a:pt x="157" y="208"/>
                        <a:pt x="159" y="198"/>
                      </a:cubicBezTo>
                      <a:cubicBezTo>
                        <a:pt x="163" y="181"/>
                        <a:pt x="179" y="170"/>
                        <a:pt x="195" y="174"/>
                      </a:cubicBezTo>
                      <a:cubicBezTo>
                        <a:pt x="211" y="177"/>
                        <a:pt x="220" y="194"/>
                        <a:pt x="216" y="212"/>
                      </a:cubicBezTo>
                      <a:cubicBezTo>
                        <a:pt x="214" y="221"/>
                        <a:pt x="208" y="228"/>
                        <a:pt x="201" y="233"/>
                      </a:cubicBezTo>
                      <a:cubicBezTo>
                        <a:pt x="193" y="262"/>
                        <a:pt x="193" y="262"/>
                        <a:pt x="193" y="262"/>
                      </a:cubicBezTo>
                      <a:cubicBezTo>
                        <a:pt x="199" y="265"/>
                        <a:pt x="204" y="270"/>
                        <a:pt x="208" y="277"/>
                      </a:cubicBezTo>
                      <a:cubicBezTo>
                        <a:pt x="213" y="286"/>
                        <a:pt x="215" y="297"/>
                        <a:pt x="212" y="307"/>
                      </a:cubicBezTo>
                      <a:cubicBezTo>
                        <a:pt x="210" y="317"/>
                        <a:pt x="203" y="326"/>
                        <a:pt x="194" y="331"/>
                      </a:cubicBezTo>
                      <a:cubicBezTo>
                        <a:pt x="185" y="337"/>
                        <a:pt x="176" y="341"/>
                        <a:pt x="168" y="346"/>
                      </a:cubicBezTo>
                      <a:cubicBezTo>
                        <a:pt x="159" y="378"/>
                        <a:pt x="159" y="378"/>
                        <a:pt x="159" y="378"/>
                      </a:cubicBezTo>
                      <a:cubicBezTo>
                        <a:pt x="137" y="373"/>
                        <a:pt x="137" y="373"/>
                        <a:pt x="137" y="373"/>
                      </a:cubicBezTo>
                      <a:cubicBezTo>
                        <a:pt x="139" y="359"/>
                        <a:pt x="139" y="359"/>
                        <a:pt x="139" y="359"/>
                      </a:cubicBezTo>
                      <a:cubicBezTo>
                        <a:pt x="116" y="368"/>
                        <a:pt x="96" y="372"/>
                        <a:pt x="77" y="372"/>
                      </a:cubicBezTo>
                      <a:cubicBezTo>
                        <a:pt x="77" y="372"/>
                        <a:pt x="77" y="372"/>
                        <a:pt x="77" y="372"/>
                      </a:cubicBezTo>
                      <a:cubicBezTo>
                        <a:pt x="77" y="374"/>
                        <a:pt x="77" y="374"/>
                        <a:pt x="77" y="374"/>
                      </a:cubicBezTo>
                      <a:cubicBezTo>
                        <a:pt x="77" y="450"/>
                        <a:pt x="77" y="450"/>
                        <a:pt x="77" y="450"/>
                      </a:cubicBezTo>
                      <a:cubicBezTo>
                        <a:pt x="77" y="794"/>
                        <a:pt x="77" y="794"/>
                        <a:pt x="77" y="794"/>
                      </a:cubicBezTo>
                      <a:cubicBezTo>
                        <a:pt x="77" y="822"/>
                        <a:pt x="99" y="844"/>
                        <a:pt x="126" y="844"/>
                      </a:cubicBezTo>
                      <a:cubicBezTo>
                        <a:pt x="154" y="844"/>
                        <a:pt x="176" y="822"/>
                        <a:pt x="176" y="794"/>
                      </a:cubicBezTo>
                      <a:cubicBezTo>
                        <a:pt x="176" y="481"/>
                        <a:pt x="176" y="481"/>
                        <a:pt x="176" y="481"/>
                      </a:cubicBezTo>
                      <a:cubicBezTo>
                        <a:pt x="194" y="481"/>
                        <a:pt x="194" y="481"/>
                        <a:pt x="194" y="481"/>
                      </a:cubicBezTo>
                      <a:cubicBezTo>
                        <a:pt x="194" y="794"/>
                        <a:pt x="194" y="794"/>
                        <a:pt x="194" y="794"/>
                      </a:cubicBezTo>
                      <a:cubicBezTo>
                        <a:pt x="194" y="822"/>
                        <a:pt x="217" y="844"/>
                        <a:pt x="244" y="844"/>
                      </a:cubicBezTo>
                      <a:cubicBezTo>
                        <a:pt x="271" y="844"/>
                        <a:pt x="293" y="822"/>
                        <a:pt x="293" y="794"/>
                      </a:cubicBezTo>
                      <a:cubicBezTo>
                        <a:pt x="293" y="450"/>
                        <a:pt x="293" y="450"/>
                        <a:pt x="293" y="450"/>
                      </a:cubicBezTo>
                      <a:cubicBezTo>
                        <a:pt x="293" y="374"/>
                        <a:pt x="293" y="374"/>
                        <a:pt x="293" y="374"/>
                      </a:cubicBezTo>
                      <a:cubicBezTo>
                        <a:pt x="293" y="205"/>
                        <a:pt x="293" y="205"/>
                        <a:pt x="293" y="205"/>
                      </a:cubicBezTo>
                      <a:cubicBezTo>
                        <a:pt x="309" y="202"/>
                        <a:pt x="331" y="196"/>
                        <a:pt x="356" y="185"/>
                      </a:cubicBezTo>
                      <a:cubicBezTo>
                        <a:pt x="407" y="164"/>
                        <a:pt x="471" y="126"/>
                        <a:pt x="529" y="56"/>
                      </a:cubicBezTo>
                      <a:cubicBezTo>
                        <a:pt x="541" y="43"/>
                        <a:pt x="539" y="22"/>
                        <a:pt x="525" y="11"/>
                      </a:cubicBezTo>
                      <a:cubicBezTo>
                        <a:pt x="512" y="0"/>
                        <a:pt x="491" y="2"/>
                        <a:pt x="480" y="15"/>
                      </a:cubicBezTo>
                      <a:cubicBezTo>
                        <a:pt x="430" y="76"/>
                        <a:pt x="374" y="108"/>
                        <a:pt x="331" y="126"/>
                      </a:cubicBezTo>
                      <a:cubicBezTo>
                        <a:pt x="310" y="135"/>
                        <a:pt x="292" y="140"/>
                        <a:pt x="279" y="143"/>
                      </a:cubicBezTo>
                      <a:cubicBezTo>
                        <a:pt x="273" y="144"/>
                        <a:pt x="268" y="145"/>
                        <a:pt x="265" y="146"/>
                      </a:cubicBezTo>
                      <a:cubicBezTo>
                        <a:pt x="265" y="146"/>
                        <a:pt x="265" y="146"/>
                        <a:pt x="265" y="146"/>
                      </a:cubicBezTo>
                      <a:cubicBezTo>
                        <a:pt x="264" y="146"/>
                        <a:pt x="263" y="146"/>
                        <a:pt x="262" y="146"/>
                      </a:cubicBezTo>
                      <a:cubicBezTo>
                        <a:pt x="108" y="146"/>
                        <a:pt x="108" y="146"/>
                        <a:pt x="108" y="146"/>
                      </a:cubicBezTo>
                      <a:cubicBezTo>
                        <a:pt x="106" y="146"/>
                        <a:pt x="104" y="146"/>
                        <a:pt x="102" y="146"/>
                      </a:cubicBezTo>
                      <a:cubicBezTo>
                        <a:pt x="100" y="147"/>
                        <a:pt x="97" y="147"/>
                        <a:pt x="95" y="148"/>
                      </a:cubicBezTo>
                      <a:cubicBezTo>
                        <a:pt x="64" y="157"/>
                        <a:pt x="42" y="179"/>
                        <a:pt x="26" y="204"/>
                      </a:cubicBezTo>
                      <a:cubicBezTo>
                        <a:pt x="10" y="229"/>
                        <a:pt x="0" y="257"/>
                        <a:pt x="0" y="285"/>
                      </a:cubicBezTo>
                      <a:cubicBezTo>
                        <a:pt x="0" y="303"/>
                        <a:pt x="4" y="323"/>
                        <a:pt x="18" y="339"/>
                      </a:cubicBezTo>
                      <a:cubicBezTo>
                        <a:pt x="32" y="356"/>
                        <a:pt x="54" y="364"/>
                        <a:pt x="76" y="36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grpSp>
          <p:sp>
            <p:nvSpPr>
              <p:cNvPr id="24" name="Pěticípá hvězda 23"/>
              <p:cNvSpPr/>
              <p:nvPr/>
            </p:nvSpPr>
            <p:spPr>
              <a:xfrm>
                <a:off x="3128864" y="1688613"/>
                <a:ext cx="220649" cy="180069"/>
              </a:xfrm>
              <a:prstGeom prst="star5">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a:ln>
                    <a:noFill/>
                  </a:ln>
                  <a:solidFill>
                    <a:sysClr val="windowText" lastClr="000000"/>
                  </a:solidFill>
                  <a:effectLst/>
                  <a:uLnTx/>
                  <a:uFillTx/>
                </a:endParaRPr>
              </a:p>
            </p:txBody>
          </p:sp>
        </p:grpSp>
      </p:grpSp>
      <p:sp>
        <p:nvSpPr>
          <p:cNvPr id="2" name="Zástupný symbol pro číslo snímku 1"/>
          <p:cNvSpPr>
            <a:spLocks noGrp="1"/>
          </p:cNvSpPr>
          <p:nvPr>
            <p:ph type="sldNum" sz="quarter" idx="12"/>
          </p:nvPr>
        </p:nvSpPr>
        <p:spPr/>
        <p:txBody>
          <a:bodyPr/>
          <a:lstStyle/>
          <a:p>
            <a:pPr defTabSz="685800">
              <a:defRPr/>
            </a:pPr>
            <a:fld id="{EFA7B33C-2957-4FED-A986-F7D0C74A1F7C}" type="slidenum">
              <a:rPr lang="cs-CZ" smtClean="0">
                <a:solidFill>
                  <a:srgbClr val="003C78"/>
                </a:solidFill>
              </a:rPr>
              <a:pPr defTabSz="685800">
                <a:defRPr/>
              </a:pPr>
              <a:t>29</a:t>
            </a:fld>
            <a:endParaRPr lang="cs-CZ" dirty="0">
              <a:solidFill>
                <a:srgbClr val="003C78"/>
              </a:solidFill>
            </a:endParaRPr>
          </a:p>
        </p:txBody>
      </p:sp>
      <p:sp>
        <p:nvSpPr>
          <p:cNvPr id="6" name="Nadpis 3"/>
          <p:cNvSpPr txBox="1">
            <a:spLocks/>
          </p:cNvSpPr>
          <p:nvPr/>
        </p:nvSpPr>
        <p:spPr>
          <a:xfrm>
            <a:off x="220553" y="454018"/>
            <a:ext cx="8654595" cy="461548"/>
          </a:xfrm>
          <a:prstGeom prst="rect">
            <a:avLst/>
          </a:prstGeom>
        </p:spPr>
        <p:txBody>
          <a:bodyPr vert="horz" lIns="36000" tIns="45720" rIns="36000" bIns="45720" rtlCol="0" anchor="t">
            <a:noAutofit/>
          </a:bodyPr>
          <a:lstStyle>
            <a:lvl1pPr algn="l" defTabSz="914400" rtl="0" eaLnBrk="1" latinLnBrk="0" hangingPunct="1">
              <a:spcBef>
                <a:spcPct val="0"/>
              </a:spcBef>
              <a:buNone/>
              <a:defRPr sz="2800" b="1" kern="1200">
                <a:solidFill>
                  <a:srgbClr val="404040"/>
                </a:solidFill>
                <a:latin typeface="Calibri" pitchFamily="34" charset="0"/>
                <a:ea typeface="+mj-ea"/>
                <a:cs typeface="Arial"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pl-PL" sz="2400" b="1" i="0" u="none" strike="noStrike" kern="1200" cap="none" spc="0" normalizeH="0" baseline="0" noProof="0" dirty="0">
                <a:ln>
                  <a:noFill/>
                </a:ln>
                <a:solidFill>
                  <a:srgbClr val="404040"/>
                </a:solidFill>
                <a:effectLst/>
                <a:uLnTx/>
                <a:uFillTx/>
                <a:latin typeface="Calibri" pitchFamily="34" charset="0"/>
                <a:ea typeface="+mj-ea"/>
                <a:cs typeface="Arial" pitchFamily="34" charset="0"/>
              </a:rPr>
              <a:t>Královehradecký kraj</a:t>
            </a:r>
          </a:p>
        </p:txBody>
      </p:sp>
      <p:sp>
        <p:nvSpPr>
          <p:cNvPr id="7" name="Zástupný symbol pro text 4"/>
          <p:cNvSpPr txBox="1">
            <a:spLocks/>
          </p:cNvSpPr>
          <p:nvPr/>
        </p:nvSpPr>
        <p:spPr>
          <a:xfrm>
            <a:off x="166765" y="188107"/>
            <a:ext cx="6710396" cy="442661"/>
          </a:xfrm>
          <a:prstGeom prst="rect">
            <a:avLst/>
          </a:prstGeom>
        </p:spPr>
        <p:txBody>
          <a:bodyPr/>
          <a:lstStyle>
            <a:lvl1pPr marL="174625" indent="-174625" algn="l" defTabSz="914400" rtl="0" eaLnBrk="1" latinLnBrk="0" hangingPunct="1">
              <a:spcBef>
                <a:spcPct val="20000"/>
              </a:spcBef>
              <a:buFont typeface="Wingdings" pitchFamily="2" charset="2"/>
              <a:buChar char="§"/>
              <a:defRPr sz="2000" kern="1200">
                <a:solidFill>
                  <a:srgbClr val="404040"/>
                </a:solidFill>
                <a:latin typeface="Calibri" pitchFamily="34" charset="0"/>
                <a:ea typeface="+mn-ea"/>
                <a:cs typeface="Arial" pitchFamily="34" charset="0"/>
              </a:defRPr>
            </a:lvl1pPr>
            <a:lvl2pPr marL="444500" indent="-203200" algn="l" defTabSz="914400" rtl="0" eaLnBrk="1" latinLnBrk="0" hangingPunct="1">
              <a:spcBef>
                <a:spcPct val="20000"/>
              </a:spcBef>
              <a:buSzPct val="100000"/>
              <a:buFont typeface="Wingdings" panose="05000000000000000000" pitchFamily="2" charset="2"/>
              <a:buChar char="§"/>
              <a:defRPr sz="1800" kern="1200">
                <a:solidFill>
                  <a:srgbClr val="404040"/>
                </a:solidFill>
                <a:latin typeface="Calibri" pitchFamily="34" charset="0"/>
                <a:ea typeface="+mn-ea"/>
                <a:cs typeface="Arial" pitchFamily="34" charset="0"/>
              </a:defRPr>
            </a:lvl2pPr>
            <a:lvl3pPr marL="622300" indent="-127000" algn="l" defTabSz="914400" rtl="0" eaLnBrk="1" latinLnBrk="0" hangingPunct="1">
              <a:spcBef>
                <a:spcPct val="20000"/>
              </a:spcBef>
              <a:buSzPct val="100000"/>
              <a:buFont typeface="Arial" pitchFamily="34" charset="0"/>
              <a:buNone/>
              <a:defRPr sz="1800" kern="1200">
                <a:solidFill>
                  <a:srgbClr val="404040"/>
                </a:solidFill>
                <a:latin typeface="Calibri" pitchFamily="34" charset="0"/>
                <a:ea typeface="+mn-ea"/>
                <a:cs typeface="Arial" pitchFamily="34" charset="0"/>
              </a:defRPr>
            </a:lvl3pPr>
            <a:lvl4pPr marL="901700" indent="-139700" algn="l" defTabSz="914400" rtl="0" eaLnBrk="1" latinLnBrk="0" hangingPunct="1">
              <a:spcBef>
                <a:spcPct val="20000"/>
              </a:spcBef>
              <a:buFont typeface="Arial" pitchFamily="34" charset="0"/>
              <a:buNone/>
              <a:defRPr sz="1600" kern="1200">
                <a:solidFill>
                  <a:srgbClr val="404040"/>
                </a:solidFill>
                <a:latin typeface="Calibri" pitchFamily="34" charset="0"/>
                <a:ea typeface="+mn-ea"/>
                <a:cs typeface="Arial" pitchFamily="34" charset="0"/>
              </a:defRPr>
            </a:lvl4pPr>
            <a:lvl5pPr marL="1257300" indent="-139700" algn="l" defTabSz="914400" rtl="0" eaLnBrk="1" latinLnBrk="0" hangingPunct="1">
              <a:spcBef>
                <a:spcPct val="20000"/>
              </a:spcBef>
              <a:buFont typeface="Arial" pitchFamily="34" charset="0"/>
              <a:buNone/>
              <a:defRPr sz="1400" kern="1200">
                <a:solidFill>
                  <a:srgbClr val="404040"/>
                </a:solidFill>
                <a:latin typeface="Calibri"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Wingdings" pitchFamily="2" charset="2"/>
              <a:buNone/>
              <a:tabLst/>
              <a:defRPr/>
            </a:pPr>
            <a:r>
              <a:rPr kumimoji="0" lang="pl-PL" sz="1800" b="0" i="0" u="none" strike="noStrike" kern="1200" cap="none" spc="0" normalizeH="0" baseline="0" noProof="0" dirty="0">
                <a:ln>
                  <a:noFill/>
                </a:ln>
                <a:solidFill>
                  <a:srgbClr val="404040"/>
                </a:solidFill>
                <a:effectLst/>
                <a:uLnTx/>
                <a:uFillTx/>
                <a:latin typeface="Calibri" pitchFamily="34" charset="0"/>
                <a:ea typeface="+mn-ea"/>
                <a:cs typeface="Arial" pitchFamily="34" charset="0"/>
              </a:rPr>
              <a:t>JAK SI TIC VEDLA V JEDNOTLIVÝCH KRAJÍCH?</a:t>
            </a:r>
          </a:p>
        </p:txBody>
      </p:sp>
      <p:grpSp>
        <p:nvGrpSpPr>
          <p:cNvPr id="60" name="Skupina 59"/>
          <p:cNvGrpSpPr/>
          <p:nvPr/>
        </p:nvGrpSpPr>
        <p:grpSpPr>
          <a:xfrm>
            <a:off x="5220886" y="4431589"/>
            <a:ext cx="2303951" cy="247593"/>
            <a:chOff x="5245266" y="2311868"/>
            <a:chExt cx="2303951" cy="247593"/>
          </a:xfrm>
        </p:grpSpPr>
        <p:sp>
          <p:nvSpPr>
            <p:cNvPr id="8" name="TextovéPole 7"/>
            <p:cNvSpPr txBox="1"/>
            <p:nvPr/>
          </p:nvSpPr>
          <p:spPr>
            <a:xfrm>
              <a:off x="5365835" y="2312812"/>
              <a:ext cx="525354" cy="246221"/>
            </a:xfrm>
            <a:prstGeom prst="rect">
              <a:avLst/>
            </a:prstGeom>
          </p:spPr>
          <p:txBody>
            <a:bodyPr wrap="none" rtlCol="0">
              <a:spAutoFit/>
            </a:bodyPr>
            <a:lstStyle/>
            <a:p>
              <a:pPr marL="0" marR="0" lvl="0" indent="0" defTabSz="914330" eaLnBrk="1" fontAlgn="auto" latinLnBrk="0" hangingPunct="1">
                <a:lnSpc>
                  <a:spcPct val="100000"/>
                </a:lnSpc>
                <a:spcBef>
                  <a:spcPts val="600"/>
                </a:spcBef>
                <a:spcAft>
                  <a:spcPts val="0"/>
                </a:spcAft>
                <a:buClrTx/>
                <a:buSzTx/>
                <a:buFontTx/>
                <a:buNone/>
                <a:tabLst/>
                <a:defRPr/>
              </a:pPr>
              <a:r>
                <a:rPr kumimoji="0" lang="cs-CZ" sz="1000" b="0" i="0" u="none" strike="noStrike" kern="0" cap="none" spc="0" normalizeH="0" baseline="0" noProof="0" dirty="0">
                  <a:ln>
                    <a:noFill/>
                  </a:ln>
                  <a:solidFill>
                    <a:srgbClr val="404040"/>
                  </a:solidFill>
                  <a:effectLst/>
                  <a:uLnTx/>
                  <a:uFillTx/>
                  <a:latin typeface="Calibri"/>
                  <a:cs typeface="Arial" pitchFamily="34" charset="0"/>
                </a:rPr>
                <a:t>&gt; 85 %</a:t>
              </a:r>
            </a:p>
          </p:txBody>
        </p:sp>
        <p:sp>
          <p:nvSpPr>
            <p:cNvPr id="9" name="Obdélník 8"/>
            <p:cNvSpPr/>
            <p:nvPr/>
          </p:nvSpPr>
          <p:spPr>
            <a:xfrm>
              <a:off x="5245266" y="2390351"/>
              <a:ext cx="175731" cy="81080"/>
            </a:xfrm>
            <a:prstGeom prst="rect">
              <a:avLst/>
            </a:prstGeom>
            <a:solidFill>
              <a:srgbClr val="00B05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10" name="Obdélník 9"/>
            <p:cNvSpPr/>
            <p:nvPr/>
          </p:nvSpPr>
          <p:spPr>
            <a:xfrm>
              <a:off x="5912077" y="2390351"/>
              <a:ext cx="175731" cy="81080"/>
            </a:xfrm>
            <a:prstGeom prst="rect">
              <a:avLst/>
            </a:prstGeom>
            <a:solidFill>
              <a:srgbClr val="FFC00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11" name="Obdélník 10"/>
            <p:cNvSpPr/>
            <p:nvPr/>
          </p:nvSpPr>
          <p:spPr>
            <a:xfrm>
              <a:off x="6903854" y="2387376"/>
              <a:ext cx="175731" cy="81080"/>
            </a:xfrm>
            <a:prstGeom prst="rect">
              <a:avLst/>
            </a:prstGeom>
            <a:solidFill>
              <a:srgbClr val="FF000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12" name="TextovéPole 11"/>
            <p:cNvSpPr txBox="1"/>
            <p:nvPr/>
          </p:nvSpPr>
          <p:spPr>
            <a:xfrm>
              <a:off x="7023863" y="2311868"/>
              <a:ext cx="525354" cy="246221"/>
            </a:xfrm>
            <a:prstGeom prst="rect">
              <a:avLst/>
            </a:prstGeom>
          </p:spPr>
          <p:txBody>
            <a:bodyPr wrap="none" rtlCol="0">
              <a:spAutoFit/>
            </a:bodyPr>
            <a:lstStyle/>
            <a:p>
              <a:pPr marL="0" marR="0" lvl="0" indent="0" defTabSz="914330" eaLnBrk="1" fontAlgn="auto" latinLnBrk="0" hangingPunct="1">
                <a:lnSpc>
                  <a:spcPct val="100000"/>
                </a:lnSpc>
                <a:spcBef>
                  <a:spcPts val="600"/>
                </a:spcBef>
                <a:spcAft>
                  <a:spcPts val="0"/>
                </a:spcAft>
                <a:buClrTx/>
                <a:buSzTx/>
                <a:buFontTx/>
                <a:buNone/>
                <a:tabLst/>
                <a:defRPr/>
              </a:pPr>
              <a:r>
                <a:rPr kumimoji="0" lang="cs-CZ" sz="1000" b="0" i="0" u="none" strike="noStrike" kern="0" cap="none" spc="0" normalizeH="0" baseline="0" noProof="0" dirty="0">
                  <a:ln>
                    <a:noFill/>
                  </a:ln>
                  <a:solidFill>
                    <a:srgbClr val="404040"/>
                  </a:solidFill>
                  <a:effectLst/>
                  <a:uLnTx/>
                  <a:uFillTx/>
                  <a:latin typeface="Calibri"/>
                  <a:cs typeface="Arial" pitchFamily="34" charset="0"/>
                </a:rPr>
                <a:t>&lt; 70 %</a:t>
              </a:r>
            </a:p>
          </p:txBody>
        </p:sp>
        <p:sp>
          <p:nvSpPr>
            <p:cNvPr id="13" name="TextovéPole 12"/>
            <p:cNvSpPr txBox="1"/>
            <p:nvPr/>
          </p:nvSpPr>
          <p:spPr>
            <a:xfrm>
              <a:off x="6039359" y="2313240"/>
              <a:ext cx="880151" cy="246221"/>
            </a:xfrm>
            <a:prstGeom prst="rect">
              <a:avLst/>
            </a:prstGeom>
          </p:spPr>
          <p:txBody>
            <a:bodyPr wrap="none" rtlCol="0">
              <a:spAutoFit/>
            </a:bodyPr>
            <a:lstStyle/>
            <a:p>
              <a:pPr marL="0" marR="0" lvl="0" indent="0" defTabSz="914330" eaLnBrk="1" fontAlgn="auto" latinLnBrk="0" hangingPunct="1">
                <a:lnSpc>
                  <a:spcPct val="100000"/>
                </a:lnSpc>
                <a:spcBef>
                  <a:spcPts val="600"/>
                </a:spcBef>
                <a:spcAft>
                  <a:spcPts val="0"/>
                </a:spcAft>
                <a:buClrTx/>
                <a:buSzTx/>
                <a:buFontTx/>
                <a:buNone/>
                <a:tabLst/>
                <a:defRPr/>
              </a:pPr>
              <a:r>
                <a:rPr kumimoji="0" lang="cs-CZ" sz="1000" b="0" i="0" u="none" strike="noStrike" kern="0" cap="none" spc="0" normalizeH="0" baseline="0" noProof="0" dirty="0">
                  <a:ln>
                    <a:noFill/>
                  </a:ln>
                  <a:solidFill>
                    <a:srgbClr val="404040"/>
                  </a:solidFill>
                  <a:effectLst/>
                  <a:uLnTx/>
                  <a:uFillTx/>
                  <a:latin typeface="Calibri"/>
                  <a:cs typeface="Arial" pitchFamily="34" charset="0"/>
                </a:rPr>
                <a:t>70 % až 85 % </a:t>
              </a:r>
            </a:p>
          </p:txBody>
        </p:sp>
      </p:grpSp>
      <p:graphicFrame>
        <p:nvGraphicFramePr>
          <p:cNvPr id="14" name="Chart 1"/>
          <p:cNvGraphicFramePr/>
          <p:nvPr>
            <p:extLst>
              <p:ext uri="{D42A27DB-BD31-4B8C-83A1-F6EECF244321}">
                <p14:modId xmlns:p14="http://schemas.microsoft.com/office/powerpoint/2010/main" val="1036797588"/>
              </p:ext>
            </p:extLst>
          </p:nvPr>
        </p:nvGraphicFramePr>
        <p:xfrm>
          <a:off x="4374135" y="2158001"/>
          <a:ext cx="3898033" cy="2263426"/>
        </p:xfrm>
        <a:graphic>
          <a:graphicData uri="http://schemas.openxmlformats.org/drawingml/2006/chart">
            <c:chart xmlns:c="http://schemas.openxmlformats.org/drawingml/2006/chart" xmlns:r="http://schemas.openxmlformats.org/officeDocument/2006/relationships" r:id="rId4"/>
          </a:graphicData>
        </a:graphic>
      </p:graphicFrame>
      <p:grpSp>
        <p:nvGrpSpPr>
          <p:cNvPr id="15" name="Skupina 14"/>
          <p:cNvGrpSpPr/>
          <p:nvPr/>
        </p:nvGrpSpPr>
        <p:grpSpPr>
          <a:xfrm>
            <a:off x="468292" y="1045629"/>
            <a:ext cx="1660880" cy="1097302"/>
            <a:chOff x="378494" y="1280334"/>
            <a:chExt cx="1370979" cy="849543"/>
          </a:xfrm>
          <a:solidFill>
            <a:srgbClr val="404040"/>
          </a:solidFill>
        </p:grpSpPr>
        <p:sp>
          <p:nvSpPr>
            <p:cNvPr id="16" name="Obdélník 15"/>
            <p:cNvSpPr/>
            <p:nvPr/>
          </p:nvSpPr>
          <p:spPr>
            <a:xfrm>
              <a:off x="378494" y="1288473"/>
              <a:ext cx="1370979" cy="84140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17" name="TextovéPole 16"/>
            <p:cNvSpPr txBox="1"/>
            <p:nvPr/>
          </p:nvSpPr>
          <p:spPr>
            <a:xfrm>
              <a:off x="378494" y="1280334"/>
              <a:ext cx="1370979" cy="616586"/>
            </a:xfrm>
            <a:prstGeom prst="rect">
              <a:avLst/>
            </a:prstGeom>
            <a:grpFill/>
          </p:spPr>
          <p:txBody>
            <a:bodyPr wrap="square" lIns="90000" tIns="54000" rIns="90000" bIns="90000" rtlCol="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cs-CZ" sz="4400" b="1" kern="0" dirty="0">
                  <a:solidFill>
                    <a:srgbClr val="00B050"/>
                  </a:solidFill>
                  <a:latin typeface="Calibri" panose="020F0502020204030204" pitchFamily="34" charset="0"/>
                </a:rPr>
                <a:t>87</a:t>
              </a:r>
              <a:r>
                <a:rPr kumimoji="0" lang="cs-CZ" sz="4400" b="1" i="0" u="none" strike="noStrike" kern="0" cap="none" spc="0" normalizeH="0" baseline="0" noProof="0" dirty="0">
                  <a:ln>
                    <a:noFill/>
                  </a:ln>
                  <a:solidFill>
                    <a:srgbClr val="00B050"/>
                  </a:solidFill>
                  <a:effectLst/>
                  <a:uLnTx/>
                  <a:uFillTx/>
                  <a:latin typeface="Calibri" panose="020F0502020204030204" pitchFamily="34" charset="0"/>
                </a:rPr>
                <a:t>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1400" b="1" i="0" u="none" strike="noStrike" kern="0" cap="none" spc="0" normalizeH="0" baseline="0" noProof="0" dirty="0">
                  <a:ln>
                    <a:noFill/>
                  </a:ln>
                  <a:solidFill>
                    <a:schemeClr val="bg1"/>
                  </a:solidFill>
                  <a:effectLst/>
                  <a:uLnTx/>
                  <a:uFillTx/>
                  <a:latin typeface="Calibri" panose="020F0502020204030204" pitchFamily="34" charset="0"/>
                </a:rPr>
                <a:t>n = </a:t>
              </a:r>
              <a:r>
                <a:rPr lang="cs-CZ" sz="1400" b="1" kern="0" dirty="0">
                  <a:solidFill>
                    <a:schemeClr val="bg1"/>
                  </a:solidFill>
                  <a:latin typeface="Calibri" panose="020F0502020204030204" pitchFamily="34" charset="0"/>
                </a:rPr>
                <a:t>52</a:t>
              </a:r>
              <a:endParaRPr kumimoji="0" lang="cs-CZ" sz="1400" b="1" i="0" u="none" strike="noStrike" kern="0" cap="none" spc="0" normalizeH="0" baseline="0" noProof="0" dirty="0">
                <a:ln>
                  <a:noFill/>
                </a:ln>
                <a:solidFill>
                  <a:schemeClr val="bg1"/>
                </a:solidFill>
                <a:effectLst/>
                <a:uLnTx/>
                <a:uFillTx/>
                <a:latin typeface="Calibri" panose="020F0502020204030204" pitchFamily="34" charset="0"/>
              </a:endParaRPr>
            </a:p>
          </p:txBody>
        </p:sp>
      </p:grpSp>
      <p:grpSp>
        <p:nvGrpSpPr>
          <p:cNvPr id="51" name="Skupina 50"/>
          <p:cNvGrpSpPr/>
          <p:nvPr/>
        </p:nvGrpSpPr>
        <p:grpSpPr>
          <a:xfrm>
            <a:off x="2152268" y="989443"/>
            <a:ext cx="2041420" cy="1102557"/>
            <a:chOff x="2329469" y="991069"/>
            <a:chExt cx="2041420" cy="1102557"/>
          </a:xfrm>
        </p:grpSpPr>
        <p:sp>
          <p:nvSpPr>
            <p:cNvPr id="4" name="Obdélník 3"/>
            <p:cNvSpPr/>
            <p:nvPr/>
          </p:nvSpPr>
          <p:spPr>
            <a:xfrm>
              <a:off x="2347123" y="1347884"/>
              <a:ext cx="1742825" cy="706131"/>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18" name="TextovéPole 17"/>
            <p:cNvSpPr txBox="1"/>
            <p:nvPr/>
          </p:nvSpPr>
          <p:spPr>
            <a:xfrm>
              <a:off x="2345913" y="1047096"/>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Celkový index v ČR:</a:t>
              </a:r>
            </a:p>
          </p:txBody>
        </p:sp>
        <p:sp>
          <p:nvSpPr>
            <p:cNvPr id="19" name="TextovéPole 18"/>
            <p:cNvSpPr txBox="1"/>
            <p:nvPr/>
          </p:nvSpPr>
          <p:spPr>
            <a:xfrm>
              <a:off x="3482495" y="991069"/>
              <a:ext cx="888394"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600" b="1" i="0" u="none" strike="noStrike" kern="0" cap="none" spc="0" normalizeH="0" baseline="0" noProof="0" dirty="0">
                  <a:ln>
                    <a:noFill/>
                  </a:ln>
                  <a:solidFill>
                    <a:srgbClr val="00B050"/>
                  </a:solidFill>
                  <a:effectLst/>
                  <a:uLnTx/>
                  <a:uFillTx/>
                  <a:latin typeface="Calibri" panose="020F0502020204030204" pitchFamily="34" charset="0"/>
                </a:rPr>
                <a:t>87 %</a:t>
              </a:r>
            </a:p>
          </p:txBody>
        </p:sp>
        <p:sp>
          <p:nvSpPr>
            <p:cNvPr id="20" name="TextovéPole 19"/>
            <p:cNvSpPr txBox="1"/>
            <p:nvPr/>
          </p:nvSpPr>
          <p:spPr>
            <a:xfrm>
              <a:off x="2329469" y="1752804"/>
              <a:ext cx="1978431"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V celorepublikovém srovnání</a:t>
              </a:r>
            </a:p>
          </p:txBody>
        </p:sp>
      </p:grpSp>
      <p:sp>
        <p:nvSpPr>
          <p:cNvPr id="27" name="Obdélník 26"/>
          <p:cNvSpPr/>
          <p:nvPr/>
        </p:nvSpPr>
        <p:spPr>
          <a:xfrm>
            <a:off x="5595477" y="1346355"/>
            <a:ext cx="1620000" cy="706131"/>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33" name="TextovéPole 32"/>
          <p:cNvSpPr txBox="1"/>
          <p:nvPr/>
        </p:nvSpPr>
        <p:spPr>
          <a:xfrm>
            <a:off x="5585685" y="1045470"/>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Index v roce 2016:</a:t>
            </a:r>
          </a:p>
        </p:txBody>
      </p:sp>
      <p:sp>
        <p:nvSpPr>
          <p:cNvPr id="34" name="TextovéPole 33"/>
          <p:cNvSpPr txBox="1"/>
          <p:nvPr/>
        </p:nvSpPr>
        <p:spPr>
          <a:xfrm>
            <a:off x="6651458" y="989443"/>
            <a:ext cx="888394"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600" b="1" i="0" u="none" strike="noStrike" kern="0" cap="none" spc="0" normalizeH="0" baseline="0" noProof="0" dirty="0">
                <a:ln>
                  <a:noFill/>
                </a:ln>
                <a:solidFill>
                  <a:srgbClr val="00B050"/>
                </a:solidFill>
                <a:effectLst/>
                <a:uLnTx/>
                <a:uFillTx/>
                <a:latin typeface="Calibri" panose="020F0502020204030204" pitchFamily="34" charset="0"/>
              </a:rPr>
              <a:t>94 %</a:t>
            </a:r>
          </a:p>
        </p:txBody>
      </p:sp>
      <p:grpSp>
        <p:nvGrpSpPr>
          <p:cNvPr id="42" name="Skupina 41"/>
          <p:cNvGrpSpPr/>
          <p:nvPr/>
        </p:nvGrpSpPr>
        <p:grpSpPr>
          <a:xfrm>
            <a:off x="7196812" y="982812"/>
            <a:ext cx="1895016" cy="1068462"/>
            <a:chOff x="7017062" y="990941"/>
            <a:chExt cx="2070565" cy="1068462"/>
          </a:xfrm>
        </p:grpSpPr>
        <p:sp>
          <p:nvSpPr>
            <p:cNvPr id="30" name="Obdélník 29"/>
            <p:cNvSpPr/>
            <p:nvPr/>
          </p:nvSpPr>
          <p:spPr>
            <a:xfrm>
              <a:off x="7062473" y="1353272"/>
              <a:ext cx="1770072" cy="706131"/>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35" name="TextovéPole 34"/>
            <p:cNvSpPr txBox="1"/>
            <p:nvPr/>
          </p:nvSpPr>
          <p:spPr>
            <a:xfrm>
              <a:off x="7017062" y="1047187"/>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Index v roce 2015:</a:t>
              </a:r>
            </a:p>
          </p:txBody>
        </p:sp>
        <p:sp>
          <p:nvSpPr>
            <p:cNvPr id="36" name="TextovéPole 35"/>
            <p:cNvSpPr txBox="1"/>
            <p:nvPr/>
          </p:nvSpPr>
          <p:spPr>
            <a:xfrm>
              <a:off x="8199233" y="990941"/>
              <a:ext cx="888394"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600" b="1" i="0" u="none" strike="noStrike" kern="0" cap="none" spc="0" normalizeH="0" baseline="0" noProof="0" dirty="0">
                  <a:ln>
                    <a:noFill/>
                  </a:ln>
                  <a:solidFill>
                    <a:srgbClr val="00B050"/>
                  </a:solidFill>
                  <a:effectLst/>
                  <a:uLnTx/>
                  <a:uFillTx/>
                  <a:latin typeface="Calibri" panose="020F0502020204030204" pitchFamily="34" charset="0"/>
                </a:rPr>
                <a:t>97 %</a:t>
              </a:r>
            </a:p>
          </p:txBody>
        </p:sp>
      </p:grpSp>
      <p:sp>
        <p:nvSpPr>
          <p:cNvPr id="46" name="Obdélník 45"/>
          <p:cNvSpPr/>
          <p:nvPr/>
        </p:nvSpPr>
        <p:spPr>
          <a:xfrm>
            <a:off x="3952619" y="1346355"/>
            <a:ext cx="1620000" cy="706131"/>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49" name="TextovéPole 48"/>
          <p:cNvSpPr txBox="1"/>
          <p:nvPr/>
        </p:nvSpPr>
        <p:spPr>
          <a:xfrm>
            <a:off x="3942827" y="1045470"/>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Index v roce 2018:</a:t>
            </a:r>
          </a:p>
        </p:txBody>
      </p:sp>
      <p:sp>
        <p:nvSpPr>
          <p:cNvPr id="50" name="TextovéPole 49"/>
          <p:cNvSpPr txBox="1"/>
          <p:nvPr/>
        </p:nvSpPr>
        <p:spPr>
          <a:xfrm>
            <a:off x="5008600" y="989443"/>
            <a:ext cx="888394"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sz="1600" b="1" kern="0" dirty="0">
                <a:solidFill>
                  <a:srgbClr val="00B050"/>
                </a:solidFill>
                <a:latin typeface="Calibri" panose="020F0502020204030204" pitchFamily="34" charset="0"/>
              </a:rPr>
              <a:t>92</a:t>
            </a:r>
            <a:r>
              <a:rPr kumimoji="0" lang="cs-CZ" sz="1600" b="1" i="0" u="none" strike="noStrike" kern="0" cap="none" spc="0" normalizeH="0" baseline="0" noProof="0" dirty="0">
                <a:ln>
                  <a:noFill/>
                </a:ln>
                <a:solidFill>
                  <a:srgbClr val="00B050"/>
                </a:solidFill>
                <a:effectLst/>
                <a:uLnTx/>
                <a:uFillTx/>
                <a:latin typeface="Calibri" panose="020F0502020204030204" pitchFamily="34" charset="0"/>
              </a:rPr>
              <a:t> %</a:t>
            </a:r>
          </a:p>
        </p:txBody>
      </p:sp>
      <p:sp>
        <p:nvSpPr>
          <p:cNvPr id="57" name="TextovéPole 56"/>
          <p:cNvSpPr txBox="1"/>
          <p:nvPr/>
        </p:nvSpPr>
        <p:spPr>
          <a:xfrm>
            <a:off x="5595476" y="1748532"/>
            <a:ext cx="1712827"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Srovnání s před čtyřmi</a:t>
            </a:r>
            <a:r>
              <a:rPr kumimoji="0" lang="cs-CZ" sz="1050" b="1" i="0" u="none" strike="noStrike" kern="0" cap="none" spc="0" normalizeH="0" noProof="0" dirty="0">
                <a:ln>
                  <a:noFill/>
                </a:ln>
                <a:solidFill>
                  <a:schemeClr val="bg1"/>
                </a:solidFill>
                <a:effectLst/>
                <a:uLnTx/>
                <a:uFillTx/>
                <a:latin typeface="Calibri" panose="020F0502020204030204" pitchFamily="34" charset="0"/>
              </a:rPr>
              <a:t> lety</a:t>
            </a:r>
            <a:endParaRPr kumimoji="0" lang="cs-CZ" sz="1050" b="1" i="0" u="none" strike="noStrike" kern="0" cap="none" spc="0" normalizeH="0" baseline="0" noProof="0" dirty="0">
              <a:ln>
                <a:noFill/>
              </a:ln>
              <a:solidFill>
                <a:schemeClr val="bg1"/>
              </a:solidFill>
              <a:effectLst/>
              <a:uLnTx/>
              <a:uFillTx/>
              <a:latin typeface="Calibri" panose="020F0502020204030204" pitchFamily="34" charset="0"/>
            </a:endParaRPr>
          </a:p>
        </p:txBody>
      </p:sp>
      <p:sp>
        <p:nvSpPr>
          <p:cNvPr id="58" name="TextovéPole 57"/>
          <p:cNvSpPr txBox="1"/>
          <p:nvPr/>
        </p:nvSpPr>
        <p:spPr>
          <a:xfrm>
            <a:off x="7207899" y="1754518"/>
            <a:ext cx="1677003"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Srovnání s před pěti lety</a:t>
            </a:r>
          </a:p>
        </p:txBody>
      </p:sp>
      <p:sp>
        <p:nvSpPr>
          <p:cNvPr id="59" name="TextovéPole 58"/>
          <p:cNvSpPr txBox="1"/>
          <p:nvPr/>
        </p:nvSpPr>
        <p:spPr>
          <a:xfrm>
            <a:off x="3924113" y="1751178"/>
            <a:ext cx="1685569"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Srovnání</a:t>
            </a:r>
            <a:r>
              <a:rPr kumimoji="0" lang="cs-CZ" sz="1050" b="1" i="0" u="none" strike="noStrike" kern="0" cap="none" spc="0" normalizeH="0" noProof="0" dirty="0">
                <a:ln>
                  <a:noFill/>
                </a:ln>
                <a:solidFill>
                  <a:schemeClr val="bg1"/>
                </a:solidFill>
                <a:effectLst/>
                <a:uLnTx/>
                <a:uFillTx/>
                <a:latin typeface="Calibri" panose="020F0502020204030204" pitchFamily="34" charset="0"/>
              </a:rPr>
              <a:t> s před dvěma lety</a:t>
            </a:r>
            <a:endParaRPr kumimoji="0" lang="cs-CZ" sz="1050" b="1" i="0" u="none" strike="noStrike" kern="0" cap="none" spc="0" normalizeH="0" baseline="0" noProof="0" dirty="0">
              <a:ln>
                <a:noFill/>
              </a:ln>
              <a:solidFill>
                <a:schemeClr val="bg1"/>
              </a:solidFill>
              <a:effectLst/>
              <a:uLnTx/>
              <a:uFillTx/>
              <a:latin typeface="Calibri" panose="020F0502020204030204" pitchFamily="34" charset="0"/>
            </a:endParaRPr>
          </a:p>
        </p:txBody>
      </p:sp>
      <p:sp>
        <p:nvSpPr>
          <p:cNvPr id="52" name="TextovéPole 51"/>
          <p:cNvSpPr txBox="1"/>
          <p:nvPr/>
        </p:nvSpPr>
        <p:spPr>
          <a:xfrm>
            <a:off x="2655286" y="1400509"/>
            <a:ext cx="772096"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b="1" kern="0" dirty="0">
                <a:solidFill>
                  <a:schemeClr val="bg1"/>
                </a:solidFill>
                <a:latin typeface="Calibri" panose="020F0502020204030204" pitchFamily="34" charset="0"/>
              </a:rPr>
              <a:t>+</a:t>
            </a:r>
            <a:r>
              <a:rPr kumimoji="0" lang="cs-CZ" sz="1800" b="1" i="0" u="none" strike="noStrike" kern="0" cap="none" spc="0" normalizeH="0" noProof="0" dirty="0">
                <a:ln>
                  <a:noFill/>
                </a:ln>
                <a:solidFill>
                  <a:schemeClr val="bg1"/>
                </a:solidFill>
                <a:effectLst/>
                <a:uLnTx/>
                <a:uFillTx/>
                <a:latin typeface="Calibri" panose="020F0502020204030204" pitchFamily="34" charset="0"/>
              </a:rPr>
              <a:t> 0 </a:t>
            </a:r>
            <a:r>
              <a:rPr kumimoji="0" lang="cs-CZ" sz="1800" b="1" i="0" u="none" strike="noStrike" kern="0" cap="none" spc="0" normalizeH="0" baseline="0" noProof="0" dirty="0">
                <a:ln>
                  <a:noFill/>
                </a:ln>
                <a:solidFill>
                  <a:schemeClr val="bg1"/>
                </a:solidFill>
                <a:effectLst/>
                <a:uLnTx/>
                <a:uFillTx/>
                <a:latin typeface="Calibri" panose="020F0502020204030204" pitchFamily="34" charset="0"/>
              </a:rPr>
              <a:t>%</a:t>
            </a:r>
          </a:p>
        </p:txBody>
      </p:sp>
      <p:sp>
        <p:nvSpPr>
          <p:cNvPr id="53" name="TextovéPole 52"/>
          <p:cNvSpPr txBox="1"/>
          <p:nvPr/>
        </p:nvSpPr>
        <p:spPr>
          <a:xfrm>
            <a:off x="6039359" y="1407804"/>
            <a:ext cx="7555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800" b="1" i="0" u="none" strike="noStrike" kern="0" cap="none" spc="0" normalizeH="0" baseline="0" noProof="0" dirty="0">
                <a:ln>
                  <a:noFill/>
                </a:ln>
                <a:solidFill>
                  <a:srgbClr val="ED6737"/>
                </a:solidFill>
                <a:effectLst/>
                <a:uLnTx/>
                <a:uFillTx/>
                <a:latin typeface="Calibri" panose="020F0502020204030204" pitchFamily="34" charset="0"/>
              </a:rPr>
              <a:t>- 7 %</a:t>
            </a:r>
          </a:p>
        </p:txBody>
      </p:sp>
      <p:sp>
        <p:nvSpPr>
          <p:cNvPr id="55" name="TextovéPole 54"/>
          <p:cNvSpPr txBox="1"/>
          <p:nvPr/>
        </p:nvSpPr>
        <p:spPr>
          <a:xfrm>
            <a:off x="4419359" y="1402311"/>
            <a:ext cx="737833"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800" b="1" i="0" u="none" strike="noStrike" kern="0" cap="none" spc="0" normalizeH="0" baseline="0" noProof="0" dirty="0">
                <a:ln>
                  <a:noFill/>
                </a:ln>
                <a:solidFill>
                  <a:srgbClr val="ED6737"/>
                </a:solidFill>
                <a:effectLst/>
                <a:uLnTx/>
                <a:uFillTx/>
                <a:latin typeface="Calibri" panose="020F0502020204030204" pitchFamily="34" charset="0"/>
              </a:rPr>
              <a:t>- 5 %</a:t>
            </a:r>
          </a:p>
        </p:txBody>
      </p:sp>
      <p:sp>
        <p:nvSpPr>
          <p:cNvPr id="56" name="TextovéPole 55"/>
          <p:cNvSpPr txBox="1"/>
          <p:nvPr/>
        </p:nvSpPr>
        <p:spPr>
          <a:xfrm>
            <a:off x="7679528" y="1401389"/>
            <a:ext cx="852912"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b="1" kern="0" dirty="0">
                <a:solidFill>
                  <a:srgbClr val="ED6737"/>
                </a:solidFill>
                <a:latin typeface="Calibri" panose="020F0502020204030204" pitchFamily="34" charset="0"/>
              </a:rPr>
              <a:t>- 10</a:t>
            </a:r>
            <a:r>
              <a:rPr kumimoji="0" lang="cs-CZ" sz="1800" b="1" i="0" u="none" strike="noStrike" kern="0" cap="none" spc="0" normalizeH="0" baseline="0" noProof="0" dirty="0">
                <a:ln>
                  <a:noFill/>
                </a:ln>
                <a:solidFill>
                  <a:srgbClr val="ED6737"/>
                </a:solidFill>
                <a:effectLst/>
                <a:uLnTx/>
                <a:uFillTx/>
                <a:latin typeface="Calibri" panose="020F0502020204030204" pitchFamily="34" charset="0"/>
              </a:rPr>
              <a:t> %</a:t>
            </a:r>
          </a:p>
        </p:txBody>
      </p:sp>
    </p:spTree>
    <p:extLst>
      <p:ext uri="{BB962C8B-B14F-4D97-AF65-F5344CB8AC3E}">
        <p14:creationId xmlns:p14="http://schemas.microsoft.com/office/powerpoint/2010/main" val="32179603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Nadpis 8"/>
          <p:cNvSpPr>
            <a:spLocks noGrp="1"/>
          </p:cNvSpPr>
          <p:nvPr>
            <p:ph type="title"/>
          </p:nvPr>
        </p:nvSpPr>
        <p:spPr/>
        <p:txBody>
          <a:bodyPr/>
          <a:lstStyle/>
          <a:p>
            <a:r>
              <a:rPr lang="cs-CZ" sz="4000" u="none" dirty="0">
                <a:solidFill>
                  <a:srgbClr val="FFFFFF"/>
                </a:solidFill>
                <a:latin typeface="Calibri"/>
              </a:rPr>
              <a:t>ZÁKLADNÍ</a:t>
            </a:r>
            <a:r>
              <a:rPr lang="cs-CZ" u="none" dirty="0">
                <a:solidFill>
                  <a:srgbClr val="FFFFFF"/>
                </a:solidFill>
                <a:latin typeface="Calibri"/>
              </a:rPr>
              <a:t> ÚDAJE O PRŮZKUMU</a:t>
            </a:r>
            <a:r>
              <a:rPr lang="en-US" u="none" dirty="0">
                <a:solidFill>
                  <a:srgbClr val="FFFFFF"/>
                </a:solidFill>
                <a:latin typeface="Calibri"/>
              </a:rPr>
              <a:t/>
            </a:r>
            <a:br>
              <a:rPr lang="en-US" u="none" dirty="0">
                <a:solidFill>
                  <a:srgbClr val="FFFFFF"/>
                </a:solidFill>
                <a:latin typeface="Calibri"/>
              </a:rPr>
            </a:br>
            <a:endParaRPr lang="cs-CZ" u="none" dirty="0"/>
          </a:p>
        </p:txBody>
      </p:sp>
      <p:sp>
        <p:nvSpPr>
          <p:cNvPr id="4" name="Zástupný symbol pro číslo snímku 3"/>
          <p:cNvSpPr>
            <a:spLocks noGrp="1"/>
          </p:cNvSpPr>
          <p:nvPr>
            <p:ph type="sldNum" sz="quarter" idx="11"/>
          </p:nvPr>
        </p:nvSpPr>
        <p:spPr/>
        <p:txBody>
          <a:bodyPr/>
          <a:lstStyle/>
          <a:p>
            <a:pPr defTabSz="685800">
              <a:defRPr/>
            </a:pPr>
            <a:fld id="{B3041A04-1F55-4B51-A036-2DB62733068B}" type="slidenum">
              <a:rPr lang="cs-CZ" smtClean="0">
                <a:solidFill>
                  <a:prstClr val="white"/>
                </a:solidFill>
              </a:rPr>
              <a:pPr defTabSz="685800">
                <a:defRPr/>
              </a:pPr>
              <a:t>3</a:t>
            </a:fld>
            <a:endParaRPr lang="cs-CZ" dirty="0">
              <a:solidFill>
                <a:prstClr val="white"/>
              </a:solidFill>
            </a:endParaRPr>
          </a:p>
        </p:txBody>
      </p:sp>
    </p:spTree>
    <p:extLst>
      <p:ext uri="{BB962C8B-B14F-4D97-AF65-F5344CB8AC3E}">
        <p14:creationId xmlns:p14="http://schemas.microsoft.com/office/powerpoint/2010/main" val="14773432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Skupina 39"/>
          <p:cNvGrpSpPr>
            <a:grpSpLocks noChangeAspect="1"/>
          </p:cNvGrpSpPr>
          <p:nvPr/>
        </p:nvGrpSpPr>
        <p:grpSpPr>
          <a:xfrm>
            <a:off x="781294" y="2277552"/>
            <a:ext cx="3674827" cy="2102497"/>
            <a:chOff x="347353" y="2593120"/>
            <a:chExt cx="5245617" cy="3001200"/>
          </a:xfrm>
        </p:grpSpPr>
        <p:pic>
          <p:nvPicPr>
            <p:cNvPr id="3" name="Picture 19"/>
            <p:cNvPicPr>
              <a:picLocks noChangeAspect="1" noChangeArrowheads="1"/>
            </p:cNvPicPr>
            <p:nvPr/>
          </p:nvPicPr>
          <p:blipFill>
            <a:blip r:embed="rId2" cstate="print">
              <a:duotone>
                <a:schemeClr val="accent4">
                  <a:shade val="45000"/>
                  <a:satMod val="135000"/>
                </a:schemeClr>
                <a:prstClr val="white"/>
              </a:duotone>
              <a:extLst>
                <a:ext uri="{BEBA8EAE-BF5A-486C-A8C5-ECC9F3942E4B}">
                  <a14:imgProps xmlns:a14="http://schemas.microsoft.com/office/drawing/2010/main">
                    <a14:imgLayer r:embed="rId3">
                      <a14:imgEffect>
                        <a14:sharpenSoften amount="59000"/>
                      </a14:imgEffect>
                      <a14:imgEffect>
                        <a14:brightnessContrast contrast="-30000"/>
                      </a14:imgEffect>
                    </a14:imgLayer>
                  </a14:imgProps>
                </a:ext>
              </a:extLst>
            </a:blip>
            <a:srcRect/>
            <a:stretch>
              <a:fillRect/>
            </a:stretch>
          </p:blipFill>
          <p:spPr bwMode="auto">
            <a:xfrm>
              <a:off x="347353" y="2593120"/>
              <a:ext cx="5245617" cy="3001200"/>
            </a:xfrm>
            <a:prstGeom prst="rect">
              <a:avLst/>
            </a:prstGeom>
            <a:noFill/>
            <a:ln w="9525">
              <a:noFill/>
              <a:miter lim="800000"/>
              <a:headEnd/>
              <a:tailEnd/>
            </a:ln>
          </p:spPr>
        </p:pic>
        <p:grpSp>
          <p:nvGrpSpPr>
            <p:cNvPr id="22" name="Skupina 21"/>
            <p:cNvGrpSpPr/>
            <p:nvPr/>
          </p:nvGrpSpPr>
          <p:grpSpPr>
            <a:xfrm>
              <a:off x="1910553" y="2965587"/>
              <a:ext cx="624468" cy="849684"/>
              <a:chOff x="2166416" y="1128836"/>
              <a:chExt cx="624468" cy="849684"/>
            </a:xfrm>
          </p:grpSpPr>
          <p:grpSp>
            <p:nvGrpSpPr>
              <p:cNvPr id="23" name="Group 135"/>
              <p:cNvGrpSpPr>
                <a:grpSpLocks noChangeAspect="1"/>
              </p:cNvGrpSpPr>
              <p:nvPr/>
            </p:nvGrpSpPr>
            <p:grpSpPr>
              <a:xfrm>
                <a:off x="2166416" y="1273609"/>
                <a:ext cx="417267" cy="704911"/>
                <a:chOff x="6504987" y="-1182912"/>
                <a:chExt cx="644372" cy="1088575"/>
              </a:xfrm>
              <a:solidFill>
                <a:srgbClr val="404040"/>
              </a:solidFill>
            </p:grpSpPr>
            <p:sp>
              <p:nvSpPr>
                <p:cNvPr id="25" name="Freeform 58"/>
                <p:cNvSpPr>
                  <a:spLocks/>
                </p:cNvSpPr>
                <p:nvPr/>
              </p:nvSpPr>
              <p:spPr bwMode="auto">
                <a:xfrm>
                  <a:off x="6607335" y="-1182912"/>
                  <a:ext cx="235966" cy="235966"/>
                </a:xfrm>
                <a:custGeom>
                  <a:avLst/>
                  <a:gdLst/>
                  <a:ahLst/>
                  <a:cxnLst>
                    <a:cxn ang="0">
                      <a:pos x="79" y="187"/>
                    </a:cxn>
                    <a:cxn ang="0">
                      <a:pos x="187" y="119"/>
                    </a:cxn>
                    <a:cxn ang="0">
                      <a:pos x="120" y="11"/>
                    </a:cxn>
                    <a:cxn ang="0">
                      <a:pos x="11" y="79"/>
                    </a:cxn>
                    <a:cxn ang="0">
                      <a:pos x="79" y="187"/>
                    </a:cxn>
                  </a:cxnLst>
                  <a:rect l="0" t="0" r="r" b="b"/>
                  <a:pathLst>
                    <a:path w="198" h="198">
                      <a:moveTo>
                        <a:pt x="79" y="187"/>
                      </a:moveTo>
                      <a:cubicBezTo>
                        <a:pt x="127" y="198"/>
                        <a:pt x="175" y="168"/>
                        <a:pt x="187" y="119"/>
                      </a:cubicBezTo>
                      <a:cubicBezTo>
                        <a:pt x="198" y="71"/>
                        <a:pt x="168" y="23"/>
                        <a:pt x="120" y="11"/>
                      </a:cubicBezTo>
                      <a:cubicBezTo>
                        <a:pt x="71" y="0"/>
                        <a:pt x="23" y="30"/>
                        <a:pt x="11" y="79"/>
                      </a:cubicBezTo>
                      <a:cubicBezTo>
                        <a:pt x="0" y="127"/>
                        <a:pt x="30" y="175"/>
                        <a:pt x="79" y="18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26" name="Freeform 59"/>
                <p:cNvSpPr>
                  <a:spLocks/>
                </p:cNvSpPr>
                <p:nvPr/>
              </p:nvSpPr>
              <p:spPr bwMode="auto">
                <a:xfrm>
                  <a:off x="6504987" y="-1099717"/>
                  <a:ext cx="644372" cy="1005380"/>
                </a:xfrm>
                <a:custGeom>
                  <a:avLst/>
                  <a:gdLst/>
                  <a:ahLst/>
                  <a:cxnLst>
                    <a:cxn ang="0">
                      <a:pos x="77" y="364"/>
                    </a:cxn>
                    <a:cxn ang="0">
                      <a:pos x="77" y="364"/>
                    </a:cxn>
                    <a:cxn ang="0">
                      <a:pos x="141" y="350"/>
                    </a:cxn>
                    <a:cxn ang="0">
                      <a:pos x="190" y="325"/>
                    </a:cxn>
                    <a:cxn ang="0">
                      <a:pos x="190" y="270"/>
                    </a:cxn>
                    <a:cxn ang="0">
                      <a:pos x="155" y="271"/>
                    </a:cxn>
                    <a:cxn ang="0">
                      <a:pos x="77" y="300"/>
                    </a:cxn>
                    <a:cxn ang="0">
                      <a:pos x="77" y="300"/>
                    </a:cxn>
                    <a:cxn ang="0">
                      <a:pos x="64" y="285"/>
                    </a:cxn>
                    <a:cxn ang="0">
                      <a:pos x="77" y="292"/>
                    </a:cxn>
                    <a:cxn ang="0">
                      <a:pos x="78" y="292"/>
                    </a:cxn>
                    <a:cxn ang="0">
                      <a:pos x="157" y="261"/>
                    </a:cxn>
                    <a:cxn ang="0">
                      <a:pos x="159" y="198"/>
                    </a:cxn>
                    <a:cxn ang="0">
                      <a:pos x="216" y="212"/>
                    </a:cxn>
                    <a:cxn ang="0">
                      <a:pos x="193" y="262"/>
                    </a:cxn>
                    <a:cxn ang="0">
                      <a:pos x="212" y="307"/>
                    </a:cxn>
                    <a:cxn ang="0">
                      <a:pos x="168" y="346"/>
                    </a:cxn>
                    <a:cxn ang="0">
                      <a:pos x="137" y="373"/>
                    </a:cxn>
                    <a:cxn ang="0">
                      <a:pos x="77" y="372"/>
                    </a:cxn>
                    <a:cxn ang="0">
                      <a:pos x="77" y="374"/>
                    </a:cxn>
                    <a:cxn ang="0">
                      <a:pos x="77" y="794"/>
                    </a:cxn>
                    <a:cxn ang="0">
                      <a:pos x="176" y="794"/>
                    </a:cxn>
                    <a:cxn ang="0">
                      <a:pos x="194" y="481"/>
                    </a:cxn>
                    <a:cxn ang="0">
                      <a:pos x="244" y="844"/>
                    </a:cxn>
                    <a:cxn ang="0">
                      <a:pos x="293" y="450"/>
                    </a:cxn>
                    <a:cxn ang="0">
                      <a:pos x="293" y="205"/>
                    </a:cxn>
                    <a:cxn ang="0">
                      <a:pos x="529" y="56"/>
                    </a:cxn>
                    <a:cxn ang="0">
                      <a:pos x="480" y="15"/>
                    </a:cxn>
                    <a:cxn ang="0">
                      <a:pos x="279" y="143"/>
                    </a:cxn>
                    <a:cxn ang="0">
                      <a:pos x="265" y="146"/>
                    </a:cxn>
                    <a:cxn ang="0">
                      <a:pos x="108" y="146"/>
                    </a:cxn>
                    <a:cxn ang="0">
                      <a:pos x="95" y="148"/>
                    </a:cxn>
                    <a:cxn ang="0">
                      <a:pos x="0" y="285"/>
                    </a:cxn>
                    <a:cxn ang="0">
                      <a:pos x="76" y="364"/>
                    </a:cxn>
                  </a:cxnLst>
                  <a:rect l="0" t="0" r="r" b="b"/>
                  <a:pathLst>
                    <a:path w="541" h="844">
                      <a:moveTo>
                        <a:pt x="76" y="364"/>
                      </a:moveTo>
                      <a:cubicBezTo>
                        <a:pt x="76" y="364"/>
                        <a:pt x="76" y="364"/>
                        <a:pt x="77" y="364"/>
                      </a:cubicBezTo>
                      <a:cubicBezTo>
                        <a:pt x="77" y="364"/>
                        <a:pt x="77" y="364"/>
                        <a:pt x="77" y="364"/>
                      </a:cubicBezTo>
                      <a:cubicBezTo>
                        <a:pt x="77" y="364"/>
                        <a:pt x="77" y="364"/>
                        <a:pt x="77" y="364"/>
                      </a:cubicBezTo>
                      <a:cubicBezTo>
                        <a:pt x="77" y="364"/>
                        <a:pt x="77" y="364"/>
                        <a:pt x="77" y="364"/>
                      </a:cubicBezTo>
                      <a:cubicBezTo>
                        <a:pt x="97" y="364"/>
                        <a:pt x="117" y="359"/>
                        <a:pt x="141" y="350"/>
                      </a:cubicBezTo>
                      <a:cubicBezTo>
                        <a:pt x="150" y="346"/>
                        <a:pt x="161" y="341"/>
                        <a:pt x="171" y="335"/>
                      </a:cubicBezTo>
                      <a:cubicBezTo>
                        <a:pt x="177" y="332"/>
                        <a:pt x="183" y="328"/>
                        <a:pt x="190" y="325"/>
                      </a:cubicBezTo>
                      <a:cubicBezTo>
                        <a:pt x="205" y="315"/>
                        <a:pt x="210" y="296"/>
                        <a:pt x="201" y="281"/>
                      </a:cubicBezTo>
                      <a:cubicBezTo>
                        <a:pt x="198" y="276"/>
                        <a:pt x="195" y="272"/>
                        <a:pt x="190" y="270"/>
                      </a:cubicBezTo>
                      <a:cubicBezTo>
                        <a:pt x="180" y="264"/>
                        <a:pt x="168" y="263"/>
                        <a:pt x="157" y="269"/>
                      </a:cubicBezTo>
                      <a:cubicBezTo>
                        <a:pt x="156" y="270"/>
                        <a:pt x="156" y="270"/>
                        <a:pt x="155" y="271"/>
                      </a:cubicBezTo>
                      <a:cubicBezTo>
                        <a:pt x="116" y="294"/>
                        <a:pt x="90" y="301"/>
                        <a:pt x="77" y="300"/>
                      </a:cubicBezTo>
                      <a:cubicBezTo>
                        <a:pt x="77" y="300"/>
                        <a:pt x="77" y="300"/>
                        <a:pt x="77" y="300"/>
                      </a:cubicBezTo>
                      <a:cubicBezTo>
                        <a:pt x="77" y="300"/>
                        <a:pt x="77" y="300"/>
                        <a:pt x="77" y="300"/>
                      </a:cubicBezTo>
                      <a:cubicBezTo>
                        <a:pt x="77" y="300"/>
                        <a:pt x="77" y="300"/>
                        <a:pt x="77" y="300"/>
                      </a:cubicBezTo>
                      <a:cubicBezTo>
                        <a:pt x="68" y="300"/>
                        <a:pt x="67" y="298"/>
                        <a:pt x="67" y="298"/>
                      </a:cubicBezTo>
                      <a:cubicBezTo>
                        <a:pt x="66" y="297"/>
                        <a:pt x="64" y="293"/>
                        <a:pt x="64" y="285"/>
                      </a:cubicBezTo>
                      <a:cubicBezTo>
                        <a:pt x="64" y="274"/>
                        <a:pt x="68" y="257"/>
                        <a:pt x="77" y="242"/>
                      </a:cubicBezTo>
                      <a:cubicBezTo>
                        <a:pt x="77" y="292"/>
                        <a:pt x="77" y="292"/>
                        <a:pt x="77" y="292"/>
                      </a:cubicBezTo>
                      <a:cubicBezTo>
                        <a:pt x="77" y="292"/>
                        <a:pt x="77" y="292"/>
                        <a:pt x="78" y="292"/>
                      </a:cubicBezTo>
                      <a:cubicBezTo>
                        <a:pt x="78" y="292"/>
                        <a:pt x="78" y="292"/>
                        <a:pt x="78" y="292"/>
                      </a:cubicBezTo>
                      <a:cubicBezTo>
                        <a:pt x="90" y="292"/>
                        <a:pt x="117" y="285"/>
                        <a:pt x="153" y="263"/>
                      </a:cubicBezTo>
                      <a:cubicBezTo>
                        <a:pt x="154" y="262"/>
                        <a:pt x="155" y="261"/>
                        <a:pt x="157" y="261"/>
                      </a:cubicBezTo>
                      <a:cubicBezTo>
                        <a:pt x="163" y="224"/>
                        <a:pt x="163" y="224"/>
                        <a:pt x="163" y="224"/>
                      </a:cubicBezTo>
                      <a:cubicBezTo>
                        <a:pt x="159" y="217"/>
                        <a:pt x="157" y="208"/>
                        <a:pt x="159" y="198"/>
                      </a:cubicBezTo>
                      <a:cubicBezTo>
                        <a:pt x="163" y="181"/>
                        <a:pt x="179" y="170"/>
                        <a:pt x="195" y="174"/>
                      </a:cubicBezTo>
                      <a:cubicBezTo>
                        <a:pt x="211" y="177"/>
                        <a:pt x="220" y="194"/>
                        <a:pt x="216" y="212"/>
                      </a:cubicBezTo>
                      <a:cubicBezTo>
                        <a:pt x="214" y="221"/>
                        <a:pt x="208" y="228"/>
                        <a:pt x="201" y="233"/>
                      </a:cubicBezTo>
                      <a:cubicBezTo>
                        <a:pt x="193" y="262"/>
                        <a:pt x="193" y="262"/>
                        <a:pt x="193" y="262"/>
                      </a:cubicBezTo>
                      <a:cubicBezTo>
                        <a:pt x="199" y="265"/>
                        <a:pt x="204" y="270"/>
                        <a:pt x="208" y="277"/>
                      </a:cubicBezTo>
                      <a:cubicBezTo>
                        <a:pt x="213" y="286"/>
                        <a:pt x="215" y="297"/>
                        <a:pt x="212" y="307"/>
                      </a:cubicBezTo>
                      <a:cubicBezTo>
                        <a:pt x="210" y="317"/>
                        <a:pt x="203" y="326"/>
                        <a:pt x="194" y="331"/>
                      </a:cubicBezTo>
                      <a:cubicBezTo>
                        <a:pt x="185" y="337"/>
                        <a:pt x="176" y="341"/>
                        <a:pt x="168" y="346"/>
                      </a:cubicBezTo>
                      <a:cubicBezTo>
                        <a:pt x="159" y="378"/>
                        <a:pt x="159" y="378"/>
                        <a:pt x="159" y="378"/>
                      </a:cubicBezTo>
                      <a:cubicBezTo>
                        <a:pt x="137" y="373"/>
                        <a:pt x="137" y="373"/>
                        <a:pt x="137" y="373"/>
                      </a:cubicBezTo>
                      <a:cubicBezTo>
                        <a:pt x="139" y="359"/>
                        <a:pt x="139" y="359"/>
                        <a:pt x="139" y="359"/>
                      </a:cubicBezTo>
                      <a:cubicBezTo>
                        <a:pt x="116" y="368"/>
                        <a:pt x="96" y="372"/>
                        <a:pt x="77" y="372"/>
                      </a:cubicBezTo>
                      <a:cubicBezTo>
                        <a:pt x="77" y="372"/>
                        <a:pt x="77" y="372"/>
                        <a:pt x="77" y="372"/>
                      </a:cubicBezTo>
                      <a:cubicBezTo>
                        <a:pt x="77" y="374"/>
                        <a:pt x="77" y="374"/>
                        <a:pt x="77" y="374"/>
                      </a:cubicBezTo>
                      <a:cubicBezTo>
                        <a:pt x="77" y="450"/>
                        <a:pt x="77" y="450"/>
                        <a:pt x="77" y="450"/>
                      </a:cubicBezTo>
                      <a:cubicBezTo>
                        <a:pt x="77" y="794"/>
                        <a:pt x="77" y="794"/>
                        <a:pt x="77" y="794"/>
                      </a:cubicBezTo>
                      <a:cubicBezTo>
                        <a:pt x="77" y="822"/>
                        <a:pt x="99" y="844"/>
                        <a:pt x="126" y="844"/>
                      </a:cubicBezTo>
                      <a:cubicBezTo>
                        <a:pt x="154" y="844"/>
                        <a:pt x="176" y="822"/>
                        <a:pt x="176" y="794"/>
                      </a:cubicBezTo>
                      <a:cubicBezTo>
                        <a:pt x="176" y="481"/>
                        <a:pt x="176" y="481"/>
                        <a:pt x="176" y="481"/>
                      </a:cubicBezTo>
                      <a:cubicBezTo>
                        <a:pt x="194" y="481"/>
                        <a:pt x="194" y="481"/>
                        <a:pt x="194" y="481"/>
                      </a:cubicBezTo>
                      <a:cubicBezTo>
                        <a:pt x="194" y="794"/>
                        <a:pt x="194" y="794"/>
                        <a:pt x="194" y="794"/>
                      </a:cubicBezTo>
                      <a:cubicBezTo>
                        <a:pt x="194" y="822"/>
                        <a:pt x="217" y="844"/>
                        <a:pt x="244" y="844"/>
                      </a:cubicBezTo>
                      <a:cubicBezTo>
                        <a:pt x="271" y="844"/>
                        <a:pt x="293" y="822"/>
                        <a:pt x="293" y="794"/>
                      </a:cubicBezTo>
                      <a:cubicBezTo>
                        <a:pt x="293" y="450"/>
                        <a:pt x="293" y="450"/>
                        <a:pt x="293" y="450"/>
                      </a:cubicBezTo>
                      <a:cubicBezTo>
                        <a:pt x="293" y="374"/>
                        <a:pt x="293" y="374"/>
                        <a:pt x="293" y="374"/>
                      </a:cubicBezTo>
                      <a:cubicBezTo>
                        <a:pt x="293" y="205"/>
                        <a:pt x="293" y="205"/>
                        <a:pt x="293" y="205"/>
                      </a:cubicBezTo>
                      <a:cubicBezTo>
                        <a:pt x="309" y="202"/>
                        <a:pt x="331" y="196"/>
                        <a:pt x="356" y="185"/>
                      </a:cubicBezTo>
                      <a:cubicBezTo>
                        <a:pt x="407" y="164"/>
                        <a:pt x="471" y="126"/>
                        <a:pt x="529" y="56"/>
                      </a:cubicBezTo>
                      <a:cubicBezTo>
                        <a:pt x="541" y="43"/>
                        <a:pt x="539" y="22"/>
                        <a:pt x="525" y="11"/>
                      </a:cubicBezTo>
                      <a:cubicBezTo>
                        <a:pt x="512" y="0"/>
                        <a:pt x="491" y="2"/>
                        <a:pt x="480" y="15"/>
                      </a:cubicBezTo>
                      <a:cubicBezTo>
                        <a:pt x="430" y="76"/>
                        <a:pt x="374" y="108"/>
                        <a:pt x="331" y="126"/>
                      </a:cubicBezTo>
                      <a:cubicBezTo>
                        <a:pt x="310" y="135"/>
                        <a:pt x="292" y="140"/>
                        <a:pt x="279" y="143"/>
                      </a:cubicBezTo>
                      <a:cubicBezTo>
                        <a:pt x="273" y="144"/>
                        <a:pt x="268" y="145"/>
                        <a:pt x="265" y="146"/>
                      </a:cubicBezTo>
                      <a:cubicBezTo>
                        <a:pt x="265" y="146"/>
                        <a:pt x="265" y="146"/>
                        <a:pt x="265" y="146"/>
                      </a:cubicBezTo>
                      <a:cubicBezTo>
                        <a:pt x="264" y="146"/>
                        <a:pt x="263" y="146"/>
                        <a:pt x="262" y="146"/>
                      </a:cubicBezTo>
                      <a:cubicBezTo>
                        <a:pt x="108" y="146"/>
                        <a:pt x="108" y="146"/>
                        <a:pt x="108" y="146"/>
                      </a:cubicBezTo>
                      <a:cubicBezTo>
                        <a:pt x="106" y="146"/>
                        <a:pt x="104" y="146"/>
                        <a:pt x="102" y="146"/>
                      </a:cubicBezTo>
                      <a:cubicBezTo>
                        <a:pt x="100" y="147"/>
                        <a:pt x="97" y="147"/>
                        <a:pt x="95" y="148"/>
                      </a:cubicBezTo>
                      <a:cubicBezTo>
                        <a:pt x="64" y="157"/>
                        <a:pt x="42" y="179"/>
                        <a:pt x="26" y="204"/>
                      </a:cubicBezTo>
                      <a:cubicBezTo>
                        <a:pt x="10" y="229"/>
                        <a:pt x="0" y="257"/>
                        <a:pt x="0" y="285"/>
                      </a:cubicBezTo>
                      <a:cubicBezTo>
                        <a:pt x="0" y="303"/>
                        <a:pt x="4" y="323"/>
                        <a:pt x="18" y="339"/>
                      </a:cubicBezTo>
                      <a:cubicBezTo>
                        <a:pt x="32" y="356"/>
                        <a:pt x="54" y="364"/>
                        <a:pt x="76" y="36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grpSp>
          <p:sp>
            <p:nvSpPr>
              <p:cNvPr id="24" name="Pěticípá hvězda 23"/>
              <p:cNvSpPr/>
              <p:nvPr/>
            </p:nvSpPr>
            <p:spPr>
              <a:xfrm>
                <a:off x="2570235" y="1128836"/>
                <a:ext cx="220649" cy="180069"/>
              </a:xfrm>
              <a:prstGeom prst="star5">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a:ln>
                    <a:noFill/>
                  </a:ln>
                  <a:solidFill>
                    <a:sysClr val="windowText" lastClr="000000"/>
                  </a:solidFill>
                  <a:effectLst/>
                  <a:uLnTx/>
                  <a:uFillTx/>
                </a:endParaRPr>
              </a:p>
            </p:txBody>
          </p:sp>
        </p:grpSp>
      </p:grpSp>
      <p:sp>
        <p:nvSpPr>
          <p:cNvPr id="2" name="Zástupný symbol pro číslo snímku 1"/>
          <p:cNvSpPr>
            <a:spLocks noGrp="1"/>
          </p:cNvSpPr>
          <p:nvPr>
            <p:ph type="sldNum" sz="quarter" idx="12"/>
          </p:nvPr>
        </p:nvSpPr>
        <p:spPr/>
        <p:txBody>
          <a:bodyPr/>
          <a:lstStyle/>
          <a:p>
            <a:pPr defTabSz="685800">
              <a:defRPr/>
            </a:pPr>
            <a:fld id="{EFA7B33C-2957-4FED-A986-F7D0C74A1F7C}" type="slidenum">
              <a:rPr lang="cs-CZ" smtClean="0">
                <a:solidFill>
                  <a:srgbClr val="003C78"/>
                </a:solidFill>
              </a:rPr>
              <a:pPr defTabSz="685800">
                <a:defRPr/>
              </a:pPr>
              <a:t>30</a:t>
            </a:fld>
            <a:endParaRPr lang="cs-CZ" dirty="0">
              <a:solidFill>
                <a:srgbClr val="003C78"/>
              </a:solidFill>
            </a:endParaRPr>
          </a:p>
        </p:txBody>
      </p:sp>
      <p:sp>
        <p:nvSpPr>
          <p:cNvPr id="6" name="Nadpis 3"/>
          <p:cNvSpPr txBox="1">
            <a:spLocks/>
          </p:cNvSpPr>
          <p:nvPr/>
        </p:nvSpPr>
        <p:spPr>
          <a:xfrm>
            <a:off x="220553" y="454018"/>
            <a:ext cx="8654595" cy="461548"/>
          </a:xfrm>
          <a:prstGeom prst="rect">
            <a:avLst/>
          </a:prstGeom>
        </p:spPr>
        <p:txBody>
          <a:bodyPr vert="horz" lIns="36000" tIns="45720" rIns="36000" bIns="45720" rtlCol="0" anchor="t">
            <a:noAutofit/>
          </a:bodyPr>
          <a:lstStyle>
            <a:lvl1pPr algn="l" defTabSz="914400" rtl="0" eaLnBrk="1" latinLnBrk="0" hangingPunct="1">
              <a:spcBef>
                <a:spcPct val="0"/>
              </a:spcBef>
              <a:buNone/>
              <a:defRPr sz="2800" b="1" kern="1200">
                <a:solidFill>
                  <a:srgbClr val="404040"/>
                </a:solidFill>
                <a:latin typeface="Calibri" pitchFamily="34" charset="0"/>
                <a:ea typeface="+mj-ea"/>
                <a:cs typeface="Arial"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pl-PL" sz="2400" b="1" i="0" u="none" strike="noStrike" kern="1200" cap="none" spc="0" normalizeH="0" baseline="0" noProof="0" dirty="0">
                <a:ln>
                  <a:noFill/>
                </a:ln>
                <a:solidFill>
                  <a:srgbClr val="404040"/>
                </a:solidFill>
                <a:effectLst/>
                <a:uLnTx/>
                <a:uFillTx/>
                <a:latin typeface="Calibri" pitchFamily="34" charset="0"/>
                <a:ea typeface="+mj-ea"/>
                <a:cs typeface="Arial" pitchFamily="34" charset="0"/>
              </a:rPr>
              <a:t>Liberecký kraj</a:t>
            </a:r>
          </a:p>
        </p:txBody>
      </p:sp>
      <p:sp>
        <p:nvSpPr>
          <p:cNvPr id="7" name="Zástupný symbol pro text 4"/>
          <p:cNvSpPr txBox="1">
            <a:spLocks/>
          </p:cNvSpPr>
          <p:nvPr/>
        </p:nvSpPr>
        <p:spPr>
          <a:xfrm>
            <a:off x="166765" y="188107"/>
            <a:ext cx="6710396" cy="442661"/>
          </a:xfrm>
          <a:prstGeom prst="rect">
            <a:avLst/>
          </a:prstGeom>
        </p:spPr>
        <p:txBody>
          <a:bodyPr/>
          <a:lstStyle>
            <a:lvl1pPr marL="174625" indent="-174625" algn="l" defTabSz="914400" rtl="0" eaLnBrk="1" latinLnBrk="0" hangingPunct="1">
              <a:spcBef>
                <a:spcPct val="20000"/>
              </a:spcBef>
              <a:buFont typeface="Wingdings" pitchFamily="2" charset="2"/>
              <a:buChar char="§"/>
              <a:defRPr sz="2000" kern="1200">
                <a:solidFill>
                  <a:srgbClr val="404040"/>
                </a:solidFill>
                <a:latin typeface="Calibri" pitchFamily="34" charset="0"/>
                <a:ea typeface="+mn-ea"/>
                <a:cs typeface="Arial" pitchFamily="34" charset="0"/>
              </a:defRPr>
            </a:lvl1pPr>
            <a:lvl2pPr marL="444500" indent="-203200" algn="l" defTabSz="914400" rtl="0" eaLnBrk="1" latinLnBrk="0" hangingPunct="1">
              <a:spcBef>
                <a:spcPct val="20000"/>
              </a:spcBef>
              <a:buSzPct val="100000"/>
              <a:buFont typeface="Wingdings" panose="05000000000000000000" pitchFamily="2" charset="2"/>
              <a:buChar char="§"/>
              <a:defRPr sz="1800" kern="1200">
                <a:solidFill>
                  <a:srgbClr val="404040"/>
                </a:solidFill>
                <a:latin typeface="Calibri" pitchFamily="34" charset="0"/>
                <a:ea typeface="+mn-ea"/>
                <a:cs typeface="Arial" pitchFamily="34" charset="0"/>
              </a:defRPr>
            </a:lvl2pPr>
            <a:lvl3pPr marL="622300" indent="-127000" algn="l" defTabSz="914400" rtl="0" eaLnBrk="1" latinLnBrk="0" hangingPunct="1">
              <a:spcBef>
                <a:spcPct val="20000"/>
              </a:spcBef>
              <a:buSzPct val="100000"/>
              <a:buFont typeface="Arial" pitchFamily="34" charset="0"/>
              <a:buNone/>
              <a:defRPr sz="1800" kern="1200">
                <a:solidFill>
                  <a:srgbClr val="404040"/>
                </a:solidFill>
                <a:latin typeface="Calibri" pitchFamily="34" charset="0"/>
                <a:ea typeface="+mn-ea"/>
                <a:cs typeface="Arial" pitchFamily="34" charset="0"/>
              </a:defRPr>
            </a:lvl3pPr>
            <a:lvl4pPr marL="901700" indent="-139700" algn="l" defTabSz="914400" rtl="0" eaLnBrk="1" latinLnBrk="0" hangingPunct="1">
              <a:spcBef>
                <a:spcPct val="20000"/>
              </a:spcBef>
              <a:buFont typeface="Arial" pitchFamily="34" charset="0"/>
              <a:buNone/>
              <a:defRPr sz="1600" kern="1200">
                <a:solidFill>
                  <a:srgbClr val="404040"/>
                </a:solidFill>
                <a:latin typeface="Calibri" pitchFamily="34" charset="0"/>
                <a:ea typeface="+mn-ea"/>
                <a:cs typeface="Arial" pitchFamily="34" charset="0"/>
              </a:defRPr>
            </a:lvl4pPr>
            <a:lvl5pPr marL="1257300" indent="-139700" algn="l" defTabSz="914400" rtl="0" eaLnBrk="1" latinLnBrk="0" hangingPunct="1">
              <a:spcBef>
                <a:spcPct val="20000"/>
              </a:spcBef>
              <a:buFont typeface="Arial" pitchFamily="34" charset="0"/>
              <a:buNone/>
              <a:defRPr sz="1400" kern="1200">
                <a:solidFill>
                  <a:srgbClr val="404040"/>
                </a:solidFill>
                <a:latin typeface="Calibri"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Wingdings" pitchFamily="2" charset="2"/>
              <a:buNone/>
              <a:tabLst/>
              <a:defRPr/>
            </a:pPr>
            <a:r>
              <a:rPr kumimoji="0" lang="pl-PL" sz="1800" b="0" i="0" u="none" strike="noStrike" kern="1200" cap="none" spc="0" normalizeH="0" baseline="0" noProof="0" dirty="0">
                <a:ln>
                  <a:noFill/>
                </a:ln>
                <a:solidFill>
                  <a:srgbClr val="404040"/>
                </a:solidFill>
                <a:effectLst/>
                <a:uLnTx/>
                <a:uFillTx/>
                <a:latin typeface="Calibri" pitchFamily="34" charset="0"/>
                <a:ea typeface="+mn-ea"/>
                <a:cs typeface="Arial" pitchFamily="34" charset="0"/>
              </a:rPr>
              <a:t>JAK SI TIC VEDLA V JEDNOTLIVÝCH KRAJÍCH?</a:t>
            </a:r>
          </a:p>
        </p:txBody>
      </p:sp>
      <p:grpSp>
        <p:nvGrpSpPr>
          <p:cNvPr id="60" name="Skupina 59"/>
          <p:cNvGrpSpPr/>
          <p:nvPr/>
        </p:nvGrpSpPr>
        <p:grpSpPr>
          <a:xfrm>
            <a:off x="5220886" y="4431589"/>
            <a:ext cx="2303951" cy="247593"/>
            <a:chOff x="5245266" y="2311868"/>
            <a:chExt cx="2303951" cy="247593"/>
          </a:xfrm>
        </p:grpSpPr>
        <p:sp>
          <p:nvSpPr>
            <p:cNvPr id="8" name="TextovéPole 7"/>
            <p:cNvSpPr txBox="1"/>
            <p:nvPr/>
          </p:nvSpPr>
          <p:spPr>
            <a:xfrm>
              <a:off x="5365835" y="2312812"/>
              <a:ext cx="525354" cy="246221"/>
            </a:xfrm>
            <a:prstGeom prst="rect">
              <a:avLst/>
            </a:prstGeom>
          </p:spPr>
          <p:txBody>
            <a:bodyPr wrap="none" rtlCol="0">
              <a:spAutoFit/>
            </a:bodyPr>
            <a:lstStyle/>
            <a:p>
              <a:pPr marL="0" marR="0" lvl="0" indent="0" defTabSz="914330" eaLnBrk="1" fontAlgn="auto" latinLnBrk="0" hangingPunct="1">
                <a:lnSpc>
                  <a:spcPct val="100000"/>
                </a:lnSpc>
                <a:spcBef>
                  <a:spcPts val="600"/>
                </a:spcBef>
                <a:spcAft>
                  <a:spcPts val="0"/>
                </a:spcAft>
                <a:buClrTx/>
                <a:buSzTx/>
                <a:buFontTx/>
                <a:buNone/>
                <a:tabLst/>
                <a:defRPr/>
              </a:pPr>
              <a:r>
                <a:rPr kumimoji="0" lang="cs-CZ" sz="1000" b="0" i="0" u="none" strike="noStrike" kern="0" cap="none" spc="0" normalizeH="0" baseline="0" noProof="0" dirty="0">
                  <a:ln>
                    <a:noFill/>
                  </a:ln>
                  <a:solidFill>
                    <a:srgbClr val="404040"/>
                  </a:solidFill>
                  <a:effectLst/>
                  <a:uLnTx/>
                  <a:uFillTx/>
                  <a:latin typeface="Calibri"/>
                  <a:cs typeface="Arial" pitchFamily="34" charset="0"/>
                </a:rPr>
                <a:t>&gt; 85 %</a:t>
              </a:r>
            </a:p>
          </p:txBody>
        </p:sp>
        <p:sp>
          <p:nvSpPr>
            <p:cNvPr id="9" name="Obdélník 8"/>
            <p:cNvSpPr/>
            <p:nvPr/>
          </p:nvSpPr>
          <p:spPr>
            <a:xfrm>
              <a:off x="5245266" y="2390351"/>
              <a:ext cx="175731" cy="81080"/>
            </a:xfrm>
            <a:prstGeom prst="rect">
              <a:avLst/>
            </a:prstGeom>
            <a:solidFill>
              <a:srgbClr val="00B05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10" name="Obdélník 9"/>
            <p:cNvSpPr/>
            <p:nvPr/>
          </p:nvSpPr>
          <p:spPr>
            <a:xfrm>
              <a:off x="5912077" y="2390351"/>
              <a:ext cx="175731" cy="81080"/>
            </a:xfrm>
            <a:prstGeom prst="rect">
              <a:avLst/>
            </a:prstGeom>
            <a:solidFill>
              <a:srgbClr val="FFC00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11" name="Obdélník 10"/>
            <p:cNvSpPr/>
            <p:nvPr/>
          </p:nvSpPr>
          <p:spPr>
            <a:xfrm>
              <a:off x="6903854" y="2387376"/>
              <a:ext cx="175731" cy="81080"/>
            </a:xfrm>
            <a:prstGeom prst="rect">
              <a:avLst/>
            </a:prstGeom>
            <a:solidFill>
              <a:srgbClr val="FF000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12" name="TextovéPole 11"/>
            <p:cNvSpPr txBox="1"/>
            <p:nvPr/>
          </p:nvSpPr>
          <p:spPr>
            <a:xfrm>
              <a:off x="7023863" y="2311868"/>
              <a:ext cx="525354" cy="246221"/>
            </a:xfrm>
            <a:prstGeom prst="rect">
              <a:avLst/>
            </a:prstGeom>
          </p:spPr>
          <p:txBody>
            <a:bodyPr wrap="none" rtlCol="0">
              <a:spAutoFit/>
            </a:bodyPr>
            <a:lstStyle/>
            <a:p>
              <a:pPr marL="0" marR="0" lvl="0" indent="0" defTabSz="914330" eaLnBrk="1" fontAlgn="auto" latinLnBrk="0" hangingPunct="1">
                <a:lnSpc>
                  <a:spcPct val="100000"/>
                </a:lnSpc>
                <a:spcBef>
                  <a:spcPts val="600"/>
                </a:spcBef>
                <a:spcAft>
                  <a:spcPts val="0"/>
                </a:spcAft>
                <a:buClrTx/>
                <a:buSzTx/>
                <a:buFontTx/>
                <a:buNone/>
                <a:tabLst/>
                <a:defRPr/>
              </a:pPr>
              <a:r>
                <a:rPr kumimoji="0" lang="cs-CZ" sz="1000" b="0" i="0" u="none" strike="noStrike" kern="0" cap="none" spc="0" normalizeH="0" baseline="0" noProof="0" dirty="0">
                  <a:ln>
                    <a:noFill/>
                  </a:ln>
                  <a:solidFill>
                    <a:srgbClr val="404040"/>
                  </a:solidFill>
                  <a:effectLst/>
                  <a:uLnTx/>
                  <a:uFillTx/>
                  <a:latin typeface="Calibri"/>
                  <a:cs typeface="Arial" pitchFamily="34" charset="0"/>
                </a:rPr>
                <a:t>&lt; 70 %</a:t>
              </a:r>
            </a:p>
          </p:txBody>
        </p:sp>
        <p:sp>
          <p:nvSpPr>
            <p:cNvPr id="13" name="TextovéPole 12"/>
            <p:cNvSpPr txBox="1"/>
            <p:nvPr/>
          </p:nvSpPr>
          <p:spPr>
            <a:xfrm>
              <a:off x="6039359" y="2313240"/>
              <a:ext cx="880151" cy="246221"/>
            </a:xfrm>
            <a:prstGeom prst="rect">
              <a:avLst/>
            </a:prstGeom>
          </p:spPr>
          <p:txBody>
            <a:bodyPr wrap="none" rtlCol="0">
              <a:spAutoFit/>
            </a:bodyPr>
            <a:lstStyle/>
            <a:p>
              <a:pPr marL="0" marR="0" lvl="0" indent="0" defTabSz="914330" eaLnBrk="1" fontAlgn="auto" latinLnBrk="0" hangingPunct="1">
                <a:lnSpc>
                  <a:spcPct val="100000"/>
                </a:lnSpc>
                <a:spcBef>
                  <a:spcPts val="600"/>
                </a:spcBef>
                <a:spcAft>
                  <a:spcPts val="0"/>
                </a:spcAft>
                <a:buClrTx/>
                <a:buSzTx/>
                <a:buFontTx/>
                <a:buNone/>
                <a:tabLst/>
                <a:defRPr/>
              </a:pPr>
              <a:r>
                <a:rPr kumimoji="0" lang="cs-CZ" sz="1000" b="0" i="0" u="none" strike="noStrike" kern="0" cap="none" spc="0" normalizeH="0" baseline="0" noProof="0" dirty="0">
                  <a:ln>
                    <a:noFill/>
                  </a:ln>
                  <a:solidFill>
                    <a:srgbClr val="404040"/>
                  </a:solidFill>
                  <a:effectLst/>
                  <a:uLnTx/>
                  <a:uFillTx/>
                  <a:latin typeface="Calibri"/>
                  <a:cs typeface="Arial" pitchFamily="34" charset="0"/>
                </a:rPr>
                <a:t>70 % až 85 % </a:t>
              </a:r>
            </a:p>
          </p:txBody>
        </p:sp>
      </p:grpSp>
      <p:graphicFrame>
        <p:nvGraphicFramePr>
          <p:cNvPr id="14" name="Chart 1"/>
          <p:cNvGraphicFramePr/>
          <p:nvPr>
            <p:extLst>
              <p:ext uri="{D42A27DB-BD31-4B8C-83A1-F6EECF244321}">
                <p14:modId xmlns:p14="http://schemas.microsoft.com/office/powerpoint/2010/main" val="2833231156"/>
              </p:ext>
            </p:extLst>
          </p:nvPr>
        </p:nvGraphicFramePr>
        <p:xfrm>
          <a:off x="4374135" y="2158001"/>
          <a:ext cx="3898033" cy="2263426"/>
        </p:xfrm>
        <a:graphic>
          <a:graphicData uri="http://schemas.openxmlformats.org/drawingml/2006/chart">
            <c:chart xmlns:c="http://schemas.openxmlformats.org/drawingml/2006/chart" xmlns:r="http://schemas.openxmlformats.org/officeDocument/2006/relationships" r:id="rId4"/>
          </a:graphicData>
        </a:graphic>
      </p:graphicFrame>
      <p:grpSp>
        <p:nvGrpSpPr>
          <p:cNvPr id="15" name="Skupina 14"/>
          <p:cNvGrpSpPr/>
          <p:nvPr/>
        </p:nvGrpSpPr>
        <p:grpSpPr>
          <a:xfrm>
            <a:off x="468292" y="1045629"/>
            <a:ext cx="1660880" cy="1097302"/>
            <a:chOff x="378494" y="1280334"/>
            <a:chExt cx="1370979" cy="849543"/>
          </a:xfrm>
          <a:solidFill>
            <a:srgbClr val="404040"/>
          </a:solidFill>
        </p:grpSpPr>
        <p:sp>
          <p:nvSpPr>
            <p:cNvPr id="16" name="Obdélník 15"/>
            <p:cNvSpPr/>
            <p:nvPr/>
          </p:nvSpPr>
          <p:spPr>
            <a:xfrm>
              <a:off x="378494" y="1288473"/>
              <a:ext cx="1370979" cy="84140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17" name="TextovéPole 16"/>
            <p:cNvSpPr txBox="1"/>
            <p:nvPr/>
          </p:nvSpPr>
          <p:spPr>
            <a:xfrm>
              <a:off x="378494" y="1280334"/>
              <a:ext cx="1370979" cy="616586"/>
            </a:xfrm>
            <a:prstGeom prst="rect">
              <a:avLst/>
            </a:prstGeom>
            <a:grpFill/>
          </p:spPr>
          <p:txBody>
            <a:bodyPr wrap="square" lIns="90000" tIns="54000" rIns="90000" bIns="90000" rtlCol="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cs-CZ" sz="4400" b="1" kern="0" dirty="0">
                  <a:solidFill>
                    <a:srgbClr val="00B050"/>
                  </a:solidFill>
                  <a:latin typeface="Calibri" panose="020F0502020204030204" pitchFamily="34" charset="0"/>
                </a:rPr>
                <a:t>93</a:t>
              </a:r>
              <a:r>
                <a:rPr kumimoji="0" lang="cs-CZ" sz="4400" b="1" i="0" u="none" strike="noStrike" kern="0" cap="none" spc="0" normalizeH="0" baseline="0" noProof="0" dirty="0">
                  <a:ln>
                    <a:noFill/>
                  </a:ln>
                  <a:solidFill>
                    <a:srgbClr val="00B050"/>
                  </a:solidFill>
                  <a:effectLst/>
                  <a:uLnTx/>
                  <a:uFillTx/>
                  <a:latin typeface="Calibri" panose="020F0502020204030204" pitchFamily="34" charset="0"/>
                </a:rPr>
                <a:t>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1400" b="1" i="0" u="none" strike="noStrike" kern="0" cap="none" spc="0" normalizeH="0" baseline="0" noProof="0" dirty="0">
                  <a:ln>
                    <a:noFill/>
                  </a:ln>
                  <a:solidFill>
                    <a:schemeClr val="bg1"/>
                  </a:solidFill>
                  <a:effectLst/>
                  <a:uLnTx/>
                  <a:uFillTx/>
                  <a:latin typeface="Calibri" panose="020F0502020204030204" pitchFamily="34" charset="0"/>
                </a:rPr>
                <a:t>n = 19</a:t>
              </a:r>
            </a:p>
          </p:txBody>
        </p:sp>
      </p:grpSp>
      <p:grpSp>
        <p:nvGrpSpPr>
          <p:cNvPr id="51" name="Skupina 50"/>
          <p:cNvGrpSpPr/>
          <p:nvPr/>
        </p:nvGrpSpPr>
        <p:grpSpPr>
          <a:xfrm>
            <a:off x="2152268" y="989443"/>
            <a:ext cx="2041420" cy="1102557"/>
            <a:chOff x="2329469" y="991069"/>
            <a:chExt cx="2041420" cy="1102557"/>
          </a:xfrm>
        </p:grpSpPr>
        <p:sp>
          <p:nvSpPr>
            <p:cNvPr id="4" name="Obdélník 3"/>
            <p:cNvSpPr/>
            <p:nvPr/>
          </p:nvSpPr>
          <p:spPr>
            <a:xfrm>
              <a:off x="2347123" y="1347884"/>
              <a:ext cx="1742825" cy="706131"/>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18" name="TextovéPole 17"/>
            <p:cNvSpPr txBox="1"/>
            <p:nvPr/>
          </p:nvSpPr>
          <p:spPr>
            <a:xfrm>
              <a:off x="2345913" y="1047096"/>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Celkový index v ČR:</a:t>
              </a:r>
            </a:p>
          </p:txBody>
        </p:sp>
        <p:sp>
          <p:nvSpPr>
            <p:cNvPr id="19" name="TextovéPole 18"/>
            <p:cNvSpPr txBox="1"/>
            <p:nvPr/>
          </p:nvSpPr>
          <p:spPr>
            <a:xfrm>
              <a:off x="3482495" y="991069"/>
              <a:ext cx="888394"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sz="1600" b="1" kern="0" dirty="0">
                  <a:solidFill>
                    <a:srgbClr val="00B050"/>
                  </a:solidFill>
                  <a:latin typeface="Calibri" panose="020F0502020204030204" pitchFamily="34" charset="0"/>
                </a:rPr>
                <a:t>87</a:t>
              </a:r>
              <a:r>
                <a:rPr kumimoji="0" lang="cs-CZ" sz="1600" b="1" i="0" u="none" strike="noStrike" kern="0" cap="none" spc="0" normalizeH="0" baseline="0" noProof="0" dirty="0">
                  <a:ln>
                    <a:noFill/>
                  </a:ln>
                  <a:solidFill>
                    <a:srgbClr val="00B050"/>
                  </a:solidFill>
                  <a:effectLst/>
                  <a:uLnTx/>
                  <a:uFillTx/>
                  <a:latin typeface="Calibri" panose="020F0502020204030204" pitchFamily="34" charset="0"/>
                </a:rPr>
                <a:t> %</a:t>
              </a:r>
            </a:p>
          </p:txBody>
        </p:sp>
        <p:sp>
          <p:nvSpPr>
            <p:cNvPr id="20" name="TextovéPole 19"/>
            <p:cNvSpPr txBox="1"/>
            <p:nvPr/>
          </p:nvSpPr>
          <p:spPr>
            <a:xfrm>
              <a:off x="2329469" y="1752804"/>
              <a:ext cx="1978431"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V celorepublikovém srovnání</a:t>
              </a:r>
            </a:p>
          </p:txBody>
        </p:sp>
      </p:grpSp>
      <p:grpSp>
        <p:nvGrpSpPr>
          <p:cNvPr id="44" name="Skupina 43"/>
          <p:cNvGrpSpPr/>
          <p:nvPr/>
        </p:nvGrpSpPr>
        <p:grpSpPr>
          <a:xfrm>
            <a:off x="5585685" y="989443"/>
            <a:ext cx="1954167" cy="1063043"/>
            <a:chOff x="5353287" y="1000492"/>
            <a:chExt cx="1954167" cy="1063043"/>
          </a:xfrm>
        </p:grpSpPr>
        <p:sp>
          <p:nvSpPr>
            <p:cNvPr id="27" name="Obdélník 26"/>
            <p:cNvSpPr/>
            <p:nvPr/>
          </p:nvSpPr>
          <p:spPr>
            <a:xfrm>
              <a:off x="5363079" y="1357404"/>
              <a:ext cx="1620000" cy="706131"/>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33" name="TextovéPole 32"/>
            <p:cNvSpPr txBox="1"/>
            <p:nvPr/>
          </p:nvSpPr>
          <p:spPr>
            <a:xfrm>
              <a:off x="5353287" y="1056519"/>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Index v roce 2016:</a:t>
              </a:r>
            </a:p>
          </p:txBody>
        </p:sp>
        <p:sp>
          <p:nvSpPr>
            <p:cNvPr id="34" name="TextovéPole 33"/>
            <p:cNvSpPr txBox="1"/>
            <p:nvPr/>
          </p:nvSpPr>
          <p:spPr>
            <a:xfrm>
              <a:off x="6419060" y="1000492"/>
              <a:ext cx="888394"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600" b="1" i="0" u="none" strike="noStrike" kern="0" cap="none" spc="0" normalizeH="0" baseline="0" noProof="0" dirty="0">
                  <a:ln>
                    <a:noFill/>
                  </a:ln>
                  <a:solidFill>
                    <a:srgbClr val="00B050"/>
                  </a:solidFill>
                  <a:effectLst/>
                  <a:uLnTx/>
                  <a:uFillTx/>
                  <a:latin typeface="Calibri" panose="020F0502020204030204" pitchFamily="34" charset="0"/>
                </a:rPr>
                <a:t>93 %</a:t>
              </a:r>
            </a:p>
          </p:txBody>
        </p:sp>
      </p:grpSp>
      <p:grpSp>
        <p:nvGrpSpPr>
          <p:cNvPr id="42" name="Skupina 41"/>
          <p:cNvGrpSpPr/>
          <p:nvPr/>
        </p:nvGrpSpPr>
        <p:grpSpPr>
          <a:xfrm>
            <a:off x="7196812" y="982812"/>
            <a:ext cx="1895016" cy="1068462"/>
            <a:chOff x="7017062" y="990941"/>
            <a:chExt cx="2070565" cy="1068462"/>
          </a:xfrm>
        </p:grpSpPr>
        <p:sp>
          <p:nvSpPr>
            <p:cNvPr id="30" name="Obdélník 29"/>
            <p:cNvSpPr/>
            <p:nvPr/>
          </p:nvSpPr>
          <p:spPr>
            <a:xfrm>
              <a:off x="7062473" y="1353272"/>
              <a:ext cx="1770072" cy="706131"/>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35" name="TextovéPole 34"/>
            <p:cNvSpPr txBox="1"/>
            <p:nvPr/>
          </p:nvSpPr>
          <p:spPr>
            <a:xfrm>
              <a:off x="7017062" y="1047187"/>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Index v roce 2015:</a:t>
              </a:r>
            </a:p>
          </p:txBody>
        </p:sp>
        <p:sp>
          <p:nvSpPr>
            <p:cNvPr id="36" name="TextovéPole 35"/>
            <p:cNvSpPr txBox="1"/>
            <p:nvPr/>
          </p:nvSpPr>
          <p:spPr>
            <a:xfrm>
              <a:off x="8199233" y="990941"/>
              <a:ext cx="888394"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sz="1600" b="1" kern="0" dirty="0">
                  <a:solidFill>
                    <a:srgbClr val="00B050"/>
                  </a:solidFill>
                  <a:latin typeface="Calibri" panose="020F0502020204030204" pitchFamily="34" charset="0"/>
                </a:rPr>
                <a:t>96</a:t>
              </a:r>
              <a:r>
                <a:rPr kumimoji="0" lang="cs-CZ" sz="1600" b="1" i="0" u="none" strike="noStrike" kern="0" cap="none" spc="0" normalizeH="0" baseline="0" noProof="0" dirty="0">
                  <a:ln>
                    <a:noFill/>
                  </a:ln>
                  <a:solidFill>
                    <a:srgbClr val="00B050"/>
                  </a:solidFill>
                  <a:effectLst/>
                  <a:uLnTx/>
                  <a:uFillTx/>
                  <a:latin typeface="Calibri" panose="020F0502020204030204" pitchFamily="34" charset="0"/>
                </a:rPr>
                <a:t> %</a:t>
              </a:r>
            </a:p>
          </p:txBody>
        </p:sp>
      </p:grpSp>
      <p:grpSp>
        <p:nvGrpSpPr>
          <p:cNvPr id="45" name="Skupina 44"/>
          <p:cNvGrpSpPr/>
          <p:nvPr/>
        </p:nvGrpSpPr>
        <p:grpSpPr>
          <a:xfrm>
            <a:off x="3942827" y="989443"/>
            <a:ext cx="1954167" cy="1063043"/>
            <a:chOff x="5353287" y="1000492"/>
            <a:chExt cx="1954167" cy="1063043"/>
          </a:xfrm>
        </p:grpSpPr>
        <p:sp>
          <p:nvSpPr>
            <p:cNvPr id="46" name="Obdélník 45"/>
            <p:cNvSpPr/>
            <p:nvPr/>
          </p:nvSpPr>
          <p:spPr>
            <a:xfrm>
              <a:off x="5363079" y="1357404"/>
              <a:ext cx="1620000" cy="706131"/>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49" name="TextovéPole 48"/>
            <p:cNvSpPr txBox="1"/>
            <p:nvPr/>
          </p:nvSpPr>
          <p:spPr>
            <a:xfrm>
              <a:off x="5353287" y="1056519"/>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Index v roce 2018:</a:t>
              </a:r>
            </a:p>
          </p:txBody>
        </p:sp>
        <p:sp>
          <p:nvSpPr>
            <p:cNvPr id="50" name="TextovéPole 49"/>
            <p:cNvSpPr txBox="1"/>
            <p:nvPr/>
          </p:nvSpPr>
          <p:spPr>
            <a:xfrm>
              <a:off x="6419060" y="1000492"/>
              <a:ext cx="888394"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600" b="1" i="0" u="none" strike="noStrike" kern="0" cap="none" spc="0" normalizeH="0" baseline="0" noProof="0" dirty="0">
                  <a:ln>
                    <a:noFill/>
                  </a:ln>
                  <a:solidFill>
                    <a:srgbClr val="00B050"/>
                  </a:solidFill>
                  <a:effectLst/>
                  <a:uLnTx/>
                  <a:uFillTx/>
                  <a:latin typeface="Calibri" panose="020F0502020204030204" pitchFamily="34" charset="0"/>
                </a:rPr>
                <a:t>91 %</a:t>
              </a:r>
            </a:p>
          </p:txBody>
        </p:sp>
      </p:grpSp>
      <p:sp>
        <p:nvSpPr>
          <p:cNvPr id="57" name="TextovéPole 56"/>
          <p:cNvSpPr txBox="1"/>
          <p:nvPr/>
        </p:nvSpPr>
        <p:spPr>
          <a:xfrm>
            <a:off x="5595476" y="1748532"/>
            <a:ext cx="1677003"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Srovnání s před čtyřmi</a:t>
            </a:r>
            <a:r>
              <a:rPr kumimoji="0" lang="cs-CZ" sz="1050" b="1" i="0" u="none" strike="noStrike" kern="0" cap="none" spc="0" normalizeH="0" noProof="0" dirty="0">
                <a:ln>
                  <a:noFill/>
                </a:ln>
                <a:solidFill>
                  <a:schemeClr val="bg1"/>
                </a:solidFill>
                <a:effectLst/>
                <a:uLnTx/>
                <a:uFillTx/>
                <a:latin typeface="Calibri" panose="020F0502020204030204" pitchFamily="34" charset="0"/>
              </a:rPr>
              <a:t> lety</a:t>
            </a:r>
            <a:endParaRPr kumimoji="0" lang="cs-CZ" sz="1050" b="1" i="0" u="none" strike="noStrike" kern="0" cap="none" spc="0" normalizeH="0" baseline="0" noProof="0" dirty="0">
              <a:ln>
                <a:noFill/>
              </a:ln>
              <a:solidFill>
                <a:schemeClr val="bg1"/>
              </a:solidFill>
              <a:effectLst/>
              <a:uLnTx/>
              <a:uFillTx/>
              <a:latin typeface="Calibri" panose="020F0502020204030204" pitchFamily="34" charset="0"/>
            </a:endParaRPr>
          </a:p>
        </p:txBody>
      </p:sp>
      <p:sp>
        <p:nvSpPr>
          <p:cNvPr id="58" name="TextovéPole 57"/>
          <p:cNvSpPr txBox="1"/>
          <p:nvPr/>
        </p:nvSpPr>
        <p:spPr>
          <a:xfrm>
            <a:off x="7207899" y="1754518"/>
            <a:ext cx="1677003"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Srovnání s před pěti lety</a:t>
            </a:r>
          </a:p>
        </p:txBody>
      </p:sp>
      <p:sp>
        <p:nvSpPr>
          <p:cNvPr id="59" name="TextovéPole 58"/>
          <p:cNvSpPr txBox="1"/>
          <p:nvPr/>
        </p:nvSpPr>
        <p:spPr>
          <a:xfrm>
            <a:off x="3924113" y="1751178"/>
            <a:ext cx="1685569"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Srovnání</a:t>
            </a:r>
            <a:r>
              <a:rPr kumimoji="0" lang="cs-CZ" sz="1050" b="1" i="0" u="none" strike="noStrike" kern="0" cap="none" spc="0" normalizeH="0" noProof="0" dirty="0">
                <a:ln>
                  <a:noFill/>
                </a:ln>
                <a:solidFill>
                  <a:schemeClr val="bg1"/>
                </a:solidFill>
                <a:effectLst/>
                <a:uLnTx/>
                <a:uFillTx/>
                <a:latin typeface="Calibri" panose="020F0502020204030204" pitchFamily="34" charset="0"/>
              </a:rPr>
              <a:t> s před dvěma lety</a:t>
            </a:r>
            <a:endParaRPr kumimoji="0" lang="cs-CZ" sz="1050" b="1" i="0" u="none" strike="noStrike" kern="0" cap="none" spc="0" normalizeH="0" baseline="0" noProof="0" dirty="0">
              <a:ln>
                <a:noFill/>
              </a:ln>
              <a:solidFill>
                <a:schemeClr val="bg1"/>
              </a:solidFill>
              <a:effectLst/>
              <a:uLnTx/>
              <a:uFillTx/>
              <a:latin typeface="Calibri" panose="020F0502020204030204" pitchFamily="34" charset="0"/>
            </a:endParaRPr>
          </a:p>
        </p:txBody>
      </p:sp>
      <p:sp>
        <p:nvSpPr>
          <p:cNvPr id="52" name="TextovéPole 51"/>
          <p:cNvSpPr txBox="1"/>
          <p:nvPr/>
        </p:nvSpPr>
        <p:spPr>
          <a:xfrm>
            <a:off x="2655286" y="1400509"/>
            <a:ext cx="772096"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b="1" kern="0" dirty="0">
                <a:solidFill>
                  <a:srgbClr val="00B050"/>
                </a:solidFill>
                <a:latin typeface="Calibri" panose="020F0502020204030204" pitchFamily="34" charset="0"/>
              </a:rPr>
              <a:t>+</a:t>
            </a:r>
            <a:r>
              <a:rPr kumimoji="0" lang="cs-CZ" sz="1800" b="1" i="0" u="none" strike="noStrike" kern="0" cap="none" spc="0" normalizeH="0" noProof="0" dirty="0">
                <a:ln>
                  <a:noFill/>
                </a:ln>
                <a:solidFill>
                  <a:srgbClr val="00B050"/>
                </a:solidFill>
                <a:effectLst/>
                <a:uLnTx/>
                <a:uFillTx/>
                <a:latin typeface="Calibri" panose="020F0502020204030204" pitchFamily="34" charset="0"/>
              </a:rPr>
              <a:t> 6</a:t>
            </a:r>
            <a:r>
              <a:rPr kumimoji="0" lang="cs-CZ" sz="1800" b="1" i="0" u="none" strike="noStrike" kern="0" cap="none" spc="0" normalizeH="0" baseline="0" noProof="0" dirty="0">
                <a:ln>
                  <a:noFill/>
                </a:ln>
                <a:solidFill>
                  <a:srgbClr val="00B050"/>
                </a:solidFill>
                <a:effectLst/>
                <a:uLnTx/>
                <a:uFillTx/>
                <a:latin typeface="Calibri" panose="020F0502020204030204" pitchFamily="34" charset="0"/>
              </a:rPr>
              <a:t> %</a:t>
            </a:r>
          </a:p>
        </p:txBody>
      </p:sp>
      <p:sp>
        <p:nvSpPr>
          <p:cNvPr id="53" name="TextovéPole 52"/>
          <p:cNvSpPr txBox="1"/>
          <p:nvPr/>
        </p:nvSpPr>
        <p:spPr>
          <a:xfrm>
            <a:off x="6039359" y="1407804"/>
            <a:ext cx="7555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800" b="1" i="0" u="none" strike="noStrike" kern="0" cap="none" spc="0" normalizeH="0" baseline="0" noProof="0" dirty="0">
                <a:ln>
                  <a:noFill/>
                </a:ln>
                <a:solidFill>
                  <a:schemeClr val="bg1"/>
                </a:solidFill>
                <a:effectLst/>
                <a:uLnTx/>
                <a:uFillTx/>
                <a:latin typeface="Calibri" panose="020F0502020204030204" pitchFamily="34" charset="0"/>
              </a:rPr>
              <a:t>+ 0 %</a:t>
            </a:r>
          </a:p>
        </p:txBody>
      </p:sp>
      <p:sp>
        <p:nvSpPr>
          <p:cNvPr id="55" name="TextovéPole 54"/>
          <p:cNvSpPr txBox="1"/>
          <p:nvPr/>
        </p:nvSpPr>
        <p:spPr>
          <a:xfrm>
            <a:off x="4419359" y="1402311"/>
            <a:ext cx="737833"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800" b="1" i="0" u="none" strike="noStrike" kern="0" cap="none" spc="0" normalizeH="0" baseline="0" noProof="0" dirty="0">
                <a:ln>
                  <a:noFill/>
                </a:ln>
                <a:solidFill>
                  <a:srgbClr val="00B050"/>
                </a:solidFill>
                <a:effectLst/>
                <a:uLnTx/>
                <a:uFillTx/>
                <a:latin typeface="Calibri" panose="020F0502020204030204" pitchFamily="34" charset="0"/>
              </a:rPr>
              <a:t>+ 2 %</a:t>
            </a:r>
          </a:p>
        </p:txBody>
      </p:sp>
      <p:sp>
        <p:nvSpPr>
          <p:cNvPr id="62" name="TextovéPole 61"/>
          <p:cNvSpPr txBox="1"/>
          <p:nvPr/>
        </p:nvSpPr>
        <p:spPr>
          <a:xfrm>
            <a:off x="7679528" y="1401389"/>
            <a:ext cx="733743"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b="1" kern="0" dirty="0">
                <a:solidFill>
                  <a:srgbClr val="ED6737"/>
                </a:solidFill>
                <a:latin typeface="Calibri" panose="020F0502020204030204" pitchFamily="34" charset="0"/>
              </a:rPr>
              <a:t>- 3</a:t>
            </a:r>
            <a:r>
              <a:rPr kumimoji="0" lang="cs-CZ" sz="1800" b="1" i="0" u="none" strike="noStrike" kern="0" cap="none" spc="0" normalizeH="0" baseline="0" noProof="0" dirty="0">
                <a:ln>
                  <a:noFill/>
                </a:ln>
                <a:solidFill>
                  <a:srgbClr val="ED6737"/>
                </a:solidFill>
                <a:effectLst/>
                <a:uLnTx/>
                <a:uFillTx/>
                <a:latin typeface="Calibri" panose="020F0502020204030204" pitchFamily="34" charset="0"/>
              </a:rPr>
              <a:t> %</a:t>
            </a:r>
          </a:p>
        </p:txBody>
      </p:sp>
    </p:spTree>
    <p:extLst>
      <p:ext uri="{BB962C8B-B14F-4D97-AF65-F5344CB8AC3E}">
        <p14:creationId xmlns:p14="http://schemas.microsoft.com/office/powerpoint/2010/main" val="26005759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Skupina 39"/>
          <p:cNvGrpSpPr>
            <a:grpSpLocks noChangeAspect="1"/>
          </p:cNvGrpSpPr>
          <p:nvPr/>
        </p:nvGrpSpPr>
        <p:grpSpPr>
          <a:xfrm>
            <a:off x="781294" y="2277552"/>
            <a:ext cx="3674827" cy="2102497"/>
            <a:chOff x="347353" y="2593120"/>
            <a:chExt cx="5245617" cy="3001200"/>
          </a:xfrm>
        </p:grpSpPr>
        <p:pic>
          <p:nvPicPr>
            <p:cNvPr id="3" name="Picture 19"/>
            <p:cNvPicPr>
              <a:picLocks noChangeAspect="1" noChangeArrowheads="1"/>
            </p:cNvPicPr>
            <p:nvPr/>
          </p:nvPicPr>
          <p:blipFill>
            <a:blip r:embed="rId2" cstate="print">
              <a:duotone>
                <a:schemeClr val="accent4">
                  <a:shade val="45000"/>
                  <a:satMod val="135000"/>
                </a:schemeClr>
                <a:prstClr val="white"/>
              </a:duotone>
              <a:extLst>
                <a:ext uri="{BEBA8EAE-BF5A-486C-A8C5-ECC9F3942E4B}">
                  <a14:imgProps xmlns:a14="http://schemas.microsoft.com/office/drawing/2010/main">
                    <a14:imgLayer r:embed="rId3">
                      <a14:imgEffect>
                        <a14:sharpenSoften amount="59000"/>
                      </a14:imgEffect>
                      <a14:imgEffect>
                        <a14:brightnessContrast contrast="-30000"/>
                      </a14:imgEffect>
                    </a14:imgLayer>
                  </a14:imgProps>
                </a:ext>
              </a:extLst>
            </a:blip>
            <a:srcRect/>
            <a:stretch>
              <a:fillRect/>
            </a:stretch>
          </p:blipFill>
          <p:spPr bwMode="auto">
            <a:xfrm>
              <a:off x="347353" y="2593120"/>
              <a:ext cx="5245617" cy="3001200"/>
            </a:xfrm>
            <a:prstGeom prst="rect">
              <a:avLst/>
            </a:prstGeom>
            <a:noFill/>
            <a:ln w="9525">
              <a:noFill/>
              <a:miter lim="800000"/>
              <a:headEnd/>
              <a:tailEnd/>
            </a:ln>
          </p:spPr>
        </p:pic>
        <p:grpSp>
          <p:nvGrpSpPr>
            <p:cNvPr id="22" name="Skupina 21"/>
            <p:cNvGrpSpPr/>
            <p:nvPr/>
          </p:nvGrpSpPr>
          <p:grpSpPr>
            <a:xfrm>
              <a:off x="4379197" y="4017226"/>
              <a:ext cx="624475" cy="849685"/>
              <a:chOff x="4635060" y="2180475"/>
              <a:chExt cx="624475" cy="849685"/>
            </a:xfrm>
          </p:grpSpPr>
          <p:grpSp>
            <p:nvGrpSpPr>
              <p:cNvPr id="23" name="Group 135"/>
              <p:cNvGrpSpPr>
                <a:grpSpLocks noChangeAspect="1"/>
              </p:cNvGrpSpPr>
              <p:nvPr/>
            </p:nvGrpSpPr>
            <p:grpSpPr>
              <a:xfrm>
                <a:off x="4635060" y="2325247"/>
                <a:ext cx="417266" cy="704913"/>
                <a:chOff x="10317242" y="441105"/>
                <a:chExt cx="644371" cy="1088578"/>
              </a:xfrm>
              <a:solidFill>
                <a:srgbClr val="404040"/>
              </a:solidFill>
            </p:grpSpPr>
            <p:sp>
              <p:nvSpPr>
                <p:cNvPr id="25" name="Freeform 58"/>
                <p:cNvSpPr>
                  <a:spLocks/>
                </p:cNvSpPr>
                <p:nvPr/>
              </p:nvSpPr>
              <p:spPr bwMode="auto">
                <a:xfrm>
                  <a:off x="10419601" y="441105"/>
                  <a:ext cx="235966" cy="235966"/>
                </a:xfrm>
                <a:custGeom>
                  <a:avLst/>
                  <a:gdLst/>
                  <a:ahLst/>
                  <a:cxnLst>
                    <a:cxn ang="0">
                      <a:pos x="79" y="187"/>
                    </a:cxn>
                    <a:cxn ang="0">
                      <a:pos x="187" y="119"/>
                    </a:cxn>
                    <a:cxn ang="0">
                      <a:pos x="120" y="11"/>
                    </a:cxn>
                    <a:cxn ang="0">
                      <a:pos x="11" y="79"/>
                    </a:cxn>
                    <a:cxn ang="0">
                      <a:pos x="79" y="187"/>
                    </a:cxn>
                  </a:cxnLst>
                  <a:rect l="0" t="0" r="r" b="b"/>
                  <a:pathLst>
                    <a:path w="198" h="198">
                      <a:moveTo>
                        <a:pt x="79" y="187"/>
                      </a:moveTo>
                      <a:cubicBezTo>
                        <a:pt x="127" y="198"/>
                        <a:pt x="175" y="168"/>
                        <a:pt x="187" y="119"/>
                      </a:cubicBezTo>
                      <a:cubicBezTo>
                        <a:pt x="198" y="71"/>
                        <a:pt x="168" y="23"/>
                        <a:pt x="120" y="11"/>
                      </a:cubicBezTo>
                      <a:cubicBezTo>
                        <a:pt x="71" y="0"/>
                        <a:pt x="23" y="30"/>
                        <a:pt x="11" y="79"/>
                      </a:cubicBezTo>
                      <a:cubicBezTo>
                        <a:pt x="0" y="127"/>
                        <a:pt x="30" y="175"/>
                        <a:pt x="79" y="18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26" name="Freeform 59"/>
                <p:cNvSpPr>
                  <a:spLocks/>
                </p:cNvSpPr>
                <p:nvPr/>
              </p:nvSpPr>
              <p:spPr bwMode="auto">
                <a:xfrm>
                  <a:off x="10317242" y="524302"/>
                  <a:ext cx="644371" cy="1005381"/>
                </a:xfrm>
                <a:custGeom>
                  <a:avLst/>
                  <a:gdLst/>
                  <a:ahLst/>
                  <a:cxnLst>
                    <a:cxn ang="0">
                      <a:pos x="77" y="364"/>
                    </a:cxn>
                    <a:cxn ang="0">
                      <a:pos x="77" y="364"/>
                    </a:cxn>
                    <a:cxn ang="0">
                      <a:pos x="141" y="350"/>
                    </a:cxn>
                    <a:cxn ang="0">
                      <a:pos x="190" y="325"/>
                    </a:cxn>
                    <a:cxn ang="0">
                      <a:pos x="190" y="270"/>
                    </a:cxn>
                    <a:cxn ang="0">
                      <a:pos x="155" y="271"/>
                    </a:cxn>
                    <a:cxn ang="0">
                      <a:pos x="77" y="300"/>
                    </a:cxn>
                    <a:cxn ang="0">
                      <a:pos x="77" y="300"/>
                    </a:cxn>
                    <a:cxn ang="0">
                      <a:pos x="64" y="285"/>
                    </a:cxn>
                    <a:cxn ang="0">
                      <a:pos x="77" y="292"/>
                    </a:cxn>
                    <a:cxn ang="0">
                      <a:pos x="78" y="292"/>
                    </a:cxn>
                    <a:cxn ang="0">
                      <a:pos x="157" y="261"/>
                    </a:cxn>
                    <a:cxn ang="0">
                      <a:pos x="159" y="198"/>
                    </a:cxn>
                    <a:cxn ang="0">
                      <a:pos x="216" y="212"/>
                    </a:cxn>
                    <a:cxn ang="0">
                      <a:pos x="193" y="262"/>
                    </a:cxn>
                    <a:cxn ang="0">
                      <a:pos x="212" y="307"/>
                    </a:cxn>
                    <a:cxn ang="0">
                      <a:pos x="168" y="346"/>
                    </a:cxn>
                    <a:cxn ang="0">
                      <a:pos x="137" y="373"/>
                    </a:cxn>
                    <a:cxn ang="0">
                      <a:pos x="77" y="372"/>
                    </a:cxn>
                    <a:cxn ang="0">
                      <a:pos x="77" y="374"/>
                    </a:cxn>
                    <a:cxn ang="0">
                      <a:pos x="77" y="794"/>
                    </a:cxn>
                    <a:cxn ang="0">
                      <a:pos x="176" y="794"/>
                    </a:cxn>
                    <a:cxn ang="0">
                      <a:pos x="194" y="481"/>
                    </a:cxn>
                    <a:cxn ang="0">
                      <a:pos x="244" y="844"/>
                    </a:cxn>
                    <a:cxn ang="0">
                      <a:pos x="293" y="450"/>
                    </a:cxn>
                    <a:cxn ang="0">
                      <a:pos x="293" y="205"/>
                    </a:cxn>
                    <a:cxn ang="0">
                      <a:pos x="529" y="56"/>
                    </a:cxn>
                    <a:cxn ang="0">
                      <a:pos x="480" y="15"/>
                    </a:cxn>
                    <a:cxn ang="0">
                      <a:pos x="279" y="143"/>
                    </a:cxn>
                    <a:cxn ang="0">
                      <a:pos x="265" y="146"/>
                    </a:cxn>
                    <a:cxn ang="0">
                      <a:pos x="108" y="146"/>
                    </a:cxn>
                    <a:cxn ang="0">
                      <a:pos x="95" y="148"/>
                    </a:cxn>
                    <a:cxn ang="0">
                      <a:pos x="0" y="285"/>
                    </a:cxn>
                    <a:cxn ang="0">
                      <a:pos x="76" y="364"/>
                    </a:cxn>
                  </a:cxnLst>
                  <a:rect l="0" t="0" r="r" b="b"/>
                  <a:pathLst>
                    <a:path w="541" h="844">
                      <a:moveTo>
                        <a:pt x="76" y="364"/>
                      </a:moveTo>
                      <a:cubicBezTo>
                        <a:pt x="76" y="364"/>
                        <a:pt x="76" y="364"/>
                        <a:pt x="77" y="364"/>
                      </a:cubicBezTo>
                      <a:cubicBezTo>
                        <a:pt x="77" y="364"/>
                        <a:pt x="77" y="364"/>
                        <a:pt x="77" y="364"/>
                      </a:cubicBezTo>
                      <a:cubicBezTo>
                        <a:pt x="77" y="364"/>
                        <a:pt x="77" y="364"/>
                        <a:pt x="77" y="364"/>
                      </a:cubicBezTo>
                      <a:cubicBezTo>
                        <a:pt x="77" y="364"/>
                        <a:pt x="77" y="364"/>
                        <a:pt x="77" y="364"/>
                      </a:cubicBezTo>
                      <a:cubicBezTo>
                        <a:pt x="97" y="364"/>
                        <a:pt x="117" y="359"/>
                        <a:pt x="141" y="350"/>
                      </a:cubicBezTo>
                      <a:cubicBezTo>
                        <a:pt x="150" y="346"/>
                        <a:pt x="161" y="341"/>
                        <a:pt x="171" y="335"/>
                      </a:cubicBezTo>
                      <a:cubicBezTo>
                        <a:pt x="177" y="332"/>
                        <a:pt x="183" y="328"/>
                        <a:pt x="190" y="325"/>
                      </a:cubicBezTo>
                      <a:cubicBezTo>
                        <a:pt x="205" y="315"/>
                        <a:pt x="210" y="296"/>
                        <a:pt x="201" y="281"/>
                      </a:cubicBezTo>
                      <a:cubicBezTo>
                        <a:pt x="198" y="276"/>
                        <a:pt x="195" y="272"/>
                        <a:pt x="190" y="270"/>
                      </a:cubicBezTo>
                      <a:cubicBezTo>
                        <a:pt x="180" y="264"/>
                        <a:pt x="168" y="263"/>
                        <a:pt x="157" y="269"/>
                      </a:cubicBezTo>
                      <a:cubicBezTo>
                        <a:pt x="156" y="270"/>
                        <a:pt x="156" y="270"/>
                        <a:pt x="155" y="271"/>
                      </a:cubicBezTo>
                      <a:cubicBezTo>
                        <a:pt x="116" y="294"/>
                        <a:pt x="90" y="301"/>
                        <a:pt x="77" y="300"/>
                      </a:cubicBezTo>
                      <a:cubicBezTo>
                        <a:pt x="77" y="300"/>
                        <a:pt x="77" y="300"/>
                        <a:pt x="77" y="300"/>
                      </a:cubicBezTo>
                      <a:cubicBezTo>
                        <a:pt x="77" y="300"/>
                        <a:pt x="77" y="300"/>
                        <a:pt x="77" y="300"/>
                      </a:cubicBezTo>
                      <a:cubicBezTo>
                        <a:pt x="77" y="300"/>
                        <a:pt x="77" y="300"/>
                        <a:pt x="77" y="300"/>
                      </a:cubicBezTo>
                      <a:cubicBezTo>
                        <a:pt x="68" y="300"/>
                        <a:pt x="67" y="298"/>
                        <a:pt x="67" y="298"/>
                      </a:cubicBezTo>
                      <a:cubicBezTo>
                        <a:pt x="66" y="297"/>
                        <a:pt x="64" y="293"/>
                        <a:pt x="64" y="285"/>
                      </a:cubicBezTo>
                      <a:cubicBezTo>
                        <a:pt x="64" y="274"/>
                        <a:pt x="68" y="257"/>
                        <a:pt x="77" y="242"/>
                      </a:cubicBezTo>
                      <a:cubicBezTo>
                        <a:pt x="77" y="292"/>
                        <a:pt x="77" y="292"/>
                        <a:pt x="77" y="292"/>
                      </a:cubicBezTo>
                      <a:cubicBezTo>
                        <a:pt x="77" y="292"/>
                        <a:pt x="77" y="292"/>
                        <a:pt x="78" y="292"/>
                      </a:cubicBezTo>
                      <a:cubicBezTo>
                        <a:pt x="78" y="292"/>
                        <a:pt x="78" y="292"/>
                        <a:pt x="78" y="292"/>
                      </a:cubicBezTo>
                      <a:cubicBezTo>
                        <a:pt x="90" y="292"/>
                        <a:pt x="117" y="285"/>
                        <a:pt x="153" y="263"/>
                      </a:cubicBezTo>
                      <a:cubicBezTo>
                        <a:pt x="154" y="262"/>
                        <a:pt x="155" y="261"/>
                        <a:pt x="157" y="261"/>
                      </a:cubicBezTo>
                      <a:cubicBezTo>
                        <a:pt x="163" y="224"/>
                        <a:pt x="163" y="224"/>
                        <a:pt x="163" y="224"/>
                      </a:cubicBezTo>
                      <a:cubicBezTo>
                        <a:pt x="159" y="217"/>
                        <a:pt x="157" y="208"/>
                        <a:pt x="159" y="198"/>
                      </a:cubicBezTo>
                      <a:cubicBezTo>
                        <a:pt x="163" y="181"/>
                        <a:pt x="179" y="170"/>
                        <a:pt x="195" y="174"/>
                      </a:cubicBezTo>
                      <a:cubicBezTo>
                        <a:pt x="211" y="177"/>
                        <a:pt x="220" y="194"/>
                        <a:pt x="216" y="212"/>
                      </a:cubicBezTo>
                      <a:cubicBezTo>
                        <a:pt x="214" y="221"/>
                        <a:pt x="208" y="228"/>
                        <a:pt x="201" y="233"/>
                      </a:cubicBezTo>
                      <a:cubicBezTo>
                        <a:pt x="193" y="262"/>
                        <a:pt x="193" y="262"/>
                        <a:pt x="193" y="262"/>
                      </a:cubicBezTo>
                      <a:cubicBezTo>
                        <a:pt x="199" y="265"/>
                        <a:pt x="204" y="270"/>
                        <a:pt x="208" y="277"/>
                      </a:cubicBezTo>
                      <a:cubicBezTo>
                        <a:pt x="213" y="286"/>
                        <a:pt x="215" y="297"/>
                        <a:pt x="212" y="307"/>
                      </a:cubicBezTo>
                      <a:cubicBezTo>
                        <a:pt x="210" y="317"/>
                        <a:pt x="203" y="326"/>
                        <a:pt x="194" y="331"/>
                      </a:cubicBezTo>
                      <a:cubicBezTo>
                        <a:pt x="185" y="337"/>
                        <a:pt x="176" y="341"/>
                        <a:pt x="168" y="346"/>
                      </a:cubicBezTo>
                      <a:cubicBezTo>
                        <a:pt x="159" y="378"/>
                        <a:pt x="159" y="378"/>
                        <a:pt x="159" y="378"/>
                      </a:cubicBezTo>
                      <a:cubicBezTo>
                        <a:pt x="137" y="373"/>
                        <a:pt x="137" y="373"/>
                        <a:pt x="137" y="373"/>
                      </a:cubicBezTo>
                      <a:cubicBezTo>
                        <a:pt x="139" y="359"/>
                        <a:pt x="139" y="359"/>
                        <a:pt x="139" y="359"/>
                      </a:cubicBezTo>
                      <a:cubicBezTo>
                        <a:pt x="116" y="368"/>
                        <a:pt x="96" y="372"/>
                        <a:pt x="77" y="372"/>
                      </a:cubicBezTo>
                      <a:cubicBezTo>
                        <a:pt x="77" y="372"/>
                        <a:pt x="77" y="372"/>
                        <a:pt x="77" y="372"/>
                      </a:cubicBezTo>
                      <a:cubicBezTo>
                        <a:pt x="77" y="374"/>
                        <a:pt x="77" y="374"/>
                        <a:pt x="77" y="374"/>
                      </a:cubicBezTo>
                      <a:cubicBezTo>
                        <a:pt x="77" y="450"/>
                        <a:pt x="77" y="450"/>
                        <a:pt x="77" y="450"/>
                      </a:cubicBezTo>
                      <a:cubicBezTo>
                        <a:pt x="77" y="794"/>
                        <a:pt x="77" y="794"/>
                        <a:pt x="77" y="794"/>
                      </a:cubicBezTo>
                      <a:cubicBezTo>
                        <a:pt x="77" y="822"/>
                        <a:pt x="99" y="844"/>
                        <a:pt x="126" y="844"/>
                      </a:cubicBezTo>
                      <a:cubicBezTo>
                        <a:pt x="154" y="844"/>
                        <a:pt x="176" y="822"/>
                        <a:pt x="176" y="794"/>
                      </a:cubicBezTo>
                      <a:cubicBezTo>
                        <a:pt x="176" y="481"/>
                        <a:pt x="176" y="481"/>
                        <a:pt x="176" y="481"/>
                      </a:cubicBezTo>
                      <a:cubicBezTo>
                        <a:pt x="194" y="481"/>
                        <a:pt x="194" y="481"/>
                        <a:pt x="194" y="481"/>
                      </a:cubicBezTo>
                      <a:cubicBezTo>
                        <a:pt x="194" y="794"/>
                        <a:pt x="194" y="794"/>
                        <a:pt x="194" y="794"/>
                      </a:cubicBezTo>
                      <a:cubicBezTo>
                        <a:pt x="194" y="822"/>
                        <a:pt x="217" y="844"/>
                        <a:pt x="244" y="844"/>
                      </a:cubicBezTo>
                      <a:cubicBezTo>
                        <a:pt x="271" y="844"/>
                        <a:pt x="293" y="822"/>
                        <a:pt x="293" y="794"/>
                      </a:cubicBezTo>
                      <a:cubicBezTo>
                        <a:pt x="293" y="450"/>
                        <a:pt x="293" y="450"/>
                        <a:pt x="293" y="450"/>
                      </a:cubicBezTo>
                      <a:cubicBezTo>
                        <a:pt x="293" y="374"/>
                        <a:pt x="293" y="374"/>
                        <a:pt x="293" y="374"/>
                      </a:cubicBezTo>
                      <a:cubicBezTo>
                        <a:pt x="293" y="205"/>
                        <a:pt x="293" y="205"/>
                        <a:pt x="293" y="205"/>
                      </a:cubicBezTo>
                      <a:cubicBezTo>
                        <a:pt x="309" y="202"/>
                        <a:pt x="331" y="196"/>
                        <a:pt x="356" y="185"/>
                      </a:cubicBezTo>
                      <a:cubicBezTo>
                        <a:pt x="407" y="164"/>
                        <a:pt x="471" y="126"/>
                        <a:pt x="529" y="56"/>
                      </a:cubicBezTo>
                      <a:cubicBezTo>
                        <a:pt x="541" y="43"/>
                        <a:pt x="539" y="22"/>
                        <a:pt x="525" y="11"/>
                      </a:cubicBezTo>
                      <a:cubicBezTo>
                        <a:pt x="512" y="0"/>
                        <a:pt x="491" y="2"/>
                        <a:pt x="480" y="15"/>
                      </a:cubicBezTo>
                      <a:cubicBezTo>
                        <a:pt x="430" y="76"/>
                        <a:pt x="374" y="108"/>
                        <a:pt x="331" y="126"/>
                      </a:cubicBezTo>
                      <a:cubicBezTo>
                        <a:pt x="310" y="135"/>
                        <a:pt x="292" y="140"/>
                        <a:pt x="279" y="143"/>
                      </a:cubicBezTo>
                      <a:cubicBezTo>
                        <a:pt x="273" y="144"/>
                        <a:pt x="268" y="145"/>
                        <a:pt x="265" y="146"/>
                      </a:cubicBezTo>
                      <a:cubicBezTo>
                        <a:pt x="265" y="146"/>
                        <a:pt x="265" y="146"/>
                        <a:pt x="265" y="146"/>
                      </a:cubicBezTo>
                      <a:cubicBezTo>
                        <a:pt x="264" y="146"/>
                        <a:pt x="263" y="146"/>
                        <a:pt x="262" y="146"/>
                      </a:cubicBezTo>
                      <a:cubicBezTo>
                        <a:pt x="108" y="146"/>
                        <a:pt x="108" y="146"/>
                        <a:pt x="108" y="146"/>
                      </a:cubicBezTo>
                      <a:cubicBezTo>
                        <a:pt x="106" y="146"/>
                        <a:pt x="104" y="146"/>
                        <a:pt x="102" y="146"/>
                      </a:cubicBezTo>
                      <a:cubicBezTo>
                        <a:pt x="100" y="147"/>
                        <a:pt x="97" y="147"/>
                        <a:pt x="95" y="148"/>
                      </a:cubicBezTo>
                      <a:cubicBezTo>
                        <a:pt x="64" y="157"/>
                        <a:pt x="42" y="179"/>
                        <a:pt x="26" y="204"/>
                      </a:cubicBezTo>
                      <a:cubicBezTo>
                        <a:pt x="10" y="229"/>
                        <a:pt x="0" y="257"/>
                        <a:pt x="0" y="285"/>
                      </a:cubicBezTo>
                      <a:cubicBezTo>
                        <a:pt x="0" y="303"/>
                        <a:pt x="4" y="323"/>
                        <a:pt x="18" y="339"/>
                      </a:cubicBezTo>
                      <a:cubicBezTo>
                        <a:pt x="32" y="356"/>
                        <a:pt x="54" y="364"/>
                        <a:pt x="76" y="36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grpSp>
          <p:sp>
            <p:nvSpPr>
              <p:cNvPr id="24" name="Pěticípá hvězda 23"/>
              <p:cNvSpPr/>
              <p:nvPr/>
            </p:nvSpPr>
            <p:spPr>
              <a:xfrm>
                <a:off x="5038886" y="2180475"/>
                <a:ext cx="220649" cy="180069"/>
              </a:xfrm>
              <a:prstGeom prst="star5">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a:ln>
                    <a:noFill/>
                  </a:ln>
                  <a:solidFill>
                    <a:sysClr val="windowText" lastClr="000000"/>
                  </a:solidFill>
                  <a:effectLst/>
                  <a:uLnTx/>
                  <a:uFillTx/>
                </a:endParaRPr>
              </a:p>
            </p:txBody>
          </p:sp>
        </p:grpSp>
      </p:grpSp>
      <p:sp>
        <p:nvSpPr>
          <p:cNvPr id="2" name="Zástupný symbol pro číslo snímku 1"/>
          <p:cNvSpPr>
            <a:spLocks noGrp="1"/>
          </p:cNvSpPr>
          <p:nvPr>
            <p:ph type="sldNum" sz="quarter" idx="12"/>
          </p:nvPr>
        </p:nvSpPr>
        <p:spPr/>
        <p:txBody>
          <a:bodyPr/>
          <a:lstStyle/>
          <a:p>
            <a:pPr defTabSz="685800">
              <a:defRPr/>
            </a:pPr>
            <a:fld id="{EFA7B33C-2957-4FED-A986-F7D0C74A1F7C}" type="slidenum">
              <a:rPr lang="cs-CZ" smtClean="0">
                <a:solidFill>
                  <a:srgbClr val="003C78"/>
                </a:solidFill>
              </a:rPr>
              <a:pPr defTabSz="685800">
                <a:defRPr/>
              </a:pPr>
              <a:t>31</a:t>
            </a:fld>
            <a:endParaRPr lang="cs-CZ" dirty="0">
              <a:solidFill>
                <a:srgbClr val="003C78"/>
              </a:solidFill>
            </a:endParaRPr>
          </a:p>
        </p:txBody>
      </p:sp>
      <p:sp>
        <p:nvSpPr>
          <p:cNvPr id="6" name="Nadpis 3"/>
          <p:cNvSpPr txBox="1">
            <a:spLocks/>
          </p:cNvSpPr>
          <p:nvPr/>
        </p:nvSpPr>
        <p:spPr>
          <a:xfrm>
            <a:off x="220553" y="454018"/>
            <a:ext cx="8654595" cy="461548"/>
          </a:xfrm>
          <a:prstGeom prst="rect">
            <a:avLst/>
          </a:prstGeom>
        </p:spPr>
        <p:txBody>
          <a:bodyPr vert="horz" lIns="36000" tIns="45720" rIns="36000" bIns="45720" rtlCol="0" anchor="t">
            <a:noAutofit/>
          </a:bodyPr>
          <a:lstStyle>
            <a:lvl1pPr algn="l" defTabSz="914400" rtl="0" eaLnBrk="1" latinLnBrk="0" hangingPunct="1">
              <a:spcBef>
                <a:spcPct val="0"/>
              </a:spcBef>
              <a:buNone/>
              <a:defRPr sz="2800" b="1" kern="1200">
                <a:solidFill>
                  <a:srgbClr val="404040"/>
                </a:solidFill>
                <a:latin typeface="Calibri" pitchFamily="34" charset="0"/>
                <a:ea typeface="+mj-ea"/>
                <a:cs typeface="Arial"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pl-PL" sz="2400" b="1" i="0" u="none" strike="noStrike" kern="1200" cap="none" spc="0" normalizeH="0" baseline="0" noProof="0" dirty="0">
                <a:ln>
                  <a:noFill/>
                </a:ln>
                <a:solidFill>
                  <a:srgbClr val="404040"/>
                </a:solidFill>
                <a:effectLst/>
                <a:uLnTx/>
                <a:uFillTx/>
                <a:latin typeface="Calibri" pitchFamily="34" charset="0"/>
                <a:ea typeface="+mj-ea"/>
                <a:cs typeface="Arial" pitchFamily="34" charset="0"/>
              </a:rPr>
              <a:t>Moravskoslezský kraj</a:t>
            </a:r>
          </a:p>
        </p:txBody>
      </p:sp>
      <p:sp>
        <p:nvSpPr>
          <p:cNvPr id="7" name="Zástupný symbol pro text 4"/>
          <p:cNvSpPr txBox="1">
            <a:spLocks/>
          </p:cNvSpPr>
          <p:nvPr/>
        </p:nvSpPr>
        <p:spPr>
          <a:xfrm>
            <a:off x="166765" y="188107"/>
            <a:ext cx="6710396" cy="442661"/>
          </a:xfrm>
          <a:prstGeom prst="rect">
            <a:avLst/>
          </a:prstGeom>
        </p:spPr>
        <p:txBody>
          <a:bodyPr/>
          <a:lstStyle>
            <a:lvl1pPr marL="174625" indent="-174625" algn="l" defTabSz="914400" rtl="0" eaLnBrk="1" latinLnBrk="0" hangingPunct="1">
              <a:spcBef>
                <a:spcPct val="20000"/>
              </a:spcBef>
              <a:buFont typeface="Wingdings" pitchFamily="2" charset="2"/>
              <a:buChar char="§"/>
              <a:defRPr sz="2000" kern="1200">
                <a:solidFill>
                  <a:srgbClr val="404040"/>
                </a:solidFill>
                <a:latin typeface="Calibri" pitchFamily="34" charset="0"/>
                <a:ea typeface="+mn-ea"/>
                <a:cs typeface="Arial" pitchFamily="34" charset="0"/>
              </a:defRPr>
            </a:lvl1pPr>
            <a:lvl2pPr marL="444500" indent="-203200" algn="l" defTabSz="914400" rtl="0" eaLnBrk="1" latinLnBrk="0" hangingPunct="1">
              <a:spcBef>
                <a:spcPct val="20000"/>
              </a:spcBef>
              <a:buSzPct val="100000"/>
              <a:buFont typeface="Wingdings" panose="05000000000000000000" pitchFamily="2" charset="2"/>
              <a:buChar char="§"/>
              <a:defRPr sz="1800" kern="1200">
                <a:solidFill>
                  <a:srgbClr val="404040"/>
                </a:solidFill>
                <a:latin typeface="Calibri" pitchFamily="34" charset="0"/>
                <a:ea typeface="+mn-ea"/>
                <a:cs typeface="Arial" pitchFamily="34" charset="0"/>
              </a:defRPr>
            </a:lvl2pPr>
            <a:lvl3pPr marL="622300" indent="-127000" algn="l" defTabSz="914400" rtl="0" eaLnBrk="1" latinLnBrk="0" hangingPunct="1">
              <a:spcBef>
                <a:spcPct val="20000"/>
              </a:spcBef>
              <a:buSzPct val="100000"/>
              <a:buFont typeface="Arial" pitchFamily="34" charset="0"/>
              <a:buNone/>
              <a:defRPr sz="1800" kern="1200">
                <a:solidFill>
                  <a:srgbClr val="404040"/>
                </a:solidFill>
                <a:latin typeface="Calibri" pitchFamily="34" charset="0"/>
                <a:ea typeface="+mn-ea"/>
                <a:cs typeface="Arial" pitchFamily="34" charset="0"/>
              </a:defRPr>
            </a:lvl3pPr>
            <a:lvl4pPr marL="901700" indent="-139700" algn="l" defTabSz="914400" rtl="0" eaLnBrk="1" latinLnBrk="0" hangingPunct="1">
              <a:spcBef>
                <a:spcPct val="20000"/>
              </a:spcBef>
              <a:buFont typeface="Arial" pitchFamily="34" charset="0"/>
              <a:buNone/>
              <a:defRPr sz="1600" kern="1200">
                <a:solidFill>
                  <a:srgbClr val="404040"/>
                </a:solidFill>
                <a:latin typeface="Calibri" pitchFamily="34" charset="0"/>
                <a:ea typeface="+mn-ea"/>
                <a:cs typeface="Arial" pitchFamily="34" charset="0"/>
              </a:defRPr>
            </a:lvl4pPr>
            <a:lvl5pPr marL="1257300" indent="-139700" algn="l" defTabSz="914400" rtl="0" eaLnBrk="1" latinLnBrk="0" hangingPunct="1">
              <a:spcBef>
                <a:spcPct val="20000"/>
              </a:spcBef>
              <a:buFont typeface="Arial" pitchFamily="34" charset="0"/>
              <a:buNone/>
              <a:defRPr sz="1400" kern="1200">
                <a:solidFill>
                  <a:srgbClr val="404040"/>
                </a:solidFill>
                <a:latin typeface="Calibri"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Wingdings" pitchFamily="2" charset="2"/>
              <a:buNone/>
              <a:tabLst/>
              <a:defRPr/>
            </a:pPr>
            <a:r>
              <a:rPr kumimoji="0" lang="pl-PL" sz="1800" b="0" i="0" u="none" strike="noStrike" kern="1200" cap="none" spc="0" normalizeH="0" baseline="0" noProof="0" dirty="0">
                <a:ln>
                  <a:noFill/>
                </a:ln>
                <a:solidFill>
                  <a:srgbClr val="404040"/>
                </a:solidFill>
                <a:effectLst/>
                <a:uLnTx/>
                <a:uFillTx/>
                <a:latin typeface="Calibri" pitchFamily="34" charset="0"/>
                <a:ea typeface="+mn-ea"/>
                <a:cs typeface="Arial" pitchFamily="34" charset="0"/>
              </a:rPr>
              <a:t>JAK SI TIC VEDLA V JEDNOTLIVÝCH KRAJÍCH?</a:t>
            </a:r>
          </a:p>
        </p:txBody>
      </p:sp>
      <p:grpSp>
        <p:nvGrpSpPr>
          <p:cNvPr id="60" name="Skupina 59"/>
          <p:cNvGrpSpPr/>
          <p:nvPr/>
        </p:nvGrpSpPr>
        <p:grpSpPr>
          <a:xfrm>
            <a:off x="5220886" y="4431589"/>
            <a:ext cx="2303951" cy="247593"/>
            <a:chOff x="5245266" y="2311868"/>
            <a:chExt cx="2303951" cy="247593"/>
          </a:xfrm>
        </p:grpSpPr>
        <p:sp>
          <p:nvSpPr>
            <p:cNvPr id="8" name="TextovéPole 7"/>
            <p:cNvSpPr txBox="1"/>
            <p:nvPr/>
          </p:nvSpPr>
          <p:spPr>
            <a:xfrm>
              <a:off x="5365835" y="2312812"/>
              <a:ext cx="525354" cy="246221"/>
            </a:xfrm>
            <a:prstGeom prst="rect">
              <a:avLst/>
            </a:prstGeom>
          </p:spPr>
          <p:txBody>
            <a:bodyPr wrap="none" rtlCol="0">
              <a:spAutoFit/>
            </a:bodyPr>
            <a:lstStyle/>
            <a:p>
              <a:pPr marL="0" marR="0" lvl="0" indent="0" defTabSz="914330" eaLnBrk="1" fontAlgn="auto" latinLnBrk="0" hangingPunct="1">
                <a:lnSpc>
                  <a:spcPct val="100000"/>
                </a:lnSpc>
                <a:spcBef>
                  <a:spcPts val="600"/>
                </a:spcBef>
                <a:spcAft>
                  <a:spcPts val="0"/>
                </a:spcAft>
                <a:buClrTx/>
                <a:buSzTx/>
                <a:buFontTx/>
                <a:buNone/>
                <a:tabLst/>
                <a:defRPr/>
              </a:pPr>
              <a:r>
                <a:rPr kumimoji="0" lang="cs-CZ" sz="1000" b="0" i="0" u="none" strike="noStrike" kern="0" cap="none" spc="0" normalizeH="0" baseline="0" noProof="0" dirty="0">
                  <a:ln>
                    <a:noFill/>
                  </a:ln>
                  <a:solidFill>
                    <a:srgbClr val="404040"/>
                  </a:solidFill>
                  <a:effectLst/>
                  <a:uLnTx/>
                  <a:uFillTx/>
                  <a:latin typeface="Calibri"/>
                  <a:cs typeface="Arial" pitchFamily="34" charset="0"/>
                </a:rPr>
                <a:t>&gt; 85 %</a:t>
              </a:r>
            </a:p>
          </p:txBody>
        </p:sp>
        <p:sp>
          <p:nvSpPr>
            <p:cNvPr id="9" name="Obdélník 8"/>
            <p:cNvSpPr/>
            <p:nvPr/>
          </p:nvSpPr>
          <p:spPr>
            <a:xfrm>
              <a:off x="5245266" y="2390351"/>
              <a:ext cx="175731" cy="81080"/>
            </a:xfrm>
            <a:prstGeom prst="rect">
              <a:avLst/>
            </a:prstGeom>
            <a:solidFill>
              <a:srgbClr val="00B05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10" name="Obdélník 9"/>
            <p:cNvSpPr/>
            <p:nvPr/>
          </p:nvSpPr>
          <p:spPr>
            <a:xfrm>
              <a:off x="5912077" y="2390351"/>
              <a:ext cx="175731" cy="81080"/>
            </a:xfrm>
            <a:prstGeom prst="rect">
              <a:avLst/>
            </a:prstGeom>
            <a:solidFill>
              <a:srgbClr val="FFC00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11" name="Obdélník 10"/>
            <p:cNvSpPr/>
            <p:nvPr/>
          </p:nvSpPr>
          <p:spPr>
            <a:xfrm>
              <a:off x="6903854" y="2387376"/>
              <a:ext cx="175731" cy="81080"/>
            </a:xfrm>
            <a:prstGeom prst="rect">
              <a:avLst/>
            </a:prstGeom>
            <a:solidFill>
              <a:srgbClr val="FF000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12" name="TextovéPole 11"/>
            <p:cNvSpPr txBox="1"/>
            <p:nvPr/>
          </p:nvSpPr>
          <p:spPr>
            <a:xfrm>
              <a:off x="7023863" y="2311868"/>
              <a:ext cx="525354" cy="246221"/>
            </a:xfrm>
            <a:prstGeom prst="rect">
              <a:avLst/>
            </a:prstGeom>
          </p:spPr>
          <p:txBody>
            <a:bodyPr wrap="none" rtlCol="0">
              <a:spAutoFit/>
            </a:bodyPr>
            <a:lstStyle/>
            <a:p>
              <a:pPr marL="0" marR="0" lvl="0" indent="0" defTabSz="914330" eaLnBrk="1" fontAlgn="auto" latinLnBrk="0" hangingPunct="1">
                <a:lnSpc>
                  <a:spcPct val="100000"/>
                </a:lnSpc>
                <a:spcBef>
                  <a:spcPts val="600"/>
                </a:spcBef>
                <a:spcAft>
                  <a:spcPts val="0"/>
                </a:spcAft>
                <a:buClrTx/>
                <a:buSzTx/>
                <a:buFontTx/>
                <a:buNone/>
                <a:tabLst/>
                <a:defRPr/>
              </a:pPr>
              <a:r>
                <a:rPr kumimoji="0" lang="cs-CZ" sz="1000" b="0" i="0" u="none" strike="noStrike" kern="0" cap="none" spc="0" normalizeH="0" baseline="0" noProof="0" dirty="0">
                  <a:ln>
                    <a:noFill/>
                  </a:ln>
                  <a:solidFill>
                    <a:srgbClr val="404040"/>
                  </a:solidFill>
                  <a:effectLst/>
                  <a:uLnTx/>
                  <a:uFillTx/>
                  <a:latin typeface="Calibri"/>
                  <a:cs typeface="Arial" pitchFamily="34" charset="0"/>
                </a:rPr>
                <a:t>&lt; 70 %</a:t>
              </a:r>
            </a:p>
          </p:txBody>
        </p:sp>
        <p:sp>
          <p:nvSpPr>
            <p:cNvPr id="13" name="TextovéPole 12"/>
            <p:cNvSpPr txBox="1"/>
            <p:nvPr/>
          </p:nvSpPr>
          <p:spPr>
            <a:xfrm>
              <a:off x="6039359" y="2313240"/>
              <a:ext cx="880151" cy="246221"/>
            </a:xfrm>
            <a:prstGeom prst="rect">
              <a:avLst/>
            </a:prstGeom>
          </p:spPr>
          <p:txBody>
            <a:bodyPr wrap="none" rtlCol="0">
              <a:spAutoFit/>
            </a:bodyPr>
            <a:lstStyle/>
            <a:p>
              <a:pPr marL="0" marR="0" lvl="0" indent="0" defTabSz="914330" eaLnBrk="1" fontAlgn="auto" latinLnBrk="0" hangingPunct="1">
                <a:lnSpc>
                  <a:spcPct val="100000"/>
                </a:lnSpc>
                <a:spcBef>
                  <a:spcPts val="600"/>
                </a:spcBef>
                <a:spcAft>
                  <a:spcPts val="0"/>
                </a:spcAft>
                <a:buClrTx/>
                <a:buSzTx/>
                <a:buFontTx/>
                <a:buNone/>
                <a:tabLst/>
                <a:defRPr/>
              </a:pPr>
              <a:r>
                <a:rPr kumimoji="0" lang="cs-CZ" sz="1000" b="0" i="0" u="none" strike="noStrike" kern="0" cap="none" spc="0" normalizeH="0" baseline="0" noProof="0" dirty="0">
                  <a:ln>
                    <a:noFill/>
                  </a:ln>
                  <a:solidFill>
                    <a:srgbClr val="404040"/>
                  </a:solidFill>
                  <a:effectLst/>
                  <a:uLnTx/>
                  <a:uFillTx/>
                  <a:latin typeface="Calibri"/>
                  <a:cs typeface="Arial" pitchFamily="34" charset="0"/>
                </a:rPr>
                <a:t>70 % až 85 % </a:t>
              </a:r>
            </a:p>
          </p:txBody>
        </p:sp>
      </p:grpSp>
      <p:graphicFrame>
        <p:nvGraphicFramePr>
          <p:cNvPr id="14" name="Chart 1"/>
          <p:cNvGraphicFramePr/>
          <p:nvPr>
            <p:extLst>
              <p:ext uri="{D42A27DB-BD31-4B8C-83A1-F6EECF244321}">
                <p14:modId xmlns:p14="http://schemas.microsoft.com/office/powerpoint/2010/main" val="946937331"/>
              </p:ext>
            </p:extLst>
          </p:nvPr>
        </p:nvGraphicFramePr>
        <p:xfrm>
          <a:off x="4374135" y="2158001"/>
          <a:ext cx="3898033" cy="2263426"/>
        </p:xfrm>
        <a:graphic>
          <a:graphicData uri="http://schemas.openxmlformats.org/drawingml/2006/chart">
            <c:chart xmlns:c="http://schemas.openxmlformats.org/drawingml/2006/chart" xmlns:r="http://schemas.openxmlformats.org/officeDocument/2006/relationships" r:id="rId4"/>
          </a:graphicData>
        </a:graphic>
      </p:graphicFrame>
      <p:grpSp>
        <p:nvGrpSpPr>
          <p:cNvPr id="15" name="Skupina 14"/>
          <p:cNvGrpSpPr/>
          <p:nvPr/>
        </p:nvGrpSpPr>
        <p:grpSpPr>
          <a:xfrm>
            <a:off x="468292" y="1045629"/>
            <a:ext cx="1660880" cy="1097302"/>
            <a:chOff x="378494" y="1280334"/>
            <a:chExt cx="1370979" cy="849543"/>
          </a:xfrm>
          <a:solidFill>
            <a:srgbClr val="404040"/>
          </a:solidFill>
        </p:grpSpPr>
        <p:sp>
          <p:nvSpPr>
            <p:cNvPr id="16" name="Obdélník 15"/>
            <p:cNvSpPr/>
            <p:nvPr/>
          </p:nvSpPr>
          <p:spPr>
            <a:xfrm>
              <a:off x="378494" y="1288473"/>
              <a:ext cx="1370979" cy="84140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17" name="TextovéPole 16"/>
            <p:cNvSpPr txBox="1"/>
            <p:nvPr/>
          </p:nvSpPr>
          <p:spPr>
            <a:xfrm>
              <a:off x="378494" y="1280334"/>
              <a:ext cx="1370979" cy="616586"/>
            </a:xfrm>
            <a:prstGeom prst="rect">
              <a:avLst/>
            </a:prstGeom>
            <a:grpFill/>
          </p:spPr>
          <p:txBody>
            <a:bodyPr wrap="square" lIns="90000" tIns="54000" rIns="90000" bIns="90000" rtlCol="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cs-CZ" sz="4400" b="1" kern="0" dirty="0">
                  <a:solidFill>
                    <a:srgbClr val="00B050"/>
                  </a:solidFill>
                  <a:latin typeface="Calibri" panose="020F0502020204030204" pitchFamily="34" charset="0"/>
                </a:rPr>
                <a:t>91</a:t>
              </a:r>
              <a:r>
                <a:rPr kumimoji="0" lang="cs-CZ" sz="4400" b="1" i="0" u="none" strike="noStrike" kern="0" cap="none" spc="0" normalizeH="0" baseline="0" noProof="0" dirty="0">
                  <a:ln>
                    <a:noFill/>
                  </a:ln>
                  <a:solidFill>
                    <a:srgbClr val="00B050"/>
                  </a:solidFill>
                  <a:effectLst/>
                  <a:uLnTx/>
                  <a:uFillTx/>
                  <a:latin typeface="Calibri" panose="020F0502020204030204" pitchFamily="34" charset="0"/>
                </a:rPr>
                <a:t>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1400" b="1" i="0" u="none" strike="noStrike" kern="0" cap="none" spc="0" normalizeH="0" baseline="0" noProof="0" dirty="0">
                  <a:ln>
                    <a:noFill/>
                  </a:ln>
                  <a:solidFill>
                    <a:schemeClr val="bg1"/>
                  </a:solidFill>
                  <a:effectLst/>
                  <a:uLnTx/>
                  <a:uFillTx/>
                  <a:latin typeface="Calibri" panose="020F0502020204030204" pitchFamily="34" charset="0"/>
                </a:rPr>
                <a:t>n = 40</a:t>
              </a:r>
            </a:p>
          </p:txBody>
        </p:sp>
      </p:grpSp>
      <p:grpSp>
        <p:nvGrpSpPr>
          <p:cNvPr id="51" name="Skupina 50"/>
          <p:cNvGrpSpPr/>
          <p:nvPr/>
        </p:nvGrpSpPr>
        <p:grpSpPr>
          <a:xfrm>
            <a:off x="2152268" y="989443"/>
            <a:ext cx="2041420" cy="1102557"/>
            <a:chOff x="2329469" y="991069"/>
            <a:chExt cx="2041420" cy="1102557"/>
          </a:xfrm>
        </p:grpSpPr>
        <p:sp>
          <p:nvSpPr>
            <p:cNvPr id="4" name="Obdélník 3"/>
            <p:cNvSpPr/>
            <p:nvPr/>
          </p:nvSpPr>
          <p:spPr>
            <a:xfrm>
              <a:off x="2347123" y="1347884"/>
              <a:ext cx="1742825" cy="706131"/>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18" name="TextovéPole 17"/>
            <p:cNvSpPr txBox="1"/>
            <p:nvPr/>
          </p:nvSpPr>
          <p:spPr>
            <a:xfrm>
              <a:off x="2345913" y="1047096"/>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Celkový index v ČR:</a:t>
              </a:r>
            </a:p>
          </p:txBody>
        </p:sp>
        <p:sp>
          <p:nvSpPr>
            <p:cNvPr id="19" name="TextovéPole 18"/>
            <p:cNvSpPr txBox="1"/>
            <p:nvPr/>
          </p:nvSpPr>
          <p:spPr>
            <a:xfrm>
              <a:off x="3482495" y="991069"/>
              <a:ext cx="888394"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600" b="1" i="0" u="none" strike="noStrike" kern="0" cap="none" spc="0" normalizeH="0" baseline="0" noProof="0" dirty="0">
                  <a:ln>
                    <a:noFill/>
                  </a:ln>
                  <a:solidFill>
                    <a:srgbClr val="00B050"/>
                  </a:solidFill>
                  <a:effectLst/>
                  <a:uLnTx/>
                  <a:uFillTx/>
                  <a:latin typeface="Calibri" panose="020F0502020204030204" pitchFamily="34" charset="0"/>
                </a:rPr>
                <a:t>87 %</a:t>
              </a:r>
            </a:p>
          </p:txBody>
        </p:sp>
        <p:sp>
          <p:nvSpPr>
            <p:cNvPr id="20" name="TextovéPole 19"/>
            <p:cNvSpPr txBox="1"/>
            <p:nvPr/>
          </p:nvSpPr>
          <p:spPr>
            <a:xfrm>
              <a:off x="2329469" y="1752804"/>
              <a:ext cx="1978431"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V celorepublikovém srovnání</a:t>
              </a:r>
            </a:p>
          </p:txBody>
        </p:sp>
      </p:grpSp>
      <p:grpSp>
        <p:nvGrpSpPr>
          <p:cNvPr id="44" name="Skupina 43"/>
          <p:cNvGrpSpPr/>
          <p:nvPr/>
        </p:nvGrpSpPr>
        <p:grpSpPr>
          <a:xfrm>
            <a:off x="5585685" y="989443"/>
            <a:ext cx="1954167" cy="1063043"/>
            <a:chOff x="5353287" y="1000492"/>
            <a:chExt cx="1954167" cy="1063043"/>
          </a:xfrm>
        </p:grpSpPr>
        <p:sp>
          <p:nvSpPr>
            <p:cNvPr id="27" name="Obdélník 26"/>
            <p:cNvSpPr/>
            <p:nvPr/>
          </p:nvSpPr>
          <p:spPr>
            <a:xfrm>
              <a:off x="5363079" y="1357404"/>
              <a:ext cx="1620000" cy="706131"/>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33" name="TextovéPole 32"/>
            <p:cNvSpPr txBox="1"/>
            <p:nvPr/>
          </p:nvSpPr>
          <p:spPr>
            <a:xfrm>
              <a:off x="5353287" y="1056519"/>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Index v roce 2016:</a:t>
              </a:r>
            </a:p>
          </p:txBody>
        </p:sp>
        <p:sp>
          <p:nvSpPr>
            <p:cNvPr id="34" name="TextovéPole 33"/>
            <p:cNvSpPr txBox="1"/>
            <p:nvPr/>
          </p:nvSpPr>
          <p:spPr>
            <a:xfrm>
              <a:off x="6419060" y="1000492"/>
              <a:ext cx="888394"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600" b="1" i="0" u="none" strike="noStrike" kern="0" cap="none" spc="0" normalizeH="0" baseline="0" noProof="0" dirty="0">
                  <a:ln>
                    <a:noFill/>
                  </a:ln>
                  <a:solidFill>
                    <a:srgbClr val="00B050"/>
                  </a:solidFill>
                  <a:effectLst/>
                  <a:uLnTx/>
                  <a:uFillTx/>
                  <a:latin typeface="Calibri" panose="020F0502020204030204" pitchFamily="34" charset="0"/>
                </a:rPr>
                <a:t>91 %</a:t>
              </a:r>
            </a:p>
          </p:txBody>
        </p:sp>
      </p:grpSp>
      <p:grpSp>
        <p:nvGrpSpPr>
          <p:cNvPr id="42" name="Skupina 41"/>
          <p:cNvGrpSpPr/>
          <p:nvPr/>
        </p:nvGrpSpPr>
        <p:grpSpPr>
          <a:xfrm>
            <a:off x="7196812" y="982812"/>
            <a:ext cx="1895016" cy="1068462"/>
            <a:chOff x="7017062" y="990941"/>
            <a:chExt cx="2070565" cy="1068462"/>
          </a:xfrm>
        </p:grpSpPr>
        <p:sp>
          <p:nvSpPr>
            <p:cNvPr id="30" name="Obdélník 29"/>
            <p:cNvSpPr/>
            <p:nvPr/>
          </p:nvSpPr>
          <p:spPr>
            <a:xfrm>
              <a:off x="7062473" y="1353272"/>
              <a:ext cx="1770072" cy="706131"/>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35" name="TextovéPole 34"/>
            <p:cNvSpPr txBox="1"/>
            <p:nvPr/>
          </p:nvSpPr>
          <p:spPr>
            <a:xfrm>
              <a:off x="7017062" y="1047187"/>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Index v roce 2015:</a:t>
              </a:r>
            </a:p>
          </p:txBody>
        </p:sp>
        <p:sp>
          <p:nvSpPr>
            <p:cNvPr id="36" name="TextovéPole 35"/>
            <p:cNvSpPr txBox="1"/>
            <p:nvPr/>
          </p:nvSpPr>
          <p:spPr>
            <a:xfrm>
              <a:off x="8199233" y="990941"/>
              <a:ext cx="888394"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600" b="1" i="0" u="none" strike="noStrike" kern="0" cap="none" spc="0" normalizeH="0" baseline="0" noProof="0" dirty="0">
                  <a:ln>
                    <a:noFill/>
                  </a:ln>
                  <a:solidFill>
                    <a:srgbClr val="00B050"/>
                  </a:solidFill>
                  <a:effectLst/>
                  <a:uLnTx/>
                  <a:uFillTx/>
                  <a:latin typeface="Calibri" panose="020F0502020204030204" pitchFamily="34" charset="0"/>
                </a:rPr>
                <a:t>94 %</a:t>
              </a:r>
            </a:p>
          </p:txBody>
        </p:sp>
      </p:grpSp>
      <p:grpSp>
        <p:nvGrpSpPr>
          <p:cNvPr id="45" name="Skupina 44"/>
          <p:cNvGrpSpPr/>
          <p:nvPr/>
        </p:nvGrpSpPr>
        <p:grpSpPr>
          <a:xfrm>
            <a:off x="3942827" y="989443"/>
            <a:ext cx="1954167" cy="1063043"/>
            <a:chOff x="5353287" y="1000492"/>
            <a:chExt cx="1954167" cy="1063043"/>
          </a:xfrm>
        </p:grpSpPr>
        <p:sp>
          <p:nvSpPr>
            <p:cNvPr id="46" name="Obdélník 45"/>
            <p:cNvSpPr/>
            <p:nvPr/>
          </p:nvSpPr>
          <p:spPr>
            <a:xfrm>
              <a:off x="5363079" y="1357404"/>
              <a:ext cx="1620000" cy="706131"/>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49" name="TextovéPole 48"/>
            <p:cNvSpPr txBox="1"/>
            <p:nvPr/>
          </p:nvSpPr>
          <p:spPr>
            <a:xfrm>
              <a:off x="5353287" y="1056519"/>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Index v roce 2018:</a:t>
              </a:r>
            </a:p>
          </p:txBody>
        </p:sp>
        <p:sp>
          <p:nvSpPr>
            <p:cNvPr id="50" name="TextovéPole 49"/>
            <p:cNvSpPr txBox="1"/>
            <p:nvPr/>
          </p:nvSpPr>
          <p:spPr>
            <a:xfrm>
              <a:off x="6419060" y="1000492"/>
              <a:ext cx="888394"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sz="1600" b="1" kern="0" dirty="0">
                  <a:solidFill>
                    <a:srgbClr val="00B050"/>
                  </a:solidFill>
                  <a:latin typeface="Calibri" panose="020F0502020204030204" pitchFamily="34" charset="0"/>
                </a:rPr>
                <a:t>87</a:t>
              </a:r>
              <a:r>
                <a:rPr kumimoji="0" lang="cs-CZ" sz="1600" b="1" i="0" u="none" strike="noStrike" kern="0" cap="none" spc="0" normalizeH="0" baseline="0" noProof="0" dirty="0">
                  <a:ln>
                    <a:noFill/>
                  </a:ln>
                  <a:solidFill>
                    <a:srgbClr val="00B050"/>
                  </a:solidFill>
                  <a:effectLst/>
                  <a:uLnTx/>
                  <a:uFillTx/>
                  <a:latin typeface="Calibri" panose="020F0502020204030204" pitchFamily="34" charset="0"/>
                </a:rPr>
                <a:t> %</a:t>
              </a:r>
            </a:p>
          </p:txBody>
        </p:sp>
      </p:grpSp>
      <p:sp>
        <p:nvSpPr>
          <p:cNvPr id="57" name="TextovéPole 56"/>
          <p:cNvSpPr txBox="1"/>
          <p:nvPr/>
        </p:nvSpPr>
        <p:spPr>
          <a:xfrm>
            <a:off x="5595477" y="1748532"/>
            <a:ext cx="1685568"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Srovnání s před čtyřmi</a:t>
            </a:r>
            <a:r>
              <a:rPr kumimoji="0" lang="cs-CZ" sz="1050" b="1" i="0" u="none" strike="noStrike" kern="0" cap="none" spc="0" normalizeH="0" noProof="0" dirty="0">
                <a:ln>
                  <a:noFill/>
                </a:ln>
                <a:solidFill>
                  <a:schemeClr val="bg1"/>
                </a:solidFill>
                <a:effectLst/>
                <a:uLnTx/>
                <a:uFillTx/>
                <a:latin typeface="Calibri" panose="020F0502020204030204" pitchFamily="34" charset="0"/>
              </a:rPr>
              <a:t> lety</a:t>
            </a:r>
            <a:endParaRPr kumimoji="0" lang="cs-CZ" sz="1050" b="1" i="0" u="none" strike="noStrike" kern="0" cap="none" spc="0" normalizeH="0" baseline="0" noProof="0" dirty="0">
              <a:ln>
                <a:noFill/>
              </a:ln>
              <a:solidFill>
                <a:schemeClr val="bg1"/>
              </a:solidFill>
              <a:effectLst/>
              <a:uLnTx/>
              <a:uFillTx/>
              <a:latin typeface="Calibri" panose="020F0502020204030204" pitchFamily="34" charset="0"/>
            </a:endParaRPr>
          </a:p>
        </p:txBody>
      </p:sp>
      <p:sp>
        <p:nvSpPr>
          <p:cNvPr id="58" name="TextovéPole 57"/>
          <p:cNvSpPr txBox="1"/>
          <p:nvPr/>
        </p:nvSpPr>
        <p:spPr>
          <a:xfrm>
            <a:off x="7207899" y="1754518"/>
            <a:ext cx="1677003"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Srovnání s před pěti lety</a:t>
            </a:r>
          </a:p>
        </p:txBody>
      </p:sp>
      <p:sp>
        <p:nvSpPr>
          <p:cNvPr id="59" name="TextovéPole 58"/>
          <p:cNvSpPr txBox="1"/>
          <p:nvPr/>
        </p:nvSpPr>
        <p:spPr>
          <a:xfrm>
            <a:off x="3924113" y="1751178"/>
            <a:ext cx="1685569"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Srovnání</a:t>
            </a:r>
            <a:r>
              <a:rPr kumimoji="0" lang="cs-CZ" sz="1050" b="1" i="0" u="none" strike="noStrike" kern="0" cap="none" spc="0" normalizeH="0" noProof="0" dirty="0">
                <a:ln>
                  <a:noFill/>
                </a:ln>
                <a:solidFill>
                  <a:schemeClr val="bg1"/>
                </a:solidFill>
                <a:effectLst/>
                <a:uLnTx/>
                <a:uFillTx/>
                <a:latin typeface="Calibri" panose="020F0502020204030204" pitchFamily="34" charset="0"/>
              </a:rPr>
              <a:t> s před dvěma lety</a:t>
            </a:r>
            <a:endParaRPr kumimoji="0" lang="cs-CZ" sz="1050" b="1" i="0" u="none" strike="noStrike" kern="0" cap="none" spc="0" normalizeH="0" baseline="0" noProof="0" dirty="0">
              <a:ln>
                <a:noFill/>
              </a:ln>
              <a:solidFill>
                <a:schemeClr val="bg1"/>
              </a:solidFill>
              <a:effectLst/>
              <a:uLnTx/>
              <a:uFillTx/>
              <a:latin typeface="Calibri" panose="020F0502020204030204" pitchFamily="34" charset="0"/>
            </a:endParaRPr>
          </a:p>
        </p:txBody>
      </p:sp>
      <p:sp>
        <p:nvSpPr>
          <p:cNvPr id="52" name="TextovéPole 51"/>
          <p:cNvSpPr txBox="1"/>
          <p:nvPr/>
        </p:nvSpPr>
        <p:spPr>
          <a:xfrm>
            <a:off x="2655286" y="1400509"/>
            <a:ext cx="772096"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b="1" kern="0" dirty="0">
                <a:solidFill>
                  <a:srgbClr val="00B050"/>
                </a:solidFill>
                <a:latin typeface="Calibri" panose="020F0502020204030204" pitchFamily="34" charset="0"/>
              </a:rPr>
              <a:t>+</a:t>
            </a:r>
            <a:r>
              <a:rPr kumimoji="0" lang="cs-CZ" sz="1800" b="1" i="0" u="none" strike="noStrike" kern="0" cap="none" spc="0" normalizeH="0" noProof="0" dirty="0">
                <a:ln>
                  <a:noFill/>
                </a:ln>
                <a:solidFill>
                  <a:srgbClr val="00B050"/>
                </a:solidFill>
                <a:effectLst/>
                <a:uLnTx/>
                <a:uFillTx/>
                <a:latin typeface="Calibri" panose="020F0502020204030204" pitchFamily="34" charset="0"/>
              </a:rPr>
              <a:t> 4</a:t>
            </a:r>
            <a:r>
              <a:rPr kumimoji="0" lang="cs-CZ" sz="1800" b="1" i="0" u="none" strike="noStrike" kern="0" cap="none" spc="0" normalizeH="0" baseline="0" noProof="0" dirty="0">
                <a:ln>
                  <a:noFill/>
                </a:ln>
                <a:solidFill>
                  <a:srgbClr val="00B050"/>
                </a:solidFill>
                <a:effectLst/>
                <a:uLnTx/>
                <a:uFillTx/>
                <a:latin typeface="Calibri" panose="020F0502020204030204" pitchFamily="34" charset="0"/>
              </a:rPr>
              <a:t> %</a:t>
            </a:r>
          </a:p>
        </p:txBody>
      </p:sp>
      <p:sp>
        <p:nvSpPr>
          <p:cNvPr id="53" name="TextovéPole 52"/>
          <p:cNvSpPr txBox="1"/>
          <p:nvPr/>
        </p:nvSpPr>
        <p:spPr>
          <a:xfrm>
            <a:off x="6039359" y="1407804"/>
            <a:ext cx="7555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800" b="1" i="0" u="none" strike="noStrike" kern="0" cap="none" spc="0" normalizeH="0" baseline="0" noProof="0" dirty="0">
                <a:ln>
                  <a:noFill/>
                </a:ln>
                <a:solidFill>
                  <a:schemeClr val="bg1"/>
                </a:solidFill>
                <a:effectLst/>
                <a:uLnTx/>
                <a:uFillTx/>
                <a:latin typeface="Calibri" panose="020F0502020204030204" pitchFamily="34" charset="0"/>
              </a:rPr>
              <a:t>+ 0 %</a:t>
            </a:r>
          </a:p>
        </p:txBody>
      </p:sp>
      <p:sp>
        <p:nvSpPr>
          <p:cNvPr id="55" name="TextovéPole 54"/>
          <p:cNvSpPr txBox="1"/>
          <p:nvPr/>
        </p:nvSpPr>
        <p:spPr>
          <a:xfrm>
            <a:off x="4419359" y="1402311"/>
            <a:ext cx="737833"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800" b="1" i="0" u="none" strike="noStrike" kern="0" cap="none" spc="0" normalizeH="0" baseline="0" noProof="0" dirty="0">
                <a:ln>
                  <a:noFill/>
                </a:ln>
                <a:solidFill>
                  <a:srgbClr val="00B050"/>
                </a:solidFill>
                <a:effectLst/>
                <a:uLnTx/>
                <a:uFillTx/>
                <a:latin typeface="Calibri" panose="020F0502020204030204" pitchFamily="34" charset="0"/>
              </a:rPr>
              <a:t>+ 4 %</a:t>
            </a:r>
          </a:p>
        </p:txBody>
      </p:sp>
      <p:sp>
        <p:nvSpPr>
          <p:cNvPr id="56" name="TextovéPole 55"/>
          <p:cNvSpPr txBox="1"/>
          <p:nvPr/>
        </p:nvSpPr>
        <p:spPr>
          <a:xfrm>
            <a:off x="7679528" y="1401389"/>
            <a:ext cx="733743"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b="1" kern="0" dirty="0">
                <a:solidFill>
                  <a:srgbClr val="ED6737"/>
                </a:solidFill>
                <a:latin typeface="Calibri" panose="020F0502020204030204" pitchFamily="34" charset="0"/>
              </a:rPr>
              <a:t>- 3</a:t>
            </a:r>
            <a:r>
              <a:rPr kumimoji="0" lang="cs-CZ" sz="1800" b="1" i="0" u="none" strike="noStrike" kern="0" cap="none" spc="0" normalizeH="0" baseline="0" noProof="0" dirty="0">
                <a:ln>
                  <a:noFill/>
                </a:ln>
                <a:solidFill>
                  <a:srgbClr val="ED6737"/>
                </a:solidFill>
                <a:effectLst/>
                <a:uLnTx/>
                <a:uFillTx/>
                <a:latin typeface="Calibri" panose="020F0502020204030204" pitchFamily="34" charset="0"/>
              </a:rPr>
              <a:t> %</a:t>
            </a:r>
          </a:p>
        </p:txBody>
      </p:sp>
    </p:spTree>
    <p:extLst>
      <p:ext uri="{BB962C8B-B14F-4D97-AF65-F5344CB8AC3E}">
        <p14:creationId xmlns:p14="http://schemas.microsoft.com/office/powerpoint/2010/main" val="32508085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Skupina 39"/>
          <p:cNvGrpSpPr>
            <a:grpSpLocks noChangeAspect="1"/>
          </p:cNvGrpSpPr>
          <p:nvPr/>
        </p:nvGrpSpPr>
        <p:grpSpPr>
          <a:xfrm>
            <a:off x="781294" y="2277552"/>
            <a:ext cx="3674827" cy="2102497"/>
            <a:chOff x="347353" y="2593120"/>
            <a:chExt cx="5245617" cy="3001200"/>
          </a:xfrm>
        </p:grpSpPr>
        <p:pic>
          <p:nvPicPr>
            <p:cNvPr id="3" name="Picture 19"/>
            <p:cNvPicPr>
              <a:picLocks noChangeAspect="1" noChangeArrowheads="1"/>
            </p:cNvPicPr>
            <p:nvPr/>
          </p:nvPicPr>
          <p:blipFill>
            <a:blip r:embed="rId2" cstate="print">
              <a:duotone>
                <a:schemeClr val="accent4">
                  <a:shade val="45000"/>
                  <a:satMod val="135000"/>
                </a:schemeClr>
                <a:prstClr val="white"/>
              </a:duotone>
              <a:extLst>
                <a:ext uri="{BEBA8EAE-BF5A-486C-A8C5-ECC9F3942E4B}">
                  <a14:imgProps xmlns:a14="http://schemas.microsoft.com/office/drawing/2010/main">
                    <a14:imgLayer r:embed="rId3">
                      <a14:imgEffect>
                        <a14:sharpenSoften amount="59000"/>
                      </a14:imgEffect>
                      <a14:imgEffect>
                        <a14:brightnessContrast contrast="-30000"/>
                      </a14:imgEffect>
                    </a14:imgLayer>
                  </a14:imgProps>
                </a:ext>
              </a:extLst>
            </a:blip>
            <a:srcRect/>
            <a:stretch>
              <a:fillRect/>
            </a:stretch>
          </p:blipFill>
          <p:spPr bwMode="auto">
            <a:xfrm>
              <a:off x="347353" y="2593120"/>
              <a:ext cx="5245617" cy="3001200"/>
            </a:xfrm>
            <a:prstGeom prst="rect">
              <a:avLst/>
            </a:prstGeom>
            <a:noFill/>
            <a:ln w="9525">
              <a:noFill/>
              <a:miter lim="800000"/>
              <a:headEnd/>
              <a:tailEnd/>
            </a:ln>
          </p:spPr>
        </p:pic>
        <p:grpSp>
          <p:nvGrpSpPr>
            <p:cNvPr id="22" name="Skupina 21"/>
            <p:cNvGrpSpPr/>
            <p:nvPr/>
          </p:nvGrpSpPr>
          <p:grpSpPr>
            <a:xfrm>
              <a:off x="3707234" y="4232164"/>
              <a:ext cx="624469" cy="849683"/>
              <a:chOff x="3963097" y="2395413"/>
              <a:chExt cx="624469" cy="849683"/>
            </a:xfrm>
          </p:grpSpPr>
          <p:grpSp>
            <p:nvGrpSpPr>
              <p:cNvPr id="23" name="Group 135"/>
              <p:cNvGrpSpPr>
                <a:grpSpLocks noChangeAspect="1"/>
              </p:cNvGrpSpPr>
              <p:nvPr/>
            </p:nvGrpSpPr>
            <p:grpSpPr>
              <a:xfrm>
                <a:off x="3963097" y="2540185"/>
                <a:ext cx="417267" cy="704911"/>
                <a:chOff x="9279543" y="773028"/>
                <a:chExt cx="644372" cy="1088575"/>
              </a:xfrm>
              <a:solidFill>
                <a:srgbClr val="404040"/>
              </a:solidFill>
            </p:grpSpPr>
            <p:sp>
              <p:nvSpPr>
                <p:cNvPr id="25" name="Freeform 58"/>
                <p:cNvSpPr>
                  <a:spLocks/>
                </p:cNvSpPr>
                <p:nvPr/>
              </p:nvSpPr>
              <p:spPr bwMode="auto">
                <a:xfrm>
                  <a:off x="9381893" y="773028"/>
                  <a:ext cx="235966" cy="235966"/>
                </a:xfrm>
                <a:custGeom>
                  <a:avLst/>
                  <a:gdLst/>
                  <a:ahLst/>
                  <a:cxnLst>
                    <a:cxn ang="0">
                      <a:pos x="79" y="187"/>
                    </a:cxn>
                    <a:cxn ang="0">
                      <a:pos x="187" y="119"/>
                    </a:cxn>
                    <a:cxn ang="0">
                      <a:pos x="120" y="11"/>
                    </a:cxn>
                    <a:cxn ang="0">
                      <a:pos x="11" y="79"/>
                    </a:cxn>
                    <a:cxn ang="0">
                      <a:pos x="79" y="187"/>
                    </a:cxn>
                  </a:cxnLst>
                  <a:rect l="0" t="0" r="r" b="b"/>
                  <a:pathLst>
                    <a:path w="198" h="198">
                      <a:moveTo>
                        <a:pt x="79" y="187"/>
                      </a:moveTo>
                      <a:cubicBezTo>
                        <a:pt x="127" y="198"/>
                        <a:pt x="175" y="168"/>
                        <a:pt x="187" y="119"/>
                      </a:cubicBezTo>
                      <a:cubicBezTo>
                        <a:pt x="198" y="71"/>
                        <a:pt x="168" y="23"/>
                        <a:pt x="120" y="11"/>
                      </a:cubicBezTo>
                      <a:cubicBezTo>
                        <a:pt x="71" y="0"/>
                        <a:pt x="23" y="30"/>
                        <a:pt x="11" y="79"/>
                      </a:cubicBezTo>
                      <a:cubicBezTo>
                        <a:pt x="0" y="127"/>
                        <a:pt x="30" y="175"/>
                        <a:pt x="79" y="18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26" name="Freeform 59"/>
                <p:cNvSpPr>
                  <a:spLocks/>
                </p:cNvSpPr>
                <p:nvPr/>
              </p:nvSpPr>
              <p:spPr bwMode="auto">
                <a:xfrm>
                  <a:off x="9279543" y="856223"/>
                  <a:ext cx="644372" cy="1005380"/>
                </a:xfrm>
                <a:custGeom>
                  <a:avLst/>
                  <a:gdLst/>
                  <a:ahLst/>
                  <a:cxnLst>
                    <a:cxn ang="0">
                      <a:pos x="77" y="364"/>
                    </a:cxn>
                    <a:cxn ang="0">
                      <a:pos x="77" y="364"/>
                    </a:cxn>
                    <a:cxn ang="0">
                      <a:pos x="141" y="350"/>
                    </a:cxn>
                    <a:cxn ang="0">
                      <a:pos x="190" y="325"/>
                    </a:cxn>
                    <a:cxn ang="0">
                      <a:pos x="190" y="270"/>
                    </a:cxn>
                    <a:cxn ang="0">
                      <a:pos x="155" y="271"/>
                    </a:cxn>
                    <a:cxn ang="0">
                      <a:pos x="77" y="300"/>
                    </a:cxn>
                    <a:cxn ang="0">
                      <a:pos x="77" y="300"/>
                    </a:cxn>
                    <a:cxn ang="0">
                      <a:pos x="64" y="285"/>
                    </a:cxn>
                    <a:cxn ang="0">
                      <a:pos x="77" y="292"/>
                    </a:cxn>
                    <a:cxn ang="0">
                      <a:pos x="78" y="292"/>
                    </a:cxn>
                    <a:cxn ang="0">
                      <a:pos x="157" y="261"/>
                    </a:cxn>
                    <a:cxn ang="0">
                      <a:pos x="159" y="198"/>
                    </a:cxn>
                    <a:cxn ang="0">
                      <a:pos x="216" y="212"/>
                    </a:cxn>
                    <a:cxn ang="0">
                      <a:pos x="193" y="262"/>
                    </a:cxn>
                    <a:cxn ang="0">
                      <a:pos x="212" y="307"/>
                    </a:cxn>
                    <a:cxn ang="0">
                      <a:pos x="168" y="346"/>
                    </a:cxn>
                    <a:cxn ang="0">
                      <a:pos x="137" y="373"/>
                    </a:cxn>
                    <a:cxn ang="0">
                      <a:pos x="77" y="372"/>
                    </a:cxn>
                    <a:cxn ang="0">
                      <a:pos x="77" y="374"/>
                    </a:cxn>
                    <a:cxn ang="0">
                      <a:pos x="77" y="794"/>
                    </a:cxn>
                    <a:cxn ang="0">
                      <a:pos x="176" y="794"/>
                    </a:cxn>
                    <a:cxn ang="0">
                      <a:pos x="194" y="481"/>
                    </a:cxn>
                    <a:cxn ang="0">
                      <a:pos x="244" y="844"/>
                    </a:cxn>
                    <a:cxn ang="0">
                      <a:pos x="293" y="450"/>
                    </a:cxn>
                    <a:cxn ang="0">
                      <a:pos x="293" y="205"/>
                    </a:cxn>
                    <a:cxn ang="0">
                      <a:pos x="529" y="56"/>
                    </a:cxn>
                    <a:cxn ang="0">
                      <a:pos x="480" y="15"/>
                    </a:cxn>
                    <a:cxn ang="0">
                      <a:pos x="279" y="143"/>
                    </a:cxn>
                    <a:cxn ang="0">
                      <a:pos x="265" y="146"/>
                    </a:cxn>
                    <a:cxn ang="0">
                      <a:pos x="108" y="146"/>
                    </a:cxn>
                    <a:cxn ang="0">
                      <a:pos x="95" y="148"/>
                    </a:cxn>
                    <a:cxn ang="0">
                      <a:pos x="0" y="285"/>
                    </a:cxn>
                    <a:cxn ang="0">
                      <a:pos x="76" y="364"/>
                    </a:cxn>
                  </a:cxnLst>
                  <a:rect l="0" t="0" r="r" b="b"/>
                  <a:pathLst>
                    <a:path w="541" h="844">
                      <a:moveTo>
                        <a:pt x="76" y="364"/>
                      </a:moveTo>
                      <a:cubicBezTo>
                        <a:pt x="76" y="364"/>
                        <a:pt x="76" y="364"/>
                        <a:pt x="77" y="364"/>
                      </a:cubicBezTo>
                      <a:cubicBezTo>
                        <a:pt x="77" y="364"/>
                        <a:pt x="77" y="364"/>
                        <a:pt x="77" y="364"/>
                      </a:cubicBezTo>
                      <a:cubicBezTo>
                        <a:pt x="77" y="364"/>
                        <a:pt x="77" y="364"/>
                        <a:pt x="77" y="364"/>
                      </a:cubicBezTo>
                      <a:cubicBezTo>
                        <a:pt x="77" y="364"/>
                        <a:pt x="77" y="364"/>
                        <a:pt x="77" y="364"/>
                      </a:cubicBezTo>
                      <a:cubicBezTo>
                        <a:pt x="97" y="364"/>
                        <a:pt x="117" y="359"/>
                        <a:pt x="141" y="350"/>
                      </a:cubicBezTo>
                      <a:cubicBezTo>
                        <a:pt x="150" y="346"/>
                        <a:pt x="161" y="341"/>
                        <a:pt x="171" y="335"/>
                      </a:cubicBezTo>
                      <a:cubicBezTo>
                        <a:pt x="177" y="332"/>
                        <a:pt x="183" y="328"/>
                        <a:pt x="190" y="325"/>
                      </a:cubicBezTo>
                      <a:cubicBezTo>
                        <a:pt x="205" y="315"/>
                        <a:pt x="210" y="296"/>
                        <a:pt x="201" y="281"/>
                      </a:cubicBezTo>
                      <a:cubicBezTo>
                        <a:pt x="198" y="276"/>
                        <a:pt x="195" y="272"/>
                        <a:pt x="190" y="270"/>
                      </a:cubicBezTo>
                      <a:cubicBezTo>
                        <a:pt x="180" y="264"/>
                        <a:pt x="168" y="263"/>
                        <a:pt x="157" y="269"/>
                      </a:cubicBezTo>
                      <a:cubicBezTo>
                        <a:pt x="156" y="270"/>
                        <a:pt x="156" y="270"/>
                        <a:pt x="155" y="271"/>
                      </a:cubicBezTo>
                      <a:cubicBezTo>
                        <a:pt x="116" y="294"/>
                        <a:pt x="90" y="301"/>
                        <a:pt x="77" y="300"/>
                      </a:cubicBezTo>
                      <a:cubicBezTo>
                        <a:pt x="77" y="300"/>
                        <a:pt x="77" y="300"/>
                        <a:pt x="77" y="300"/>
                      </a:cubicBezTo>
                      <a:cubicBezTo>
                        <a:pt x="77" y="300"/>
                        <a:pt x="77" y="300"/>
                        <a:pt x="77" y="300"/>
                      </a:cubicBezTo>
                      <a:cubicBezTo>
                        <a:pt x="77" y="300"/>
                        <a:pt x="77" y="300"/>
                        <a:pt x="77" y="300"/>
                      </a:cubicBezTo>
                      <a:cubicBezTo>
                        <a:pt x="68" y="300"/>
                        <a:pt x="67" y="298"/>
                        <a:pt x="67" y="298"/>
                      </a:cubicBezTo>
                      <a:cubicBezTo>
                        <a:pt x="66" y="297"/>
                        <a:pt x="64" y="293"/>
                        <a:pt x="64" y="285"/>
                      </a:cubicBezTo>
                      <a:cubicBezTo>
                        <a:pt x="64" y="274"/>
                        <a:pt x="68" y="257"/>
                        <a:pt x="77" y="242"/>
                      </a:cubicBezTo>
                      <a:cubicBezTo>
                        <a:pt x="77" y="292"/>
                        <a:pt x="77" y="292"/>
                        <a:pt x="77" y="292"/>
                      </a:cubicBezTo>
                      <a:cubicBezTo>
                        <a:pt x="77" y="292"/>
                        <a:pt x="77" y="292"/>
                        <a:pt x="78" y="292"/>
                      </a:cubicBezTo>
                      <a:cubicBezTo>
                        <a:pt x="78" y="292"/>
                        <a:pt x="78" y="292"/>
                        <a:pt x="78" y="292"/>
                      </a:cubicBezTo>
                      <a:cubicBezTo>
                        <a:pt x="90" y="292"/>
                        <a:pt x="117" y="285"/>
                        <a:pt x="153" y="263"/>
                      </a:cubicBezTo>
                      <a:cubicBezTo>
                        <a:pt x="154" y="262"/>
                        <a:pt x="155" y="261"/>
                        <a:pt x="157" y="261"/>
                      </a:cubicBezTo>
                      <a:cubicBezTo>
                        <a:pt x="163" y="224"/>
                        <a:pt x="163" y="224"/>
                        <a:pt x="163" y="224"/>
                      </a:cubicBezTo>
                      <a:cubicBezTo>
                        <a:pt x="159" y="217"/>
                        <a:pt x="157" y="208"/>
                        <a:pt x="159" y="198"/>
                      </a:cubicBezTo>
                      <a:cubicBezTo>
                        <a:pt x="163" y="181"/>
                        <a:pt x="179" y="170"/>
                        <a:pt x="195" y="174"/>
                      </a:cubicBezTo>
                      <a:cubicBezTo>
                        <a:pt x="211" y="177"/>
                        <a:pt x="220" y="194"/>
                        <a:pt x="216" y="212"/>
                      </a:cubicBezTo>
                      <a:cubicBezTo>
                        <a:pt x="214" y="221"/>
                        <a:pt x="208" y="228"/>
                        <a:pt x="201" y="233"/>
                      </a:cubicBezTo>
                      <a:cubicBezTo>
                        <a:pt x="193" y="262"/>
                        <a:pt x="193" y="262"/>
                        <a:pt x="193" y="262"/>
                      </a:cubicBezTo>
                      <a:cubicBezTo>
                        <a:pt x="199" y="265"/>
                        <a:pt x="204" y="270"/>
                        <a:pt x="208" y="277"/>
                      </a:cubicBezTo>
                      <a:cubicBezTo>
                        <a:pt x="213" y="286"/>
                        <a:pt x="215" y="297"/>
                        <a:pt x="212" y="307"/>
                      </a:cubicBezTo>
                      <a:cubicBezTo>
                        <a:pt x="210" y="317"/>
                        <a:pt x="203" y="326"/>
                        <a:pt x="194" y="331"/>
                      </a:cubicBezTo>
                      <a:cubicBezTo>
                        <a:pt x="185" y="337"/>
                        <a:pt x="176" y="341"/>
                        <a:pt x="168" y="346"/>
                      </a:cubicBezTo>
                      <a:cubicBezTo>
                        <a:pt x="159" y="378"/>
                        <a:pt x="159" y="378"/>
                        <a:pt x="159" y="378"/>
                      </a:cubicBezTo>
                      <a:cubicBezTo>
                        <a:pt x="137" y="373"/>
                        <a:pt x="137" y="373"/>
                        <a:pt x="137" y="373"/>
                      </a:cubicBezTo>
                      <a:cubicBezTo>
                        <a:pt x="139" y="359"/>
                        <a:pt x="139" y="359"/>
                        <a:pt x="139" y="359"/>
                      </a:cubicBezTo>
                      <a:cubicBezTo>
                        <a:pt x="116" y="368"/>
                        <a:pt x="96" y="372"/>
                        <a:pt x="77" y="372"/>
                      </a:cubicBezTo>
                      <a:cubicBezTo>
                        <a:pt x="77" y="372"/>
                        <a:pt x="77" y="372"/>
                        <a:pt x="77" y="372"/>
                      </a:cubicBezTo>
                      <a:cubicBezTo>
                        <a:pt x="77" y="374"/>
                        <a:pt x="77" y="374"/>
                        <a:pt x="77" y="374"/>
                      </a:cubicBezTo>
                      <a:cubicBezTo>
                        <a:pt x="77" y="450"/>
                        <a:pt x="77" y="450"/>
                        <a:pt x="77" y="450"/>
                      </a:cubicBezTo>
                      <a:cubicBezTo>
                        <a:pt x="77" y="794"/>
                        <a:pt x="77" y="794"/>
                        <a:pt x="77" y="794"/>
                      </a:cubicBezTo>
                      <a:cubicBezTo>
                        <a:pt x="77" y="822"/>
                        <a:pt x="99" y="844"/>
                        <a:pt x="126" y="844"/>
                      </a:cubicBezTo>
                      <a:cubicBezTo>
                        <a:pt x="154" y="844"/>
                        <a:pt x="176" y="822"/>
                        <a:pt x="176" y="794"/>
                      </a:cubicBezTo>
                      <a:cubicBezTo>
                        <a:pt x="176" y="481"/>
                        <a:pt x="176" y="481"/>
                        <a:pt x="176" y="481"/>
                      </a:cubicBezTo>
                      <a:cubicBezTo>
                        <a:pt x="194" y="481"/>
                        <a:pt x="194" y="481"/>
                        <a:pt x="194" y="481"/>
                      </a:cubicBezTo>
                      <a:cubicBezTo>
                        <a:pt x="194" y="794"/>
                        <a:pt x="194" y="794"/>
                        <a:pt x="194" y="794"/>
                      </a:cubicBezTo>
                      <a:cubicBezTo>
                        <a:pt x="194" y="822"/>
                        <a:pt x="217" y="844"/>
                        <a:pt x="244" y="844"/>
                      </a:cubicBezTo>
                      <a:cubicBezTo>
                        <a:pt x="271" y="844"/>
                        <a:pt x="293" y="822"/>
                        <a:pt x="293" y="794"/>
                      </a:cubicBezTo>
                      <a:cubicBezTo>
                        <a:pt x="293" y="450"/>
                        <a:pt x="293" y="450"/>
                        <a:pt x="293" y="450"/>
                      </a:cubicBezTo>
                      <a:cubicBezTo>
                        <a:pt x="293" y="374"/>
                        <a:pt x="293" y="374"/>
                        <a:pt x="293" y="374"/>
                      </a:cubicBezTo>
                      <a:cubicBezTo>
                        <a:pt x="293" y="205"/>
                        <a:pt x="293" y="205"/>
                        <a:pt x="293" y="205"/>
                      </a:cubicBezTo>
                      <a:cubicBezTo>
                        <a:pt x="309" y="202"/>
                        <a:pt x="331" y="196"/>
                        <a:pt x="356" y="185"/>
                      </a:cubicBezTo>
                      <a:cubicBezTo>
                        <a:pt x="407" y="164"/>
                        <a:pt x="471" y="126"/>
                        <a:pt x="529" y="56"/>
                      </a:cubicBezTo>
                      <a:cubicBezTo>
                        <a:pt x="541" y="43"/>
                        <a:pt x="539" y="22"/>
                        <a:pt x="525" y="11"/>
                      </a:cubicBezTo>
                      <a:cubicBezTo>
                        <a:pt x="512" y="0"/>
                        <a:pt x="491" y="2"/>
                        <a:pt x="480" y="15"/>
                      </a:cubicBezTo>
                      <a:cubicBezTo>
                        <a:pt x="430" y="76"/>
                        <a:pt x="374" y="108"/>
                        <a:pt x="331" y="126"/>
                      </a:cubicBezTo>
                      <a:cubicBezTo>
                        <a:pt x="310" y="135"/>
                        <a:pt x="292" y="140"/>
                        <a:pt x="279" y="143"/>
                      </a:cubicBezTo>
                      <a:cubicBezTo>
                        <a:pt x="273" y="144"/>
                        <a:pt x="268" y="145"/>
                        <a:pt x="265" y="146"/>
                      </a:cubicBezTo>
                      <a:cubicBezTo>
                        <a:pt x="265" y="146"/>
                        <a:pt x="265" y="146"/>
                        <a:pt x="265" y="146"/>
                      </a:cubicBezTo>
                      <a:cubicBezTo>
                        <a:pt x="264" y="146"/>
                        <a:pt x="263" y="146"/>
                        <a:pt x="262" y="146"/>
                      </a:cubicBezTo>
                      <a:cubicBezTo>
                        <a:pt x="108" y="146"/>
                        <a:pt x="108" y="146"/>
                        <a:pt x="108" y="146"/>
                      </a:cubicBezTo>
                      <a:cubicBezTo>
                        <a:pt x="106" y="146"/>
                        <a:pt x="104" y="146"/>
                        <a:pt x="102" y="146"/>
                      </a:cubicBezTo>
                      <a:cubicBezTo>
                        <a:pt x="100" y="147"/>
                        <a:pt x="97" y="147"/>
                        <a:pt x="95" y="148"/>
                      </a:cubicBezTo>
                      <a:cubicBezTo>
                        <a:pt x="64" y="157"/>
                        <a:pt x="42" y="179"/>
                        <a:pt x="26" y="204"/>
                      </a:cubicBezTo>
                      <a:cubicBezTo>
                        <a:pt x="10" y="229"/>
                        <a:pt x="0" y="257"/>
                        <a:pt x="0" y="285"/>
                      </a:cubicBezTo>
                      <a:cubicBezTo>
                        <a:pt x="0" y="303"/>
                        <a:pt x="4" y="323"/>
                        <a:pt x="18" y="339"/>
                      </a:cubicBezTo>
                      <a:cubicBezTo>
                        <a:pt x="32" y="356"/>
                        <a:pt x="54" y="364"/>
                        <a:pt x="76" y="36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grpSp>
          <p:sp>
            <p:nvSpPr>
              <p:cNvPr id="24" name="Pěticípá hvězda 23"/>
              <p:cNvSpPr/>
              <p:nvPr/>
            </p:nvSpPr>
            <p:spPr>
              <a:xfrm>
                <a:off x="4366917" y="2395413"/>
                <a:ext cx="220649" cy="180069"/>
              </a:xfrm>
              <a:prstGeom prst="star5">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a:ln>
                    <a:noFill/>
                  </a:ln>
                  <a:solidFill>
                    <a:sysClr val="windowText" lastClr="000000"/>
                  </a:solidFill>
                  <a:effectLst/>
                  <a:uLnTx/>
                  <a:uFillTx/>
                </a:endParaRPr>
              </a:p>
            </p:txBody>
          </p:sp>
        </p:grpSp>
      </p:grpSp>
      <p:sp>
        <p:nvSpPr>
          <p:cNvPr id="2" name="Zástupný symbol pro číslo snímku 1"/>
          <p:cNvSpPr>
            <a:spLocks noGrp="1"/>
          </p:cNvSpPr>
          <p:nvPr>
            <p:ph type="sldNum" sz="quarter" idx="12"/>
          </p:nvPr>
        </p:nvSpPr>
        <p:spPr/>
        <p:txBody>
          <a:bodyPr/>
          <a:lstStyle/>
          <a:p>
            <a:pPr defTabSz="685800">
              <a:defRPr/>
            </a:pPr>
            <a:fld id="{EFA7B33C-2957-4FED-A986-F7D0C74A1F7C}" type="slidenum">
              <a:rPr lang="cs-CZ" smtClean="0">
                <a:solidFill>
                  <a:srgbClr val="003C78"/>
                </a:solidFill>
              </a:rPr>
              <a:pPr defTabSz="685800">
                <a:defRPr/>
              </a:pPr>
              <a:t>32</a:t>
            </a:fld>
            <a:endParaRPr lang="cs-CZ" dirty="0">
              <a:solidFill>
                <a:srgbClr val="003C78"/>
              </a:solidFill>
            </a:endParaRPr>
          </a:p>
        </p:txBody>
      </p:sp>
      <p:sp>
        <p:nvSpPr>
          <p:cNvPr id="6" name="Nadpis 3"/>
          <p:cNvSpPr txBox="1">
            <a:spLocks/>
          </p:cNvSpPr>
          <p:nvPr/>
        </p:nvSpPr>
        <p:spPr>
          <a:xfrm>
            <a:off x="220553" y="454018"/>
            <a:ext cx="8654595" cy="461548"/>
          </a:xfrm>
          <a:prstGeom prst="rect">
            <a:avLst/>
          </a:prstGeom>
        </p:spPr>
        <p:txBody>
          <a:bodyPr vert="horz" lIns="36000" tIns="45720" rIns="36000" bIns="45720" rtlCol="0" anchor="t">
            <a:noAutofit/>
          </a:bodyPr>
          <a:lstStyle>
            <a:lvl1pPr algn="l" defTabSz="914400" rtl="0" eaLnBrk="1" latinLnBrk="0" hangingPunct="1">
              <a:spcBef>
                <a:spcPct val="0"/>
              </a:spcBef>
              <a:buNone/>
              <a:defRPr sz="2800" b="1" kern="1200">
                <a:solidFill>
                  <a:srgbClr val="404040"/>
                </a:solidFill>
                <a:latin typeface="Calibri" pitchFamily="34" charset="0"/>
                <a:ea typeface="+mj-ea"/>
                <a:cs typeface="Arial"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pl-PL" sz="2400" b="1" i="0" u="none" strike="noStrike" kern="1200" cap="none" spc="0" normalizeH="0" baseline="0" noProof="0" dirty="0">
                <a:ln>
                  <a:noFill/>
                </a:ln>
                <a:solidFill>
                  <a:srgbClr val="404040"/>
                </a:solidFill>
                <a:effectLst/>
                <a:uLnTx/>
                <a:uFillTx/>
                <a:latin typeface="Calibri" pitchFamily="34" charset="0"/>
                <a:ea typeface="+mj-ea"/>
                <a:cs typeface="Arial" pitchFamily="34" charset="0"/>
              </a:rPr>
              <a:t>Olomoucký kraj</a:t>
            </a:r>
          </a:p>
        </p:txBody>
      </p:sp>
      <p:sp>
        <p:nvSpPr>
          <p:cNvPr id="7" name="Zástupný symbol pro text 4"/>
          <p:cNvSpPr txBox="1">
            <a:spLocks/>
          </p:cNvSpPr>
          <p:nvPr/>
        </p:nvSpPr>
        <p:spPr>
          <a:xfrm>
            <a:off x="166765" y="188107"/>
            <a:ext cx="6710396" cy="442661"/>
          </a:xfrm>
          <a:prstGeom prst="rect">
            <a:avLst/>
          </a:prstGeom>
        </p:spPr>
        <p:txBody>
          <a:bodyPr/>
          <a:lstStyle>
            <a:lvl1pPr marL="174625" indent="-174625" algn="l" defTabSz="914400" rtl="0" eaLnBrk="1" latinLnBrk="0" hangingPunct="1">
              <a:spcBef>
                <a:spcPct val="20000"/>
              </a:spcBef>
              <a:buFont typeface="Wingdings" pitchFamily="2" charset="2"/>
              <a:buChar char="§"/>
              <a:defRPr sz="2000" kern="1200">
                <a:solidFill>
                  <a:srgbClr val="404040"/>
                </a:solidFill>
                <a:latin typeface="Calibri" pitchFamily="34" charset="0"/>
                <a:ea typeface="+mn-ea"/>
                <a:cs typeface="Arial" pitchFamily="34" charset="0"/>
              </a:defRPr>
            </a:lvl1pPr>
            <a:lvl2pPr marL="444500" indent="-203200" algn="l" defTabSz="914400" rtl="0" eaLnBrk="1" latinLnBrk="0" hangingPunct="1">
              <a:spcBef>
                <a:spcPct val="20000"/>
              </a:spcBef>
              <a:buSzPct val="100000"/>
              <a:buFont typeface="Wingdings" panose="05000000000000000000" pitchFamily="2" charset="2"/>
              <a:buChar char="§"/>
              <a:defRPr sz="1800" kern="1200">
                <a:solidFill>
                  <a:srgbClr val="404040"/>
                </a:solidFill>
                <a:latin typeface="Calibri" pitchFamily="34" charset="0"/>
                <a:ea typeface="+mn-ea"/>
                <a:cs typeface="Arial" pitchFamily="34" charset="0"/>
              </a:defRPr>
            </a:lvl2pPr>
            <a:lvl3pPr marL="622300" indent="-127000" algn="l" defTabSz="914400" rtl="0" eaLnBrk="1" latinLnBrk="0" hangingPunct="1">
              <a:spcBef>
                <a:spcPct val="20000"/>
              </a:spcBef>
              <a:buSzPct val="100000"/>
              <a:buFont typeface="Arial" pitchFamily="34" charset="0"/>
              <a:buNone/>
              <a:defRPr sz="1800" kern="1200">
                <a:solidFill>
                  <a:srgbClr val="404040"/>
                </a:solidFill>
                <a:latin typeface="Calibri" pitchFamily="34" charset="0"/>
                <a:ea typeface="+mn-ea"/>
                <a:cs typeface="Arial" pitchFamily="34" charset="0"/>
              </a:defRPr>
            </a:lvl3pPr>
            <a:lvl4pPr marL="901700" indent="-139700" algn="l" defTabSz="914400" rtl="0" eaLnBrk="1" latinLnBrk="0" hangingPunct="1">
              <a:spcBef>
                <a:spcPct val="20000"/>
              </a:spcBef>
              <a:buFont typeface="Arial" pitchFamily="34" charset="0"/>
              <a:buNone/>
              <a:defRPr sz="1600" kern="1200">
                <a:solidFill>
                  <a:srgbClr val="404040"/>
                </a:solidFill>
                <a:latin typeface="Calibri" pitchFamily="34" charset="0"/>
                <a:ea typeface="+mn-ea"/>
                <a:cs typeface="Arial" pitchFamily="34" charset="0"/>
              </a:defRPr>
            </a:lvl4pPr>
            <a:lvl5pPr marL="1257300" indent="-139700" algn="l" defTabSz="914400" rtl="0" eaLnBrk="1" latinLnBrk="0" hangingPunct="1">
              <a:spcBef>
                <a:spcPct val="20000"/>
              </a:spcBef>
              <a:buFont typeface="Arial" pitchFamily="34" charset="0"/>
              <a:buNone/>
              <a:defRPr sz="1400" kern="1200">
                <a:solidFill>
                  <a:srgbClr val="404040"/>
                </a:solidFill>
                <a:latin typeface="Calibri"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Wingdings" pitchFamily="2" charset="2"/>
              <a:buNone/>
              <a:tabLst/>
              <a:defRPr/>
            </a:pPr>
            <a:r>
              <a:rPr kumimoji="0" lang="pl-PL" sz="1800" b="0" i="0" u="none" strike="noStrike" kern="1200" cap="none" spc="0" normalizeH="0" baseline="0" noProof="0" dirty="0">
                <a:ln>
                  <a:noFill/>
                </a:ln>
                <a:solidFill>
                  <a:srgbClr val="404040"/>
                </a:solidFill>
                <a:effectLst/>
                <a:uLnTx/>
                <a:uFillTx/>
                <a:latin typeface="Calibri" pitchFamily="34" charset="0"/>
                <a:ea typeface="+mn-ea"/>
                <a:cs typeface="Arial" pitchFamily="34" charset="0"/>
              </a:rPr>
              <a:t>JAK SI TIC VEDLA V JEDNOTLIVÝCH KRAJÍCH?</a:t>
            </a:r>
          </a:p>
        </p:txBody>
      </p:sp>
      <p:grpSp>
        <p:nvGrpSpPr>
          <p:cNvPr id="60" name="Skupina 59"/>
          <p:cNvGrpSpPr/>
          <p:nvPr/>
        </p:nvGrpSpPr>
        <p:grpSpPr>
          <a:xfrm>
            <a:off x="5220886" y="4431589"/>
            <a:ext cx="2303951" cy="247593"/>
            <a:chOff x="5245266" y="2311868"/>
            <a:chExt cx="2303951" cy="247593"/>
          </a:xfrm>
        </p:grpSpPr>
        <p:sp>
          <p:nvSpPr>
            <p:cNvPr id="8" name="TextovéPole 7"/>
            <p:cNvSpPr txBox="1"/>
            <p:nvPr/>
          </p:nvSpPr>
          <p:spPr>
            <a:xfrm>
              <a:off x="5365835" y="2312812"/>
              <a:ext cx="525354" cy="246221"/>
            </a:xfrm>
            <a:prstGeom prst="rect">
              <a:avLst/>
            </a:prstGeom>
          </p:spPr>
          <p:txBody>
            <a:bodyPr wrap="none" rtlCol="0">
              <a:spAutoFit/>
            </a:bodyPr>
            <a:lstStyle/>
            <a:p>
              <a:pPr marL="0" marR="0" lvl="0" indent="0" defTabSz="914330" eaLnBrk="1" fontAlgn="auto" latinLnBrk="0" hangingPunct="1">
                <a:lnSpc>
                  <a:spcPct val="100000"/>
                </a:lnSpc>
                <a:spcBef>
                  <a:spcPts val="600"/>
                </a:spcBef>
                <a:spcAft>
                  <a:spcPts val="0"/>
                </a:spcAft>
                <a:buClrTx/>
                <a:buSzTx/>
                <a:buFontTx/>
                <a:buNone/>
                <a:tabLst/>
                <a:defRPr/>
              </a:pPr>
              <a:r>
                <a:rPr kumimoji="0" lang="cs-CZ" sz="1000" b="0" i="0" u="none" strike="noStrike" kern="0" cap="none" spc="0" normalizeH="0" baseline="0" noProof="0" dirty="0">
                  <a:ln>
                    <a:noFill/>
                  </a:ln>
                  <a:solidFill>
                    <a:srgbClr val="404040"/>
                  </a:solidFill>
                  <a:effectLst/>
                  <a:uLnTx/>
                  <a:uFillTx/>
                  <a:latin typeface="Calibri"/>
                  <a:cs typeface="Arial" pitchFamily="34" charset="0"/>
                </a:rPr>
                <a:t>&gt; 85 %</a:t>
              </a:r>
            </a:p>
          </p:txBody>
        </p:sp>
        <p:sp>
          <p:nvSpPr>
            <p:cNvPr id="9" name="Obdélník 8"/>
            <p:cNvSpPr/>
            <p:nvPr/>
          </p:nvSpPr>
          <p:spPr>
            <a:xfrm>
              <a:off x="5245266" y="2390351"/>
              <a:ext cx="175731" cy="81080"/>
            </a:xfrm>
            <a:prstGeom prst="rect">
              <a:avLst/>
            </a:prstGeom>
            <a:solidFill>
              <a:srgbClr val="00B05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10" name="Obdélník 9"/>
            <p:cNvSpPr/>
            <p:nvPr/>
          </p:nvSpPr>
          <p:spPr>
            <a:xfrm>
              <a:off x="5912077" y="2390351"/>
              <a:ext cx="175731" cy="81080"/>
            </a:xfrm>
            <a:prstGeom prst="rect">
              <a:avLst/>
            </a:prstGeom>
            <a:solidFill>
              <a:srgbClr val="FFC00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11" name="Obdélník 10"/>
            <p:cNvSpPr/>
            <p:nvPr/>
          </p:nvSpPr>
          <p:spPr>
            <a:xfrm>
              <a:off x="6903854" y="2387376"/>
              <a:ext cx="175731" cy="81080"/>
            </a:xfrm>
            <a:prstGeom prst="rect">
              <a:avLst/>
            </a:prstGeom>
            <a:solidFill>
              <a:srgbClr val="FF000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12" name="TextovéPole 11"/>
            <p:cNvSpPr txBox="1"/>
            <p:nvPr/>
          </p:nvSpPr>
          <p:spPr>
            <a:xfrm>
              <a:off x="7023863" y="2311868"/>
              <a:ext cx="525354" cy="246221"/>
            </a:xfrm>
            <a:prstGeom prst="rect">
              <a:avLst/>
            </a:prstGeom>
          </p:spPr>
          <p:txBody>
            <a:bodyPr wrap="none" rtlCol="0">
              <a:spAutoFit/>
            </a:bodyPr>
            <a:lstStyle/>
            <a:p>
              <a:pPr marL="0" marR="0" lvl="0" indent="0" defTabSz="914330" eaLnBrk="1" fontAlgn="auto" latinLnBrk="0" hangingPunct="1">
                <a:lnSpc>
                  <a:spcPct val="100000"/>
                </a:lnSpc>
                <a:spcBef>
                  <a:spcPts val="600"/>
                </a:spcBef>
                <a:spcAft>
                  <a:spcPts val="0"/>
                </a:spcAft>
                <a:buClrTx/>
                <a:buSzTx/>
                <a:buFontTx/>
                <a:buNone/>
                <a:tabLst/>
                <a:defRPr/>
              </a:pPr>
              <a:r>
                <a:rPr kumimoji="0" lang="cs-CZ" sz="1000" b="0" i="0" u="none" strike="noStrike" kern="0" cap="none" spc="0" normalizeH="0" baseline="0" noProof="0" dirty="0">
                  <a:ln>
                    <a:noFill/>
                  </a:ln>
                  <a:solidFill>
                    <a:srgbClr val="404040"/>
                  </a:solidFill>
                  <a:effectLst/>
                  <a:uLnTx/>
                  <a:uFillTx/>
                  <a:latin typeface="Calibri"/>
                  <a:cs typeface="Arial" pitchFamily="34" charset="0"/>
                </a:rPr>
                <a:t>&lt; 70 %</a:t>
              </a:r>
            </a:p>
          </p:txBody>
        </p:sp>
        <p:sp>
          <p:nvSpPr>
            <p:cNvPr id="13" name="TextovéPole 12"/>
            <p:cNvSpPr txBox="1"/>
            <p:nvPr/>
          </p:nvSpPr>
          <p:spPr>
            <a:xfrm>
              <a:off x="6039359" y="2313240"/>
              <a:ext cx="880151" cy="246221"/>
            </a:xfrm>
            <a:prstGeom prst="rect">
              <a:avLst/>
            </a:prstGeom>
          </p:spPr>
          <p:txBody>
            <a:bodyPr wrap="none" rtlCol="0">
              <a:spAutoFit/>
            </a:bodyPr>
            <a:lstStyle/>
            <a:p>
              <a:pPr marL="0" marR="0" lvl="0" indent="0" defTabSz="914330" eaLnBrk="1" fontAlgn="auto" latinLnBrk="0" hangingPunct="1">
                <a:lnSpc>
                  <a:spcPct val="100000"/>
                </a:lnSpc>
                <a:spcBef>
                  <a:spcPts val="600"/>
                </a:spcBef>
                <a:spcAft>
                  <a:spcPts val="0"/>
                </a:spcAft>
                <a:buClrTx/>
                <a:buSzTx/>
                <a:buFontTx/>
                <a:buNone/>
                <a:tabLst/>
                <a:defRPr/>
              </a:pPr>
              <a:r>
                <a:rPr kumimoji="0" lang="cs-CZ" sz="1000" b="0" i="0" u="none" strike="noStrike" kern="0" cap="none" spc="0" normalizeH="0" baseline="0" noProof="0" dirty="0">
                  <a:ln>
                    <a:noFill/>
                  </a:ln>
                  <a:solidFill>
                    <a:srgbClr val="404040"/>
                  </a:solidFill>
                  <a:effectLst/>
                  <a:uLnTx/>
                  <a:uFillTx/>
                  <a:latin typeface="Calibri"/>
                  <a:cs typeface="Arial" pitchFamily="34" charset="0"/>
                </a:rPr>
                <a:t>70 % až 85 % </a:t>
              </a:r>
            </a:p>
          </p:txBody>
        </p:sp>
      </p:grpSp>
      <p:graphicFrame>
        <p:nvGraphicFramePr>
          <p:cNvPr id="14" name="Chart 1"/>
          <p:cNvGraphicFramePr/>
          <p:nvPr>
            <p:extLst>
              <p:ext uri="{D42A27DB-BD31-4B8C-83A1-F6EECF244321}">
                <p14:modId xmlns:p14="http://schemas.microsoft.com/office/powerpoint/2010/main" val="955487211"/>
              </p:ext>
            </p:extLst>
          </p:nvPr>
        </p:nvGraphicFramePr>
        <p:xfrm>
          <a:off x="4374135" y="2158001"/>
          <a:ext cx="3898033" cy="2263426"/>
        </p:xfrm>
        <a:graphic>
          <a:graphicData uri="http://schemas.openxmlformats.org/drawingml/2006/chart">
            <c:chart xmlns:c="http://schemas.openxmlformats.org/drawingml/2006/chart" xmlns:r="http://schemas.openxmlformats.org/officeDocument/2006/relationships" r:id="rId4"/>
          </a:graphicData>
        </a:graphic>
      </p:graphicFrame>
      <p:grpSp>
        <p:nvGrpSpPr>
          <p:cNvPr id="15" name="Skupina 14"/>
          <p:cNvGrpSpPr/>
          <p:nvPr/>
        </p:nvGrpSpPr>
        <p:grpSpPr>
          <a:xfrm>
            <a:off x="468292" y="1045629"/>
            <a:ext cx="1660880" cy="1097302"/>
            <a:chOff x="378494" y="1280334"/>
            <a:chExt cx="1370979" cy="849543"/>
          </a:xfrm>
          <a:solidFill>
            <a:srgbClr val="404040"/>
          </a:solidFill>
        </p:grpSpPr>
        <p:sp>
          <p:nvSpPr>
            <p:cNvPr id="16" name="Obdélník 15"/>
            <p:cNvSpPr/>
            <p:nvPr/>
          </p:nvSpPr>
          <p:spPr>
            <a:xfrm>
              <a:off x="378494" y="1288473"/>
              <a:ext cx="1370979" cy="84140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17" name="TextovéPole 16"/>
            <p:cNvSpPr txBox="1"/>
            <p:nvPr/>
          </p:nvSpPr>
          <p:spPr>
            <a:xfrm>
              <a:off x="378494" y="1280334"/>
              <a:ext cx="1370979" cy="616586"/>
            </a:xfrm>
            <a:prstGeom prst="rect">
              <a:avLst/>
            </a:prstGeom>
            <a:grpFill/>
          </p:spPr>
          <p:txBody>
            <a:bodyPr wrap="square" lIns="90000" tIns="54000" rIns="90000" bIns="90000" rtlCol="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cs-CZ" sz="4400" b="1" kern="0" dirty="0">
                  <a:solidFill>
                    <a:srgbClr val="FFC000"/>
                  </a:solidFill>
                  <a:latin typeface="Calibri" panose="020F0502020204030204" pitchFamily="34" charset="0"/>
                </a:rPr>
                <a:t>85</a:t>
              </a:r>
              <a:r>
                <a:rPr kumimoji="0" lang="cs-CZ" sz="4400" b="1" i="0" u="none" strike="noStrike" kern="0" cap="none" spc="0" normalizeH="0" baseline="0" noProof="0" dirty="0">
                  <a:ln>
                    <a:noFill/>
                  </a:ln>
                  <a:solidFill>
                    <a:srgbClr val="FFC000"/>
                  </a:solidFill>
                  <a:effectLst/>
                  <a:uLnTx/>
                  <a:uFillTx/>
                  <a:latin typeface="Calibri" panose="020F0502020204030204" pitchFamily="34" charset="0"/>
                </a:rPr>
                <a:t>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1400" b="1" i="0" u="none" strike="noStrike" kern="0" cap="none" spc="0" normalizeH="0" baseline="0" noProof="0" dirty="0">
                  <a:ln>
                    <a:noFill/>
                  </a:ln>
                  <a:solidFill>
                    <a:schemeClr val="bg1"/>
                  </a:solidFill>
                  <a:effectLst/>
                  <a:uLnTx/>
                  <a:uFillTx/>
                  <a:latin typeface="Calibri" panose="020F0502020204030204" pitchFamily="34" charset="0"/>
                </a:rPr>
                <a:t>n = </a:t>
              </a:r>
              <a:r>
                <a:rPr lang="cs-CZ" sz="1400" b="1" kern="0" dirty="0">
                  <a:solidFill>
                    <a:schemeClr val="bg1"/>
                  </a:solidFill>
                  <a:latin typeface="Calibri" panose="020F0502020204030204" pitchFamily="34" charset="0"/>
                </a:rPr>
                <a:t>40</a:t>
              </a:r>
              <a:endParaRPr kumimoji="0" lang="cs-CZ" sz="1400" b="1" i="0" u="none" strike="noStrike" kern="0" cap="none" spc="0" normalizeH="0" baseline="0" noProof="0" dirty="0">
                <a:ln>
                  <a:noFill/>
                </a:ln>
                <a:solidFill>
                  <a:schemeClr val="bg1"/>
                </a:solidFill>
                <a:effectLst/>
                <a:uLnTx/>
                <a:uFillTx/>
                <a:latin typeface="Calibri" panose="020F0502020204030204" pitchFamily="34" charset="0"/>
              </a:endParaRPr>
            </a:p>
          </p:txBody>
        </p:sp>
      </p:grpSp>
      <p:grpSp>
        <p:nvGrpSpPr>
          <p:cNvPr id="51" name="Skupina 50"/>
          <p:cNvGrpSpPr/>
          <p:nvPr/>
        </p:nvGrpSpPr>
        <p:grpSpPr>
          <a:xfrm>
            <a:off x="2152268" y="989443"/>
            <a:ext cx="2041420" cy="1102557"/>
            <a:chOff x="2329469" y="991069"/>
            <a:chExt cx="2041420" cy="1102557"/>
          </a:xfrm>
        </p:grpSpPr>
        <p:sp>
          <p:nvSpPr>
            <p:cNvPr id="4" name="Obdélník 3"/>
            <p:cNvSpPr/>
            <p:nvPr/>
          </p:nvSpPr>
          <p:spPr>
            <a:xfrm>
              <a:off x="2347123" y="1347884"/>
              <a:ext cx="1742825" cy="706131"/>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18" name="TextovéPole 17"/>
            <p:cNvSpPr txBox="1"/>
            <p:nvPr/>
          </p:nvSpPr>
          <p:spPr>
            <a:xfrm>
              <a:off x="2345913" y="1047096"/>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Celkový index v ČR:</a:t>
              </a:r>
            </a:p>
          </p:txBody>
        </p:sp>
        <p:sp>
          <p:nvSpPr>
            <p:cNvPr id="19" name="TextovéPole 18"/>
            <p:cNvSpPr txBox="1"/>
            <p:nvPr/>
          </p:nvSpPr>
          <p:spPr>
            <a:xfrm>
              <a:off x="3482495" y="991069"/>
              <a:ext cx="888394"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sz="1600" b="1" kern="0" dirty="0">
                  <a:solidFill>
                    <a:srgbClr val="00B050"/>
                  </a:solidFill>
                  <a:latin typeface="Calibri" panose="020F0502020204030204" pitchFamily="34" charset="0"/>
                </a:rPr>
                <a:t>87</a:t>
              </a:r>
              <a:r>
                <a:rPr kumimoji="0" lang="cs-CZ" sz="1600" b="1" i="0" u="none" strike="noStrike" kern="0" cap="none" spc="0" normalizeH="0" baseline="0" noProof="0" dirty="0">
                  <a:ln>
                    <a:noFill/>
                  </a:ln>
                  <a:solidFill>
                    <a:srgbClr val="00B050"/>
                  </a:solidFill>
                  <a:effectLst/>
                  <a:uLnTx/>
                  <a:uFillTx/>
                  <a:latin typeface="Calibri" panose="020F0502020204030204" pitchFamily="34" charset="0"/>
                </a:rPr>
                <a:t> %</a:t>
              </a:r>
            </a:p>
          </p:txBody>
        </p:sp>
        <p:sp>
          <p:nvSpPr>
            <p:cNvPr id="20" name="TextovéPole 19"/>
            <p:cNvSpPr txBox="1"/>
            <p:nvPr/>
          </p:nvSpPr>
          <p:spPr>
            <a:xfrm>
              <a:off x="2329469" y="1752804"/>
              <a:ext cx="1978431"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V celorepublikovém srovnání</a:t>
              </a:r>
            </a:p>
          </p:txBody>
        </p:sp>
      </p:grpSp>
      <p:grpSp>
        <p:nvGrpSpPr>
          <p:cNvPr id="44" name="Skupina 43"/>
          <p:cNvGrpSpPr/>
          <p:nvPr/>
        </p:nvGrpSpPr>
        <p:grpSpPr>
          <a:xfrm>
            <a:off x="5585685" y="989443"/>
            <a:ext cx="1954167" cy="1063043"/>
            <a:chOff x="5353287" y="1000492"/>
            <a:chExt cx="1954167" cy="1063043"/>
          </a:xfrm>
        </p:grpSpPr>
        <p:sp>
          <p:nvSpPr>
            <p:cNvPr id="27" name="Obdélník 26"/>
            <p:cNvSpPr/>
            <p:nvPr/>
          </p:nvSpPr>
          <p:spPr>
            <a:xfrm>
              <a:off x="5363079" y="1357404"/>
              <a:ext cx="1620000" cy="706131"/>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33" name="TextovéPole 32"/>
            <p:cNvSpPr txBox="1"/>
            <p:nvPr/>
          </p:nvSpPr>
          <p:spPr>
            <a:xfrm>
              <a:off x="5353287" y="1056519"/>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Index v roce 2016:</a:t>
              </a:r>
            </a:p>
          </p:txBody>
        </p:sp>
        <p:sp>
          <p:nvSpPr>
            <p:cNvPr id="34" name="TextovéPole 33"/>
            <p:cNvSpPr txBox="1"/>
            <p:nvPr/>
          </p:nvSpPr>
          <p:spPr>
            <a:xfrm>
              <a:off x="6419060" y="1000492"/>
              <a:ext cx="888394" cy="340822"/>
            </a:xfrm>
            <a:prstGeom prst="rect">
              <a:avLst/>
            </a:prstGeom>
            <a:noFill/>
          </p:spPr>
          <p:txBody>
            <a:bodyPr wrap="square" lIns="90000" tIns="54000" rIns="90000" bIns="90000" rtlCol="0">
              <a:noAutofit/>
            </a:bodyPr>
            <a:lstStyle/>
            <a:p>
              <a:pPr lvl="0">
                <a:defRPr/>
              </a:pPr>
              <a:r>
                <a:rPr lang="cs-CZ" sz="1600" b="1" kern="0" dirty="0">
                  <a:solidFill>
                    <a:srgbClr val="FFC000"/>
                  </a:solidFill>
                  <a:latin typeface="Calibri" panose="020F0502020204030204" pitchFamily="34" charset="0"/>
                </a:rPr>
                <a:t>84 %</a:t>
              </a:r>
            </a:p>
          </p:txBody>
        </p:sp>
      </p:grpSp>
      <p:grpSp>
        <p:nvGrpSpPr>
          <p:cNvPr id="42" name="Skupina 41"/>
          <p:cNvGrpSpPr/>
          <p:nvPr/>
        </p:nvGrpSpPr>
        <p:grpSpPr>
          <a:xfrm>
            <a:off x="7196812" y="982812"/>
            <a:ext cx="1895016" cy="1068462"/>
            <a:chOff x="7017062" y="990941"/>
            <a:chExt cx="2070565" cy="1068462"/>
          </a:xfrm>
        </p:grpSpPr>
        <p:sp>
          <p:nvSpPr>
            <p:cNvPr id="30" name="Obdélník 29"/>
            <p:cNvSpPr/>
            <p:nvPr/>
          </p:nvSpPr>
          <p:spPr>
            <a:xfrm>
              <a:off x="7062473" y="1353272"/>
              <a:ext cx="1770072" cy="706131"/>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35" name="TextovéPole 34"/>
            <p:cNvSpPr txBox="1"/>
            <p:nvPr/>
          </p:nvSpPr>
          <p:spPr>
            <a:xfrm>
              <a:off x="7017062" y="1047187"/>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Index v roce 2015:</a:t>
              </a:r>
            </a:p>
          </p:txBody>
        </p:sp>
        <p:sp>
          <p:nvSpPr>
            <p:cNvPr id="36" name="TextovéPole 35"/>
            <p:cNvSpPr txBox="1"/>
            <p:nvPr/>
          </p:nvSpPr>
          <p:spPr>
            <a:xfrm>
              <a:off x="8199233" y="990941"/>
              <a:ext cx="888394"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sz="1600" b="1" kern="0" dirty="0">
                  <a:solidFill>
                    <a:srgbClr val="00B050"/>
                  </a:solidFill>
                  <a:latin typeface="Calibri" panose="020F0502020204030204" pitchFamily="34" charset="0"/>
                </a:rPr>
                <a:t>99</a:t>
              </a:r>
              <a:r>
                <a:rPr kumimoji="0" lang="cs-CZ" sz="1600" b="1" i="0" u="none" strike="noStrike" kern="0" cap="none" spc="0" normalizeH="0" baseline="0" noProof="0" dirty="0">
                  <a:ln>
                    <a:noFill/>
                  </a:ln>
                  <a:solidFill>
                    <a:srgbClr val="00B050"/>
                  </a:solidFill>
                  <a:effectLst/>
                  <a:uLnTx/>
                  <a:uFillTx/>
                  <a:latin typeface="Calibri" panose="020F0502020204030204" pitchFamily="34" charset="0"/>
                </a:rPr>
                <a:t> %</a:t>
              </a:r>
            </a:p>
          </p:txBody>
        </p:sp>
      </p:grpSp>
      <p:grpSp>
        <p:nvGrpSpPr>
          <p:cNvPr id="45" name="Skupina 44"/>
          <p:cNvGrpSpPr/>
          <p:nvPr/>
        </p:nvGrpSpPr>
        <p:grpSpPr>
          <a:xfrm>
            <a:off x="3942827" y="989443"/>
            <a:ext cx="1954167" cy="1063043"/>
            <a:chOff x="5353287" y="1000492"/>
            <a:chExt cx="1954167" cy="1063043"/>
          </a:xfrm>
        </p:grpSpPr>
        <p:sp>
          <p:nvSpPr>
            <p:cNvPr id="46" name="Obdélník 45"/>
            <p:cNvSpPr/>
            <p:nvPr/>
          </p:nvSpPr>
          <p:spPr>
            <a:xfrm>
              <a:off x="5363079" y="1357404"/>
              <a:ext cx="1620000" cy="706131"/>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49" name="TextovéPole 48"/>
            <p:cNvSpPr txBox="1"/>
            <p:nvPr/>
          </p:nvSpPr>
          <p:spPr>
            <a:xfrm>
              <a:off x="5353287" y="1056519"/>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Index v roce 2018:</a:t>
              </a:r>
            </a:p>
          </p:txBody>
        </p:sp>
        <p:sp>
          <p:nvSpPr>
            <p:cNvPr id="50" name="TextovéPole 49"/>
            <p:cNvSpPr txBox="1"/>
            <p:nvPr/>
          </p:nvSpPr>
          <p:spPr>
            <a:xfrm>
              <a:off x="6419060" y="1000492"/>
              <a:ext cx="888394"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sz="1600" b="1" kern="0" dirty="0">
                  <a:solidFill>
                    <a:srgbClr val="00B050"/>
                  </a:solidFill>
                  <a:latin typeface="Calibri" panose="020F0502020204030204" pitchFamily="34" charset="0"/>
                </a:rPr>
                <a:t>86 %</a:t>
              </a:r>
            </a:p>
          </p:txBody>
        </p:sp>
      </p:grpSp>
      <p:sp>
        <p:nvSpPr>
          <p:cNvPr id="57" name="TextovéPole 56"/>
          <p:cNvSpPr txBox="1"/>
          <p:nvPr/>
        </p:nvSpPr>
        <p:spPr>
          <a:xfrm>
            <a:off x="5595476" y="1748532"/>
            <a:ext cx="1685569"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Srovnání s před čtyřmi</a:t>
            </a:r>
            <a:r>
              <a:rPr kumimoji="0" lang="cs-CZ" sz="1050" b="1" i="0" u="none" strike="noStrike" kern="0" cap="none" spc="0" normalizeH="0" noProof="0" dirty="0">
                <a:ln>
                  <a:noFill/>
                </a:ln>
                <a:solidFill>
                  <a:schemeClr val="bg1"/>
                </a:solidFill>
                <a:effectLst/>
                <a:uLnTx/>
                <a:uFillTx/>
                <a:latin typeface="Calibri" panose="020F0502020204030204" pitchFamily="34" charset="0"/>
              </a:rPr>
              <a:t> lety</a:t>
            </a:r>
            <a:endParaRPr kumimoji="0" lang="cs-CZ" sz="1050" b="1" i="0" u="none" strike="noStrike" kern="0" cap="none" spc="0" normalizeH="0" baseline="0" noProof="0" dirty="0">
              <a:ln>
                <a:noFill/>
              </a:ln>
              <a:solidFill>
                <a:schemeClr val="bg1"/>
              </a:solidFill>
              <a:effectLst/>
              <a:uLnTx/>
              <a:uFillTx/>
              <a:latin typeface="Calibri" panose="020F0502020204030204" pitchFamily="34" charset="0"/>
            </a:endParaRPr>
          </a:p>
        </p:txBody>
      </p:sp>
      <p:sp>
        <p:nvSpPr>
          <p:cNvPr id="58" name="TextovéPole 57"/>
          <p:cNvSpPr txBox="1"/>
          <p:nvPr/>
        </p:nvSpPr>
        <p:spPr>
          <a:xfrm>
            <a:off x="7207899" y="1754518"/>
            <a:ext cx="1677003"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Srovnání s před pěti lety</a:t>
            </a:r>
          </a:p>
        </p:txBody>
      </p:sp>
      <p:sp>
        <p:nvSpPr>
          <p:cNvPr id="59" name="TextovéPole 58"/>
          <p:cNvSpPr txBox="1"/>
          <p:nvPr/>
        </p:nvSpPr>
        <p:spPr>
          <a:xfrm>
            <a:off x="3924113" y="1751178"/>
            <a:ext cx="1685569"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Srovnání</a:t>
            </a:r>
            <a:r>
              <a:rPr kumimoji="0" lang="cs-CZ" sz="1050" b="1" i="0" u="none" strike="noStrike" kern="0" cap="none" spc="0" normalizeH="0" noProof="0" dirty="0">
                <a:ln>
                  <a:noFill/>
                </a:ln>
                <a:solidFill>
                  <a:schemeClr val="bg1"/>
                </a:solidFill>
                <a:effectLst/>
                <a:uLnTx/>
                <a:uFillTx/>
                <a:latin typeface="Calibri" panose="020F0502020204030204" pitchFamily="34" charset="0"/>
              </a:rPr>
              <a:t> s před dvěma lety</a:t>
            </a:r>
            <a:endParaRPr kumimoji="0" lang="cs-CZ" sz="1050" b="1" i="0" u="none" strike="noStrike" kern="0" cap="none" spc="0" normalizeH="0" baseline="0" noProof="0" dirty="0">
              <a:ln>
                <a:noFill/>
              </a:ln>
              <a:solidFill>
                <a:schemeClr val="bg1"/>
              </a:solidFill>
              <a:effectLst/>
              <a:uLnTx/>
              <a:uFillTx/>
              <a:latin typeface="Calibri" panose="020F0502020204030204" pitchFamily="34" charset="0"/>
            </a:endParaRPr>
          </a:p>
        </p:txBody>
      </p:sp>
      <p:sp>
        <p:nvSpPr>
          <p:cNvPr id="52" name="TextovéPole 51"/>
          <p:cNvSpPr txBox="1"/>
          <p:nvPr/>
        </p:nvSpPr>
        <p:spPr>
          <a:xfrm>
            <a:off x="2655286" y="1400509"/>
            <a:ext cx="772096"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800" b="1" i="0" u="none" strike="noStrike" kern="0" cap="none" spc="0" normalizeH="0" baseline="0" noProof="0" dirty="0">
                <a:ln>
                  <a:noFill/>
                </a:ln>
                <a:solidFill>
                  <a:srgbClr val="ED6737"/>
                </a:solidFill>
                <a:effectLst/>
                <a:uLnTx/>
                <a:uFillTx/>
                <a:latin typeface="Calibri" panose="020F0502020204030204" pitchFamily="34" charset="0"/>
              </a:rPr>
              <a:t>-</a:t>
            </a:r>
            <a:r>
              <a:rPr kumimoji="0" lang="cs-CZ" sz="1800" b="1" i="0" u="none" strike="noStrike" kern="0" cap="none" spc="0" normalizeH="0" noProof="0" dirty="0">
                <a:ln>
                  <a:noFill/>
                </a:ln>
                <a:solidFill>
                  <a:srgbClr val="ED6737"/>
                </a:solidFill>
                <a:effectLst/>
                <a:uLnTx/>
                <a:uFillTx/>
                <a:latin typeface="Calibri" panose="020F0502020204030204" pitchFamily="34" charset="0"/>
              </a:rPr>
              <a:t> </a:t>
            </a:r>
            <a:r>
              <a:rPr lang="cs-CZ" b="1" kern="0" dirty="0">
                <a:solidFill>
                  <a:srgbClr val="ED6737"/>
                </a:solidFill>
                <a:latin typeface="Calibri" panose="020F0502020204030204" pitchFamily="34" charset="0"/>
              </a:rPr>
              <a:t>2</a:t>
            </a:r>
            <a:r>
              <a:rPr kumimoji="0" lang="cs-CZ" sz="1800" b="1" i="0" u="none" strike="noStrike" kern="0" cap="none" spc="0" normalizeH="0" baseline="0" noProof="0" dirty="0">
                <a:ln>
                  <a:noFill/>
                </a:ln>
                <a:solidFill>
                  <a:srgbClr val="ED6737"/>
                </a:solidFill>
                <a:effectLst/>
                <a:uLnTx/>
                <a:uFillTx/>
                <a:latin typeface="Calibri" panose="020F0502020204030204" pitchFamily="34" charset="0"/>
              </a:rPr>
              <a:t> %</a:t>
            </a:r>
          </a:p>
        </p:txBody>
      </p:sp>
      <p:sp>
        <p:nvSpPr>
          <p:cNvPr id="53" name="TextovéPole 52"/>
          <p:cNvSpPr txBox="1"/>
          <p:nvPr/>
        </p:nvSpPr>
        <p:spPr>
          <a:xfrm>
            <a:off x="4419359" y="1402311"/>
            <a:ext cx="737833"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b="1" kern="0" dirty="0">
                <a:solidFill>
                  <a:srgbClr val="ED6737"/>
                </a:solidFill>
                <a:latin typeface="Calibri" panose="020F0502020204030204" pitchFamily="34" charset="0"/>
              </a:rPr>
              <a:t>- 1</a:t>
            </a:r>
            <a:r>
              <a:rPr kumimoji="0" lang="cs-CZ" sz="1800" b="1" i="0" u="none" strike="noStrike" kern="0" cap="none" spc="0" normalizeH="0" baseline="0" noProof="0" dirty="0">
                <a:ln>
                  <a:noFill/>
                </a:ln>
                <a:solidFill>
                  <a:srgbClr val="ED6737"/>
                </a:solidFill>
                <a:effectLst/>
                <a:uLnTx/>
                <a:uFillTx/>
                <a:latin typeface="Calibri" panose="020F0502020204030204" pitchFamily="34" charset="0"/>
              </a:rPr>
              <a:t> %</a:t>
            </a:r>
          </a:p>
        </p:txBody>
      </p:sp>
      <p:sp>
        <p:nvSpPr>
          <p:cNvPr id="55" name="TextovéPole 54"/>
          <p:cNvSpPr txBox="1"/>
          <p:nvPr/>
        </p:nvSpPr>
        <p:spPr>
          <a:xfrm>
            <a:off x="6039359" y="1407804"/>
            <a:ext cx="7555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800" b="1" i="0" u="none" strike="noStrike" kern="0" cap="none" spc="0" normalizeH="0" baseline="0" noProof="0" dirty="0">
                <a:ln>
                  <a:noFill/>
                </a:ln>
                <a:solidFill>
                  <a:srgbClr val="ED6737"/>
                </a:solidFill>
                <a:effectLst/>
                <a:uLnTx/>
                <a:uFillTx/>
                <a:latin typeface="Calibri" panose="020F0502020204030204" pitchFamily="34" charset="0"/>
              </a:rPr>
              <a:t>+ 1 %</a:t>
            </a:r>
          </a:p>
        </p:txBody>
      </p:sp>
      <p:sp>
        <p:nvSpPr>
          <p:cNvPr id="56" name="TextovéPole 55"/>
          <p:cNvSpPr txBox="1"/>
          <p:nvPr/>
        </p:nvSpPr>
        <p:spPr>
          <a:xfrm>
            <a:off x="7679528" y="1401389"/>
            <a:ext cx="924722"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b="1" kern="0" dirty="0">
                <a:solidFill>
                  <a:srgbClr val="ED6737"/>
                </a:solidFill>
                <a:latin typeface="Calibri" panose="020F0502020204030204" pitchFamily="34" charset="0"/>
              </a:rPr>
              <a:t>- 14 %</a:t>
            </a:r>
          </a:p>
        </p:txBody>
      </p:sp>
    </p:spTree>
    <p:extLst>
      <p:ext uri="{BB962C8B-B14F-4D97-AF65-F5344CB8AC3E}">
        <p14:creationId xmlns:p14="http://schemas.microsoft.com/office/powerpoint/2010/main" val="30085010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Skupina 39"/>
          <p:cNvGrpSpPr>
            <a:grpSpLocks noChangeAspect="1"/>
          </p:cNvGrpSpPr>
          <p:nvPr/>
        </p:nvGrpSpPr>
        <p:grpSpPr>
          <a:xfrm>
            <a:off x="781294" y="2277552"/>
            <a:ext cx="3674827" cy="2102497"/>
            <a:chOff x="347353" y="2593120"/>
            <a:chExt cx="5245617" cy="3001200"/>
          </a:xfrm>
        </p:grpSpPr>
        <p:pic>
          <p:nvPicPr>
            <p:cNvPr id="3" name="Picture 19"/>
            <p:cNvPicPr>
              <a:picLocks noChangeAspect="1" noChangeArrowheads="1"/>
            </p:cNvPicPr>
            <p:nvPr/>
          </p:nvPicPr>
          <p:blipFill>
            <a:blip r:embed="rId2" cstate="print">
              <a:duotone>
                <a:schemeClr val="accent4">
                  <a:shade val="45000"/>
                  <a:satMod val="135000"/>
                </a:schemeClr>
                <a:prstClr val="white"/>
              </a:duotone>
              <a:extLst>
                <a:ext uri="{BEBA8EAE-BF5A-486C-A8C5-ECC9F3942E4B}">
                  <a14:imgProps xmlns:a14="http://schemas.microsoft.com/office/drawing/2010/main">
                    <a14:imgLayer r:embed="rId3">
                      <a14:imgEffect>
                        <a14:sharpenSoften amount="59000"/>
                      </a14:imgEffect>
                      <a14:imgEffect>
                        <a14:brightnessContrast contrast="-30000"/>
                      </a14:imgEffect>
                    </a14:imgLayer>
                  </a14:imgProps>
                </a:ext>
              </a:extLst>
            </a:blip>
            <a:srcRect/>
            <a:stretch>
              <a:fillRect/>
            </a:stretch>
          </p:blipFill>
          <p:spPr bwMode="auto">
            <a:xfrm>
              <a:off x="347353" y="2593120"/>
              <a:ext cx="5245617" cy="3001200"/>
            </a:xfrm>
            <a:prstGeom prst="rect">
              <a:avLst/>
            </a:prstGeom>
            <a:noFill/>
            <a:ln w="9525">
              <a:noFill/>
              <a:miter lim="800000"/>
              <a:headEnd/>
              <a:tailEnd/>
            </a:ln>
          </p:spPr>
        </p:pic>
        <p:grpSp>
          <p:nvGrpSpPr>
            <p:cNvPr id="22" name="Skupina 21"/>
            <p:cNvGrpSpPr/>
            <p:nvPr/>
          </p:nvGrpSpPr>
          <p:grpSpPr>
            <a:xfrm>
              <a:off x="2608161" y="3842300"/>
              <a:ext cx="624473" cy="849683"/>
              <a:chOff x="2864024" y="2005549"/>
              <a:chExt cx="624473" cy="849683"/>
            </a:xfrm>
          </p:grpSpPr>
          <p:grpSp>
            <p:nvGrpSpPr>
              <p:cNvPr id="23" name="Group 135"/>
              <p:cNvGrpSpPr>
                <a:grpSpLocks noChangeAspect="1"/>
              </p:cNvGrpSpPr>
              <p:nvPr/>
            </p:nvGrpSpPr>
            <p:grpSpPr>
              <a:xfrm>
                <a:off x="2864024" y="2150321"/>
                <a:ext cx="417266" cy="704911"/>
                <a:chOff x="7582287" y="170972"/>
                <a:chExt cx="644371" cy="1088575"/>
              </a:xfrm>
              <a:solidFill>
                <a:srgbClr val="404040"/>
              </a:solidFill>
            </p:grpSpPr>
            <p:sp>
              <p:nvSpPr>
                <p:cNvPr id="25" name="Freeform 58"/>
                <p:cNvSpPr>
                  <a:spLocks/>
                </p:cNvSpPr>
                <p:nvPr/>
              </p:nvSpPr>
              <p:spPr bwMode="auto">
                <a:xfrm>
                  <a:off x="7684637" y="170972"/>
                  <a:ext cx="235966" cy="235966"/>
                </a:xfrm>
                <a:custGeom>
                  <a:avLst/>
                  <a:gdLst/>
                  <a:ahLst/>
                  <a:cxnLst>
                    <a:cxn ang="0">
                      <a:pos x="79" y="187"/>
                    </a:cxn>
                    <a:cxn ang="0">
                      <a:pos x="187" y="119"/>
                    </a:cxn>
                    <a:cxn ang="0">
                      <a:pos x="120" y="11"/>
                    </a:cxn>
                    <a:cxn ang="0">
                      <a:pos x="11" y="79"/>
                    </a:cxn>
                    <a:cxn ang="0">
                      <a:pos x="79" y="187"/>
                    </a:cxn>
                  </a:cxnLst>
                  <a:rect l="0" t="0" r="r" b="b"/>
                  <a:pathLst>
                    <a:path w="198" h="198">
                      <a:moveTo>
                        <a:pt x="79" y="187"/>
                      </a:moveTo>
                      <a:cubicBezTo>
                        <a:pt x="127" y="198"/>
                        <a:pt x="175" y="168"/>
                        <a:pt x="187" y="119"/>
                      </a:cubicBezTo>
                      <a:cubicBezTo>
                        <a:pt x="198" y="71"/>
                        <a:pt x="168" y="23"/>
                        <a:pt x="120" y="11"/>
                      </a:cubicBezTo>
                      <a:cubicBezTo>
                        <a:pt x="71" y="0"/>
                        <a:pt x="23" y="30"/>
                        <a:pt x="11" y="79"/>
                      </a:cubicBezTo>
                      <a:cubicBezTo>
                        <a:pt x="0" y="127"/>
                        <a:pt x="30" y="175"/>
                        <a:pt x="79" y="18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26" name="Freeform 59"/>
                <p:cNvSpPr>
                  <a:spLocks/>
                </p:cNvSpPr>
                <p:nvPr/>
              </p:nvSpPr>
              <p:spPr bwMode="auto">
                <a:xfrm>
                  <a:off x="7582287" y="254167"/>
                  <a:ext cx="644371" cy="1005380"/>
                </a:xfrm>
                <a:custGeom>
                  <a:avLst/>
                  <a:gdLst/>
                  <a:ahLst/>
                  <a:cxnLst>
                    <a:cxn ang="0">
                      <a:pos x="77" y="364"/>
                    </a:cxn>
                    <a:cxn ang="0">
                      <a:pos x="77" y="364"/>
                    </a:cxn>
                    <a:cxn ang="0">
                      <a:pos x="141" y="350"/>
                    </a:cxn>
                    <a:cxn ang="0">
                      <a:pos x="190" y="325"/>
                    </a:cxn>
                    <a:cxn ang="0">
                      <a:pos x="190" y="270"/>
                    </a:cxn>
                    <a:cxn ang="0">
                      <a:pos x="155" y="271"/>
                    </a:cxn>
                    <a:cxn ang="0">
                      <a:pos x="77" y="300"/>
                    </a:cxn>
                    <a:cxn ang="0">
                      <a:pos x="77" y="300"/>
                    </a:cxn>
                    <a:cxn ang="0">
                      <a:pos x="64" y="285"/>
                    </a:cxn>
                    <a:cxn ang="0">
                      <a:pos x="77" y="292"/>
                    </a:cxn>
                    <a:cxn ang="0">
                      <a:pos x="78" y="292"/>
                    </a:cxn>
                    <a:cxn ang="0">
                      <a:pos x="157" y="261"/>
                    </a:cxn>
                    <a:cxn ang="0">
                      <a:pos x="159" y="198"/>
                    </a:cxn>
                    <a:cxn ang="0">
                      <a:pos x="216" y="212"/>
                    </a:cxn>
                    <a:cxn ang="0">
                      <a:pos x="193" y="262"/>
                    </a:cxn>
                    <a:cxn ang="0">
                      <a:pos x="212" y="307"/>
                    </a:cxn>
                    <a:cxn ang="0">
                      <a:pos x="168" y="346"/>
                    </a:cxn>
                    <a:cxn ang="0">
                      <a:pos x="137" y="373"/>
                    </a:cxn>
                    <a:cxn ang="0">
                      <a:pos x="77" y="372"/>
                    </a:cxn>
                    <a:cxn ang="0">
                      <a:pos x="77" y="374"/>
                    </a:cxn>
                    <a:cxn ang="0">
                      <a:pos x="77" y="794"/>
                    </a:cxn>
                    <a:cxn ang="0">
                      <a:pos x="176" y="794"/>
                    </a:cxn>
                    <a:cxn ang="0">
                      <a:pos x="194" y="481"/>
                    </a:cxn>
                    <a:cxn ang="0">
                      <a:pos x="244" y="844"/>
                    </a:cxn>
                    <a:cxn ang="0">
                      <a:pos x="293" y="450"/>
                    </a:cxn>
                    <a:cxn ang="0">
                      <a:pos x="293" y="205"/>
                    </a:cxn>
                    <a:cxn ang="0">
                      <a:pos x="529" y="56"/>
                    </a:cxn>
                    <a:cxn ang="0">
                      <a:pos x="480" y="15"/>
                    </a:cxn>
                    <a:cxn ang="0">
                      <a:pos x="279" y="143"/>
                    </a:cxn>
                    <a:cxn ang="0">
                      <a:pos x="265" y="146"/>
                    </a:cxn>
                    <a:cxn ang="0">
                      <a:pos x="108" y="146"/>
                    </a:cxn>
                    <a:cxn ang="0">
                      <a:pos x="95" y="148"/>
                    </a:cxn>
                    <a:cxn ang="0">
                      <a:pos x="0" y="285"/>
                    </a:cxn>
                    <a:cxn ang="0">
                      <a:pos x="76" y="364"/>
                    </a:cxn>
                  </a:cxnLst>
                  <a:rect l="0" t="0" r="r" b="b"/>
                  <a:pathLst>
                    <a:path w="541" h="844">
                      <a:moveTo>
                        <a:pt x="76" y="364"/>
                      </a:moveTo>
                      <a:cubicBezTo>
                        <a:pt x="76" y="364"/>
                        <a:pt x="76" y="364"/>
                        <a:pt x="77" y="364"/>
                      </a:cubicBezTo>
                      <a:cubicBezTo>
                        <a:pt x="77" y="364"/>
                        <a:pt x="77" y="364"/>
                        <a:pt x="77" y="364"/>
                      </a:cubicBezTo>
                      <a:cubicBezTo>
                        <a:pt x="77" y="364"/>
                        <a:pt x="77" y="364"/>
                        <a:pt x="77" y="364"/>
                      </a:cubicBezTo>
                      <a:cubicBezTo>
                        <a:pt x="77" y="364"/>
                        <a:pt x="77" y="364"/>
                        <a:pt x="77" y="364"/>
                      </a:cubicBezTo>
                      <a:cubicBezTo>
                        <a:pt x="97" y="364"/>
                        <a:pt x="117" y="359"/>
                        <a:pt x="141" y="350"/>
                      </a:cubicBezTo>
                      <a:cubicBezTo>
                        <a:pt x="150" y="346"/>
                        <a:pt x="161" y="341"/>
                        <a:pt x="171" y="335"/>
                      </a:cubicBezTo>
                      <a:cubicBezTo>
                        <a:pt x="177" y="332"/>
                        <a:pt x="183" y="328"/>
                        <a:pt x="190" y="325"/>
                      </a:cubicBezTo>
                      <a:cubicBezTo>
                        <a:pt x="205" y="315"/>
                        <a:pt x="210" y="296"/>
                        <a:pt x="201" y="281"/>
                      </a:cubicBezTo>
                      <a:cubicBezTo>
                        <a:pt x="198" y="276"/>
                        <a:pt x="195" y="272"/>
                        <a:pt x="190" y="270"/>
                      </a:cubicBezTo>
                      <a:cubicBezTo>
                        <a:pt x="180" y="264"/>
                        <a:pt x="168" y="263"/>
                        <a:pt x="157" y="269"/>
                      </a:cubicBezTo>
                      <a:cubicBezTo>
                        <a:pt x="156" y="270"/>
                        <a:pt x="156" y="270"/>
                        <a:pt x="155" y="271"/>
                      </a:cubicBezTo>
                      <a:cubicBezTo>
                        <a:pt x="116" y="294"/>
                        <a:pt x="90" y="301"/>
                        <a:pt x="77" y="300"/>
                      </a:cubicBezTo>
                      <a:cubicBezTo>
                        <a:pt x="77" y="300"/>
                        <a:pt x="77" y="300"/>
                        <a:pt x="77" y="300"/>
                      </a:cubicBezTo>
                      <a:cubicBezTo>
                        <a:pt x="77" y="300"/>
                        <a:pt x="77" y="300"/>
                        <a:pt x="77" y="300"/>
                      </a:cubicBezTo>
                      <a:cubicBezTo>
                        <a:pt x="77" y="300"/>
                        <a:pt x="77" y="300"/>
                        <a:pt x="77" y="300"/>
                      </a:cubicBezTo>
                      <a:cubicBezTo>
                        <a:pt x="68" y="300"/>
                        <a:pt x="67" y="298"/>
                        <a:pt x="67" y="298"/>
                      </a:cubicBezTo>
                      <a:cubicBezTo>
                        <a:pt x="66" y="297"/>
                        <a:pt x="64" y="293"/>
                        <a:pt x="64" y="285"/>
                      </a:cubicBezTo>
                      <a:cubicBezTo>
                        <a:pt x="64" y="274"/>
                        <a:pt x="68" y="257"/>
                        <a:pt x="77" y="242"/>
                      </a:cubicBezTo>
                      <a:cubicBezTo>
                        <a:pt x="77" y="292"/>
                        <a:pt x="77" y="292"/>
                        <a:pt x="77" y="292"/>
                      </a:cubicBezTo>
                      <a:cubicBezTo>
                        <a:pt x="77" y="292"/>
                        <a:pt x="77" y="292"/>
                        <a:pt x="78" y="292"/>
                      </a:cubicBezTo>
                      <a:cubicBezTo>
                        <a:pt x="78" y="292"/>
                        <a:pt x="78" y="292"/>
                        <a:pt x="78" y="292"/>
                      </a:cubicBezTo>
                      <a:cubicBezTo>
                        <a:pt x="90" y="292"/>
                        <a:pt x="117" y="285"/>
                        <a:pt x="153" y="263"/>
                      </a:cubicBezTo>
                      <a:cubicBezTo>
                        <a:pt x="154" y="262"/>
                        <a:pt x="155" y="261"/>
                        <a:pt x="157" y="261"/>
                      </a:cubicBezTo>
                      <a:cubicBezTo>
                        <a:pt x="163" y="224"/>
                        <a:pt x="163" y="224"/>
                        <a:pt x="163" y="224"/>
                      </a:cubicBezTo>
                      <a:cubicBezTo>
                        <a:pt x="159" y="217"/>
                        <a:pt x="157" y="208"/>
                        <a:pt x="159" y="198"/>
                      </a:cubicBezTo>
                      <a:cubicBezTo>
                        <a:pt x="163" y="181"/>
                        <a:pt x="179" y="170"/>
                        <a:pt x="195" y="174"/>
                      </a:cubicBezTo>
                      <a:cubicBezTo>
                        <a:pt x="211" y="177"/>
                        <a:pt x="220" y="194"/>
                        <a:pt x="216" y="212"/>
                      </a:cubicBezTo>
                      <a:cubicBezTo>
                        <a:pt x="214" y="221"/>
                        <a:pt x="208" y="228"/>
                        <a:pt x="201" y="233"/>
                      </a:cubicBezTo>
                      <a:cubicBezTo>
                        <a:pt x="193" y="262"/>
                        <a:pt x="193" y="262"/>
                        <a:pt x="193" y="262"/>
                      </a:cubicBezTo>
                      <a:cubicBezTo>
                        <a:pt x="199" y="265"/>
                        <a:pt x="204" y="270"/>
                        <a:pt x="208" y="277"/>
                      </a:cubicBezTo>
                      <a:cubicBezTo>
                        <a:pt x="213" y="286"/>
                        <a:pt x="215" y="297"/>
                        <a:pt x="212" y="307"/>
                      </a:cubicBezTo>
                      <a:cubicBezTo>
                        <a:pt x="210" y="317"/>
                        <a:pt x="203" y="326"/>
                        <a:pt x="194" y="331"/>
                      </a:cubicBezTo>
                      <a:cubicBezTo>
                        <a:pt x="185" y="337"/>
                        <a:pt x="176" y="341"/>
                        <a:pt x="168" y="346"/>
                      </a:cubicBezTo>
                      <a:cubicBezTo>
                        <a:pt x="159" y="378"/>
                        <a:pt x="159" y="378"/>
                        <a:pt x="159" y="378"/>
                      </a:cubicBezTo>
                      <a:cubicBezTo>
                        <a:pt x="137" y="373"/>
                        <a:pt x="137" y="373"/>
                        <a:pt x="137" y="373"/>
                      </a:cubicBezTo>
                      <a:cubicBezTo>
                        <a:pt x="139" y="359"/>
                        <a:pt x="139" y="359"/>
                        <a:pt x="139" y="359"/>
                      </a:cubicBezTo>
                      <a:cubicBezTo>
                        <a:pt x="116" y="368"/>
                        <a:pt x="96" y="372"/>
                        <a:pt x="77" y="372"/>
                      </a:cubicBezTo>
                      <a:cubicBezTo>
                        <a:pt x="77" y="372"/>
                        <a:pt x="77" y="372"/>
                        <a:pt x="77" y="372"/>
                      </a:cubicBezTo>
                      <a:cubicBezTo>
                        <a:pt x="77" y="374"/>
                        <a:pt x="77" y="374"/>
                        <a:pt x="77" y="374"/>
                      </a:cubicBezTo>
                      <a:cubicBezTo>
                        <a:pt x="77" y="450"/>
                        <a:pt x="77" y="450"/>
                        <a:pt x="77" y="450"/>
                      </a:cubicBezTo>
                      <a:cubicBezTo>
                        <a:pt x="77" y="794"/>
                        <a:pt x="77" y="794"/>
                        <a:pt x="77" y="794"/>
                      </a:cubicBezTo>
                      <a:cubicBezTo>
                        <a:pt x="77" y="822"/>
                        <a:pt x="99" y="844"/>
                        <a:pt x="126" y="844"/>
                      </a:cubicBezTo>
                      <a:cubicBezTo>
                        <a:pt x="154" y="844"/>
                        <a:pt x="176" y="822"/>
                        <a:pt x="176" y="794"/>
                      </a:cubicBezTo>
                      <a:cubicBezTo>
                        <a:pt x="176" y="481"/>
                        <a:pt x="176" y="481"/>
                        <a:pt x="176" y="481"/>
                      </a:cubicBezTo>
                      <a:cubicBezTo>
                        <a:pt x="194" y="481"/>
                        <a:pt x="194" y="481"/>
                        <a:pt x="194" y="481"/>
                      </a:cubicBezTo>
                      <a:cubicBezTo>
                        <a:pt x="194" y="794"/>
                        <a:pt x="194" y="794"/>
                        <a:pt x="194" y="794"/>
                      </a:cubicBezTo>
                      <a:cubicBezTo>
                        <a:pt x="194" y="822"/>
                        <a:pt x="217" y="844"/>
                        <a:pt x="244" y="844"/>
                      </a:cubicBezTo>
                      <a:cubicBezTo>
                        <a:pt x="271" y="844"/>
                        <a:pt x="293" y="822"/>
                        <a:pt x="293" y="794"/>
                      </a:cubicBezTo>
                      <a:cubicBezTo>
                        <a:pt x="293" y="450"/>
                        <a:pt x="293" y="450"/>
                        <a:pt x="293" y="450"/>
                      </a:cubicBezTo>
                      <a:cubicBezTo>
                        <a:pt x="293" y="374"/>
                        <a:pt x="293" y="374"/>
                        <a:pt x="293" y="374"/>
                      </a:cubicBezTo>
                      <a:cubicBezTo>
                        <a:pt x="293" y="205"/>
                        <a:pt x="293" y="205"/>
                        <a:pt x="293" y="205"/>
                      </a:cubicBezTo>
                      <a:cubicBezTo>
                        <a:pt x="309" y="202"/>
                        <a:pt x="331" y="196"/>
                        <a:pt x="356" y="185"/>
                      </a:cubicBezTo>
                      <a:cubicBezTo>
                        <a:pt x="407" y="164"/>
                        <a:pt x="471" y="126"/>
                        <a:pt x="529" y="56"/>
                      </a:cubicBezTo>
                      <a:cubicBezTo>
                        <a:pt x="541" y="43"/>
                        <a:pt x="539" y="22"/>
                        <a:pt x="525" y="11"/>
                      </a:cubicBezTo>
                      <a:cubicBezTo>
                        <a:pt x="512" y="0"/>
                        <a:pt x="491" y="2"/>
                        <a:pt x="480" y="15"/>
                      </a:cubicBezTo>
                      <a:cubicBezTo>
                        <a:pt x="430" y="76"/>
                        <a:pt x="374" y="108"/>
                        <a:pt x="331" y="126"/>
                      </a:cubicBezTo>
                      <a:cubicBezTo>
                        <a:pt x="310" y="135"/>
                        <a:pt x="292" y="140"/>
                        <a:pt x="279" y="143"/>
                      </a:cubicBezTo>
                      <a:cubicBezTo>
                        <a:pt x="273" y="144"/>
                        <a:pt x="268" y="145"/>
                        <a:pt x="265" y="146"/>
                      </a:cubicBezTo>
                      <a:cubicBezTo>
                        <a:pt x="265" y="146"/>
                        <a:pt x="265" y="146"/>
                        <a:pt x="265" y="146"/>
                      </a:cubicBezTo>
                      <a:cubicBezTo>
                        <a:pt x="264" y="146"/>
                        <a:pt x="263" y="146"/>
                        <a:pt x="262" y="146"/>
                      </a:cubicBezTo>
                      <a:cubicBezTo>
                        <a:pt x="108" y="146"/>
                        <a:pt x="108" y="146"/>
                        <a:pt x="108" y="146"/>
                      </a:cubicBezTo>
                      <a:cubicBezTo>
                        <a:pt x="106" y="146"/>
                        <a:pt x="104" y="146"/>
                        <a:pt x="102" y="146"/>
                      </a:cubicBezTo>
                      <a:cubicBezTo>
                        <a:pt x="100" y="147"/>
                        <a:pt x="97" y="147"/>
                        <a:pt x="95" y="148"/>
                      </a:cubicBezTo>
                      <a:cubicBezTo>
                        <a:pt x="64" y="157"/>
                        <a:pt x="42" y="179"/>
                        <a:pt x="26" y="204"/>
                      </a:cubicBezTo>
                      <a:cubicBezTo>
                        <a:pt x="10" y="229"/>
                        <a:pt x="0" y="257"/>
                        <a:pt x="0" y="285"/>
                      </a:cubicBezTo>
                      <a:cubicBezTo>
                        <a:pt x="0" y="303"/>
                        <a:pt x="4" y="323"/>
                        <a:pt x="18" y="339"/>
                      </a:cubicBezTo>
                      <a:cubicBezTo>
                        <a:pt x="32" y="356"/>
                        <a:pt x="54" y="364"/>
                        <a:pt x="76" y="36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grpSp>
          <p:sp>
            <p:nvSpPr>
              <p:cNvPr id="24" name="Pěticípá hvězda 23"/>
              <p:cNvSpPr/>
              <p:nvPr/>
            </p:nvSpPr>
            <p:spPr>
              <a:xfrm>
                <a:off x="3267848" y="2005549"/>
                <a:ext cx="220649" cy="180069"/>
              </a:xfrm>
              <a:prstGeom prst="star5">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a:ln>
                    <a:noFill/>
                  </a:ln>
                  <a:solidFill>
                    <a:sysClr val="windowText" lastClr="000000"/>
                  </a:solidFill>
                  <a:effectLst/>
                  <a:uLnTx/>
                  <a:uFillTx/>
                </a:endParaRPr>
              </a:p>
            </p:txBody>
          </p:sp>
        </p:grpSp>
      </p:grpSp>
      <p:sp>
        <p:nvSpPr>
          <p:cNvPr id="2" name="Zástupný symbol pro číslo snímku 1"/>
          <p:cNvSpPr>
            <a:spLocks noGrp="1"/>
          </p:cNvSpPr>
          <p:nvPr>
            <p:ph type="sldNum" sz="quarter" idx="12"/>
          </p:nvPr>
        </p:nvSpPr>
        <p:spPr/>
        <p:txBody>
          <a:bodyPr/>
          <a:lstStyle/>
          <a:p>
            <a:pPr defTabSz="685800">
              <a:defRPr/>
            </a:pPr>
            <a:fld id="{EFA7B33C-2957-4FED-A986-F7D0C74A1F7C}" type="slidenum">
              <a:rPr lang="cs-CZ" smtClean="0">
                <a:solidFill>
                  <a:srgbClr val="003C78"/>
                </a:solidFill>
              </a:rPr>
              <a:pPr defTabSz="685800">
                <a:defRPr/>
              </a:pPr>
              <a:t>33</a:t>
            </a:fld>
            <a:endParaRPr lang="cs-CZ" dirty="0">
              <a:solidFill>
                <a:srgbClr val="003C78"/>
              </a:solidFill>
            </a:endParaRPr>
          </a:p>
        </p:txBody>
      </p:sp>
      <p:sp>
        <p:nvSpPr>
          <p:cNvPr id="6" name="Nadpis 3"/>
          <p:cNvSpPr txBox="1">
            <a:spLocks/>
          </p:cNvSpPr>
          <p:nvPr/>
        </p:nvSpPr>
        <p:spPr>
          <a:xfrm>
            <a:off x="220553" y="454018"/>
            <a:ext cx="8654595" cy="461548"/>
          </a:xfrm>
          <a:prstGeom prst="rect">
            <a:avLst/>
          </a:prstGeom>
        </p:spPr>
        <p:txBody>
          <a:bodyPr vert="horz" lIns="36000" tIns="45720" rIns="36000" bIns="45720" rtlCol="0" anchor="t">
            <a:noAutofit/>
          </a:bodyPr>
          <a:lstStyle>
            <a:lvl1pPr algn="l" defTabSz="914400" rtl="0" eaLnBrk="1" latinLnBrk="0" hangingPunct="1">
              <a:spcBef>
                <a:spcPct val="0"/>
              </a:spcBef>
              <a:buNone/>
              <a:defRPr sz="2800" b="1" kern="1200">
                <a:solidFill>
                  <a:srgbClr val="404040"/>
                </a:solidFill>
                <a:latin typeface="Calibri" pitchFamily="34" charset="0"/>
                <a:ea typeface="+mj-ea"/>
                <a:cs typeface="Arial"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pl-PL" sz="2400" b="1" i="0" u="none" strike="noStrike" kern="1200" cap="none" spc="0" normalizeH="0" baseline="0" noProof="0" dirty="0">
                <a:ln>
                  <a:noFill/>
                </a:ln>
                <a:solidFill>
                  <a:srgbClr val="404040"/>
                </a:solidFill>
                <a:effectLst/>
                <a:uLnTx/>
                <a:uFillTx/>
                <a:latin typeface="Calibri" pitchFamily="34" charset="0"/>
                <a:ea typeface="+mj-ea"/>
                <a:cs typeface="Arial" pitchFamily="34" charset="0"/>
              </a:rPr>
              <a:t>Pardubický kraj</a:t>
            </a:r>
          </a:p>
        </p:txBody>
      </p:sp>
      <p:sp>
        <p:nvSpPr>
          <p:cNvPr id="7" name="Zástupný symbol pro text 4"/>
          <p:cNvSpPr txBox="1">
            <a:spLocks/>
          </p:cNvSpPr>
          <p:nvPr/>
        </p:nvSpPr>
        <p:spPr>
          <a:xfrm>
            <a:off x="166765" y="188107"/>
            <a:ext cx="6710396" cy="442661"/>
          </a:xfrm>
          <a:prstGeom prst="rect">
            <a:avLst/>
          </a:prstGeom>
        </p:spPr>
        <p:txBody>
          <a:bodyPr/>
          <a:lstStyle>
            <a:lvl1pPr marL="174625" indent="-174625" algn="l" defTabSz="914400" rtl="0" eaLnBrk="1" latinLnBrk="0" hangingPunct="1">
              <a:spcBef>
                <a:spcPct val="20000"/>
              </a:spcBef>
              <a:buFont typeface="Wingdings" pitchFamily="2" charset="2"/>
              <a:buChar char="§"/>
              <a:defRPr sz="2000" kern="1200">
                <a:solidFill>
                  <a:srgbClr val="404040"/>
                </a:solidFill>
                <a:latin typeface="Calibri" pitchFamily="34" charset="0"/>
                <a:ea typeface="+mn-ea"/>
                <a:cs typeface="Arial" pitchFamily="34" charset="0"/>
              </a:defRPr>
            </a:lvl1pPr>
            <a:lvl2pPr marL="444500" indent="-203200" algn="l" defTabSz="914400" rtl="0" eaLnBrk="1" latinLnBrk="0" hangingPunct="1">
              <a:spcBef>
                <a:spcPct val="20000"/>
              </a:spcBef>
              <a:buSzPct val="100000"/>
              <a:buFont typeface="Wingdings" panose="05000000000000000000" pitchFamily="2" charset="2"/>
              <a:buChar char="§"/>
              <a:defRPr sz="1800" kern="1200">
                <a:solidFill>
                  <a:srgbClr val="404040"/>
                </a:solidFill>
                <a:latin typeface="Calibri" pitchFamily="34" charset="0"/>
                <a:ea typeface="+mn-ea"/>
                <a:cs typeface="Arial" pitchFamily="34" charset="0"/>
              </a:defRPr>
            </a:lvl2pPr>
            <a:lvl3pPr marL="622300" indent="-127000" algn="l" defTabSz="914400" rtl="0" eaLnBrk="1" latinLnBrk="0" hangingPunct="1">
              <a:spcBef>
                <a:spcPct val="20000"/>
              </a:spcBef>
              <a:buSzPct val="100000"/>
              <a:buFont typeface="Arial" pitchFamily="34" charset="0"/>
              <a:buNone/>
              <a:defRPr sz="1800" kern="1200">
                <a:solidFill>
                  <a:srgbClr val="404040"/>
                </a:solidFill>
                <a:latin typeface="Calibri" pitchFamily="34" charset="0"/>
                <a:ea typeface="+mn-ea"/>
                <a:cs typeface="Arial" pitchFamily="34" charset="0"/>
              </a:defRPr>
            </a:lvl3pPr>
            <a:lvl4pPr marL="901700" indent="-139700" algn="l" defTabSz="914400" rtl="0" eaLnBrk="1" latinLnBrk="0" hangingPunct="1">
              <a:spcBef>
                <a:spcPct val="20000"/>
              </a:spcBef>
              <a:buFont typeface="Arial" pitchFamily="34" charset="0"/>
              <a:buNone/>
              <a:defRPr sz="1600" kern="1200">
                <a:solidFill>
                  <a:srgbClr val="404040"/>
                </a:solidFill>
                <a:latin typeface="Calibri" pitchFamily="34" charset="0"/>
                <a:ea typeface="+mn-ea"/>
                <a:cs typeface="Arial" pitchFamily="34" charset="0"/>
              </a:defRPr>
            </a:lvl4pPr>
            <a:lvl5pPr marL="1257300" indent="-139700" algn="l" defTabSz="914400" rtl="0" eaLnBrk="1" latinLnBrk="0" hangingPunct="1">
              <a:spcBef>
                <a:spcPct val="20000"/>
              </a:spcBef>
              <a:buFont typeface="Arial" pitchFamily="34" charset="0"/>
              <a:buNone/>
              <a:defRPr sz="1400" kern="1200">
                <a:solidFill>
                  <a:srgbClr val="404040"/>
                </a:solidFill>
                <a:latin typeface="Calibri"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Wingdings" pitchFamily="2" charset="2"/>
              <a:buNone/>
              <a:tabLst/>
              <a:defRPr/>
            </a:pPr>
            <a:r>
              <a:rPr kumimoji="0" lang="pl-PL" sz="1800" b="0" i="0" u="none" strike="noStrike" kern="1200" cap="none" spc="0" normalizeH="0" baseline="0" noProof="0" dirty="0">
                <a:ln>
                  <a:noFill/>
                </a:ln>
                <a:solidFill>
                  <a:srgbClr val="404040"/>
                </a:solidFill>
                <a:effectLst/>
                <a:uLnTx/>
                <a:uFillTx/>
                <a:latin typeface="Calibri" pitchFamily="34" charset="0"/>
                <a:ea typeface="+mn-ea"/>
                <a:cs typeface="Arial" pitchFamily="34" charset="0"/>
              </a:rPr>
              <a:t>JAK SI TIC VEDLA V JEDNOTLIVÝCH KRAJÍCH?</a:t>
            </a:r>
          </a:p>
        </p:txBody>
      </p:sp>
      <p:grpSp>
        <p:nvGrpSpPr>
          <p:cNvPr id="60" name="Skupina 59"/>
          <p:cNvGrpSpPr/>
          <p:nvPr/>
        </p:nvGrpSpPr>
        <p:grpSpPr>
          <a:xfrm>
            <a:off x="5220886" y="4431589"/>
            <a:ext cx="2303951" cy="247593"/>
            <a:chOff x="5245266" y="2311868"/>
            <a:chExt cx="2303951" cy="247593"/>
          </a:xfrm>
        </p:grpSpPr>
        <p:sp>
          <p:nvSpPr>
            <p:cNvPr id="8" name="TextovéPole 7"/>
            <p:cNvSpPr txBox="1"/>
            <p:nvPr/>
          </p:nvSpPr>
          <p:spPr>
            <a:xfrm>
              <a:off x="5365835" y="2312812"/>
              <a:ext cx="525354" cy="246221"/>
            </a:xfrm>
            <a:prstGeom prst="rect">
              <a:avLst/>
            </a:prstGeom>
          </p:spPr>
          <p:txBody>
            <a:bodyPr wrap="none" rtlCol="0">
              <a:spAutoFit/>
            </a:bodyPr>
            <a:lstStyle/>
            <a:p>
              <a:pPr marL="0" marR="0" lvl="0" indent="0" defTabSz="914330" eaLnBrk="1" fontAlgn="auto" latinLnBrk="0" hangingPunct="1">
                <a:lnSpc>
                  <a:spcPct val="100000"/>
                </a:lnSpc>
                <a:spcBef>
                  <a:spcPts val="600"/>
                </a:spcBef>
                <a:spcAft>
                  <a:spcPts val="0"/>
                </a:spcAft>
                <a:buClrTx/>
                <a:buSzTx/>
                <a:buFontTx/>
                <a:buNone/>
                <a:tabLst/>
                <a:defRPr/>
              </a:pPr>
              <a:r>
                <a:rPr kumimoji="0" lang="cs-CZ" sz="1000" b="0" i="0" u="none" strike="noStrike" kern="0" cap="none" spc="0" normalizeH="0" baseline="0" noProof="0" dirty="0">
                  <a:ln>
                    <a:noFill/>
                  </a:ln>
                  <a:solidFill>
                    <a:srgbClr val="404040"/>
                  </a:solidFill>
                  <a:effectLst/>
                  <a:uLnTx/>
                  <a:uFillTx/>
                  <a:latin typeface="Calibri"/>
                  <a:cs typeface="Arial" pitchFamily="34" charset="0"/>
                </a:rPr>
                <a:t>&gt; 85 %</a:t>
              </a:r>
            </a:p>
          </p:txBody>
        </p:sp>
        <p:sp>
          <p:nvSpPr>
            <p:cNvPr id="9" name="Obdélník 8"/>
            <p:cNvSpPr/>
            <p:nvPr/>
          </p:nvSpPr>
          <p:spPr>
            <a:xfrm>
              <a:off x="5245266" y="2390351"/>
              <a:ext cx="175731" cy="81080"/>
            </a:xfrm>
            <a:prstGeom prst="rect">
              <a:avLst/>
            </a:prstGeom>
            <a:solidFill>
              <a:srgbClr val="00B05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10" name="Obdélník 9"/>
            <p:cNvSpPr/>
            <p:nvPr/>
          </p:nvSpPr>
          <p:spPr>
            <a:xfrm>
              <a:off x="5912077" y="2390351"/>
              <a:ext cx="175731" cy="81080"/>
            </a:xfrm>
            <a:prstGeom prst="rect">
              <a:avLst/>
            </a:prstGeom>
            <a:solidFill>
              <a:srgbClr val="FFC00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11" name="Obdélník 10"/>
            <p:cNvSpPr/>
            <p:nvPr/>
          </p:nvSpPr>
          <p:spPr>
            <a:xfrm>
              <a:off x="6903854" y="2387376"/>
              <a:ext cx="175731" cy="81080"/>
            </a:xfrm>
            <a:prstGeom prst="rect">
              <a:avLst/>
            </a:prstGeom>
            <a:solidFill>
              <a:srgbClr val="FF000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12" name="TextovéPole 11"/>
            <p:cNvSpPr txBox="1"/>
            <p:nvPr/>
          </p:nvSpPr>
          <p:spPr>
            <a:xfrm>
              <a:off x="7023863" y="2311868"/>
              <a:ext cx="525354" cy="246221"/>
            </a:xfrm>
            <a:prstGeom prst="rect">
              <a:avLst/>
            </a:prstGeom>
          </p:spPr>
          <p:txBody>
            <a:bodyPr wrap="none" rtlCol="0">
              <a:spAutoFit/>
            </a:bodyPr>
            <a:lstStyle/>
            <a:p>
              <a:pPr marL="0" marR="0" lvl="0" indent="0" defTabSz="914330" eaLnBrk="1" fontAlgn="auto" latinLnBrk="0" hangingPunct="1">
                <a:lnSpc>
                  <a:spcPct val="100000"/>
                </a:lnSpc>
                <a:spcBef>
                  <a:spcPts val="600"/>
                </a:spcBef>
                <a:spcAft>
                  <a:spcPts val="0"/>
                </a:spcAft>
                <a:buClrTx/>
                <a:buSzTx/>
                <a:buFontTx/>
                <a:buNone/>
                <a:tabLst/>
                <a:defRPr/>
              </a:pPr>
              <a:r>
                <a:rPr kumimoji="0" lang="cs-CZ" sz="1000" b="0" i="0" u="none" strike="noStrike" kern="0" cap="none" spc="0" normalizeH="0" baseline="0" noProof="0" dirty="0">
                  <a:ln>
                    <a:noFill/>
                  </a:ln>
                  <a:solidFill>
                    <a:srgbClr val="404040"/>
                  </a:solidFill>
                  <a:effectLst/>
                  <a:uLnTx/>
                  <a:uFillTx/>
                  <a:latin typeface="Calibri"/>
                  <a:cs typeface="Arial" pitchFamily="34" charset="0"/>
                </a:rPr>
                <a:t>&lt; 70 %</a:t>
              </a:r>
            </a:p>
          </p:txBody>
        </p:sp>
        <p:sp>
          <p:nvSpPr>
            <p:cNvPr id="13" name="TextovéPole 12"/>
            <p:cNvSpPr txBox="1"/>
            <p:nvPr/>
          </p:nvSpPr>
          <p:spPr>
            <a:xfrm>
              <a:off x="6039359" y="2313240"/>
              <a:ext cx="880151" cy="246221"/>
            </a:xfrm>
            <a:prstGeom prst="rect">
              <a:avLst/>
            </a:prstGeom>
          </p:spPr>
          <p:txBody>
            <a:bodyPr wrap="none" rtlCol="0">
              <a:spAutoFit/>
            </a:bodyPr>
            <a:lstStyle/>
            <a:p>
              <a:pPr marL="0" marR="0" lvl="0" indent="0" defTabSz="914330" eaLnBrk="1" fontAlgn="auto" latinLnBrk="0" hangingPunct="1">
                <a:lnSpc>
                  <a:spcPct val="100000"/>
                </a:lnSpc>
                <a:spcBef>
                  <a:spcPts val="600"/>
                </a:spcBef>
                <a:spcAft>
                  <a:spcPts val="0"/>
                </a:spcAft>
                <a:buClrTx/>
                <a:buSzTx/>
                <a:buFontTx/>
                <a:buNone/>
                <a:tabLst/>
                <a:defRPr/>
              </a:pPr>
              <a:r>
                <a:rPr kumimoji="0" lang="cs-CZ" sz="1000" b="0" i="0" u="none" strike="noStrike" kern="0" cap="none" spc="0" normalizeH="0" baseline="0" noProof="0" dirty="0">
                  <a:ln>
                    <a:noFill/>
                  </a:ln>
                  <a:solidFill>
                    <a:srgbClr val="404040"/>
                  </a:solidFill>
                  <a:effectLst/>
                  <a:uLnTx/>
                  <a:uFillTx/>
                  <a:latin typeface="Calibri"/>
                  <a:cs typeface="Arial" pitchFamily="34" charset="0"/>
                </a:rPr>
                <a:t>70 % až 85 % </a:t>
              </a:r>
            </a:p>
          </p:txBody>
        </p:sp>
      </p:grpSp>
      <p:graphicFrame>
        <p:nvGraphicFramePr>
          <p:cNvPr id="14" name="Chart 1"/>
          <p:cNvGraphicFramePr/>
          <p:nvPr>
            <p:extLst>
              <p:ext uri="{D42A27DB-BD31-4B8C-83A1-F6EECF244321}">
                <p14:modId xmlns:p14="http://schemas.microsoft.com/office/powerpoint/2010/main" val="553908757"/>
              </p:ext>
            </p:extLst>
          </p:nvPr>
        </p:nvGraphicFramePr>
        <p:xfrm>
          <a:off x="4374135" y="2158001"/>
          <a:ext cx="3898033" cy="2263426"/>
        </p:xfrm>
        <a:graphic>
          <a:graphicData uri="http://schemas.openxmlformats.org/drawingml/2006/chart">
            <c:chart xmlns:c="http://schemas.openxmlformats.org/drawingml/2006/chart" xmlns:r="http://schemas.openxmlformats.org/officeDocument/2006/relationships" r:id="rId4"/>
          </a:graphicData>
        </a:graphic>
      </p:graphicFrame>
      <p:grpSp>
        <p:nvGrpSpPr>
          <p:cNvPr id="15" name="Skupina 14"/>
          <p:cNvGrpSpPr/>
          <p:nvPr/>
        </p:nvGrpSpPr>
        <p:grpSpPr>
          <a:xfrm>
            <a:off x="468292" y="1045629"/>
            <a:ext cx="1660880" cy="1097302"/>
            <a:chOff x="378494" y="1280334"/>
            <a:chExt cx="1370979" cy="849543"/>
          </a:xfrm>
          <a:solidFill>
            <a:srgbClr val="404040"/>
          </a:solidFill>
        </p:grpSpPr>
        <p:sp>
          <p:nvSpPr>
            <p:cNvPr id="16" name="Obdélník 15"/>
            <p:cNvSpPr/>
            <p:nvPr/>
          </p:nvSpPr>
          <p:spPr>
            <a:xfrm>
              <a:off x="378494" y="1288473"/>
              <a:ext cx="1370979" cy="84140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17" name="TextovéPole 16"/>
            <p:cNvSpPr txBox="1"/>
            <p:nvPr/>
          </p:nvSpPr>
          <p:spPr>
            <a:xfrm>
              <a:off x="378494" y="1280334"/>
              <a:ext cx="1370979" cy="616586"/>
            </a:xfrm>
            <a:prstGeom prst="rect">
              <a:avLst/>
            </a:prstGeom>
            <a:grpFill/>
          </p:spPr>
          <p:txBody>
            <a:bodyPr wrap="square" lIns="90000" tIns="54000" rIns="90000" bIns="90000" rtlCol="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cs-CZ" sz="4400" b="1" kern="0" dirty="0">
                  <a:solidFill>
                    <a:srgbClr val="00B050"/>
                  </a:solidFill>
                  <a:latin typeface="Calibri" panose="020F0502020204030204" pitchFamily="34" charset="0"/>
                </a:rPr>
                <a:t>91</a:t>
              </a:r>
              <a:r>
                <a:rPr kumimoji="0" lang="cs-CZ" sz="4400" b="1" i="0" u="none" strike="noStrike" kern="0" cap="none" spc="0" normalizeH="0" baseline="0" noProof="0" dirty="0">
                  <a:ln>
                    <a:noFill/>
                  </a:ln>
                  <a:solidFill>
                    <a:srgbClr val="00B050"/>
                  </a:solidFill>
                  <a:effectLst/>
                  <a:uLnTx/>
                  <a:uFillTx/>
                  <a:latin typeface="Calibri" panose="020F0502020204030204" pitchFamily="34" charset="0"/>
                </a:rPr>
                <a:t>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1400" b="1" i="0" u="none" strike="noStrike" kern="0" cap="none" spc="0" normalizeH="0" baseline="0" noProof="0" dirty="0">
                  <a:ln>
                    <a:noFill/>
                  </a:ln>
                  <a:solidFill>
                    <a:schemeClr val="bg1"/>
                  </a:solidFill>
                  <a:effectLst/>
                  <a:uLnTx/>
                  <a:uFillTx/>
                  <a:latin typeface="Calibri" panose="020F0502020204030204" pitchFamily="34" charset="0"/>
                </a:rPr>
                <a:t>n = </a:t>
              </a:r>
              <a:r>
                <a:rPr lang="cs-CZ" sz="1400" b="1" kern="0" dirty="0">
                  <a:solidFill>
                    <a:schemeClr val="bg1"/>
                  </a:solidFill>
                  <a:latin typeface="Calibri" panose="020F0502020204030204" pitchFamily="34" charset="0"/>
                </a:rPr>
                <a:t>35</a:t>
              </a:r>
              <a:endParaRPr kumimoji="0" lang="cs-CZ" sz="1400" b="1" i="0" u="none" strike="noStrike" kern="0" cap="none" spc="0" normalizeH="0" baseline="0" noProof="0" dirty="0">
                <a:ln>
                  <a:noFill/>
                </a:ln>
                <a:solidFill>
                  <a:schemeClr val="bg1"/>
                </a:solidFill>
                <a:effectLst/>
                <a:uLnTx/>
                <a:uFillTx/>
                <a:latin typeface="Calibri" panose="020F0502020204030204" pitchFamily="34" charset="0"/>
              </a:endParaRPr>
            </a:p>
          </p:txBody>
        </p:sp>
      </p:grpSp>
      <p:grpSp>
        <p:nvGrpSpPr>
          <p:cNvPr id="51" name="Skupina 50"/>
          <p:cNvGrpSpPr/>
          <p:nvPr/>
        </p:nvGrpSpPr>
        <p:grpSpPr>
          <a:xfrm>
            <a:off x="2152268" y="989443"/>
            <a:ext cx="2041420" cy="1102557"/>
            <a:chOff x="2329469" y="991069"/>
            <a:chExt cx="2041420" cy="1102557"/>
          </a:xfrm>
        </p:grpSpPr>
        <p:sp>
          <p:nvSpPr>
            <p:cNvPr id="4" name="Obdélník 3"/>
            <p:cNvSpPr/>
            <p:nvPr/>
          </p:nvSpPr>
          <p:spPr>
            <a:xfrm>
              <a:off x="2347123" y="1347884"/>
              <a:ext cx="1742825" cy="706131"/>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18" name="TextovéPole 17"/>
            <p:cNvSpPr txBox="1"/>
            <p:nvPr/>
          </p:nvSpPr>
          <p:spPr>
            <a:xfrm>
              <a:off x="2345913" y="1047096"/>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Celkový index v ČR:</a:t>
              </a:r>
            </a:p>
          </p:txBody>
        </p:sp>
        <p:sp>
          <p:nvSpPr>
            <p:cNvPr id="19" name="TextovéPole 18"/>
            <p:cNvSpPr txBox="1"/>
            <p:nvPr/>
          </p:nvSpPr>
          <p:spPr>
            <a:xfrm>
              <a:off x="3482495" y="991069"/>
              <a:ext cx="888394"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sz="1600" b="1" kern="0" dirty="0">
                  <a:solidFill>
                    <a:srgbClr val="00B050"/>
                  </a:solidFill>
                  <a:latin typeface="Calibri" panose="020F0502020204030204" pitchFamily="34" charset="0"/>
                </a:rPr>
                <a:t>87</a:t>
              </a:r>
              <a:r>
                <a:rPr kumimoji="0" lang="cs-CZ" sz="1600" b="1" i="0" u="none" strike="noStrike" kern="0" cap="none" spc="0" normalizeH="0" baseline="0" noProof="0" dirty="0">
                  <a:ln>
                    <a:noFill/>
                  </a:ln>
                  <a:solidFill>
                    <a:srgbClr val="00B050"/>
                  </a:solidFill>
                  <a:effectLst/>
                  <a:uLnTx/>
                  <a:uFillTx/>
                  <a:latin typeface="Calibri" panose="020F0502020204030204" pitchFamily="34" charset="0"/>
                </a:rPr>
                <a:t> %</a:t>
              </a:r>
            </a:p>
          </p:txBody>
        </p:sp>
        <p:sp>
          <p:nvSpPr>
            <p:cNvPr id="20" name="TextovéPole 19"/>
            <p:cNvSpPr txBox="1"/>
            <p:nvPr/>
          </p:nvSpPr>
          <p:spPr>
            <a:xfrm>
              <a:off x="2329469" y="1752804"/>
              <a:ext cx="1978431"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V celorepublikovém srovnání</a:t>
              </a:r>
            </a:p>
          </p:txBody>
        </p:sp>
      </p:grpSp>
      <p:grpSp>
        <p:nvGrpSpPr>
          <p:cNvPr id="44" name="Skupina 43"/>
          <p:cNvGrpSpPr/>
          <p:nvPr/>
        </p:nvGrpSpPr>
        <p:grpSpPr>
          <a:xfrm>
            <a:off x="5585685" y="989443"/>
            <a:ext cx="1954167" cy="1063043"/>
            <a:chOff x="5353287" y="1000492"/>
            <a:chExt cx="1954167" cy="1063043"/>
          </a:xfrm>
        </p:grpSpPr>
        <p:sp>
          <p:nvSpPr>
            <p:cNvPr id="27" name="Obdélník 26"/>
            <p:cNvSpPr/>
            <p:nvPr/>
          </p:nvSpPr>
          <p:spPr>
            <a:xfrm>
              <a:off x="5363079" y="1357404"/>
              <a:ext cx="1620000" cy="706131"/>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33" name="TextovéPole 32"/>
            <p:cNvSpPr txBox="1"/>
            <p:nvPr/>
          </p:nvSpPr>
          <p:spPr>
            <a:xfrm>
              <a:off x="5353287" y="1056519"/>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Index v roce 2016:</a:t>
              </a:r>
            </a:p>
          </p:txBody>
        </p:sp>
        <p:sp>
          <p:nvSpPr>
            <p:cNvPr id="34" name="TextovéPole 33"/>
            <p:cNvSpPr txBox="1"/>
            <p:nvPr/>
          </p:nvSpPr>
          <p:spPr>
            <a:xfrm>
              <a:off x="6419060" y="1000492"/>
              <a:ext cx="888394"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600" b="1" i="0" u="none" strike="noStrike" kern="0" cap="none" spc="0" normalizeH="0" baseline="0" noProof="0" dirty="0">
                  <a:ln>
                    <a:noFill/>
                  </a:ln>
                  <a:solidFill>
                    <a:srgbClr val="00B050"/>
                  </a:solidFill>
                  <a:effectLst/>
                  <a:uLnTx/>
                  <a:uFillTx/>
                  <a:latin typeface="Calibri" panose="020F0502020204030204" pitchFamily="34" charset="0"/>
                </a:rPr>
                <a:t>95 %</a:t>
              </a:r>
            </a:p>
          </p:txBody>
        </p:sp>
      </p:grpSp>
      <p:grpSp>
        <p:nvGrpSpPr>
          <p:cNvPr id="42" name="Skupina 41"/>
          <p:cNvGrpSpPr/>
          <p:nvPr/>
        </p:nvGrpSpPr>
        <p:grpSpPr>
          <a:xfrm>
            <a:off x="7196812" y="982812"/>
            <a:ext cx="1895016" cy="1068462"/>
            <a:chOff x="7017062" y="990941"/>
            <a:chExt cx="2070565" cy="1068462"/>
          </a:xfrm>
        </p:grpSpPr>
        <p:sp>
          <p:nvSpPr>
            <p:cNvPr id="30" name="Obdélník 29"/>
            <p:cNvSpPr/>
            <p:nvPr/>
          </p:nvSpPr>
          <p:spPr>
            <a:xfrm>
              <a:off x="7062473" y="1353272"/>
              <a:ext cx="1770072" cy="706131"/>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35" name="TextovéPole 34"/>
            <p:cNvSpPr txBox="1"/>
            <p:nvPr/>
          </p:nvSpPr>
          <p:spPr>
            <a:xfrm>
              <a:off x="7017062" y="1047187"/>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Index v roce 2015:</a:t>
              </a:r>
            </a:p>
          </p:txBody>
        </p:sp>
        <p:sp>
          <p:nvSpPr>
            <p:cNvPr id="36" name="TextovéPole 35"/>
            <p:cNvSpPr txBox="1"/>
            <p:nvPr/>
          </p:nvSpPr>
          <p:spPr>
            <a:xfrm>
              <a:off x="8199233" y="990941"/>
              <a:ext cx="888394"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600" b="1" i="0" u="none" strike="noStrike" kern="0" cap="none" spc="0" normalizeH="0" baseline="0" noProof="0" dirty="0">
                  <a:ln>
                    <a:noFill/>
                  </a:ln>
                  <a:solidFill>
                    <a:srgbClr val="00B050"/>
                  </a:solidFill>
                  <a:effectLst/>
                  <a:uLnTx/>
                  <a:uFillTx/>
                  <a:latin typeface="Calibri" panose="020F0502020204030204" pitchFamily="34" charset="0"/>
                </a:rPr>
                <a:t>97 %</a:t>
              </a:r>
            </a:p>
          </p:txBody>
        </p:sp>
      </p:grpSp>
      <p:grpSp>
        <p:nvGrpSpPr>
          <p:cNvPr id="45" name="Skupina 44"/>
          <p:cNvGrpSpPr/>
          <p:nvPr/>
        </p:nvGrpSpPr>
        <p:grpSpPr>
          <a:xfrm>
            <a:off x="3942827" y="989443"/>
            <a:ext cx="1954167" cy="1063043"/>
            <a:chOff x="5353287" y="1000492"/>
            <a:chExt cx="1954167" cy="1063043"/>
          </a:xfrm>
        </p:grpSpPr>
        <p:sp>
          <p:nvSpPr>
            <p:cNvPr id="46" name="Obdélník 45"/>
            <p:cNvSpPr/>
            <p:nvPr/>
          </p:nvSpPr>
          <p:spPr>
            <a:xfrm>
              <a:off x="5363079" y="1357404"/>
              <a:ext cx="1620000" cy="706131"/>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49" name="TextovéPole 48"/>
            <p:cNvSpPr txBox="1"/>
            <p:nvPr/>
          </p:nvSpPr>
          <p:spPr>
            <a:xfrm>
              <a:off x="5353287" y="1056519"/>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Index v roce 2018:</a:t>
              </a:r>
            </a:p>
          </p:txBody>
        </p:sp>
        <p:sp>
          <p:nvSpPr>
            <p:cNvPr id="50" name="TextovéPole 49"/>
            <p:cNvSpPr txBox="1"/>
            <p:nvPr/>
          </p:nvSpPr>
          <p:spPr>
            <a:xfrm>
              <a:off x="6419060" y="1000492"/>
              <a:ext cx="888394"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600" b="1" i="0" u="none" strike="noStrike" kern="0" cap="none" spc="0" normalizeH="0" baseline="0" noProof="0" dirty="0">
                  <a:ln>
                    <a:noFill/>
                  </a:ln>
                  <a:solidFill>
                    <a:srgbClr val="00B050"/>
                  </a:solidFill>
                  <a:effectLst/>
                  <a:uLnTx/>
                  <a:uFillTx/>
                  <a:latin typeface="Calibri" panose="020F0502020204030204" pitchFamily="34" charset="0"/>
                </a:rPr>
                <a:t>88 %</a:t>
              </a:r>
            </a:p>
          </p:txBody>
        </p:sp>
      </p:grpSp>
      <p:sp>
        <p:nvSpPr>
          <p:cNvPr id="57" name="TextovéPole 56"/>
          <p:cNvSpPr txBox="1"/>
          <p:nvPr/>
        </p:nvSpPr>
        <p:spPr>
          <a:xfrm>
            <a:off x="5595477" y="1748532"/>
            <a:ext cx="1685568"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Srovnání s před čtyřmi</a:t>
            </a:r>
            <a:r>
              <a:rPr kumimoji="0" lang="cs-CZ" sz="1050" b="1" i="0" u="none" strike="noStrike" kern="0" cap="none" spc="0" normalizeH="0" noProof="0" dirty="0">
                <a:ln>
                  <a:noFill/>
                </a:ln>
                <a:solidFill>
                  <a:schemeClr val="bg1"/>
                </a:solidFill>
                <a:effectLst/>
                <a:uLnTx/>
                <a:uFillTx/>
                <a:latin typeface="Calibri" panose="020F0502020204030204" pitchFamily="34" charset="0"/>
              </a:rPr>
              <a:t> lety</a:t>
            </a:r>
            <a:endParaRPr kumimoji="0" lang="cs-CZ" sz="1050" b="1" i="0" u="none" strike="noStrike" kern="0" cap="none" spc="0" normalizeH="0" baseline="0" noProof="0" dirty="0">
              <a:ln>
                <a:noFill/>
              </a:ln>
              <a:solidFill>
                <a:schemeClr val="bg1"/>
              </a:solidFill>
              <a:effectLst/>
              <a:uLnTx/>
              <a:uFillTx/>
              <a:latin typeface="Calibri" panose="020F0502020204030204" pitchFamily="34" charset="0"/>
            </a:endParaRPr>
          </a:p>
        </p:txBody>
      </p:sp>
      <p:sp>
        <p:nvSpPr>
          <p:cNvPr id="58" name="TextovéPole 57"/>
          <p:cNvSpPr txBox="1"/>
          <p:nvPr/>
        </p:nvSpPr>
        <p:spPr>
          <a:xfrm>
            <a:off x="7207899" y="1754518"/>
            <a:ext cx="1677003"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Srovnání s před pěti lety</a:t>
            </a:r>
          </a:p>
        </p:txBody>
      </p:sp>
      <p:sp>
        <p:nvSpPr>
          <p:cNvPr id="59" name="TextovéPole 58"/>
          <p:cNvSpPr txBox="1"/>
          <p:nvPr/>
        </p:nvSpPr>
        <p:spPr>
          <a:xfrm>
            <a:off x="3924113" y="1751178"/>
            <a:ext cx="1685569"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Srovnání</a:t>
            </a:r>
            <a:r>
              <a:rPr kumimoji="0" lang="cs-CZ" sz="1050" b="1" i="0" u="none" strike="noStrike" kern="0" cap="none" spc="0" normalizeH="0" noProof="0" dirty="0">
                <a:ln>
                  <a:noFill/>
                </a:ln>
                <a:solidFill>
                  <a:schemeClr val="bg1"/>
                </a:solidFill>
                <a:effectLst/>
                <a:uLnTx/>
                <a:uFillTx/>
                <a:latin typeface="Calibri" panose="020F0502020204030204" pitchFamily="34" charset="0"/>
              </a:rPr>
              <a:t> s před dvěma lety</a:t>
            </a:r>
            <a:endParaRPr kumimoji="0" lang="cs-CZ" sz="1050" b="1" i="0" u="none" strike="noStrike" kern="0" cap="none" spc="0" normalizeH="0" baseline="0" noProof="0" dirty="0">
              <a:ln>
                <a:noFill/>
              </a:ln>
              <a:solidFill>
                <a:schemeClr val="bg1"/>
              </a:solidFill>
              <a:effectLst/>
              <a:uLnTx/>
              <a:uFillTx/>
              <a:latin typeface="Calibri" panose="020F0502020204030204" pitchFamily="34" charset="0"/>
            </a:endParaRPr>
          </a:p>
        </p:txBody>
      </p:sp>
      <p:sp>
        <p:nvSpPr>
          <p:cNvPr id="52" name="TextovéPole 51"/>
          <p:cNvSpPr txBox="1"/>
          <p:nvPr/>
        </p:nvSpPr>
        <p:spPr>
          <a:xfrm>
            <a:off x="2655286" y="1400509"/>
            <a:ext cx="772096"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b="1" kern="0" dirty="0">
                <a:solidFill>
                  <a:srgbClr val="00B050"/>
                </a:solidFill>
                <a:latin typeface="Calibri" panose="020F0502020204030204" pitchFamily="34" charset="0"/>
              </a:rPr>
              <a:t>+</a:t>
            </a:r>
            <a:r>
              <a:rPr kumimoji="0" lang="cs-CZ" sz="1800" b="1" i="0" u="none" strike="noStrike" kern="0" cap="none" spc="0" normalizeH="0" noProof="0" dirty="0">
                <a:ln>
                  <a:noFill/>
                </a:ln>
                <a:solidFill>
                  <a:srgbClr val="00B050"/>
                </a:solidFill>
                <a:effectLst/>
                <a:uLnTx/>
                <a:uFillTx/>
                <a:latin typeface="Calibri" panose="020F0502020204030204" pitchFamily="34" charset="0"/>
              </a:rPr>
              <a:t> 4</a:t>
            </a:r>
            <a:r>
              <a:rPr kumimoji="0" lang="cs-CZ" sz="1800" b="1" i="0" u="none" strike="noStrike" kern="0" cap="none" spc="0" normalizeH="0" baseline="0" noProof="0" dirty="0">
                <a:ln>
                  <a:noFill/>
                </a:ln>
                <a:solidFill>
                  <a:srgbClr val="00B050"/>
                </a:solidFill>
                <a:effectLst/>
                <a:uLnTx/>
                <a:uFillTx/>
                <a:latin typeface="Calibri" panose="020F0502020204030204" pitchFamily="34" charset="0"/>
              </a:rPr>
              <a:t> %</a:t>
            </a:r>
          </a:p>
        </p:txBody>
      </p:sp>
      <p:sp>
        <p:nvSpPr>
          <p:cNvPr id="53" name="TextovéPole 52"/>
          <p:cNvSpPr txBox="1"/>
          <p:nvPr/>
        </p:nvSpPr>
        <p:spPr>
          <a:xfrm>
            <a:off x="4419359" y="1402311"/>
            <a:ext cx="737833"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800" b="1" i="0" u="none" strike="noStrike" kern="0" cap="none" spc="0" normalizeH="0" baseline="0" noProof="0" dirty="0">
                <a:ln>
                  <a:noFill/>
                </a:ln>
                <a:solidFill>
                  <a:srgbClr val="00B050"/>
                </a:solidFill>
                <a:effectLst/>
                <a:uLnTx/>
                <a:uFillTx/>
                <a:latin typeface="Calibri" panose="020F0502020204030204" pitchFamily="34" charset="0"/>
              </a:rPr>
              <a:t>+ 3 %</a:t>
            </a:r>
          </a:p>
        </p:txBody>
      </p:sp>
      <p:sp>
        <p:nvSpPr>
          <p:cNvPr id="55" name="TextovéPole 54"/>
          <p:cNvSpPr txBox="1"/>
          <p:nvPr/>
        </p:nvSpPr>
        <p:spPr>
          <a:xfrm>
            <a:off x="6039359" y="1407804"/>
            <a:ext cx="7555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800" b="1" i="0" u="none" strike="noStrike" kern="0" cap="none" spc="0" normalizeH="0" baseline="0" noProof="0" dirty="0">
                <a:ln>
                  <a:noFill/>
                </a:ln>
                <a:solidFill>
                  <a:srgbClr val="ED6737"/>
                </a:solidFill>
                <a:effectLst/>
                <a:uLnTx/>
                <a:uFillTx/>
                <a:latin typeface="Calibri" panose="020F0502020204030204" pitchFamily="34" charset="0"/>
              </a:rPr>
              <a:t>- </a:t>
            </a:r>
            <a:r>
              <a:rPr lang="cs-CZ" b="1" kern="0" dirty="0">
                <a:solidFill>
                  <a:srgbClr val="ED6737"/>
                </a:solidFill>
                <a:latin typeface="Calibri" panose="020F0502020204030204" pitchFamily="34" charset="0"/>
              </a:rPr>
              <a:t>4</a:t>
            </a:r>
            <a:r>
              <a:rPr kumimoji="0" lang="cs-CZ" sz="1800" b="1" i="0" u="none" strike="noStrike" kern="0" cap="none" spc="0" normalizeH="0" baseline="0" noProof="0" dirty="0">
                <a:ln>
                  <a:noFill/>
                </a:ln>
                <a:solidFill>
                  <a:srgbClr val="ED6737"/>
                </a:solidFill>
                <a:effectLst/>
                <a:uLnTx/>
                <a:uFillTx/>
                <a:latin typeface="Calibri" panose="020F0502020204030204" pitchFamily="34" charset="0"/>
              </a:rPr>
              <a:t> %</a:t>
            </a:r>
          </a:p>
        </p:txBody>
      </p:sp>
      <p:sp>
        <p:nvSpPr>
          <p:cNvPr id="56" name="TextovéPole 55"/>
          <p:cNvSpPr txBox="1"/>
          <p:nvPr/>
        </p:nvSpPr>
        <p:spPr>
          <a:xfrm>
            <a:off x="7679528" y="1401389"/>
            <a:ext cx="733743"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b="1" kern="0" dirty="0">
                <a:solidFill>
                  <a:srgbClr val="ED6737"/>
                </a:solidFill>
                <a:latin typeface="Calibri" panose="020F0502020204030204" pitchFamily="34" charset="0"/>
              </a:rPr>
              <a:t>- 6</a:t>
            </a:r>
            <a:r>
              <a:rPr kumimoji="0" lang="cs-CZ" sz="1800" b="1" i="0" u="none" strike="noStrike" kern="0" cap="none" spc="0" normalizeH="0" baseline="0" noProof="0" dirty="0">
                <a:ln>
                  <a:noFill/>
                </a:ln>
                <a:solidFill>
                  <a:srgbClr val="ED6737"/>
                </a:solidFill>
                <a:effectLst/>
                <a:uLnTx/>
                <a:uFillTx/>
                <a:latin typeface="Calibri" panose="020F0502020204030204" pitchFamily="34" charset="0"/>
              </a:rPr>
              <a:t> %</a:t>
            </a:r>
          </a:p>
        </p:txBody>
      </p:sp>
    </p:spTree>
    <p:extLst>
      <p:ext uri="{BB962C8B-B14F-4D97-AF65-F5344CB8AC3E}">
        <p14:creationId xmlns:p14="http://schemas.microsoft.com/office/powerpoint/2010/main" val="32677469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Skupina 39"/>
          <p:cNvGrpSpPr>
            <a:grpSpLocks noChangeAspect="1"/>
          </p:cNvGrpSpPr>
          <p:nvPr/>
        </p:nvGrpSpPr>
        <p:grpSpPr>
          <a:xfrm>
            <a:off x="781294" y="2277552"/>
            <a:ext cx="3674827" cy="2102497"/>
            <a:chOff x="347353" y="2593120"/>
            <a:chExt cx="5245617" cy="3001200"/>
          </a:xfrm>
        </p:grpSpPr>
        <p:pic>
          <p:nvPicPr>
            <p:cNvPr id="3" name="Picture 19"/>
            <p:cNvPicPr>
              <a:picLocks noChangeAspect="1" noChangeArrowheads="1"/>
            </p:cNvPicPr>
            <p:nvPr/>
          </p:nvPicPr>
          <p:blipFill>
            <a:blip r:embed="rId2" cstate="print">
              <a:duotone>
                <a:schemeClr val="accent4">
                  <a:shade val="45000"/>
                  <a:satMod val="135000"/>
                </a:schemeClr>
                <a:prstClr val="white"/>
              </a:duotone>
              <a:extLst>
                <a:ext uri="{BEBA8EAE-BF5A-486C-A8C5-ECC9F3942E4B}">
                  <a14:imgProps xmlns:a14="http://schemas.microsoft.com/office/drawing/2010/main">
                    <a14:imgLayer r:embed="rId3">
                      <a14:imgEffect>
                        <a14:sharpenSoften amount="59000"/>
                      </a14:imgEffect>
                      <a14:imgEffect>
                        <a14:brightnessContrast contrast="-30000"/>
                      </a14:imgEffect>
                    </a14:imgLayer>
                  </a14:imgProps>
                </a:ext>
              </a:extLst>
            </a:blip>
            <a:srcRect/>
            <a:stretch>
              <a:fillRect/>
            </a:stretch>
          </p:blipFill>
          <p:spPr bwMode="auto">
            <a:xfrm>
              <a:off x="347353" y="2593120"/>
              <a:ext cx="5245617" cy="3001200"/>
            </a:xfrm>
            <a:prstGeom prst="rect">
              <a:avLst/>
            </a:prstGeom>
            <a:noFill/>
            <a:ln w="9525">
              <a:noFill/>
              <a:miter lim="800000"/>
              <a:headEnd/>
              <a:tailEnd/>
            </a:ln>
          </p:spPr>
        </p:pic>
        <p:grpSp>
          <p:nvGrpSpPr>
            <p:cNvPr id="22" name="Skupina 21"/>
            <p:cNvGrpSpPr/>
            <p:nvPr/>
          </p:nvGrpSpPr>
          <p:grpSpPr>
            <a:xfrm>
              <a:off x="824577" y="4146472"/>
              <a:ext cx="624477" cy="849682"/>
              <a:chOff x="1080440" y="2309721"/>
              <a:chExt cx="624477" cy="849682"/>
            </a:xfrm>
          </p:grpSpPr>
          <p:grpSp>
            <p:nvGrpSpPr>
              <p:cNvPr id="23" name="Group 135"/>
              <p:cNvGrpSpPr>
                <a:grpSpLocks noChangeAspect="1"/>
              </p:cNvGrpSpPr>
              <p:nvPr/>
            </p:nvGrpSpPr>
            <p:grpSpPr>
              <a:xfrm>
                <a:off x="1080440" y="2454492"/>
                <a:ext cx="417265" cy="704911"/>
                <a:chOff x="4827958" y="640696"/>
                <a:chExt cx="644370" cy="1088575"/>
              </a:xfrm>
              <a:solidFill>
                <a:srgbClr val="404040"/>
              </a:solidFill>
            </p:grpSpPr>
            <p:sp>
              <p:nvSpPr>
                <p:cNvPr id="25" name="Freeform 58"/>
                <p:cNvSpPr>
                  <a:spLocks/>
                </p:cNvSpPr>
                <p:nvPr/>
              </p:nvSpPr>
              <p:spPr bwMode="auto">
                <a:xfrm>
                  <a:off x="4930304" y="640696"/>
                  <a:ext cx="235966" cy="235966"/>
                </a:xfrm>
                <a:custGeom>
                  <a:avLst/>
                  <a:gdLst/>
                  <a:ahLst/>
                  <a:cxnLst>
                    <a:cxn ang="0">
                      <a:pos x="79" y="187"/>
                    </a:cxn>
                    <a:cxn ang="0">
                      <a:pos x="187" y="119"/>
                    </a:cxn>
                    <a:cxn ang="0">
                      <a:pos x="120" y="11"/>
                    </a:cxn>
                    <a:cxn ang="0">
                      <a:pos x="11" y="79"/>
                    </a:cxn>
                    <a:cxn ang="0">
                      <a:pos x="79" y="187"/>
                    </a:cxn>
                  </a:cxnLst>
                  <a:rect l="0" t="0" r="r" b="b"/>
                  <a:pathLst>
                    <a:path w="198" h="198">
                      <a:moveTo>
                        <a:pt x="79" y="187"/>
                      </a:moveTo>
                      <a:cubicBezTo>
                        <a:pt x="127" y="198"/>
                        <a:pt x="175" y="168"/>
                        <a:pt x="187" y="119"/>
                      </a:cubicBezTo>
                      <a:cubicBezTo>
                        <a:pt x="198" y="71"/>
                        <a:pt x="168" y="23"/>
                        <a:pt x="120" y="11"/>
                      </a:cubicBezTo>
                      <a:cubicBezTo>
                        <a:pt x="71" y="0"/>
                        <a:pt x="23" y="30"/>
                        <a:pt x="11" y="79"/>
                      </a:cubicBezTo>
                      <a:cubicBezTo>
                        <a:pt x="0" y="127"/>
                        <a:pt x="30" y="175"/>
                        <a:pt x="79" y="18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26" name="Freeform 59"/>
                <p:cNvSpPr>
                  <a:spLocks/>
                </p:cNvSpPr>
                <p:nvPr/>
              </p:nvSpPr>
              <p:spPr bwMode="auto">
                <a:xfrm>
                  <a:off x="4827958" y="723891"/>
                  <a:ext cx="644370" cy="1005380"/>
                </a:xfrm>
                <a:custGeom>
                  <a:avLst/>
                  <a:gdLst/>
                  <a:ahLst/>
                  <a:cxnLst>
                    <a:cxn ang="0">
                      <a:pos x="77" y="364"/>
                    </a:cxn>
                    <a:cxn ang="0">
                      <a:pos x="77" y="364"/>
                    </a:cxn>
                    <a:cxn ang="0">
                      <a:pos x="141" y="350"/>
                    </a:cxn>
                    <a:cxn ang="0">
                      <a:pos x="190" y="325"/>
                    </a:cxn>
                    <a:cxn ang="0">
                      <a:pos x="190" y="270"/>
                    </a:cxn>
                    <a:cxn ang="0">
                      <a:pos x="155" y="271"/>
                    </a:cxn>
                    <a:cxn ang="0">
                      <a:pos x="77" y="300"/>
                    </a:cxn>
                    <a:cxn ang="0">
                      <a:pos x="77" y="300"/>
                    </a:cxn>
                    <a:cxn ang="0">
                      <a:pos x="64" y="285"/>
                    </a:cxn>
                    <a:cxn ang="0">
                      <a:pos x="77" y="292"/>
                    </a:cxn>
                    <a:cxn ang="0">
                      <a:pos x="78" y="292"/>
                    </a:cxn>
                    <a:cxn ang="0">
                      <a:pos x="157" y="261"/>
                    </a:cxn>
                    <a:cxn ang="0">
                      <a:pos x="159" y="198"/>
                    </a:cxn>
                    <a:cxn ang="0">
                      <a:pos x="216" y="212"/>
                    </a:cxn>
                    <a:cxn ang="0">
                      <a:pos x="193" y="262"/>
                    </a:cxn>
                    <a:cxn ang="0">
                      <a:pos x="212" y="307"/>
                    </a:cxn>
                    <a:cxn ang="0">
                      <a:pos x="168" y="346"/>
                    </a:cxn>
                    <a:cxn ang="0">
                      <a:pos x="137" y="373"/>
                    </a:cxn>
                    <a:cxn ang="0">
                      <a:pos x="77" y="372"/>
                    </a:cxn>
                    <a:cxn ang="0">
                      <a:pos x="77" y="374"/>
                    </a:cxn>
                    <a:cxn ang="0">
                      <a:pos x="77" y="794"/>
                    </a:cxn>
                    <a:cxn ang="0">
                      <a:pos x="176" y="794"/>
                    </a:cxn>
                    <a:cxn ang="0">
                      <a:pos x="194" y="481"/>
                    </a:cxn>
                    <a:cxn ang="0">
                      <a:pos x="244" y="844"/>
                    </a:cxn>
                    <a:cxn ang="0">
                      <a:pos x="293" y="450"/>
                    </a:cxn>
                    <a:cxn ang="0">
                      <a:pos x="293" y="205"/>
                    </a:cxn>
                    <a:cxn ang="0">
                      <a:pos x="529" y="56"/>
                    </a:cxn>
                    <a:cxn ang="0">
                      <a:pos x="480" y="15"/>
                    </a:cxn>
                    <a:cxn ang="0">
                      <a:pos x="279" y="143"/>
                    </a:cxn>
                    <a:cxn ang="0">
                      <a:pos x="265" y="146"/>
                    </a:cxn>
                    <a:cxn ang="0">
                      <a:pos x="108" y="146"/>
                    </a:cxn>
                    <a:cxn ang="0">
                      <a:pos x="95" y="148"/>
                    </a:cxn>
                    <a:cxn ang="0">
                      <a:pos x="0" y="285"/>
                    </a:cxn>
                    <a:cxn ang="0">
                      <a:pos x="76" y="364"/>
                    </a:cxn>
                  </a:cxnLst>
                  <a:rect l="0" t="0" r="r" b="b"/>
                  <a:pathLst>
                    <a:path w="541" h="844">
                      <a:moveTo>
                        <a:pt x="76" y="364"/>
                      </a:moveTo>
                      <a:cubicBezTo>
                        <a:pt x="76" y="364"/>
                        <a:pt x="76" y="364"/>
                        <a:pt x="77" y="364"/>
                      </a:cubicBezTo>
                      <a:cubicBezTo>
                        <a:pt x="77" y="364"/>
                        <a:pt x="77" y="364"/>
                        <a:pt x="77" y="364"/>
                      </a:cubicBezTo>
                      <a:cubicBezTo>
                        <a:pt x="77" y="364"/>
                        <a:pt x="77" y="364"/>
                        <a:pt x="77" y="364"/>
                      </a:cubicBezTo>
                      <a:cubicBezTo>
                        <a:pt x="77" y="364"/>
                        <a:pt x="77" y="364"/>
                        <a:pt x="77" y="364"/>
                      </a:cubicBezTo>
                      <a:cubicBezTo>
                        <a:pt x="97" y="364"/>
                        <a:pt x="117" y="359"/>
                        <a:pt x="141" y="350"/>
                      </a:cubicBezTo>
                      <a:cubicBezTo>
                        <a:pt x="150" y="346"/>
                        <a:pt x="161" y="341"/>
                        <a:pt x="171" y="335"/>
                      </a:cubicBezTo>
                      <a:cubicBezTo>
                        <a:pt x="177" y="332"/>
                        <a:pt x="183" y="328"/>
                        <a:pt x="190" y="325"/>
                      </a:cubicBezTo>
                      <a:cubicBezTo>
                        <a:pt x="205" y="315"/>
                        <a:pt x="210" y="296"/>
                        <a:pt x="201" y="281"/>
                      </a:cubicBezTo>
                      <a:cubicBezTo>
                        <a:pt x="198" y="276"/>
                        <a:pt x="195" y="272"/>
                        <a:pt x="190" y="270"/>
                      </a:cubicBezTo>
                      <a:cubicBezTo>
                        <a:pt x="180" y="264"/>
                        <a:pt x="168" y="263"/>
                        <a:pt x="157" y="269"/>
                      </a:cubicBezTo>
                      <a:cubicBezTo>
                        <a:pt x="156" y="270"/>
                        <a:pt x="156" y="270"/>
                        <a:pt x="155" y="271"/>
                      </a:cubicBezTo>
                      <a:cubicBezTo>
                        <a:pt x="116" y="294"/>
                        <a:pt x="90" y="301"/>
                        <a:pt x="77" y="300"/>
                      </a:cubicBezTo>
                      <a:cubicBezTo>
                        <a:pt x="77" y="300"/>
                        <a:pt x="77" y="300"/>
                        <a:pt x="77" y="300"/>
                      </a:cubicBezTo>
                      <a:cubicBezTo>
                        <a:pt x="77" y="300"/>
                        <a:pt x="77" y="300"/>
                        <a:pt x="77" y="300"/>
                      </a:cubicBezTo>
                      <a:cubicBezTo>
                        <a:pt x="77" y="300"/>
                        <a:pt x="77" y="300"/>
                        <a:pt x="77" y="300"/>
                      </a:cubicBezTo>
                      <a:cubicBezTo>
                        <a:pt x="68" y="300"/>
                        <a:pt x="67" y="298"/>
                        <a:pt x="67" y="298"/>
                      </a:cubicBezTo>
                      <a:cubicBezTo>
                        <a:pt x="66" y="297"/>
                        <a:pt x="64" y="293"/>
                        <a:pt x="64" y="285"/>
                      </a:cubicBezTo>
                      <a:cubicBezTo>
                        <a:pt x="64" y="274"/>
                        <a:pt x="68" y="257"/>
                        <a:pt x="77" y="242"/>
                      </a:cubicBezTo>
                      <a:cubicBezTo>
                        <a:pt x="77" y="292"/>
                        <a:pt x="77" y="292"/>
                        <a:pt x="77" y="292"/>
                      </a:cubicBezTo>
                      <a:cubicBezTo>
                        <a:pt x="77" y="292"/>
                        <a:pt x="77" y="292"/>
                        <a:pt x="78" y="292"/>
                      </a:cubicBezTo>
                      <a:cubicBezTo>
                        <a:pt x="78" y="292"/>
                        <a:pt x="78" y="292"/>
                        <a:pt x="78" y="292"/>
                      </a:cubicBezTo>
                      <a:cubicBezTo>
                        <a:pt x="90" y="292"/>
                        <a:pt x="117" y="285"/>
                        <a:pt x="153" y="263"/>
                      </a:cubicBezTo>
                      <a:cubicBezTo>
                        <a:pt x="154" y="262"/>
                        <a:pt x="155" y="261"/>
                        <a:pt x="157" y="261"/>
                      </a:cubicBezTo>
                      <a:cubicBezTo>
                        <a:pt x="163" y="224"/>
                        <a:pt x="163" y="224"/>
                        <a:pt x="163" y="224"/>
                      </a:cubicBezTo>
                      <a:cubicBezTo>
                        <a:pt x="159" y="217"/>
                        <a:pt x="157" y="208"/>
                        <a:pt x="159" y="198"/>
                      </a:cubicBezTo>
                      <a:cubicBezTo>
                        <a:pt x="163" y="181"/>
                        <a:pt x="179" y="170"/>
                        <a:pt x="195" y="174"/>
                      </a:cubicBezTo>
                      <a:cubicBezTo>
                        <a:pt x="211" y="177"/>
                        <a:pt x="220" y="194"/>
                        <a:pt x="216" y="212"/>
                      </a:cubicBezTo>
                      <a:cubicBezTo>
                        <a:pt x="214" y="221"/>
                        <a:pt x="208" y="228"/>
                        <a:pt x="201" y="233"/>
                      </a:cubicBezTo>
                      <a:cubicBezTo>
                        <a:pt x="193" y="262"/>
                        <a:pt x="193" y="262"/>
                        <a:pt x="193" y="262"/>
                      </a:cubicBezTo>
                      <a:cubicBezTo>
                        <a:pt x="199" y="265"/>
                        <a:pt x="204" y="270"/>
                        <a:pt x="208" y="277"/>
                      </a:cubicBezTo>
                      <a:cubicBezTo>
                        <a:pt x="213" y="286"/>
                        <a:pt x="215" y="297"/>
                        <a:pt x="212" y="307"/>
                      </a:cubicBezTo>
                      <a:cubicBezTo>
                        <a:pt x="210" y="317"/>
                        <a:pt x="203" y="326"/>
                        <a:pt x="194" y="331"/>
                      </a:cubicBezTo>
                      <a:cubicBezTo>
                        <a:pt x="185" y="337"/>
                        <a:pt x="176" y="341"/>
                        <a:pt x="168" y="346"/>
                      </a:cubicBezTo>
                      <a:cubicBezTo>
                        <a:pt x="159" y="378"/>
                        <a:pt x="159" y="378"/>
                        <a:pt x="159" y="378"/>
                      </a:cubicBezTo>
                      <a:cubicBezTo>
                        <a:pt x="137" y="373"/>
                        <a:pt x="137" y="373"/>
                        <a:pt x="137" y="373"/>
                      </a:cubicBezTo>
                      <a:cubicBezTo>
                        <a:pt x="139" y="359"/>
                        <a:pt x="139" y="359"/>
                        <a:pt x="139" y="359"/>
                      </a:cubicBezTo>
                      <a:cubicBezTo>
                        <a:pt x="116" y="368"/>
                        <a:pt x="96" y="372"/>
                        <a:pt x="77" y="372"/>
                      </a:cubicBezTo>
                      <a:cubicBezTo>
                        <a:pt x="77" y="372"/>
                        <a:pt x="77" y="372"/>
                        <a:pt x="77" y="372"/>
                      </a:cubicBezTo>
                      <a:cubicBezTo>
                        <a:pt x="77" y="374"/>
                        <a:pt x="77" y="374"/>
                        <a:pt x="77" y="374"/>
                      </a:cubicBezTo>
                      <a:cubicBezTo>
                        <a:pt x="77" y="450"/>
                        <a:pt x="77" y="450"/>
                        <a:pt x="77" y="450"/>
                      </a:cubicBezTo>
                      <a:cubicBezTo>
                        <a:pt x="77" y="794"/>
                        <a:pt x="77" y="794"/>
                        <a:pt x="77" y="794"/>
                      </a:cubicBezTo>
                      <a:cubicBezTo>
                        <a:pt x="77" y="822"/>
                        <a:pt x="99" y="844"/>
                        <a:pt x="126" y="844"/>
                      </a:cubicBezTo>
                      <a:cubicBezTo>
                        <a:pt x="154" y="844"/>
                        <a:pt x="176" y="822"/>
                        <a:pt x="176" y="794"/>
                      </a:cubicBezTo>
                      <a:cubicBezTo>
                        <a:pt x="176" y="481"/>
                        <a:pt x="176" y="481"/>
                        <a:pt x="176" y="481"/>
                      </a:cubicBezTo>
                      <a:cubicBezTo>
                        <a:pt x="194" y="481"/>
                        <a:pt x="194" y="481"/>
                        <a:pt x="194" y="481"/>
                      </a:cubicBezTo>
                      <a:cubicBezTo>
                        <a:pt x="194" y="794"/>
                        <a:pt x="194" y="794"/>
                        <a:pt x="194" y="794"/>
                      </a:cubicBezTo>
                      <a:cubicBezTo>
                        <a:pt x="194" y="822"/>
                        <a:pt x="217" y="844"/>
                        <a:pt x="244" y="844"/>
                      </a:cubicBezTo>
                      <a:cubicBezTo>
                        <a:pt x="271" y="844"/>
                        <a:pt x="293" y="822"/>
                        <a:pt x="293" y="794"/>
                      </a:cubicBezTo>
                      <a:cubicBezTo>
                        <a:pt x="293" y="450"/>
                        <a:pt x="293" y="450"/>
                        <a:pt x="293" y="450"/>
                      </a:cubicBezTo>
                      <a:cubicBezTo>
                        <a:pt x="293" y="374"/>
                        <a:pt x="293" y="374"/>
                        <a:pt x="293" y="374"/>
                      </a:cubicBezTo>
                      <a:cubicBezTo>
                        <a:pt x="293" y="205"/>
                        <a:pt x="293" y="205"/>
                        <a:pt x="293" y="205"/>
                      </a:cubicBezTo>
                      <a:cubicBezTo>
                        <a:pt x="309" y="202"/>
                        <a:pt x="331" y="196"/>
                        <a:pt x="356" y="185"/>
                      </a:cubicBezTo>
                      <a:cubicBezTo>
                        <a:pt x="407" y="164"/>
                        <a:pt x="471" y="126"/>
                        <a:pt x="529" y="56"/>
                      </a:cubicBezTo>
                      <a:cubicBezTo>
                        <a:pt x="541" y="43"/>
                        <a:pt x="539" y="22"/>
                        <a:pt x="525" y="11"/>
                      </a:cubicBezTo>
                      <a:cubicBezTo>
                        <a:pt x="512" y="0"/>
                        <a:pt x="491" y="2"/>
                        <a:pt x="480" y="15"/>
                      </a:cubicBezTo>
                      <a:cubicBezTo>
                        <a:pt x="430" y="76"/>
                        <a:pt x="374" y="108"/>
                        <a:pt x="331" y="126"/>
                      </a:cubicBezTo>
                      <a:cubicBezTo>
                        <a:pt x="310" y="135"/>
                        <a:pt x="292" y="140"/>
                        <a:pt x="279" y="143"/>
                      </a:cubicBezTo>
                      <a:cubicBezTo>
                        <a:pt x="273" y="144"/>
                        <a:pt x="268" y="145"/>
                        <a:pt x="265" y="146"/>
                      </a:cubicBezTo>
                      <a:cubicBezTo>
                        <a:pt x="265" y="146"/>
                        <a:pt x="265" y="146"/>
                        <a:pt x="265" y="146"/>
                      </a:cubicBezTo>
                      <a:cubicBezTo>
                        <a:pt x="264" y="146"/>
                        <a:pt x="263" y="146"/>
                        <a:pt x="262" y="146"/>
                      </a:cubicBezTo>
                      <a:cubicBezTo>
                        <a:pt x="108" y="146"/>
                        <a:pt x="108" y="146"/>
                        <a:pt x="108" y="146"/>
                      </a:cubicBezTo>
                      <a:cubicBezTo>
                        <a:pt x="106" y="146"/>
                        <a:pt x="104" y="146"/>
                        <a:pt x="102" y="146"/>
                      </a:cubicBezTo>
                      <a:cubicBezTo>
                        <a:pt x="100" y="147"/>
                        <a:pt x="97" y="147"/>
                        <a:pt x="95" y="148"/>
                      </a:cubicBezTo>
                      <a:cubicBezTo>
                        <a:pt x="64" y="157"/>
                        <a:pt x="42" y="179"/>
                        <a:pt x="26" y="204"/>
                      </a:cubicBezTo>
                      <a:cubicBezTo>
                        <a:pt x="10" y="229"/>
                        <a:pt x="0" y="257"/>
                        <a:pt x="0" y="285"/>
                      </a:cubicBezTo>
                      <a:cubicBezTo>
                        <a:pt x="0" y="303"/>
                        <a:pt x="4" y="323"/>
                        <a:pt x="18" y="339"/>
                      </a:cubicBezTo>
                      <a:cubicBezTo>
                        <a:pt x="32" y="356"/>
                        <a:pt x="54" y="364"/>
                        <a:pt x="76" y="36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grpSp>
          <p:sp>
            <p:nvSpPr>
              <p:cNvPr id="24" name="Pěticípá hvězda 23"/>
              <p:cNvSpPr/>
              <p:nvPr/>
            </p:nvSpPr>
            <p:spPr>
              <a:xfrm>
                <a:off x="1484268" y="2309721"/>
                <a:ext cx="220649" cy="180069"/>
              </a:xfrm>
              <a:prstGeom prst="star5">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a:ln>
                    <a:noFill/>
                  </a:ln>
                  <a:solidFill>
                    <a:sysClr val="windowText" lastClr="000000"/>
                  </a:solidFill>
                  <a:effectLst/>
                  <a:uLnTx/>
                  <a:uFillTx/>
                </a:endParaRPr>
              </a:p>
            </p:txBody>
          </p:sp>
        </p:grpSp>
      </p:grpSp>
      <p:sp>
        <p:nvSpPr>
          <p:cNvPr id="2" name="Zástupný symbol pro číslo snímku 1"/>
          <p:cNvSpPr>
            <a:spLocks noGrp="1"/>
          </p:cNvSpPr>
          <p:nvPr>
            <p:ph type="sldNum" sz="quarter" idx="12"/>
          </p:nvPr>
        </p:nvSpPr>
        <p:spPr/>
        <p:txBody>
          <a:bodyPr/>
          <a:lstStyle/>
          <a:p>
            <a:pPr defTabSz="685800">
              <a:defRPr/>
            </a:pPr>
            <a:fld id="{EFA7B33C-2957-4FED-A986-F7D0C74A1F7C}" type="slidenum">
              <a:rPr lang="cs-CZ" smtClean="0">
                <a:solidFill>
                  <a:srgbClr val="003C78"/>
                </a:solidFill>
              </a:rPr>
              <a:pPr defTabSz="685800">
                <a:defRPr/>
              </a:pPr>
              <a:t>34</a:t>
            </a:fld>
            <a:endParaRPr lang="cs-CZ" dirty="0">
              <a:solidFill>
                <a:srgbClr val="003C78"/>
              </a:solidFill>
            </a:endParaRPr>
          </a:p>
        </p:txBody>
      </p:sp>
      <p:sp>
        <p:nvSpPr>
          <p:cNvPr id="6" name="Nadpis 3"/>
          <p:cNvSpPr txBox="1">
            <a:spLocks/>
          </p:cNvSpPr>
          <p:nvPr/>
        </p:nvSpPr>
        <p:spPr>
          <a:xfrm>
            <a:off x="220553" y="454018"/>
            <a:ext cx="8654595" cy="461548"/>
          </a:xfrm>
          <a:prstGeom prst="rect">
            <a:avLst/>
          </a:prstGeom>
        </p:spPr>
        <p:txBody>
          <a:bodyPr vert="horz" lIns="36000" tIns="45720" rIns="36000" bIns="45720" rtlCol="0" anchor="t">
            <a:noAutofit/>
          </a:bodyPr>
          <a:lstStyle>
            <a:lvl1pPr algn="l" defTabSz="914400" rtl="0" eaLnBrk="1" latinLnBrk="0" hangingPunct="1">
              <a:spcBef>
                <a:spcPct val="0"/>
              </a:spcBef>
              <a:buNone/>
              <a:defRPr sz="2800" b="1" kern="1200">
                <a:solidFill>
                  <a:srgbClr val="404040"/>
                </a:solidFill>
                <a:latin typeface="Calibri" pitchFamily="34" charset="0"/>
                <a:ea typeface="+mj-ea"/>
                <a:cs typeface="Arial"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pl-PL" sz="2400" b="1" i="0" u="none" strike="noStrike" kern="1200" cap="none" spc="0" normalizeH="0" baseline="0" noProof="0" dirty="0">
                <a:ln>
                  <a:noFill/>
                </a:ln>
                <a:solidFill>
                  <a:srgbClr val="404040"/>
                </a:solidFill>
                <a:effectLst/>
                <a:uLnTx/>
                <a:uFillTx/>
                <a:latin typeface="Calibri" pitchFamily="34" charset="0"/>
                <a:ea typeface="+mj-ea"/>
                <a:cs typeface="Arial" pitchFamily="34" charset="0"/>
              </a:rPr>
              <a:t>Plzeňský kraj</a:t>
            </a:r>
          </a:p>
        </p:txBody>
      </p:sp>
      <p:sp>
        <p:nvSpPr>
          <p:cNvPr id="7" name="Zástupný symbol pro text 4"/>
          <p:cNvSpPr txBox="1">
            <a:spLocks/>
          </p:cNvSpPr>
          <p:nvPr/>
        </p:nvSpPr>
        <p:spPr>
          <a:xfrm>
            <a:off x="166765" y="188107"/>
            <a:ext cx="6710396" cy="442661"/>
          </a:xfrm>
          <a:prstGeom prst="rect">
            <a:avLst/>
          </a:prstGeom>
        </p:spPr>
        <p:txBody>
          <a:bodyPr/>
          <a:lstStyle>
            <a:lvl1pPr marL="174625" indent="-174625" algn="l" defTabSz="914400" rtl="0" eaLnBrk="1" latinLnBrk="0" hangingPunct="1">
              <a:spcBef>
                <a:spcPct val="20000"/>
              </a:spcBef>
              <a:buFont typeface="Wingdings" pitchFamily="2" charset="2"/>
              <a:buChar char="§"/>
              <a:defRPr sz="2000" kern="1200">
                <a:solidFill>
                  <a:srgbClr val="404040"/>
                </a:solidFill>
                <a:latin typeface="Calibri" pitchFamily="34" charset="0"/>
                <a:ea typeface="+mn-ea"/>
                <a:cs typeface="Arial" pitchFamily="34" charset="0"/>
              </a:defRPr>
            </a:lvl1pPr>
            <a:lvl2pPr marL="444500" indent="-203200" algn="l" defTabSz="914400" rtl="0" eaLnBrk="1" latinLnBrk="0" hangingPunct="1">
              <a:spcBef>
                <a:spcPct val="20000"/>
              </a:spcBef>
              <a:buSzPct val="100000"/>
              <a:buFont typeface="Wingdings" panose="05000000000000000000" pitchFamily="2" charset="2"/>
              <a:buChar char="§"/>
              <a:defRPr sz="1800" kern="1200">
                <a:solidFill>
                  <a:srgbClr val="404040"/>
                </a:solidFill>
                <a:latin typeface="Calibri" pitchFamily="34" charset="0"/>
                <a:ea typeface="+mn-ea"/>
                <a:cs typeface="Arial" pitchFamily="34" charset="0"/>
              </a:defRPr>
            </a:lvl2pPr>
            <a:lvl3pPr marL="622300" indent="-127000" algn="l" defTabSz="914400" rtl="0" eaLnBrk="1" latinLnBrk="0" hangingPunct="1">
              <a:spcBef>
                <a:spcPct val="20000"/>
              </a:spcBef>
              <a:buSzPct val="100000"/>
              <a:buFont typeface="Arial" pitchFamily="34" charset="0"/>
              <a:buNone/>
              <a:defRPr sz="1800" kern="1200">
                <a:solidFill>
                  <a:srgbClr val="404040"/>
                </a:solidFill>
                <a:latin typeface="Calibri" pitchFamily="34" charset="0"/>
                <a:ea typeface="+mn-ea"/>
                <a:cs typeface="Arial" pitchFamily="34" charset="0"/>
              </a:defRPr>
            </a:lvl3pPr>
            <a:lvl4pPr marL="901700" indent="-139700" algn="l" defTabSz="914400" rtl="0" eaLnBrk="1" latinLnBrk="0" hangingPunct="1">
              <a:spcBef>
                <a:spcPct val="20000"/>
              </a:spcBef>
              <a:buFont typeface="Arial" pitchFamily="34" charset="0"/>
              <a:buNone/>
              <a:defRPr sz="1600" kern="1200">
                <a:solidFill>
                  <a:srgbClr val="404040"/>
                </a:solidFill>
                <a:latin typeface="Calibri" pitchFamily="34" charset="0"/>
                <a:ea typeface="+mn-ea"/>
                <a:cs typeface="Arial" pitchFamily="34" charset="0"/>
              </a:defRPr>
            </a:lvl4pPr>
            <a:lvl5pPr marL="1257300" indent="-139700" algn="l" defTabSz="914400" rtl="0" eaLnBrk="1" latinLnBrk="0" hangingPunct="1">
              <a:spcBef>
                <a:spcPct val="20000"/>
              </a:spcBef>
              <a:buFont typeface="Arial" pitchFamily="34" charset="0"/>
              <a:buNone/>
              <a:defRPr sz="1400" kern="1200">
                <a:solidFill>
                  <a:srgbClr val="404040"/>
                </a:solidFill>
                <a:latin typeface="Calibri"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Wingdings" pitchFamily="2" charset="2"/>
              <a:buNone/>
              <a:tabLst/>
              <a:defRPr/>
            </a:pPr>
            <a:r>
              <a:rPr kumimoji="0" lang="pl-PL" sz="1800" b="0" i="0" u="none" strike="noStrike" kern="1200" cap="none" spc="0" normalizeH="0" baseline="0" noProof="0" dirty="0">
                <a:ln>
                  <a:noFill/>
                </a:ln>
                <a:solidFill>
                  <a:srgbClr val="404040"/>
                </a:solidFill>
                <a:effectLst/>
                <a:uLnTx/>
                <a:uFillTx/>
                <a:latin typeface="Calibri" pitchFamily="34" charset="0"/>
                <a:ea typeface="+mn-ea"/>
                <a:cs typeface="Arial" pitchFamily="34" charset="0"/>
              </a:rPr>
              <a:t>JAK SI TIC VEDLA V JEDNOTLIVÝCH KRAJÍCH?</a:t>
            </a:r>
          </a:p>
        </p:txBody>
      </p:sp>
      <p:grpSp>
        <p:nvGrpSpPr>
          <p:cNvPr id="60" name="Skupina 59"/>
          <p:cNvGrpSpPr/>
          <p:nvPr/>
        </p:nvGrpSpPr>
        <p:grpSpPr>
          <a:xfrm>
            <a:off x="5220886" y="4431589"/>
            <a:ext cx="2303951" cy="247593"/>
            <a:chOff x="5245266" y="2311868"/>
            <a:chExt cx="2303951" cy="247593"/>
          </a:xfrm>
        </p:grpSpPr>
        <p:sp>
          <p:nvSpPr>
            <p:cNvPr id="8" name="TextovéPole 7"/>
            <p:cNvSpPr txBox="1"/>
            <p:nvPr/>
          </p:nvSpPr>
          <p:spPr>
            <a:xfrm>
              <a:off x="5365835" y="2312812"/>
              <a:ext cx="525354" cy="246221"/>
            </a:xfrm>
            <a:prstGeom prst="rect">
              <a:avLst/>
            </a:prstGeom>
          </p:spPr>
          <p:txBody>
            <a:bodyPr wrap="none" rtlCol="0">
              <a:spAutoFit/>
            </a:bodyPr>
            <a:lstStyle/>
            <a:p>
              <a:pPr marL="0" marR="0" lvl="0" indent="0" defTabSz="914330" eaLnBrk="1" fontAlgn="auto" latinLnBrk="0" hangingPunct="1">
                <a:lnSpc>
                  <a:spcPct val="100000"/>
                </a:lnSpc>
                <a:spcBef>
                  <a:spcPts val="600"/>
                </a:spcBef>
                <a:spcAft>
                  <a:spcPts val="0"/>
                </a:spcAft>
                <a:buClrTx/>
                <a:buSzTx/>
                <a:buFontTx/>
                <a:buNone/>
                <a:tabLst/>
                <a:defRPr/>
              </a:pPr>
              <a:r>
                <a:rPr kumimoji="0" lang="cs-CZ" sz="1000" b="0" i="0" u="none" strike="noStrike" kern="0" cap="none" spc="0" normalizeH="0" baseline="0" noProof="0" dirty="0">
                  <a:ln>
                    <a:noFill/>
                  </a:ln>
                  <a:solidFill>
                    <a:srgbClr val="404040"/>
                  </a:solidFill>
                  <a:effectLst/>
                  <a:uLnTx/>
                  <a:uFillTx/>
                  <a:latin typeface="Calibri"/>
                  <a:cs typeface="Arial" pitchFamily="34" charset="0"/>
                </a:rPr>
                <a:t>&gt; 85 %</a:t>
              </a:r>
            </a:p>
          </p:txBody>
        </p:sp>
        <p:sp>
          <p:nvSpPr>
            <p:cNvPr id="9" name="Obdélník 8"/>
            <p:cNvSpPr/>
            <p:nvPr/>
          </p:nvSpPr>
          <p:spPr>
            <a:xfrm>
              <a:off x="5245266" y="2390351"/>
              <a:ext cx="175731" cy="81080"/>
            </a:xfrm>
            <a:prstGeom prst="rect">
              <a:avLst/>
            </a:prstGeom>
            <a:solidFill>
              <a:srgbClr val="00B05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10" name="Obdélník 9"/>
            <p:cNvSpPr/>
            <p:nvPr/>
          </p:nvSpPr>
          <p:spPr>
            <a:xfrm>
              <a:off x="5912077" y="2390351"/>
              <a:ext cx="175731" cy="81080"/>
            </a:xfrm>
            <a:prstGeom prst="rect">
              <a:avLst/>
            </a:prstGeom>
            <a:solidFill>
              <a:srgbClr val="FFC00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11" name="Obdélník 10"/>
            <p:cNvSpPr/>
            <p:nvPr/>
          </p:nvSpPr>
          <p:spPr>
            <a:xfrm>
              <a:off x="6903854" y="2387376"/>
              <a:ext cx="175731" cy="81080"/>
            </a:xfrm>
            <a:prstGeom prst="rect">
              <a:avLst/>
            </a:prstGeom>
            <a:solidFill>
              <a:srgbClr val="FF000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12" name="TextovéPole 11"/>
            <p:cNvSpPr txBox="1"/>
            <p:nvPr/>
          </p:nvSpPr>
          <p:spPr>
            <a:xfrm>
              <a:off x="7023863" y="2311868"/>
              <a:ext cx="525354" cy="246221"/>
            </a:xfrm>
            <a:prstGeom prst="rect">
              <a:avLst/>
            </a:prstGeom>
          </p:spPr>
          <p:txBody>
            <a:bodyPr wrap="none" rtlCol="0">
              <a:spAutoFit/>
            </a:bodyPr>
            <a:lstStyle/>
            <a:p>
              <a:pPr marL="0" marR="0" lvl="0" indent="0" defTabSz="914330" eaLnBrk="1" fontAlgn="auto" latinLnBrk="0" hangingPunct="1">
                <a:lnSpc>
                  <a:spcPct val="100000"/>
                </a:lnSpc>
                <a:spcBef>
                  <a:spcPts val="600"/>
                </a:spcBef>
                <a:spcAft>
                  <a:spcPts val="0"/>
                </a:spcAft>
                <a:buClrTx/>
                <a:buSzTx/>
                <a:buFontTx/>
                <a:buNone/>
                <a:tabLst/>
                <a:defRPr/>
              </a:pPr>
              <a:r>
                <a:rPr kumimoji="0" lang="cs-CZ" sz="1000" b="0" i="0" u="none" strike="noStrike" kern="0" cap="none" spc="0" normalizeH="0" baseline="0" noProof="0" dirty="0">
                  <a:ln>
                    <a:noFill/>
                  </a:ln>
                  <a:solidFill>
                    <a:srgbClr val="404040"/>
                  </a:solidFill>
                  <a:effectLst/>
                  <a:uLnTx/>
                  <a:uFillTx/>
                  <a:latin typeface="Calibri"/>
                  <a:cs typeface="Arial" pitchFamily="34" charset="0"/>
                </a:rPr>
                <a:t>&lt; 70 %</a:t>
              </a:r>
            </a:p>
          </p:txBody>
        </p:sp>
        <p:sp>
          <p:nvSpPr>
            <p:cNvPr id="13" name="TextovéPole 12"/>
            <p:cNvSpPr txBox="1"/>
            <p:nvPr/>
          </p:nvSpPr>
          <p:spPr>
            <a:xfrm>
              <a:off x="6039359" y="2313240"/>
              <a:ext cx="880151" cy="246221"/>
            </a:xfrm>
            <a:prstGeom prst="rect">
              <a:avLst/>
            </a:prstGeom>
          </p:spPr>
          <p:txBody>
            <a:bodyPr wrap="none" rtlCol="0">
              <a:spAutoFit/>
            </a:bodyPr>
            <a:lstStyle/>
            <a:p>
              <a:pPr marL="0" marR="0" lvl="0" indent="0" defTabSz="914330" eaLnBrk="1" fontAlgn="auto" latinLnBrk="0" hangingPunct="1">
                <a:lnSpc>
                  <a:spcPct val="100000"/>
                </a:lnSpc>
                <a:spcBef>
                  <a:spcPts val="600"/>
                </a:spcBef>
                <a:spcAft>
                  <a:spcPts val="0"/>
                </a:spcAft>
                <a:buClrTx/>
                <a:buSzTx/>
                <a:buFontTx/>
                <a:buNone/>
                <a:tabLst/>
                <a:defRPr/>
              </a:pPr>
              <a:r>
                <a:rPr kumimoji="0" lang="cs-CZ" sz="1000" b="0" i="0" u="none" strike="noStrike" kern="0" cap="none" spc="0" normalizeH="0" baseline="0" noProof="0" dirty="0">
                  <a:ln>
                    <a:noFill/>
                  </a:ln>
                  <a:solidFill>
                    <a:srgbClr val="404040"/>
                  </a:solidFill>
                  <a:effectLst/>
                  <a:uLnTx/>
                  <a:uFillTx/>
                  <a:latin typeface="Calibri"/>
                  <a:cs typeface="Arial" pitchFamily="34" charset="0"/>
                </a:rPr>
                <a:t>70 % až 85 % </a:t>
              </a:r>
            </a:p>
          </p:txBody>
        </p:sp>
      </p:grpSp>
      <p:graphicFrame>
        <p:nvGraphicFramePr>
          <p:cNvPr id="14" name="Chart 1"/>
          <p:cNvGraphicFramePr/>
          <p:nvPr>
            <p:extLst>
              <p:ext uri="{D42A27DB-BD31-4B8C-83A1-F6EECF244321}">
                <p14:modId xmlns:p14="http://schemas.microsoft.com/office/powerpoint/2010/main" val="3896333150"/>
              </p:ext>
            </p:extLst>
          </p:nvPr>
        </p:nvGraphicFramePr>
        <p:xfrm>
          <a:off x="4374135" y="2158001"/>
          <a:ext cx="3898033" cy="2263426"/>
        </p:xfrm>
        <a:graphic>
          <a:graphicData uri="http://schemas.openxmlformats.org/drawingml/2006/chart">
            <c:chart xmlns:c="http://schemas.openxmlformats.org/drawingml/2006/chart" xmlns:r="http://schemas.openxmlformats.org/officeDocument/2006/relationships" r:id="rId4"/>
          </a:graphicData>
        </a:graphic>
      </p:graphicFrame>
      <p:grpSp>
        <p:nvGrpSpPr>
          <p:cNvPr id="15" name="Skupina 14"/>
          <p:cNvGrpSpPr/>
          <p:nvPr/>
        </p:nvGrpSpPr>
        <p:grpSpPr>
          <a:xfrm>
            <a:off x="468292" y="1045629"/>
            <a:ext cx="1660880" cy="1097302"/>
            <a:chOff x="378494" y="1280334"/>
            <a:chExt cx="1370979" cy="849543"/>
          </a:xfrm>
          <a:solidFill>
            <a:srgbClr val="404040"/>
          </a:solidFill>
        </p:grpSpPr>
        <p:sp>
          <p:nvSpPr>
            <p:cNvPr id="16" name="Obdélník 15"/>
            <p:cNvSpPr/>
            <p:nvPr/>
          </p:nvSpPr>
          <p:spPr>
            <a:xfrm>
              <a:off x="378494" y="1288473"/>
              <a:ext cx="1370979" cy="84140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17" name="TextovéPole 16"/>
            <p:cNvSpPr txBox="1"/>
            <p:nvPr/>
          </p:nvSpPr>
          <p:spPr>
            <a:xfrm>
              <a:off x="378494" y="1280334"/>
              <a:ext cx="1370979" cy="616586"/>
            </a:xfrm>
            <a:prstGeom prst="rect">
              <a:avLst/>
            </a:prstGeom>
            <a:grpFill/>
          </p:spPr>
          <p:txBody>
            <a:bodyPr wrap="square" lIns="90000" tIns="54000" rIns="90000" bIns="90000" rtlCol="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cs-CZ" sz="4400" b="1" kern="0" dirty="0">
                  <a:solidFill>
                    <a:srgbClr val="00B050"/>
                  </a:solidFill>
                  <a:latin typeface="Calibri" panose="020F0502020204030204" pitchFamily="34" charset="0"/>
                </a:rPr>
                <a:t>97</a:t>
              </a:r>
              <a:r>
                <a:rPr kumimoji="0" lang="cs-CZ" sz="4400" b="1" i="0" u="none" strike="noStrike" kern="0" cap="none" spc="0" normalizeH="0" baseline="0" noProof="0" dirty="0">
                  <a:ln>
                    <a:noFill/>
                  </a:ln>
                  <a:solidFill>
                    <a:srgbClr val="00B050"/>
                  </a:solidFill>
                  <a:effectLst/>
                  <a:uLnTx/>
                  <a:uFillTx/>
                  <a:latin typeface="Calibri" panose="020F0502020204030204" pitchFamily="34" charset="0"/>
                </a:rPr>
                <a:t>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1400" b="1" i="0" u="none" strike="noStrike" kern="0" cap="none" spc="0" normalizeH="0" baseline="0" noProof="0" dirty="0">
                  <a:ln>
                    <a:noFill/>
                  </a:ln>
                  <a:solidFill>
                    <a:schemeClr val="bg1"/>
                  </a:solidFill>
                  <a:effectLst/>
                  <a:uLnTx/>
                  <a:uFillTx/>
                  <a:latin typeface="Calibri" panose="020F0502020204030204" pitchFamily="34" charset="0"/>
                </a:rPr>
                <a:t>n = </a:t>
              </a:r>
              <a:r>
                <a:rPr lang="cs-CZ" sz="1400" b="1" kern="0" dirty="0">
                  <a:solidFill>
                    <a:schemeClr val="bg1"/>
                  </a:solidFill>
                  <a:latin typeface="Calibri" panose="020F0502020204030204" pitchFamily="34" charset="0"/>
                </a:rPr>
                <a:t>31</a:t>
              </a:r>
              <a:endParaRPr kumimoji="0" lang="cs-CZ" sz="1400" b="1" i="0" u="none" strike="noStrike" kern="0" cap="none" spc="0" normalizeH="0" baseline="0" noProof="0" dirty="0">
                <a:ln>
                  <a:noFill/>
                </a:ln>
                <a:solidFill>
                  <a:schemeClr val="bg1"/>
                </a:solidFill>
                <a:effectLst/>
                <a:uLnTx/>
                <a:uFillTx/>
                <a:latin typeface="Calibri" panose="020F0502020204030204" pitchFamily="34" charset="0"/>
              </a:endParaRPr>
            </a:p>
          </p:txBody>
        </p:sp>
      </p:grpSp>
      <p:grpSp>
        <p:nvGrpSpPr>
          <p:cNvPr id="51" name="Skupina 50"/>
          <p:cNvGrpSpPr/>
          <p:nvPr/>
        </p:nvGrpSpPr>
        <p:grpSpPr>
          <a:xfrm>
            <a:off x="2152268" y="989443"/>
            <a:ext cx="2041420" cy="1102557"/>
            <a:chOff x="2329469" y="991069"/>
            <a:chExt cx="2041420" cy="1102557"/>
          </a:xfrm>
        </p:grpSpPr>
        <p:sp>
          <p:nvSpPr>
            <p:cNvPr id="4" name="Obdélník 3"/>
            <p:cNvSpPr/>
            <p:nvPr/>
          </p:nvSpPr>
          <p:spPr>
            <a:xfrm>
              <a:off x="2347123" y="1347884"/>
              <a:ext cx="1742825" cy="706131"/>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18" name="TextovéPole 17"/>
            <p:cNvSpPr txBox="1"/>
            <p:nvPr/>
          </p:nvSpPr>
          <p:spPr>
            <a:xfrm>
              <a:off x="2345913" y="1047096"/>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Celkový index v ČR:</a:t>
              </a:r>
            </a:p>
          </p:txBody>
        </p:sp>
        <p:sp>
          <p:nvSpPr>
            <p:cNvPr id="19" name="TextovéPole 18"/>
            <p:cNvSpPr txBox="1"/>
            <p:nvPr/>
          </p:nvSpPr>
          <p:spPr>
            <a:xfrm>
              <a:off x="3482495" y="991069"/>
              <a:ext cx="888394"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sz="1600" b="1" kern="0" dirty="0">
                  <a:solidFill>
                    <a:srgbClr val="00B050"/>
                  </a:solidFill>
                  <a:latin typeface="Calibri" panose="020F0502020204030204" pitchFamily="34" charset="0"/>
                </a:rPr>
                <a:t>87</a:t>
              </a:r>
              <a:r>
                <a:rPr kumimoji="0" lang="cs-CZ" sz="1600" b="1" i="0" u="none" strike="noStrike" kern="0" cap="none" spc="0" normalizeH="0" baseline="0" noProof="0" dirty="0">
                  <a:ln>
                    <a:noFill/>
                  </a:ln>
                  <a:solidFill>
                    <a:srgbClr val="00B050"/>
                  </a:solidFill>
                  <a:effectLst/>
                  <a:uLnTx/>
                  <a:uFillTx/>
                  <a:latin typeface="Calibri" panose="020F0502020204030204" pitchFamily="34" charset="0"/>
                </a:rPr>
                <a:t> %</a:t>
              </a:r>
            </a:p>
          </p:txBody>
        </p:sp>
        <p:sp>
          <p:nvSpPr>
            <p:cNvPr id="20" name="TextovéPole 19"/>
            <p:cNvSpPr txBox="1"/>
            <p:nvPr/>
          </p:nvSpPr>
          <p:spPr>
            <a:xfrm>
              <a:off x="2329469" y="1752804"/>
              <a:ext cx="1978431"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V celorepublikovém srovnání</a:t>
              </a:r>
            </a:p>
          </p:txBody>
        </p:sp>
      </p:grpSp>
      <p:grpSp>
        <p:nvGrpSpPr>
          <p:cNvPr id="44" name="Skupina 43"/>
          <p:cNvGrpSpPr/>
          <p:nvPr/>
        </p:nvGrpSpPr>
        <p:grpSpPr>
          <a:xfrm>
            <a:off x="5585685" y="989443"/>
            <a:ext cx="1954167" cy="1063043"/>
            <a:chOff x="5353287" y="1000492"/>
            <a:chExt cx="1954167" cy="1063043"/>
          </a:xfrm>
        </p:grpSpPr>
        <p:sp>
          <p:nvSpPr>
            <p:cNvPr id="27" name="Obdélník 26"/>
            <p:cNvSpPr/>
            <p:nvPr/>
          </p:nvSpPr>
          <p:spPr>
            <a:xfrm>
              <a:off x="5363079" y="1357404"/>
              <a:ext cx="1620000" cy="706131"/>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33" name="TextovéPole 32"/>
            <p:cNvSpPr txBox="1"/>
            <p:nvPr/>
          </p:nvSpPr>
          <p:spPr>
            <a:xfrm>
              <a:off x="5353287" y="1056519"/>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Index v roce 2016:</a:t>
              </a:r>
            </a:p>
          </p:txBody>
        </p:sp>
        <p:sp>
          <p:nvSpPr>
            <p:cNvPr id="34" name="TextovéPole 33"/>
            <p:cNvSpPr txBox="1"/>
            <p:nvPr/>
          </p:nvSpPr>
          <p:spPr>
            <a:xfrm>
              <a:off x="6419060" y="1000492"/>
              <a:ext cx="888394"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600" b="1" i="0" u="none" strike="noStrike" kern="0" cap="none" spc="0" normalizeH="0" baseline="0" noProof="0" dirty="0">
                  <a:ln>
                    <a:noFill/>
                  </a:ln>
                  <a:solidFill>
                    <a:srgbClr val="00B050"/>
                  </a:solidFill>
                  <a:effectLst/>
                  <a:uLnTx/>
                  <a:uFillTx/>
                  <a:latin typeface="Calibri" panose="020F0502020204030204" pitchFamily="34" charset="0"/>
                </a:rPr>
                <a:t>91 %</a:t>
              </a:r>
            </a:p>
          </p:txBody>
        </p:sp>
      </p:grpSp>
      <p:grpSp>
        <p:nvGrpSpPr>
          <p:cNvPr id="42" name="Skupina 41"/>
          <p:cNvGrpSpPr/>
          <p:nvPr/>
        </p:nvGrpSpPr>
        <p:grpSpPr>
          <a:xfrm>
            <a:off x="7196812" y="982812"/>
            <a:ext cx="1895016" cy="1068462"/>
            <a:chOff x="7017062" y="990941"/>
            <a:chExt cx="2070565" cy="1068462"/>
          </a:xfrm>
        </p:grpSpPr>
        <p:sp>
          <p:nvSpPr>
            <p:cNvPr id="30" name="Obdélník 29"/>
            <p:cNvSpPr/>
            <p:nvPr/>
          </p:nvSpPr>
          <p:spPr>
            <a:xfrm>
              <a:off x="7062473" y="1353272"/>
              <a:ext cx="1770072" cy="706131"/>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35" name="TextovéPole 34"/>
            <p:cNvSpPr txBox="1"/>
            <p:nvPr/>
          </p:nvSpPr>
          <p:spPr>
            <a:xfrm>
              <a:off x="7017062" y="1047187"/>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Index v roce 2015:</a:t>
              </a:r>
            </a:p>
          </p:txBody>
        </p:sp>
        <p:sp>
          <p:nvSpPr>
            <p:cNvPr id="36" name="TextovéPole 35"/>
            <p:cNvSpPr txBox="1"/>
            <p:nvPr/>
          </p:nvSpPr>
          <p:spPr>
            <a:xfrm>
              <a:off x="8199233" y="990941"/>
              <a:ext cx="888394"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sz="1600" b="1" kern="0" dirty="0">
                  <a:solidFill>
                    <a:srgbClr val="00B050"/>
                  </a:solidFill>
                  <a:latin typeface="Calibri" panose="020F0502020204030204" pitchFamily="34" charset="0"/>
                </a:rPr>
                <a:t>96</a:t>
              </a:r>
              <a:r>
                <a:rPr kumimoji="0" lang="cs-CZ" sz="1600" b="1" i="0" u="none" strike="noStrike" kern="0" cap="none" spc="0" normalizeH="0" baseline="0" noProof="0" dirty="0">
                  <a:ln>
                    <a:noFill/>
                  </a:ln>
                  <a:solidFill>
                    <a:srgbClr val="00B050"/>
                  </a:solidFill>
                  <a:effectLst/>
                  <a:uLnTx/>
                  <a:uFillTx/>
                  <a:latin typeface="Calibri" panose="020F0502020204030204" pitchFamily="34" charset="0"/>
                </a:rPr>
                <a:t> %</a:t>
              </a:r>
            </a:p>
          </p:txBody>
        </p:sp>
      </p:grpSp>
      <p:grpSp>
        <p:nvGrpSpPr>
          <p:cNvPr id="45" name="Skupina 44"/>
          <p:cNvGrpSpPr/>
          <p:nvPr/>
        </p:nvGrpSpPr>
        <p:grpSpPr>
          <a:xfrm>
            <a:off x="3942827" y="989443"/>
            <a:ext cx="1954167" cy="1063043"/>
            <a:chOff x="5353287" y="1000492"/>
            <a:chExt cx="1954167" cy="1063043"/>
          </a:xfrm>
        </p:grpSpPr>
        <p:sp>
          <p:nvSpPr>
            <p:cNvPr id="46" name="Obdélník 45"/>
            <p:cNvSpPr/>
            <p:nvPr/>
          </p:nvSpPr>
          <p:spPr>
            <a:xfrm>
              <a:off x="5363079" y="1357404"/>
              <a:ext cx="1620000" cy="706131"/>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49" name="TextovéPole 48"/>
            <p:cNvSpPr txBox="1"/>
            <p:nvPr/>
          </p:nvSpPr>
          <p:spPr>
            <a:xfrm>
              <a:off x="5353287" y="1056519"/>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Index v roce 2018:</a:t>
              </a:r>
            </a:p>
          </p:txBody>
        </p:sp>
        <p:sp>
          <p:nvSpPr>
            <p:cNvPr id="50" name="TextovéPole 49"/>
            <p:cNvSpPr txBox="1"/>
            <p:nvPr/>
          </p:nvSpPr>
          <p:spPr>
            <a:xfrm>
              <a:off x="6419060" y="1000492"/>
              <a:ext cx="888394"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600" b="1" i="0" u="none" strike="noStrike" kern="0" cap="none" spc="0" normalizeH="0" baseline="0" noProof="0" dirty="0">
                  <a:ln>
                    <a:noFill/>
                  </a:ln>
                  <a:solidFill>
                    <a:srgbClr val="00B050"/>
                  </a:solidFill>
                  <a:effectLst/>
                  <a:uLnTx/>
                  <a:uFillTx/>
                  <a:latin typeface="Calibri" panose="020F0502020204030204" pitchFamily="34" charset="0"/>
                </a:rPr>
                <a:t>92 %</a:t>
              </a:r>
            </a:p>
          </p:txBody>
        </p:sp>
      </p:grpSp>
      <p:sp>
        <p:nvSpPr>
          <p:cNvPr id="57" name="TextovéPole 56"/>
          <p:cNvSpPr txBox="1"/>
          <p:nvPr/>
        </p:nvSpPr>
        <p:spPr>
          <a:xfrm>
            <a:off x="5595476" y="1748532"/>
            <a:ext cx="1712827"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Srovnání s před čtyřmi</a:t>
            </a:r>
            <a:r>
              <a:rPr kumimoji="0" lang="cs-CZ" sz="1050" b="1" i="0" u="none" strike="noStrike" kern="0" cap="none" spc="0" normalizeH="0" noProof="0" dirty="0">
                <a:ln>
                  <a:noFill/>
                </a:ln>
                <a:solidFill>
                  <a:schemeClr val="bg1"/>
                </a:solidFill>
                <a:effectLst/>
                <a:uLnTx/>
                <a:uFillTx/>
                <a:latin typeface="Calibri" panose="020F0502020204030204" pitchFamily="34" charset="0"/>
              </a:rPr>
              <a:t> lety</a:t>
            </a:r>
            <a:endParaRPr kumimoji="0" lang="cs-CZ" sz="1050" b="1" i="0" u="none" strike="noStrike" kern="0" cap="none" spc="0" normalizeH="0" baseline="0" noProof="0" dirty="0">
              <a:ln>
                <a:noFill/>
              </a:ln>
              <a:solidFill>
                <a:schemeClr val="bg1"/>
              </a:solidFill>
              <a:effectLst/>
              <a:uLnTx/>
              <a:uFillTx/>
              <a:latin typeface="Calibri" panose="020F0502020204030204" pitchFamily="34" charset="0"/>
            </a:endParaRPr>
          </a:p>
        </p:txBody>
      </p:sp>
      <p:sp>
        <p:nvSpPr>
          <p:cNvPr id="58" name="TextovéPole 57"/>
          <p:cNvSpPr txBox="1"/>
          <p:nvPr/>
        </p:nvSpPr>
        <p:spPr>
          <a:xfrm>
            <a:off x="7207899" y="1754518"/>
            <a:ext cx="1677003"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Srovnání s před pěti lety</a:t>
            </a:r>
          </a:p>
        </p:txBody>
      </p:sp>
      <p:sp>
        <p:nvSpPr>
          <p:cNvPr id="59" name="TextovéPole 58"/>
          <p:cNvSpPr txBox="1"/>
          <p:nvPr/>
        </p:nvSpPr>
        <p:spPr>
          <a:xfrm>
            <a:off x="3924113" y="1751178"/>
            <a:ext cx="1685569"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Srovnání</a:t>
            </a:r>
            <a:r>
              <a:rPr kumimoji="0" lang="cs-CZ" sz="1050" b="1" i="0" u="none" strike="noStrike" kern="0" cap="none" spc="0" normalizeH="0" noProof="0" dirty="0">
                <a:ln>
                  <a:noFill/>
                </a:ln>
                <a:solidFill>
                  <a:schemeClr val="bg1"/>
                </a:solidFill>
                <a:effectLst/>
                <a:uLnTx/>
                <a:uFillTx/>
                <a:latin typeface="Calibri" panose="020F0502020204030204" pitchFamily="34" charset="0"/>
              </a:rPr>
              <a:t> s před dvěma lety</a:t>
            </a:r>
            <a:endParaRPr kumimoji="0" lang="cs-CZ" sz="1050" b="1" i="0" u="none" strike="noStrike" kern="0" cap="none" spc="0" normalizeH="0" baseline="0" noProof="0" dirty="0">
              <a:ln>
                <a:noFill/>
              </a:ln>
              <a:solidFill>
                <a:schemeClr val="bg1"/>
              </a:solidFill>
              <a:effectLst/>
              <a:uLnTx/>
              <a:uFillTx/>
              <a:latin typeface="Calibri" panose="020F0502020204030204" pitchFamily="34" charset="0"/>
            </a:endParaRPr>
          </a:p>
        </p:txBody>
      </p:sp>
      <p:sp>
        <p:nvSpPr>
          <p:cNvPr id="52" name="TextovéPole 51"/>
          <p:cNvSpPr txBox="1"/>
          <p:nvPr/>
        </p:nvSpPr>
        <p:spPr>
          <a:xfrm>
            <a:off x="2655286" y="1400509"/>
            <a:ext cx="876750"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b="1" kern="0" dirty="0">
                <a:solidFill>
                  <a:srgbClr val="00B050"/>
                </a:solidFill>
                <a:latin typeface="Calibri" panose="020F0502020204030204" pitchFamily="34" charset="0"/>
              </a:rPr>
              <a:t>+</a:t>
            </a:r>
            <a:r>
              <a:rPr kumimoji="0" lang="cs-CZ" sz="1800" b="1" i="0" u="none" strike="noStrike" kern="0" cap="none" spc="0" normalizeH="0" noProof="0" dirty="0">
                <a:ln>
                  <a:noFill/>
                </a:ln>
                <a:solidFill>
                  <a:srgbClr val="00B050"/>
                </a:solidFill>
                <a:effectLst/>
                <a:uLnTx/>
                <a:uFillTx/>
                <a:latin typeface="Calibri" panose="020F0502020204030204" pitchFamily="34" charset="0"/>
              </a:rPr>
              <a:t> 10</a:t>
            </a:r>
            <a:r>
              <a:rPr kumimoji="0" lang="cs-CZ" sz="1800" b="1" i="0" u="none" strike="noStrike" kern="0" cap="none" spc="0" normalizeH="0" baseline="0" noProof="0" dirty="0">
                <a:ln>
                  <a:noFill/>
                </a:ln>
                <a:solidFill>
                  <a:srgbClr val="00B050"/>
                </a:solidFill>
                <a:effectLst/>
                <a:uLnTx/>
                <a:uFillTx/>
                <a:latin typeface="Calibri" panose="020F0502020204030204" pitchFamily="34" charset="0"/>
              </a:rPr>
              <a:t> %</a:t>
            </a:r>
          </a:p>
        </p:txBody>
      </p:sp>
      <p:sp>
        <p:nvSpPr>
          <p:cNvPr id="53" name="TextovéPole 52"/>
          <p:cNvSpPr txBox="1"/>
          <p:nvPr/>
        </p:nvSpPr>
        <p:spPr>
          <a:xfrm>
            <a:off x="4419359" y="1402311"/>
            <a:ext cx="737833"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800" b="1" i="0" u="none" strike="noStrike" kern="0" cap="none" spc="0" normalizeH="0" baseline="0" noProof="0" dirty="0">
                <a:ln>
                  <a:noFill/>
                </a:ln>
                <a:solidFill>
                  <a:srgbClr val="00B050"/>
                </a:solidFill>
                <a:effectLst/>
                <a:uLnTx/>
                <a:uFillTx/>
                <a:latin typeface="Calibri" panose="020F0502020204030204" pitchFamily="34" charset="0"/>
              </a:rPr>
              <a:t>+ 5 %</a:t>
            </a:r>
          </a:p>
        </p:txBody>
      </p:sp>
      <p:sp>
        <p:nvSpPr>
          <p:cNvPr id="55" name="TextovéPole 54"/>
          <p:cNvSpPr txBox="1"/>
          <p:nvPr/>
        </p:nvSpPr>
        <p:spPr>
          <a:xfrm>
            <a:off x="6039359" y="1407804"/>
            <a:ext cx="7555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800" b="1" i="0" u="none" strike="noStrike" kern="0" cap="none" spc="0" normalizeH="0" baseline="0" noProof="0" dirty="0">
                <a:ln>
                  <a:noFill/>
                </a:ln>
                <a:solidFill>
                  <a:srgbClr val="00B050"/>
                </a:solidFill>
                <a:effectLst/>
                <a:uLnTx/>
                <a:uFillTx/>
                <a:latin typeface="Calibri" panose="020F0502020204030204" pitchFamily="34" charset="0"/>
              </a:rPr>
              <a:t>+ 6 %</a:t>
            </a:r>
          </a:p>
        </p:txBody>
      </p:sp>
      <p:sp>
        <p:nvSpPr>
          <p:cNvPr id="56" name="TextovéPole 55"/>
          <p:cNvSpPr txBox="1"/>
          <p:nvPr/>
        </p:nvSpPr>
        <p:spPr>
          <a:xfrm>
            <a:off x="7679528" y="1401389"/>
            <a:ext cx="733743"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b="1" kern="0" dirty="0">
                <a:solidFill>
                  <a:srgbClr val="00B050"/>
                </a:solidFill>
                <a:latin typeface="Calibri" panose="020F0502020204030204" pitchFamily="34" charset="0"/>
              </a:rPr>
              <a:t>+ 1</a:t>
            </a:r>
            <a:r>
              <a:rPr kumimoji="0" lang="cs-CZ" sz="1800" b="1" i="0" u="none" strike="noStrike" kern="0" cap="none" spc="0" normalizeH="0" baseline="0" noProof="0" dirty="0">
                <a:ln>
                  <a:noFill/>
                </a:ln>
                <a:solidFill>
                  <a:srgbClr val="00B050"/>
                </a:solidFill>
                <a:effectLst/>
                <a:uLnTx/>
                <a:uFillTx/>
                <a:latin typeface="Calibri" panose="020F0502020204030204" pitchFamily="34" charset="0"/>
              </a:rPr>
              <a:t> %</a:t>
            </a:r>
          </a:p>
        </p:txBody>
      </p:sp>
    </p:spTree>
    <p:extLst>
      <p:ext uri="{BB962C8B-B14F-4D97-AF65-F5344CB8AC3E}">
        <p14:creationId xmlns:p14="http://schemas.microsoft.com/office/powerpoint/2010/main" val="9127268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Skupina 39"/>
          <p:cNvGrpSpPr>
            <a:grpSpLocks noChangeAspect="1"/>
          </p:cNvGrpSpPr>
          <p:nvPr/>
        </p:nvGrpSpPr>
        <p:grpSpPr>
          <a:xfrm>
            <a:off x="781294" y="2277552"/>
            <a:ext cx="3674827" cy="2102497"/>
            <a:chOff x="347353" y="2593120"/>
            <a:chExt cx="5245617" cy="3001200"/>
          </a:xfrm>
        </p:grpSpPr>
        <p:pic>
          <p:nvPicPr>
            <p:cNvPr id="3" name="Picture 19"/>
            <p:cNvPicPr>
              <a:picLocks noChangeAspect="1" noChangeArrowheads="1"/>
            </p:cNvPicPr>
            <p:nvPr/>
          </p:nvPicPr>
          <p:blipFill>
            <a:blip r:embed="rId2" cstate="print">
              <a:duotone>
                <a:schemeClr val="accent4">
                  <a:shade val="45000"/>
                  <a:satMod val="135000"/>
                </a:schemeClr>
                <a:prstClr val="white"/>
              </a:duotone>
              <a:extLst>
                <a:ext uri="{BEBA8EAE-BF5A-486C-A8C5-ECC9F3942E4B}">
                  <a14:imgProps xmlns:a14="http://schemas.microsoft.com/office/drawing/2010/main">
                    <a14:imgLayer r:embed="rId3">
                      <a14:imgEffect>
                        <a14:sharpenSoften amount="59000"/>
                      </a14:imgEffect>
                      <a14:imgEffect>
                        <a14:brightnessContrast contrast="-30000"/>
                      </a14:imgEffect>
                    </a14:imgLayer>
                  </a14:imgProps>
                </a:ext>
              </a:extLst>
            </a:blip>
            <a:srcRect/>
            <a:stretch>
              <a:fillRect/>
            </a:stretch>
          </p:blipFill>
          <p:spPr bwMode="auto">
            <a:xfrm>
              <a:off x="347353" y="2593120"/>
              <a:ext cx="5245617" cy="3001200"/>
            </a:xfrm>
            <a:prstGeom prst="rect">
              <a:avLst/>
            </a:prstGeom>
            <a:noFill/>
            <a:ln w="9525">
              <a:noFill/>
              <a:miter lim="800000"/>
              <a:headEnd/>
              <a:tailEnd/>
            </a:ln>
          </p:spPr>
        </p:pic>
        <p:grpSp>
          <p:nvGrpSpPr>
            <p:cNvPr id="22" name="Skupina 21"/>
            <p:cNvGrpSpPr/>
            <p:nvPr/>
          </p:nvGrpSpPr>
          <p:grpSpPr>
            <a:xfrm>
              <a:off x="1646397" y="3748251"/>
              <a:ext cx="624478" cy="849683"/>
              <a:chOff x="1902260" y="1911500"/>
              <a:chExt cx="624478" cy="849683"/>
            </a:xfrm>
          </p:grpSpPr>
          <p:grpSp>
            <p:nvGrpSpPr>
              <p:cNvPr id="23" name="Group 135"/>
              <p:cNvGrpSpPr>
                <a:grpSpLocks noChangeAspect="1"/>
              </p:cNvGrpSpPr>
              <p:nvPr/>
            </p:nvGrpSpPr>
            <p:grpSpPr>
              <a:xfrm>
                <a:off x="1902260" y="2056272"/>
                <a:ext cx="417265" cy="704911"/>
                <a:chOff x="6097070" y="25735"/>
                <a:chExt cx="644370" cy="1088575"/>
              </a:xfrm>
              <a:solidFill>
                <a:srgbClr val="404040"/>
              </a:solidFill>
            </p:grpSpPr>
            <p:sp>
              <p:nvSpPr>
                <p:cNvPr id="25" name="Freeform 58"/>
                <p:cNvSpPr>
                  <a:spLocks/>
                </p:cNvSpPr>
                <p:nvPr/>
              </p:nvSpPr>
              <p:spPr bwMode="auto">
                <a:xfrm>
                  <a:off x="6199423" y="25735"/>
                  <a:ext cx="235965" cy="235966"/>
                </a:xfrm>
                <a:custGeom>
                  <a:avLst/>
                  <a:gdLst/>
                  <a:ahLst/>
                  <a:cxnLst>
                    <a:cxn ang="0">
                      <a:pos x="79" y="187"/>
                    </a:cxn>
                    <a:cxn ang="0">
                      <a:pos x="187" y="119"/>
                    </a:cxn>
                    <a:cxn ang="0">
                      <a:pos x="120" y="11"/>
                    </a:cxn>
                    <a:cxn ang="0">
                      <a:pos x="11" y="79"/>
                    </a:cxn>
                    <a:cxn ang="0">
                      <a:pos x="79" y="187"/>
                    </a:cxn>
                  </a:cxnLst>
                  <a:rect l="0" t="0" r="r" b="b"/>
                  <a:pathLst>
                    <a:path w="198" h="198">
                      <a:moveTo>
                        <a:pt x="79" y="187"/>
                      </a:moveTo>
                      <a:cubicBezTo>
                        <a:pt x="127" y="198"/>
                        <a:pt x="175" y="168"/>
                        <a:pt x="187" y="119"/>
                      </a:cubicBezTo>
                      <a:cubicBezTo>
                        <a:pt x="198" y="71"/>
                        <a:pt x="168" y="23"/>
                        <a:pt x="120" y="11"/>
                      </a:cubicBezTo>
                      <a:cubicBezTo>
                        <a:pt x="71" y="0"/>
                        <a:pt x="23" y="30"/>
                        <a:pt x="11" y="79"/>
                      </a:cubicBezTo>
                      <a:cubicBezTo>
                        <a:pt x="0" y="127"/>
                        <a:pt x="30" y="175"/>
                        <a:pt x="79" y="18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26" name="Freeform 59"/>
                <p:cNvSpPr>
                  <a:spLocks/>
                </p:cNvSpPr>
                <p:nvPr/>
              </p:nvSpPr>
              <p:spPr bwMode="auto">
                <a:xfrm>
                  <a:off x="6097070" y="108930"/>
                  <a:ext cx="644370" cy="1005380"/>
                </a:xfrm>
                <a:custGeom>
                  <a:avLst/>
                  <a:gdLst/>
                  <a:ahLst/>
                  <a:cxnLst>
                    <a:cxn ang="0">
                      <a:pos x="77" y="364"/>
                    </a:cxn>
                    <a:cxn ang="0">
                      <a:pos x="77" y="364"/>
                    </a:cxn>
                    <a:cxn ang="0">
                      <a:pos x="141" y="350"/>
                    </a:cxn>
                    <a:cxn ang="0">
                      <a:pos x="190" y="325"/>
                    </a:cxn>
                    <a:cxn ang="0">
                      <a:pos x="190" y="270"/>
                    </a:cxn>
                    <a:cxn ang="0">
                      <a:pos x="155" y="271"/>
                    </a:cxn>
                    <a:cxn ang="0">
                      <a:pos x="77" y="300"/>
                    </a:cxn>
                    <a:cxn ang="0">
                      <a:pos x="77" y="300"/>
                    </a:cxn>
                    <a:cxn ang="0">
                      <a:pos x="64" y="285"/>
                    </a:cxn>
                    <a:cxn ang="0">
                      <a:pos x="77" y="292"/>
                    </a:cxn>
                    <a:cxn ang="0">
                      <a:pos x="78" y="292"/>
                    </a:cxn>
                    <a:cxn ang="0">
                      <a:pos x="157" y="261"/>
                    </a:cxn>
                    <a:cxn ang="0">
                      <a:pos x="159" y="198"/>
                    </a:cxn>
                    <a:cxn ang="0">
                      <a:pos x="216" y="212"/>
                    </a:cxn>
                    <a:cxn ang="0">
                      <a:pos x="193" y="262"/>
                    </a:cxn>
                    <a:cxn ang="0">
                      <a:pos x="212" y="307"/>
                    </a:cxn>
                    <a:cxn ang="0">
                      <a:pos x="168" y="346"/>
                    </a:cxn>
                    <a:cxn ang="0">
                      <a:pos x="137" y="373"/>
                    </a:cxn>
                    <a:cxn ang="0">
                      <a:pos x="77" y="372"/>
                    </a:cxn>
                    <a:cxn ang="0">
                      <a:pos x="77" y="374"/>
                    </a:cxn>
                    <a:cxn ang="0">
                      <a:pos x="77" y="794"/>
                    </a:cxn>
                    <a:cxn ang="0">
                      <a:pos x="176" y="794"/>
                    </a:cxn>
                    <a:cxn ang="0">
                      <a:pos x="194" y="481"/>
                    </a:cxn>
                    <a:cxn ang="0">
                      <a:pos x="244" y="844"/>
                    </a:cxn>
                    <a:cxn ang="0">
                      <a:pos x="293" y="450"/>
                    </a:cxn>
                    <a:cxn ang="0">
                      <a:pos x="293" y="205"/>
                    </a:cxn>
                    <a:cxn ang="0">
                      <a:pos x="529" y="56"/>
                    </a:cxn>
                    <a:cxn ang="0">
                      <a:pos x="480" y="15"/>
                    </a:cxn>
                    <a:cxn ang="0">
                      <a:pos x="279" y="143"/>
                    </a:cxn>
                    <a:cxn ang="0">
                      <a:pos x="265" y="146"/>
                    </a:cxn>
                    <a:cxn ang="0">
                      <a:pos x="108" y="146"/>
                    </a:cxn>
                    <a:cxn ang="0">
                      <a:pos x="95" y="148"/>
                    </a:cxn>
                    <a:cxn ang="0">
                      <a:pos x="0" y="285"/>
                    </a:cxn>
                    <a:cxn ang="0">
                      <a:pos x="76" y="364"/>
                    </a:cxn>
                  </a:cxnLst>
                  <a:rect l="0" t="0" r="r" b="b"/>
                  <a:pathLst>
                    <a:path w="541" h="844">
                      <a:moveTo>
                        <a:pt x="76" y="364"/>
                      </a:moveTo>
                      <a:cubicBezTo>
                        <a:pt x="76" y="364"/>
                        <a:pt x="76" y="364"/>
                        <a:pt x="77" y="364"/>
                      </a:cubicBezTo>
                      <a:cubicBezTo>
                        <a:pt x="77" y="364"/>
                        <a:pt x="77" y="364"/>
                        <a:pt x="77" y="364"/>
                      </a:cubicBezTo>
                      <a:cubicBezTo>
                        <a:pt x="77" y="364"/>
                        <a:pt x="77" y="364"/>
                        <a:pt x="77" y="364"/>
                      </a:cubicBezTo>
                      <a:cubicBezTo>
                        <a:pt x="77" y="364"/>
                        <a:pt x="77" y="364"/>
                        <a:pt x="77" y="364"/>
                      </a:cubicBezTo>
                      <a:cubicBezTo>
                        <a:pt x="97" y="364"/>
                        <a:pt x="117" y="359"/>
                        <a:pt x="141" y="350"/>
                      </a:cubicBezTo>
                      <a:cubicBezTo>
                        <a:pt x="150" y="346"/>
                        <a:pt x="161" y="341"/>
                        <a:pt x="171" y="335"/>
                      </a:cubicBezTo>
                      <a:cubicBezTo>
                        <a:pt x="177" y="332"/>
                        <a:pt x="183" y="328"/>
                        <a:pt x="190" y="325"/>
                      </a:cubicBezTo>
                      <a:cubicBezTo>
                        <a:pt x="205" y="315"/>
                        <a:pt x="210" y="296"/>
                        <a:pt x="201" y="281"/>
                      </a:cubicBezTo>
                      <a:cubicBezTo>
                        <a:pt x="198" y="276"/>
                        <a:pt x="195" y="272"/>
                        <a:pt x="190" y="270"/>
                      </a:cubicBezTo>
                      <a:cubicBezTo>
                        <a:pt x="180" y="264"/>
                        <a:pt x="168" y="263"/>
                        <a:pt x="157" y="269"/>
                      </a:cubicBezTo>
                      <a:cubicBezTo>
                        <a:pt x="156" y="270"/>
                        <a:pt x="156" y="270"/>
                        <a:pt x="155" y="271"/>
                      </a:cubicBezTo>
                      <a:cubicBezTo>
                        <a:pt x="116" y="294"/>
                        <a:pt x="90" y="301"/>
                        <a:pt x="77" y="300"/>
                      </a:cubicBezTo>
                      <a:cubicBezTo>
                        <a:pt x="77" y="300"/>
                        <a:pt x="77" y="300"/>
                        <a:pt x="77" y="300"/>
                      </a:cubicBezTo>
                      <a:cubicBezTo>
                        <a:pt x="77" y="300"/>
                        <a:pt x="77" y="300"/>
                        <a:pt x="77" y="300"/>
                      </a:cubicBezTo>
                      <a:cubicBezTo>
                        <a:pt x="77" y="300"/>
                        <a:pt x="77" y="300"/>
                        <a:pt x="77" y="300"/>
                      </a:cubicBezTo>
                      <a:cubicBezTo>
                        <a:pt x="68" y="300"/>
                        <a:pt x="67" y="298"/>
                        <a:pt x="67" y="298"/>
                      </a:cubicBezTo>
                      <a:cubicBezTo>
                        <a:pt x="66" y="297"/>
                        <a:pt x="64" y="293"/>
                        <a:pt x="64" y="285"/>
                      </a:cubicBezTo>
                      <a:cubicBezTo>
                        <a:pt x="64" y="274"/>
                        <a:pt x="68" y="257"/>
                        <a:pt x="77" y="242"/>
                      </a:cubicBezTo>
                      <a:cubicBezTo>
                        <a:pt x="77" y="292"/>
                        <a:pt x="77" y="292"/>
                        <a:pt x="77" y="292"/>
                      </a:cubicBezTo>
                      <a:cubicBezTo>
                        <a:pt x="77" y="292"/>
                        <a:pt x="77" y="292"/>
                        <a:pt x="78" y="292"/>
                      </a:cubicBezTo>
                      <a:cubicBezTo>
                        <a:pt x="78" y="292"/>
                        <a:pt x="78" y="292"/>
                        <a:pt x="78" y="292"/>
                      </a:cubicBezTo>
                      <a:cubicBezTo>
                        <a:pt x="90" y="292"/>
                        <a:pt x="117" y="285"/>
                        <a:pt x="153" y="263"/>
                      </a:cubicBezTo>
                      <a:cubicBezTo>
                        <a:pt x="154" y="262"/>
                        <a:pt x="155" y="261"/>
                        <a:pt x="157" y="261"/>
                      </a:cubicBezTo>
                      <a:cubicBezTo>
                        <a:pt x="163" y="224"/>
                        <a:pt x="163" y="224"/>
                        <a:pt x="163" y="224"/>
                      </a:cubicBezTo>
                      <a:cubicBezTo>
                        <a:pt x="159" y="217"/>
                        <a:pt x="157" y="208"/>
                        <a:pt x="159" y="198"/>
                      </a:cubicBezTo>
                      <a:cubicBezTo>
                        <a:pt x="163" y="181"/>
                        <a:pt x="179" y="170"/>
                        <a:pt x="195" y="174"/>
                      </a:cubicBezTo>
                      <a:cubicBezTo>
                        <a:pt x="211" y="177"/>
                        <a:pt x="220" y="194"/>
                        <a:pt x="216" y="212"/>
                      </a:cubicBezTo>
                      <a:cubicBezTo>
                        <a:pt x="214" y="221"/>
                        <a:pt x="208" y="228"/>
                        <a:pt x="201" y="233"/>
                      </a:cubicBezTo>
                      <a:cubicBezTo>
                        <a:pt x="193" y="262"/>
                        <a:pt x="193" y="262"/>
                        <a:pt x="193" y="262"/>
                      </a:cubicBezTo>
                      <a:cubicBezTo>
                        <a:pt x="199" y="265"/>
                        <a:pt x="204" y="270"/>
                        <a:pt x="208" y="277"/>
                      </a:cubicBezTo>
                      <a:cubicBezTo>
                        <a:pt x="213" y="286"/>
                        <a:pt x="215" y="297"/>
                        <a:pt x="212" y="307"/>
                      </a:cubicBezTo>
                      <a:cubicBezTo>
                        <a:pt x="210" y="317"/>
                        <a:pt x="203" y="326"/>
                        <a:pt x="194" y="331"/>
                      </a:cubicBezTo>
                      <a:cubicBezTo>
                        <a:pt x="185" y="337"/>
                        <a:pt x="176" y="341"/>
                        <a:pt x="168" y="346"/>
                      </a:cubicBezTo>
                      <a:cubicBezTo>
                        <a:pt x="159" y="378"/>
                        <a:pt x="159" y="378"/>
                        <a:pt x="159" y="378"/>
                      </a:cubicBezTo>
                      <a:cubicBezTo>
                        <a:pt x="137" y="373"/>
                        <a:pt x="137" y="373"/>
                        <a:pt x="137" y="373"/>
                      </a:cubicBezTo>
                      <a:cubicBezTo>
                        <a:pt x="139" y="359"/>
                        <a:pt x="139" y="359"/>
                        <a:pt x="139" y="359"/>
                      </a:cubicBezTo>
                      <a:cubicBezTo>
                        <a:pt x="116" y="368"/>
                        <a:pt x="96" y="372"/>
                        <a:pt x="77" y="372"/>
                      </a:cubicBezTo>
                      <a:cubicBezTo>
                        <a:pt x="77" y="372"/>
                        <a:pt x="77" y="372"/>
                        <a:pt x="77" y="372"/>
                      </a:cubicBezTo>
                      <a:cubicBezTo>
                        <a:pt x="77" y="374"/>
                        <a:pt x="77" y="374"/>
                        <a:pt x="77" y="374"/>
                      </a:cubicBezTo>
                      <a:cubicBezTo>
                        <a:pt x="77" y="450"/>
                        <a:pt x="77" y="450"/>
                        <a:pt x="77" y="450"/>
                      </a:cubicBezTo>
                      <a:cubicBezTo>
                        <a:pt x="77" y="794"/>
                        <a:pt x="77" y="794"/>
                        <a:pt x="77" y="794"/>
                      </a:cubicBezTo>
                      <a:cubicBezTo>
                        <a:pt x="77" y="822"/>
                        <a:pt x="99" y="844"/>
                        <a:pt x="126" y="844"/>
                      </a:cubicBezTo>
                      <a:cubicBezTo>
                        <a:pt x="154" y="844"/>
                        <a:pt x="176" y="822"/>
                        <a:pt x="176" y="794"/>
                      </a:cubicBezTo>
                      <a:cubicBezTo>
                        <a:pt x="176" y="481"/>
                        <a:pt x="176" y="481"/>
                        <a:pt x="176" y="481"/>
                      </a:cubicBezTo>
                      <a:cubicBezTo>
                        <a:pt x="194" y="481"/>
                        <a:pt x="194" y="481"/>
                        <a:pt x="194" y="481"/>
                      </a:cubicBezTo>
                      <a:cubicBezTo>
                        <a:pt x="194" y="794"/>
                        <a:pt x="194" y="794"/>
                        <a:pt x="194" y="794"/>
                      </a:cubicBezTo>
                      <a:cubicBezTo>
                        <a:pt x="194" y="822"/>
                        <a:pt x="217" y="844"/>
                        <a:pt x="244" y="844"/>
                      </a:cubicBezTo>
                      <a:cubicBezTo>
                        <a:pt x="271" y="844"/>
                        <a:pt x="293" y="822"/>
                        <a:pt x="293" y="794"/>
                      </a:cubicBezTo>
                      <a:cubicBezTo>
                        <a:pt x="293" y="450"/>
                        <a:pt x="293" y="450"/>
                        <a:pt x="293" y="450"/>
                      </a:cubicBezTo>
                      <a:cubicBezTo>
                        <a:pt x="293" y="374"/>
                        <a:pt x="293" y="374"/>
                        <a:pt x="293" y="374"/>
                      </a:cubicBezTo>
                      <a:cubicBezTo>
                        <a:pt x="293" y="205"/>
                        <a:pt x="293" y="205"/>
                        <a:pt x="293" y="205"/>
                      </a:cubicBezTo>
                      <a:cubicBezTo>
                        <a:pt x="309" y="202"/>
                        <a:pt x="331" y="196"/>
                        <a:pt x="356" y="185"/>
                      </a:cubicBezTo>
                      <a:cubicBezTo>
                        <a:pt x="407" y="164"/>
                        <a:pt x="471" y="126"/>
                        <a:pt x="529" y="56"/>
                      </a:cubicBezTo>
                      <a:cubicBezTo>
                        <a:pt x="541" y="43"/>
                        <a:pt x="539" y="22"/>
                        <a:pt x="525" y="11"/>
                      </a:cubicBezTo>
                      <a:cubicBezTo>
                        <a:pt x="512" y="0"/>
                        <a:pt x="491" y="2"/>
                        <a:pt x="480" y="15"/>
                      </a:cubicBezTo>
                      <a:cubicBezTo>
                        <a:pt x="430" y="76"/>
                        <a:pt x="374" y="108"/>
                        <a:pt x="331" y="126"/>
                      </a:cubicBezTo>
                      <a:cubicBezTo>
                        <a:pt x="310" y="135"/>
                        <a:pt x="292" y="140"/>
                        <a:pt x="279" y="143"/>
                      </a:cubicBezTo>
                      <a:cubicBezTo>
                        <a:pt x="273" y="144"/>
                        <a:pt x="268" y="145"/>
                        <a:pt x="265" y="146"/>
                      </a:cubicBezTo>
                      <a:cubicBezTo>
                        <a:pt x="265" y="146"/>
                        <a:pt x="265" y="146"/>
                        <a:pt x="265" y="146"/>
                      </a:cubicBezTo>
                      <a:cubicBezTo>
                        <a:pt x="264" y="146"/>
                        <a:pt x="263" y="146"/>
                        <a:pt x="262" y="146"/>
                      </a:cubicBezTo>
                      <a:cubicBezTo>
                        <a:pt x="108" y="146"/>
                        <a:pt x="108" y="146"/>
                        <a:pt x="108" y="146"/>
                      </a:cubicBezTo>
                      <a:cubicBezTo>
                        <a:pt x="106" y="146"/>
                        <a:pt x="104" y="146"/>
                        <a:pt x="102" y="146"/>
                      </a:cubicBezTo>
                      <a:cubicBezTo>
                        <a:pt x="100" y="147"/>
                        <a:pt x="97" y="147"/>
                        <a:pt x="95" y="148"/>
                      </a:cubicBezTo>
                      <a:cubicBezTo>
                        <a:pt x="64" y="157"/>
                        <a:pt x="42" y="179"/>
                        <a:pt x="26" y="204"/>
                      </a:cubicBezTo>
                      <a:cubicBezTo>
                        <a:pt x="10" y="229"/>
                        <a:pt x="0" y="257"/>
                        <a:pt x="0" y="285"/>
                      </a:cubicBezTo>
                      <a:cubicBezTo>
                        <a:pt x="0" y="303"/>
                        <a:pt x="4" y="323"/>
                        <a:pt x="18" y="339"/>
                      </a:cubicBezTo>
                      <a:cubicBezTo>
                        <a:pt x="32" y="356"/>
                        <a:pt x="54" y="364"/>
                        <a:pt x="76" y="36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grpSp>
          <p:sp>
            <p:nvSpPr>
              <p:cNvPr id="24" name="Pěticípá hvězda 23"/>
              <p:cNvSpPr/>
              <p:nvPr/>
            </p:nvSpPr>
            <p:spPr>
              <a:xfrm>
                <a:off x="2306089" y="1911500"/>
                <a:ext cx="220649" cy="180069"/>
              </a:xfrm>
              <a:prstGeom prst="star5">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a:ln>
                    <a:noFill/>
                  </a:ln>
                  <a:solidFill>
                    <a:sysClr val="windowText" lastClr="000000"/>
                  </a:solidFill>
                  <a:effectLst/>
                  <a:uLnTx/>
                  <a:uFillTx/>
                </a:endParaRPr>
              </a:p>
            </p:txBody>
          </p:sp>
        </p:grpSp>
      </p:grpSp>
      <p:sp>
        <p:nvSpPr>
          <p:cNvPr id="2" name="Zástupný symbol pro číslo snímku 1"/>
          <p:cNvSpPr>
            <a:spLocks noGrp="1"/>
          </p:cNvSpPr>
          <p:nvPr>
            <p:ph type="sldNum" sz="quarter" idx="12"/>
          </p:nvPr>
        </p:nvSpPr>
        <p:spPr/>
        <p:txBody>
          <a:bodyPr/>
          <a:lstStyle/>
          <a:p>
            <a:pPr defTabSz="685800">
              <a:defRPr/>
            </a:pPr>
            <a:fld id="{EFA7B33C-2957-4FED-A986-F7D0C74A1F7C}" type="slidenum">
              <a:rPr lang="cs-CZ" smtClean="0">
                <a:solidFill>
                  <a:srgbClr val="003C78"/>
                </a:solidFill>
              </a:rPr>
              <a:pPr defTabSz="685800">
                <a:defRPr/>
              </a:pPr>
              <a:t>35</a:t>
            </a:fld>
            <a:endParaRPr lang="cs-CZ" dirty="0">
              <a:solidFill>
                <a:srgbClr val="003C78"/>
              </a:solidFill>
            </a:endParaRPr>
          </a:p>
        </p:txBody>
      </p:sp>
      <p:sp>
        <p:nvSpPr>
          <p:cNvPr id="6" name="Nadpis 3"/>
          <p:cNvSpPr txBox="1">
            <a:spLocks/>
          </p:cNvSpPr>
          <p:nvPr/>
        </p:nvSpPr>
        <p:spPr>
          <a:xfrm>
            <a:off x="220553" y="454018"/>
            <a:ext cx="8654595" cy="461548"/>
          </a:xfrm>
          <a:prstGeom prst="rect">
            <a:avLst/>
          </a:prstGeom>
        </p:spPr>
        <p:txBody>
          <a:bodyPr vert="horz" lIns="36000" tIns="45720" rIns="36000" bIns="45720" rtlCol="0" anchor="t">
            <a:noAutofit/>
          </a:bodyPr>
          <a:lstStyle>
            <a:lvl1pPr algn="l" defTabSz="914400" rtl="0" eaLnBrk="1" latinLnBrk="0" hangingPunct="1">
              <a:spcBef>
                <a:spcPct val="0"/>
              </a:spcBef>
              <a:buNone/>
              <a:defRPr sz="2800" b="1" kern="1200">
                <a:solidFill>
                  <a:srgbClr val="404040"/>
                </a:solidFill>
                <a:latin typeface="Calibri" pitchFamily="34" charset="0"/>
                <a:ea typeface="+mj-ea"/>
                <a:cs typeface="Arial"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pl-PL" sz="2400" b="1" i="0" u="none" strike="noStrike" kern="1200" cap="none" spc="0" normalizeH="0" baseline="0" noProof="0" dirty="0">
                <a:ln>
                  <a:noFill/>
                </a:ln>
                <a:solidFill>
                  <a:srgbClr val="404040"/>
                </a:solidFill>
                <a:effectLst/>
                <a:uLnTx/>
                <a:uFillTx/>
                <a:latin typeface="Calibri" pitchFamily="34" charset="0"/>
                <a:ea typeface="+mj-ea"/>
                <a:cs typeface="Arial" pitchFamily="34" charset="0"/>
              </a:rPr>
              <a:t>Praha</a:t>
            </a:r>
          </a:p>
        </p:txBody>
      </p:sp>
      <p:sp>
        <p:nvSpPr>
          <p:cNvPr id="7" name="Zástupný symbol pro text 4"/>
          <p:cNvSpPr txBox="1">
            <a:spLocks/>
          </p:cNvSpPr>
          <p:nvPr/>
        </p:nvSpPr>
        <p:spPr>
          <a:xfrm>
            <a:off x="166765" y="188107"/>
            <a:ext cx="6710396" cy="442661"/>
          </a:xfrm>
          <a:prstGeom prst="rect">
            <a:avLst/>
          </a:prstGeom>
        </p:spPr>
        <p:txBody>
          <a:bodyPr/>
          <a:lstStyle>
            <a:lvl1pPr marL="174625" indent="-174625" algn="l" defTabSz="914400" rtl="0" eaLnBrk="1" latinLnBrk="0" hangingPunct="1">
              <a:spcBef>
                <a:spcPct val="20000"/>
              </a:spcBef>
              <a:buFont typeface="Wingdings" pitchFamily="2" charset="2"/>
              <a:buChar char="§"/>
              <a:defRPr sz="2000" kern="1200">
                <a:solidFill>
                  <a:srgbClr val="404040"/>
                </a:solidFill>
                <a:latin typeface="Calibri" pitchFamily="34" charset="0"/>
                <a:ea typeface="+mn-ea"/>
                <a:cs typeface="Arial" pitchFamily="34" charset="0"/>
              </a:defRPr>
            </a:lvl1pPr>
            <a:lvl2pPr marL="444500" indent="-203200" algn="l" defTabSz="914400" rtl="0" eaLnBrk="1" latinLnBrk="0" hangingPunct="1">
              <a:spcBef>
                <a:spcPct val="20000"/>
              </a:spcBef>
              <a:buSzPct val="100000"/>
              <a:buFont typeface="Wingdings" panose="05000000000000000000" pitchFamily="2" charset="2"/>
              <a:buChar char="§"/>
              <a:defRPr sz="1800" kern="1200">
                <a:solidFill>
                  <a:srgbClr val="404040"/>
                </a:solidFill>
                <a:latin typeface="Calibri" pitchFamily="34" charset="0"/>
                <a:ea typeface="+mn-ea"/>
                <a:cs typeface="Arial" pitchFamily="34" charset="0"/>
              </a:defRPr>
            </a:lvl2pPr>
            <a:lvl3pPr marL="622300" indent="-127000" algn="l" defTabSz="914400" rtl="0" eaLnBrk="1" latinLnBrk="0" hangingPunct="1">
              <a:spcBef>
                <a:spcPct val="20000"/>
              </a:spcBef>
              <a:buSzPct val="100000"/>
              <a:buFont typeface="Arial" pitchFamily="34" charset="0"/>
              <a:buNone/>
              <a:defRPr sz="1800" kern="1200">
                <a:solidFill>
                  <a:srgbClr val="404040"/>
                </a:solidFill>
                <a:latin typeface="Calibri" pitchFamily="34" charset="0"/>
                <a:ea typeface="+mn-ea"/>
                <a:cs typeface="Arial" pitchFamily="34" charset="0"/>
              </a:defRPr>
            </a:lvl3pPr>
            <a:lvl4pPr marL="901700" indent="-139700" algn="l" defTabSz="914400" rtl="0" eaLnBrk="1" latinLnBrk="0" hangingPunct="1">
              <a:spcBef>
                <a:spcPct val="20000"/>
              </a:spcBef>
              <a:buFont typeface="Arial" pitchFamily="34" charset="0"/>
              <a:buNone/>
              <a:defRPr sz="1600" kern="1200">
                <a:solidFill>
                  <a:srgbClr val="404040"/>
                </a:solidFill>
                <a:latin typeface="Calibri" pitchFamily="34" charset="0"/>
                <a:ea typeface="+mn-ea"/>
                <a:cs typeface="Arial" pitchFamily="34" charset="0"/>
              </a:defRPr>
            </a:lvl4pPr>
            <a:lvl5pPr marL="1257300" indent="-139700" algn="l" defTabSz="914400" rtl="0" eaLnBrk="1" latinLnBrk="0" hangingPunct="1">
              <a:spcBef>
                <a:spcPct val="20000"/>
              </a:spcBef>
              <a:buFont typeface="Arial" pitchFamily="34" charset="0"/>
              <a:buNone/>
              <a:defRPr sz="1400" kern="1200">
                <a:solidFill>
                  <a:srgbClr val="404040"/>
                </a:solidFill>
                <a:latin typeface="Calibri"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Wingdings" pitchFamily="2" charset="2"/>
              <a:buNone/>
              <a:tabLst/>
              <a:defRPr/>
            </a:pPr>
            <a:r>
              <a:rPr kumimoji="0" lang="pl-PL" sz="1800" b="0" i="0" u="none" strike="noStrike" kern="1200" cap="none" spc="0" normalizeH="0" baseline="0" noProof="0" dirty="0">
                <a:ln>
                  <a:noFill/>
                </a:ln>
                <a:solidFill>
                  <a:srgbClr val="404040"/>
                </a:solidFill>
                <a:effectLst/>
                <a:uLnTx/>
                <a:uFillTx/>
                <a:latin typeface="Calibri" pitchFamily="34" charset="0"/>
                <a:ea typeface="+mn-ea"/>
                <a:cs typeface="Arial" pitchFamily="34" charset="0"/>
              </a:rPr>
              <a:t>JAK SI TIC VEDLA V JEDNOTLIVÝCH KRAJÍCH?</a:t>
            </a:r>
          </a:p>
        </p:txBody>
      </p:sp>
      <p:grpSp>
        <p:nvGrpSpPr>
          <p:cNvPr id="60" name="Skupina 59"/>
          <p:cNvGrpSpPr/>
          <p:nvPr/>
        </p:nvGrpSpPr>
        <p:grpSpPr>
          <a:xfrm>
            <a:off x="5220886" y="4431589"/>
            <a:ext cx="2303951" cy="247593"/>
            <a:chOff x="5245266" y="2311868"/>
            <a:chExt cx="2303951" cy="247593"/>
          </a:xfrm>
        </p:grpSpPr>
        <p:sp>
          <p:nvSpPr>
            <p:cNvPr id="8" name="TextovéPole 7"/>
            <p:cNvSpPr txBox="1"/>
            <p:nvPr/>
          </p:nvSpPr>
          <p:spPr>
            <a:xfrm>
              <a:off x="5365835" y="2312812"/>
              <a:ext cx="525354" cy="246221"/>
            </a:xfrm>
            <a:prstGeom prst="rect">
              <a:avLst/>
            </a:prstGeom>
          </p:spPr>
          <p:txBody>
            <a:bodyPr wrap="none" rtlCol="0">
              <a:spAutoFit/>
            </a:bodyPr>
            <a:lstStyle/>
            <a:p>
              <a:pPr marL="0" marR="0" lvl="0" indent="0" defTabSz="914330" eaLnBrk="1" fontAlgn="auto" latinLnBrk="0" hangingPunct="1">
                <a:lnSpc>
                  <a:spcPct val="100000"/>
                </a:lnSpc>
                <a:spcBef>
                  <a:spcPts val="600"/>
                </a:spcBef>
                <a:spcAft>
                  <a:spcPts val="0"/>
                </a:spcAft>
                <a:buClrTx/>
                <a:buSzTx/>
                <a:buFontTx/>
                <a:buNone/>
                <a:tabLst/>
                <a:defRPr/>
              </a:pPr>
              <a:r>
                <a:rPr kumimoji="0" lang="cs-CZ" sz="1000" b="0" i="0" u="none" strike="noStrike" kern="0" cap="none" spc="0" normalizeH="0" baseline="0" noProof="0" dirty="0">
                  <a:ln>
                    <a:noFill/>
                  </a:ln>
                  <a:solidFill>
                    <a:srgbClr val="404040"/>
                  </a:solidFill>
                  <a:effectLst/>
                  <a:uLnTx/>
                  <a:uFillTx/>
                  <a:latin typeface="Calibri"/>
                  <a:cs typeface="Arial" pitchFamily="34" charset="0"/>
                </a:rPr>
                <a:t>&gt; 85 %</a:t>
              </a:r>
            </a:p>
          </p:txBody>
        </p:sp>
        <p:sp>
          <p:nvSpPr>
            <p:cNvPr id="9" name="Obdélník 8"/>
            <p:cNvSpPr/>
            <p:nvPr/>
          </p:nvSpPr>
          <p:spPr>
            <a:xfrm>
              <a:off x="5245266" y="2390351"/>
              <a:ext cx="175731" cy="81080"/>
            </a:xfrm>
            <a:prstGeom prst="rect">
              <a:avLst/>
            </a:prstGeom>
            <a:solidFill>
              <a:srgbClr val="00B05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10" name="Obdélník 9"/>
            <p:cNvSpPr/>
            <p:nvPr/>
          </p:nvSpPr>
          <p:spPr>
            <a:xfrm>
              <a:off x="5912077" y="2390351"/>
              <a:ext cx="175731" cy="81080"/>
            </a:xfrm>
            <a:prstGeom prst="rect">
              <a:avLst/>
            </a:prstGeom>
            <a:solidFill>
              <a:srgbClr val="FFC00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11" name="Obdélník 10"/>
            <p:cNvSpPr/>
            <p:nvPr/>
          </p:nvSpPr>
          <p:spPr>
            <a:xfrm>
              <a:off x="6903854" y="2387376"/>
              <a:ext cx="175731" cy="81080"/>
            </a:xfrm>
            <a:prstGeom prst="rect">
              <a:avLst/>
            </a:prstGeom>
            <a:solidFill>
              <a:srgbClr val="FF000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12" name="TextovéPole 11"/>
            <p:cNvSpPr txBox="1"/>
            <p:nvPr/>
          </p:nvSpPr>
          <p:spPr>
            <a:xfrm>
              <a:off x="7023863" y="2311868"/>
              <a:ext cx="525354" cy="246221"/>
            </a:xfrm>
            <a:prstGeom prst="rect">
              <a:avLst/>
            </a:prstGeom>
          </p:spPr>
          <p:txBody>
            <a:bodyPr wrap="none" rtlCol="0">
              <a:spAutoFit/>
            </a:bodyPr>
            <a:lstStyle/>
            <a:p>
              <a:pPr marL="0" marR="0" lvl="0" indent="0" defTabSz="914330" eaLnBrk="1" fontAlgn="auto" latinLnBrk="0" hangingPunct="1">
                <a:lnSpc>
                  <a:spcPct val="100000"/>
                </a:lnSpc>
                <a:spcBef>
                  <a:spcPts val="600"/>
                </a:spcBef>
                <a:spcAft>
                  <a:spcPts val="0"/>
                </a:spcAft>
                <a:buClrTx/>
                <a:buSzTx/>
                <a:buFontTx/>
                <a:buNone/>
                <a:tabLst/>
                <a:defRPr/>
              </a:pPr>
              <a:r>
                <a:rPr kumimoji="0" lang="cs-CZ" sz="1000" b="0" i="0" u="none" strike="noStrike" kern="0" cap="none" spc="0" normalizeH="0" baseline="0" noProof="0" dirty="0">
                  <a:ln>
                    <a:noFill/>
                  </a:ln>
                  <a:solidFill>
                    <a:srgbClr val="404040"/>
                  </a:solidFill>
                  <a:effectLst/>
                  <a:uLnTx/>
                  <a:uFillTx/>
                  <a:latin typeface="Calibri"/>
                  <a:cs typeface="Arial" pitchFamily="34" charset="0"/>
                </a:rPr>
                <a:t>&lt; 70 %</a:t>
              </a:r>
            </a:p>
          </p:txBody>
        </p:sp>
        <p:sp>
          <p:nvSpPr>
            <p:cNvPr id="13" name="TextovéPole 12"/>
            <p:cNvSpPr txBox="1"/>
            <p:nvPr/>
          </p:nvSpPr>
          <p:spPr>
            <a:xfrm>
              <a:off x="6039359" y="2313240"/>
              <a:ext cx="880151" cy="246221"/>
            </a:xfrm>
            <a:prstGeom prst="rect">
              <a:avLst/>
            </a:prstGeom>
          </p:spPr>
          <p:txBody>
            <a:bodyPr wrap="none" rtlCol="0">
              <a:spAutoFit/>
            </a:bodyPr>
            <a:lstStyle/>
            <a:p>
              <a:pPr marL="0" marR="0" lvl="0" indent="0" defTabSz="914330" eaLnBrk="1" fontAlgn="auto" latinLnBrk="0" hangingPunct="1">
                <a:lnSpc>
                  <a:spcPct val="100000"/>
                </a:lnSpc>
                <a:spcBef>
                  <a:spcPts val="600"/>
                </a:spcBef>
                <a:spcAft>
                  <a:spcPts val="0"/>
                </a:spcAft>
                <a:buClrTx/>
                <a:buSzTx/>
                <a:buFontTx/>
                <a:buNone/>
                <a:tabLst/>
                <a:defRPr/>
              </a:pPr>
              <a:r>
                <a:rPr kumimoji="0" lang="cs-CZ" sz="1000" b="0" i="0" u="none" strike="noStrike" kern="0" cap="none" spc="0" normalizeH="0" baseline="0" noProof="0" dirty="0">
                  <a:ln>
                    <a:noFill/>
                  </a:ln>
                  <a:solidFill>
                    <a:srgbClr val="404040"/>
                  </a:solidFill>
                  <a:effectLst/>
                  <a:uLnTx/>
                  <a:uFillTx/>
                  <a:latin typeface="Calibri"/>
                  <a:cs typeface="Arial" pitchFamily="34" charset="0"/>
                </a:rPr>
                <a:t>70 % až 85 % </a:t>
              </a:r>
            </a:p>
          </p:txBody>
        </p:sp>
      </p:grpSp>
      <p:graphicFrame>
        <p:nvGraphicFramePr>
          <p:cNvPr id="14" name="Chart 1"/>
          <p:cNvGraphicFramePr/>
          <p:nvPr>
            <p:extLst>
              <p:ext uri="{D42A27DB-BD31-4B8C-83A1-F6EECF244321}">
                <p14:modId xmlns:p14="http://schemas.microsoft.com/office/powerpoint/2010/main" val="714522984"/>
              </p:ext>
            </p:extLst>
          </p:nvPr>
        </p:nvGraphicFramePr>
        <p:xfrm>
          <a:off x="4374135" y="2158001"/>
          <a:ext cx="3898033" cy="2263426"/>
        </p:xfrm>
        <a:graphic>
          <a:graphicData uri="http://schemas.openxmlformats.org/drawingml/2006/chart">
            <c:chart xmlns:c="http://schemas.openxmlformats.org/drawingml/2006/chart" xmlns:r="http://schemas.openxmlformats.org/officeDocument/2006/relationships" r:id="rId4"/>
          </a:graphicData>
        </a:graphic>
      </p:graphicFrame>
      <p:grpSp>
        <p:nvGrpSpPr>
          <p:cNvPr id="15" name="Skupina 14"/>
          <p:cNvGrpSpPr/>
          <p:nvPr/>
        </p:nvGrpSpPr>
        <p:grpSpPr>
          <a:xfrm>
            <a:off x="468292" y="1045629"/>
            <a:ext cx="1660880" cy="1097302"/>
            <a:chOff x="378494" y="1280334"/>
            <a:chExt cx="1370979" cy="849543"/>
          </a:xfrm>
          <a:solidFill>
            <a:srgbClr val="404040"/>
          </a:solidFill>
        </p:grpSpPr>
        <p:sp>
          <p:nvSpPr>
            <p:cNvPr id="16" name="Obdélník 15"/>
            <p:cNvSpPr/>
            <p:nvPr/>
          </p:nvSpPr>
          <p:spPr>
            <a:xfrm>
              <a:off x="378494" y="1288473"/>
              <a:ext cx="1370979" cy="84140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17" name="TextovéPole 16"/>
            <p:cNvSpPr txBox="1"/>
            <p:nvPr/>
          </p:nvSpPr>
          <p:spPr>
            <a:xfrm>
              <a:off x="378494" y="1280334"/>
              <a:ext cx="1370979" cy="616586"/>
            </a:xfrm>
            <a:prstGeom prst="rect">
              <a:avLst/>
            </a:prstGeom>
            <a:grpFill/>
          </p:spPr>
          <p:txBody>
            <a:bodyPr wrap="square" lIns="90000" tIns="54000" rIns="90000" bIns="90000" rtlCol="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cs-CZ" sz="4400" b="1" kern="0" dirty="0">
                  <a:solidFill>
                    <a:srgbClr val="ED6737"/>
                  </a:solidFill>
                  <a:latin typeface="Calibri" panose="020F0502020204030204" pitchFamily="34" charset="0"/>
                </a:rPr>
                <a:t>55</a:t>
              </a:r>
              <a:r>
                <a:rPr kumimoji="0" lang="cs-CZ" sz="4400" b="1" i="0" u="none" strike="noStrike" kern="0" cap="none" spc="0" normalizeH="0" baseline="0" noProof="0" dirty="0">
                  <a:ln>
                    <a:noFill/>
                  </a:ln>
                  <a:solidFill>
                    <a:srgbClr val="ED6737"/>
                  </a:solidFill>
                  <a:effectLst/>
                  <a:uLnTx/>
                  <a:uFillTx/>
                  <a:latin typeface="Calibri" panose="020F0502020204030204" pitchFamily="34" charset="0"/>
                </a:rPr>
                <a:t>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1400" b="1" i="0" u="none" strike="noStrike" kern="0" cap="none" spc="0" normalizeH="0" baseline="0" noProof="0" dirty="0">
                  <a:ln>
                    <a:noFill/>
                  </a:ln>
                  <a:solidFill>
                    <a:srgbClr val="ED6737"/>
                  </a:solidFill>
                  <a:effectLst/>
                  <a:uLnTx/>
                  <a:uFillTx/>
                  <a:latin typeface="Calibri" panose="020F0502020204030204" pitchFamily="34" charset="0"/>
                </a:rPr>
                <a:t>n = </a:t>
              </a:r>
              <a:r>
                <a:rPr lang="cs-CZ" sz="1400" b="1" kern="0" dirty="0">
                  <a:solidFill>
                    <a:srgbClr val="ED6737"/>
                  </a:solidFill>
                  <a:latin typeface="Calibri" panose="020F0502020204030204" pitchFamily="34" charset="0"/>
                </a:rPr>
                <a:t>8</a:t>
              </a:r>
              <a:endParaRPr kumimoji="0" lang="cs-CZ" sz="1400" b="1" i="0" u="none" strike="noStrike" kern="0" cap="none" spc="0" normalizeH="0" baseline="0" noProof="0" dirty="0">
                <a:ln>
                  <a:noFill/>
                </a:ln>
                <a:solidFill>
                  <a:srgbClr val="ED6737"/>
                </a:solidFill>
                <a:effectLst/>
                <a:uLnTx/>
                <a:uFillTx/>
                <a:latin typeface="Calibri" panose="020F0502020204030204" pitchFamily="34" charset="0"/>
              </a:endParaRPr>
            </a:p>
          </p:txBody>
        </p:sp>
      </p:grpSp>
      <p:grpSp>
        <p:nvGrpSpPr>
          <p:cNvPr id="51" name="Skupina 50"/>
          <p:cNvGrpSpPr/>
          <p:nvPr/>
        </p:nvGrpSpPr>
        <p:grpSpPr>
          <a:xfrm>
            <a:off x="2152268" y="989443"/>
            <a:ext cx="2041420" cy="1102557"/>
            <a:chOff x="2329469" y="991069"/>
            <a:chExt cx="2041420" cy="1102557"/>
          </a:xfrm>
        </p:grpSpPr>
        <p:sp>
          <p:nvSpPr>
            <p:cNvPr id="4" name="Obdélník 3"/>
            <p:cNvSpPr/>
            <p:nvPr/>
          </p:nvSpPr>
          <p:spPr>
            <a:xfrm>
              <a:off x="2347123" y="1347884"/>
              <a:ext cx="1742825" cy="706131"/>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18" name="TextovéPole 17"/>
            <p:cNvSpPr txBox="1"/>
            <p:nvPr/>
          </p:nvSpPr>
          <p:spPr>
            <a:xfrm>
              <a:off x="2345913" y="1047096"/>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Celkový index v ČR:</a:t>
              </a:r>
            </a:p>
          </p:txBody>
        </p:sp>
        <p:sp>
          <p:nvSpPr>
            <p:cNvPr id="19" name="TextovéPole 18"/>
            <p:cNvSpPr txBox="1"/>
            <p:nvPr/>
          </p:nvSpPr>
          <p:spPr>
            <a:xfrm>
              <a:off x="3482495" y="991069"/>
              <a:ext cx="888394"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sz="1600" b="1" kern="0" dirty="0">
                  <a:solidFill>
                    <a:srgbClr val="00B050"/>
                  </a:solidFill>
                  <a:latin typeface="Calibri" panose="020F0502020204030204" pitchFamily="34" charset="0"/>
                </a:rPr>
                <a:t>87</a:t>
              </a:r>
              <a:r>
                <a:rPr kumimoji="0" lang="cs-CZ" sz="1600" b="1" i="0" u="none" strike="noStrike" kern="0" cap="none" spc="0" normalizeH="0" baseline="0" noProof="0" dirty="0">
                  <a:ln>
                    <a:noFill/>
                  </a:ln>
                  <a:solidFill>
                    <a:srgbClr val="00B050"/>
                  </a:solidFill>
                  <a:effectLst/>
                  <a:uLnTx/>
                  <a:uFillTx/>
                  <a:latin typeface="Calibri" panose="020F0502020204030204" pitchFamily="34" charset="0"/>
                </a:rPr>
                <a:t> %</a:t>
              </a:r>
            </a:p>
          </p:txBody>
        </p:sp>
        <p:sp>
          <p:nvSpPr>
            <p:cNvPr id="20" name="TextovéPole 19"/>
            <p:cNvSpPr txBox="1"/>
            <p:nvPr/>
          </p:nvSpPr>
          <p:spPr>
            <a:xfrm>
              <a:off x="2329469" y="1752804"/>
              <a:ext cx="1978431"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V celorepublikovém srovnání</a:t>
              </a:r>
            </a:p>
          </p:txBody>
        </p:sp>
      </p:grpSp>
      <p:grpSp>
        <p:nvGrpSpPr>
          <p:cNvPr id="44" name="Skupina 43"/>
          <p:cNvGrpSpPr/>
          <p:nvPr/>
        </p:nvGrpSpPr>
        <p:grpSpPr>
          <a:xfrm>
            <a:off x="5585685" y="989443"/>
            <a:ext cx="1954167" cy="1063043"/>
            <a:chOff x="5353287" y="1000492"/>
            <a:chExt cx="1954167" cy="1063043"/>
          </a:xfrm>
        </p:grpSpPr>
        <p:sp>
          <p:nvSpPr>
            <p:cNvPr id="27" name="Obdélník 26"/>
            <p:cNvSpPr/>
            <p:nvPr/>
          </p:nvSpPr>
          <p:spPr>
            <a:xfrm>
              <a:off x="5363079" y="1357404"/>
              <a:ext cx="1620000" cy="706131"/>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29" name="TextovéPole 28"/>
            <p:cNvSpPr txBox="1"/>
            <p:nvPr/>
          </p:nvSpPr>
          <p:spPr>
            <a:xfrm>
              <a:off x="5806961" y="1418853"/>
              <a:ext cx="755535" cy="340822"/>
            </a:xfrm>
            <a:prstGeom prst="rect">
              <a:avLst/>
            </a:prstGeom>
            <a:noFill/>
          </p:spPr>
          <p:txBody>
            <a:bodyPr wrap="square" lIns="90000" tIns="54000" rIns="90000" bIns="90000" rtlCol="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1800" b="1" i="0" u="none" strike="noStrike" kern="0" cap="none" spc="0" normalizeH="0" baseline="0" noProof="0" dirty="0">
                  <a:ln>
                    <a:noFill/>
                  </a:ln>
                  <a:solidFill>
                    <a:srgbClr val="ED6737"/>
                  </a:solidFill>
                  <a:effectLst/>
                  <a:uLnTx/>
                  <a:uFillTx/>
                  <a:latin typeface="Calibri" panose="020F0502020204030204" pitchFamily="34" charset="0"/>
                </a:rPr>
                <a:t>- 42 % </a:t>
              </a:r>
            </a:p>
          </p:txBody>
        </p:sp>
        <p:sp>
          <p:nvSpPr>
            <p:cNvPr id="33" name="TextovéPole 32"/>
            <p:cNvSpPr txBox="1"/>
            <p:nvPr/>
          </p:nvSpPr>
          <p:spPr>
            <a:xfrm>
              <a:off x="5353287" y="1056519"/>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Index v roce 2016:</a:t>
              </a:r>
            </a:p>
          </p:txBody>
        </p:sp>
        <p:sp>
          <p:nvSpPr>
            <p:cNvPr id="34" name="TextovéPole 33"/>
            <p:cNvSpPr txBox="1"/>
            <p:nvPr/>
          </p:nvSpPr>
          <p:spPr>
            <a:xfrm>
              <a:off x="6419060" y="1000492"/>
              <a:ext cx="888394" cy="340822"/>
            </a:xfrm>
            <a:prstGeom prst="rect">
              <a:avLst/>
            </a:prstGeom>
            <a:noFill/>
          </p:spPr>
          <p:txBody>
            <a:bodyPr wrap="square" lIns="90000" tIns="54000" rIns="90000" bIns="90000" rtlCol="0">
              <a:noAutofit/>
            </a:bodyPr>
            <a:lstStyle/>
            <a:p>
              <a:pPr>
                <a:defRPr/>
              </a:pPr>
              <a:r>
                <a:rPr kumimoji="0" lang="cs-CZ" sz="1600" b="1" i="0" u="none" strike="noStrike" kern="0" cap="none" spc="0" normalizeH="0" baseline="0" noProof="0" dirty="0">
                  <a:ln>
                    <a:noFill/>
                  </a:ln>
                  <a:solidFill>
                    <a:srgbClr val="00B050"/>
                  </a:solidFill>
                  <a:effectLst/>
                  <a:uLnTx/>
                  <a:uFillTx/>
                  <a:latin typeface="Calibri" panose="020F0502020204030204" pitchFamily="34" charset="0"/>
                </a:rPr>
                <a:t> </a:t>
              </a:r>
              <a:r>
                <a:rPr lang="cs-CZ" sz="1600" b="1" kern="0" dirty="0">
                  <a:solidFill>
                    <a:srgbClr val="00B050"/>
                  </a:solidFill>
                  <a:latin typeface="Calibri" panose="020F0502020204030204" pitchFamily="34" charset="0"/>
                </a:rPr>
                <a:t>97 %</a:t>
              </a:r>
            </a:p>
            <a:p>
              <a:pPr marL="0" marR="0" lvl="0" indent="0" defTabSz="914400" eaLnBrk="1" fontAlgn="auto" latinLnBrk="0" hangingPunct="1">
                <a:lnSpc>
                  <a:spcPct val="100000"/>
                </a:lnSpc>
                <a:spcBef>
                  <a:spcPts val="0"/>
                </a:spcBef>
                <a:spcAft>
                  <a:spcPts val="0"/>
                </a:spcAft>
                <a:buClrTx/>
                <a:buSzTx/>
                <a:buFontTx/>
                <a:buNone/>
                <a:tabLst/>
                <a:defRPr/>
              </a:pPr>
              <a:endParaRPr kumimoji="0" lang="cs-CZ" sz="1600" b="1" i="0" u="none" strike="noStrike" kern="0" cap="none" spc="0" normalizeH="0" baseline="0" noProof="0" dirty="0">
                <a:ln>
                  <a:noFill/>
                </a:ln>
                <a:solidFill>
                  <a:srgbClr val="262626"/>
                </a:solidFill>
                <a:effectLst/>
                <a:uLnTx/>
                <a:uFillTx/>
                <a:latin typeface="Calibri" panose="020F0502020204030204" pitchFamily="34" charset="0"/>
              </a:endParaRPr>
            </a:p>
          </p:txBody>
        </p:sp>
      </p:grpSp>
      <p:grpSp>
        <p:nvGrpSpPr>
          <p:cNvPr id="42" name="Skupina 41"/>
          <p:cNvGrpSpPr/>
          <p:nvPr/>
        </p:nvGrpSpPr>
        <p:grpSpPr>
          <a:xfrm>
            <a:off x="7196812" y="982812"/>
            <a:ext cx="1895016" cy="1068462"/>
            <a:chOff x="7017062" y="990941"/>
            <a:chExt cx="2070565" cy="1068462"/>
          </a:xfrm>
        </p:grpSpPr>
        <p:sp>
          <p:nvSpPr>
            <p:cNvPr id="30" name="Obdélník 29"/>
            <p:cNvSpPr/>
            <p:nvPr/>
          </p:nvSpPr>
          <p:spPr>
            <a:xfrm>
              <a:off x="7062473" y="1353272"/>
              <a:ext cx="1770072" cy="706131"/>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32" name="TextovéPole 31"/>
            <p:cNvSpPr txBox="1"/>
            <p:nvPr/>
          </p:nvSpPr>
          <p:spPr>
            <a:xfrm>
              <a:off x="7530635" y="1406742"/>
              <a:ext cx="892462" cy="340822"/>
            </a:xfrm>
            <a:prstGeom prst="rect">
              <a:avLst/>
            </a:prstGeom>
            <a:noFill/>
          </p:spPr>
          <p:txBody>
            <a:bodyPr wrap="square" lIns="90000" tIns="54000" rIns="90000" bIns="90000" rtlCol="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cs-CZ" b="1" kern="0" noProof="0" dirty="0">
                  <a:solidFill>
                    <a:schemeClr val="bg1"/>
                  </a:solidFill>
                  <a:latin typeface="Calibri" panose="020F0502020204030204" pitchFamily="34" charset="0"/>
                </a:rPr>
                <a:t>-</a:t>
              </a:r>
              <a:endParaRPr kumimoji="0" lang="cs-CZ" sz="1800" b="1" i="0" u="none" strike="noStrike" kern="0" cap="none" spc="0" normalizeH="0" baseline="0" noProof="0" dirty="0">
                <a:ln>
                  <a:noFill/>
                </a:ln>
                <a:solidFill>
                  <a:schemeClr val="bg1"/>
                </a:solidFill>
                <a:effectLst/>
                <a:uLnTx/>
                <a:uFillTx/>
                <a:latin typeface="Calibri" panose="020F0502020204030204" pitchFamily="34" charset="0"/>
              </a:endParaRPr>
            </a:p>
          </p:txBody>
        </p:sp>
        <p:sp>
          <p:nvSpPr>
            <p:cNvPr id="35" name="TextovéPole 34"/>
            <p:cNvSpPr txBox="1"/>
            <p:nvPr/>
          </p:nvSpPr>
          <p:spPr>
            <a:xfrm>
              <a:off x="7017062" y="1047187"/>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Index v roce 2015:</a:t>
              </a:r>
            </a:p>
          </p:txBody>
        </p:sp>
        <p:sp>
          <p:nvSpPr>
            <p:cNvPr id="36" name="TextovéPole 35"/>
            <p:cNvSpPr txBox="1"/>
            <p:nvPr/>
          </p:nvSpPr>
          <p:spPr>
            <a:xfrm>
              <a:off x="8199233" y="990941"/>
              <a:ext cx="888394" cy="340822"/>
            </a:xfrm>
            <a:prstGeom prst="rect">
              <a:avLst/>
            </a:prstGeom>
            <a:noFill/>
          </p:spPr>
          <p:txBody>
            <a:bodyPr wrap="square" lIns="90000" tIns="54000" rIns="90000" bIns="90000" rtlCol="0">
              <a:noAutofit/>
            </a:bodyPr>
            <a:lstStyle/>
            <a:p>
              <a:pPr lvl="0">
                <a:defRPr/>
              </a:pPr>
              <a:r>
                <a:rPr lang="cs-CZ" sz="1600" b="1" kern="0" dirty="0">
                  <a:solidFill>
                    <a:srgbClr val="262626"/>
                  </a:solidFill>
                  <a:latin typeface="Calibri" panose="020F0502020204030204" pitchFamily="34" charset="0"/>
                </a:rPr>
                <a:t>-</a:t>
              </a:r>
              <a:endParaRPr lang="cs-CZ" sz="1600" b="1" kern="0" dirty="0">
                <a:solidFill>
                  <a:srgbClr val="FFC000"/>
                </a:solidFill>
                <a:latin typeface="Calibri" panose="020F0502020204030204" pitchFamily="34" charset="0"/>
              </a:endParaRPr>
            </a:p>
          </p:txBody>
        </p:sp>
      </p:grpSp>
      <p:grpSp>
        <p:nvGrpSpPr>
          <p:cNvPr id="45" name="Skupina 44"/>
          <p:cNvGrpSpPr/>
          <p:nvPr/>
        </p:nvGrpSpPr>
        <p:grpSpPr>
          <a:xfrm>
            <a:off x="3942827" y="989443"/>
            <a:ext cx="1954167" cy="1063043"/>
            <a:chOff x="5353287" y="1000492"/>
            <a:chExt cx="1954167" cy="1063043"/>
          </a:xfrm>
        </p:grpSpPr>
        <p:sp>
          <p:nvSpPr>
            <p:cNvPr id="46" name="Obdélník 45"/>
            <p:cNvSpPr/>
            <p:nvPr/>
          </p:nvSpPr>
          <p:spPr>
            <a:xfrm>
              <a:off x="5363079" y="1357404"/>
              <a:ext cx="1620000" cy="706131"/>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49" name="TextovéPole 48"/>
            <p:cNvSpPr txBox="1"/>
            <p:nvPr/>
          </p:nvSpPr>
          <p:spPr>
            <a:xfrm>
              <a:off x="5353287" y="1056519"/>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Index v roce 2018:</a:t>
              </a:r>
            </a:p>
          </p:txBody>
        </p:sp>
        <p:sp>
          <p:nvSpPr>
            <p:cNvPr id="50" name="TextovéPole 49"/>
            <p:cNvSpPr txBox="1"/>
            <p:nvPr/>
          </p:nvSpPr>
          <p:spPr>
            <a:xfrm>
              <a:off x="6419060" y="1000492"/>
              <a:ext cx="888394"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sz="1600" b="1" kern="0" dirty="0">
                  <a:solidFill>
                    <a:srgbClr val="00B050"/>
                  </a:solidFill>
                  <a:latin typeface="Calibri" panose="020F0502020204030204" pitchFamily="34" charset="0"/>
                </a:rPr>
                <a:t>90</a:t>
              </a:r>
              <a:r>
                <a:rPr kumimoji="0" lang="cs-CZ" sz="1600" b="1" i="0" u="none" strike="noStrike" kern="0" cap="none" spc="0" normalizeH="0" baseline="0" noProof="0" dirty="0">
                  <a:ln>
                    <a:noFill/>
                  </a:ln>
                  <a:solidFill>
                    <a:srgbClr val="00B050"/>
                  </a:solidFill>
                  <a:effectLst/>
                  <a:uLnTx/>
                  <a:uFillTx/>
                  <a:latin typeface="Calibri" panose="020F0502020204030204" pitchFamily="34" charset="0"/>
                </a:rPr>
                <a:t> %</a:t>
              </a:r>
            </a:p>
          </p:txBody>
        </p:sp>
      </p:grpSp>
      <p:sp>
        <p:nvSpPr>
          <p:cNvPr id="57" name="TextovéPole 56"/>
          <p:cNvSpPr txBox="1"/>
          <p:nvPr/>
        </p:nvSpPr>
        <p:spPr>
          <a:xfrm>
            <a:off x="5595476" y="1748532"/>
            <a:ext cx="1685569"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Srovnání s před čtyřmi</a:t>
            </a:r>
            <a:r>
              <a:rPr kumimoji="0" lang="cs-CZ" sz="1050" b="1" i="0" u="none" strike="noStrike" kern="0" cap="none" spc="0" normalizeH="0" noProof="0" dirty="0">
                <a:ln>
                  <a:noFill/>
                </a:ln>
                <a:solidFill>
                  <a:schemeClr val="bg1"/>
                </a:solidFill>
                <a:effectLst/>
                <a:uLnTx/>
                <a:uFillTx/>
                <a:latin typeface="Calibri" panose="020F0502020204030204" pitchFamily="34" charset="0"/>
              </a:rPr>
              <a:t> lety</a:t>
            </a:r>
            <a:endParaRPr kumimoji="0" lang="cs-CZ" sz="1050" b="1" i="0" u="none" strike="noStrike" kern="0" cap="none" spc="0" normalizeH="0" baseline="0" noProof="0" dirty="0">
              <a:ln>
                <a:noFill/>
              </a:ln>
              <a:solidFill>
                <a:schemeClr val="bg1"/>
              </a:solidFill>
              <a:effectLst/>
              <a:uLnTx/>
              <a:uFillTx/>
              <a:latin typeface="Calibri" panose="020F0502020204030204" pitchFamily="34" charset="0"/>
            </a:endParaRPr>
          </a:p>
        </p:txBody>
      </p:sp>
      <p:sp>
        <p:nvSpPr>
          <p:cNvPr id="58" name="TextovéPole 57"/>
          <p:cNvSpPr txBox="1"/>
          <p:nvPr/>
        </p:nvSpPr>
        <p:spPr>
          <a:xfrm>
            <a:off x="7207899" y="1754518"/>
            <a:ext cx="1677003"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Srovnání s před pěti lety</a:t>
            </a:r>
          </a:p>
        </p:txBody>
      </p:sp>
      <p:sp>
        <p:nvSpPr>
          <p:cNvPr id="59" name="TextovéPole 58"/>
          <p:cNvSpPr txBox="1"/>
          <p:nvPr/>
        </p:nvSpPr>
        <p:spPr>
          <a:xfrm>
            <a:off x="3924113" y="1751178"/>
            <a:ext cx="1685569"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Srovnání</a:t>
            </a:r>
            <a:r>
              <a:rPr kumimoji="0" lang="cs-CZ" sz="1050" b="1" i="0" u="none" strike="noStrike" kern="0" cap="none" spc="0" normalizeH="0" noProof="0" dirty="0">
                <a:ln>
                  <a:noFill/>
                </a:ln>
                <a:solidFill>
                  <a:schemeClr val="bg1"/>
                </a:solidFill>
                <a:effectLst/>
                <a:uLnTx/>
                <a:uFillTx/>
                <a:latin typeface="Calibri" panose="020F0502020204030204" pitchFamily="34" charset="0"/>
              </a:rPr>
              <a:t> s před dvěma lety</a:t>
            </a:r>
            <a:endParaRPr kumimoji="0" lang="cs-CZ" sz="1050" b="1" i="0" u="none" strike="noStrike" kern="0" cap="none" spc="0" normalizeH="0" baseline="0" noProof="0" dirty="0">
              <a:ln>
                <a:noFill/>
              </a:ln>
              <a:solidFill>
                <a:schemeClr val="bg1"/>
              </a:solidFill>
              <a:effectLst/>
              <a:uLnTx/>
              <a:uFillTx/>
              <a:latin typeface="Calibri" panose="020F0502020204030204" pitchFamily="34" charset="0"/>
            </a:endParaRPr>
          </a:p>
        </p:txBody>
      </p:sp>
      <p:sp>
        <p:nvSpPr>
          <p:cNvPr id="52" name="TextovéPole 51"/>
          <p:cNvSpPr txBox="1"/>
          <p:nvPr/>
        </p:nvSpPr>
        <p:spPr>
          <a:xfrm>
            <a:off x="2655286" y="1400509"/>
            <a:ext cx="772096"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b="1" kern="0" dirty="0">
                <a:solidFill>
                  <a:srgbClr val="ED6737"/>
                </a:solidFill>
                <a:latin typeface="Calibri" panose="020F0502020204030204" pitchFamily="34" charset="0"/>
              </a:rPr>
              <a:t>- 32</a:t>
            </a:r>
            <a:r>
              <a:rPr kumimoji="0" lang="cs-CZ" sz="1800" b="1" i="0" u="none" strike="noStrike" kern="0" cap="none" spc="0" normalizeH="0" baseline="0" noProof="0" dirty="0">
                <a:ln>
                  <a:noFill/>
                </a:ln>
                <a:solidFill>
                  <a:srgbClr val="ED6737"/>
                </a:solidFill>
                <a:effectLst/>
                <a:uLnTx/>
                <a:uFillTx/>
                <a:latin typeface="Calibri" panose="020F0502020204030204" pitchFamily="34" charset="0"/>
              </a:rPr>
              <a:t> %</a:t>
            </a:r>
          </a:p>
        </p:txBody>
      </p:sp>
      <p:sp>
        <p:nvSpPr>
          <p:cNvPr id="53" name="TextovéPole 52"/>
          <p:cNvSpPr txBox="1"/>
          <p:nvPr/>
        </p:nvSpPr>
        <p:spPr>
          <a:xfrm>
            <a:off x="4419359" y="1402311"/>
            <a:ext cx="922096"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800" b="1" i="0" u="none" strike="noStrike" kern="0" cap="none" spc="0" normalizeH="0" baseline="0" noProof="0" dirty="0">
                <a:ln>
                  <a:noFill/>
                </a:ln>
                <a:solidFill>
                  <a:srgbClr val="ED6737"/>
                </a:solidFill>
                <a:effectLst/>
                <a:uLnTx/>
                <a:uFillTx/>
                <a:latin typeface="Calibri" panose="020F0502020204030204" pitchFamily="34" charset="0"/>
              </a:rPr>
              <a:t>- </a:t>
            </a:r>
            <a:r>
              <a:rPr lang="cs-CZ" b="1" kern="0" dirty="0">
                <a:solidFill>
                  <a:srgbClr val="ED6737"/>
                </a:solidFill>
                <a:latin typeface="Calibri" panose="020F0502020204030204" pitchFamily="34" charset="0"/>
              </a:rPr>
              <a:t>35</a:t>
            </a:r>
            <a:r>
              <a:rPr kumimoji="0" lang="cs-CZ" sz="1800" b="1" i="0" u="none" strike="noStrike" kern="0" cap="none" spc="0" normalizeH="0" baseline="0" noProof="0" dirty="0">
                <a:ln>
                  <a:noFill/>
                </a:ln>
                <a:solidFill>
                  <a:srgbClr val="ED6737"/>
                </a:solidFill>
                <a:effectLst/>
                <a:uLnTx/>
                <a:uFillTx/>
                <a:latin typeface="Calibri" panose="020F0502020204030204" pitchFamily="34" charset="0"/>
              </a:rPr>
              <a:t> %</a:t>
            </a:r>
          </a:p>
        </p:txBody>
      </p:sp>
      <p:sp>
        <p:nvSpPr>
          <p:cNvPr id="48" name="Nadpis 3">
            <a:extLst>
              <a:ext uri="{FF2B5EF4-FFF2-40B4-BE49-F238E27FC236}">
                <a16:creationId xmlns:a16="http://schemas.microsoft.com/office/drawing/2014/main" xmlns="" id="{41DF61D2-89EC-4A67-A92E-0E550A9ADB6F}"/>
              </a:ext>
            </a:extLst>
          </p:cNvPr>
          <p:cNvSpPr txBox="1">
            <a:spLocks/>
          </p:cNvSpPr>
          <p:nvPr/>
        </p:nvSpPr>
        <p:spPr>
          <a:xfrm>
            <a:off x="1245322" y="520314"/>
            <a:ext cx="7678126" cy="461548"/>
          </a:xfrm>
          <a:prstGeom prst="rect">
            <a:avLst/>
          </a:prstGeom>
        </p:spPr>
        <p:txBody>
          <a:bodyPr vert="horz" lIns="36000" tIns="45720" rIns="36000" bIns="45720" rtlCol="0" anchor="t">
            <a:noAutofit/>
          </a:bodyPr>
          <a:lstStyle>
            <a:lvl1pPr algn="l" defTabSz="914400" rtl="0" eaLnBrk="1" latinLnBrk="0" hangingPunct="1">
              <a:spcBef>
                <a:spcPct val="0"/>
              </a:spcBef>
              <a:buNone/>
              <a:defRPr sz="2800" b="1" kern="1200">
                <a:solidFill>
                  <a:srgbClr val="404040"/>
                </a:solidFill>
                <a:latin typeface="Calibri" pitchFamily="34" charset="0"/>
                <a:ea typeface="+mj-ea"/>
                <a:cs typeface="Arial"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pl-PL" sz="1000" b="1" i="0" u="none" strike="noStrike" kern="1200" cap="none" spc="0" normalizeH="0" baseline="0" noProof="0" dirty="0">
                <a:ln>
                  <a:noFill/>
                </a:ln>
                <a:solidFill>
                  <a:srgbClr val="404040"/>
                </a:solidFill>
                <a:effectLst/>
                <a:uLnTx/>
                <a:uFillTx/>
                <a:latin typeface="Calibri" pitchFamily="34" charset="0"/>
                <a:ea typeface="+mj-ea"/>
                <a:cs typeface="Arial" pitchFamily="34" charset="0"/>
              </a:rPr>
              <a:t>Pozn. </a:t>
            </a:r>
            <a:r>
              <a:rPr lang="pl-PL" sz="1000" dirty="0"/>
              <a:t>3x bylo IC uzavřeno, do výsledku tedy vstupuje 0 % za tato IC </a:t>
            </a:r>
          </a:p>
          <a:p>
            <a:pPr marL="0" marR="0" lvl="0" indent="0" algn="l" defTabSz="914400" rtl="0" eaLnBrk="1" fontAlgn="auto" latinLnBrk="0" hangingPunct="1">
              <a:lnSpc>
                <a:spcPct val="100000"/>
              </a:lnSpc>
              <a:spcBef>
                <a:spcPct val="0"/>
              </a:spcBef>
              <a:spcAft>
                <a:spcPts val="0"/>
              </a:spcAft>
              <a:buClrTx/>
              <a:buSzTx/>
              <a:buFontTx/>
              <a:buNone/>
              <a:tabLst/>
              <a:defRPr/>
            </a:pPr>
            <a:r>
              <a:rPr lang="pl-PL" sz="1000" dirty="0"/>
              <a:t>(2x Letiště Praha, 1x IC Staroměstské náměstí)</a:t>
            </a:r>
            <a:endParaRPr kumimoji="0" lang="pl-PL" sz="1000" b="1" i="0" u="none" strike="noStrike" kern="1200" cap="none" spc="0" normalizeH="0" baseline="0" noProof="0" dirty="0">
              <a:ln>
                <a:noFill/>
              </a:ln>
              <a:solidFill>
                <a:srgbClr val="404040"/>
              </a:solidFill>
              <a:effectLst/>
              <a:uLnTx/>
              <a:uFillTx/>
              <a:latin typeface="Calibri" pitchFamily="34" charset="0"/>
              <a:ea typeface="+mj-ea"/>
              <a:cs typeface="Arial" pitchFamily="34" charset="0"/>
            </a:endParaRPr>
          </a:p>
        </p:txBody>
      </p:sp>
    </p:spTree>
    <p:extLst>
      <p:ext uri="{BB962C8B-B14F-4D97-AF65-F5344CB8AC3E}">
        <p14:creationId xmlns:p14="http://schemas.microsoft.com/office/powerpoint/2010/main" val="5026278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Skupina 39"/>
          <p:cNvGrpSpPr>
            <a:grpSpLocks noChangeAspect="1"/>
          </p:cNvGrpSpPr>
          <p:nvPr/>
        </p:nvGrpSpPr>
        <p:grpSpPr>
          <a:xfrm>
            <a:off x="781294" y="2277552"/>
            <a:ext cx="3674827" cy="2102497"/>
            <a:chOff x="347353" y="2593120"/>
            <a:chExt cx="5245617" cy="3001200"/>
          </a:xfrm>
        </p:grpSpPr>
        <p:pic>
          <p:nvPicPr>
            <p:cNvPr id="3" name="Picture 19"/>
            <p:cNvPicPr>
              <a:picLocks noChangeAspect="1" noChangeArrowheads="1"/>
            </p:cNvPicPr>
            <p:nvPr/>
          </p:nvPicPr>
          <p:blipFill>
            <a:blip r:embed="rId2" cstate="print">
              <a:duotone>
                <a:schemeClr val="accent4">
                  <a:shade val="45000"/>
                  <a:satMod val="135000"/>
                </a:schemeClr>
                <a:prstClr val="white"/>
              </a:duotone>
              <a:extLst>
                <a:ext uri="{BEBA8EAE-BF5A-486C-A8C5-ECC9F3942E4B}">
                  <a14:imgProps xmlns:a14="http://schemas.microsoft.com/office/drawing/2010/main">
                    <a14:imgLayer r:embed="rId3">
                      <a14:imgEffect>
                        <a14:sharpenSoften amount="59000"/>
                      </a14:imgEffect>
                      <a14:imgEffect>
                        <a14:brightnessContrast contrast="-30000"/>
                      </a14:imgEffect>
                    </a14:imgLayer>
                  </a14:imgProps>
                </a:ext>
              </a:extLst>
            </a:blip>
            <a:srcRect/>
            <a:stretch>
              <a:fillRect/>
            </a:stretch>
          </p:blipFill>
          <p:spPr bwMode="auto">
            <a:xfrm>
              <a:off x="347353" y="2593120"/>
              <a:ext cx="5245617" cy="3001200"/>
            </a:xfrm>
            <a:prstGeom prst="rect">
              <a:avLst/>
            </a:prstGeom>
            <a:noFill/>
            <a:ln w="9525">
              <a:noFill/>
              <a:miter lim="800000"/>
              <a:headEnd/>
              <a:tailEnd/>
            </a:ln>
          </p:spPr>
        </p:pic>
        <p:grpSp>
          <p:nvGrpSpPr>
            <p:cNvPr id="22" name="Skupina 21"/>
            <p:cNvGrpSpPr/>
            <p:nvPr/>
          </p:nvGrpSpPr>
          <p:grpSpPr>
            <a:xfrm>
              <a:off x="1749671" y="4017230"/>
              <a:ext cx="624471" cy="849684"/>
              <a:chOff x="2005534" y="2180479"/>
              <a:chExt cx="624471" cy="849684"/>
            </a:xfrm>
          </p:grpSpPr>
          <p:grpSp>
            <p:nvGrpSpPr>
              <p:cNvPr id="23" name="Group 135"/>
              <p:cNvGrpSpPr>
                <a:grpSpLocks noChangeAspect="1"/>
              </p:cNvGrpSpPr>
              <p:nvPr/>
            </p:nvGrpSpPr>
            <p:grpSpPr>
              <a:xfrm>
                <a:off x="2005534" y="2325251"/>
                <a:ext cx="417266" cy="704912"/>
                <a:chOff x="6256546" y="441111"/>
                <a:chExt cx="644371" cy="1088575"/>
              </a:xfrm>
              <a:solidFill>
                <a:srgbClr val="404040"/>
              </a:solidFill>
            </p:grpSpPr>
            <p:sp>
              <p:nvSpPr>
                <p:cNvPr id="25" name="Freeform 58"/>
                <p:cNvSpPr>
                  <a:spLocks/>
                </p:cNvSpPr>
                <p:nvPr/>
              </p:nvSpPr>
              <p:spPr bwMode="auto">
                <a:xfrm>
                  <a:off x="6358903" y="441111"/>
                  <a:ext cx="235966" cy="235966"/>
                </a:xfrm>
                <a:custGeom>
                  <a:avLst/>
                  <a:gdLst/>
                  <a:ahLst/>
                  <a:cxnLst>
                    <a:cxn ang="0">
                      <a:pos x="79" y="187"/>
                    </a:cxn>
                    <a:cxn ang="0">
                      <a:pos x="187" y="119"/>
                    </a:cxn>
                    <a:cxn ang="0">
                      <a:pos x="120" y="11"/>
                    </a:cxn>
                    <a:cxn ang="0">
                      <a:pos x="11" y="79"/>
                    </a:cxn>
                    <a:cxn ang="0">
                      <a:pos x="79" y="187"/>
                    </a:cxn>
                  </a:cxnLst>
                  <a:rect l="0" t="0" r="r" b="b"/>
                  <a:pathLst>
                    <a:path w="198" h="198">
                      <a:moveTo>
                        <a:pt x="79" y="187"/>
                      </a:moveTo>
                      <a:cubicBezTo>
                        <a:pt x="127" y="198"/>
                        <a:pt x="175" y="168"/>
                        <a:pt x="187" y="119"/>
                      </a:cubicBezTo>
                      <a:cubicBezTo>
                        <a:pt x="198" y="71"/>
                        <a:pt x="168" y="23"/>
                        <a:pt x="120" y="11"/>
                      </a:cubicBezTo>
                      <a:cubicBezTo>
                        <a:pt x="71" y="0"/>
                        <a:pt x="23" y="30"/>
                        <a:pt x="11" y="79"/>
                      </a:cubicBezTo>
                      <a:cubicBezTo>
                        <a:pt x="0" y="127"/>
                        <a:pt x="30" y="175"/>
                        <a:pt x="79" y="18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26" name="Freeform 59"/>
                <p:cNvSpPr>
                  <a:spLocks/>
                </p:cNvSpPr>
                <p:nvPr/>
              </p:nvSpPr>
              <p:spPr bwMode="auto">
                <a:xfrm>
                  <a:off x="6256546" y="524305"/>
                  <a:ext cx="644371" cy="1005381"/>
                </a:xfrm>
                <a:custGeom>
                  <a:avLst/>
                  <a:gdLst/>
                  <a:ahLst/>
                  <a:cxnLst>
                    <a:cxn ang="0">
                      <a:pos x="77" y="364"/>
                    </a:cxn>
                    <a:cxn ang="0">
                      <a:pos x="77" y="364"/>
                    </a:cxn>
                    <a:cxn ang="0">
                      <a:pos x="141" y="350"/>
                    </a:cxn>
                    <a:cxn ang="0">
                      <a:pos x="190" y="325"/>
                    </a:cxn>
                    <a:cxn ang="0">
                      <a:pos x="190" y="270"/>
                    </a:cxn>
                    <a:cxn ang="0">
                      <a:pos x="155" y="271"/>
                    </a:cxn>
                    <a:cxn ang="0">
                      <a:pos x="77" y="300"/>
                    </a:cxn>
                    <a:cxn ang="0">
                      <a:pos x="77" y="300"/>
                    </a:cxn>
                    <a:cxn ang="0">
                      <a:pos x="64" y="285"/>
                    </a:cxn>
                    <a:cxn ang="0">
                      <a:pos x="77" y="292"/>
                    </a:cxn>
                    <a:cxn ang="0">
                      <a:pos x="78" y="292"/>
                    </a:cxn>
                    <a:cxn ang="0">
                      <a:pos x="157" y="261"/>
                    </a:cxn>
                    <a:cxn ang="0">
                      <a:pos x="159" y="198"/>
                    </a:cxn>
                    <a:cxn ang="0">
                      <a:pos x="216" y="212"/>
                    </a:cxn>
                    <a:cxn ang="0">
                      <a:pos x="193" y="262"/>
                    </a:cxn>
                    <a:cxn ang="0">
                      <a:pos x="212" y="307"/>
                    </a:cxn>
                    <a:cxn ang="0">
                      <a:pos x="168" y="346"/>
                    </a:cxn>
                    <a:cxn ang="0">
                      <a:pos x="137" y="373"/>
                    </a:cxn>
                    <a:cxn ang="0">
                      <a:pos x="77" y="372"/>
                    </a:cxn>
                    <a:cxn ang="0">
                      <a:pos x="77" y="374"/>
                    </a:cxn>
                    <a:cxn ang="0">
                      <a:pos x="77" y="794"/>
                    </a:cxn>
                    <a:cxn ang="0">
                      <a:pos x="176" y="794"/>
                    </a:cxn>
                    <a:cxn ang="0">
                      <a:pos x="194" y="481"/>
                    </a:cxn>
                    <a:cxn ang="0">
                      <a:pos x="244" y="844"/>
                    </a:cxn>
                    <a:cxn ang="0">
                      <a:pos x="293" y="450"/>
                    </a:cxn>
                    <a:cxn ang="0">
                      <a:pos x="293" y="205"/>
                    </a:cxn>
                    <a:cxn ang="0">
                      <a:pos x="529" y="56"/>
                    </a:cxn>
                    <a:cxn ang="0">
                      <a:pos x="480" y="15"/>
                    </a:cxn>
                    <a:cxn ang="0">
                      <a:pos x="279" y="143"/>
                    </a:cxn>
                    <a:cxn ang="0">
                      <a:pos x="265" y="146"/>
                    </a:cxn>
                    <a:cxn ang="0">
                      <a:pos x="108" y="146"/>
                    </a:cxn>
                    <a:cxn ang="0">
                      <a:pos x="95" y="148"/>
                    </a:cxn>
                    <a:cxn ang="0">
                      <a:pos x="0" y="285"/>
                    </a:cxn>
                    <a:cxn ang="0">
                      <a:pos x="76" y="364"/>
                    </a:cxn>
                  </a:cxnLst>
                  <a:rect l="0" t="0" r="r" b="b"/>
                  <a:pathLst>
                    <a:path w="541" h="844">
                      <a:moveTo>
                        <a:pt x="76" y="364"/>
                      </a:moveTo>
                      <a:cubicBezTo>
                        <a:pt x="76" y="364"/>
                        <a:pt x="76" y="364"/>
                        <a:pt x="77" y="364"/>
                      </a:cubicBezTo>
                      <a:cubicBezTo>
                        <a:pt x="77" y="364"/>
                        <a:pt x="77" y="364"/>
                        <a:pt x="77" y="364"/>
                      </a:cubicBezTo>
                      <a:cubicBezTo>
                        <a:pt x="77" y="364"/>
                        <a:pt x="77" y="364"/>
                        <a:pt x="77" y="364"/>
                      </a:cubicBezTo>
                      <a:cubicBezTo>
                        <a:pt x="77" y="364"/>
                        <a:pt x="77" y="364"/>
                        <a:pt x="77" y="364"/>
                      </a:cubicBezTo>
                      <a:cubicBezTo>
                        <a:pt x="97" y="364"/>
                        <a:pt x="117" y="359"/>
                        <a:pt x="141" y="350"/>
                      </a:cubicBezTo>
                      <a:cubicBezTo>
                        <a:pt x="150" y="346"/>
                        <a:pt x="161" y="341"/>
                        <a:pt x="171" y="335"/>
                      </a:cubicBezTo>
                      <a:cubicBezTo>
                        <a:pt x="177" y="332"/>
                        <a:pt x="183" y="328"/>
                        <a:pt x="190" y="325"/>
                      </a:cubicBezTo>
                      <a:cubicBezTo>
                        <a:pt x="205" y="315"/>
                        <a:pt x="210" y="296"/>
                        <a:pt x="201" y="281"/>
                      </a:cubicBezTo>
                      <a:cubicBezTo>
                        <a:pt x="198" y="276"/>
                        <a:pt x="195" y="272"/>
                        <a:pt x="190" y="270"/>
                      </a:cubicBezTo>
                      <a:cubicBezTo>
                        <a:pt x="180" y="264"/>
                        <a:pt x="168" y="263"/>
                        <a:pt x="157" y="269"/>
                      </a:cubicBezTo>
                      <a:cubicBezTo>
                        <a:pt x="156" y="270"/>
                        <a:pt x="156" y="270"/>
                        <a:pt x="155" y="271"/>
                      </a:cubicBezTo>
                      <a:cubicBezTo>
                        <a:pt x="116" y="294"/>
                        <a:pt x="90" y="301"/>
                        <a:pt x="77" y="300"/>
                      </a:cubicBezTo>
                      <a:cubicBezTo>
                        <a:pt x="77" y="300"/>
                        <a:pt x="77" y="300"/>
                        <a:pt x="77" y="300"/>
                      </a:cubicBezTo>
                      <a:cubicBezTo>
                        <a:pt x="77" y="300"/>
                        <a:pt x="77" y="300"/>
                        <a:pt x="77" y="300"/>
                      </a:cubicBezTo>
                      <a:cubicBezTo>
                        <a:pt x="77" y="300"/>
                        <a:pt x="77" y="300"/>
                        <a:pt x="77" y="300"/>
                      </a:cubicBezTo>
                      <a:cubicBezTo>
                        <a:pt x="68" y="300"/>
                        <a:pt x="67" y="298"/>
                        <a:pt x="67" y="298"/>
                      </a:cubicBezTo>
                      <a:cubicBezTo>
                        <a:pt x="66" y="297"/>
                        <a:pt x="64" y="293"/>
                        <a:pt x="64" y="285"/>
                      </a:cubicBezTo>
                      <a:cubicBezTo>
                        <a:pt x="64" y="274"/>
                        <a:pt x="68" y="257"/>
                        <a:pt x="77" y="242"/>
                      </a:cubicBezTo>
                      <a:cubicBezTo>
                        <a:pt x="77" y="292"/>
                        <a:pt x="77" y="292"/>
                        <a:pt x="77" y="292"/>
                      </a:cubicBezTo>
                      <a:cubicBezTo>
                        <a:pt x="77" y="292"/>
                        <a:pt x="77" y="292"/>
                        <a:pt x="78" y="292"/>
                      </a:cubicBezTo>
                      <a:cubicBezTo>
                        <a:pt x="78" y="292"/>
                        <a:pt x="78" y="292"/>
                        <a:pt x="78" y="292"/>
                      </a:cubicBezTo>
                      <a:cubicBezTo>
                        <a:pt x="90" y="292"/>
                        <a:pt x="117" y="285"/>
                        <a:pt x="153" y="263"/>
                      </a:cubicBezTo>
                      <a:cubicBezTo>
                        <a:pt x="154" y="262"/>
                        <a:pt x="155" y="261"/>
                        <a:pt x="157" y="261"/>
                      </a:cubicBezTo>
                      <a:cubicBezTo>
                        <a:pt x="163" y="224"/>
                        <a:pt x="163" y="224"/>
                        <a:pt x="163" y="224"/>
                      </a:cubicBezTo>
                      <a:cubicBezTo>
                        <a:pt x="159" y="217"/>
                        <a:pt x="157" y="208"/>
                        <a:pt x="159" y="198"/>
                      </a:cubicBezTo>
                      <a:cubicBezTo>
                        <a:pt x="163" y="181"/>
                        <a:pt x="179" y="170"/>
                        <a:pt x="195" y="174"/>
                      </a:cubicBezTo>
                      <a:cubicBezTo>
                        <a:pt x="211" y="177"/>
                        <a:pt x="220" y="194"/>
                        <a:pt x="216" y="212"/>
                      </a:cubicBezTo>
                      <a:cubicBezTo>
                        <a:pt x="214" y="221"/>
                        <a:pt x="208" y="228"/>
                        <a:pt x="201" y="233"/>
                      </a:cubicBezTo>
                      <a:cubicBezTo>
                        <a:pt x="193" y="262"/>
                        <a:pt x="193" y="262"/>
                        <a:pt x="193" y="262"/>
                      </a:cubicBezTo>
                      <a:cubicBezTo>
                        <a:pt x="199" y="265"/>
                        <a:pt x="204" y="270"/>
                        <a:pt x="208" y="277"/>
                      </a:cubicBezTo>
                      <a:cubicBezTo>
                        <a:pt x="213" y="286"/>
                        <a:pt x="215" y="297"/>
                        <a:pt x="212" y="307"/>
                      </a:cubicBezTo>
                      <a:cubicBezTo>
                        <a:pt x="210" y="317"/>
                        <a:pt x="203" y="326"/>
                        <a:pt x="194" y="331"/>
                      </a:cubicBezTo>
                      <a:cubicBezTo>
                        <a:pt x="185" y="337"/>
                        <a:pt x="176" y="341"/>
                        <a:pt x="168" y="346"/>
                      </a:cubicBezTo>
                      <a:cubicBezTo>
                        <a:pt x="159" y="378"/>
                        <a:pt x="159" y="378"/>
                        <a:pt x="159" y="378"/>
                      </a:cubicBezTo>
                      <a:cubicBezTo>
                        <a:pt x="137" y="373"/>
                        <a:pt x="137" y="373"/>
                        <a:pt x="137" y="373"/>
                      </a:cubicBezTo>
                      <a:cubicBezTo>
                        <a:pt x="139" y="359"/>
                        <a:pt x="139" y="359"/>
                        <a:pt x="139" y="359"/>
                      </a:cubicBezTo>
                      <a:cubicBezTo>
                        <a:pt x="116" y="368"/>
                        <a:pt x="96" y="372"/>
                        <a:pt x="77" y="372"/>
                      </a:cubicBezTo>
                      <a:cubicBezTo>
                        <a:pt x="77" y="372"/>
                        <a:pt x="77" y="372"/>
                        <a:pt x="77" y="372"/>
                      </a:cubicBezTo>
                      <a:cubicBezTo>
                        <a:pt x="77" y="374"/>
                        <a:pt x="77" y="374"/>
                        <a:pt x="77" y="374"/>
                      </a:cubicBezTo>
                      <a:cubicBezTo>
                        <a:pt x="77" y="450"/>
                        <a:pt x="77" y="450"/>
                        <a:pt x="77" y="450"/>
                      </a:cubicBezTo>
                      <a:cubicBezTo>
                        <a:pt x="77" y="794"/>
                        <a:pt x="77" y="794"/>
                        <a:pt x="77" y="794"/>
                      </a:cubicBezTo>
                      <a:cubicBezTo>
                        <a:pt x="77" y="822"/>
                        <a:pt x="99" y="844"/>
                        <a:pt x="126" y="844"/>
                      </a:cubicBezTo>
                      <a:cubicBezTo>
                        <a:pt x="154" y="844"/>
                        <a:pt x="176" y="822"/>
                        <a:pt x="176" y="794"/>
                      </a:cubicBezTo>
                      <a:cubicBezTo>
                        <a:pt x="176" y="481"/>
                        <a:pt x="176" y="481"/>
                        <a:pt x="176" y="481"/>
                      </a:cubicBezTo>
                      <a:cubicBezTo>
                        <a:pt x="194" y="481"/>
                        <a:pt x="194" y="481"/>
                        <a:pt x="194" y="481"/>
                      </a:cubicBezTo>
                      <a:cubicBezTo>
                        <a:pt x="194" y="794"/>
                        <a:pt x="194" y="794"/>
                        <a:pt x="194" y="794"/>
                      </a:cubicBezTo>
                      <a:cubicBezTo>
                        <a:pt x="194" y="822"/>
                        <a:pt x="217" y="844"/>
                        <a:pt x="244" y="844"/>
                      </a:cubicBezTo>
                      <a:cubicBezTo>
                        <a:pt x="271" y="844"/>
                        <a:pt x="293" y="822"/>
                        <a:pt x="293" y="794"/>
                      </a:cubicBezTo>
                      <a:cubicBezTo>
                        <a:pt x="293" y="450"/>
                        <a:pt x="293" y="450"/>
                        <a:pt x="293" y="450"/>
                      </a:cubicBezTo>
                      <a:cubicBezTo>
                        <a:pt x="293" y="374"/>
                        <a:pt x="293" y="374"/>
                        <a:pt x="293" y="374"/>
                      </a:cubicBezTo>
                      <a:cubicBezTo>
                        <a:pt x="293" y="205"/>
                        <a:pt x="293" y="205"/>
                        <a:pt x="293" y="205"/>
                      </a:cubicBezTo>
                      <a:cubicBezTo>
                        <a:pt x="309" y="202"/>
                        <a:pt x="331" y="196"/>
                        <a:pt x="356" y="185"/>
                      </a:cubicBezTo>
                      <a:cubicBezTo>
                        <a:pt x="407" y="164"/>
                        <a:pt x="471" y="126"/>
                        <a:pt x="529" y="56"/>
                      </a:cubicBezTo>
                      <a:cubicBezTo>
                        <a:pt x="541" y="43"/>
                        <a:pt x="539" y="22"/>
                        <a:pt x="525" y="11"/>
                      </a:cubicBezTo>
                      <a:cubicBezTo>
                        <a:pt x="512" y="0"/>
                        <a:pt x="491" y="2"/>
                        <a:pt x="480" y="15"/>
                      </a:cubicBezTo>
                      <a:cubicBezTo>
                        <a:pt x="430" y="76"/>
                        <a:pt x="374" y="108"/>
                        <a:pt x="331" y="126"/>
                      </a:cubicBezTo>
                      <a:cubicBezTo>
                        <a:pt x="310" y="135"/>
                        <a:pt x="292" y="140"/>
                        <a:pt x="279" y="143"/>
                      </a:cubicBezTo>
                      <a:cubicBezTo>
                        <a:pt x="273" y="144"/>
                        <a:pt x="268" y="145"/>
                        <a:pt x="265" y="146"/>
                      </a:cubicBezTo>
                      <a:cubicBezTo>
                        <a:pt x="265" y="146"/>
                        <a:pt x="265" y="146"/>
                        <a:pt x="265" y="146"/>
                      </a:cubicBezTo>
                      <a:cubicBezTo>
                        <a:pt x="264" y="146"/>
                        <a:pt x="263" y="146"/>
                        <a:pt x="262" y="146"/>
                      </a:cubicBezTo>
                      <a:cubicBezTo>
                        <a:pt x="108" y="146"/>
                        <a:pt x="108" y="146"/>
                        <a:pt x="108" y="146"/>
                      </a:cubicBezTo>
                      <a:cubicBezTo>
                        <a:pt x="106" y="146"/>
                        <a:pt x="104" y="146"/>
                        <a:pt x="102" y="146"/>
                      </a:cubicBezTo>
                      <a:cubicBezTo>
                        <a:pt x="100" y="147"/>
                        <a:pt x="97" y="147"/>
                        <a:pt x="95" y="148"/>
                      </a:cubicBezTo>
                      <a:cubicBezTo>
                        <a:pt x="64" y="157"/>
                        <a:pt x="42" y="179"/>
                        <a:pt x="26" y="204"/>
                      </a:cubicBezTo>
                      <a:cubicBezTo>
                        <a:pt x="10" y="229"/>
                        <a:pt x="0" y="257"/>
                        <a:pt x="0" y="285"/>
                      </a:cubicBezTo>
                      <a:cubicBezTo>
                        <a:pt x="0" y="303"/>
                        <a:pt x="4" y="323"/>
                        <a:pt x="18" y="339"/>
                      </a:cubicBezTo>
                      <a:cubicBezTo>
                        <a:pt x="32" y="356"/>
                        <a:pt x="54" y="364"/>
                        <a:pt x="76" y="36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grpSp>
          <p:sp>
            <p:nvSpPr>
              <p:cNvPr id="24" name="Pěticípá hvězda 23"/>
              <p:cNvSpPr/>
              <p:nvPr/>
            </p:nvSpPr>
            <p:spPr>
              <a:xfrm>
                <a:off x="2409356" y="2180479"/>
                <a:ext cx="220649" cy="180069"/>
              </a:xfrm>
              <a:prstGeom prst="star5">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a:ln>
                    <a:noFill/>
                  </a:ln>
                  <a:solidFill>
                    <a:sysClr val="windowText" lastClr="000000"/>
                  </a:solidFill>
                  <a:effectLst/>
                  <a:uLnTx/>
                  <a:uFillTx/>
                </a:endParaRPr>
              </a:p>
            </p:txBody>
          </p:sp>
        </p:grpSp>
      </p:grpSp>
      <p:sp>
        <p:nvSpPr>
          <p:cNvPr id="2" name="Zástupný symbol pro číslo snímku 1"/>
          <p:cNvSpPr>
            <a:spLocks noGrp="1"/>
          </p:cNvSpPr>
          <p:nvPr>
            <p:ph type="sldNum" sz="quarter" idx="12"/>
          </p:nvPr>
        </p:nvSpPr>
        <p:spPr/>
        <p:txBody>
          <a:bodyPr/>
          <a:lstStyle/>
          <a:p>
            <a:pPr defTabSz="685800">
              <a:defRPr/>
            </a:pPr>
            <a:fld id="{EFA7B33C-2957-4FED-A986-F7D0C74A1F7C}" type="slidenum">
              <a:rPr lang="cs-CZ" smtClean="0">
                <a:solidFill>
                  <a:srgbClr val="003C78"/>
                </a:solidFill>
              </a:rPr>
              <a:pPr defTabSz="685800">
                <a:defRPr/>
              </a:pPr>
              <a:t>36</a:t>
            </a:fld>
            <a:endParaRPr lang="cs-CZ" dirty="0">
              <a:solidFill>
                <a:srgbClr val="003C78"/>
              </a:solidFill>
            </a:endParaRPr>
          </a:p>
        </p:txBody>
      </p:sp>
      <p:sp>
        <p:nvSpPr>
          <p:cNvPr id="6" name="Nadpis 3"/>
          <p:cNvSpPr txBox="1">
            <a:spLocks/>
          </p:cNvSpPr>
          <p:nvPr/>
        </p:nvSpPr>
        <p:spPr>
          <a:xfrm>
            <a:off x="220553" y="454018"/>
            <a:ext cx="8654595" cy="461548"/>
          </a:xfrm>
          <a:prstGeom prst="rect">
            <a:avLst/>
          </a:prstGeom>
        </p:spPr>
        <p:txBody>
          <a:bodyPr vert="horz" lIns="36000" tIns="45720" rIns="36000" bIns="45720" rtlCol="0" anchor="t">
            <a:noAutofit/>
          </a:bodyPr>
          <a:lstStyle>
            <a:lvl1pPr algn="l" defTabSz="914400" rtl="0" eaLnBrk="1" latinLnBrk="0" hangingPunct="1">
              <a:spcBef>
                <a:spcPct val="0"/>
              </a:spcBef>
              <a:buNone/>
              <a:defRPr sz="2800" b="1" kern="1200">
                <a:solidFill>
                  <a:srgbClr val="404040"/>
                </a:solidFill>
                <a:latin typeface="Calibri" pitchFamily="34" charset="0"/>
                <a:ea typeface="+mj-ea"/>
                <a:cs typeface="Arial"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pl-PL" sz="2400" b="1" i="0" u="none" strike="noStrike" kern="1200" cap="none" spc="0" normalizeH="0" baseline="0" noProof="0" dirty="0">
                <a:ln>
                  <a:noFill/>
                </a:ln>
                <a:solidFill>
                  <a:srgbClr val="404040"/>
                </a:solidFill>
                <a:effectLst/>
                <a:uLnTx/>
                <a:uFillTx/>
                <a:latin typeface="Calibri" pitchFamily="34" charset="0"/>
                <a:ea typeface="+mj-ea"/>
                <a:cs typeface="Arial" pitchFamily="34" charset="0"/>
              </a:rPr>
              <a:t>Středočeský kraj</a:t>
            </a:r>
          </a:p>
        </p:txBody>
      </p:sp>
      <p:sp>
        <p:nvSpPr>
          <p:cNvPr id="7" name="Zástupný symbol pro text 4"/>
          <p:cNvSpPr txBox="1">
            <a:spLocks/>
          </p:cNvSpPr>
          <p:nvPr/>
        </p:nvSpPr>
        <p:spPr>
          <a:xfrm>
            <a:off x="166765" y="188107"/>
            <a:ext cx="6710396" cy="442661"/>
          </a:xfrm>
          <a:prstGeom prst="rect">
            <a:avLst/>
          </a:prstGeom>
        </p:spPr>
        <p:txBody>
          <a:bodyPr/>
          <a:lstStyle>
            <a:lvl1pPr marL="174625" indent="-174625" algn="l" defTabSz="914400" rtl="0" eaLnBrk="1" latinLnBrk="0" hangingPunct="1">
              <a:spcBef>
                <a:spcPct val="20000"/>
              </a:spcBef>
              <a:buFont typeface="Wingdings" pitchFamily="2" charset="2"/>
              <a:buChar char="§"/>
              <a:defRPr sz="2000" kern="1200">
                <a:solidFill>
                  <a:srgbClr val="404040"/>
                </a:solidFill>
                <a:latin typeface="Calibri" pitchFamily="34" charset="0"/>
                <a:ea typeface="+mn-ea"/>
                <a:cs typeface="Arial" pitchFamily="34" charset="0"/>
              </a:defRPr>
            </a:lvl1pPr>
            <a:lvl2pPr marL="444500" indent="-203200" algn="l" defTabSz="914400" rtl="0" eaLnBrk="1" latinLnBrk="0" hangingPunct="1">
              <a:spcBef>
                <a:spcPct val="20000"/>
              </a:spcBef>
              <a:buSzPct val="100000"/>
              <a:buFont typeface="Wingdings" panose="05000000000000000000" pitchFamily="2" charset="2"/>
              <a:buChar char="§"/>
              <a:defRPr sz="1800" kern="1200">
                <a:solidFill>
                  <a:srgbClr val="404040"/>
                </a:solidFill>
                <a:latin typeface="Calibri" pitchFamily="34" charset="0"/>
                <a:ea typeface="+mn-ea"/>
                <a:cs typeface="Arial" pitchFamily="34" charset="0"/>
              </a:defRPr>
            </a:lvl2pPr>
            <a:lvl3pPr marL="622300" indent="-127000" algn="l" defTabSz="914400" rtl="0" eaLnBrk="1" latinLnBrk="0" hangingPunct="1">
              <a:spcBef>
                <a:spcPct val="20000"/>
              </a:spcBef>
              <a:buSzPct val="100000"/>
              <a:buFont typeface="Arial" pitchFamily="34" charset="0"/>
              <a:buNone/>
              <a:defRPr sz="1800" kern="1200">
                <a:solidFill>
                  <a:srgbClr val="404040"/>
                </a:solidFill>
                <a:latin typeface="Calibri" pitchFamily="34" charset="0"/>
                <a:ea typeface="+mn-ea"/>
                <a:cs typeface="Arial" pitchFamily="34" charset="0"/>
              </a:defRPr>
            </a:lvl3pPr>
            <a:lvl4pPr marL="901700" indent="-139700" algn="l" defTabSz="914400" rtl="0" eaLnBrk="1" latinLnBrk="0" hangingPunct="1">
              <a:spcBef>
                <a:spcPct val="20000"/>
              </a:spcBef>
              <a:buFont typeface="Arial" pitchFamily="34" charset="0"/>
              <a:buNone/>
              <a:defRPr sz="1600" kern="1200">
                <a:solidFill>
                  <a:srgbClr val="404040"/>
                </a:solidFill>
                <a:latin typeface="Calibri" pitchFamily="34" charset="0"/>
                <a:ea typeface="+mn-ea"/>
                <a:cs typeface="Arial" pitchFamily="34" charset="0"/>
              </a:defRPr>
            </a:lvl4pPr>
            <a:lvl5pPr marL="1257300" indent="-139700" algn="l" defTabSz="914400" rtl="0" eaLnBrk="1" latinLnBrk="0" hangingPunct="1">
              <a:spcBef>
                <a:spcPct val="20000"/>
              </a:spcBef>
              <a:buFont typeface="Arial" pitchFamily="34" charset="0"/>
              <a:buNone/>
              <a:defRPr sz="1400" kern="1200">
                <a:solidFill>
                  <a:srgbClr val="404040"/>
                </a:solidFill>
                <a:latin typeface="Calibri"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Wingdings" pitchFamily="2" charset="2"/>
              <a:buNone/>
              <a:tabLst/>
              <a:defRPr/>
            </a:pPr>
            <a:r>
              <a:rPr kumimoji="0" lang="pl-PL" sz="1800" b="0" i="0" u="none" strike="noStrike" kern="1200" cap="none" spc="0" normalizeH="0" baseline="0" noProof="0" dirty="0">
                <a:ln>
                  <a:noFill/>
                </a:ln>
                <a:solidFill>
                  <a:srgbClr val="404040"/>
                </a:solidFill>
                <a:effectLst/>
                <a:uLnTx/>
                <a:uFillTx/>
                <a:latin typeface="Calibri" pitchFamily="34" charset="0"/>
                <a:ea typeface="+mn-ea"/>
                <a:cs typeface="Arial" pitchFamily="34" charset="0"/>
              </a:rPr>
              <a:t>JAK SI TIC VEDLA V JEDNOTLIVÝCH KRAJÍCH?</a:t>
            </a:r>
          </a:p>
        </p:txBody>
      </p:sp>
      <p:grpSp>
        <p:nvGrpSpPr>
          <p:cNvPr id="60" name="Skupina 59"/>
          <p:cNvGrpSpPr/>
          <p:nvPr/>
        </p:nvGrpSpPr>
        <p:grpSpPr>
          <a:xfrm>
            <a:off x="5220886" y="4431589"/>
            <a:ext cx="2303951" cy="247593"/>
            <a:chOff x="5245266" y="2311868"/>
            <a:chExt cx="2303951" cy="247593"/>
          </a:xfrm>
        </p:grpSpPr>
        <p:sp>
          <p:nvSpPr>
            <p:cNvPr id="8" name="TextovéPole 7"/>
            <p:cNvSpPr txBox="1"/>
            <p:nvPr/>
          </p:nvSpPr>
          <p:spPr>
            <a:xfrm>
              <a:off x="5365835" y="2312812"/>
              <a:ext cx="525354" cy="246221"/>
            </a:xfrm>
            <a:prstGeom prst="rect">
              <a:avLst/>
            </a:prstGeom>
          </p:spPr>
          <p:txBody>
            <a:bodyPr wrap="none" rtlCol="0">
              <a:spAutoFit/>
            </a:bodyPr>
            <a:lstStyle/>
            <a:p>
              <a:pPr marL="0" marR="0" lvl="0" indent="0" defTabSz="914330" eaLnBrk="1" fontAlgn="auto" latinLnBrk="0" hangingPunct="1">
                <a:lnSpc>
                  <a:spcPct val="100000"/>
                </a:lnSpc>
                <a:spcBef>
                  <a:spcPts val="600"/>
                </a:spcBef>
                <a:spcAft>
                  <a:spcPts val="0"/>
                </a:spcAft>
                <a:buClrTx/>
                <a:buSzTx/>
                <a:buFontTx/>
                <a:buNone/>
                <a:tabLst/>
                <a:defRPr/>
              </a:pPr>
              <a:r>
                <a:rPr kumimoji="0" lang="cs-CZ" sz="1000" b="0" i="0" u="none" strike="noStrike" kern="0" cap="none" spc="0" normalizeH="0" baseline="0" noProof="0" dirty="0">
                  <a:ln>
                    <a:noFill/>
                  </a:ln>
                  <a:solidFill>
                    <a:srgbClr val="404040"/>
                  </a:solidFill>
                  <a:effectLst/>
                  <a:uLnTx/>
                  <a:uFillTx/>
                  <a:latin typeface="Calibri"/>
                  <a:cs typeface="Arial" pitchFamily="34" charset="0"/>
                </a:rPr>
                <a:t>&gt; 85 %</a:t>
              </a:r>
            </a:p>
          </p:txBody>
        </p:sp>
        <p:sp>
          <p:nvSpPr>
            <p:cNvPr id="9" name="Obdélník 8"/>
            <p:cNvSpPr/>
            <p:nvPr/>
          </p:nvSpPr>
          <p:spPr>
            <a:xfrm>
              <a:off x="5245266" y="2390351"/>
              <a:ext cx="175731" cy="81080"/>
            </a:xfrm>
            <a:prstGeom prst="rect">
              <a:avLst/>
            </a:prstGeom>
            <a:solidFill>
              <a:srgbClr val="00B05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10" name="Obdélník 9"/>
            <p:cNvSpPr/>
            <p:nvPr/>
          </p:nvSpPr>
          <p:spPr>
            <a:xfrm>
              <a:off x="5912077" y="2390351"/>
              <a:ext cx="175731" cy="81080"/>
            </a:xfrm>
            <a:prstGeom prst="rect">
              <a:avLst/>
            </a:prstGeom>
            <a:solidFill>
              <a:srgbClr val="FFC00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11" name="Obdélník 10"/>
            <p:cNvSpPr/>
            <p:nvPr/>
          </p:nvSpPr>
          <p:spPr>
            <a:xfrm>
              <a:off x="6903854" y="2387376"/>
              <a:ext cx="175731" cy="81080"/>
            </a:xfrm>
            <a:prstGeom prst="rect">
              <a:avLst/>
            </a:prstGeom>
            <a:solidFill>
              <a:srgbClr val="FF000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12" name="TextovéPole 11"/>
            <p:cNvSpPr txBox="1"/>
            <p:nvPr/>
          </p:nvSpPr>
          <p:spPr>
            <a:xfrm>
              <a:off x="7023863" y="2311868"/>
              <a:ext cx="525354" cy="246221"/>
            </a:xfrm>
            <a:prstGeom prst="rect">
              <a:avLst/>
            </a:prstGeom>
          </p:spPr>
          <p:txBody>
            <a:bodyPr wrap="none" rtlCol="0">
              <a:spAutoFit/>
            </a:bodyPr>
            <a:lstStyle/>
            <a:p>
              <a:pPr marL="0" marR="0" lvl="0" indent="0" defTabSz="914330" eaLnBrk="1" fontAlgn="auto" latinLnBrk="0" hangingPunct="1">
                <a:lnSpc>
                  <a:spcPct val="100000"/>
                </a:lnSpc>
                <a:spcBef>
                  <a:spcPts val="600"/>
                </a:spcBef>
                <a:spcAft>
                  <a:spcPts val="0"/>
                </a:spcAft>
                <a:buClrTx/>
                <a:buSzTx/>
                <a:buFontTx/>
                <a:buNone/>
                <a:tabLst/>
                <a:defRPr/>
              </a:pPr>
              <a:r>
                <a:rPr kumimoji="0" lang="cs-CZ" sz="1000" b="0" i="0" u="none" strike="noStrike" kern="0" cap="none" spc="0" normalizeH="0" baseline="0" noProof="0" dirty="0">
                  <a:ln>
                    <a:noFill/>
                  </a:ln>
                  <a:solidFill>
                    <a:srgbClr val="404040"/>
                  </a:solidFill>
                  <a:effectLst/>
                  <a:uLnTx/>
                  <a:uFillTx/>
                  <a:latin typeface="Calibri"/>
                  <a:cs typeface="Arial" pitchFamily="34" charset="0"/>
                </a:rPr>
                <a:t>&lt; 70 %</a:t>
              </a:r>
            </a:p>
          </p:txBody>
        </p:sp>
        <p:sp>
          <p:nvSpPr>
            <p:cNvPr id="13" name="TextovéPole 12"/>
            <p:cNvSpPr txBox="1"/>
            <p:nvPr/>
          </p:nvSpPr>
          <p:spPr>
            <a:xfrm>
              <a:off x="6039359" y="2313240"/>
              <a:ext cx="880151" cy="246221"/>
            </a:xfrm>
            <a:prstGeom prst="rect">
              <a:avLst/>
            </a:prstGeom>
          </p:spPr>
          <p:txBody>
            <a:bodyPr wrap="none" rtlCol="0">
              <a:spAutoFit/>
            </a:bodyPr>
            <a:lstStyle/>
            <a:p>
              <a:pPr marL="0" marR="0" lvl="0" indent="0" defTabSz="914330" eaLnBrk="1" fontAlgn="auto" latinLnBrk="0" hangingPunct="1">
                <a:lnSpc>
                  <a:spcPct val="100000"/>
                </a:lnSpc>
                <a:spcBef>
                  <a:spcPts val="600"/>
                </a:spcBef>
                <a:spcAft>
                  <a:spcPts val="0"/>
                </a:spcAft>
                <a:buClrTx/>
                <a:buSzTx/>
                <a:buFontTx/>
                <a:buNone/>
                <a:tabLst/>
                <a:defRPr/>
              </a:pPr>
              <a:r>
                <a:rPr kumimoji="0" lang="cs-CZ" sz="1000" b="0" i="0" u="none" strike="noStrike" kern="0" cap="none" spc="0" normalizeH="0" baseline="0" noProof="0" dirty="0">
                  <a:ln>
                    <a:noFill/>
                  </a:ln>
                  <a:solidFill>
                    <a:srgbClr val="404040"/>
                  </a:solidFill>
                  <a:effectLst/>
                  <a:uLnTx/>
                  <a:uFillTx/>
                  <a:latin typeface="Calibri"/>
                  <a:cs typeface="Arial" pitchFamily="34" charset="0"/>
                </a:rPr>
                <a:t>70 % až 85 % </a:t>
              </a:r>
            </a:p>
          </p:txBody>
        </p:sp>
      </p:grpSp>
      <p:graphicFrame>
        <p:nvGraphicFramePr>
          <p:cNvPr id="14" name="Chart 1"/>
          <p:cNvGraphicFramePr/>
          <p:nvPr>
            <p:extLst>
              <p:ext uri="{D42A27DB-BD31-4B8C-83A1-F6EECF244321}">
                <p14:modId xmlns:p14="http://schemas.microsoft.com/office/powerpoint/2010/main" val="1439937213"/>
              </p:ext>
            </p:extLst>
          </p:nvPr>
        </p:nvGraphicFramePr>
        <p:xfrm>
          <a:off x="4374135" y="2158001"/>
          <a:ext cx="3898033" cy="2263426"/>
        </p:xfrm>
        <a:graphic>
          <a:graphicData uri="http://schemas.openxmlformats.org/drawingml/2006/chart">
            <c:chart xmlns:c="http://schemas.openxmlformats.org/drawingml/2006/chart" xmlns:r="http://schemas.openxmlformats.org/officeDocument/2006/relationships" r:id="rId4"/>
          </a:graphicData>
        </a:graphic>
      </p:graphicFrame>
      <p:grpSp>
        <p:nvGrpSpPr>
          <p:cNvPr id="15" name="Skupina 14"/>
          <p:cNvGrpSpPr/>
          <p:nvPr/>
        </p:nvGrpSpPr>
        <p:grpSpPr>
          <a:xfrm>
            <a:off x="468292" y="1045629"/>
            <a:ext cx="1660880" cy="1097302"/>
            <a:chOff x="378494" y="1280334"/>
            <a:chExt cx="1370979" cy="849543"/>
          </a:xfrm>
          <a:solidFill>
            <a:srgbClr val="404040"/>
          </a:solidFill>
        </p:grpSpPr>
        <p:sp>
          <p:nvSpPr>
            <p:cNvPr id="16" name="Obdélník 15"/>
            <p:cNvSpPr/>
            <p:nvPr/>
          </p:nvSpPr>
          <p:spPr>
            <a:xfrm>
              <a:off x="378494" y="1288473"/>
              <a:ext cx="1370979" cy="84140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17" name="TextovéPole 16"/>
            <p:cNvSpPr txBox="1"/>
            <p:nvPr/>
          </p:nvSpPr>
          <p:spPr>
            <a:xfrm>
              <a:off x="378494" y="1280334"/>
              <a:ext cx="1370979" cy="616586"/>
            </a:xfrm>
            <a:prstGeom prst="rect">
              <a:avLst/>
            </a:prstGeom>
            <a:grpFill/>
          </p:spPr>
          <p:txBody>
            <a:bodyPr wrap="square" lIns="90000" tIns="54000" rIns="90000" bIns="90000" rtlCol="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cs-CZ" sz="4400" b="1" kern="0" dirty="0">
                  <a:solidFill>
                    <a:srgbClr val="00B050"/>
                  </a:solidFill>
                  <a:latin typeface="Calibri" panose="020F0502020204030204" pitchFamily="34" charset="0"/>
                </a:rPr>
                <a:t>89</a:t>
              </a:r>
              <a:r>
                <a:rPr kumimoji="0" lang="cs-CZ" sz="4400" b="1" i="0" u="none" strike="noStrike" kern="0" cap="none" spc="0" normalizeH="0" baseline="0" noProof="0" dirty="0">
                  <a:ln>
                    <a:noFill/>
                  </a:ln>
                  <a:solidFill>
                    <a:srgbClr val="00B050"/>
                  </a:solidFill>
                  <a:effectLst/>
                  <a:uLnTx/>
                  <a:uFillTx/>
                  <a:latin typeface="Calibri" panose="020F0502020204030204" pitchFamily="34" charset="0"/>
                </a:rPr>
                <a:t>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1400" b="1" i="0" u="none" strike="noStrike" kern="0" cap="none" spc="0" normalizeH="0" baseline="0" noProof="0" dirty="0">
                  <a:ln>
                    <a:noFill/>
                  </a:ln>
                  <a:solidFill>
                    <a:schemeClr val="bg1"/>
                  </a:solidFill>
                  <a:effectLst/>
                  <a:uLnTx/>
                  <a:uFillTx/>
                  <a:latin typeface="Calibri" panose="020F0502020204030204" pitchFamily="34" charset="0"/>
                </a:rPr>
                <a:t>n = </a:t>
              </a:r>
              <a:r>
                <a:rPr lang="cs-CZ" sz="1400" b="1" kern="0" dirty="0">
                  <a:solidFill>
                    <a:schemeClr val="bg1"/>
                  </a:solidFill>
                  <a:latin typeface="Calibri" panose="020F0502020204030204" pitchFamily="34" charset="0"/>
                </a:rPr>
                <a:t>52</a:t>
              </a:r>
              <a:endParaRPr kumimoji="0" lang="cs-CZ" sz="1400" b="1" i="0" u="none" strike="noStrike" kern="0" cap="none" spc="0" normalizeH="0" baseline="0" noProof="0" dirty="0">
                <a:ln>
                  <a:noFill/>
                </a:ln>
                <a:solidFill>
                  <a:schemeClr val="bg1"/>
                </a:solidFill>
                <a:effectLst/>
                <a:uLnTx/>
                <a:uFillTx/>
                <a:latin typeface="Calibri" panose="020F0502020204030204" pitchFamily="34" charset="0"/>
              </a:endParaRPr>
            </a:p>
          </p:txBody>
        </p:sp>
      </p:grpSp>
      <p:grpSp>
        <p:nvGrpSpPr>
          <p:cNvPr id="51" name="Skupina 50"/>
          <p:cNvGrpSpPr/>
          <p:nvPr/>
        </p:nvGrpSpPr>
        <p:grpSpPr>
          <a:xfrm>
            <a:off x="2152268" y="989443"/>
            <a:ext cx="2041420" cy="1102557"/>
            <a:chOff x="2329469" y="991069"/>
            <a:chExt cx="2041420" cy="1102557"/>
          </a:xfrm>
        </p:grpSpPr>
        <p:sp>
          <p:nvSpPr>
            <p:cNvPr id="4" name="Obdélník 3"/>
            <p:cNvSpPr/>
            <p:nvPr/>
          </p:nvSpPr>
          <p:spPr>
            <a:xfrm>
              <a:off x="2347123" y="1347884"/>
              <a:ext cx="1742825" cy="706131"/>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18" name="TextovéPole 17"/>
            <p:cNvSpPr txBox="1"/>
            <p:nvPr/>
          </p:nvSpPr>
          <p:spPr>
            <a:xfrm>
              <a:off x="2345913" y="1047096"/>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Celkový index v ČR:</a:t>
              </a:r>
            </a:p>
          </p:txBody>
        </p:sp>
        <p:sp>
          <p:nvSpPr>
            <p:cNvPr id="19" name="TextovéPole 18"/>
            <p:cNvSpPr txBox="1"/>
            <p:nvPr/>
          </p:nvSpPr>
          <p:spPr>
            <a:xfrm>
              <a:off x="3482495" y="991069"/>
              <a:ext cx="888394"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sz="1600" b="1" kern="0" dirty="0">
                  <a:solidFill>
                    <a:srgbClr val="00B050"/>
                  </a:solidFill>
                  <a:latin typeface="Calibri" panose="020F0502020204030204" pitchFamily="34" charset="0"/>
                </a:rPr>
                <a:t>87</a:t>
              </a:r>
              <a:r>
                <a:rPr kumimoji="0" lang="cs-CZ" sz="1600" b="1" i="0" u="none" strike="noStrike" kern="0" cap="none" spc="0" normalizeH="0" baseline="0" noProof="0" dirty="0">
                  <a:ln>
                    <a:noFill/>
                  </a:ln>
                  <a:solidFill>
                    <a:srgbClr val="00B050"/>
                  </a:solidFill>
                  <a:effectLst/>
                  <a:uLnTx/>
                  <a:uFillTx/>
                  <a:latin typeface="Calibri" panose="020F0502020204030204" pitchFamily="34" charset="0"/>
                </a:rPr>
                <a:t> %</a:t>
              </a:r>
            </a:p>
          </p:txBody>
        </p:sp>
        <p:sp>
          <p:nvSpPr>
            <p:cNvPr id="20" name="TextovéPole 19"/>
            <p:cNvSpPr txBox="1"/>
            <p:nvPr/>
          </p:nvSpPr>
          <p:spPr>
            <a:xfrm>
              <a:off x="2329469" y="1752804"/>
              <a:ext cx="1978431"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V celorepublikovém srovnání</a:t>
              </a:r>
            </a:p>
          </p:txBody>
        </p:sp>
      </p:grpSp>
      <p:grpSp>
        <p:nvGrpSpPr>
          <p:cNvPr id="44" name="Skupina 43"/>
          <p:cNvGrpSpPr/>
          <p:nvPr/>
        </p:nvGrpSpPr>
        <p:grpSpPr>
          <a:xfrm>
            <a:off x="5585685" y="989443"/>
            <a:ext cx="1954167" cy="1063043"/>
            <a:chOff x="5353287" y="1000492"/>
            <a:chExt cx="1954167" cy="1063043"/>
          </a:xfrm>
        </p:grpSpPr>
        <p:sp>
          <p:nvSpPr>
            <p:cNvPr id="27" name="Obdélník 26"/>
            <p:cNvSpPr/>
            <p:nvPr/>
          </p:nvSpPr>
          <p:spPr>
            <a:xfrm>
              <a:off x="5363079" y="1357404"/>
              <a:ext cx="1620000" cy="706131"/>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29" name="TextovéPole 28"/>
            <p:cNvSpPr txBox="1"/>
            <p:nvPr/>
          </p:nvSpPr>
          <p:spPr>
            <a:xfrm>
              <a:off x="5806961" y="1418853"/>
              <a:ext cx="755535" cy="340822"/>
            </a:xfrm>
            <a:prstGeom prst="rect">
              <a:avLst/>
            </a:prstGeom>
            <a:noFill/>
          </p:spPr>
          <p:txBody>
            <a:bodyPr wrap="square" lIns="90000" tIns="54000" rIns="90000" bIns="90000" rtlCol="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cs-CZ" b="1" kern="0" dirty="0">
                  <a:solidFill>
                    <a:srgbClr val="ED6737"/>
                  </a:solidFill>
                  <a:latin typeface="Calibri" panose="020F0502020204030204" pitchFamily="34" charset="0"/>
                </a:rPr>
                <a:t>- 4 %</a:t>
              </a:r>
              <a:endParaRPr kumimoji="0" lang="cs-CZ" sz="1800" b="1" i="0" u="none" strike="noStrike" kern="0" cap="none" spc="0" normalizeH="0" baseline="0" noProof="0" dirty="0">
                <a:ln>
                  <a:noFill/>
                </a:ln>
                <a:solidFill>
                  <a:srgbClr val="ED6737"/>
                </a:solidFill>
                <a:effectLst/>
                <a:uLnTx/>
                <a:uFillTx/>
                <a:latin typeface="Calibri" panose="020F0502020204030204" pitchFamily="34" charset="0"/>
              </a:endParaRPr>
            </a:p>
          </p:txBody>
        </p:sp>
        <p:sp>
          <p:nvSpPr>
            <p:cNvPr id="33" name="TextovéPole 32"/>
            <p:cNvSpPr txBox="1"/>
            <p:nvPr/>
          </p:nvSpPr>
          <p:spPr>
            <a:xfrm>
              <a:off x="5353287" y="1056519"/>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Index v roce 2016:</a:t>
              </a:r>
            </a:p>
          </p:txBody>
        </p:sp>
        <p:sp>
          <p:nvSpPr>
            <p:cNvPr id="34" name="TextovéPole 33"/>
            <p:cNvSpPr txBox="1"/>
            <p:nvPr/>
          </p:nvSpPr>
          <p:spPr>
            <a:xfrm>
              <a:off x="6419060" y="1000492"/>
              <a:ext cx="888394" cy="340822"/>
            </a:xfrm>
            <a:prstGeom prst="rect">
              <a:avLst/>
            </a:prstGeom>
            <a:noFill/>
          </p:spPr>
          <p:txBody>
            <a:bodyPr wrap="square" lIns="90000" tIns="54000" rIns="90000" bIns="90000" rtlCol="0">
              <a:noAutofit/>
            </a:bodyPr>
            <a:lstStyle/>
            <a:p>
              <a:pPr>
                <a:defRPr/>
              </a:pPr>
              <a:r>
                <a:rPr kumimoji="0" lang="cs-CZ" sz="1600" b="1" i="0" u="none" strike="noStrike" kern="0" cap="none" spc="0" normalizeH="0" baseline="0" noProof="0" dirty="0">
                  <a:ln>
                    <a:noFill/>
                  </a:ln>
                  <a:solidFill>
                    <a:srgbClr val="404040"/>
                  </a:solidFill>
                  <a:effectLst/>
                  <a:uLnTx/>
                  <a:uFillTx/>
                  <a:latin typeface="Calibri" panose="020F0502020204030204" pitchFamily="34" charset="0"/>
                </a:rPr>
                <a:t> </a:t>
              </a:r>
              <a:r>
                <a:rPr lang="cs-CZ" sz="1600" b="1" kern="0" dirty="0">
                  <a:solidFill>
                    <a:srgbClr val="00B050"/>
                  </a:solidFill>
                  <a:latin typeface="Calibri" panose="020F0502020204030204" pitchFamily="34" charset="0"/>
                </a:rPr>
                <a:t>93 %</a:t>
              </a:r>
            </a:p>
            <a:p>
              <a:pPr marL="0" marR="0" lvl="0" indent="0" defTabSz="914400" eaLnBrk="1" fontAlgn="auto" latinLnBrk="0" hangingPunct="1">
                <a:lnSpc>
                  <a:spcPct val="100000"/>
                </a:lnSpc>
                <a:spcBef>
                  <a:spcPts val="0"/>
                </a:spcBef>
                <a:spcAft>
                  <a:spcPts val="0"/>
                </a:spcAft>
                <a:buClrTx/>
                <a:buSzTx/>
                <a:buFontTx/>
                <a:buNone/>
                <a:tabLst/>
                <a:defRPr/>
              </a:pPr>
              <a:endParaRPr kumimoji="0" lang="cs-CZ" sz="1600" b="1" i="0" u="none" strike="noStrike" kern="0" cap="none" spc="0" normalizeH="0" baseline="0" noProof="0" dirty="0">
                <a:ln>
                  <a:noFill/>
                </a:ln>
                <a:solidFill>
                  <a:srgbClr val="404040"/>
                </a:solidFill>
                <a:effectLst/>
                <a:uLnTx/>
                <a:uFillTx/>
                <a:latin typeface="Calibri" panose="020F0502020204030204" pitchFamily="34" charset="0"/>
              </a:endParaRPr>
            </a:p>
          </p:txBody>
        </p:sp>
      </p:grpSp>
      <p:grpSp>
        <p:nvGrpSpPr>
          <p:cNvPr id="42" name="Skupina 41"/>
          <p:cNvGrpSpPr/>
          <p:nvPr/>
        </p:nvGrpSpPr>
        <p:grpSpPr>
          <a:xfrm>
            <a:off x="7196812" y="982812"/>
            <a:ext cx="1895016" cy="1068462"/>
            <a:chOff x="7017062" y="990941"/>
            <a:chExt cx="2070565" cy="1068462"/>
          </a:xfrm>
        </p:grpSpPr>
        <p:sp>
          <p:nvSpPr>
            <p:cNvPr id="30" name="Obdélník 29"/>
            <p:cNvSpPr/>
            <p:nvPr/>
          </p:nvSpPr>
          <p:spPr>
            <a:xfrm>
              <a:off x="7062473" y="1353272"/>
              <a:ext cx="1770072" cy="706131"/>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35" name="TextovéPole 34"/>
            <p:cNvSpPr txBox="1"/>
            <p:nvPr/>
          </p:nvSpPr>
          <p:spPr>
            <a:xfrm>
              <a:off x="7017062" y="1047187"/>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Index v roce 2015:</a:t>
              </a:r>
            </a:p>
          </p:txBody>
        </p:sp>
        <p:sp>
          <p:nvSpPr>
            <p:cNvPr id="36" name="TextovéPole 35"/>
            <p:cNvSpPr txBox="1"/>
            <p:nvPr/>
          </p:nvSpPr>
          <p:spPr>
            <a:xfrm>
              <a:off x="8199233" y="990941"/>
              <a:ext cx="888394" cy="340822"/>
            </a:xfrm>
            <a:prstGeom prst="rect">
              <a:avLst/>
            </a:prstGeom>
            <a:noFill/>
          </p:spPr>
          <p:txBody>
            <a:bodyPr wrap="square" lIns="90000" tIns="54000" rIns="90000" bIns="90000" rtlCol="0">
              <a:noAutofit/>
            </a:bodyPr>
            <a:lstStyle/>
            <a:p>
              <a:pPr lvl="0">
                <a:defRPr/>
              </a:pPr>
              <a:r>
                <a:rPr lang="cs-CZ" sz="1600" b="1" kern="0" dirty="0">
                  <a:solidFill>
                    <a:srgbClr val="404040"/>
                  </a:solidFill>
                  <a:latin typeface="Calibri" panose="020F0502020204030204" pitchFamily="34" charset="0"/>
                </a:rPr>
                <a:t>-</a:t>
              </a:r>
              <a:endParaRPr kumimoji="0" lang="cs-CZ" sz="1600" b="1" i="0" u="none" strike="noStrike" kern="0" cap="none" spc="0" normalizeH="0" baseline="0" noProof="0" dirty="0">
                <a:ln>
                  <a:noFill/>
                </a:ln>
                <a:solidFill>
                  <a:srgbClr val="00B050"/>
                </a:solidFill>
                <a:effectLst/>
                <a:uLnTx/>
                <a:uFillTx/>
                <a:latin typeface="Calibri" panose="020F0502020204030204" pitchFamily="34" charset="0"/>
              </a:endParaRPr>
            </a:p>
          </p:txBody>
        </p:sp>
      </p:grpSp>
      <p:grpSp>
        <p:nvGrpSpPr>
          <p:cNvPr id="45" name="Skupina 44"/>
          <p:cNvGrpSpPr/>
          <p:nvPr/>
        </p:nvGrpSpPr>
        <p:grpSpPr>
          <a:xfrm>
            <a:off x="3942827" y="989443"/>
            <a:ext cx="1954167" cy="1063043"/>
            <a:chOff x="5353287" y="1000492"/>
            <a:chExt cx="1954167" cy="1063043"/>
          </a:xfrm>
        </p:grpSpPr>
        <p:sp>
          <p:nvSpPr>
            <p:cNvPr id="46" name="Obdélník 45"/>
            <p:cNvSpPr/>
            <p:nvPr/>
          </p:nvSpPr>
          <p:spPr>
            <a:xfrm>
              <a:off x="5363079" y="1357404"/>
              <a:ext cx="1620000" cy="706131"/>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49" name="TextovéPole 48"/>
            <p:cNvSpPr txBox="1"/>
            <p:nvPr/>
          </p:nvSpPr>
          <p:spPr>
            <a:xfrm>
              <a:off x="5353287" y="1056519"/>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Index v roce 2016:</a:t>
              </a:r>
            </a:p>
          </p:txBody>
        </p:sp>
        <p:sp>
          <p:nvSpPr>
            <p:cNvPr id="50" name="TextovéPole 49"/>
            <p:cNvSpPr txBox="1"/>
            <p:nvPr/>
          </p:nvSpPr>
          <p:spPr>
            <a:xfrm>
              <a:off x="6419060" y="1000492"/>
              <a:ext cx="888394"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600" b="1" i="0" u="none" strike="noStrike" kern="0" cap="none" spc="0" normalizeH="0" baseline="0" noProof="0" dirty="0">
                  <a:ln>
                    <a:noFill/>
                  </a:ln>
                  <a:solidFill>
                    <a:srgbClr val="00B050"/>
                  </a:solidFill>
                  <a:effectLst/>
                  <a:uLnTx/>
                  <a:uFillTx/>
                  <a:latin typeface="Calibri" panose="020F0502020204030204" pitchFamily="34" charset="0"/>
                </a:rPr>
                <a:t>91 %</a:t>
              </a:r>
            </a:p>
          </p:txBody>
        </p:sp>
      </p:grpSp>
      <p:sp>
        <p:nvSpPr>
          <p:cNvPr id="57" name="TextovéPole 56"/>
          <p:cNvSpPr txBox="1"/>
          <p:nvPr/>
        </p:nvSpPr>
        <p:spPr>
          <a:xfrm>
            <a:off x="5595477" y="1748532"/>
            <a:ext cx="1685568"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Srovnání s před čtyřmi</a:t>
            </a:r>
            <a:r>
              <a:rPr kumimoji="0" lang="cs-CZ" sz="1050" b="1" i="0" u="none" strike="noStrike" kern="0" cap="none" spc="0" normalizeH="0" noProof="0" dirty="0">
                <a:ln>
                  <a:noFill/>
                </a:ln>
                <a:solidFill>
                  <a:schemeClr val="bg1"/>
                </a:solidFill>
                <a:effectLst/>
                <a:uLnTx/>
                <a:uFillTx/>
                <a:latin typeface="Calibri" panose="020F0502020204030204" pitchFamily="34" charset="0"/>
              </a:rPr>
              <a:t> lety</a:t>
            </a:r>
            <a:endParaRPr kumimoji="0" lang="cs-CZ" sz="1050" b="1" i="0" u="none" strike="noStrike" kern="0" cap="none" spc="0" normalizeH="0" baseline="0" noProof="0" dirty="0">
              <a:ln>
                <a:noFill/>
              </a:ln>
              <a:solidFill>
                <a:schemeClr val="bg1"/>
              </a:solidFill>
              <a:effectLst/>
              <a:uLnTx/>
              <a:uFillTx/>
              <a:latin typeface="Calibri" panose="020F0502020204030204" pitchFamily="34" charset="0"/>
            </a:endParaRPr>
          </a:p>
        </p:txBody>
      </p:sp>
      <p:sp>
        <p:nvSpPr>
          <p:cNvPr id="58" name="TextovéPole 57"/>
          <p:cNvSpPr txBox="1"/>
          <p:nvPr/>
        </p:nvSpPr>
        <p:spPr>
          <a:xfrm>
            <a:off x="7207899" y="1754518"/>
            <a:ext cx="1677003"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Srovnání s před pěti lety</a:t>
            </a:r>
          </a:p>
        </p:txBody>
      </p:sp>
      <p:sp>
        <p:nvSpPr>
          <p:cNvPr id="59" name="TextovéPole 58"/>
          <p:cNvSpPr txBox="1"/>
          <p:nvPr/>
        </p:nvSpPr>
        <p:spPr>
          <a:xfrm>
            <a:off x="3924113" y="1751178"/>
            <a:ext cx="1685569"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Srovnání</a:t>
            </a:r>
            <a:r>
              <a:rPr kumimoji="0" lang="cs-CZ" sz="1050" b="1" i="0" u="none" strike="noStrike" kern="0" cap="none" spc="0" normalizeH="0" noProof="0" dirty="0">
                <a:ln>
                  <a:noFill/>
                </a:ln>
                <a:solidFill>
                  <a:schemeClr val="bg1"/>
                </a:solidFill>
                <a:effectLst/>
                <a:uLnTx/>
                <a:uFillTx/>
                <a:latin typeface="Calibri" panose="020F0502020204030204" pitchFamily="34" charset="0"/>
              </a:rPr>
              <a:t> s před dvěma lety</a:t>
            </a:r>
            <a:endParaRPr kumimoji="0" lang="cs-CZ" sz="1050" b="1" i="0" u="none" strike="noStrike" kern="0" cap="none" spc="0" normalizeH="0" baseline="0" noProof="0" dirty="0">
              <a:ln>
                <a:noFill/>
              </a:ln>
              <a:solidFill>
                <a:schemeClr val="bg1"/>
              </a:solidFill>
              <a:effectLst/>
              <a:uLnTx/>
              <a:uFillTx/>
              <a:latin typeface="Calibri" panose="020F0502020204030204" pitchFamily="34" charset="0"/>
            </a:endParaRPr>
          </a:p>
        </p:txBody>
      </p:sp>
      <p:sp>
        <p:nvSpPr>
          <p:cNvPr id="52" name="TextovéPole 51"/>
          <p:cNvSpPr txBox="1"/>
          <p:nvPr/>
        </p:nvSpPr>
        <p:spPr>
          <a:xfrm>
            <a:off x="2655286" y="1400509"/>
            <a:ext cx="772096"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b="1" kern="0" dirty="0">
                <a:solidFill>
                  <a:srgbClr val="00B050"/>
                </a:solidFill>
                <a:latin typeface="Calibri" panose="020F0502020204030204" pitchFamily="34" charset="0"/>
              </a:rPr>
              <a:t>+</a:t>
            </a:r>
            <a:r>
              <a:rPr kumimoji="0" lang="cs-CZ" sz="1800" b="1" i="0" u="none" strike="noStrike" kern="0" cap="none" spc="0" normalizeH="0" noProof="0" dirty="0">
                <a:ln>
                  <a:noFill/>
                </a:ln>
                <a:solidFill>
                  <a:srgbClr val="00B050"/>
                </a:solidFill>
                <a:effectLst/>
                <a:uLnTx/>
                <a:uFillTx/>
                <a:latin typeface="Calibri" panose="020F0502020204030204" pitchFamily="34" charset="0"/>
              </a:rPr>
              <a:t> 2</a:t>
            </a:r>
            <a:r>
              <a:rPr kumimoji="0" lang="cs-CZ" sz="1800" b="1" i="0" u="none" strike="noStrike" kern="0" cap="none" spc="0" normalizeH="0" baseline="0" noProof="0" dirty="0">
                <a:ln>
                  <a:noFill/>
                </a:ln>
                <a:solidFill>
                  <a:srgbClr val="00B050"/>
                </a:solidFill>
                <a:effectLst/>
                <a:uLnTx/>
                <a:uFillTx/>
                <a:latin typeface="Calibri" panose="020F0502020204030204" pitchFamily="34" charset="0"/>
              </a:rPr>
              <a:t> %</a:t>
            </a:r>
          </a:p>
        </p:txBody>
      </p:sp>
      <p:sp>
        <p:nvSpPr>
          <p:cNvPr id="55" name="TextovéPole 54"/>
          <p:cNvSpPr txBox="1"/>
          <p:nvPr/>
        </p:nvSpPr>
        <p:spPr>
          <a:xfrm>
            <a:off x="7679528" y="1401389"/>
            <a:ext cx="733743" cy="340822"/>
          </a:xfrm>
          <a:prstGeom prst="rect">
            <a:avLst/>
          </a:prstGeom>
          <a:noFill/>
        </p:spPr>
        <p:txBody>
          <a:bodyPr wrap="square" lIns="90000" tIns="54000" rIns="90000" bIns="90000" rtlCol="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cs-CZ" b="1" kern="0" dirty="0">
                <a:solidFill>
                  <a:schemeClr val="bg1"/>
                </a:solidFill>
                <a:latin typeface="Calibri" panose="020F0502020204030204" pitchFamily="34" charset="0"/>
              </a:rPr>
              <a:t>-</a:t>
            </a:r>
            <a:endParaRPr kumimoji="0" lang="cs-CZ" sz="1800" b="1" i="0" u="none" strike="noStrike" kern="0" cap="none" spc="0" normalizeH="0" baseline="0" noProof="0" dirty="0">
              <a:ln>
                <a:noFill/>
              </a:ln>
              <a:solidFill>
                <a:schemeClr val="bg1"/>
              </a:solidFill>
              <a:effectLst/>
              <a:uLnTx/>
              <a:uFillTx/>
              <a:latin typeface="Calibri" panose="020F0502020204030204" pitchFamily="34" charset="0"/>
            </a:endParaRPr>
          </a:p>
        </p:txBody>
      </p:sp>
      <p:sp>
        <p:nvSpPr>
          <p:cNvPr id="56" name="TextovéPole 55"/>
          <p:cNvSpPr txBox="1"/>
          <p:nvPr/>
        </p:nvSpPr>
        <p:spPr>
          <a:xfrm>
            <a:off x="4419359" y="1402311"/>
            <a:ext cx="737833"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800" b="1" i="0" u="none" strike="noStrike" kern="0" cap="none" spc="0" normalizeH="0" baseline="0" noProof="0" dirty="0">
                <a:ln>
                  <a:noFill/>
                </a:ln>
                <a:solidFill>
                  <a:srgbClr val="ED6737"/>
                </a:solidFill>
                <a:effectLst/>
                <a:uLnTx/>
                <a:uFillTx/>
                <a:latin typeface="Calibri" panose="020F0502020204030204" pitchFamily="34" charset="0"/>
              </a:rPr>
              <a:t>- </a:t>
            </a:r>
            <a:r>
              <a:rPr kumimoji="0" lang="cs-CZ" sz="1800" b="1" i="0" u="none" strike="noStrike" kern="0" cap="none" spc="0" normalizeH="0" baseline="0" dirty="0">
                <a:ln>
                  <a:noFill/>
                </a:ln>
                <a:solidFill>
                  <a:srgbClr val="ED6737"/>
                </a:solidFill>
                <a:effectLst/>
                <a:uLnTx/>
                <a:uFillTx/>
                <a:latin typeface="Calibri" panose="020F0502020204030204" pitchFamily="34" charset="0"/>
              </a:rPr>
              <a:t>2</a:t>
            </a:r>
            <a:r>
              <a:rPr kumimoji="0" lang="cs-CZ" sz="1800" b="1" i="0" u="none" strike="noStrike" kern="0" cap="none" spc="0" normalizeH="0" baseline="0" noProof="0" dirty="0">
                <a:ln>
                  <a:noFill/>
                </a:ln>
                <a:solidFill>
                  <a:srgbClr val="ED6737"/>
                </a:solidFill>
                <a:effectLst/>
                <a:uLnTx/>
                <a:uFillTx/>
                <a:latin typeface="Calibri" panose="020F0502020204030204" pitchFamily="34" charset="0"/>
              </a:rPr>
              <a:t> %</a:t>
            </a:r>
          </a:p>
        </p:txBody>
      </p:sp>
    </p:spTree>
    <p:extLst>
      <p:ext uri="{BB962C8B-B14F-4D97-AF65-F5344CB8AC3E}">
        <p14:creationId xmlns:p14="http://schemas.microsoft.com/office/powerpoint/2010/main" val="33889767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Skupina 39"/>
          <p:cNvGrpSpPr>
            <a:grpSpLocks noChangeAspect="1"/>
          </p:cNvGrpSpPr>
          <p:nvPr/>
        </p:nvGrpSpPr>
        <p:grpSpPr>
          <a:xfrm>
            <a:off x="781294" y="2277552"/>
            <a:ext cx="3674827" cy="2102497"/>
            <a:chOff x="347353" y="2593120"/>
            <a:chExt cx="5245617" cy="3001200"/>
          </a:xfrm>
        </p:grpSpPr>
        <p:pic>
          <p:nvPicPr>
            <p:cNvPr id="3" name="Picture 19"/>
            <p:cNvPicPr>
              <a:picLocks noChangeAspect="1" noChangeArrowheads="1"/>
            </p:cNvPicPr>
            <p:nvPr/>
          </p:nvPicPr>
          <p:blipFill>
            <a:blip r:embed="rId2" cstate="print">
              <a:duotone>
                <a:schemeClr val="accent4">
                  <a:shade val="45000"/>
                  <a:satMod val="135000"/>
                </a:schemeClr>
                <a:prstClr val="white"/>
              </a:duotone>
              <a:extLst>
                <a:ext uri="{BEBA8EAE-BF5A-486C-A8C5-ECC9F3942E4B}">
                  <a14:imgProps xmlns:a14="http://schemas.microsoft.com/office/drawing/2010/main">
                    <a14:imgLayer r:embed="rId3">
                      <a14:imgEffect>
                        <a14:sharpenSoften amount="59000"/>
                      </a14:imgEffect>
                      <a14:imgEffect>
                        <a14:brightnessContrast contrast="-30000"/>
                      </a14:imgEffect>
                    </a14:imgLayer>
                  </a14:imgProps>
                </a:ext>
              </a:extLst>
            </a:blip>
            <a:srcRect/>
            <a:stretch>
              <a:fillRect/>
            </a:stretch>
          </p:blipFill>
          <p:spPr bwMode="auto">
            <a:xfrm>
              <a:off x="347353" y="2593120"/>
              <a:ext cx="5245617" cy="3001200"/>
            </a:xfrm>
            <a:prstGeom prst="rect">
              <a:avLst/>
            </a:prstGeom>
            <a:noFill/>
            <a:ln w="9525">
              <a:noFill/>
              <a:miter lim="800000"/>
              <a:headEnd/>
              <a:tailEnd/>
            </a:ln>
          </p:spPr>
        </p:pic>
        <p:grpSp>
          <p:nvGrpSpPr>
            <p:cNvPr id="22" name="Skupina 21"/>
            <p:cNvGrpSpPr/>
            <p:nvPr/>
          </p:nvGrpSpPr>
          <p:grpSpPr>
            <a:xfrm>
              <a:off x="1338516" y="3096357"/>
              <a:ext cx="624476" cy="849683"/>
              <a:chOff x="1594379" y="1259606"/>
              <a:chExt cx="624476" cy="849683"/>
            </a:xfrm>
          </p:grpSpPr>
          <p:grpSp>
            <p:nvGrpSpPr>
              <p:cNvPr id="23" name="Group 135"/>
              <p:cNvGrpSpPr>
                <a:grpSpLocks noChangeAspect="1"/>
              </p:cNvGrpSpPr>
              <p:nvPr/>
            </p:nvGrpSpPr>
            <p:grpSpPr>
              <a:xfrm>
                <a:off x="1594379" y="1404378"/>
                <a:ext cx="417265" cy="704911"/>
                <a:chOff x="5621617" y="-980967"/>
                <a:chExt cx="644370" cy="1088575"/>
              </a:xfrm>
              <a:solidFill>
                <a:srgbClr val="404040"/>
              </a:solidFill>
            </p:grpSpPr>
            <p:sp>
              <p:nvSpPr>
                <p:cNvPr id="25" name="Freeform 58"/>
                <p:cNvSpPr>
                  <a:spLocks/>
                </p:cNvSpPr>
                <p:nvPr/>
              </p:nvSpPr>
              <p:spPr bwMode="auto">
                <a:xfrm>
                  <a:off x="5723970" y="-980967"/>
                  <a:ext cx="235965" cy="235966"/>
                </a:xfrm>
                <a:custGeom>
                  <a:avLst/>
                  <a:gdLst/>
                  <a:ahLst/>
                  <a:cxnLst>
                    <a:cxn ang="0">
                      <a:pos x="79" y="187"/>
                    </a:cxn>
                    <a:cxn ang="0">
                      <a:pos x="187" y="119"/>
                    </a:cxn>
                    <a:cxn ang="0">
                      <a:pos x="120" y="11"/>
                    </a:cxn>
                    <a:cxn ang="0">
                      <a:pos x="11" y="79"/>
                    </a:cxn>
                    <a:cxn ang="0">
                      <a:pos x="79" y="187"/>
                    </a:cxn>
                  </a:cxnLst>
                  <a:rect l="0" t="0" r="r" b="b"/>
                  <a:pathLst>
                    <a:path w="198" h="198">
                      <a:moveTo>
                        <a:pt x="79" y="187"/>
                      </a:moveTo>
                      <a:cubicBezTo>
                        <a:pt x="127" y="198"/>
                        <a:pt x="175" y="168"/>
                        <a:pt x="187" y="119"/>
                      </a:cubicBezTo>
                      <a:cubicBezTo>
                        <a:pt x="198" y="71"/>
                        <a:pt x="168" y="23"/>
                        <a:pt x="120" y="11"/>
                      </a:cubicBezTo>
                      <a:cubicBezTo>
                        <a:pt x="71" y="0"/>
                        <a:pt x="23" y="30"/>
                        <a:pt x="11" y="79"/>
                      </a:cubicBezTo>
                      <a:cubicBezTo>
                        <a:pt x="0" y="127"/>
                        <a:pt x="30" y="175"/>
                        <a:pt x="79" y="18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26" name="Freeform 59"/>
                <p:cNvSpPr>
                  <a:spLocks/>
                </p:cNvSpPr>
                <p:nvPr/>
              </p:nvSpPr>
              <p:spPr bwMode="auto">
                <a:xfrm>
                  <a:off x="5621617" y="-897772"/>
                  <a:ext cx="644370" cy="1005380"/>
                </a:xfrm>
                <a:custGeom>
                  <a:avLst/>
                  <a:gdLst/>
                  <a:ahLst/>
                  <a:cxnLst>
                    <a:cxn ang="0">
                      <a:pos x="77" y="364"/>
                    </a:cxn>
                    <a:cxn ang="0">
                      <a:pos x="77" y="364"/>
                    </a:cxn>
                    <a:cxn ang="0">
                      <a:pos x="141" y="350"/>
                    </a:cxn>
                    <a:cxn ang="0">
                      <a:pos x="190" y="325"/>
                    </a:cxn>
                    <a:cxn ang="0">
                      <a:pos x="190" y="270"/>
                    </a:cxn>
                    <a:cxn ang="0">
                      <a:pos x="155" y="271"/>
                    </a:cxn>
                    <a:cxn ang="0">
                      <a:pos x="77" y="300"/>
                    </a:cxn>
                    <a:cxn ang="0">
                      <a:pos x="77" y="300"/>
                    </a:cxn>
                    <a:cxn ang="0">
                      <a:pos x="64" y="285"/>
                    </a:cxn>
                    <a:cxn ang="0">
                      <a:pos x="77" y="292"/>
                    </a:cxn>
                    <a:cxn ang="0">
                      <a:pos x="78" y="292"/>
                    </a:cxn>
                    <a:cxn ang="0">
                      <a:pos x="157" y="261"/>
                    </a:cxn>
                    <a:cxn ang="0">
                      <a:pos x="159" y="198"/>
                    </a:cxn>
                    <a:cxn ang="0">
                      <a:pos x="216" y="212"/>
                    </a:cxn>
                    <a:cxn ang="0">
                      <a:pos x="193" y="262"/>
                    </a:cxn>
                    <a:cxn ang="0">
                      <a:pos x="212" y="307"/>
                    </a:cxn>
                    <a:cxn ang="0">
                      <a:pos x="168" y="346"/>
                    </a:cxn>
                    <a:cxn ang="0">
                      <a:pos x="137" y="373"/>
                    </a:cxn>
                    <a:cxn ang="0">
                      <a:pos x="77" y="372"/>
                    </a:cxn>
                    <a:cxn ang="0">
                      <a:pos x="77" y="374"/>
                    </a:cxn>
                    <a:cxn ang="0">
                      <a:pos x="77" y="794"/>
                    </a:cxn>
                    <a:cxn ang="0">
                      <a:pos x="176" y="794"/>
                    </a:cxn>
                    <a:cxn ang="0">
                      <a:pos x="194" y="481"/>
                    </a:cxn>
                    <a:cxn ang="0">
                      <a:pos x="244" y="844"/>
                    </a:cxn>
                    <a:cxn ang="0">
                      <a:pos x="293" y="450"/>
                    </a:cxn>
                    <a:cxn ang="0">
                      <a:pos x="293" y="205"/>
                    </a:cxn>
                    <a:cxn ang="0">
                      <a:pos x="529" y="56"/>
                    </a:cxn>
                    <a:cxn ang="0">
                      <a:pos x="480" y="15"/>
                    </a:cxn>
                    <a:cxn ang="0">
                      <a:pos x="279" y="143"/>
                    </a:cxn>
                    <a:cxn ang="0">
                      <a:pos x="265" y="146"/>
                    </a:cxn>
                    <a:cxn ang="0">
                      <a:pos x="108" y="146"/>
                    </a:cxn>
                    <a:cxn ang="0">
                      <a:pos x="95" y="148"/>
                    </a:cxn>
                    <a:cxn ang="0">
                      <a:pos x="0" y="285"/>
                    </a:cxn>
                    <a:cxn ang="0">
                      <a:pos x="76" y="364"/>
                    </a:cxn>
                  </a:cxnLst>
                  <a:rect l="0" t="0" r="r" b="b"/>
                  <a:pathLst>
                    <a:path w="541" h="844">
                      <a:moveTo>
                        <a:pt x="76" y="364"/>
                      </a:moveTo>
                      <a:cubicBezTo>
                        <a:pt x="76" y="364"/>
                        <a:pt x="76" y="364"/>
                        <a:pt x="77" y="364"/>
                      </a:cubicBezTo>
                      <a:cubicBezTo>
                        <a:pt x="77" y="364"/>
                        <a:pt x="77" y="364"/>
                        <a:pt x="77" y="364"/>
                      </a:cubicBezTo>
                      <a:cubicBezTo>
                        <a:pt x="77" y="364"/>
                        <a:pt x="77" y="364"/>
                        <a:pt x="77" y="364"/>
                      </a:cubicBezTo>
                      <a:cubicBezTo>
                        <a:pt x="77" y="364"/>
                        <a:pt x="77" y="364"/>
                        <a:pt x="77" y="364"/>
                      </a:cubicBezTo>
                      <a:cubicBezTo>
                        <a:pt x="97" y="364"/>
                        <a:pt x="117" y="359"/>
                        <a:pt x="141" y="350"/>
                      </a:cubicBezTo>
                      <a:cubicBezTo>
                        <a:pt x="150" y="346"/>
                        <a:pt x="161" y="341"/>
                        <a:pt x="171" y="335"/>
                      </a:cubicBezTo>
                      <a:cubicBezTo>
                        <a:pt x="177" y="332"/>
                        <a:pt x="183" y="328"/>
                        <a:pt x="190" y="325"/>
                      </a:cubicBezTo>
                      <a:cubicBezTo>
                        <a:pt x="205" y="315"/>
                        <a:pt x="210" y="296"/>
                        <a:pt x="201" y="281"/>
                      </a:cubicBezTo>
                      <a:cubicBezTo>
                        <a:pt x="198" y="276"/>
                        <a:pt x="195" y="272"/>
                        <a:pt x="190" y="270"/>
                      </a:cubicBezTo>
                      <a:cubicBezTo>
                        <a:pt x="180" y="264"/>
                        <a:pt x="168" y="263"/>
                        <a:pt x="157" y="269"/>
                      </a:cubicBezTo>
                      <a:cubicBezTo>
                        <a:pt x="156" y="270"/>
                        <a:pt x="156" y="270"/>
                        <a:pt x="155" y="271"/>
                      </a:cubicBezTo>
                      <a:cubicBezTo>
                        <a:pt x="116" y="294"/>
                        <a:pt x="90" y="301"/>
                        <a:pt x="77" y="300"/>
                      </a:cubicBezTo>
                      <a:cubicBezTo>
                        <a:pt x="77" y="300"/>
                        <a:pt x="77" y="300"/>
                        <a:pt x="77" y="300"/>
                      </a:cubicBezTo>
                      <a:cubicBezTo>
                        <a:pt x="77" y="300"/>
                        <a:pt x="77" y="300"/>
                        <a:pt x="77" y="300"/>
                      </a:cubicBezTo>
                      <a:cubicBezTo>
                        <a:pt x="77" y="300"/>
                        <a:pt x="77" y="300"/>
                        <a:pt x="77" y="300"/>
                      </a:cubicBezTo>
                      <a:cubicBezTo>
                        <a:pt x="68" y="300"/>
                        <a:pt x="67" y="298"/>
                        <a:pt x="67" y="298"/>
                      </a:cubicBezTo>
                      <a:cubicBezTo>
                        <a:pt x="66" y="297"/>
                        <a:pt x="64" y="293"/>
                        <a:pt x="64" y="285"/>
                      </a:cubicBezTo>
                      <a:cubicBezTo>
                        <a:pt x="64" y="274"/>
                        <a:pt x="68" y="257"/>
                        <a:pt x="77" y="242"/>
                      </a:cubicBezTo>
                      <a:cubicBezTo>
                        <a:pt x="77" y="292"/>
                        <a:pt x="77" y="292"/>
                        <a:pt x="77" y="292"/>
                      </a:cubicBezTo>
                      <a:cubicBezTo>
                        <a:pt x="77" y="292"/>
                        <a:pt x="77" y="292"/>
                        <a:pt x="78" y="292"/>
                      </a:cubicBezTo>
                      <a:cubicBezTo>
                        <a:pt x="78" y="292"/>
                        <a:pt x="78" y="292"/>
                        <a:pt x="78" y="292"/>
                      </a:cubicBezTo>
                      <a:cubicBezTo>
                        <a:pt x="90" y="292"/>
                        <a:pt x="117" y="285"/>
                        <a:pt x="153" y="263"/>
                      </a:cubicBezTo>
                      <a:cubicBezTo>
                        <a:pt x="154" y="262"/>
                        <a:pt x="155" y="261"/>
                        <a:pt x="157" y="261"/>
                      </a:cubicBezTo>
                      <a:cubicBezTo>
                        <a:pt x="163" y="224"/>
                        <a:pt x="163" y="224"/>
                        <a:pt x="163" y="224"/>
                      </a:cubicBezTo>
                      <a:cubicBezTo>
                        <a:pt x="159" y="217"/>
                        <a:pt x="157" y="208"/>
                        <a:pt x="159" y="198"/>
                      </a:cubicBezTo>
                      <a:cubicBezTo>
                        <a:pt x="163" y="181"/>
                        <a:pt x="179" y="170"/>
                        <a:pt x="195" y="174"/>
                      </a:cubicBezTo>
                      <a:cubicBezTo>
                        <a:pt x="211" y="177"/>
                        <a:pt x="220" y="194"/>
                        <a:pt x="216" y="212"/>
                      </a:cubicBezTo>
                      <a:cubicBezTo>
                        <a:pt x="214" y="221"/>
                        <a:pt x="208" y="228"/>
                        <a:pt x="201" y="233"/>
                      </a:cubicBezTo>
                      <a:cubicBezTo>
                        <a:pt x="193" y="262"/>
                        <a:pt x="193" y="262"/>
                        <a:pt x="193" y="262"/>
                      </a:cubicBezTo>
                      <a:cubicBezTo>
                        <a:pt x="199" y="265"/>
                        <a:pt x="204" y="270"/>
                        <a:pt x="208" y="277"/>
                      </a:cubicBezTo>
                      <a:cubicBezTo>
                        <a:pt x="213" y="286"/>
                        <a:pt x="215" y="297"/>
                        <a:pt x="212" y="307"/>
                      </a:cubicBezTo>
                      <a:cubicBezTo>
                        <a:pt x="210" y="317"/>
                        <a:pt x="203" y="326"/>
                        <a:pt x="194" y="331"/>
                      </a:cubicBezTo>
                      <a:cubicBezTo>
                        <a:pt x="185" y="337"/>
                        <a:pt x="176" y="341"/>
                        <a:pt x="168" y="346"/>
                      </a:cubicBezTo>
                      <a:cubicBezTo>
                        <a:pt x="159" y="378"/>
                        <a:pt x="159" y="378"/>
                        <a:pt x="159" y="378"/>
                      </a:cubicBezTo>
                      <a:cubicBezTo>
                        <a:pt x="137" y="373"/>
                        <a:pt x="137" y="373"/>
                        <a:pt x="137" y="373"/>
                      </a:cubicBezTo>
                      <a:cubicBezTo>
                        <a:pt x="139" y="359"/>
                        <a:pt x="139" y="359"/>
                        <a:pt x="139" y="359"/>
                      </a:cubicBezTo>
                      <a:cubicBezTo>
                        <a:pt x="116" y="368"/>
                        <a:pt x="96" y="372"/>
                        <a:pt x="77" y="372"/>
                      </a:cubicBezTo>
                      <a:cubicBezTo>
                        <a:pt x="77" y="372"/>
                        <a:pt x="77" y="372"/>
                        <a:pt x="77" y="372"/>
                      </a:cubicBezTo>
                      <a:cubicBezTo>
                        <a:pt x="77" y="374"/>
                        <a:pt x="77" y="374"/>
                        <a:pt x="77" y="374"/>
                      </a:cubicBezTo>
                      <a:cubicBezTo>
                        <a:pt x="77" y="450"/>
                        <a:pt x="77" y="450"/>
                        <a:pt x="77" y="450"/>
                      </a:cubicBezTo>
                      <a:cubicBezTo>
                        <a:pt x="77" y="794"/>
                        <a:pt x="77" y="794"/>
                        <a:pt x="77" y="794"/>
                      </a:cubicBezTo>
                      <a:cubicBezTo>
                        <a:pt x="77" y="822"/>
                        <a:pt x="99" y="844"/>
                        <a:pt x="126" y="844"/>
                      </a:cubicBezTo>
                      <a:cubicBezTo>
                        <a:pt x="154" y="844"/>
                        <a:pt x="176" y="822"/>
                        <a:pt x="176" y="794"/>
                      </a:cubicBezTo>
                      <a:cubicBezTo>
                        <a:pt x="176" y="481"/>
                        <a:pt x="176" y="481"/>
                        <a:pt x="176" y="481"/>
                      </a:cubicBezTo>
                      <a:cubicBezTo>
                        <a:pt x="194" y="481"/>
                        <a:pt x="194" y="481"/>
                        <a:pt x="194" y="481"/>
                      </a:cubicBezTo>
                      <a:cubicBezTo>
                        <a:pt x="194" y="794"/>
                        <a:pt x="194" y="794"/>
                        <a:pt x="194" y="794"/>
                      </a:cubicBezTo>
                      <a:cubicBezTo>
                        <a:pt x="194" y="822"/>
                        <a:pt x="217" y="844"/>
                        <a:pt x="244" y="844"/>
                      </a:cubicBezTo>
                      <a:cubicBezTo>
                        <a:pt x="271" y="844"/>
                        <a:pt x="293" y="822"/>
                        <a:pt x="293" y="794"/>
                      </a:cubicBezTo>
                      <a:cubicBezTo>
                        <a:pt x="293" y="450"/>
                        <a:pt x="293" y="450"/>
                        <a:pt x="293" y="450"/>
                      </a:cubicBezTo>
                      <a:cubicBezTo>
                        <a:pt x="293" y="374"/>
                        <a:pt x="293" y="374"/>
                        <a:pt x="293" y="374"/>
                      </a:cubicBezTo>
                      <a:cubicBezTo>
                        <a:pt x="293" y="205"/>
                        <a:pt x="293" y="205"/>
                        <a:pt x="293" y="205"/>
                      </a:cubicBezTo>
                      <a:cubicBezTo>
                        <a:pt x="309" y="202"/>
                        <a:pt x="331" y="196"/>
                        <a:pt x="356" y="185"/>
                      </a:cubicBezTo>
                      <a:cubicBezTo>
                        <a:pt x="407" y="164"/>
                        <a:pt x="471" y="126"/>
                        <a:pt x="529" y="56"/>
                      </a:cubicBezTo>
                      <a:cubicBezTo>
                        <a:pt x="541" y="43"/>
                        <a:pt x="539" y="22"/>
                        <a:pt x="525" y="11"/>
                      </a:cubicBezTo>
                      <a:cubicBezTo>
                        <a:pt x="512" y="0"/>
                        <a:pt x="491" y="2"/>
                        <a:pt x="480" y="15"/>
                      </a:cubicBezTo>
                      <a:cubicBezTo>
                        <a:pt x="430" y="76"/>
                        <a:pt x="374" y="108"/>
                        <a:pt x="331" y="126"/>
                      </a:cubicBezTo>
                      <a:cubicBezTo>
                        <a:pt x="310" y="135"/>
                        <a:pt x="292" y="140"/>
                        <a:pt x="279" y="143"/>
                      </a:cubicBezTo>
                      <a:cubicBezTo>
                        <a:pt x="273" y="144"/>
                        <a:pt x="268" y="145"/>
                        <a:pt x="265" y="146"/>
                      </a:cubicBezTo>
                      <a:cubicBezTo>
                        <a:pt x="265" y="146"/>
                        <a:pt x="265" y="146"/>
                        <a:pt x="265" y="146"/>
                      </a:cubicBezTo>
                      <a:cubicBezTo>
                        <a:pt x="264" y="146"/>
                        <a:pt x="263" y="146"/>
                        <a:pt x="262" y="146"/>
                      </a:cubicBezTo>
                      <a:cubicBezTo>
                        <a:pt x="108" y="146"/>
                        <a:pt x="108" y="146"/>
                        <a:pt x="108" y="146"/>
                      </a:cubicBezTo>
                      <a:cubicBezTo>
                        <a:pt x="106" y="146"/>
                        <a:pt x="104" y="146"/>
                        <a:pt x="102" y="146"/>
                      </a:cubicBezTo>
                      <a:cubicBezTo>
                        <a:pt x="100" y="147"/>
                        <a:pt x="97" y="147"/>
                        <a:pt x="95" y="148"/>
                      </a:cubicBezTo>
                      <a:cubicBezTo>
                        <a:pt x="64" y="157"/>
                        <a:pt x="42" y="179"/>
                        <a:pt x="26" y="204"/>
                      </a:cubicBezTo>
                      <a:cubicBezTo>
                        <a:pt x="10" y="229"/>
                        <a:pt x="0" y="257"/>
                        <a:pt x="0" y="285"/>
                      </a:cubicBezTo>
                      <a:cubicBezTo>
                        <a:pt x="0" y="303"/>
                        <a:pt x="4" y="323"/>
                        <a:pt x="18" y="339"/>
                      </a:cubicBezTo>
                      <a:cubicBezTo>
                        <a:pt x="32" y="356"/>
                        <a:pt x="54" y="364"/>
                        <a:pt x="76" y="36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grpSp>
          <p:sp>
            <p:nvSpPr>
              <p:cNvPr id="24" name="Pěticípá hvězda 23"/>
              <p:cNvSpPr/>
              <p:nvPr/>
            </p:nvSpPr>
            <p:spPr>
              <a:xfrm>
                <a:off x="1998206" y="1259606"/>
                <a:ext cx="220649" cy="180069"/>
              </a:xfrm>
              <a:prstGeom prst="star5">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a:ln>
                    <a:noFill/>
                  </a:ln>
                  <a:solidFill>
                    <a:sysClr val="windowText" lastClr="000000"/>
                  </a:solidFill>
                  <a:effectLst/>
                  <a:uLnTx/>
                  <a:uFillTx/>
                </a:endParaRPr>
              </a:p>
            </p:txBody>
          </p:sp>
        </p:grpSp>
      </p:grpSp>
      <p:sp>
        <p:nvSpPr>
          <p:cNvPr id="2" name="Zástupný symbol pro číslo snímku 1"/>
          <p:cNvSpPr>
            <a:spLocks noGrp="1"/>
          </p:cNvSpPr>
          <p:nvPr>
            <p:ph type="sldNum" sz="quarter" idx="12"/>
          </p:nvPr>
        </p:nvSpPr>
        <p:spPr/>
        <p:txBody>
          <a:bodyPr/>
          <a:lstStyle/>
          <a:p>
            <a:pPr defTabSz="685800">
              <a:defRPr/>
            </a:pPr>
            <a:fld id="{EFA7B33C-2957-4FED-A986-F7D0C74A1F7C}" type="slidenum">
              <a:rPr lang="cs-CZ" smtClean="0">
                <a:solidFill>
                  <a:srgbClr val="003C78"/>
                </a:solidFill>
              </a:rPr>
              <a:pPr defTabSz="685800">
                <a:defRPr/>
              </a:pPr>
              <a:t>37</a:t>
            </a:fld>
            <a:endParaRPr lang="cs-CZ" dirty="0">
              <a:solidFill>
                <a:srgbClr val="003C78"/>
              </a:solidFill>
            </a:endParaRPr>
          </a:p>
        </p:txBody>
      </p:sp>
      <p:sp>
        <p:nvSpPr>
          <p:cNvPr id="6" name="Nadpis 3"/>
          <p:cNvSpPr txBox="1">
            <a:spLocks/>
          </p:cNvSpPr>
          <p:nvPr/>
        </p:nvSpPr>
        <p:spPr>
          <a:xfrm>
            <a:off x="220553" y="454018"/>
            <a:ext cx="8654595" cy="461548"/>
          </a:xfrm>
          <a:prstGeom prst="rect">
            <a:avLst/>
          </a:prstGeom>
        </p:spPr>
        <p:txBody>
          <a:bodyPr vert="horz" lIns="36000" tIns="45720" rIns="36000" bIns="45720" rtlCol="0" anchor="t">
            <a:noAutofit/>
          </a:bodyPr>
          <a:lstStyle>
            <a:lvl1pPr algn="l" defTabSz="914400" rtl="0" eaLnBrk="1" latinLnBrk="0" hangingPunct="1">
              <a:spcBef>
                <a:spcPct val="0"/>
              </a:spcBef>
              <a:buNone/>
              <a:defRPr sz="2800" b="1" kern="1200">
                <a:solidFill>
                  <a:srgbClr val="404040"/>
                </a:solidFill>
                <a:latin typeface="Calibri" pitchFamily="34" charset="0"/>
                <a:ea typeface="+mj-ea"/>
                <a:cs typeface="Arial"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pl-PL" sz="2400" b="1" i="0" u="none" strike="noStrike" kern="1200" cap="none" spc="0" normalizeH="0" baseline="0" noProof="0" dirty="0">
                <a:ln>
                  <a:noFill/>
                </a:ln>
                <a:solidFill>
                  <a:srgbClr val="404040"/>
                </a:solidFill>
                <a:effectLst/>
                <a:uLnTx/>
                <a:uFillTx/>
                <a:latin typeface="Calibri" pitchFamily="34" charset="0"/>
                <a:ea typeface="+mj-ea"/>
                <a:cs typeface="Arial" pitchFamily="34" charset="0"/>
              </a:rPr>
              <a:t>Ústecký kraj</a:t>
            </a:r>
          </a:p>
        </p:txBody>
      </p:sp>
      <p:sp>
        <p:nvSpPr>
          <p:cNvPr id="7" name="Zástupný symbol pro text 4"/>
          <p:cNvSpPr txBox="1">
            <a:spLocks/>
          </p:cNvSpPr>
          <p:nvPr/>
        </p:nvSpPr>
        <p:spPr>
          <a:xfrm>
            <a:off x="166765" y="188107"/>
            <a:ext cx="6710396" cy="442661"/>
          </a:xfrm>
          <a:prstGeom prst="rect">
            <a:avLst/>
          </a:prstGeom>
        </p:spPr>
        <p:txBody>
          <a:bodyPr/>
          <a:lstStyle>
            <a:lvl1pPr marL="174625" indent="-174625" algn="l" defTabSz="914400" rtl="0" eaLnBrk="1" latinLnBrk="0" hangingPunct="1">
              <a:spcBef>
                <a:spcPct val="20000"/>
              </a:spcBef>
              <a:buFont typeface="Wingdings" pitchFamily="2" charset="2"/>
              <a:buChar char="§"/>
              <a:defRPr sz="2000" kern="1200">
                <a:solidFill>
                  <a:srgbClr val="404040"/>
                </a:solidFill>
                <a:latin typeface="Calibri" pitchFamily="34" charset="0"/>
                <a:ea typeface="+mn-ea"/>
                <a:cs typeface="Arial" pitchFamily="34" charset="0"/>
              </a:defRPr>
            </a:lvl1pPr>
            <a:lvl2pPr marL="444500" indent="-203200" algn="l" defTabSz="914400" rtl="0" eaLnBrk="1" latinLnBrk="0" hangingPunct="1">
              <a:spcBef>
                <a:spcPct val="20000"/>
              </a:spcBef>
              <a:buSzPct val="100000"/>
              <a:buFont typeface="Wingdings" panose="05000000000000000000" pitchFamily="2" charset="2"/>
              <a:buChar char="§"/>
              <a:defRPr sz="1800" kern="1200">
                <a:solidFill>
                  <a:srgbClr val="404040"/>
                </a:solidFill>
                <a:latin typeface="Calibri" pitchFamily="34" charset="0"/>
                <a:ea typeface="+mn-ea"/>
                <a:cs typeface="Arial" pitchFamily="34" charset="0"/>
              </a:defRPr>
            </a:lvl2pPr>
            <a:lvl3pPr marL="622300" indent="-127000" algn="l" defTabSz="914400" rtl="0" eaLnBrk="1" latinLnBrk="0" hangingPunct="1">
              <a:spcBef>
                <a:spcPct val="20000"/>
              </a:spcBef>
              <a:buSzPct val="100000"/>
              <a:buFont typeface="Arial" pitchFamily="34" charset="0"/>
              <a:buNone/>
              <a:defRPr sz="1800" kern="1200">
                <a:solidFill>
                  <a:srgbClr val="404040"/>
                </a:solidFill>
                <a:latin typeface="Calibri" pitchFamily="34" charset="0"/>
                <a:ea typeface="+mn-ea"/>
                <a:cs typeface="Arial" pitchFamily="34" charset="0"/>
              </a:defRPr>
            </a:lvl3pPr>
            <a:lvl4pPr marL="901700" indent="-139700" algn="l" defTabSz="914400" rtl="0" eaLnBrk="1" latinLnBrk="0" hangingPunct="1">
              <a:spcBef>
                <a:spcPct val="20000"/>
              </a:spcBef>
              <a:buFont typeface="Arial" pitchFamily="34" charset="0"/>
              <a:buNone/>
              <a:defRPr sz="1600" kern="1200">
                <a:solidFill>
                  <a:srgbClr val="404040"/>
                </a:solidFill>
                <a:latin typeface="Calibri" pitchFamily="34" charset="0"/>
                <a:ea typeface="+mn-ea"/>
                <a:cs typeface="Arial" pitchFamily="34" charset="0"/>
              </a:defRPr>
            </a:lvl4pPr>
            <a:lvl5pPr marL="1257300" indent="-139700" algn="l" defTabSz="914400" rtl="0" eaLnBrk="1" latinLnBrk="0" hangingPunct="1">
              <a:spcBef>
                <a:spcPct val="20000"/>
              </a:spcBef>
              <a:buFont typeface="Arial" pitchFamily="34" charset="0"/>
              <a:buNone/>
              <a:defRPr sz="1400" kern="1200">
                <a:solidFill>
                  <a:srgbClr val="404040"/>
                </a:solidFill>
                <a:latin typeface="Calibri"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Wingdings" pitchFamily="2" charset="2"/>
              <a:buNone/>
              <a:tabLst/>
              <a:defRPr/>
            </a:pPr>
            <a:r>
              <a:rPr kumimoji="0" lang="pl-PL" sz="1800" b="0" i="0" u="none" strike="noStrike" kern="1200" cap="none" spc="0" normalizeH="0" baseline="0" noProof="0" dirty="0">
                <a:ln>
                  <a:noFill/>
                </a:ln>
                <a:solidFill>
                  <a:srgbClr val="404040"/>
                </a:solidFill>
                <a:effectLst/>
                <a:uLnTx/>
                <a:uFillTx/>
                <a:latin typeface="Calibri" pitchFamily="34" charset="0"/>
                <a:ea typeface="+mn-ea"/>
                <a:cs typeface="Arial" pitchFamily="34" charset="0"/>
              </a:rPr>
              <a:t>JAK SI TIC VEDLA V JEDNOTLIVÝCH KRAJÍCH?</a:t>
            </a:r>
          </a:p>
        </p:txBody>
      </p:sp>
      <p:grpSp>
        <p:nvGrpSpPr>
          <p:cNvPr id="60" name="Skupina 59"/>
          <p:cNvGrpSpPr/>
          <p:nvPr/>
        </p:nvGrpSpPr>
        <p:grpSpPr>
          <a:xfrm>
            <a:off x="5220886" y="4431589"/>
            <a:ext cx="2303951" cy="247593"/>
            <a:chOff x="5245266" y="2311868"/>
            <a:chExt cx="2303951" cy="247593"/>
          </a:xfrm>
        </p:grpSpPr>
        <p:sp>
          <p:nvSpPr>
            <p:cNvPr id="8" name="TextovéPole 7"/>
            <p:cNvSpPr txBox="1"/>
            <p:nvPr/>
          </p:nvSpPr>
          <p:spPr>
            <a:xfrm>
              <a:off x="5365835" y="2312812"/>
              <a:ext cx="525354" cy="246221"/>
            </a:xfrm>
            <a:prstGeom prst="rect">
              <a:avLst/>
            </a:prstGeom>
          </p:spPr>
          <p:txBody>
            <a:bodyPr wrap="none" rtlCol="0">
              <a:spAutoFit/>
            </a:bodyPr>
            <a:lstStyle/>
            <a:p>
              <a:pPr marL="0" marR="0" lvl="0" indent="0" defTabSz="914330" eaLnBrk="1" fontAlgn="auto" latinLnBrk="0" hangingPunct="1">
                <a:lnSpc>
                  <a:spcPct val="100000"/>
                </a:lnSpc>
                <a:spcBef>
                  <a:spcPts val="600"/>
                </a:spcBef>
                <a:spcAft>
                  <a:spcPts val="0"/>
                </a:spcAft>
                <a:buClrTx/>
                <a:buSzTx/>
                <a:buFontTx/>
                <a:buNone/>
                <a:tabLst/>
                <a:defRPr/>
              </a:pPr>
              <a:r>
                <a:rPr kumimoji="0" lang="cs-CZ" sz="1000" b="0" i="0" u="none" strike="noStrike" kern="0" cap="none" spc="0" normalizeH="0" baseline="0" noProof="0" dirty="0">
                  <a:ln>
                    <a:noFill/>
                  </a:ln>
                  <a:solidFill>
                    <a:srgbClr val="404040"/>
                  </a:solidFill>
                  <a:effectLst/>
                  <a:uLnTx/>
                  <a:uFillTx/>
                  <a:latin typeface="Calibri"/>
                  <a:cs typeface="Arial" pitchFamily="34" charset="0"/>
                </a:rPr>
                <a:t>&gt; 85 %</a:t>
              </a:r>
            </a:p>
          </p:txBody>
        </p:sp>
        <p:sp>
          <p:nvSpPr>
            <p:cNvPr id="9" name="Obdélník 8"/>
            <p:cNvSpPr/>
            <p:nvPr/>
          </p:nvSpPr>
          <p:spPr>
            <a:xfrm>
              <a:off x="5245266" y="2390351"/>
              <a:ext cx="175731" cy="81080"/>
            </a:xfrm>
            <a:prstGeom prst="rect">
              <a:avLst/>
            </a:prstGeom>
            <a:solidFill>
              <a:srgbClr val="00B05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10" name="Obdélník 9"/>
            <p:cNvSpPr/>
            <p:nvPr/>
          </p:nvSpPr>
          <p:spPr>
            <a:xfrm>
              <a:off x="5912077" y="2390351"/>
              <a:ext cx="175731" cy="81080"/>
            </a:xfrm>
            <a:prstGeom prst="rect">
              <a:avLst/>
            </a:prstGeom>
            <a:solidFill>
              <a:srgbClr val="FFC00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11" name="Obdélník 10"/>
            <p:cNvSpPr/>
            <p:nvPr/>
          </p:nvSpPr>
          <p:spPr>
            <a:xfrm>
              <a:off x="6903854" y="2387376"/>
              <a:ext cx="175731" cy="81080"/>
            </a:xfrm>
            <a:prstGeom prst="rect">
              <a:avLst/>
            </a:prstGeom>
            <a:solidFill>
              <a:srgbClr val="FF000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12" name="TextovéPole 11"/>
            <p:cNvSpPr txBox="1"/>
            <p:nvPr/>
          </p:nvSpPr>
          <p:spPr>
            <a:xfrm>
              <a:off x="7023863" y="2311868"/>
              <a:ext cx="525354" cy="246221"/>
            </a:xfrm>
            <a:prstGeom prst="rect">
              <a:avLst/>
            </a:prstGeom>
          </p:spPr>
          <p:txBody>
            <a:bodyPr wrap="none" rtlCol="0">
              <a:spAutoFit/>
            </a:bodyPr>
            <a:lstStyle/>
            <a:p>
              <a:pPr marL="0" marR="0" lvl="0" indent="0" defTabSz="914330" eaLnBrk="1" fontAlgn="auto" latinLnBrk="0" hangingPunct="1">
                <a:lnSpc>
                  <a:spcPct val="100000"/>
                </a:lnSpc>
                <a:spcBef>
                  <a:spcPts val="600"/>
                </a:spcBef>
                <a:spcAft>
                  <a:spcPts val="0"/>
                </a:spcAft>
                <a:buClrTx/>
                <a:buSzTx/>
                <a:buFontTx/>
                <a:buNone/>
                <a:tabLst/>
                <a:defRPr/>
              </a:pPr>
              <a:r>
                <a:rPr kumimoji="0" lang="cs-CZ" sz="1000" b="0" i="0" u="none" strike="noStrike" kern="0" cap="none" spc="0" normalizeH="0" baseline="0" noProof="0" dirty="0">
                  <a:ln>
                    <a:noFill/>
                  </a:ln>
                  <a:solidFill>
                    <a:srgbClr val="404040"/>
                  </a:solidFill>
                  <a:effectLst/>
                  <a:uLnTx/>
                  <a:uFillTx/>
                  <a:latin typeface="Calibri"/>
                  <a:cs typeface="Arial" pitchFamily="34" charset="0"/>
                </a:rPr>
                <a:t>&lt; 70 %</a:t>
              </a:r>
            </a:p>
          </p:txBody>
        </p:sp>
        <p:sp>
          <p:nvSpPr>
            <p:cNvPr id="13" name="TextovéPole 12"/>
            <p:cNvSpPr txBox="1"/>
            <p:nvPr/>
          </p:nvSpPr>
          <p:spPr>
            <a:xfrm>
              <a:off x="6039359" y="2313240"/>
              <a:ext cx="880151" cy="246221"/>
            </a:xfrm>
            <a:prstGeom prst="rect">
              <a:avLst/>
            </a:prstGeom>
          </p:spPr>
          <p:txBody>
            <a:bodyPr wrap="none" rtlCol="0">
              <a:spAutoFit/>
            </a:bodyPr>
            <a:lstStyle/>
            <a:p>
              <a:pPr marL="0" marR="0" lvl="0" indent="0" defTabSz="914330" eaLnBrk="1" fontAlgn="auto" latinLnBrk="0" hangingPunct="1">
                <a:lnSpc>
                  <a:spcPct val="100000"/>
                </a:lnSpc>
                <a:spcBef>
                  <a:spcPts val="600"/>
                </a:spcBef>
                <a:spcAft>
                  <a:spcPts val="0"/>
                </a:spcAft>
                <a:buClrTx/>
                <a:buSzTx/>
                <a:buFontTx/>
                <a:buNone/>
                <a:tabLst/>
                <a:defRPr/>
              </a:pPr>
              <a:r>
                <a:rPr kumimoji="0" lang="cs-CZ" sz="1000" b="0" i="0" u="none" strike="noStrike" kern="0" cap="none" spc="0" normalizeH="0" baseline="0" noProof="0" dirty="0">
                  <a:ln>
                    <a:noFill/>
                  </a:ln>
                  <a:solidFill>
                    <a:srgbClr val="404040"/>
                  </a:solidFill>
                  <a:effectLst/>
                  <a:uLnTx/>
                  <a:uFillTx/>
                  <a:latin typeface="Calibri"/>
                  <a:cs typeface="Arial" pitchFamily="34" charset="0"/>
                </a:rPr>
                <a:t>70 % až 85 % </a:t>
              </a:r>
            </a:p>
          </p:txBody>
        </p:sp>
      </p:grpSp>
      <p:graphicFrame>
        <p:nvGraphicFramePr>
          <p:cNvPr id="14" name="Chart 1"/>
          <p:cNvGraphicFramePr/>
          <p:nvPr>
            <p:extLst>
              <p:ext uri="{D42A27DB-BD31-4B8C-83A1-F6EECF244321}">
                <p14:modId xmlns:p14="http://schemas.microsoft.com/office/powerpoint/2010/main" val="1157128906"/>
              </p:ext>
            </p:extLst>
          </p:nvPr>
        </p:nvGraphicFramePr>
        <p:xfrm>
          <a:off x="4374135" y="2158001"/>
          <a:ext cx="3898033" cy="2263426"/>
        </p:xfrm>
        <a:graphic>
          <a:graphicData uri="http://schemas.openxmlformats.org/drawingml/2006/chart">
            <c:chart xmlns:c="http://schemas.openxmlformats.org/drawingml/2006/chart" xmlns:r="http://schemas.openxmlformats.org/officeDocument/2006/relationships" r:id="rId4"/>
          </a:graphicData>
        </a:graphic>
      </p:graphicFrame>
      <p:grpSp>
        <p:nvGrpSpPr>
          <p:cNvPr id="15" name="Skupina 14"/>
          <p:cNvGrpSpPr/>
          <p:nvPr/>
        </p:nvGrpSpPr>
        <p:grpSpPr>
          <a:xfrm>
            <a:off x="468292" y="1045629"/>
            <a:ext cx="1660880" cy="1097302"/>
            <a:chOff x="378494" y="1280334"/>
            <a:chExt cx="1370979" cy="849543"/>
          </a:xfrm>
          <a:solidFill>
            <a:srgbClr val="404040"/>
          </a:solidFill>
        </p:grpSpPr>
        <p:sp>
          <p:nvSpPr>
            <p:cNvPr id="16" name="Obdélník 15"/>
            <p:cNvSpPr/>
            <p:nvPr/>
          </p:nvSpPr>
          <p:spPr>
            <a:xfrm>
              <a:off x="378494" y="1288473"/>
              <a:ext cx="1370979" cy="84140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17" name="TextovéPole 16"/>
            <p:cNvSpPr txBox="1"/>
            <p:nvPr/>
          </p:nvSpPr>
          <p:spPr>
            <a:xfrm>
              <a:off x="378494" y="1280334"/>
              <a:ext cx="1370979" cy="616586"/>
            </a:xfrm>
            <a:prstGeom prst="rect">
              <a:avLst/>
            </a:prstGeom>
            <a:grpFill/>
          </p:spPr>
          <p:txBody>
            <a:bodyPr wrap="square" lIns="90000" tIns="54000" rIns="90000" bIns="90000" rtlCol="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cs-CZ" sz="4400" b="1" kern="0" dirty="0">
                  <a:solidFill>
                    <a:srgbClr val="00B050"/>
                  </a:solidFill>
                  <a:latin typeface="Calibri" panose="020F0502020204030204" pitchFamily="34" charset="0"/>
                </a:rPr>
                <a:t>87</a:t>
              </a:r>
              <a:r>
                <a:rPr kumimoji="0" lang="cs-CZ" sz="4400" b="1" i="0" u="none" strike="noStrike" kern="0" cap="none" spc="0" normalizeH="0" baseline="0" noProof="0" dirty="0">
                  <a:ln>
                    <a:noFill/>
                  </a:ln>
                  <a:solidFill>
                    <a:srgbClr val="00B050"/>
                  </a:solidFill>
                  <a:effectLst/>
                  <a:uLnTx/>
                  <a:uFillTx/>
                  <a:latin typeface="Calibri" panose="020F0502020204030204" pitchFamily="34" charset="0"/>
                </a:rPr>
                <a:t>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1400" b="1" i="0" u="none" strike="noStrike" kern="0" cap="none" spc="0" normalizeH="0" baseline="0" noProof="0" dirty="0">
                  <a:ln>
                    <a:noFill/>
                  </a:ln>
                  <a:solidFill>
                    <a:schemeClr val="bg1"/>
                  </a:solidFill>
                  <a:effectLst/>
                  <a:uLnTx/>
                  <a:uFillTx/>
                  <a:latin typeface="Calibri" panose="020F0502020204030204" pitchFamily="34" charset="0"/>
                </a:rPr>
                <a:t>n = </a:t>
              </a:r>
              <a:r>
                <a:rPr lang="cs-CZ" sz="1400" b="1" kern="0" dirty="0">
                  <a:solidFill>
                    <a:schemeClr val="bg1"/>
                  </a:solidFill>
                  <a:latin typeface="Calibri" panose="020F0502020204030204" pitchFamily="34" charset="0"/>
                </a:rPr>
                <a:t>30</a:t>
              </a:r>
              <a:endParaRPr kumimoji="0" lang="cs-CZ" sz="1400" b="1" i="0" u="none" strike="noStrike" kern="0" cap="none" spc="0" normalizeH="0" baseline="0" noProof="0" dirty="0">
                <a:ln>
                  <a:noFill/>
                </a:ln>
                <a:solidFill>
                  <a:schemeClr val="bg1"/>
                </a:solidFill>
                <a:effectLst/>
                <a:uLnTx/>
                <a:uFillTx/>
                <a:latin typeface="Calibri" panose="020F0502020204030204" pitchFamily="34" charset="0"/>
              </a:endParaRPr>
            </a:p>
          </p:txBody>
        </p:sp>
      </p:grpSp>
      <p:grpSp>
        <p:nvGrpSpPr>
          <p:cNvPr id="51" name="Skupina 50"/>
          <p:cNvGrpSpPr/>
          <p:nvPr/>
        </p:nvGrpSpPr>
        <p:grpSpPr>
          <a:xfrm>
            <a:off x="2152268" y="989443"/>
            <a:ext cx="2041420" cy="1102557"/>
            <a:chOff x="2329469" y="991069"/>
            <a:chExt cx="2041420" cy="1102557"/>
          </a:xfrm>
        </p:grpSpPr>
        <p:sp>
          <p:nvSpPr>
            <p:cNvPr id="4" name="Obdélník 3"/>
            <p:cNvSpPr/>
            <p:nvPr/>
          </p:nvSpPr>
          <p:spPr>
            <a:xfrm>
              <a:off x="2347123" y="1347884"/>
              <a:ext cx="1742825" cy="706131"/>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18" name="TextovéPole 17"/>
            <p:cNvSpPr txBox="1"/>
            <p:nvPr/>
          </p:nvSpPr>
          <p:spPr>
            <a:xfrm>
              <a:off x="2345913" y="1047096"/>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Celkový index v ČR:</a:t>
              </a:r>
            </a:p>
          </p:txBody>
        </p:sp>
        <p:sp>
          <p:nvSpPr>
            <p:cNvPr id="19" name="TextovéPole 18"/>
            <p:cNvSpPr txBox="1"/>
            <p:nvPr/>
          </p:nvSpPr>
          <p:spPr>
            <a:xfrm>
              <a:off x="3482495" y="991069"/>
              <a:ext cx="888394"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600" b="1" i="0" u="none" strike="noStrike" kern="0" cap="none" spc="0" normalizeH="0" baseline="0" noProof="0" dirty="0">
                  <a:ln>
                    <a:noFill/>
                  </a:ln>
                  <a:solidFill>
                    <a:srgbClr val="00B050"/>
                  </a:solidFill>
                  <a:effectLst/>
                  <a:uLnTx/>
                  <a:uFillTx/>
                  <a:latin typeface="Calibri" panose="020F0502020204030204" pitchFamily="34" charset="0"/>
                </a:rPr>
                <a:t>87 %</a:t>
              </a:r>
            </a:p>
          </p:txBody>
        </p:sp>
        <p:sp>
          <p:nvSpPr>
            <p:cNvPr id="20" name="TextovéPole 19"/>
            <p:cNvSpPr txBox="1"/>
            <p:nvPr/>
          </p:nvSpPr>
          <p:spPr>
            <a:xfrm>
              <a:off x="2329469" y="1752804"/>
              <a:ext cx="1978431"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V celorepublikovém srovnání</a:t>
              </a:r>
            </a:p>
          </p:txBody>
        </p:sp>
      </p:grpSp>
      <p:grpSp>
        <p:nvGrpSpPr>
          <p:cNvPr id="44" name="Skupina 43"/>
          <p:cNvGrpSpPr/>
          <p:nvPr/>
        </p:nvGrpSpPr>
        <p:grpSpPr>
          <a:xfrm>
            <a:off x="5585685" y="989443"/>
            <a:ext cx="1954167" cy="1063043"/>
            <a:chOff x="5353287" y="1000492"/>
            <a:chExt cx="1954167" cy="1063043"/>
          </a:xfrm>
        </p:grpSpPr>
        <p:sp>
          <p:nvSpPr>
            <p:cNvPr id="27" name="Obdélník 26"/>
            <p:cNvSpPr/>
            <p:nvPr/>
          </p:nvSpPr>
          <p:spPr>
            <a:xfrm>
              <a:off x="5363079" y="1357404"/>
              <a:ext cx="1620000" cy="706131"/>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33" name="TextovéPole 32"/>
            <p:cNvSpPr txBox="1"/>
            <p:nvPr/>
          </p:nvSpPr>
          <p:spPr>
            <a:xfrm>
              <a:off x="5353287" y="1056519"/>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Index v roce 2016:</a:t>
              </a:r>
            </a:p>
          </p:txBody>
        </p:sp>
        <p:sp>
          <p:nvSpPr>
            <p:cNvPr id="34" name="TextovéPole 33"/>
            <p:cNvSpPr txBox="1"/>
            <p:nvPr/>
          </p:nvSpPr>
          <p:spPr>
            <a:xfrm>
              <a:off x="6419060" y="1000492"/>
              <a:ext cx="888394"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600" b="1" i="0" u="none" strike="noStrike" kern="0" cap="none" spc="0" normalizeH="0" baseline="0" noProof="0" dirty="0">
                  <a:ln>
                    <a:noFill/>
                  </a:ln>
                  <a:solidFill>
                    <a:srgbClr val="00B050"/>
                  </a:solidFill>
                  <a:effectLst/>
                  <a:uLnTx/>
                  <a:uFillTx/>
                  <a:latin typeface="Calibri" panose="020F0502020204030204" pitchFamily="34" charset="0"/>
                </a:rPr>
                <a:t>88 %</a:t>
              </a:r>
            </a:p>
          </p:txBody>
        </p:sp>
      </p:grpSp>
      <p:grpSp>
        <p:nvGrpSpPr>
          <p:cNvPr id="42" name="Skupina 41"/>
          <p:cNvGrpSpPr/>
          <p:nvPr/>
        </p:nvGrpSpPr>
        <p:grpSpPr>
          <a:xfrm>
            <a:off x="7196812" y="982812"/>
            <a:ext cx="1895016" cy="1068462"/>
            <a:chOff x="7017062" y="990941"/>
            <a:chExt cx="2070565" cy="1068462"/>
          </a:xfrm>
        </p:grpSpPr>
        <p:sp>
          <p:nvSpPr>
            <p:cNvPr id="30" name="Obdélník 29"/>
            <p:cNvSpPr/>
            <p:nvPr/>
          </p:nvSpPr>
          <p:spPr>
            <a:xfrm>
              <a:off x="7062473" y="1353272"/>
              <a:ext cx="1770072" cy="706131"/>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35" name="TextovéPole 34"/>
            <p:cNvSpPr txBox="1"/>
            <p:nvPr/>
          </p:nvSpPr>
          <p:spPr>
            <a:xfrm>
              <a:off x="7017062" y="1047187"/>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Index v roce 2015:</a:t>
              </a:r>
            </a:p>
          </p:txBody>
        </p:sp>
        <p:sp>
          <p:nvSpPr>
            <p:cNvPr id="36" name="TextovéPole 35"/>
            <p:cNvSpPr txBox="1"/>
            <p:nvPr/>
          </p:nvSpPr>
          <p:spPr>
            <a:xfrm>
              <a:off x="8199233" y="990941"/>
              <a:ext cx="888394"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600" b="1" i="0" u="none" strike="noStrike" kern="0" cap="none" spc="0" normalizeH="0" baseline="0" noProof="0" dirty="0">
                  <a:ln>
                    <a:noFill/>
                  </a:ln>
                  <a:solidFill>
                    <a:srgbClr val="00B050"/>
                  </a:solidFill>
                  <a:effectLst/>
                  <a:uLnTx/>
                  <a:uFillTx/>
                  <a:latin typeface="Calibri" panose="020F0502020204030204" pitchFamily="34" charset="0"/>
                </a:rPr>
                <a:t>99 %</a:t>
              </a:r>
            </a:p>
          </p:txBody>
        </p:sp>
      </p:grpSp>
      <p:grpSp>
        <p:nvGrpSpPr>
          <p:cNvPr id="45" name="Skupina 44"/>
          <p:cNvGrpSpPr/>
          <p:nvPr/>
        </p:nvGrpSpPr>
        <p:grpSpPr>
          <a:xfrm>
            <a:off x="3942827" y="989443"/>
            <a:ext cx="1954167" cy="1063043"/>
            <a:chOff x="5353287" y="1000492"/>
            <a:chExt cx="1954167" cy="1063043"/>
          </a:xfrm>
        </p:grpSpPr>
        <p:sp>
          <p:nvSpPr>
            <p:cNvPr id="46" name="Obdélník 45"/>
            <p:cNvSpPr/>
            <p:nvPr/>
          </p:nvSpPr>
          <p:spPr>
            <a:xfrm>
              <a:off x="5363079" y="1357404"/>
              <a:ext cx="1620000" cy="706131"/>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49" name="TextovéPole 48"/>
            <p:cNvSpPr txBox="1"/>
            <p:nvPr/>
          </p:nvSpPr>
          <p:spPr>
            <a:xfrm>
              <a:off x="5353287" y="1056519"/>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Index v roce 2018:</a:t>
              </a:r>
            </a:p>
          </p:txBody>
        </p:sp>
        <p:sp>
          <p:nvSpPr>
            <p:cNvPr id="50" name="TextovéPole 49"/>
            <p:cNvSpPr txBox="1"/>
            <p:nvPr/>
          </p:nvSpPr>
          <p:spPr>
            <a:xfrm>
              <a:off x="6419060" y="1000492"/>
              <a:ext cx="888394"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600" b="1" i="0" u="none" strike="noStrike" kern="0" cap="none" spc="0" normalizeH="0" baseline="0" noProof="0" dirty="0">
                  <a:ln>
                    <a:noFill/>
                  </a:ln>
                  <a:solidFill>
                    <a:srgbClr val="00B050"/>
                  </a:solidFill>
                  <a:effectLst/>
                  <a:uLnTx/>
                  <a:uFillTx/>
                  <a:latin typeface="Calibri" panose="020F0502020204030204" pitchFamily="34" charset="0"/>
                </a:rPr>
                <a:t>89 %</a:t>
              </a:r>
            </a:p>
          </p:txBody>
        </p:sp>
      </p:grpSp>
      <p:sp>
        <p:nvSpPr>
          <p:cNvPr id="57" name="TextovéPole 56"/>
          <p:cNvSpPr txBox="1"/>
          <p:nvPr/>
        </p:nvSpPr>
        <p:spPr>
          <a:xfrm>
            <a:off x="5595477" y="1748532"/>
            <a:ext cx="1685568"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Srovnání s před čtyřmi</a:t>
            </a:r>
            <a:r>
              <a:rPr kumimoji="0" lang="cs-CZ" sz="1050" b="1" i="0" u="none" strike="noStrike" kern="0" cap="none" spc="0" normalizeH="0" noProof="0" dirty="0">
                <a:ln>
                  <a:noFill/>
                </a:ln>
                <a:solidFill>
                  <a:schemeClr val="bg1"/>
                </a:solidFill>
                <a:effectLst/>
                <a:uLnTx/>
                <a:uFillTx/>
                <a:latin typeface="Calibri" panose="020F0502020204030204" pitchFamily="34" charset="0"/>
              </a:rPr>
              <a:t> lety</a:t>
            </a:r>
            <a:endParaRPr kumimoji="0" lang="cs-CZ" sz="1050" b="1" i="0" u="none" strike="noStrike" kern="0" cap="none" spc="0" normalizeH="0" baseline="0" noProof="0" dirty="0">
              <a:ln>
                <a:noFill/>
              </a:ln>
              <a:solidFill>
                <a:schemeClr val="bg1"/>
              </a:solidFill>
              <a:effectLst/>
              <a:uLnTx/>
              <a:uFillTx/>
              <a:latin typeface="Calibri" panose="020F0502020204030204" pitchFamily="34" charset="0"/>
            </a:endParaRPr>
          </a:p>
        </p:txBody>
      </p:sp>
      <p:sp>
        <p:nvSpPr>
          <p:cNvPr id="58" name="TextovéPole 57"/>
          <p:cNvSpPr txBox="1"/>
          <p:nvPr/>
        </p:nvSpPr>
        <p:spPr>
          <a:xfrm>
            <a:off x="7207899" y="1754518"/>
            <a:ext cx="1677003"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Srovnání s před pěti lety</a:t>
            </a:r>
          </a:p>
        </p:txBody>
      </p:sp>
      <p:sp>
        <p:nvSpPr>
          <p:cNvPr id="59" name="TextovéPole 58"/>
          <p:cNvSpPr txBox="1"/>
          <p:nvPr/>
        </p:nvSpPr>
        <p:spPr>
          <a:xfrm>
            <a:off x="3924113" y="1751178"/>
            <a:ext cx="1685569"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Srovnání</a:t>
            </a:r>
            <a:r>
              <a:rPr kumimoji="0" lang="cs-CZ" sz="1050" b="1" i="0" u="none" strike="noStrike" kern="0" cap="none" spc="0" normalizeH="0" noProof="0" dirty="0">
                <a:ln>
                  <a:noFill/>
                </a:ln>
                <a:solidFill>
                  <a:schemeClr val="bg1"/>
                </a:solidFill>
                <a:effectLst/>
                <a:uLnTx/>
                <a:uFillTx/>
                <a:latin typeface="Calibri" panose="020F0502020204030204" pitchFamily="34" charset="0"/>
              </a:rPr>
              <a:t> s před dvěma lety</a:t>
            </a:r>
            <a:endParaRPr kumimoji="0" lang="cs-CZ" sz="1050" b="1" i="0" u="none" strike="noStrike" kern="0" cap="none" spc="0" normalizeH="0" baseline="0" noProof="0" dirty="0">
              <a:ln>
                <a:noFill/>
              </a:ln>
              <a:solidFill>
                <a:schemeClr val="bg1"/>
              </a:solidFill>
              <a:effectLst/>
              <a:uLnTx/>
              <a:uFillTx/>
              <a:latin typeface="Calibri" panose="020F0502020204030204" pitchFamily="34" charset="0"/>
            </a:endParaRPr>
          </a:p>
        </p:txBody>
      </p:sp>
      <p:sp>
        <p:nvSpPr>
          <p:cNvPr id="52" name="TextovéPole 51"/>
          <p:cNvSpPr txBox="1"/>
          <p:nvPr/>
        </p:nvSpPr>
        <p:spPr>
          <a:xfrm>
            <a:off x="2655286" y="1400509"/>
            <a:ext cx="772096"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b="1" kern="0" dirty="0">
                <a:solidFill>
                  <a:schemeClr val="bg1"/>
                </a:solidFill>
                <a:latin typeface="Calibri" panose="020F0502020204030204" pitchFamily="34" charset="0"/>
              </a:rPr>
              <a:t>+</a:t>
            </a:r>
            <a:r>
              <a:rPr kumimoji="0" lang="cs-CZ" sz="1800" b="1" i="0" u="none" strike="noStrike" kern="0" cap="none" spc="0" normalizeH="0" noProof="0" dirty="0">
                <a:ln>
                  <a:noFill/>
                </a:ln>
                <a:solidFill>
                  <a:schemeClr val="bg1"/>
                </a:solidFill>
                <a:effectLst/>
                <a:uLnTx/>
                <a:uFillTx/>
                <a:latin typeface="Calibri" panose="020F0502020204030204" pitchFamily="34" charset="0"/>
              </a:rPr>
              <a:t> 0</a:t>
            </a:r>
            <a:r>
              <a:rPr kumimoji="0" lang="cs-CZ" sz="1800" b="1" i="0" u="none" strike="noStrike" kern="0" cap="none" spc="0" normalizeH="0" baseline="0" noProof="0" dirty="0">
                <a:ln>
                  <a:noFill/>
                </a:ln>
                <a:solidFill>
                  <a:schemeClr val="bg1"/>
                </a:solidFill>
                <a:effectLst/>
                <a:uLnTx/>
                <a:uFillTx/>
                <a:latin typeface="Calibri" panose="020F0502020204030204" pitchFamily="34" charset="0"/>
              </a:rPr>
              <a:t> %</a:t>
            </a:r>
          </a:p>
        </p:txBody>
      </p:sp>
      <p:sp>
        <p:nvSpPr>
          <p:cNvPr id="53" name="TextovéPole 52"/>
          <p:cNvSpPr txBox="1"/>
          <p:nvPr/>
        </p:nvSpPr>
        <p:spPr>
          <a:xfrm>
            <a:off x="4419359" y="1402311"/>
            <a:ext cx="737833"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800" b="1" i="0" u="none" strike="noStrike" kern="0" cap="none" spc="0" normalizeH="0" baseline="0" noProof="0" dirty="0">
                <a:ln>
                  <a:noFill/>
                </a:ln>
                <a:solidFill>
                  <a:srgbClr val="ED6737"/>
                </a:solidFill>
                <a:effectLst/>
                <a:uLnTx/>
                <a:uFillTx/>
                <a:latin typeface="Calibri" panose="020F0502020204030204" pitchFamily="34" charset="0"/>
              </a:rPr>
              <a:t>- 2 %</a:t>
            </a:r>
          </a:p>
        </p:txBody>
      </p:sp>
      <p:sp>
        <p:nvSpPr>
          <p:cNvPr id="55" name="TextovéPole 54"/>
          <p:cNvSpPr txBox="1"/>
          <p:nvPr/>
        </p:nvSpPr>
        <p:spPr>
          <a:xfrm>
            <a:off x="6039359" y="1407804"/>
            <a:ext cx="7555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800" b="1" i="0" u="none" strike="noStrike" kern="0" cap="none" spc="0" normalizeH="0" baseline="0" noProof="0" dirty="0">
                <a:ln>
                  <a:noFill/>
                </a:ln>
                <a:solidFill>
                  <a:srgbClr val="ED6737"/>
                </a:solidFill>
                <a:effectLst/>
                <a:uLnTx/>
                <a:uFillTx/>
                <a:latin typeface="Calibri" panose="020F0502020204030204" pitchFamily="34" charset="0"/>
              </a:rPr>
              <a:t>- 1 %</a:t>
            </a:r>
          </a:p>
        </p:txBody>
      </p:sp>
      <p:sp>
        <p:nvSpPr>
          <p:cNvPr id="56" name="TextovéPole 55"/>
          <p:cNvSpPr txBox="1"/>
          <p:nvPr/>
        </p:nvSpPr>
        <p:spPr>
          <a:xfrm>
            <a:off x="7679528" y="1401389"/>
            <a:ext cx="924722"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b="1" kern="0" dirty="0">
                <a:solidFill>
                  <a:srgbClr val="ED6737"/>
                </a:solidFill>
                <a:latin typeface="Calibri" panose="020F0502020204030204" pitchFamily="34" charset="0"/>
              </a:rPr>
              <a:t>- 12</a:t>
            </a:r>
            <a:r>
              <a:rPr kumimoji="0" lang="cs-CZ" sz="1800" b="1" i="0" u="none" strike="noStrike" kern="0" cap="none" spc="0" normalizeH="0" baseline="0" noProof="0" dirty="0">
                <a:ln>
                  <a:noFill/>
                </a:ln>
                <a:solidFill>
                  <a:srgbClr val="ED6737"/>
                </a:solidFill>
                <a:effectLst/>
                <a:uLnTx/>
                <a:uFillTx/>
                <a:latin typeface="Calibri" panose="020F0502020204030204" pitchFamily="34" charset="0"/>
              </a:rPr>
              <a:t> %</a:t>
            </a:r>
          </a:p>
        </p:txBody>
      </p:sp>
    </p:spTree>
    <p:extLst>
      <p:ext uri="{BB962C8B-B14F-4D97-AF65-F5344CB8AC3E}">
        <p14:creationId xmlns:p14="http://schemas.microsoft.com/office/powerpoint/2010/main" val="33532171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Skupina 39"/>
          <p:cNvGrpSpPr>
            <a:grpSpLocks noChangeAspect="1"/>
          </p:cNvGrpSpPr>
          <p:nvPr/>
        </p:nvGrpSpPr>
        <p:grpSpPr>
          <a:xfrm>
            <a:off x="781294" y="2277552"/>
            <a:ext cx="3674827" cy="2102497"/>
            <a:chOff x="347353" y="2593120"/>
            <a:chExt cx="5245617" cy="3001200"/>
          </a:xfrm>
        </p:grpSpPr>
        <p:pic>
          <p:nvPicPr>
            <p:cNvPr id="3" name="Picture 19"/>
            <p:cNvPicPr>
              <a:picLocks noChangeAspect="1" noChangeArrowheads="1"/>
            </p:cNvPicPr>
            <p:nvPr/>
          </p:nvPicPr>
          <p:blipFill>
            <a:blip r:embed="rId2" cstate="print">
              <a:duotone>
                <a:schemeClr val="accent4">
                  <a:shade val="45000"/>
                  <a:satMod val="135000"/>
                </a:schemeClr>
                <a:prstClr val="white"/>
              </a:duotone>
              <a:extLst>
                <a:ext uri="{BEBA8EAE-BF5A-486C-A8C5-ECC9F3942E4B}">
                  <a14:imgProps xmlns:a14="http://schemas.microsoft.com/office/drawing/2010/main">
                    <a14:imgLayer r:embed="rId3">
                      <a14:imgEffect>
                        <a14:sharpenSoften amount="59000"/>
                      </a14:imgEffect>
                      <a14:imgEffect>
                        <a14:brightnessContrast contrast="-30000"/>
                      </a14:imgEffect>
                    </a14:imgLayer>
                  </a14:imgProps>
                </a:ext>
              </a:extLst>
            </a:blip>
            <a:srcRect/>
            <a:stretch>
              <a:fillRect/>
            </a:stretch>
          </p:blipFill>
          <p:spPr bwMode="auto">
            <a:xfrm>
              <a:off x="347353" y="2593120"/>
              <a:ext cx="5245617" cy="3001200"/>
            </a:xfrm>
            <a:prstGeom prst="rect">
              <a:avLst/>
            </a:prstGeom>
            <a:noFill/>
            <a:ln w="9525">
              <a:noFill/>
              <a:miter lim="800000"/>
              <a:headEnd/>
              <a:tailEnd/>
            </a:ln>
          </p:spPr>
        </p:pic>
        <p:grpSp>
          <p:nvGrpSpPr>
            <p:cNvPr id="22" name="Skupina 21"/>
            <p:cNvGrpSpPr/>
            <p:nvPr/>
          </p:nvGrpSpPr>
          <p:grpSpPr>
            <a:xfrm>
              <a:off x="2552895" y="4459027"/>
              <a:ext cx="624473" cy="849682"/>
              <a:chOff x="2808758" y="2622276"/>
              <a:chExt cx="624473" cy="849682"/>
            </a:xfrm>
          </p:grpSpPr>
          <p:grpSp>
            <p:nvGrpSpPr>
              <p:cNvPr id="23" name="Group 135"/>
              <p:cNvGrpSpPr>
                <a:grpSpLocks noChangeAspect="1"/>
              </p:cNvGrpSpPr>
              <p:nvPr/>
            </p:nvGrpSpPr>
            <p:grpSpPr>
              <a:xfrm>
                <a:off x="2808758" y="2767047"/>
                <a:ext cx="417266" cy="704911"/>
                <a:chOff x="7496941" y="1123366"/>
                <a:chExt cx="644371" cy="1088575"/>
              </a:xfrm>
              <a:solidFill>
                <a:srgbClr val="404040"/>
              </a:solidFill>
            </p:grpSpPr>
            <p:sp>
              <p:nvSpPr>
                <p:cNvPr id="25" name="Freeform 58"/>
                <p:cNvSpPr>
                  <a:spLocks/>
                </p:cNvSpPr>
                <p:nvPr/>
              </p:nvSpPr>
              <p:spPr bwMode="auto">
                <a:xfrm>
                  <a:off x="7599291" y="1123366"/>
                  <a:ext cx="235966" cy="235966"/>
                </a:xfrm>
                <a:custGeom>
                  <a:avLst/>
                  <a:gdLst/>
                  <a:ahLst/>
                  <a:cxnLst>
                    <a:cxn ang="0">
                      <a:pos x="79" y="187"/>
                    </a:cxn>
                    <a:cxn ang="0">
                      <a:pos x="187" y="119"/>
                    </a:cxn>
                    <a:cxn ang="0">
                      <a:pos x="120" y="11"/>
                    </a:cxn>
                    <a:cxn ang="0">
                      <a:pos x="11" y="79"/>
                    </a:cxn>
                    <a:cxn ang="0">
                      <a:pos x="79" y="187"/>
                    </a:cxn>
                  </a:cxnLst>
                  <a:rect l="0" t="0" r="r" b="b"/>
                  <a:pathLst>
                    <a:path w="198" h="198">
                      <a:moveTo>
                        <a:pt x="79" y="187"/>
                      </a:moveTo>
                      <a:cubicBezTo>
                        <a:pt x="127" y="198"/>
                        <a:pt x="175" y="168"/>
                        <a:pt x="187" y="119"/>
                      </a:cubicBezTo>
                      <a:cubicBezTo>
                        <a:pt x="198" y="71"/>
                        <a:pt x="168" y="23"/>
                        <a:pt x="120" y="11"/>
                      </a:cubicBezTo>
                      <a:cubicBezTo>
                        <a:pt x="71" y="0"/>
                        <a:pt x="23" y="30"/>
                        <a:pt x="11" y="79"/>
                      </a:cubicBezTo>
                      <a:cubicBezTo>
                        <a:pt x="0" y="127"/>
                        <a:pt x="30" y="175"/>
                        <a:pt x="79" y="18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26" name="Freeform 59"/>
                <p:cNvSpPr>
                  <a:spLocks/>
                </p:cNvSpPr>
                <p:nvPr/>
              </p:nvSpPr>
              <p:spPr bwMode="auto">
                <a:xfrm>
                  <a:off x="7496941" y="1206561"/>
                  <a:ext cx="644371" cy="1005380"/>
                </a:xfrm>
                <a:custGeom>
                  <a:avLst/>
                  <a:gdLst/>
                  <a:ahLst/>
                  <a:cxnLst>
                    <a:cxn ang="0">
                      <a:pos x="77" y="364"/>
                    </a:cxn>
                    <a:cxn ang="0">
                      <a:pos x="77" y="364"/>
                    </a:cxn>
                    <a:cxn ang="0">
                      <a:pos x="141" y="350"/>
                    </a:cxn>
                    <a:cxn ang="0">
                      <a:pos x="190" y="325"/>
                    </a:cxn>
                    <a:cxn ang="0">
                      <a:pos x="190" y="270"/>
                    </a:cxn>
                    <a:cxn ang="0">
                      <a:pos x="155" y="271"/>
                    </a:cxn>
                    <a:cxn ang="0">
                      <a:pos x="77" y="300"/>
                    </a:cxn>
                    <a:cxn ang="0">
                      <a:pos x="77" y="300"/>
                    </a:cxn>
                    <a:cxn ang="0">
                      <a:pos x="64" y="285"/>
                    </a:cxn>
                    <a:cxn ang="0">
                      <a:pos x="77" y="292"/>
                    </a:cxn>
                    <a:cxn ang="0">
                      <a:pos x="78" y="292"/>
                    </a:cxn>
                    <a:cxn ang="0">
                      <a:pos x="157" y="261"/>
                    </a:cxn>
                    <a:cxn ang="0">
                      <a:pos x="159" y="198"/>
                    </a:cxn>
                    <a:cxn ang="0">
                      <a:pos x="216" y="212"/>
                    </a:cxn>
                    <a:cxn ang="0">
                      <a:pos x="193" y="262"/>
                    </a:cxn>
                    <a:cxn ang="0">
                      <a:pos x="212" y="307"/>
                    </a:cxn>
                    <a:cxn ang="0">
                      <a:pos x="168" y="346"/>
                    </a:cxn>
                    <a:cxn ang="0">
                      <a:pos x="137" y="373"/>
                    </a:cxn>
                    <a:cxn ang="0">
                      <a:pos x="77" y="372"/>
                    </a:cxn>
                    <a:cxn ang="0">
                      <a:pos x="77" y="374"/>
                    </a:cxn>
                    <a:cxn ang="0">
                      <a:pos x="77" y="794"/>
                    </a:cxn>
                    <a:cxn ang="0">
                      <a:pos x="176" y="794"/>
                    </a:cxn>
                    <a:cxn ang="0">
                      <a:pos x="194" y="481"/>
                    </a:cxn>
                    <a:cxn ang="0">
                      <a:pos x="244" y="844"/>
                    </a:cxn>
                    <a:cxn ang="0">
                      <a:pos x="293" y="450"/>
                    </a:cxn>
                    <a:cxn ang="0">
                      <a:pos x="293" y="205"/>
                    </a:cxn>
                    <a:cxn ang="0">
                      <a:pos x="529" y="56"/>
                    </a:cxn>
                    <a:cxn ang="0">
                      <a:pos x="480" y="15"/>
                    </a:cxn>
                    <a:cxn ang="0">
                      <a:pos x="279" y="143"/>
                    </a:cxn>
                    <a:cxn ang="0">
                      <a:pos x="265" y="146"/>
                    </a:cxn>
                    <a:cxn ang="0">
                      <a:pos x="108" y="146"/>
                    </a:cxn>
                    <a:cxn ang="0">
                      <a:pos x="95" y="148"/>
                    </a:cxn>
                    <a:cxn ang="0">
                      <a:pos x="0" y="285"/>
                    </a:cxn>
                    <a:cxn ang="0">
                      <a:pos x="76" y="364"/>
                    </a:cxn>
                  </a:cxnLst>
                  <a:rect l="0" t="0" r="r" b="b"/>
                  <a:pathLst>
                    <a:path w="541" h="844">
                      <a:moveTo>
                        <a:pt x="76" y="364"/>
                      </a:moveTo>
                      <a:cubicBezTo>
                        <a:pt x="76" y="364"/>
                        <a:pt x="76" y="364"/>
                        <a:pt x="77" y="364"/>
                      </a:cubicBezTo>
                      <a:cubicBezTo>
                        <a:pt x="77" y="364"/>
                        <a:pt x="77" y="364"/>
                        <a:pt x="77" y="364"/>
                      </a:cubicBezTo>
                      <a:cubicBezTo>
                        <a:pt x="77" y="364"/>
                        <a:pt x="77" y="364"/>
                        <a:pt x="77" y="364"/>
                      </a:cubicBezTo>
                      <a:cubicBezTo>
                        <a:pt x="77" y="364"/>
                        <a:pt x="77" y="364"/>
                        <a:pt x="77" y="364"/>
                      </a:cubicBezTo>
                      <a:cubicBezTo>
                        <a:pt x="97" y="364"/>
                        <a:pt x="117" y="359"/>
                        <a:pt x="141" y="350"/>
                      </a:cubicBezTo>
                      <a:cubicBezTo>
                        <a:pt x="150" y="346"/>
                        <a:pt x="161" y="341"/>
                        <a:pt x="171" y="335"/>
                      </a:cubicBezTo>
                      <a:cubicBezTo>
                        <a:pt x="177" y="332"/>
                        <a:pt x="183" y="328"/>
                        <a:pt x="190" y="325"/>
                      </a:cubicBezTo>
                      <a:cubicBezTo>
                        <a:pt x="205" y="315"/>
                        <a:pt x="210" y="296"/>
                        <a:pt x="201" y="281"/>
                      </a:cubicBezTo>
                      <a:cubicBezTo>
                        <a:pt x="198" y="276"/>
                        <a:pt x="195" y="272"/>
                        <a:pt x="190" y="270"/>
                      </a:cubicBezTo>
                      <a:cubicBezTo>
                        <a:pt x="180" y="264"/>
                        <a:pt x="168" y="263"/>
                        <a:pt x="157" y="269"/>
                      </a:cubicBezTo>
                      <a:cubicBezTo>
                        <a:pt x="156" y="270"/>
                        <a:pt x="156" y="270"/>
                        <a:pt x="155" y="271"/>
                      </a:cubicBezTo>
                      <a:cubicBezTo>
                        <a:pt x="116" y="294"/>
                        <a:pt x="90" y="301"/>
                        <a:pt x="77" y="300"/>
                      </a:cubicBezTo>
                      <a:cubicBezTo>
                        <a:pt x="77" y="300"/>
                        <a:pt x="77" y="300"/>
                        <a:pt x="77" y="300"/>
                      </a:cubicBezTo>
                      <a:cubicBezTo>
                        <a:pt x="77" y="300"/>
                        <a:pt x="77" y="300"/>
                        <a:pt x="77" y="300"/>
                      </a:cubicBezTo>
                      <a:cubicBezTo>
                        <a:pt x="77" y="300"/>
                        <a:pt x="77" y="300"/>
                        <a:pt x="77" y="300"/>
                      </a:cubicBezTo>
                      <a:cubicBezTo>
                        <a:pt x="68" y="300"/>
                        <a:pt x="67" y="298"/>
                        <a:pt x="67" y="298"/>
                      </a:cubicBezTo>
                      <a:cubicBezTo>
                        <a:pt x="66" y="297"/>
                        <a:pt x="64" y="293"/>
                        <a:pt x="64" y="285"/>
                      </a:cubicBezTo>
                      <a:cubicBezTo>
                        <a:pt x="64" y="274"/>
                        <a:pt x="68" y="257"/>
                        <a:pt x="77" y="242"/>
                      </a:cubicBezTo>
                      <a:cubicBezTo>
                        <a:pt x="77" y="292"/>
                        <a:pt x="77" y="292"/>
                        <a:pt x="77" y="292"/>
                      </a:cubicBezTo>
                      <a:cubicBezTo>
                        <a:pt x="77" y="292"/>
                        <a:pt x="77" y="292"/>
                        <a:pt x="78" y="292"/>
                      </a:cubicBezTo>
                      <a:cubicBezTo>
                        <a:pt x="78" y="292"/>
                        <a:pt x="78" y="292"/>
                        <a:pt x="78" y="292"/>
                      </a:cubicBezTo>
                      <a:cubicBezTo>
                        <a:pt x="90" y="292"/>
                        <a:pt x="117" y="285"/>
                        <a:pt x="153" y="263"/>
                      </a:cubicBezTo>
                      <a:cubicBezTo>
                        <a:pt x="154" y="262"/>
                        <a:pt x="155" y="261"/>
                        <a:pt x="157" y="261"/>
                      </a:cubicBezTo>
                      <a:cubicBezTo>
                        <a:pt x="163" y="224"/>
                        <a:pt x="163" y="224"/>
                        <a:pt x="163" y="224"/>
                      </a:cubicBezTo>
                      <a:cubicBezTo>
                        <a:pt x="159" y="217"/>
                        <a:pt x="157" y="208"/>
                        <a:pt x="159" y="198"/>
                      </a:cubicBezTo>
                      <a:cubicBezTo>
                        <a:pt x="163" y="181"/>
                        <a:pt x="179" y="170"/>
                        <a:pt x="195" y="174"/>
                      </a:cubicBezTo>
                      <a:cubicBezTo>
                        <a:pt x="211" y="177"/>
                        <a:pt x="220" y="194"/>
                        <a:pt x="216" y="212"/>
                      </a:cubicBezTo>
                      <a:cubicBezTo>
                        <a:pt x="214" y="221"/>
                        <a:pt x="208" y="228"/>
                        <a:pt x="201" y="233"/>
                      </a:cubicBezTo>
                      <a:cubicBezTo>
                        <a:pt x="193" y="262"/>
                        <a:pt x="193" y="262"/>
                        <a:pt x="193" y="262"/>
                      </a:cubicBezTo>
                      <a:cubicBezTo>
                        <a:pt x="199" y="265"/>
                        <a:pt x="204" y="270"/>
                        <a:pt x="208" y="277"/>
                      </a:cubicBezTo>
                      <a:cubicBezTo>
                        <a:pt x="213" y="286"/>
                        <a:pt x="215" y="297"/>
                        <a:pt x="212" y="307"/>
                      </a:cubicBezTo>
                      <a:cubicBezTo>
                        <a:pt x="210" y="317"/>
                        <a:pt x="203" y="326"/>
                        <a:pt x="194" y="331"/>
                      </a:cubicBezTo>
                      <a:cubicBezTo>
                        <a:pt x="185" y="337"/>
                        <a:pt x="176" y="341"/>
                        <a:pt x="168" y="346"/>
                      </a:cubicBezTo>
                      <a:cubicBezTo>
                        <a:pt x="159" y="378"/>
                        <a:pt x="159" y="378"/>
                        <a:pt x="159" y="378"/>
                      </a:cubicBezTo>
                      <a:cubicBezTo>
                        <a:pt x="137" y="373"/>
                        <a:pt x="137" y="373"/>
                        <a:pt x="137" y="373"/>
                      </a:cubicBezTo>
                      <a:cubicBezTo>
                        <a:pt x="139" y="359"/>
                        <a:pt x="139" y="359"/>
                        <a:pt x="139" y="359"/>
                      </a:cubicBezTo>
                      <a:cubicBezTo>
                        <a:pt x="116" y="368"/>
                        <a:pt x="96" y="372"/>
                        <a:pt x="77" y="372"/>
                      </a:cubicBezTo>
                      <a:cubicBezTo>
                        <a:pt x="77" y="372"/>
                        <a:pt x="77" y="372"/>
                        <a:pt x="77" y="372"/>
                      </a:cubicBezTo>
                      <a:cubicBezTo>
                        <a:pt x="77" y="374"/>
                        <a:pt x="77" y="374"/>
                        <a:pt x="77" y="374"/>
                      </a:cubicBezTo>
                      <a:cubicBezTo>
                        <a:pt x="77" y="450"/>
                        <a:pt x="77" y="450"/>
                        <a:pt x="77" y="450"/>
                      </a:cubicBezTo>
                      <a:cubicBezTo>
                        <a:pt x="77" y="794"/>
                        <a:pt x="77" y="794"/>
                        <a:pt x="77" y="794"/>
                      </a:cubicBezTo>
                      <a:cubicBezTo>
                        <a:pt x="77" y="822"/>
                        <a:pt x="99" y="844"/>
                        <a:pt x="126" y="844"/>
                      </a:cubicBezTo>
                      <a:cubicBezTo>
                        <a:pt x="154" y="844"/>
                        <a:pt x="176" y="822"/>
                        <a:pt x="176" y="794"/>
                      </a:cubicBezTo>
                      <a:cubicBezTo>
                        <a:pt x="176" y="481"/>
                        <a:pt x="176" y="481"/>
                        <a:pt x="176" y="481"/>
                      </a:cubicBezTo>
                      <a:cubicBezTo>
                        <a:pt x="194" y="481"/>
                        <a:pt x="194" y="481"/>
                        <a:pt x="194" y="481"/>
                      </a:cubicBezTo>
                      <a:cubicBezTo>
                        <a:pt x="194" y="794"/>
                        <a:pt x="194" y="794"/>
                        <a:pt x="194" y="794"/>
                      </a:cubicBezTo>
                      <a:cubicBezTo>
                        <a:pt x="194" y="822"/>
                        <a:pt x="217" y="844"/>
                        <a:pt x="244" y="844"/>
                      </a:cubicBezTo>
                      <a:cubicBezTo>
                        <a:pt x="271" y="844"/>
                        <a:pt x="293" y="822"/>
                        <a:pt x="293" y="794"/>
                      </a:cubicBezTo>
                      <a:cubicBezTo>
                        <a:pt x="293" y="450"/>
                        <a:pt x="293" y="450"/>
                        <a:pt x="293" y="450"/>
                      </a:cubicBezTo>
                      <a:cubicBezTo>
                        <a:pt x="293" y="374"/>
                        <a:pt x="293" y="374"/>
                        <a:pt x="293" y="374"/>
                      </a:cubicBezTo>
                      <a:cubicBezTo>
                        <a:pt x="293" y="205"/>
                        <a:pt x="293" y="205"/>
                        <a:pt x="293" y="205"/>
                      </a:cubicBezTo>
                      <a:cubicBezTo>
                        <a:pt x="309" y="202"/>
                        <a:pt x="331" y="196"/>
                        <a:pt x="356" y="185"/>
                      </a:cubicBezTo>
                      <a:cubicBezTo>
                        <a:pt x="407" y="164"/>
                        <a:pt x="471" y="126"/>
                        <a:pt x="529" y="56"/>
                      </a:cubicBezTo>
                      <a:cubicBezTo>
                        <a:pt x="541" y="43"/>
                        <a:pt x="539" y="22"/>
                        <a:pt x="525" y="11"/>
                      </a:cubicBezTo>
                      <a:cubicBezTo>
                        <a:pt x="512" y="0"/>
                        <a:pt x="491" y="2"/>
                        <a:pt x="480" y="15"/>
                      </a:cubicBezTo>
                      <a:cubicBezTo>
                        <a:pt x="430" y="76"/>
                        <a:pt x="374" y="108"/>
                        <a:pt x="331" y="126"/>
                      </a:cubicBezTo>
                      <a:cubicBezTo>
                        <a:pt x="310" y="135"/>
                        <a:pt x="292" y="140"/>
                        <a:pt x="279" y="143"/>
                      </a:cubicBezTo>
                      <a:cubicBezTo>
                        <a:pt x="273" y="144"/>
                        <a:pt x="268" y="145"/>
                        <a:pt x="265" y="146"/>
                      </a:cubicBezTo>
                      <a:cubicBezTo>
                        <a:pt x="265" y="146"/>
                        <a:pt x="265" y="146"/>
                        <a:pt x="265" y="146"/>
                      </a:cubicBezTo>
                      <a:cubicBezTo>
                        <a:pt x="264" y="146"/>
                        <a:pt x="263" y="146"/>
                        <a:pt x="262" y="146"/>
                      </a:cubicBezTo>
                      <a:cubicBezTo>
                        <a:pt x="108" y="146"/>
                        <a:pt x="108" y="146"/>
                        <a:pt x="108" y="146"/>
                      </a:cubicBezTo>
                      <a:cubicBezTo>
                        <a:pt x="106" y="146"/>
                        <a:pt x="104" y="146"/>
                        <a:pt x="102" y="146"/>
                      </a:cubicBezTo>
                      <a:cubicBezTo>
                        <a:pt x="100" y="147"/>
                        <a:pt x="97" y="147"/>
                        <a:pt x="95" y="148"/>
                      </a:cubicBezTo>
                      <a:cubicBezTo>
                        <a:pt x="64" y="157"/>
                        <a:pt x="42" y="179"/>
                        <a:pt x="26" y="204"/>
                      </a:cubicBezTo>
                      <a:cubicBezTo>
                        <a:pt x="10" y="229"/>
                        <a:pt x="0" y="257"/>
                        <a:pt x="0" y="285"/>
                      </a:cubicBezTo>
                      <a:cubicBezTo>
                        <a:pt x="0" y="303"/>
                        <a:pt x="4" y="323"/>
                        <a:pt x="18" y="339"/>
                      </a:cubicBezTo>
                      <a:cubicBezTo>
                        <a:pt x="32" y="356"/>
                        <a:pt x="54" y="364"/>
                        <a:pt x="76" y="36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grpSp>
          <p:sp>
            <p:nvSpPr>
              <p:cNvPr id="24" name="Pěticípá hvězda 23"/>
              <p:cNvSpPr/>
              <p:nvPr/>
            </p:nvSpPr>
            <p:spPr>
              <a:xfrm>
                <a:off x="3212582" y="2622276"/>
                <a:ext cx="220649" cy="180069"/>
              </a:xfrm>
              <a:prstGeom prst="star5">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a:ln>
                    <a:noFill/>
                  </a:ln>
                  <a:solidFill>
                    <a:sysClr val="windowText" lastClr="000000"/>
                  </a:solidFill>
                  <a:effectLst/>
                  <a:uLnTx/>
                  <a:uFillTx/>
                </a:endParaRPr>
              </a:p>
            </p:txBody>
          </p:sp>
        </p:grpSp>
      </p:grpSp>
      <p:sp>
        <p:nvSpPr>
          <p:cNvPr id="2" name="Zástupný symbol pro číslo snímku 1"/>
          <p:cNvSpPr>
            <a:spLocks noGrp="1"/>
          </p:cNvSpPr>
          <p:nvPr>
            <p:ph type="sldNum" sz="quarter" idx="12"/>
          </p:nvPr>
        </p:nvSpPr>
        <p:spPr/>
        <p:txBody>
          <a:bodyPr/>
          <a:lstStyle/>
          <a:p>
            <a:pPr defTabSz="685800">
              <a:defRPr/>
            </a:pPr>
            <a:fld id="{EFA7B33C-2957-4FED-A986-F7D0C74A1F7C}" type="slidenum">
              <a:rPr lang="cs-CZ" smtClean="0">
                <a:solidFill>
                  <a:srgbClr val="003C78"/>
                </a:solidFill>
              </a:rPr>
              <a:pPr defTabSz="685800">
                <a:defRPr/>
              </a:pPr>
              <a:t>38</a:t>
            </a:fld>
            <a:endParaRPr lang="cs-CZ" dirty="0">
              <a:solidFill>
                <a:srgbClr val="003C78"/>
              </a:solidFill>
            </a:endParaRPr>
          </a:p>
        </p:txBody>
      </p:sp>
      <p:sp>
        <p:nvSpPr>
          <p:cNvPr id="6" name="Nadpis 3"/>
          <p:cNvSpPr txBox="1">
            <a:spLocks/>
          </p:cNvSpPr>
          <p:nvPr/>
        </p:nvSpPr>
        <p:spPr>
          <a:xfrm>
            <a:off x="220553" y="454018"/>
            <a:ext cx="8654595" cy="461548"/>
          </a:xfrm>
          <a:prstGeom prst="rect">
            <a:avLst/>
          </a:prstGeom>
        </p:spPr>
        <p:txBody>
          <a:bodyPr vert="horz" lIns="36000" tIns="45720" rIns="36000" bIns="45720" rtlCol="0" anchor="t">
            <a:noAutofit/>
          </a:bodyPr>
          <a:lstStyle>
            <a:lvl1pPr algn="l" defTabSz="914400" rtl="0" eaLnBrk="1" latinLnBrk="0" hangingPunct="1">
              <a:spcBef>
                <a:spcPct val="0"/>
              </a:spcBef>
              <a:buNone/>
              <a:defRPr sz="2800" b="1" kern="1200">
                <a:solidFill>
                  <a:srgbClr val="404040"/>
                </a:solidFill>
                <a:latin typeface="Calibri" pitchFamily="34" charset="0"/>
                <a:ea typeface="+mj-ea"/>
                <a:cs typeface="Arial"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pl-PL" sz="2400" b="1" i="0" u="none" strike="noStrike" kern="1200" cap="none" spc="0" normalizeH="0" baseline="0" noProof="0" dirty="0">
                <a:ln>
                  <a:noFill/>
                </a:ln>
                <a:solidFill>
                  <a:srgbClr val="404040"/>
                </a:solidFill>
                <a:effectLst/>
                <a:uLnTx/>
                <a:uFillTx/>
                <a:latin typeface="Calibri" pitchFamily="34" charset="0"/>
                <a:ea typeface="+mj-ea"/>
                <a:cs typeface="Arial" pitchFamily="34" charset="0"/>
              </a:rPr>
              <a:t>Kraj Vysočina</a:t>
            </a:r>
          </a:p>
        </p:txBody>
      </p:sp>
      <p:sp>
        <p:nvSpPr>
          <p:cNvPr id="7" name="Zástupný symbol pro text 4"/>
          <p:cNvSpPr txBox="1">
            <a:spLocks/>
          </p:cNvSpPr>
          <p:nvPr/>
        </p:nvSpPr>
        <p:spPr>
          <a:xfrm>
            <a:off x="166765" y="188107"/>
            <a:ext cx="6710396" cy="442661"/>
          </a:xfrm>
          <a:prstGeom prst="rect">
            <a:avLst/>
          </a:prstGeom>
        </p:spPr>
        <p:txBody>
          <a:bodyPr/>
          <a:lstStyle>
            <a:lvl1pPr marL="174625" indent="-174625" algn="l" defTabSz="914400" rtl="0" eaLnBrk="1" latinLnBrk="0" hangingPunct="1">
              <a:spcBef>
                <a:spcPct val="20000"/>
              </a:spcBef>
              <a:buFont typeface="Wingdings" pitchFamily="2" charset="2"/>
              <a:buChar char="§"/>
              <a:defRPr sz="2000" kern="1200">
                <a:solidFill>
                  <a:srgbClr val="404040"/>
                </a:solidFill>
                <a:latin typeface="Calibri" pitchFamily="34" charset="0"/>
                <a:ea typeface="+mn-ea"/>
                <a:cs typeface="Arial" pitchFamily="34" charset="0"/>
              </a:defRPr>
            </a:lvl1pPr>
            <a:lvl2pPr marL="444500" indent="-203200" algn="l" defTabSz="914400" rtl="0" eaLnBrk="1" latinLnBrk="0" hangingPunct="1">
              <a:spcBef>
                <a:spcPct val="20000"/>
              </a:spcBef>
              <a:buSzPct val="100000"/>
              <a:buFont typeface="Wingdings" panose="05000000000000000000" pitchFamily="2" charset="2"/>
              <a:buChar char="§"/>
              <a:defRPr sz="1800" kern="1200">
                <a:solidFill>
                  <a:srgbClr val="404040"/>
                </a:solidFill>
                <a:latin typeface="Calibri" pitchFamily="34" charset="0"/>
                <a:ea typeface="+mn-ea"/>
                <a:cs typeface="Arial" pitchFamily="34" charset="0"/>
              </a:defRPr>
            </a:lvl2pPr>
            <a:lvl3pPr marL="622300" indent="-127000" algn="l" defTabSz="914400" rtl="0" eaLnBrk="1" latinLnBrk="0" hangingPunct="1">
              <a:spcBef>
                <a:spcPct val="20000"/>
              </a:spcBef>
              <a:buSzPct val="100000"/>
              <a:buFont typeface="Arial" pitchFamily="34" charset="0"/>
              <a:buNone/>
              <a:defRPr sz="1800" kern="1200">
                <a:solidFill>
                  <a:srgbClr val="404040"/>
                </a:solidFill>
                <a:latin typeface="Calibri" pitchFamily="34" charset="0"/>
                <a:ea typeface="+mn-ea"/>
                <a:cs typeface="Arial" pitchFamily="34" charset="0"/>
              </a:defRPr>
            </a:lvl3pPr>
            <a:lvl4pPr marL="901700" indent="-139700" algn="l" defTabSz="914400" rtl="0" eaLnBrk="1" latinLnBrk="0" hangingPunct="1">
              <a:spcBef>
                <a:spcPct val="20000"/>
              </a:spcBef>
              <a:buFont typeface="Arial" pitchFamily="34" charset="0"/>
              <a:buNone/>
              <a:defRPr sz="1600" kern="1200">
                <a:solidFill>
                  <a:srgbClr val="404040"/>
                </a:solidFill>
                <a:latin typeface="Calibri" pitchFamily="34" charset="0"/>
                <a:ea typeface="+mn-ea"/>
                <a:cs typeface="Arial" pitchFamily="34" charset="0"/>
              </a:defRPr>
            </a:lvl4pPr>
            <a:lvl5pPr marL="1257300" indent="-139700" algn="l" defTabSz="914400" rtl="0" eaLnBrk="1" latinLnBrk="0" hangingPunct="1">
              <a:spcBef>
                <a:spcPct val="20000"/>
              </a:spcBef>
              <a:buFont typeface="Arial" pitchFamily="34" charset="0"/>
              <a:buNone/>
              <a:defRPr sz="1400" kern="1200">
                <a:solidFill>
                  <a:srgbClr val="404040"/>
                </a:solidFill>
                <a:latin typeface="Calibri"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Wingdings" pitchFamily="2" charset="2"/>
              <a:buNone/>
              <a:tabLst/>
              <a:defRPr/>
            </a:pPr>
            <a:r>
              <a:rPr kumimoji="0" lang="pl-PL" sz="1800" b="0" i="0" u="none" strike="noStrike" kern="1200" cap="none" spc="0" normalizeH="0" baseline="0" noProof="0" dirty="0">
                <a:ln>
                  <a:noFill/>
                </a:ln>
                <a:solidFill>
                  <a:srgbClr val="404040"/>
                </a:solidFill>
                <a:effectLst/>
                <a:uLnTx/>
                <a:uFillTx/>
                <a:latin typeface="Calibri" pitchFamily="34" charset="0"/>
                <a:ea typeface="+mn-ea"/>
                <a:cs typeface="Arial" pitchFamily="34" charset="0"/>
              </a:rPr>
              <a:t>JAK SI TIC VEDLA V JEDNOTLIVÝCH KRAJÍCH?</a:t>
            </a:r>
          </a:p>
        </p:txBody>
      </p:sp>
      <p:grpSp>
        <p:nvGrpSpPr>
          <p:cNvPr id="60" name="Skupina 59"/>
          <p:cNvGrpSpPr/>
          <p:nvPr/>
        </p:nvGrpSpPr>
        <p:grpSpPr>
          <a:xfrm>
            <a:off x="5220886" y="4431589"/>
            <a:ext cx="2303951" cy="247593"/>
            <a:chOff x="5245266" y="2311868"/>
            <a:chExt cx="2303951" cy="247593"/>
          </a:xfrm>
        </p:grpSpPr>
        <p:sp>
          <p:nvSpPr>
            <p:cNvPr id="8" name="TextovéPole 7"/>
            <p:cNvSpPr txBox="1"/>
            <p:nvPr/>
          </p:nvSpPr>
          <p:spPr>
            <a:xfrm>
              <a:off x="5365835" y="2312812"/>
              <a:ext cx="525354" cy="246221"/>
            </a:xfrm>
            <a:prstGeom prst="rect">
              <a:avLst/>
            </a:prstGeom>
          </p:spPr>
          <p:txBody>
            <a:bodyPr wrap="none" rtlCol="0">
              <a:spAutoFit/>
            </a:bodyPr>
            <a:lstStyle/>
            <a:p>
              <a:pPr marL="0" marR="0" lvl="0" indent="0" defTabSz="914330" eaLnBrk="1" fontAlgn="auto" latinLnBrk="0" hangingPunct="1">
                <a:lnSpc>
                  <a:spcPct val="100000"/>
                </a:lnSpc>
                <a:spcBef>
                  <a:spcPts val="600"/>
                </a:spcBef>
                <a:spcAft>
                  <a:spcPts val="0"/>
                </a:spcAft>
                <a:buClrTx/>
                <a:buSzTx/>
                <a:buFontTx/>
                <a:buNone/>
                <a:tabLst/>
                <a:defRPr/>
              </a:pPr>
              <a:r>
                <a:rPr kumimoji="0" lang="cs-CZ" sz="1000" b="0" i="0" u="none" strike="noStrike" kern="0" cap="none" spc="0" normalizeH="0" baseline="0" noProof="0" dirty="0">
                  <a:ln>
                    <a:noFill/>
                  </a:ln>
                  <a:solidFill>
                    <a:srgbClr val="404040"/>
                  </a:solidFill>
                  <a:effectLst/>
                  <a:uLnTx/>
                  <a:uFillTx/>
                  <a:latin typeface="Calibri"/>
                  <a:cs typeface="Arial" pitchFamily="34" charset="0"/>
                </a:rPr>
                <a:t>&gt; 85 %</a:t>
              </a:r>
            </a:p>
          </p:txBody>
        </p:sp>
        <p:sp>
          <p:nvSpPr>
            <p:cNvPr id="9" name="Obdélník 8"/>
            <p:cNvSpPr/>
            <p:nvPr/>
          </p:nvSpPr>
          <p:spPr>
            <a:xfrm>
              <a:off x="5245266" y="2390351"/>
              <a:ext cx="175731" cy="81080"/>
            </a:xfrm>
            <a:prstGeom prst="rect">
              <a:avLst/>
            </a:prstGeom>
            <a:solidFill>
              <a:srgbClr val="00B05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10" name="Obdélník 9"/>
            <p:cNvSpPr/>
            <p:nvPr/>
          </p:nvSpPr>
          <p:spPr>
            <a:xfrm>
              <a:off x="5912077" y="2390351"/>
              <a:ext cx="175731" cy="81080"/>
            </a:xfrm>
            <a:prstGeom prst="rect">
              <a:avLst/>
            </a:prstGeom>
            <a:solidFill>
              <a:srgbClr val="FFC00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11" name="Obdélník 10"/>
            <p:cNvSpPr/>
            <p:nvPr/>
          </p:nvSpPr>
          <p:spPr>
            <a:xfrm>
              <a:off x="6903854" y="2387376"/>
              <a:ext cx="175731" cy="81080"/>
            </a:xfrm>
            <a:prstGeom prst="rect">
              <a:avLst/>
            </a:prstGeom>
            <a:solidFill>
              <a:srgbClr val="FF000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12" name="TextovéPole 11"/>
            <p:cNvSpPr txBox="1"/>
            <p:nvPr/>
          </p:nvSpPr>
          <p:spPr>
            <a:xfrm>
              <a:off x="7023863" y="2311868"/>
              <a:ext cx="525354" cy="246221"/>
            </a:xfrm>
            <a:prstGeom prst="rect">
              <a:avLst/>
            </a:prstGeom>
          </p:spPr>
          <p:txBody>
            <a:bodyPr wrap="none" rtlCol="0">
              <a:spAutoFit/>
            </a:bodyPr>
            <a:lstStyle/>
            <a:p>
              <a:pPr marL="0" marR="0" lvl="0" indent="0" defTabSz="914330" eaLnBrk="1" fontAlgn="auto" latinLnBrk="0" hangingPunct="1">
                <a:lnSpc>
                  <a:spcPct val="100000"/>
                </a:lnSpc>
                <a:spcBef>
                  <a:spcPts val="600"/>
                </a:spcBef>
                <a:spcAft>
                  <a:spcPts val="0"/>
                </a:spcAft>
                <a:buClrTx/>
                <a:buSzTx/>
                <a:buFontTx/>
                <a:buNone/>
                <a:tabLst/>
                <a:defRPr/>
              </a:pPr>
              <a:r>
                <a:rPr kumimoji="0" lang="cs-CZ" sz="1000" b="0" i="0" u="none" strike="noStrike" kern="0" cap="none" spc="0" normalizeH="0" baseline="0" noProof="0" dirty="0">
                  <a:ln>
                    <a:noFill/>
                  </a:ln>
                  <a:solidFill>
                    <a:srgbClr val="404040"/>
                  </a:solidFill>
                  <a:effectLst/>
                  <a:uLnTx/>
                  <a:uFillTx/>
                  <a:latin typeface="Calibri"/>
                  <a:cs typeface="Arial" pitchFamily="34" charset="0"/>
                </a:rPr>
                <a:t>&lt; 70 %</a:t>
              </a:r>
            </a:p>
          </p:txBody>
        </p:sp>
        <p:sp>
          <p:nvSpPr>
            <p:cNvPr id="13" name="TextovéPole 12"/>
            <p:cNvSpPr txBox="1"/>
            <p:nvPr/>
          </p:nvSpPr>
          <p:spPr>
            <a:xfrm>
              <a:off x="6039359" y="2313240"/>
              <a:ext cx="880151" cy="246221"/>
            </a:xfrm>
            <a:prstGeom prst="rect">
              <a:avLst/>
            </a:prstGeom>
          </p:spPr>
          <p:txBody>
            <a:bodyPr wrap="none" rtlCol="0">
              <a:spAutoFit/>
            </a:bodyPr>
            <a:lstStyle/>
            <a:p>
              <a:pPr marL="0" marR="0" lvl="0" indent="0" defTabSz="914330" eaLnBrk="1" fontAlgn="auto" latinLnBrk="0" hangingPunct="1">
                <a:lnSpc>
                  <a:spcPct val="100000"/>
                </a:lnSpc>
                <a:spcBef>
                  <a:spcPts val="600"/>
                </a:spcBef>
                <a:spcAft>
                  <a:spcPts val="0"/>
                </a:spcAft>
                <a:buClrTx/>
                <a:buSzTx/>
                <a:buFontTx/>
                <a:buNone/>
                <a:tabLst/>
                <a:defRPr/>
              </a:pPr>
              <a:r>
                <a:rPr kumimoji="0" lang="cs-CZ" sz="1000" b="0" i="0" u="none" strike="noStrike" kern="0" cap="none" spc="0" normalizeH="0" baseline="0" noProof="0" dirty="0">
                  <a:ln>
                    <a:noFill/>
                  </a:ln>
                  <a:solidFill>
                    <a:srgbClr val="404040"/>
                  </a:solidFill>
                  <a:effectLst/>
                  <a:uLnTx/>
                  <a:uFillTx/>
                  <a:latin typeface="Calibri"/>
                  <a:cs typeface="Arial" pitchFamily="34" charset="0"/>
                </a:rPr>
                <a:t>70 % až 85 % </a:t>
              </a:r>
            </a:p>
          </p:txBody>
        </p:sp>
      </p:grpSp>
      <p:graphicFrame>
        <p:nvGraphicFramePr>
          <p:cNvPr id="14" name="Chart 1"/>
          <p:cNvGraphicFramePr/>
          <p:nvPr>
            <p:extLst>
              <p:ext uri="{D42A27DB-BD31-4B8C-83A1-F6EECF244321}">
                <p14:modId xmlns:p14="http://schemas.microsoft.com/office/powerpoint/2010/main" val="239894682"/>
              </p:ext>
            </p:extLst>
          </p:nvPr>
        </p:nvGraphicFramePr>
        <p:xfrm>
          <a:off x="4374135" y="2158001"/>
          <a:ext cx="3898033" cy="2263426"/>
        </p:xfrm>
        <a:graphic>
          <a:graphicData uri="http://schemas.openxmlformats.org/drawingml/2006/chart">
            <c:chart xmlns:c="http://schemas.openxmlformats.org/drawingml/2006/chart" xmlns:r="http://schemas.openxmlformats.org/officeDocument/2006/relationships" r:id="rId4"/>
          </a:graphicData>
        </a:graphic>
      </p:graphicFrame>
      <p:grpSp>
        <p:nvGrpSpPr>
          <p:cNvPr id="15" name="Skupina 14"/>
          <p:cNvGrpSpPr/>
          <p:nvPr/>
        </p:nvGrpSpPr>
        <p:grpSpPr>
          <a:xfrm>
            <a:off x="468292" y="1045629"/>
            <a:ext cx="1660880" cy="1097302"/>
            <a:chOff x="378494" y="1280334"/>
            <a:chExt cx="1370979" cy="849543"/>
          </a:xfrm>
          <a:solidFill>
            <a:srgbClr val="404040"/>
          </a:solidFill>
        </p:grpSpPr>
        <p:sp>
          <p:nvSpPr>
            <p:cNvPr id="16" name="Obdélník 15"/>
            <p:cNvSpPr/>
            <p:nvPr/>
          </p:nvSpPr>
          <p:spPr>
            <a:xfrm>
              <a:off x="378494" y="1288473"/>
              <a:ext cx="1370979" cy="84140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17" name="TextovéPole 16"/>
            <p:cNvSpPr txBox="1"/>
            <p:nvPr/>
          </p:nvSpPr>
          <p:spPr>
            <a:xfrm>
              <a:off x="378494" y="1280334"/>
              <a:ext cx="1370979" cy="616586"/>
            </a:xfrm>
            <a:prstGeom prst="rect">
              <a:avLst/>
            </a:prstGeom>
            <a:grpFill/>
          </p:spPr>
          <p:txBody>
            <a:bodyPr wrap="square" lIns="90000" tIns="54000" rIns="90000" bIns="90000" rtlCol="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cs-CZ" sz="4400" b="1" kern="0" dirty="0">
                  <a:solidFill>
                    <a:srgbClr val="00B050"/>
                  </a:solidFill>
                  <a:latin typeface="Calibri" panose="020F0502020204030204" pitchFamily="34" charset="0"/>
                </a:rPr>
                <a:t>86</a:t>
              </a:r>
              <a:r>
                <a:rPr kumimoji="0" lang="cs-CZ" sz="4400" b="1" i="0" u="none" strike="noStrike" kern="0" cap="none" spc="0" normalizeH="0" baseline="0" noProof="0" dirty="0">
                  <a:ln>
                    <a:noFill/>
                  </a:ln>
                  <a:solidFill>
                    <a:srgbClr val="00B050"/>
                  </a:solidFill>
                  <a:effectLst/>
                  <a:uLnTx/>
                  <a:uFillTx/>
                  <a:latin typeface="Calibri" panose="020F0502020204030204" pitchFamily="34" charset="0"/>
                </a:rPr>
                <a:t>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1400" b="1" i="0" u="none" strike="noStrike" kern="0" cap="none" spc="0" normalizeH="0" baseline="0" noProof="0" dirty="0">
                  <a:ln>
                    <a:noFill/>
                  </a:ln>
                  <a:solidFill>
                    <a:schemeClr val="bg1"/>
                  </a:solidFill>
                  <a:effectLst/>
                  <a:uLnTx/>
                  <a:uFillTx/>
                  <a:latin typeface="Calibri" panose="020F0502020204030204" pitchFamily="34" charset="0"/>
                </a:rPr>
                <a:t>n = 41</a:t>
              </a:r>
            </a:p>
          </p:txBody>
        </p:sp>
      </p:grpSp>
      <p:grpSp>
        <p:nvGrpSpPr>
          <p:cNvPr id="51" name="Skupina 50"/>
          <p:cNvGrpSpPr/>
          <p:nvPr/>
        </p:nvGrpSpPr>
        <p:grpSpPr>
          <a:xfrm>
            <a:off x="2152268" y="989443"/>
            <a:ext cx="2041420" cy="1102557"/>
            <a:chOff x="2329469" y="991069"/>
            <a:chExt cx="2041420" cy="1102557"/>
          </a:xfrm>
        </p:grpSpPr>
        <p:sp>
          <p:nvSpPr>
            <p:cNvPr id="4" name="Obdélník 3"/>
            <p:cNvSpPr/>
            <p:nvPr/>
          </p:nvSpPr>
          <p:spPr>
            <a:xfrm>
              <a:off x="2347123" y="1347884"/>
              <a:ext cx="1742825" cy="706131"/>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18" name="TextovéPole 17"/>
            <p:cNvSpPr txBox="1"/>
            <p:nvPr/>
          </p:nvSpPr>
          <p:spPr>
            <a:xfrm>
              <a:off x="2345913" y="1047096"/>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Celkový index v ČR:</a:t>
              </a:r>
            </a:p>
          </p:txBody>
        </p:sp>
        <p:sp>
          <p:nvSpPr>
            <p:cNvPr id="19" name="TextovéPole 18"/>
            <p:cNvSpPr txBox="1"/>
            <p:nvPr/>
          </p:nvSpPr>
          <p:spPr>
            <a:xfrm>
              <a:off x="3482495" y="991069"/>
              <a:ext cx="888394"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sz="1600" b="1" kern="0" dirty="0">
                  <a:solidFill>
                    <a:srgbClr val="00B050"/>
                  </a:solidFill>
                  <a:latin typeface="Calibri" panose="020F0502020204030204" pitchFamily="34" charset="0"/>
                </a:rPr>
                <a:t>87</a:t>
              </a:r>
              <a:r>
                <a:rPr kumimoji="0" lang="cs-CZ" sz="1600" b="1" i="0" u="none" strike="noStrike" kern="0" cap="none" spc="0" normalizeH="0" baseline="0" noProof="0" dirty="0">
                  <a:ln>
                    <a:noFill/>
                  </a:ln>
                  <a:solidFill>
                    <a:srgbClr val="00B050"/>
                  </a:solidFill>
                  <a:effectLst/>
                  <a:uLnTx/>
                  <a:uFillTx/>
                  <a:latin typeface="Calibri" panose="020F0502020204030204" pitchFamily="34" charset="0"/>
                </a:rPr>
                <a:t> %</a:t>
              </a:r>
            </a:p>
          </p:txBody>
        </p:sp>
        <p:sp>
          <p:nvSpPr>
            <p:cNvPr id="20" name="TextovéPole 19"/>
            <p:cNvSpPr txBox="1"/>
            <p:nvPr/>
          </p:nvSpPr>
          <p:spPr>
            <a:xfrm>
              <a:off x="2329469" y="1752804"/>
              <a:ext cx="1978431"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V celorepublikovém srovnání</a:t>
              </a:r>
            </a:p>
          </p:txBody>
        </p:sp>
      </p:grpSp>
      <p:grpSp>
        <p:nvGrpSpPr>
          <p:cNvPr id="44" name="Skupina 43"/>
          <p:cNvGrpSpPr/>
          <p:nvPr/>
        </p:nvGrpSpPr>
        <p:grpSpPr>
          <a:xfrm>
            <a:off x="5585685" y="989443"/>
            <a:ext cx="1954167" cy="1063043"/>
            <a:chOff x="5353287" y="1000492"/>
            <a:chExt cx="1954167" cy="1063043"/>
          </a:xfrm>
        </p:grpSpPr>
        <p:sp>
          <p:nvSpPr>
            <p:cNvPr id="27" name="Obdélník 26"/>
            <p:cNvSpPr/>
            <p:nvPr/>
          </p:nvSpPr>
          <p:spPr>
            <a:xfrm>
              <a:off x="5363079" y="1357404"/>
              <a:ext cx="1620000" cy="706131"/>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33" name="TextovéPole 32"/>
            <p:cNvSpPr txBox="1"/>
            <p:nvPr/>
          </p:nvSpPr>
          <p:spPr>
            <a:xfrm>
              <a:off x="5353287" y="1056519"/>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Index v roce 2016:</a:t>
              </a:r>
            </a:p>
          </p:txBody>
        </p:sp>
        <p:sp>
          <p:nvSpPr>
            <p:cNvPr id="34" name="TextovéPole 33"/>
            <p:cNvSpPr txBox="1"/>
            <p:nvPr/>
          </p:nvSpPr>
          <p:spPr>
            <a:xfrm>
              <a:off x="6419060" y="1000492"/>
              <a:ext cx="888394"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600" b="1" i="0" u="none" strike="noStrike" kern="0" cap="none" spc="0" normalizeH="0" baseline="0" noProof="0" dirty="0">
                  <a:ln>
                    <a:noFill/>
                  </a:ln>
                  <a:solidFill>
                    <a:srgbClr val="00B050"/>
                  </a:solidFill>
                  <a:effectLst/>
                  <a:uLnTx/>
                  <a:uFillTx/>
                  <a:latin typeface="Calibri" panose="020F0502020204030204" pitchFamily="34" charset="0"/>
                </a:rPr>
                <a:t>90 %</a:t>
              </a:r>
            </a:p>
          </p:txBody>
        </p:sp>
      </p:grpSp>
      <p:grpSp>
        <p:nvGrpSpPr>
          <p:cNvPr id="42" name="Skupina 41"/>
          <p:cNvGrpSpPr/>
          <p:nvPr/>
        </p:nvGrpSpPr>
        <p:grpSpPr>
          <a:xfrm>
            <a:off x="7196812" y="982812"/>
            <a:ext cx="1895016" cy="1068462"/>
            <a:chOff x="7017062" y="990941"/>
            <a:chExt cx="2070565" cy="1068462"/>
          </a:xfrm>
        </p:grpSpPr>
        <p:sp>
          <p:nvSpPr>
            <p:cNvPr id="30" name="Obdélník 29"/>
            <p:cNvSpPr/>
            <p:nvPr/>
          </p:nvSpPr>
          <p:spPr>
            <a:xfrm>
              <a:off x="7062473" y="1353272"/>
              <a:ext cx="1770072" cy="706131"/>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35" name="TextovéPole 34"/>
            <p:cNvSpPr txBox="1"/>
            <p:nvPr/>
          </p:nvSpPr>
          <p:spPr>
            <a:xfrm>
              <a:off x="7017062" y="1047187"/>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Index v roce 2015:</a:t>
              </a:r>
            </a:p>
          </p:txBody>
        </p:sp>
        <p:sp>
          <p:nvSpPr>
            <p:cNvPr id="36" name="TextovéPole 35"/>
            <p:cNvSpPr txBox="1"/>
            <p:nvPr/>
          </p:nvSpPr>
          <p:spPr>
            <a:xfrm>
              <a:off x="8199233" y="990941"/>
              <a:ext cx="888394"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sz="1600" b="1" kern="0" dirty="0">
                  <a:solidFill>
                    <a:srgbClr val="00B050"/>
                  </a:solidFill>
                  <a:latin typeface="Calibri" panose="020F0502020204030204" pitchFamily="34" charset="0"/>
                </a:rPr>
                <a:t>88</a:t>
              </a:r>
              <a:r>
                <a:rPr kumimoji="0" lang="cs-CZ" sz="1600" b="1" i="0" u="none" strike="noStrike" kern="0" cap="none" spc="0" normalizeH="0" baseline="0" noProof="0" dirty="0">
                  <a:ln>
                    <a:noFill/>
                  </a:ln>
                  <a:solidFill>
                    <a:srgbClr val="00B050"/>
                  </a:solidFill>
                  <a:effectLst/>
                  <a:uLnTx/>
                  <a:uFillTx/>
                  <a:latin typeface="Calibri" panose="020F0502020204030204" pitchFamily="34" charset="0"/>
                </a:rPr>
                <a:t> %</a:t>
              </a:r>
            </a:p>
          </p:txBody>
        </p:sp>
      </p:grpSp>
      <p:grpSp>
        <p:nvGrpSpPr>
          <p:cNvPr id="45" name="Skupina 44"/>
          <p:cNvGrpSpPr/>
          <p:nvPr/>
        </p:nvGrpSpPr>
        <p:grpSpPr>
          <a:xfrm>
            <a:off x="3942827" y="989443"/>
            <a:ext cx="1954167" cy="1063043"/>
            <a:chOff x="5353287" y="1000492"/>
            <a:chExt cx="1954167" cy="1063043"/>
          </a:xfrm>
        </p:grpSpPr>
        <p:sp>
          <p:nvSpPr>
            <p:cNvPr id="46" name="Obdélník 45"/>
            <p:cNvSpPr/>
            <p:nvPr/>
          </p:nvSpPr>
          <p:spPr>
            <a:xfrm>
              <a:off x="5363079" y="1357404"/>
              <a:ext cx="1620000" cy="706131"/>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49" name="TextovéPole 48"/>
            <p:cNvSpPr txBox="1"/>
            <p:nvPr/>
          </p:nvSpPr>
          <p:spPr>
            <a:xfrm>
              <a:off x="5353287" y="1056519"/>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Index v roce 2018:</a:t>
              </a:r>
            </a:p>
          </p:txBody>
        </p:sp>
        <p:sp>
          <p:nvSpPr>
            <p:cNvPr id="50" name="TextovéPole 49"/>
            <p:cNvSpPr txBox="1"/>
            <p:nvPr/>
          </p:nvSpPr>
          <p:spPr>
            <a:xfrm>
              <a:off x="6419060" y="1000492"/>
              <a:ext cx="888394"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600" b="1" i="0" u="none" strike="noStrike" kern="0" cap="none" spc="0" normalizeH="0" baseline="0" noProof="0" dirty="0">
                  <a:ln>
                    <a:noFill/>
                  </a:ln>
                  <a:solidFill>
                    <a:srgbClr val="00B050"/>
                  </a:solidFill>
                  <a:effectLst/>
                  <a:uLnTx/>
                  <a:uFillTx/>
                  <a:latin typeface="Calibri" panose="020F0502020204030204" pitchFamily="34" charset="0"/>
                </a:rPr>
                <a:t>84 %</a:t>
              </a:r>
            </a:p>
          </p:txBody>
        </p:sp>
      </p:grpSp>
      <p:sp>
        <p:nvSpPr>
          <p:cNvPr id="57" name="TextovéPole 56"/>
          <p:cNvSpPr txBox="1"/>
          <p:nvPr/>
        </p:nvSpPr>
        <p:spPr>
          <a:xfrm>
            <a:off x="5595476" y="1748532"/>
            <a:ext cx="1685569"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Srovnání s před čtyřmi</a:t>
            </a:r>
            <a:r>
              <a:rPr kumimoji="0" lang="cs-CZ" sz="1050" b="1" i="0" u="none" strike="noStrike" kern="0" cap="none" spc="0" normalizeH="0" noProof="0" dirty="0">
                <a:ln>
                  <a:noFill/>
                </a:ln>
                <a:solidFill>
                  <a:schemeClr val="bg1"/>
                </a:solidFill>
                <a:effectLst/>
                <a:uLnTx/>
                <a:uFillTx/>
                <a:latin typeface="Calibri" panose="020F0502020204030204" pitchFamily="34" charset="0"/>
              </a:rPr>
              <a:t> lety</a:t>
            </a:r>
            <a:endParaRPr kumimoji="0" lang="cs-CZ" sz="1050" b="1" i="0" u="none" strike="noStrike" kern="0" cap="none" spc="0" normalizeH="0" baseline="0" noProof="0" dirty="0">
              <a:ln>
                <a:noFill/>
              </a:ln>
              <a:solidFill>
                <a:schemeClr val="bg1"/>
              </a:solidFill>
              <a:effectLst/>
              <a:uLnTx/>
              <a:uFillTx/>
              <a:latin typeface="Calibri" panose="020F0502020204030204" pitchFamily="34" charset="0"/>
            </a:endParaRPr>
          </a:p>
        </p:txBody>
      </p:sp>
      <p:sp>
        <p:nvSpPr>
          <p:cNvPr id="58" name="TextovéPole 57"/>
          <p:cNvSpPr txBox="1"/>
          <p:nvPr/>
        </p:nvSpPr>
        <p:spPr>
          <a:xfrm>
            <a:off x="7207899" y="1754518"/>
            <a:ext cx="1677003"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Srovnání s před pěti lety</a:t>
            </a:r>
          </a:p>
        </p:txBody>
      </p:sp>
      <p:sp>
        <p:nvSpPr>
          <p:cNvPr id="59" name="TextovéPole 58"/>
          <p:cNvSpPr txBox="1"/>
          <p:nvPr/>
        </p:nvSpPr>
        <p:spPr>
          <a:xfrm>
            <a:off x="3924113" y="1751178"/>
            <a:ext cx="1685569"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Srovnání</a:t>
            </a:r>
            <a:r>
              <a:rPr kumimoji="0" lang="cs-CZ" sz="1050" b="1" i="0" u="none" strike="noStrike" kern="0" cap="none" spc="0" normalizeH="0" noProof="0" dirty="0">
                <a:ln>
                  <a:noFill/>
                </a:ln>
                <a:solidFill>
                  <a:schemeClr val="bg1"/>
                </a:solidFill>
                <a:effectLst/>
                <a:uLnTx/>
                <a:uFillTx/>
                <a:latin typeface="Calibri" panose="020F0502020204030204" pitchFamily="34" charset="0"/>
              </a:rPr>
              <a:t> s před dvěma lety</a:t>
            </a:r>
            <a:endParaRPr kumimoji="0" lang="cs-CZ" sz="1050" b="1" i="0" u="none" strike="noStrike" kern="0" cap="none" spc="0" normalizeH="0" baseline="0" noProof="0" dirty="0">
              <a:ln>
                <a:noFill/>
              </a:ln>
              <a:solidFill>
                <a:schemeClr val="bg1"/>
              </a:solidFill>
              <a:effectLst/>
              <a:uLnTx/>
              <a:uFillTx/>
              <a:latin typeface="Calibri" panose="020F0502020204030204" pitchFamily="34" charset="0"/>
            </a:endParaRPr>
          </a:p>
        </p:txBody>
      </p:sp>
      <p:sp>
        <p:nvSpPr>
          <p:cNvPr id="53" name="TextovéPole 52"/>
          <p:cNvSpPr txBox="1"/>
          <p:nvPr/>
        </p:nvSpPr>
        <p:spPr>
          <a:xfrm>
            <a:off x="2655286" y="1400509"/>
            <a:ext cx="772096"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800" b="1" i="0" u="none" strike="noStrike" kern="0" cap="none" spc="0" normalizeH="0" baseline="0" noProof="0" dirty="0">
                <a:ln>
                  <a:noFill/>
                </a:ln>
                <a:solidFill>
                  <a:srgbClr val="ED6737"/>
                </a:solidFill>
                <a:effectLst/>
                <a:uLnTx/>
                <a:uFillTx/>
                <a:latin typeface="Calibri" panose="020F0502020204030204" pitchFamily="34" charset="0"/>
              </a:rPr>
              <a:t>-</a:t>
            </a:r>
            <a:r>
              <a:rPr kumimoji="0" lang="cs-CZ" sz="1800" b="1" i="0" u="none" strike="noStrike" kern="0" cap="none" spc="0" normalizeH="0" noProof="0" dirty="0">
                <a:ln>
                  <a:noFill/>
                </a:ln>
                <a:solidFill>
                  <a:srgbClr val="ED6737"/>
                </a:solidFill>
                <a:effectLst/>
                <a:uLnTx/>
                <a:uFillTx/>
                <a:latin typeface="Calibri" panose="020F0502020204030204" pitchFamily="34" charset="0"/>
              </a:rPr>
              <a:t> </a:t>
            </a:r>
            <a:r>
              <a:rPr kumimoji="0" lang="cs-CZ" sz="1800" b="1" i="0" u="none" strike="noStrike" kern="0" cap="none" spc="0" normalizeH="0" dirty="0">
                <a:ln>
                  <a:noFill/>
                </a:ln>
                <a:solidFill>
                  <a:srgbClr val="ED6737"/>
                </a:solidFill>
                <a:effectLst/>
                <a:uLnTx/>
                <a:uFillTx/>
                <a:latin typeface="Calibri" panose="020F0502020204030204" pitchFamily="34" charset="0"/>
              </a:rPr>
              <a:t>1</a:t>
            </a:r>
            <a:r>
              <a:rPr kumimoji="0" lang="cs-CZ" sz="1800" b="1" i="0" u="none" strike="noStrike" kern="0" cap="none" spc="0" normalizeH="0" baseline="0" noProof="0" dirty="0">
                <a:ln>
                  <a:noFill/>
                </a:ln>
                <a:solidFill>
                  <a:srgbClr val="ED6737"/>
                </a:solidFill>
                <a:effectLst/>
                <a:uLnTx/>
                <a:uFillTx/>
                <a:latin typeface="Calibri" panose="020F0502020204030204" pitchFamily="34" charset="0"/>
              </a:rPr>
              <a:t> %</a:t>
            </a:r>
          </a:p>
        </p:txBody>
      </p:sp>
      <p:sp>
        <p:nvSpPr>
          <p:cNvPr id="55" name="TextovéPole 54"/>
          <p:cNvSpPr txBox="1"/>
          <p:nvPr/>
        </p:nvSpPr>
        <p:spPr>
          <a:xfrm>
            <a:off x="4419359" y="1402311"/>
            <a:ext cx="737833"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800" b="1" i="0" u="none" strike="noStrike" kern="0" cap="none" spc="0" normalizeH="0" baseline="0" noProof="0" dirty="0">
                <a:ln>
                  <a:noFill/>
                </a:ln>
                <a:solidFill>
                  <a:srgbClr val="00B050"/>
                </a:solidFill>
                <a:effectLst/>
                <a:uLnTx/>
                <a:uFillTx/>
                <a:latin typeface="Calibri" panose="020F0502020204030204" pitchFamily="34" charset="0"/>
              </a:rPr>
              <a:t>+ 2 %</a:t>
            </a:r>
          </a:p>
        </p:txBody>
      </p:sp>
      <p:sp>
        <p:nvSpPr>
          <p:cNvPr id="56" name="TextovéPole 55"/>
          <p:cNvSpPr txBox="1"/>
          <p:nvPr/>
        </p:nvSpPr>
        <p:spPr>
          <a:xfrm>
            <a:off x="6039359" y="1407804"/>
            <a:ext cx="7555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800" b="1" i="0" u="none" strike="noStrike" kern="0" cap="none" spc="0" normalizeH="0" baseline="0" noProof="0" dirty="0">
                <a:ln>
                  <a:noFill/>
                </a:ln>
                <a:solidFill>
                  <a:srgbClr val="ED6737"/>
                </a:solidFill>
                <a:effectLst/>
                <a:uLnTx/>
                <a:uFillTx/>
                <a:latin typeface="Calibri" panose="020F0502020204030204" pitchFamily="34" charset="0"/>
              </a:rPr>
              <a:t>- 4 %</a:t>
            </a:r>
          </a:p>
        </p:txBody>
      </p:sp>
      <p:sp>
        <p:nvSpPr>
          <p:cNvPr id="61" name="TextovéPole 60"/>
          <p:cNvSpPr txBox="1"/>
          <p:nvPr/>
        </p:nvSpPr>
        <p:spPr>
          <a:xfrm>
            <a:off x="7679528" y="1401389"/>
            <a:ext cx="733743"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b="1" kern="0" dirty="0">
                <a:solidFill>
                  <a:srgbClr val="ED6737"/>
                </a:solidFill>
                <a:latin typeface="Calibri" panose="020F0502020204030204" pitchFamily="34" charset="0"/>
              </a:rPr>
              <a:t>- 2</a:t>
            </a:r>
            <a:r>
              <a:rPr kumimoji="0" lang="cs-CZ" sz="1800" b="1" i="0" u="none" strike="noStrike" kern="0" cap="none" spc="0" normalizeH="0" baseline="0" noProof="0" dirty="0">
                <a:ln>
                  <a:noFill/>
                </a:ln>
                <a:solidFill>
                  <a:srgbClr val="ED6737"/>
                </a:solidFill>
                <a:effectLst/>
                <a:uLnTx/>
                <a:uFillTx/>
                <a:latin typeface="Calibri" panose="020F0502020204030204" pitchFamily="34" charset="0"/>
              </a:rPr>
              <a:t> %</a:t>
            </a:r>
          </a:p>
        </p:txBody>
      </p:sp>
    </p:spTree>
    <p:extLst>
      <p:ext uri="{BB962C8B-B14F-4D97-AF65-F5344CB8AC3E}">
        <p14:creationId xmlns:p14="http://schemas.microsoft.com/office/powerpoint/2010/main" val="5543406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Skupina 39"/>
          <p:cNvGrpSpPr>
            <a:grpSpLocks noChangeAspect="1"/>
          </p:cNvGrpSpPr>
          <p:nvPr/>
        </p:nvGrpSpPr>
        <p:grpSpPr>
          <a:xfrm>
            <a:off x="781294" y="2277552"/>
            <a:ext cx="3674827" cy="2102497"/>
            <a:chOff x="347353" y="2593120"/>
            <a:chExt cx="5245617" cy="3001200"/>
          </a:xfrm>
        </p:grpSpPr>
        <p:pic>
          <p:nvPicPr>
            <p:cNvPr id="3" name="Picture 19"/>
            <p:cNvPicPr>
              <a:picLocks noChangeAspect="1" noChangeArrowheads="1"/>
            </p:cNvPicPr>
            <p:nvPr/>
          </p:nvPicPr>
          <p:blipFill>
            <a:blip r:embed="rId2" cstate="print">
              <a:duotone>
                <a:schemeClr val="accent4">
                  <a:shade val="45000"/>
                  <a:satMod val="135000"/>
                </a:schemeClr>
                <a:prstClr val="white"/>
              </a:duotone>
              <a:extLst>
                <a:ext uri="{BEBA8EAE-BF5A-486C-A8C5-ECC9F3942E4B}">
                  <a14:imgProps xmlns:a14="http://schemas.microsoft.com/office/drawing/2010/main">
                    <a14:imgLayer r:embed="rId3">
                      <a14:imgEffect>
                        <a14:sharpenSoften amount="59000"/>
                      </a14:imgEffect>
                      <a14:imgEffect>
                        <a14:brightnessContrast contrast="-30000"/>
                      </a14:imgEffect>
                    </a14:imgLayer>
                  </a14:imgProps>
                </a:ext>
              </a:extLst>
            </a:blip>
            <a:srcRect/>
            <a:stretch>
              <a:fillRect/>
            </a:stretch>
          </p:blipFill>
          <p:spPr bwMode="auto">
            <a:xfrm>
              <a:off x="347353" y="2593120"/>
              <a:ext cx="5245617" cy="3001200"/>
            </a:xfrm>
            <a:prstGeom prst="rect">
              <a:avLst/>
            </a:prstGeom>
            <a:noFill/>
            <a:ln w="9525">
              <a:noFill/>
              <a:miter lim="800000"/>
              <a:headEnd/>
              <a:tailEnd/>
            </a:ln>
          </p:spPr>
        </p:pic>
        <p:grpSp>
          <p:nvGrpSpPr>
            <p:cNvPr id="22" name="Skupina 21"/>
            <p:cNvGrpSpPr/>
            <p:nvPr/>
          </p:nvGrpSpPr>
          <p:grpSpPr>
            <a:xfrm>
              <a:off x="3982354" y="4704917"/>
              <a:ext cx="624475" cy="849681"/>
              <a:chOff x="4238217" y="2868166"/>
              <a:chExt cx="624475" cy="849681"/>
            </a:xfrm>
          </p:grpSpPr>
          <p:grpSp>
            <p:nvGrpSpPr>
              <p:cNvPr id="23" name="Group 135"/>
              <p:cNvGrpSpPr>
                <a:grpSpLocks noChangeAspect="1"/>
              </p:cNvGrpSpPr>
              <p:nvPr/>
            </p:nvGrpSpPr>
            <p:grpSpPr>
              <a:xfrm>
                <a:off x="4238217" y="3012937"/>
                <a:ext cx="417266" cy="704910"/>
                <a:chOff x="9704410" y="1503088"/>
                <a:chExt cx="644371" cy="1088574"/>
              </a:xfrm>
              <a:solidFill>
                <a:srgbClr val="404040"/>
              </a:solidFill>
            </p:grpSpPr>
            <p:sp>
              <p:nvSpPr>
                <p:cNvPr id="25" name="Freeform 58"/>
                <p:cNvSpPr>
                  <a:spLocks/>
                </p:cNvSpPr>
                <p:nvPr/>
              </p:nvSpPr>
              <p:spPr bwMode="auto">
                <a:xfrm>
                  <a:off x="9806764" y="1503088"/>
                  <a:ext cx="235966" cy="235966"/>
                </a:xfrm>
                <a:custGeom>
                  <a:avLst/>
                  <a:gdLst/>
                  <a:ahLst/>
                  <a:cxnLst>
                    <a:cxn ang="0">
                      <a:pos x="79" y="187"/>
                    </a:cxn>
                    <a:cxn ang="0">
                      <a:pos x="187" y="119"/>
                    </a:cxn>
                    <a:cxn ang="0">
                      <a:pos x="120" y="11"/>
                    </a:cxn>
                    <a:cxn ang="0">
                      <a:pos x="11" y="79"/>
                    </a:cxn>
                    <a:cxn ang="0">
                      <a:pos x="79" y="187"/>
                    </a:cxn>
                  </a:cxnLst>
                  <a:rect l="0" t="0" r="r" b="b"/>
                  <a:pathLst>
                    <a:path w="198" h="198">
                      <a:moveTo>
                        <a:pt x="79" y="187"/>
                      </a:moveTo>
                      <a:cubicBezTo>
                        <a:pt x="127" y="198"/>
                        <a:pt x="175" y="168"/>
                        <a:pt x="187" y="119"/>
                      </a:cubicBezTo>
                      <a:cubicBezTo>
                        <a:pt x="198" y="71"/>
                        <a:pt x="168" y="23"/>
                        <a:pt x="120" y="11"/>
                      </a:cubicBezTo>
                      <a:cubicBezTo>
                        <a:pt x="71" y="0"/>
                        <a:pt x="23" y="30"/>
                        <a:pt x="11" y="79"/>
                      </a:cubicBezTo>
                      <a:cubicBezTo>
                        <a:pt x="0" y="127"/>
                        <a:pt x="30" y="175"/>
                        <a:pt x="79" y="18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26" name="Freeform 59"/>
                <p:cNvSpPr>
                  <a:spLocks/>
                </p:cNvSpPr>
                <p:nvPr/>
              </p:nvSpPr>
              <p:spPr bwMode="auto">
                <a:xfrm>
                  <a:off x="9704410" y="1586282"/>
                  <a:ext cx="644371" cy="1005380"/>
                </a:xfrm>
                <a:custGeom>
                  <a:avLst/>
                  <a:gdLst/>
                  <a:ahLst/>
                  <a:cxnLst>
                    <a:cxn ang="0">
                      <a:pos x="77" y="364"/>
                    </a:cxn>
                    <a:cxn ang="0">
                      <a:pos x="77" y="364"/>
                    </a:cxn>
                    <a:cxn ang="0">
                      <a:pos x="141" y="350"/>
                    </a:cxn>
                    <a:cxn ang="0">
                      <a:pos x="190" y="325"/>
                    </a:cxn>
                    <a:cxn ang="0">
                      <a:pos x="190" y="270"/>
                    </a:cxn>
                    <a:cxn ang="0">
                      <a:pos x="155" y="271"/>
                    </a:cxn>
                    <a:cxn ang="0">
                      <a:pos x="77" y="300"/>
                    </a:cxn>
                    <a:cxn ang="0">
                      <a:pos x="77" y="300"/>
                    </a:cxn>
                    <a:cxn ang="0">
                      <a:pos x="64" y="285"/>
                    </a:cxn>
                    <a:cxn ang="0">
                      <a:pos x="77" y="292"/>
                    </a:cxn>
                    <a:cxn ang="0">
                      <a:pos x="78" y="292"/>
                    </a:cxn>
                    <a:cxn ang="0">
                      <a:pos x="157" y="261"/>
                    </a:cxn>
                    <a:cxn ang="0">
                      <a:pos x="159" y="198"/>
                    </a:cxn>
                    <a:cxn ang="0">
                      <a:pos x="216" y="212"/>
                    </a:cxn>
                    <a:cxn ang="0">
                      <a:pos x="193" y="262"/>
                    </a:cxn>
                    <a:cxn ang="0">
                      <a:pos x="212" y="307"/>
                    </a:cxn>
                    <a:cxn ang="0">
                      <a:pos x="168" y="346"/>
                    </a:cxn>
                    <a:cxn ang="0">
                      <a:pos x="137" y="373"/>
                    </a:cxn>
                    <a:cxn ang="0">
                      <a:pos x="77" y="372"/>
                    </a:cxn>
                    <a:cxn ang="0">
                      <a:pos x="77" y="374"/>
                    </a:cxn>
                    <a:cxn ang="0">
                      <a:pos x="77" y="794"/>
                    </a:cxn>
                    <a:cxn ang="0">
                      <a:pos x="176" y="794"/>
                    </a:cxn>
                    <a:cxn ang="0">
                      <a:pos x="194" y="481"/>
                    </a:cxn>
                    <a:cxn ang="0">
                      <a:pos x="244" y="844"/>
                    </a:cxn>
                    <a:cxn ang="0">
                      <a:pos x="293" y="450"/>
                    </a:cxn>
                    <a:cxn ang="0">
                      <a:pos x="293" y="205"/>
                    </a:cxn>
                    <a:cxn ang="0">
                      <a:pos x="529" y="56"/>
                    </a:cxn>
                    <a:cxn ang="0">
                      <a:pos x="480" y="15"/>
                    </a:cxn>
                    <a:cxn ang="0">
                      <a:pos x="279" y="143"/>
                    </a:cxn>
                    <a:cxn ang="0">
                      <a:pos x="265" y="146"/>
                    </a:cxn>
                    <a:cxn ang="0">
                      <a:pos x="108" y="146"/>
                    </a:cxn>
                    <a:cxn ang="0">
                      <a:pos x="95" y="148"/>
                    </a:cxn>
                    <a:cxn ang="0">
                      <a:pos x="0" y="285"/>
                    </a:cxn>
                    <a:cxn ang="0">
                      <a:pos x="76" y="364"/>
                    </a:cxn>
                  </a:cxnLst>
                  <a:rect l="0" t="0" r="r" b="b"/>
                  <a:pathLst>
                    <a:path w="541" h="844">
                      <a:moveTo>
                        <a:pt x="76" y="364"/>
                      </a:moveTo>
                      <a:cubicBezTo>
                        <a:pt x="76" y="364"/>
                        <a:pt x="76" y="364"/>
                        <a:pt x="77" y="364"/>
                      </a:cubicBezTo>
                      <a:cubicBezTo>
                        <a:pt x="77" y="364"/>
                        <a:pt x="77" y="364"/>
                        <a:pt x="77" y="364"/>
                      </a:cubicBezTo>
                      <a:cubicBezTo>
                        <a:pt x="77" y="364"/>
                        <a:pt x="77" y="364"/>
                        <a:pt x="77" y="364"/>
                      </a:cubicBezTo>
                      <a:cubicBezTo>
                        <a:pt x="77" y="364"/>
                        <a:pt x="77" y="364"/>
                        <a:pt x="77" y="364"/>
                      </a:cubicBezTo>
                      <a:cubicBezTo>
                        <a:pt x="97" y="364"/>
                        <a:pt x="117" y="359"/>
                        <a:pt x="141" y="350"/>
                      </a:cubicBezTo>
                      <a:cubicBezTo>
                        <a:pt x="150" y="346"/>
                        <a:pt x="161" y="341"/>
                        <a:pt x="171" y="335"/>
                      </a:cubicBezTo>
                      <a:cubicBezTo>
                        <a:pt x="177" y="332"/>
                        <a:pt x="183" y="328"/>
                        <a:pt x="190" y="325"/>
                      </a:cubicBezTo>
                      <a:cubicBezTo>
                        <a:pt x="205" y="315"/>
                        <a:pt x="210" y="296"/>
                        <a:pt x="201" y="281"/>
                      </a:cubicBezTo>
                      <a:cubicBezTo>
                        <a:pt x="198" y="276"/>
                        <a:pt x="195" y="272"/>
                        <a:pt x="190" y="270"/>
                      </a:cubicBezTo>
                      <a:cubicBezTo>
                        <a:pt x="180" y="264"/>
                        <a:pt x="168" y="263"/>
                        <a:pt x="157" y="269"/>
                      </a:cubicBezTo>
                      <a:cubicBezTo>
                        <a:pt x="156" y="270"/>
                        <a:pt x="156" y="270"/>
                        <a:pt x="155" y="271"/>
                      </a:cubicBezTo>
                      <a:cubicBezTo>
                        <a:pt x="116" y="294"/>
                        <a:pt x="90" y="301"/>
                        <a:pt x="77" y="300"/>
                      </a:cubicBezTo>
                      <a:cubicBezTo>
                        <a:pt x="77" y="300"/>
                        <a:pt x="77" y="300"/>
                        <a:pt x="77" y="300"/>
                      </a:cubicBezTo>
                      <a:cubicBezTo>
                        <a:pt x="77" y="300"/>
                        <a:pt x="77" y="300"/>
                        <a:pt x="77" y="300"/>
                      </a:cubicBezTo>
                      <a:cubicBezTo>
                        <a:pt x="77" y="300"/>
                        <a:pt x="77" y="300"/>
                        <a:pt x="77" y="300"/>
                      </a:cubicBezTo>
                      <a:cubicBezTo>
                        <a:pt x="68" y="300"/>
                        <a:pt x="67" y="298"/>
                        <a:pt x="67" y="298"/>
                      </a:cubicBezTo>
                      <a:cubicBezTo>
                        <a:pt x="66" y="297"/>
                        <a:pt x="64" y="293"/>
                        <a:pt x="64" y="285"/>
                      </a:cubicBezTo>
                      <a:cubicBezTo>
                        <a:pt x="64" y="274"/>
                        <a:pt x="68" y="257"/>
                        <a:pt x="77" y="242"/>
                      </a:cubicBezTo>
                      <a:cubicBezTo>
                        <a:pt x="77" y="292"/>
                        <a:pt x="77" y="292"/>
                        <a:pt x="77" y="292"/>
                      </a:cubicBezTo>
                      <a:cubicBezTo>
                        <a:pt x="77" y="292"/>
                        <a:pt x="77" y="292"/>
                        <a:pt x="78" y="292"/>
                      </a:cubicBezTo>
                      <a:cubicBezTo>
                        <a:pt x="78" y="292"/>
                        <a:pt x="78" y="292"/>
                        <a:pt x="78" y="292"/>
                      </a:cubicBezTo>
                      <a:cubicBezTo>
                        <a:pt x="90" y="292"/>
                        <a:pt x="117" y="285"/>
                        <a:pt x="153" y="263"/>
                      </a:cubicBezTo>
                      <a:cubicBezTo>
                        <a:pt x="154" y="262"/>
                        <a:pt x="155" y="261"/>
                        <a:pt x="157" y="261"/>
                      </a:cubicBezTo>
                      <a:cubicBezTo>
                        <a:pt x="163" y="224"/>
                        <a:pt x="163" y="224"/>
                        <a:pt x="163" y="224"/>
                      </a:cubicBezTo>
                      <a:cubicBezTo>
                        <a:pt x="159" y="217"/>
                        <a:pt x="157" y="208"/>
                        <a:pt x="159" y="198"/>
                      </a:cubicBezTo>
                      <a:cubicBezTo>
                        <a:pt x="163" y="181"/>
                        <a:pt x="179" y="170"/>
                        <a:pt x="195" y="174"/>
                      </a:cubicBezTo>
                      <a:cubicBezTo>
                        <a:pt x="211" y="177"/>
                        <a:pt x="220" y="194"/>
                        <a:pt x="216" y="212"/>
                      </a:cubicBezTo>
                      <a:cubicBezTo>
                        <a:pt x="214" y="221"/>
                        <a:pt x="208" y="228"/>
                        <a:pt x="201" y="233"/>
                      </a:cubicBezTo>
                      <a:cubicBezTo>
                        <a:pt x="193" y="262"/>
                        <a:pt x="193" y="262"/>
                        <a:pt x="193" y="262"/>
                      </a:cubicBezTo>
                      <a:cubicBezTo>
                        <a:pt x="199" y="265"/>
                        <a:pt x="204" y="270"/>
                        <a:pt x="208" y="277"/>
                      </a:cubicBezTo>
                      <a:cubicBezTo>
                        <a:pt x="213" y="286"/>
                        <a:pt x="215" y="297"/>
                        <a:pt x="212" y="307"/>
                      </a:cubicBezTo>
                      <a:cubicBezTo>
                        <a:pt x="210" y="317"/>
                        <a:pt x="203" y="326"/>
                        <a:pt x="194" y="331"/>
                      </a:cubicBezTo>
                      <a:cubicBezTo>
                        <a:pt x="185" y="337"/>
                        <a:pt x="176" y="341"/>
                        <a:pt x="168" y="346"/>
                      </a:cubicBezTo>
                      <a:cubicBezTo>
                        <a:pt x="159" y="378"/>
                        <a:pt x="159" y="378"/>
                        <a:pt x="159" y="378"/>
                      </a:cubicBezTo>
                      <a:cubicBezTo>
                        <a:pt x="137" y="373"/>
                        <a:pt x="137" y="373"/>
                        <a:pt x="137" y="373"/>
                      </a:cubicBezTo>
                      <a:cubicBezTo>
                        <a:pt x="139" y="359"/>
                        <a:pt x="139" y="359"/>
                        <a:pt x="139" y="359"/>
                      </a:cubicBezTo>
                      <a:cubicBezTo>
                        <a:pt x="116" y="368"/>
                        <a:pt x="96" y="372"/>
                        <a:pt x="77" y="372"/>
                      </a:cubicBezTo>
                      <a:cubicBezTo>
                        <a:pt x="77" y="372"/>
                        <a:pt x="77" y="372"/>
                        <a:pt x="77" y="372"/>
                      </a:cubicBezTo>
                      <a:cubicBezTo>
                        <a:pt x="77" y="374"/>
                        <a:pt x="77" y="374"/>
                        <a:pt x="77" y="374"/>
                      </a:cubicBezTo>
                      <a:cubicBezTo>
                        <a:pt x="77" y="450"/>
                        <a:pt x="77" y="450"/>
                        <a:pt x="77" y="450"/>
                      </a:cubicBezTo>
                      <a:cubicBezTo>
                        <a:pt x="77" y="794"/>
                        <a:pt x="77" y="794"/>
                        <a:pt x="77" y="794"/>
                      </a:cubicBezTo>
                      <a:cubicBezTo>
                        <a:pt x="77" y="822"/>
                        <a:pt x="99" y="844"/>
                        <a:pt x="126" y="844"/>
                      </a:cubicBezTo>
                      <a:cubicBezTo>
                        <a:pt x="154" y="844"/>
                        <a:pt x="176" y="822"/>
                        <a:pt x="176" y="794"/>
                      </a:cubicBezTo>
                      <a:cubicBezTo>
                        <a:pt x="176" y="481"/>
                        <a:pt x="176" y="481"/>
                        <a:pt x="176" y="481"/>
                      </a:cubicBezTo>
                      <a:cubicBezTo>
                        <a:pt x="194" y="481"/>
                        <a:pt x="194" y="481"/>
                        <a:pt x="194" y="481"/>
                      </a:cubicBezTo>
                      <a:cubicBezTo>
                        <a:pt x="194" y="794"/>
                        <a:pt x="194" y="794"/>
                        <a:pt x="194" y="794"/>
                      </a:cubicBezTo>
                      <a:cubicBezTo>
                        <a:pt x="194" y="822"/>
                        <a:pt x="217" y="844"/>
                        <a:pt x="244" y="844"/>
                      </a:cubicBezTo>
                      <a:cubicBezTo>
                        <a:pt x="271" y="844"/>
                        <a:pt x="293" y="822"/>
                        <a:pt x="293" y="794"/>
                      </a:cubicBezTo>
                      <a:cubicBezTo>
                        <a:pt x="293" y="450"/>
                        <a:pt x="293" y="450"/>
                        <a:pt x="293" y="450"/>
                      </a:cubicBezTo>
                      <a:cubicBezTo>
                        <a:pt x="293" y="374"/>
                        <a:pt x="293" y="374"/>
                        <a:pt x="293" y="374"/>
                      </a:cubicBezTo>
                      <a:cubicBezTo>
                        <a:pt x="293" y="205"/>
                        <a:pt x="293" y="205"/>
                        <a:pt x="293" y="205"/>
                      </a:cubicBezTo>
                      <a:cubicBezTo>
                        <a:pt x="309" y="202"/>
                        <a:pt x="331" y="196"/>
                        <a:pt x="356" y="185"/>
                      </a:cubicBezTo>
                      <a:cubicBezTo>
                        <a:pt x="407" y="164"/>
                        <a:pt x="471" y="126"/>
                        <a:pt x="529" y="56"/>
                      </a:cubicBezTo>
                      <a:cubicBezTo>
                        <a:pt x="541" y="43"/>
                        <a:pt x="539" y="22"/>
                        <a:pt x="525" y="11"/>
                      </a:cubicBezTo>
                      <a:cubicBezTo>
                        <a:pt x="512" y="0"/>
                        <a:pt x="491" y="2"/>
                        <a:pt x="480" y="15"/>
                      </a:cubicBezTo>
                      <a:cubicBezTo>
                        <a:pt x="430" y="76"/>
                        <a:pt x="374" y="108"/>
                        <a:pt x="331" y="126"/>
                      </a:cubicBezTo>
                      <a:cubicBezTo>
                        <a:pt x="310" y="135"/>
                        <a:pt x="292" y="140"/>
                        <a:pt x="279" y="143"/>
                      </a:cubicBezTo>
                      <a:cubicBezTo>
                        <a:pt x="273" y="144"/>
                        <a:pt x="268" y="145"/>
                        <a:pt x="265" y="146"/>
                      </a:cubicBezTo>
                      <a:cubicBezTo>
                        <a:pt x="265" y="146"/>
                        <a:pt x="265" y="146"/>
                        <a:pt x="265" y="146"/>
                      </a:cubicBezTo>
                      <a:cubicBezTo>
                        <a:pt x="264" y="146"/>
                        <a:pt x="263" y="146"/>
                        <a:pt x="262" y="146"/>
                      </a:cubicBezTo>
                      <a:cubicBezTo>
                        <a:pt x="108" y="146"/>
                        <a:pt x="108" y="146"/>
                        <a:pt x="108" y="146"/>
                      </a:cubicBezTo>
                      <a:cubicBezTo>
                        <a:pt x="106" y="146"/>
                        <a:pt x="104" y="146"/>
                        <a:pt x="102" y="146"/>
                      </a:cubicBezTo>
                      <a:cubicBezTo>
                        <a:pt x="100" y="147"/>
                        <a:pt x="97" y="147"/>
                        <a:pt x="95" y="148"/>
                      </a:cubicBezTo>
                      <a:cubicBezTo>
                        <a:pt x="64" y="157"/>
                        <a:pt x="42" y="179"/>
                        <a:pt x="26" y="204"/>
                      </a:cubicBezTo>
                      <a:cubicBezTo>
                        <a:pt x="10" y="229"/>
                        <a:pt x="0" y="257"/>
                        <a:pt x="0" y="285"/>
                      </a:cubicBezTo>
                      <a:cubicBezTo>
                        <a:pt x="0" y="303"/>
                        <a:pt x="4" y="323"/>
                        <a:pt x="18" y="339"/>
                      </a:cubicBezTo>
                      <a:cubicBezTo>
                        <a:pt x="32" y="356"/>
                        <a:pt x="54" y="364"/>
                        <a:pt x="76" y="36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grpSp>
          <p:sp>
            <p:nvSpPr>
              <p:cNvPr id="24" name="Pěticípá hvězda 23"/>
              <p:cNvSpPr/>
              <p:nvPr/>
            </p:nvSpPr>
            <p:spPr>
              <a:xfrm>
                <a:off x="4642043" y="2868166"/>
                <a:ext cx="220649" cy="180069"/>
              </a:xfrm>
              <a:prstGeom prst="star5">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a:ln>
                    <a:noFill/>
                  </a:ln>
                  <a:solidFill>
                    <a:sysClr val="windowText" lastClr="000000"/>
                  </a:solidFill>
                  <a:effectLst/>
                  <a:uLnTx/>
                  <a:uFillTx/>
                </a:endParaRPr>
              </a:p>
            </p:txBody>
          </p:sp>
        </p:grpSp>
      </p:grpSp>
      <p:sp>
        <p:nvSpPr>
          <p:cNvPr id="2" name="Zástupný symbol pro číslo snímku 1"/>
          <p:cNvSpPr>
            <a:spLocks noGrp="1"/>
          </p:cNvSpPr>
          <p:nvPr>
            <p:ph type="sldNum" sz="quarter" idx="12"/>
          </p:nvPr>
        </p:nvSpPr>
        <p:spPr/>
        <p:txBody>
          <a:bodyPr/>
          <a:lstStyle/>
          <a:p>
            <a:pPr defTabSz="685800">
              <a:defRPr/>
            </a:pPr>
            <a:fld id="{EFA7B33C-2957-4FED-A986-F7D0C74A1F7C}" type="slidenum">
              <a:rPr lang="cs-CZ" smtClean="0">
                <a:solidFill>
                  <a:srgbClr val="003C78"/>
                </a:solidFill>
              </a:rPr>
              <a:pPr defTabSz="685800">
                <a:defRPr/>
              </a:pPr>
              <a:t>39</a:t>
            </a:fld>
            <a:endParaRPr lang="cs-CZ" dirty="0">
              <a:solidFill>
                <a:srgbClr val="003C78"/>
              </a:solidFill>
            </a:endParaRPr>
          </a:p>
        </p:txBody>
      </p:sp>
      <p:sp>
        <p:nvSpPr>
          <p:cNvPr id="6" name="Nadpis 3"/>
          <p:cNvSpPr txBox="1">
            <a:spLocks/>
          </p:cNvSpPr>
          <p:nvPr/>
        </p:nvSpPr>
        <p:spPr>
          <a:xfrm>
            <a:off x="220553" y="454018"/>
            <a:ext cx="8654595" cy="461548"/>
          </a:xfrm>
          <a:prstGeom prst="rect">
            <a:avLst/>
          </a:prstGeom>
        </p:spPr>
        <p:txBody>
          <a:bodyPr vert="horz" lIns="36000" tIns="45720" rIns="36000" bIns="45720" rtlCol="0" anchor="t">
            <a:noAutofit/>
          </a:bodyPr>
          <a:lstStyle>
            <a:lvl1pPr algn="l" defTabSz="914400" rtl="0" eaLnBrk="1" latinLnBrk="0" hangingPunct="1">
              <a:spcBef>
                <a:spcPct val="0"/>
              </a:spcBef>
              <a:buNone/>
              <a:defRPr sz="2800" b="1" kern="1200">
                <a:solidFill>
                  <a:srgbClr val="404040"/>
                </a:solidFill>
                <a:latin typeface="Calibri" pitchFamily="34" charset="0"/>
                <a:ea typeface="+mj-ea"/>
                <a:cs typeface="Arial"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pl-PL" sz="2400" b="1" i="0" u="none" strike="noStrike" kern="1200" cap="none" spc="0" normalizeH="0" baseline="0" noProof="0" dirty="0">
                <a:ln>
                  <a:noFill/>
                </a:ln>
                <a:solidFill>
                  <a:srgbClr val="404040"/>
                </a:solidFill>
                <a:effectLst/>
                <a:uLnTx/>
                <a:uFillTx/>
                <a:latin typeface="Calibri" pitchFamily="34" charset="0"/>
                <a:ea typeface="+mj-ea"/>
                <a:cs typeface="Arial" pitchFamily="34" charset="0"/>
              </a:rPr>
              <a:t>Zlínský kraj</a:t>
            </a:r>
          </a:p>
        </p:txBody>
      </p:sp>
      <p:sp>
        <p:nvSpPr>
          <p:cNvPr id="7" name="Zástupný symbol pro text 4"/>
          <p:cNvSpPr txBox="1">
            <a:spLocks/>
          </p:cNvSpPr>
          <p:nvPr/>
        </p:nvSpPr>
        <p:spPr>
          <a:xfrm>
            <a:off x="166765" y="188107"/>
            <a:ext cx="6710396" cy="442661"/>
          </a:xfrm>
          <a:prstGeom prst="rect">
            <a:avLst/>
          </a:prstGeom>
        </p:spPr>
        <p:txBody>
          <a:bodyPr/>
          <a:lstStyle>
            <a:lvl1pPr marL="174625" indent="-174625" algn="l" defTabSz="914400" rtl="0" eaLnBrk="1" latinLnBrk="0" hangingPunct="1">
              <a:spcBef>
                <a:spcPct val="20000"/>
              </a:spcBef>
              <a:buFont typeface="Wingdings" pitchFamily="2" charset="2"/>
              <a:buChar char="§"/>
              <a:defRPr sz="2000" kern="1200">
                <a:solidFill>
                  <a:srgbClr val="404040"/>
                </a:solidFill>
                <a:latin typeface="Calibri" pitchFamily="34" charset="0"/>
                <a:ea typeface="+mn-ea"/>
                <a:cs typeface="Arial" pitchFamily="34" charset="0"/>
              </a:defRPr>
            </a:lvl1pPr>
            <a:lvl2pPr marL="444500" indent="-203200" algn="l" defTabSz="914400" rtl="0" eaLnBrk="1" latinLnBrk="0" hangingPunct="1">
              <a:spcBef>
                <a:spcPct val="20000"/>
              </a:spcBef>
              <a:buSzPct val="100000"/>
              <a:buFont typeface="Wingdings" panose="05000000000000000000" pitchFamily="2" charset="2"/>
              <a:buChar char="§"/>
              <a:defRPr sz="1800" kern="1200">
                <a:solidFill>
                  <a:srgbClr val="404040"/>
                </a:solidFill>
                <a:latin typeface="Calibri" pitchFamily="34" charset="0"/>
                <a:ea typeface="+mn-ea"/>
                <a:cs typeface="Arial" pitchFamily="34" charset="0"/>
              </a:defRPr>
            </a:lvl2pPr>
            <a:lvl3pPr marL="622300" indent="-127000" algn="l" defTabSz="914400" rtl="0" eaLnBrk="1" latinLnBrk="0" hangingPunct="1">
              <a:spcBef>
                <a:spcPct val="20000"/>
              </a:spcBef>
              <a:buSzPct val="100000"/>
              <a:buFont typeface="Arial" pitchFamily="34" charset="0"/>
              <a:buNone/>
              <a:defRPr sz="1800" kern="1200">
                <a:solidFill>
                  <a:srgbClr val="404040"/>
                </a:solidFill>
                <a:latin typeface="Calibri" pitchFamily="34" charset="0"/>
                <a:ea typeface="+mn-ea"/>
                <a:cs typeface="Arial" pitchFamily="34" charset="0"/>
              </a:defRPr>
            </a:lvl3pPr>
            <a:lvl4pPr marL="901700" indent="-139700" algn="l" defTabSz="914400" rtl="0" eaLnBrk="1" latinLnBrk="0" hangingPunct="1">
              <a:spcBef>
                <a:spcPct val="20000"/>
              </a:spcBef>
              <a:buFont typeface="Arial" pitchFamily="34" charset="0"/>
              <a:buNone/>
              <a:defRPr sz="1600" kern="1200">
                <a:solidFill>
                  <a:srgbClr val="404040"/>
                </a:solidFill>
                <a:latin typeface="Calibri" pitchFamily="34" charset="0"/>
                <a:ea typeface="+mn-ea"/>
                <a:cs typeface="Arial" pitchFamily="34" charset="0"/>
              </a:defRPr>
            </a:lvl4pPr>
            <a:lvl5pPr marL="1257300" indent="-139700" algn="l" defTabSz="914400" rtl="0" eaLnBrk="1" latinLnBrk="0" hangingPunct="1">
              <a:spcBef>
                <a:spcPct val="20000"/>
              </a:spcBef>
              <a:buFont typeface="Arial" pitchFamily="34" charset="0"/>
              <a:buNone/>
              <a:defRPr sz="1400" kern="1200">
                <a:solidFill>
                  <a:srgbClr val="404040"/>
                </a:solidFill>
                <a:latin typeface="Calibri"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Wingdings" pitchFamily="2" charset="2"/>
              <a:buNone/>
              <a:tabLst/>
              <a:defRPr/>
            </a:pPr>
            <a:r>
              <a:rPr kumimoji="0" lang="pl-PL" sz="1800" b="0" i="0" u="none" strike="noStrike" kern="1200" cap="none" spc="0" normalizeH="0" baseline="0" noProof="0" dirty="0">
                <a:ln>
                  <a:noFill/>
                </a:ln>
                <a:solidFill>
                  <a:srgbClr val="404040"/>
                </a:solidFill>
                <a:effectLst/>
                <a:uLnTx/>
                <a:uFillTx/>
                <a:latin typeface="Calibri" pitchFamily="34" charset="0"/>
                <a:ea typeface="+mn-ea"/>
                <a:cs typeface="Arial" pitchFamily="34" charset="0"/>
              </a:rPr>
              <a:t>JAK SI TIC VEDLA V JEDNOTLIVÝCH KRAJÍCH?</a:t>
            </a:r>
          </a:p>
        </p:txBody>
      </p:sp>
      <p:grpSp>
        <p:nvGrpSpPr>
          <p:cNvPr id="60" name="Skupina 59"/>
          <p:cNvGrpSpPr/>
          <p:nvPr/>
        </p:nvGrpSpPr>
        <p:grpSpPr>
          <a:xfrm>
            <a:off x="5220886" y="4431589"/>
            <a:ext cx="2303951" cy="247593"/>
            <a:chOff x="5245266" y="2311868"/>
            <a:chExt cx="2303951" cy="247593"/>
          </a:xfrm>
        </p:grpSpPr>
        <p:sp>
          <p:nvSpPr>
            <p:cNvPr id="8" name="TextovéPole 7"/>
            <p:cNvSpPr txBox="1"/>
            <p:nvPr/>
          </p:nvSpPr>
          <p:spPr>
            <a:xfrm>
              <a:off x="5365835" y="2312812"/>
              <a:ext cx="525354" cy="246221"/>
            </a:xfrm>
            <a:prstGeom prst="rect">
              <a:avLst/>
            </a:prstGeom>
          </p:spPr>
          <p:txBody>
            <a:bodyPr wrap="none" rtlCol="0">
              <a:spAutoFit/>
            </a:bodyPr>
            <a:lstStyle/>
            <a:p>
              <a:pPr marL="0" marR="0" lvl="0" indent="0" defTabSz="914330" eaLnBrk="1" fontAlgn="auto" latinLnBrk="0" hangingPunct="1">
                <a:lnSpc>
                  <a:spcPct val="100000"/>
                </a:lnSpc>
                <a:spcBef>
                  <a:spcPts val="600"/>
                </a:spcBef>
                <a:spcAft>
                  <a:spcPts val="0"/>
                </a:spcAft>
                <a:buClrTx/>
                <a:buSzTx/>
                <a:buFontTx/>
                <a:buNone/>
                <a:tabLst/>
                <a:defRPr/>
              </a:pPr>
              <a:r>
                <a:rPr kumimoji="0" lang="cs-CZ" sz="1000" b="0" i="0" u="none" strike="noStrike" kern="0" cap="none" spc="0" normalizeH="0" baseline="0" noProof="0" dirty="0">
                  <a:ln>
                    <a:noFill/>
                  </a:ln>
                  <a:solidFill>
                    <a:srgbClr val="404040"/>
                  </a:solidFill>
                  <a:effectLst/>
                  <a:uLnTx/>
                  <a:uFillTx/>
                  <a:latin typeface="Calibri"/>
                  <a:cs typeface="Arial" pitchFamily="34" charset="0"/>
                </a:rPr>
                <a:t>&gt; 85 %</a:t>
              </a:r>
            </a:p>
          </p:txBody>
        </p:sp>
        <p:sp>
          <p:nvSpPr>
            <p:cNvPr id="9" name="Obdélník 8"/>
            <p:cNvSpPr/>
            <p:nvPr/>
          </p:nvSpPr>
          <p:spPr>
            <a:xfrm>
              <a:off x="5245266" y="2390351"/>
              <a:ext cx="175731" cy="81080"/>
            </a:xfrm>
            <a:prstGeom prst="rect">
              <a:avLst/>
            </a:prstGeom>
            <a:solidFill>
              <a:srgbClr val="00B05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10" name="Obdélník 9"/>
            <p:cNvSpPr/>
            <p:nvPr/>
          </p:nvSpPr>
          <p:spPr>
            <a:xfrm>
              <a:off x="5912077" y="2390351"/>
              <a:ext cx="175731" cy="81080"/>
            </a:xfrm>
            <a:prstGeom prst="rect">
              <a:avLst/>
            </a:prstGeom>
            <a:solidFill>
              <a:srgbClr val="FFC00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11" name="Obdélník 10"/>
            <p:cNvSpPr/>
            <p:nvPr/>
          </p:nvSpPr>
          <p:spPr>
            <a:xfrm>
              <a:off x="6903854" y="2387376"/>
              <a:ext cx="175731" cy="81080"/>
            </a:xfrm>
            <a:prstGeom prst="rect">
              <a:avLst/>
            </a:prstGeom>
            <a:solidFill>
              <a:srgbClr val="FF0000"/>
            </a:solidFill>
            <a:ln w="25400" cap="flat" cmpd="sng" algn="ctr">
              <a:noFill/>
              <a:prstDash val="solid"/>
            </a:ln>
            <a:effectLst/>
          </p:spPr>
          <p:txBody>
            <a:bodyPr rtlCol="0" anchor="ctr"/>
            <a:lstStyle/>
            <a:p>
              <a:pPr marL="0" marR="0" lvl="0" indent="0" algn="ctr" defTabSz="914330" eaLnBrk="1" fontAlgn="auto" latinLnBrk="0" hangingPunct="1">
                <a:lnSpc>
                  <a:spcPct val="100000"/>
                </a:lnSpc>
                <a:spcBef>
                  <a:spcPts val="0"/>
                </a:spcBef>
                <a:spcAft>
                  <a:spcPts val="0"/>
                </a:spcAft>
                <a:buClrTx/>
                <a:buSzTx/>
                <a:buFontTx/>
                <a:buNone/>
                <a:tabLst/>
                <a:defRPr/>
              </a:pPr>
              <a:endParaRPr kumimoji="0" lang="cs-CZ" sz="2800" b="0" i="0" u="none" strike="noStrike" kern="0" cap="none" spc="0" normalizeH="0" baseline="0" noProof="0" dirty="0" err="1">
                <a:ln>
                  <a:noFill/>
                </a:ln>
                <a:solidFill>
                  <a:srgbClr val="404040"/>
                </a:solidFill>
                <a:effectLst/>
                <a:uLnTx/>
                <a:uFillTx/>
                <a:latin typeface="Calibri" pitchFamily="34" charset="0"/>
                <a:ea typeface="+mn-ea"/>
                <a:cs typeface="+mn-cs"/>
              </a:endParaRPr>
            </a:p>
          </p:txBody>
        </p:sp>
        <p:sp>
          <p:nvSpPr>
            <p:cNvPr id="12" name="TextovéPole 11"/>
            <p:cNvSpPr txBox="1"/>
            <p:nvPr/>
          </p:nvSpPr>
          <p:spPr>
            <a:xfrm>
              <a:off x="7023863" y="2311868"/>
              <a:ext cx="525354" cy="246221"/>
            </a:xfrm>
            <a:prstGeom prst="rect">
              <a:avLst/>
            </a:prstGeom>
          </p:spPr>
          <p:txBody>
            <a:bodyPr wrap="none" rtlCol="0">
              <a:spAutoFit/>
            </a:bodyPr>
            <a:lstStyle/>
            <a:p>
              <a:pPr marL="0" marR="0" lvl="0" indent="0" defTabSz="914330" eaLnBrk="1" fontAlgn="auto" latinLnBrk="0" hangingPunct="1">
                <a:lnSpc>
                  <a:spcPct val="100000"/>
                </a:lnSpc>
                <a:spcBef>
                  <a:spcPts val="600"/>
                </a:spcBef>
                <a:spcAft>
                  <a:spcPts val="0"/>
                </a:spcAft>
                <a:buClrTx/>
                <a:buSzTx/>
                <a:buFontTx/>
                <a:buNone/>
                <a:tabLst/>
                <a:defRPr/>
              </a:pPr>
              <a:r>
                <a:rPr kumimoji="0" lang="cs-CZ" sz="1000" b="0" i="0" u="none" strike="noStrike" kern="0" cap="none" spc="0" normalizeH="0" baseline="0" noProof="0" dirty="0">
                  <a:ln>
                    <a:noFill/>
                  </a:ln>
                  <a:solidFill>
                    <a:srgbClr val="404040"/>
                  </a:solidFill>
                  <a:effectLst/>
                  <a:uLnTx/>
                  <a:uFillTx/>
                  <a:latin typeface="Calibri"/>
                  <a:cs typeface="Arial" pitchFamily="34" charset="0"/>
                </a:rPr>
                <a:t>&lt; 70 %</a:t>
              </a:r>
            </a:p>
          </p:txBody>
        </p:sp>
        <p:sp>
          <p:nvSpPr>
            <p:cNvPr id="13" name="TextovéPole 12"/>
            <p:cNvSpPr txBox="1"/>
            <p:nvPr/>
          </p:nvSpPr>
          <p:spPr>
            <a:xfrm>
              <a:off x="6039359" y="2313240"/>
              <a:ext cx="880151" cy="246221"/>
            </a:xfrm>
            <a:prstGeom prst="rect">
              <a:avLst/>
            </a:prstGeom>
          </p:spPr>
          <p:txBody>
            <a:bodyPr wrap="none" rtlCol="0">
              <a:spAutoFit/>
            </a:bodyPr>
            <a:lstStyle/>
            <a:p>
              <a:pPr marL="0" marR="0" lvl="0" indent="0" defTabSz="914330" eaLnBrk="1" fontAlgn="auto" latinLnBrk="0" hangingPunct="1">
                <a:lnSpc>
                  <a:spcPct val="100000"/>
                </a:lnSpc>
                <a:spcBef>
                  <a:spcPts val="600"/>
                </a:spcBef>
                <a:spcAft>
                  <a:spcPts val="0"/>
                </a:spcAft>
                <a:buClrTx/>
                <a:buSzTx/>
                <a:buFontTx/>
                <a:buNone/>
                <a:tabLst/>
                <a:defRPr/>
              </a:pPr>
              <a:r>
                <a:rPr kumimoji="0" lang="cs-CZ" sz="1000" b="0" i="0" u="none" strike="noStrike" kern="0" cap="none" spc="0" normalizeH="0" baseline="0" noProof="0" dirty="0">
                  <a:ln>
                    <a:noFill/>
                  </a:ln>
                  <a:solidFill>
                    <a:srgbClr val="404040"/>
                  </a:solidFill>
                  <a:effectLst/>
                  <a:uLnTx/>
                  <a:uFillTx/>
                  <a:latin typeface="Calibri"/>
                  <a:cs typeface="Arial" pitchFamily="34" charset="0"/>
                </a:rPr>
                <a:t>70 % až 85 % </a:t>
              </a:r>
            </a:p>
          </p:txBody>
        </p:sp>
      </p:grpSp>
      <p:graphicFrame>
        <p:nvGraphicFramePr>
          <p:cNvPr id="14" name="Chart 1"/>
          <p:cNvGraphicFramePr/>
          <p:nvPr>
            <p:extLst>
              <p:ext uri="{D42A27DB-BD31-4B8C-83A1-F6EECF244321}">
                <p14:modId xmlns:p14="http://schemas.microsoft.com/office/powerpoint/2010/main" val="1971200271"/>
              </p:ext>
            </p:extLst>
          </p:nvPr>
        </p:nvGraphicFramePr>
        <p:xfrm>
          <a:off x="4374135" y="2158001"/>
          <a:ext cx="3898033" cy="2263426"/>
        </p:xfrm>
        <a:graphic>
          <a:graphicData uri="http://schemas.openxmlformats.org/drawingml/2006/chart">
            <c:chart xmlns:c="http://schemas.openxmlformats.org/drawingml/2006/chart" xmlns:r="http://schemas.openxmlformats.org/officeDocument/2006/relationships" r:id="rId4"/>
          </a:graphicData>
        </a:graphic>
      </p:graphicFrame>
      <p:grpSp>
        <p:nvGrpSpPr>
          <p:cNvPr id="15" name="Skupina 14"/>
          <p:cNvGrpSpPr/>
          <p:nvPr/>
        </p:nvGrpSpPr>
        <p:grpSpPr>
          <a:xfrm>
            <a:off x="468292" y="1045629"/>
            <a:ext cx="1660880" cy="1097302"/>
            <a:chOff x="378494" y="1280334"/>
            <a:chExt cx="1370979" cy="849543"/>
          </a:xfrm>
          <a:solidFill>
            <a:srgbClr val="404040"/>
          </a:solidFill>
        </p:grpSpPr>
        <p:sp>
          <p:nvSpPr>
            <p:cNvPr id="16" name="Obdélník 15"/>
            <p:cNvSpPr/>
            <p:nvPr/>
          </p:nvSpPr>
          <p:spPr>
            <a:xfrm>
              <a:off x="378494" y="1288473"/>
              <a:ext cx="1370979" cy="84140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17" name="TextovéPole 16"/>
            <p:cNvSpPr txBox="1"/>
            <p:nvPr/>
          </p:nvSpPr>
          <p:spPr>
            <a:xfrm>
              <a:off x="378494" y="1280334"/>
              <a:ext cx="1370979" cy="616586"/>
            </a:xfrm>
            <a:prstGeom prst="rect">
              <a:avLst/>
            </a:prstGeom>
            <a:grpFill/>
          </p:spPr>
          <p:txBody>
            <a:bodyPr wrap="square" lIns="90000" tIns="54000" rIns="90000" bIns="90000" rtlCol="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cs-CZ" sz="4400" b="1" kern="0" dirty="0">
                  <a:solidFill>
                    <a:srgbClr val="FFC000"/>
                  </a:solidFill>
                  <a:latin typeface="Calibri" panose="020F0502020204030204" pitchFamily="34" charset="0"/>
                </a:rPr>
                <a:t>84</a:t>
              </a:r>
              <a:r>
                <a:rPr kumimoji="0" lang="cs-CZ" sz="4400" b="1" i="0" u="none" strike="noStrike" kern="0" cap="none" spc="0" normalizeH="0" baseline="0" noProof="0" dirty="0">
                  <a:ln>
                    <a:noFill/>
                  </a:ln>
                  <a:solidFill>
                    <a:srgbClr val="FFC000"/>
                  </a:solidFill>
                  <a:effectLst/>
                  <a:uLnTx/>
                  <a:uFillTx/>
                  <a:latin typeface="Calibri" panose="020F0502020204030204" pitchFamily="34" charset="0"/>
                </a:rPr>
                <a:t>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1400" b="1" i="0" u="none" strike="noStrike" kern="0" cap="none" spc="0" normalizeH="0" baseline="0" noProof="0" dirty="0">
                  <a:ln>
                    <a:noFill/>
                  </a:ln>
                  <a:solidFill>
                    <a:schemeClr val="bg1"/>
                  </a:solidFill>
                  <a:effectLst/>
                  <a:uLnTx/>
                  <a:uFillTx/>
                  <a:latin typeface="Calibri" panose="020F0502020204030204" pitchFamily="34" charset="0"/>
                </a:rPr>
                <a:t>n = </a:t>
              </a:r>
              <a:r>
                <a:rPr lang="cs-CZ" sz="1400" b="1" kern="0" dirty="0">
                  <a:solidFill>
                    <a:schemeClr val="bg1"/>
                  </a:solidFill>
                  <a:latin typeface="Calibri" panose="020F0502020204030204" pitchFamily="34" charset="0"/>
                </a:rPr>
                <a:t>25</a:t>
              </a:r>
              <a:endParaRPr kumimoji="0" lang="cs-CZ" sz="1400" b="1" i="0" u="none" strike="noStrike" kern="0" cap="none" spc="0" normalizeH="0" baseline="0" noProof="0" dirty="0">
                <a:ln>
                  <a:noFill/>
                </a:ln>
                <a:solidFill>
                  <a:schemeClr val="bg1"/>
                </a:solidFill>
                <a:effectLst/>
                <a:uLnTx/>
                <a:uFillTx/>
                <a:latin typeface="Calibri" panose="020F0502020204030204" pitchFamily="34" charset="0"/>
              </a:endParaRPr>
            </a:p>
          </p:txBody>
        </p:sp>
      </p:grpSp>
      <p:grpSp>
        <p:nvGrpSpPr>
          <p:cNvPr id="51" name="Skupina 50"/>
          <p:cNvGrpSpPr/>
          <p:nvPr/>
        </p:nvGrpSpPr>
        <p:grpSpPr>
          <a:xfrm>
            <a:off x="2152268" y="989443"/>
            <a:ext cx="2041420" cy="1102557"/>
            <a:chOff x="2329469" y="991069"/>
            <a:chExt cx="2041420" cy="1102557"/>
          </a:xfrm>
        </p:grpSpPr>
        <p:sp>
          <p:nvSpPr>
            <p:cNvPr id="4" name="Obdélník 3"/>
            <p:cNvSpPr/>
            <p:nvPr/>
          </p:nvSpPr>
          <p:spPr>
            <a:xfrm>
              <a:off x="2347123" y="1347884"/>
              <a:ext cx="1742825" cy="706131"/>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18" name="TextovéPole 17"/>
            <p:cNvSpPr txBox="1"/>
            <p:nvPr/>
          </p:nvSpPr>
          <p:spPr>
            <a:xfrm>
              <a:off x="2345913" y="1047096"/>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Celkový index v ČR:</a:t>
              </a:r>
            </a:p>
          </p:txBody>
        </p:sp>
        <p:sp>
          <p:nvSpPr>
            <p:cNvPr id="19" name="TextovéPole 18"/>
            <p:cNvSpPr txBox="1"/>
            <p:nvPr/>
          </p:nvSpPr>
          <p:spPr>
            <a:xfrm>
              <a:off x="3482495" y="991069"/>
              <a:ext cx="888394"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sz="1600" b="1" kern="0" dirty="0">
                  <a:solidFill>
                    <a:srgbClr val="00B050"/>
                  </a:solidFill>
                  <a:latin typeface="Calibri" panose="020F0502020204030204" pitchFamily="34" charset="0"/>
                </a:rPr>
                <a:t>87</a:t>
              </a:r>
              <a:r>
                <a:rPr kumimoji="0" lang="cs-CZ" sz="1600" b="1" i="0" u="none" strike="noStrike" kern="0" cap="none" spc="0" normalizeH="0" baseline="0" noProof="0" dirty="0">
                  <a:ln>
                    <a:noFill/>
                  </a:ln>
                  <a:solidFill>
                    <a:srgbClr val="00B050"/>
                  </a:solidFill>
                  <a:effectLst/>
                  <a:uLnTx/>
                  <a:uFillTx/>
                  <a:latin typeface="Calibri" panose="020F0502020204030204" pitchFamily="34" charset="0"/>
                </a:rPr>
                <a:t> %</a:t>
              </a:r>
            </a:p>
          </p:txBody>
        </p:sp>
        <p:sp>
          <p:nvSpPr>
            <p:cNvPr id="20" name="TextovéPole 19"/>
            <p:cNvSpPr txBox="1"/>
            <p:nvPr/>
          </p:nvSpPr>
          <p:spPr>
            <a:xfrm>
              <a:off x="2329469" y="1752804"/>
              <a:ext cx="1978431"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V celorepublikovém srovnání</a:t>
              </a:r>
            </a:p>
          </p:txBody>
        </p:sp>
      </p:grpSp>
      <p:grpSp>
        <p:nvGrpSpPr>
          <p:cNvPr id="44" name="Skupina 43"/>
          <p:cNvGrpSpPr/>
          <p:nvPr/>
        </p:nvGrpSpPr>
        <p:grpSpPr>
          <a:xfrm>
            <a:off x="5585685" y="989443"/>
            <a:ext cx="1954167" cy="1063043"/>
            <a:chOff x="5353287" y="1000492"/>
            <a:chExt cx="1954167" cy="1063043"/>
          </a:xfrm>
        </p:grpSpPr>
        <p:sp>
          <p:nvSpPr>
            <p:cNvPr id="27" name="Obdélník 26"/>
            <p:cNvSpPr/>
            <p:nvPr/>
          </p:nvSpPr>
          <p:spPr>
            <a:xfrm>
              <a:off x="5363079" y="1357404"/>
              <a:ext cx="1620000" cy="706131"/>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33" name="TextovéPole 32"/>
            <p:cNvSpPr txBox="1"/>
            <p:nvPr/>
          </p:nvSpPr>
          <p:spPr>
            <a:xfrm>
              <a:off x="5353287" y="1056519"/>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Index v roce 2016:</a:t>
              </a:r>
            </a:p>
          </p:txBody>
        </p:sp>
        <p:sp>
          <p:nvSpPr>
            <p:cNvPr id="34" name="TextovéPole 33"/>
            <p:cNvSpPr txBox="1"/>
            <p:nvPr/>
          </p:nvSpPr>
          <p:spPr>
            <a:xfrm>
              <a:off x="6419060" y="1000492"/>
              <a:ext cx="888394"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600" b="1" i="0" u="none" strike="noStrike" kern="0" cap="none" spc="0" normalizeH="0" baseline="0" noProof="0" dirty="0">
                  <a:ln>
                    <a:noFill/>
                  </a:ln>
                  <a:solidFill>
                    <a:srgbClr val="00B050"/>
                  </a:solidFill>
                  <a:effectLst/>
                  <a:uLnTx/>
                  <a:uFillTx/>
                  <a:latin typeface="Calibri" panose="020F0502020204030204" pitchFamily="34" charset="0"/>
                </a:rPr>
                <a:t>93 %</a:t>
              </a:r>
            </a:p>
          </p:txBody>
        </p:sp>
      </p:grpSp>
      <p:grpSp>
        <p:nvGrpSpPr>
          <p:cNvPr id="42" name="Skupina 41"/>
          <p:cNvGrpSpPr/>
          <p:nvPr/>
        </p:nvGrpSpPr>
        <p:grpSpPr>
          <a:xfrm>
            <a:off x="7196812" y="982812"/>
            <a:ext cx="1895016" cy="1068462"/>
            <a:chOff x="7017062" y="990941"/>
            <a:chExt cx="2070565" cy="1068462"/>
          </a:xfrm>
        </p:grpSpPr>
        <p:sp>
          <p:nvSpPr>
            <p:cNvPr id="30" name="Obdélník 29"/>
            <p:cNvSpPr/>
            <p:nvPr/>
          </p:nvSpPr>
          <p:spPr>
            <a:xfrm>
              <a:off x="7062473" y="1353272"/>
              <a:ext cx="1770072" cy="706131"/>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35" name="TextovéPole 34"/>
            <p:cNvSpPr txBox="1"/>
            <p:nvPr/>
          </p:nvSpPr>
          <p:spPr>
            <a:xfrm>
              <a:off x="7017062" y="1047187"/>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Index v roce 2015:</a:t>
              </a:r>
            </a:p>
          </p:txBody>
        </p:sp>
        <p:sp>
          <p:nvSpPr>
            <p:cNvPr id="36" name="TextovéPole 35"/>
            <p:cNvSpPr txBox="1"/>
            <p:nvPr/>
          </p:nvSpPr>
          <p:spPr>
            <a:xfrm>
              <a:off x="8199233" y="990941"/>
              <a:ext cx="888394"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600" b="1" i="0" u="none" strike="noStrike" kern="0" cap="none" spc="0" normalizeH="0" baseline="0" noProof="0" dirty="0">
                  <a:ln>
                    <a:noFill/>
                  </a:ln>
                  <a:solidFill>
                    <a:srgbClr val="00B050"/>
                  </a:solidFill>
                  <a:effectLst/>
                  <a:uLnTx/>
                  <a:uFillTx/>
                  <a:latin typeface="Calibri" panose="020F0502020204030204" pitchFamily="34" charset="0"/>
                </a:rPr>
                <a:t>98 %</a:t>
              </a:r>
            </a:p>
          </p:txBody>
        </p:sp>
      </p:grpSp>
      <p:grpSp>
        <p:nvGrpSpPr>
          <p:cNvPr id="45" name="Skupina 44"/>
          <p:cNvGrpSpPr/>
          <p:nvPr/>
        </p:nvGrpSpPr>
        <p:grpSpPr>
          <a:xfrm>
            <a:off x="3942827" y="989443"/>
            <a:ext cx="1954167" cy="1063043"/>
            <a:chOff x="5353287" y="1000492"/>
            <a:chExt cx="1954167" cy="1063043"/>
          </a:xfrm>
        </p:grpSpPr>
        <p:sp>
          <p:nvSpPr>
            <p:cNvPr id="46" name="Obdélník 45"/>
            <p:cNvSpPr/>
            <p:nvPr/>
          </p:nvSpPr>
          <p:spPr>
            <a:xfrm>
              <a:off x="5363079" y="1357404"/>
              <a:ext cx="1620000" cy="706131"/>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dirty="0">
                <a:ln>
                  <a:noFill/>
                </a:ln>
                <a:solidFill>
                  <a:sysClr val="windowText" lastClr="000000"/>
                </a:solidFill>
                <a:effectLst/>
                <a:uLnTx/>
                <a:uFillTx/>
              </a:endParaRPr>
            </a:p>
          </p:txBody>
        </p:sp>
        <p:sp>
          <p:nvSpPr>
            <p:cNvPr id="49" name="TextovéPole 48"/>
            <p:cNvSpPr txBox="1"/>
            <p:nvPr/>
          </p:nvSpPr>
          <p:spPr>
            <a:xfrm>
              <a:off x="5353287" y="1056519"/>
              <a:ext cx="14060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panose="020F0502020204030204" pitchFamily="34" charset="0"/>
                </a:rPr>
                <a:t>Index v roce 2018:</a:t>
              </a:r>
            </a:p>
          </p:txBody>
        </p:sp>
        <p:sp>
          <p:nvSpPr>
            <p:cNvPr id="50" name="TextovéPole 49"/>
            <p:cNvSpPr txBox="1"/>
            <p:nvPr/>
          </p:nvSpPr>
          <p:spPr>
            <a:xfrm>
              <a:off x="6419060" y="1000492"/>
              <a:ext cx="888394"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600" b="1" i="0" u="none" strike="noStrike" kern="0" cap="none" spc="0" normalizeH="0" baseline="0" noProof="0" dirty="0">
                  <a:ln>
                    <a:noFill/>
                  </a:ln>
                  <a:solidFill>
                    <a:srgbClr val="00B050"/>
                  </a:solidFill>
                  <a:effectLst/>
                  <a:uLnTx/>
                  <a:uFillTx/>
                  <a:latin typeface="Calibri" panose="020F0502020204030204" pitchFamily="34" charset="0"/>
                </a:rPr>
                <a:t>87 %</a:t>
              </a:r>
            </a:p>
          </p:txBody>
        </p:sp>
      </p:grpSp>
      <p:sp>
        <p:nvSpPr>
          <p:cNvPr id="57" name="TextovéPole 56"/>
          <p:cNvSpPr txBox="1"/>
          <p:nvPr/>
        </p:nvSpPr>
        <p:spPr>
          <a:xfrm>
            <a:off x="5595477" y="1748532"/>
            <a:ext cx="1786050"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Srovnání s před čtyřmi</a:t>
            </a:r>
            <a:r>
              <a:rPr kumimoji="0" lang="cs-CZ" sz="1050" b="1" i="0" u="none" strike="noStrike" kern="0" cap="none" spc="0" normalizeH="0" noProof="0" dirty="0">
                <a:ln>
                  <a:noFill/>
                </a:ln>
                <a:solidFill>
                  <a:schemeClr val="bg1"/>
                </a:solidFill>
                <a:effectLst/>
                <a:uLnTx/>
                <a:uFillTx/>
                <a:latin typeface="Calibri" panose="020F0502020204030204" pitchFamily="34" charset="0"/>
              </a:rPr>
              <a:t> lety</a:t>
            </a:r>
            <a:endParaRPr kumimoji="0" lang="cs-CZ" sz="1050" b="1" i="0" u="none" strike="noStrike" kern="0" cap="none" spc="0" normalizeH="0" baseline="0" noProof="0" dirty="0">
              <a:ln>
                <a:noFill/>
              </a:ln>
              <a:solidFill>
                <a:schemeClr val="bg1"/>
              </a:solidFill>
              <a:effectLst/>
              <a:uLnTx/>
              <a:uFillTx/>
              <a:latin typeface="Calibri" panose="020F0502020204030204" pitchFamily="34" charset="0"/>
            </a:endParaRPr>
          </a:p>
        </p:txBody>
      </p:sp>
      <p:sp>
        <p:nvSpPr>
          <p:cNvPr id="58" name="TextovéPole 57"/>
          <p:cNvSpPr txBox="1"/>
          <p:nvPr/>
        </p:nvSpPr>
        <p:spPr>
          <a:xfrm>
            <a:off x="7207899" y="1754518"/>
            <a:ext cx="1677003"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Srovnání s před pěti lety</a:t>
            </a:r>
          </a:p>
        </p:txBody>
      </p:sp>
      <p:sp>
        <p:nvSpPr>
          <p:cNvPr id="59" name="TextovéPole 58"/>
          <p:cNvSpPr txBox="1"/>
          <p:nvPr/>
        </p:nvSpPr>
        <p:spPr>
          <a:xfrm>
            <a:off x="3924113" y="1751178"/>
            <a:ext cx="1685569"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chemeClr val="bg1"/>
                </a:solidFill>
                <a:effectLst/>
                <a:uLnTx/>
                <a:uFillTx/>
                <a:latin typeface="Calibri" panose="020F0502020204030204" pitchFamily="34" charset="0"/>
              </a:rPr>
              <a:t>Srovnání</a:t>
            </a:r>
            <a:r>
              <a:rPr kumimoji="0" lang="cs-CZ" sz="1050" b="1" i="0" u="none" strike="noStrike" kern="0" cap="none" spc="0" normalizeH="0" noProof="0" dirty="0">
                <a:ln>
                  <a:noFill/>
                </a:ln>
                <a:solidFill>
                  <a:schemeClr val="bg1"/>
                </a:solidFill>
                <a:effectLst/>
                <a:uLnTx/>
                <a:uFillTx/>
                <a:latin typeface="Calibri" panose="020F0502020204030204" pitchFamily="34" charset="0"/>
              </a:rPr>
              <a:t> s před dvěma lety</a:t>
            </a:r>
            <a:endParaRPr kumimoji="0" lang="cs-CZ" sz="1050" b="1" i="0" u="none" strike="noStrike" kern="0" cap="none" spc="0" normalizeH="0" baseline="0" noProof="0" dirty="0">
              <a:ln>
                <a:noFill/>
              </a:ln>
              <a:solidFill>
                <a:schemeClr val="bg1"/>
              </a:solidFill>
              <a:effectLst/>
              <a:uLnTx/>
              <a:uFillTx/>
              <a:latin typeface="Calibri" panose="020F0502020204030204" pitchFamily="34" charset="0"/>
            </a:endParaRPr>
          </a:p>
        </p:txBody>
      </p:sp>
      <p:sp>
        <p:nvSpPr>
          <p:cNvPr id="52" name="TextovéPole 51"/>
          <p:cNvSpPr txBox="1"/>
          <p:nvPr/>
        </p:nvSpPr>
        <p:spPr>
          <a:xfrm>
            <a:off x="2655286" y="1400509"/>
            <a:ext cx="772096"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b="1" kern="0" dirty="0">
                <a:solidFill>
                  <a:srgbClr val="ED6737"/>
                </a:solidFill>
                <a:latin typeface="Calibri" panose="020F0502020204030204" pitchFamily="34" charset="0"/>
              </a:rPr>
              <a:t>- 3 </a:t>
            </a:r>
            <a:r>
              <a:rPr kumimoji="0" lang="cs-CZ" sz="1800" b="1" i="0" u="none" strike="noStrike" kern="0" cap="none" spc="0" normalizeH="0" baseline="0" noProof="0" dirty="0">
                <a:ln>
                  <a:noFill/>
                </a:ln>
                <a:solidFill>
                  <a:srgbClr val="ED6737"/>
                </a:solidFill>
                <a:effectLst/>
                <a:uLnTx/>
                <a:uFillTx/>
                <a:latin typeface="Calibri" panose="020F0502020204030204" pitchFamily="34" charset="0"/>
              </a:rPr>
              <a:t>%</a:t>
            </a:r>
          </a:p>
        </p:txBody>
      </p:sp>
      <p:sp>
        <p:nvSpPr>
          <p:cNvPr id="53" name="TextovéPole 52"/>
          <p:cNvSpPr txBox="1"/>
          <p:nvPr/>
        </p:nvSpPr>
        <p:spPr>
          <a:xfrm>
            <a:off x="4419359" y="1402311"/>
            <a:ext cx="737833"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800" b="1" i="0" u="none" strike="noStrike" kern="0" cap="none" spc="0" normalizeH="0" baseline="0" noProof="0" dirty="0">
                <a:ln>
                  <a:noFill/>
                </a:ln>
                <a:solidFill>
                  <a:srgbClr val="ED6737"/>
                </a:solidFill>
                <a:effectLst/>
                <a:uLnTx/>
                <a:uFillTx/>
                <a:latin typeface="Calibri" panose="020F0502020204030204" pitchFamily="34" charset="0"/>
              </a:rPr>
              <a:t>- </a:t>
            </a:r>
            <a:r>
              <a:rPr lang="cs-CZ" b="1" kern="0" noProof="0" dirty="0">
                <a:solidFill>
                  <a:srgbClr val="ED6737"/>
                </a:solidFill>
                <a:latin typeface="Calibri" panose="020F0502020204030204" pitchFamily="34" charset="0"/>
              </a:rPr>
              <a:t>3</a:t>
            </a:r>
            <a:r>
              <a:rPr kumimoji="0" lang="cs-CZ" sz="1800" b="1" i="0" u="none" strike="noStrike" kern="0" cap="none" spc="0" normalizeH="0" baseline="0" noProof="0" dirty="0">
                <a:ln>
                  <a:noFill/>
                </a:ln>
                <a:solidFill>
                  <a:srgbClr val="ED6737"/>
                </a:solidFill>
                <a:effectLst/>
                <a:uLnTx/>
                <a:uFillTx/>
                <a:latin typeface="Calibri" panose="020F0502020204030204" pitchFamily="34" charset="0"/>
              </a:rPr>
              <a:t> %</a:t>
            </a:r>
          </a:p>
        </p:txBody>
      </p:sp>
      <p:sp>
        <p:nvSpPr>
          <p:cNvPr id="55" name="TextovéPole 54"/>
          <p:cNvSpPr txBox="1"/>
          <p:nvPr/>
        </p:nvSpPr>
        <p:spPr>
          <a:xfrm>
            <a:off x="6039359" y="1407804"/>
            <a:ext cx="755535"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800" b="1" i="0" u="none" strike="noStrike" kern="0" cap="none" spc="0" normalizeH="0" baseline="0" noProof="0" dirty="0">
                <a:ln>
                  <a:noFill/>
                </a:ln>
                <a:solidFill>
                  <a:srgbClr val="ED6737"/>
                </a:solidFill>
                <a:effectLst/>
                <a:uLnTx/>
                <a:uFillTx/>
                <a:latin typeface="Calibri" panose="020F0502020204030204" pitchFamily="34" charset="0"/>
              </a:rPr>
              <a:t>- 9 %</a:t>
            </a:r>
          </a:p>
        </p:txBody>
      </p:sp>
      <p:sp>
        <p:nvSpPr>
          <p:cNvPr id="56" name="TextovéPole 55"/>
          <p:cNvSpPr txBox="1"/>
          <p:nvPr/>
        </p:nvSpPr>
        <p:spPr>
          <a:xfrm>
            <a:off x="7679528" y="1401389"/>
            <a:ext cx="852912" cy="340822"/>
          </a:xfrm>
          <a:prstGeom prst="rect">
            <a:avLst/>
          </a:prstGeom>
          <a:noFill/>
        </p:spPr>
        <p:txBody>
          <a:bodyPr wrap="square" lIns="90000" tIns="54000" rIns="90000" bIns="9000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b="1" kern="0" dirty="0">
                <a:solidFill>
                  <a:srgbClr val="ED6737"/>
                </a:solidFill>
                <a:latin typeface="Calibri" panose="020F0502020204030204" pitchFamily="34" charset="0"/>
              </a:rPr>
              <a:t>- 14</a:t>
            </a:r>
            <a:r>
              <a:rPr kumimoji="0" lang="cs-CZ" sz="1800" b="1" i="0" u="none" strike="noStrike" kern="0" cap="none" spc="0" normalizeH="0" baseline="0" noProof="0" dirty="0">
                <a:ln>
                  <a:noFill/>
                </a:ln>
                <a:solidFill>
                  <a:srgbClr val="ED6737"/>
                </a:solidFill>
                <a:effectLst/>
                <a:uLnTx/>
                <a:uFillTx/>
                <a:latin typeface="Calibri" panose="020F0502020204030204" pitchFamily="34" charset="0"/>
              </a:rPr>
              <a:t> %</a:t>
            </a:r>
          </a:p>
        </p:txBody>
      </p:sp>
    </p:spTree>
    <p:extLst>
      <p:ext uri="{BB962C8B-B14F-4D97-AF65-F5344CB8AC3E}">
        <p14:creationId xmlns:p14="http://schemas.microsoft.com/office/powerpoint/2010/main" val="13443976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xmlns="" id="{E4B934D4-A432-402D-8F0D-85C865E06D36}"/>
              </a:ext>
            </a:extLst>
          </p:cNvPr>
          <p:cNvSpPr>
            <a:spLocks noGrp="1"/>
          </p:cNvSpPr>
          <p:nvPr>
            <p:ph type="sldNum" sz="quarter" idx="12"/>
          </p:nvPr>
        </p:nvSpPr>
        <p:spPr/>
        <p:txBody>
          <a:bodyPr/>
          <a:lstStyle/>
          <a:p>
            <a:pPr>
              <a:defRPr/>
            </a:pPr>
            <a:fld id="{A02E8F63-2B24-4E17-9462-1C7FA620A629}" type="slidenum">
              <a:rPr lang="cs-CZ" smtClean="0"/>
              <a:pPr>
                <a:defRPr/>
              </a:pPr>
              <a:t>4</a:t>
            </a:fld>
            <a:endParaRPr lang="cs-CZ" dirty="0"/>
          </a:p>
        </p:txBody>
      </p:sp>
      <p:sp>
        <p:nvSpPr>
          <p:cNvPr id="14" name="Nadpis 3"/>
          <p:cNvSpPr txBox="1">
            <a:spLocks/>
          </p:cNvSpPr>
          <p:nvPr/>
        </p:nvSpPr>
        <p:spPr>
          <a:xfrm>
            <a:off x="220553" y="428526"/>
            <a:ext cx="8654595" cy="461548"/>
          </a:xfrm>
          <a:prstGeom prst="rect">
            <a:avLst/>
          </a:prstGeom>
        </p:spPr>
        <p:txBody>
          <a:bodyPr vert="horz" lIns="36000" tIns="45720" rIns="36000" bIns="45720" rtlCol="0" anchor="t">
            <a:noAutofit/>
          </a:bodyPr>
          <a:lstStyle>
            <a:lvl1pPr algn="l" defTabSz="914400" rtl="0" eaLnBrk="1" latinLnBrk="0" hangingPunct="1">
              <a:spcBef>
                <a:spcPct val="0"/>
              </a:spcBef>
              <a:buNone/>
              <a:defRPr sz="2800" b="1" kern="1200">
                <a:solidFill>
                  <a:srgbClr val="404040"/>
                </a:solidFill>
                <a:latin typeface="Calibri" pitchFamily="34" charset="0"/>
                <a:ea typeface="+mj-ea"/>
                <a:cs typeface="Arial"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cs-CZ" sz="2400" dirty="0"/>
              <a:t>Pozadí a cíle průzkumu</a:t>
            </a:r>
            <a:endParaRPr kumimoji="0" lang="cs-CZ" sz="2400" b="1" i="0" u="none" strike="noStrike" kern="1200" cap="none" spc="0" normalizeH="0" baseline="0" noProof="0" dirty="0">
              <a:ln>
                <a:noFill/>
              </a:ln>
              <a:solidFill>
                <a:srgbClr val="404040"/>
              </a:solidFill>
              <a:effectLst/>
              <a:uLnTx/>
              <a:uFillTx/>
            </a:endParaRPr>
          </a:p>
        </p:txBody>
      </p:sp>
      <p:sp>
        <p:nvSpPr>
          <p:cNvPr id="15" name="Zástupný symbol pro text 4"/>
          <p:cNvSpPr txBox="1">
            <a:spLocks/>
          </p:cNvSpPr>
          <p:nvPr/>
        </p:nvSpPr>
        <p:spPr>
          <a:xfrm>
            <a:off x="166765" y="188107"/>
            <a:ext cx="6710396" cy="442661"/>
          </a:xfrm>
          <a:prstGeom prst="rect">
            <a:avLst/>
          </a:prstGeom>
        </p:spPr>
        <p:txBody>
          <a:bodyPr/>
          <a:lstStyle>
            <a:lvl1pPr marL="174625" indent="-174625" algn="l" defTabSz="914400" rtl="0" eaLnBrk="1" latinLnBrk="0" hangingPunct="1">
              <a:spcBef>
                <a:spcPct val="20000"/>
              </a:spcBef>
              <a:buFont typeface="Wingdings" pitchFamily="2" charset="2"/>
              <a:buChar char="§"/>
              <a:defRPr sz="2000" kern="1200">
                <a:solidFill>
                  <a:srgbClr val="404040"/>
                </a:solidFill>
                <a:latin typeface="Calibri" pitchFamily="34" charset="0"/>
                <a:ea typeface="+mn-ea"/>
                <a:cs typeface="Arial" pitchFamily="34" charset="0"/>
              </a:defRPr>
            </a:lvl1pPr>
            <a:lvl2pPr marL="444500" indent="-203200" algn="l" defTabSz="914400" rtl="0" eaLnBrk="1" latinLnBrk="0" hangingPunct="1">
              <a:spcBef>
                <a:spcPct val="20000"/>
              </a:spcBef>
              <a:buSzPct val="100000"/>
              <a:buFont typeface="Wingdings" panose="05000000000000000000" pitchFamily="2" charset="2"/>
              <a:buChar char="§"/>
              <a:defRPr sz="1800" kern="1200">
                <a:solidFill>
                  <a:srgbClr val="404040"/>
                </a:solidFill>
                <a:latin typeface="Calibri" pitchFamily="34" charset="0"/>
                <a:ea typeface="+mn-ea"/>
                <a:cs typeface="Arial" pitchFamily="34" charset="0"/>
              </a:defRPr>
            </a:lvl2pPr>
            <a:lvl3pPr marL="622300" indent="-127000" algn="l" defTabSz="914400" rtl="0" eaLnBrk="1" latinLnBrk="0" hangingPunct="1">
              <a:spcBef>
                <a:spcPct val="20000"/>
              </a:spcBef>
              <a:buSzPct val="100000"/>
              <a:buFont typeface="Arial" pitchFamily="34" charset="0"/>
              <a:buNone/>
              <a:defRPr sz="1800" kern="1200">
                <a:solidFill>
                  <a:srgbClr val="404040"/>
                </a:solidFill>
                <a:latin typeface="Calibri" pitchFamily="34" charset="0"/>
                <a:ea typeface="+mn-ea"/>
                <a:cs typeface="Arial" pitchFamily="34" charset="0"/>
              </a:defRPr>
            </a:lvl3pPr>
            <a:lvl4pPr marL="901700" indent="-139700" algn="l" defTabSz="914400" rtl="0" eaLnBrk="1" latinLnBrk="0" hangingPunct="1">
              <a:spcBef>
                <a:spcPct val="20000"/>
              </a:spcBef>
              <a:buFont typeface="Arial" pitchFamily="34" charset="0"/>
              <a:buNone/>
              <a:defRPr sz="1600" kern="1200">
                <a:solidFill>
                  <a:srgbClr val="404040"/>
                </a:solidFill>
                <a:latin typeface="Calibri" pitchFamily="34" charset="0"/>
                <a:ea typeface="+mn-ea"/>
                <a:cs typeface="Arial" pitchFamily="34" charset="0"/>
              </a:defRPr>
            </a:lvl4pPr>
            <a:lvl5pPr marL="1257300" indent="-139700" algn="l" defTabSz="914400" rtl="0" eaLnBrk="1" latinLnBrk="0" hangingPunct="1">
              <a:spcBef>
                <a:spcPct val="20000"/>
              </a:spcBef>
              <a:buFont typeface="Arial" pitchFamily="34" charset="0"/>
              <a:buNone/>
              <a:defRPr sz="1400" kern="1200">
                <a:solidFill>
                  <a:srgbClr val="404040"/>
                </a:solidFill>
                <a:latin typeface="Calibri"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fontAlgn="auto">
              <a:spcAft>
                <a:spcPts val="0"/>
              </a:spcAft>
              <a:buNone/>
              <a:defRPr/>
            </a:pPr>
            <a:r>
              <a:rPr lang="pl-PL" sz="1800" dirty="0"/>
              <a:t>ZÁKLADNÍ ÚDAJE O PRŮZKUMU</a:t>
            </a:r>
          </a:p>
        </p:txBody>
      </p:sp>
      <p:sp>
        <p:nvSpPr>
          <p:cNvPr id="4" name="TextBox 31"/>
          <p:cNvSpPr txBox="1"/>
          <p:nvPr/>
        </p:nvSpPr>
        <p:spPr>
          <a:xfrm>
            <a:off x="1525028" y="2105173"/>
            <a:ext cx="1924995" cy="184666"/>
          </a:xfrm>
          <a:prstGeom prst="rect">
            <a:avLst/>
          </a:prstGeom>
          <a:noFill/>
        </p:spPr>
        <p:txBody>
          <a:bodyPr wrap="square" lIns="0" tIns="0" rIns="0" bIns="0" rtlCol="0">
            <a:spAutoFit/>
          </a:bodyPr>
          <a:lstStyle/>
          <a:p>
            <a:pPr marL="0" marR="0" lvl="0" indent="0" algn="ctr" defTabSz="1358890" eaLnBrk="1" fontAlgn="auto" latinLnBrk="0" hangingPunct="1">
              <a:lnSpc>
                <a:spcPct val="100000"/>
              </a:lnSpc>
              <a:spcBef>
                <a:spcPts val="0"/>
              </a:spcBef>
              <a:spcAft>
                <a:spcPts val="0"/>
              </a:spcAft>
              <a:buClrTx/>
              <a:buSzTx/>
              <a:buFontTx/>
              <a:buNone/>
              <a:tabLst/>
              <a:defRPr/>
            </a:pPr>
            <a:r>
              <a:rPr kumimoji="0" lang="cs-CZ" sz="1200" b="1" i="0" u="none" strike="noStrike" kern="0" cap="none" spc="0" normalizeH="0" baseline="0" noProof="0" dirty="0">
                <a:ln>
                  <a:noFill/>
                </a:ln>
                <a:solidFill>
                  <a:srgbClr val="404040"/>
                </a:solidFill>
                <a:effectLst/>
                <a:uLnTx/>
                <a:uFillTx/>
                <a:latin typeface="Calibri"/>
              </a:rPr>
              <a:t>POZADÍ PROGRAMU</a:t>
            </a:r>
            <a:endParaRPr kumimoji="0" lang="en-US" sz="1200" b="1" i="0" u="none" strike="noStrike" kern="0" cap="none" spc="0" normalizeH="0" baseline="0" noProof="0" dirty="0">
              <a:ln>
                <a:noFill/>
              </a:ln>
              <a:solidFill>
                <a:srgbClr val="404040"/>
              </a:solidFill>
              <a:effectLst/>
              <a:uLnTx/>
              <a:uFillTx/>
              <a:latin typeface="Calibri"/>
            </a:endParaRPr>
          </a:p>
        </p:txBody>
      </p:sp>
      <p:sp>
        <p:nvSpPr>
          <p:cNvPr id="8" name="TextBox 31"/>
          <p:cNvSpPr txBox="1"/>
          <p:nvPr/>
        </p:nvSpPr>
        <p:spPr>
          <a:xfrm>
            <a:off x="578471" y="2391669"/>
            <a:ext cx="3816000" cy="1292662"/>
          </a:xfrm>
          <a:prstGeom prst="rect">
            <a:avLst/>
          </a:prstGeom>
          <a:noFill/>
        </p:spPr>
        <p:txBody>
          <a:bodyPr wrap="square" lIns="0" tIns="0" rIns="0" bIns="0" rtlCol="0">
            <a:spAutoFit/>
          </a:bodyPr>
          <a:lstStyle/>
          <a:p>
            <a:pPr marL="0" marR="0" lvl="0" indent="0" algn="just" defTabSz="1358890" eaLnBrk="1" fontAlgn="auto" latinLnBrk="0" hangingPunct="1">
              <a:lnSpc>
                <a:spcPct val="100000"/>
              </a:lnSpc>
              <a:spcBef>
                <a:spcPts val="0"/>
              </a:spcBef>
              <a:spcAft>
                <a:spcPts val="0"/>
              </a:spcAft>
              <a:buClrTx/>
              <a:buSzTx/>
              <a:buFontTx/>
              <a:buNone/>
              <a:tabLst/>
              <a:defRPr/>
            </a:pPr>
            <a:r>
              <a:rPr lang="cs-CZ" sz="1050" kern="0" dirty="0">
                <a:solidFill>
                  <a:srgbClr val="404040"/>
                </a:solidFill>
                <a:latin typeface="Calibri"/>
              </a:rPr>
              <a:t>Agentura </a:t>
            </a:r>
            <a:r>
              <a:rPr lang="cs-CZ" sz="1050" kern="0" dirty="0" err="1">
                <a:solidFill>
                  <a:srgbClr val="404040"/>
                </a:solidFill>
                <a:latin typeface="Calibri"/>
              </a:rPr>
              <a:t>CzechTourism</a:t>
            </a:r>
            <a:r>
              <a:rPr lang="cs-CZ" sz="1050" kern="0" dirty="0">
                <a:solidFill>
                  <a:srgbClr val="404040"/>
                </a:solidFill>
                <a:latin typeface="Calibri"/>
              </a:rPr>
              <a:t> realizuje ve spolupráci s Asociací turistických informačních center ČR výzkum zaměřený na monitoring služeb turistických informačních center metodou </a:t>
            </a:r>
            <a:r>
              <a:rPr lang="cs-CZ" sz="1050" kern="0" dirty="0" err="1">
                <a:solidFill>
                  <a:srgbClr val="404040"/>
                </a:solidFill>
                <a:latin typeface="Calibri"/>
              </a:rPr>
              <a:t>Mystery</a:t>
            </a:r>
            <a:r>
              <a:rPr lang="cs-CZ" sz="1050" kern="0" dirty="0">
                <a:solidFill>
                  <a:srgbClr val="404040"/>
                </a:solidFill>
                <a:latin typeface="Calibri"/>
              </a:rPr>
              <a:t> Shopping od roku 2012. </a:t>
            </a:r>
          </a:p>
          <a:p>
            <a:pPr marL="0" marR="0" lvl="0" indent="0" algn="just" defTabSz="1358890" eaLnBrk="1" fontAlgn="auto" latinLnBrk="0" hangingPunct="1">
              <a:lnSpc>
                <a:spcPct val="100000"/>
              </a:lnSpc>
              <a:spcBef>
                <a:spcPts val="0"/>
              </a:spcBef>
              <a:spcAft>
                <a:spcPts val="0"/>
              </a:spcAft>
              <a:buClrTx/>
              <a:buSzTx/>
              <a:buFontTx/>
              <a:buNone/>
              <a:tabLst/>
              <a:defRPr/>
            </a:pPr>
            <a:endParaRPr lang="cs-CZ" sz="1050" kern="0" dirty="0">
              <a:solidFill>
                <a:srgbClr val="404040"/>
              </a:solidFill>
              <a:latin typeface="Calibri"/>
            </a:endParaRPr>
          </a:p>
          <a:p>
            <a:pPr marL="0" marR="0" lvl="0" indent="0" algn="just" defTabSz="1358890" eaLnBrk="1" fontAlgn="auto" latinLnBrk="0" hangingPunct="1">
              <a:lnSpc>
                <a:spcPct val="100000"/>
              </a:lnSpc>
              <a:spcBef>
                <a:spcPts val="0"/>
              </a:spcBef>
              <a:spcAft>
                <a:spcPts val="0"/>
              </a:spcAft>
              <a:buClrTx/>
              <a:buSzTx/>
              <a:buFontTx/>
              <a:buNone/>
              <a:tabLst/>
              <a:defRPr/>
            </a:pPr>
            <a:r>
              <a:rPr lang="cs-CZ" sz="1050" kern="0" dirty="0">
                <a:solidFill>
                  <a:srgbClr val="404040"/>
                </a:solidFill>
                <a:latin typeface="Calibri"/>
              </a:rPr>
              <a:t>Cílem je popsat úroveň služeb z hlediska měkkých i tvrdých dovedností a poskytnout provozovatelům zpětnou vazbu o činnosti infocenter s cílem zlepšení úrovně poskytovaných služeb.</a:t>
            </a:r>
          </a:p>
        </p:txBody>
      </p:sp>
      <p:cxnSp>
        <p:nvCxnSpPr>
          <p:cNvPr id="6" name="Straight Connector 3"/>
          <p:cNvCxnSpPr/>
          <p:nvPr/>
        </p:nvCxnSpPr>
        <p:spPr>
          <a:xfrm flipV="1">
            <a:off x="580578" y="1899091"/>
            <a:ext cx="3813893" cy="6257"/>
          </a:xfrm>
          <a:prstGeom prst="line">
            <a:avLst/>
          </a:prstGeom>
          <a:noFill/>
          <a:ln w="9525" cap="rnd" cmpd="sng" algn="ctr">
            <a:solidFill>
              <a:srgbClr val="000000">
                <a:lumMod val="75000"/>
                <a:lumOff val="25000"/>
              </a:srgbClr>
            </a:solidFill>
            <a:prstDash val="solid"/>
            <a:tailEnd type="none" w="lg" len="lg"/>
          </a:ln>
          <a:effectLst/>
        </p:spPr>
      </p:cxnSp>
      <p:grpSp>
        <p:nvGrpSpPr>
          <p:cNvPr id="24" name="Skupina 23"/>
          <p:cNvGrpSpPr/>
          <p:nvPr/>
        </p:nvGrpSpPr>
        <p:grpSpPr>
          <a:xfrm>
            <a:off x="2190524" y="1141333"/>
            <a:ext cx="594000" cy="760911"/>
            <a:chOff x="2190525" y="1141333"/>
            <a:chExt cx="594000" cy="760911"/>
          </a:xfrm>
        </p:grpSpPr>
        <p:sp>
          <p:nvSpPr>
            <p:cNvPr id="5" name="Oval 179"/>
            <p:cNvSpPr/>
            <p:nvPr/>
          </p:nvSpPr>
          <p:spPr>
            <a:xfrm rot="16200000">
              <a:off x="2208559" y="1123299"/>
              <a:ext cx="557932" cy="594000"/>
            </a:xfrm>
            <a:prstGeom prst="ellipse">
              <a:avLst/>
            </a:prstGeom>
            <a:solidFill>
              <a:srgbClr val="008BCA"/>
            </a:solidFill>
            <a:ln w="25400" cap="flat" cmpd="sng" algn="ctr">
              <a:noFill/>
              <a:prstDash val="solid"/>
            </a:ln>
            <a:effectLst/>
          </p:spPr>
          <p:txBody>
            <a:bodyPr rot="0" spcFirstLastPara="0" vertOverflow="overflow" horzOverflow="overflow" vert="vert" wrap="square" lIns="0" tIns="0" rIns="0" bIns="0" numCol="1" spcCol="0" rtlCol="0" fromWordArt="0" anchor="ctr" anchorCtr="0" forceAA="0" compatLnSpc="1">
              <a:prstTxWarp prst="textNoShape">
                <a:avLst/>
              </a:prstTxWarp>
              <a:noAutofit/>
            </a:bodyPr>
            <a:lstStyle/>
            <a:p>
              <a:pPr marL="0" marR="0" lvl="0" indent="0" algn="ctr" defTabSz="135889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srgbClr val="FFFFFF"/>
                </a:solidFill>
                <a:effectLst/>
                <a:uLnTx/>
                <a:uFillTx/>
                <a:latin typeface="Calibri"/>
              </a:endParaRPr>
            </a:p>
          </p:txBody>
        </p:sp>
        <p:cxnSp>
          <p:nvCxnSpPr>
            <p:cNvPr id="7" name="Straight Connector 188"/>
            <p:cNvCxnSpPr/>
            <p:nvPr/>
          </p:nvCxnSpPr>
          <p:spPr>
            <a:xfrm flipH="1">
              <a:off x="2487526" y="1496287"/>
              <a:ext cx="2" cy="405957"/>
            </a:xfrm>
            <a:prstGeom prst="line">
              <a:avLst/>
            </a:prstGeom>
            <a:noFill/>
            <a:ln w="19050" cap="rnd" cmpd="sng" algn="ctr">
              <a:solidFill>
                <a:srgbClr val="008BCA"/>
              </a:solidFill>
              <a:prstDash val="solid"/>
              <a:tailEnd type="oval" w="lg" len="lg"/>
            </a:ln>
            <a:effectLst/>
          </p:spPr>
        </p:cxnSp>
        <p:sp>
          <p:nvSpPr>
            <p:cNvPr id="16" name="Freeform 27"/>
            <p:cNvSpPr>
              <a:spLocks noChangeAspect="1" noEditPoints="1"/>
            </p:cNvSpPr>
            <p:nvPr/>
          </p:nvSpPr>
          <p:spPr bwMode="auto">
            <a:xfrm>
              <a:off x="2284178" y="1270605"/>
              <a:ext cx="406696" cy="318656"/>
            </a:xfrm>
            <a:custGeom>
              <a:avLst/>
              <a:gdLst/>
              <a:ahLst/>
              <a:cxnLst>
                <a:cxn ang="0">
                  <a:pos x="0" y="36"/>
                </a:cxn>
                <a:cxn ang="0">
                  <a:pos x="13" y="36"/>
                </a:cxn>
                <a:cxn ang="0">
                  <a:pos x="13" y="28"/>
                </a:cxn>
                <a:cxn ang="0">
                  <a:pos x="32" y="25"/>
                </a:cxn>
                <a:cxn ang="0">
                  <a:pos x="32" y="0"/>
                </a:cxn>
                <a:cxn ang="0">
                  <a:pos x="40" y="0"/>
                </a:cxn>
                <a:cxn ang="0">
                  <a:pos x="150" y="25"/>
                </a:cxn>
                <a:cxn ang="0">
                  <a:pos x="151" y="26"/>
                </a:cxn>
                <a:cxn ang="0">
                  <a:pos x="153" y="25"/>
                </a:cxn>
                <a:cxn ang="0">
                  <a:pos x="262" y="0"/>
                </a:cxn>
                <a:cxn ang="0">
                  <a:pos x="270" y="0"/>
                </a:cxn>
                <a:cxn ang="0">
                  <a:pos x="270" y="25"/>
                </a:cxn>
                <a:cxn ang="0">
                  <a:pos x="290" y="28"/>
                </a:cxn>
                <a:cxn ang="0">
                  <a:pos x="290" y="36"/>
                </a:cxn>
                <a:cxn ang="0">
                  <a:pos x="303" y="36"/>
                </a:cxn>
                <a:cxn ang="0">
                  <a:pos x="303" y="227"/>
                </a:cxn>
                <a:cxn ang="0">
                  <a:pos x="177" y="227"/>
                </a:cxn>
                <a:cxn ang="0">
                  <a:pos x="126" y="227"/>
                </a:cxn>
                <a:cxn ang="0">
                  <a:pos x="0" y="227"/>
                </a:cxn>
                <a:cxn ang="0">
                  <a:pos x="0" y="36"/>
                </a:cxn>
                <a:cxn ang="0">
                  <a:pos x="178" y="206"/>
                </a:cxn>
                <a:cxn ang="0">
                  <a:pos x="282" y="208"/>
                </a:cxn>
                <a:cxn ang="0">
                  <a:pos x="282" y="36"/>
                </a:cxn>
                <a:cxn ang="0">
                  <a:pos x="270" y="34"/>
                </a:cxn>
                <a:cxn ang="0">
                  <a:pos x="270" y="188"/>
                </a:cxn>
                <a:cxn ang="0">
                  <a:pos x="263" y="189"/>
                </a:cxn>
                <a:cxn ang="0">
                  <a:pos x="178" y="206"/>
                </a:cxn>
                <a:cxn ang="0">
                  <a:pos x="32" y="34"/>
                </a:cxn>
                <a:cxn ang="0">
                  <a:pos x="21" y="36"/>
                </a:cxn>
                <a:cxn ang="0">
                  <a:pos x="21" y="208"/>
                </a:cxn>
                <a:cxn ang="0">
                  <a:pos x="124" y="206"/>
                </a:cxn>
                <a:cxn ang="0">
                  <a:pos x="40" y="189"/>
                </a:cxn>
                <a:cxn ang="0">
                  <a:pos x="32" y="188"/>
                </a:cxn>
                <a:cxn ang="0">
                  <a:pos x="32" y="34"/>
                </a:cxn>
                <a:cxn ang="0">
                  <a:pos x="155" y="205"/>
                </a:cxn>
                <a:cxn ang="0">
                  <a:pos x="155" y="33"/>
                </a:cxn>
                <a:cxn ang="0">
                  <a:pos x="262" y="8"/>
                </a:cxn>
                <a:cxn ang="0">
                  <a:pos x="262" y="181"/>
                </a:cxn>
                <a:cxn ang="0">
                  <a:pos x="155" y="205"/>
                </a:cxn>
                <a:cxn ang="0">
                  <a:pos x="147" y="205"/>
                </a:cxn>
                <a:cxn ang="0">
                  <a:pos x="147" y="33"/>
                </a:cxn>
                <a:cxn ang="0">
                  <a:pos x="40" y="8"/>
                </a:cxn>
                <a:cxn ang="0">
                  <a:pos x="40" y="181"/>
                </a:cxn>
                <a:cxn ang="0">
                  <a:pos x="147" y="205"/>
                </a:cxn>
              </a:cxnLst>
              <a:rect l="0" t="0" r="r" b="b"/>
              <a:pathLst>
                <a:path w="303" h="238">
                  <a:moveTo>
                    <a:pt x="0" y="36"/>
                  </a:moveTo>
                  <a:cubicBezTo>
                    <a:pt x="13" y="36"/>
                    <a:pt x="13" y="36"/>
                    <a:pt x="13" y="36"/>
                  </a:cubicBezTo>
                  <a:cubicBezTo>
                    <a:pt x="13" y="28"/>
                    <a:pt x="13" y="28"/>
                    <a:pt x="13" y="28"/>
                  </a:cubicBezTo>
                  <a:cubicBezTo>
                    <a:pt x="20" y="27"/>
                    <a:pt x="26" y="26"/>
                    <a:pt x="32" y="25"/>
                  </a:cubicBezTo>
                  <a:cubicBezTo>
                    <a:pt x="32" y="0"/>
                    <a:pt x="32" y="0"/>
                    <a:pt x="32" y="0"/>
                  </a:cubicBezTo>
                  <a:cubicBezTo>
                    <a:pt x="40" y="0"/>
                    <a:pt x="40" y="0"/>
                    <a:pt x="40" y="0"/>
                  </a:cubicBezTo>
                  <a:cubicBezTo>
                    <a:pt x="76" y="0"/>
                    <a:pt x="116" y="13"/>
                    <a:pt x="150" y="25"/>
                  </a:cubicBezTo>
                  <a:cubicBezTo>
                    <a:pt x="151" y="26"/>
                    <a:pt x="151" y="26"/>
                    <a:pt x="151" y="26"/>
                  </a:cubicBezTo>
                  <a:cubicBezTo>
                    <a:pt x="153" y="25"/>
                    <a:pt x="153" y="25"/>
                    <a:pt x="153" y="25"/>
                  </a:cubicBezTo>
                  <a:cubicBezTo>
                    <a:pt x="186" y="13"/>
                    <a:pt x="226" y="0"/>
                    <a:pt x="262" y="0"/>
                  </a:cubicBezTo>
                  <a:cubicBezTo>
                    <a:pt x="270" y="0"/>
                    <a:pt x="270" y="0"/>
                    <a:pt x="270" y="0"/>
                  </a:cubicBezTo>
                  <a:cubicBezTo>
                    <a:pt x="270" y="25"/>
                    <a:pt x="270" y="25"/>
                    <a:pt x="270" y="25"/>
                  </a:cubicBezTo>
                  <a:cubicBezTo>
                    <a:pt x="277" y="26"/>
                    <a:pt x="283" y="27"/>
                    <a:pt x="290" y="28"/>
                  </a:cubicBezTo>
                  <a:cubicBezTo>
                    <a:pt x="290" y="36"/>
                    <a:pt x="290" y="36"/>
                    <a:pt x="290" y="36"/>
                  </a:cubicBezTo>
                  <a:cubicBezTo>
                    <a:pt x="303" y="36"/>
                    <a:pt x="303" y="36"/>
                    <a:pt x="303" y="36"/>
                  </a:cubicBezTo>
                  <a:cubicBezTo>
                    <a:pt x="303" y="227"/>
                    <a:pt x="303" y="227"/>
                    <a:pt x="303" y="227"/>
                  </a:cubicBezTo>
                  <a:cubicBezTo>
                    <a:pt x="177" y="227"/>
                    <a:pt x="177" y="227"/>
                    <a:pt x="177" y="227"/>
                  </a:cubicBezTo>
                  <a:cubicBezTo>
                    <a:pt x="160" y="238"/>
                    <a:pt x="143" y="238"/>
                    <a:pt x="126" y="227"/>
                  </a:cubicBezTo>
                  <a:cubicBezTo>
                    <a:pt x="0" y="227"/>
                    <a:pt x="0" y="227"/>
                    <a:pt x="0" y="227"/>
                  </a:cubicBezTo>
                  <a:cubicBezTo>
                    <a:pt x="0" y="36"/>
                    <a:pt x="0" y="36"/>
                    <a:pt x="0" y="36"/>
                  </a:cubicBezTo>
                  <a:close/>
                  <a:moveTo>
                    <a:pt x="178" y="206"/>
                  </a:moveTo>
                  <a:cubicBezTo>
                    <a:pt x="214" y="203"/>
                    <a:pt x="249" y="202"/>
                    <a:pt x="282" y="208"/>
                  </a:cubicBezTo>
                  <a:cubicBezTo>
                    <a:pt x="282" y="36"/>
                    <a:pt x="282" y="36"/>
                    <a:pt x="282" y="36"/>
                  </a:cubicBezTo>
                  <a:cubicBezTo>
                    <a:pt x="278" y="35"/>
                    <a:pt x="274" y="34"/>
                    <a:pt x="270" y="34"/>
                  </a:cubicBezTo>
                  <a:cubicBezTo>
                    <a:pt x="270" y="188"/>
                    <a:pt x="270" y="188"/>
                    <a:pt x="270" y="188"/>
                  </a:cubicBezTo>
                  <a:cubicBezTo>
                    <a:pt x="263" y="189"/>
                    <a:pt x="263" y="189"/>
                    <a:pt x="263" y="189"/>
                  </a:cubicBezTo>
                  <a:cubicBezTo>
                    <a:pt x="235" y="189"/>
                    <a:pt x="206" y="197"/>
                    <a:pt x="178" y="206"/>
                  </a:cubicBezTo>
                  <a:close/>
                  <a:moveTo>
                    <a:pt x="32" y="34"/>
                  </a:moveTo>
                  <a:cubicBezTo>
                    <a:pt x="29" y="34"/>
                    <a:pt x="25" y="35"/>
                    <a:pt x="21" y="36"/>
                  </a:cubicBezTo>
                  <a:cubicBezTo>
                    <a:pt x="21" y="208"/>
                    <a:pt x="21" y="208"/>
                    <a:pt x="21" y="208"/>
                  </a:cubicBezTo>
                  <a:cubicBezTo>
                    <a:pt x="53" y="202"/>
                    <a:pt x="88" y="203"/>
                    <a:pt x="124" y="206"/>
                  </a:cubicBezTo>
                  <a:cubicBezTo>
                    <a:pt x="97" y="197"/>
                    <a:pt x="68" y="189"/>
                    <a:pt x="40" y="189"/>
                  </a:cubicBezTo>
                  <a:cubicBezTo>
                    <a:pt x="32" y="188"/>
                    <a:pt x="32" y="188"/>
                    <a:pt x="32" y="188"/>
                  </a:cubicBezTo>
                  <a:cubicBezTo>
                    <a:pt x="32" y="34"/>
                    <a:pt x="32" y="34"/>
                    <a:pt x="32" y="34"/>
                  </a:cubicBezTo>
                  <a:close/>
                  <a:moveTo>
                    <a:pt x="155" y="205"/>
                  </a:moveTo>
                  <a:cubicBezTo>
                    <a:pt x="155" y="33"/>
                    <a:pt x="155" y="33"/>
                    <a:pt x="155" y="33"/>
                  </a:cubicBezTo>
                  <a:cubicBezTo>
                    <a:pt x="193" y="19"/>
                    <a:pt x="230" y="8"/>
                    <a:pt x="262" y="8"/>
                  </a:cubicBezTo>
                  <a:cubicBezTo>
                    <a:pt x="262" y="181"/>
                    <a:pt x="262" y="181"/>
                    <a:pt x="262" y="181"/>
                  </a:cubicBezTo>
                  <a:cubicBezTo>
                    <a:pt x="229" y="182"/>
                    <a:pt x="193" y="192"/>
                    <a:pt x="155" y="205"/>
                  </a:cubicBezTo>
                  <a:close/>
                  <a:moveTo>
                    <a:pt x="147" y="205"/>
                  </a:moveTo>
                  <a:cubicBezTo>
                    <a:pt x="147" y="33"/>
                    <a:pt x="147" y="33"/>
                    <a:pt x="147" y="33"/>
                  </a:cubicBezTo>
                  <a:cubicBezTo>
                    <a:pt x="109" y="19"/>
                    <a:pt x="72" y="8"/>
                    <a:pt x="40" y="8"/>
                  </a:cubicBezTo>
                  <a:cubicBezTo>
                    <a:pt x="40" y="181"/>
                    <a:pt x="40" y="181"/>
                    <a:pt x="40" y="181"/>
                  </a:cubicBezTo>
                  <a:cubicBezTo>
                    <a:pt x="73" y="182"/>
                    <a:pt x="110" y="192"/>
                    <a:pt x="147" y="205"/>
                  </a:cubicBez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9" name="TextBox 31"/>
          <p:cNvSpPr txBox="1"/>
          <p:nvPr/>
        </p:nvSpPr>
        <p:spPr>
          <a:xfrm>
            <a:off x="5838629" y="2105173"/>
            <a:ext cx="1763153" cy="184666"/>
          </a:xfrm>
          <a:prstGeom prst="rect">
            <a:avLst/>
          </a:prstGeom>
          <a:noFill/>
        </p:spPr>
        <p:txBody>
          <a:bodyPr wrap="square" lIns="0" tIns="0" rIns="0" bIns="0" rtlCol="0">
            <a:spAutoFit/>
          </a:bodyPr>
          <a:lstStyle/>
          <a:p>
            <a:pPr marL="0" marR="0" lvl="0" indent="0" algn="ctr" defTabSz="1358890" eaLnBrk="1" fontAlgn="auto" latinLnBrk="0" hangingPunct="1">
              <a:lnSpc>
                <a:spcPct val="100000"/>
              </a:lnSpc>
              <a:spcBef>
                <a:spcPts val="0"/>
              </a:spcBef>
              <a:spcAft>
                <a:spcPts val="0"/>
              </a:spcAft>
              <a:buClrTx/>
              <a:buSzTx/>
              <a:buFontTx/>
              <a:buNone/>
              <a:tabLst/>
              <a:defRPr/>
            </a:pPr>
            <a:r>
              <a:rPr kumimoji="0" lang="cs-CZ" sz="1200" b="1" i="0" u="none" strike="noStrike" kern="0" cap="none" spc="0" normalizeH="0" baseline="0" noProof="0" dirty="0">
                <a:ln>
                  <a:noFill/>
                </a:ln>
                <a:solidFill>
                  <a:srgbClr val="404040"/>
                </a:solidFill>
                <a:effectLst/>
                <a:uLnTx/>
                <a:uFillTx/>
                <a:latin typeface="Calibri"/>
              </a:rPr>
              <a:t>CÍLE PROGRAMU</a:t>
            </a:r>
            <a:endParaRPr kumimoji="0" lang="en-US" sz="1200" b="1" i="0" u="none" strike="noStrike" kern="0" cap="none" spc="0" normalizeH="0" baseline="0" noProof="0" dirty="0">
              <a:ln>
                <a:noFill/>
              </a:ln>
              <a:solidFill>
                <a:srgbClr val="404040"/>
              </a:solidFill>
              <a:effectLst/>
              <a:uLnTx/>
              <a:uFillTx/>
              <a:latin typeface="Calibri"/>
            </a:endParaRPr>
          </a:p>
        </p:txBody>
      </p:sp>
      <p:sp>
        <p:nvSpPr>
          <p:cNvPr id="13" name="TextBox 31"/>
          <p:cNvSpPr txBox="1"/>
          <p:nvPr/>
        </p:nvSpPr>
        <p:spPr>
          <a:xfrm>
            <a:off x="4759099" y="2386980"/>
            <a:ext cx="3816000" cy="1710725"/>
          </a:xfrm>
          <a:prstGeom prst="rect">
            <a:avLst/>
          </a:prstGeom>
          <a:noFill/>
        </p:spPr>
        <p:txBody>
          <a:bodyPr wrap="square" lIns="0" tIns="0" rIns="0" bIns="0" rtlCol="0">
            <a:spAutoFit/>
          </a:bodyPr>
          <a:lstStyle/>
          <a:p>
            <a:pPr marL="0" marR="0" lvl="0" indent="0" defTabSz="1358890" eaLnBrk="1" fontAlgn="auto" latinLnBrk="0" hangingPunct="1">
              <a:lnSpc>
                <a:spcPct val="100000"/>
              </a:lnSpc>
              <a:spcBef>
                <a:spcPts val="0"/>
              </a:spcBef>
              <a:spcAft>
                <a:spcPts val="0"/>
              </a:spcAft>
              <a:buClrTx/>
              <a:buSzTx/>
              <a:buFontTx/>
              <a:buNone/>
              <a:tabLst/>
              <a:defRPr/>
            </a:pPr>
            <a:r>
              <a:rPr kumimoji="0" lang="cs-CZ" sz="1050" b="0" i="0" u="none" strike="noStrike" kern="0" cap="none" spc="0" normalizeH="0" baseline="0" noProof="0" dirty="0">
                <a:ln>
                  <a:noFill/>
                </a:ln>
                <a:solidFill>
                  <a:srgbClr val="404040"/>
                </a:solidFill>
                <a:effectLst/>
                <a:uLnTx/>
                <a:uFillTx/>
                <a:latin typeface="Calibri"/>
              </a:rPr>
              <a:t>Specifickým cílem programu je </a:t>
            </a:r>
            <a:r>
              <a:rPr kumimoji="0" lang="cs-CZ" sz="1050" b="1" i="0" u="none" strike="noStrike" kern="0" cap="none" spc="0" normalizeH="0" baseline="0" noProof="0" dirty="0">
                <a:ln>
                  <a:noFill/>
                </a:ln>
                <a:solidFill>
                  <a:srgbClr val="404040"/>
                </a:solidFill>
                <a:effectLst/>
                <a:uLnTx/>
                <a:uFillTx/>
                <a:latin typeface="Calibri"/>
              </a:rPr>
              <a:t>z pohledu běžného návštěvníka zhodnotit kvalitu TIC </a:t>
            </a:r>
            <a:r>
              <a:rPr lang="cs-CZ" sz="1050" kern="0" dirty="0">
                <a:solidFill>
                  <a:srgbClr val="404040"/>
                </a:solidFill>
                <a:latin typeface="Calibri"/>
              </a:rPr>
              <a:t>v </a:t>
            </a:r>
            <a:r>
              <a:rPr lang="cs-CZ" sz="1050" kern="0" dirty="0" err="1">
                <a:solidFill>
                  <a:srgbClr val="404040"/>
                </a:solidFill>
                <a:latin typeface="Calibri"/>
              </a:rPr>
              <a:t>rů</a:t>
            </a:r>
            <a:r>
              <a:rPr kumimoji="0" lang="cs-CZ" sz="1050" b="0" i="0" u="none" strike="noStrike" kern="0" cap="none" spc="0" normalizeH="0" baseline="0" noProof="0" dirty="0" err="1">
                <a:ln>
                  <a:noFill/>
                </a:ln>
                <a:solidFill>
                  <a:srgbClr val="404040"/>
                </a:solidFill>
                <a:effectLst/>
                <a:uLnTx/>
                <a:uFillTx/>
                <a:latin typeface="Calibri"/>
              </a:rPr>
              <a:t>zných</a:t>
            </a:r>
            <a:r>
              <a:rPr lang="cs-CZ" sz="1050" kern="0" dirty="0">
                <a:solidFill>
                  <a:srgbClr val="404040"/>
                </a:solidFill>
                <a:latin typeface="Calibri"/>
              </a:rPr>
              <a:t> </a:t>
            </a:r>
            <a:r>
              <a:rPr kumimoji="0" lang="cs-CZ" sz="1050" b="0" i="0" u="none" strike="noStrike" kern="0" cap="none" spc="0" normalizeH="0" baseline="0" noProof="0" dirty="0">
                <a:ln>
                  <a:noFill/>
                </a:ln>
                <a:solidFill>
                  <a:srgbClr val="404040"/>
                </a:solidFill>
                <a:effectLst/>
                <a:uLnTx/>
                <a:uFillTx/>
                <a:latin typeface="Calibri"/>
              </a:rPr>
              <a:t>oblastech:</a:t>
            </a:r>
            <a:br>
              <a:rPr kumimoji="0" lang="cs-CZ" sz="1050" b="0" i="0" u="none" strike="noStrike" kern="0" cap="none" spc="0" normalizeH="0" baseline="0" noProof="0" dirty="0">
                <a:ln>
                  <a:noFill/>
                </a:ln>
                <a:solidFill>
                  <a:srgbClr val="404040"/>
                </a:solidFill>
                <a:effectLst/>
                <a:uLnTx/>
                <a:uFillTx/>
                <a:latin typeface="Calibri"/>
              </a:rPr>
            </a:br>
            <a:endParaRPr kumimoji="0" lang="cs-CZ" sz="1050" b="0" i="0" u="none" strike="noStrike" kern="0" cap="none" spc="0" normalizeH="0" baseline="0" noProof="0" dirty="0">
              <a:ln>
                <a:noFill/>
              </a:ln>
              <a:solidFill>
                <a:srgbClr val="404040"/>
              </a:solidFill>
              <a:effectLst/>
              <a:uLnTx/>
              <a:uFillTx/>
              <a:latin typeface="Calibri"/>
            </a:endParaRPr>
          </a:p>
          <a:p>
            <a:pPr marL="171450" marR="0" lvl="0" indent="-171450" defTabSz="1358890" eaLnBrk="1" fontAlgn="auto" latinLnBrk="0" hangingPunct="1">
              <a:lnSpc>
                <a:spcPct val="100000"/>
              </a:lnSpc>
              <a:spcBef>
                <a:spcPts val="0"/>
              </a:spcBef>
              <a:spcAft>
                <a:spcPts val="500"/>
              </a:spcAft>
              <a:buClrTx/>
              <a:buSzTx/>
              <a:buFont typeface="Arial" panose="020B0604020202020204" pitchFamily="34" charset="0"/>
              <a:buChar char="•"/>
              <a:tabLst/>
              <a:defRPr/>
            </a:pPr>
            <a:r>
              <a:rPr kumimoji="0" lang="cs-CZ" sz="1050" b="0" i="0" u="none" strike="noStrike" kern="0" cap="none" spc="0" normalizeH="0" baseline="0" noProof="0" dirty="0">
                <a:ln>
                  <a:noFill/>
                </a:ln>
                <a:solidFill>
                  <a:srgbClr val="404040"/>
                </a:solidFill>
                <a:effectLst/>
                <a:uLnTx/>
                <a:uFillTx/>
                <a:latin typeface="Calibri"/>
              </a:rPr>
              <a:t>Exteriér a interiér TIC</a:t>
            </a:r>
          </a:p>
          <a:p>
            <a:pPr marL="171450" marR="0" lvl="0" indent="-171450" defTabSz="1358890" eaLnBrk="1" fontAlgn="auto" latinLnBrk="0" hangingPunct="1">
              <a:lnSpc>
                <a:spcPct val="100000"/>
              </a:lnSpc>
              <a:spcBef>
                <a:spcPts val="0"/>
              </a:spcBef>
              <a:spcAft>
                <a:spcPts val="500"/>
              </a:spcAft>
              <a:buClrTx/>
              <a:buSzTx/>
              <a:buFont typeface="Arial" panose="020B0604020202020204" pitchFamily="34" charset="0"/>
              <a:buChar char="•"/>
              <a:tabLst/>
              <a:defRPr/>
            </a:pPr>
            <a:r>
              <a:rPr lang="cs-CZ" sz="1050" kern="0" dirty="0">
                <a:solidFill>
                  <a:srgbClr val="404040"/>
                </a:solidFill>
                <a:latin typeface="Calibri"/>
              </a:rPr>
              <a:t>První dojem návštěvníka</a:t>
            </a:r>
          </a:p>
          <a:p>
            <a:pPr marL="171450" marR="0" lvl="0" indent="-171450" defTabSz="1358890" eaLnBrk="1" fontAlgn="auto" latinLnBrk="0" hangingPunct="1">
              <a:lnSpc>
                <a:spcPct val="100000"/>
              </a:lnSpc>
              <a:spcBef>
                <a:spcPts val="0"/>
              </a:spcBef>
              <a:spcAft>
                <a:spcPts val="500"/>
              </a:spcAft>
              <a:buClrTx/>
              <a:buSzTx/>
              <a:buFont typeface="Arial" panose="020B0604020202020204" pitchFamily="34" charset="0"/>
              <a:buChar char="•"/>
              <a:tabLst/>
              <a:defRPr/>
            </a:pPr>
            <a:r>
              <a:rPr kumimoji="0" lang="cs-CZ" sz="1050" b="0" i="0" u="none" strike="noStrike" kern="0" cap="none" spc="0" normalizeH="0" baseline="0" noProof="0" dirty="0">
                <a:ln>
                  <a:noFill/>
                </a:ln>
                <a:solidFill>
                  <a:srgbClr val="404040"/>
                </a:solidFill>
                <a:effectLst/>
                <a:uLnTx/>
                <a:uFillTx/>
                <a:latin typeface="Calibri"/>
              </a:rPr>
              <a:t>Kvalita obsluhy (schopnost poskytnout požadované informace, atraktivita jejich podání a aktivity pracovníka)</a:t>
            </a:r>
          </a:p>
          <a:p>
            <a:pPr marL="171450" marR="0" lvl="0" indent="-171450" defTabSz="1358890" eaLnBrk="1" fontAlgn="auto" latinLnBrk="0" hangingPunct="1">
              <a:lnSpc>
                <a:spcPct val="100000"/>
              </a:lnSpc>
              <a:spcBef>
                <a:spcPts val="0"/>
              </a:spcBef>
              <a:spcAft>
                <a:spcPts val="500"/>
              </a:spcAft>
              <a:buClrTx/>
              <a:buSzTx/>
              <a:buFont typeface="Arial" panose="020B0604020202020204" pitchFamily="34" charset="0"/>
              <a:buChar char="•"/>
              <a:tabLst/>
              <a:defRPr/>
            </a:pPr>
            <a:r>
              <a:rPr lang="cs-CZ" sz="1050" kern="0" dirty="0">
                <a:solidFill>
                  <a:srgbClr val="404040"/>
                </a:solidFill>
                <a:latin typeface="Calibri"/>
              </a:rPr>
              <a:t>Vybavení propagačními materiály</a:t>
            </a:r>
          </a:p>
          <a:p>
            <a:pPr marL="171450" marR="0" lvl="0" indent="-171450" defTabSz="1358890" eaLnBrk="1" fontAlgn="auto" latinLnBrk="0" hangingPunct="1">
              <a:lnSpc>
                <a:spcPct val="100000"/>
              </a:lnSpc>
              <a:spcBef>
                <a:spcPts val="0"/>
              </a:spcBef>
              <a:spcAft>
                <a:spcPts val="500"/>
              </a:spcAft>
              <a:buClrTx/>
              <a:buSzTx/>
              <a:buFont typeface="Arial" panose="020B0604020202020204" pitchFamily="34" charset="0"/>
              <a:buChar char="•"/>
              <a:tabLst/>
              <a:defRPr/>
            </a:pPr>
            <a:r>
              <a:rPr lang="cs-CZ" sz="1050" kern="0" dirty="0">
                <a:solidFill>
                  <a:srgbClr val="404040"/>
                </a:solidFill>
                <a:latin typeface="Calibri"/>
              </a:rPr>
              <a:t>Značení TIC</a:t>
            </a:r>
            <a:endParaRPr kumimoji="0" lang="cs-CZ" sz="1050" b="0" i="0" u="none" strike="noStrike" kern="0" cap="none" spc="0" normalizeH="0" baseline="0" noProof="0" dirty="0">
              <a:ln>
                <a:noFill/>
              </a:ln>
              <a:solidFill>
                <a:srgbClr val="404040"/>
              </a:solidFill>
              <a:effectLst/>
              <a:uLnTx/>
              <a:uFillTx/>
              <a:latin typeface="Calibri"/>
            </a:endParaRPr>
          </a:p>
        </p:txBody>
      </p:sp>
      <p:cxnSp>
        <p:nvCxnSpPr>
          <p:cNvPr id="11" name="Straight Connector 3"/>
          <p:cNvCxnSpPr/>
          <p:nvPr/>
        </p:nvCxnSpPr>
        <p:spPr>
          <a:xfrm flipV="1">
            <a:off x="4759099" y="1892650"/>
            <a:ext cx="3812400" cy="6267"/>
          </a:xfrm>
          <a:prstGeom prst="line">
            <a:avLst/>
          </a:prstGeom>
          <a:noFill/>
          <a:ln w="9525" cap="rnd" cmpd="sng" algn="ctr">
            <a:solidFill>
              <a:srgbClr val="000000">
                <a:lumMod val="75000"/>
                <a:lumOff val="25000"/>
              </a:srgbClr>
            </a:solidFill>
            <a:prstDash val="solid"/>
            <a:tailEnd type="none" w="lg" len="lg"/>
          </a:ln>
          <a:effectLst/>
        </p:spPr>
      </p:cxnSp>
      <p:grpSp>
        <p:nvGrpSpPr>
          <p:cNvPr id="23" name="Skupina 22"/>
          <p:cNvGrpSpPr/>
          <p:nvPr/>
        </p:nvGrpSpPr>
        <p:grpSpPr>
          <a:xfrm>
            <a:off x="6423229" y="1133802"/>
            <a:ext cx="593956" cy="760533"/>
            <a:chOff x="6368322" y="1116359"/>
            <a:chExt cx="593956" cy="760533"/>
          </a:xfrm>
        </p:grpSpPr>
        <p:sp>
          <p:nvSpPr>
            <p:cNvPr id="10" name="Oval 179"/>
            <p:cNvSpPr/>
            <p:nvPr/>
          </p:nvSpPr>
          <p:spPr>
            <a:xfrm rot="16200000">
              <a:off x="6385878" y="1098803"/>
              <a:ext cx="558844" cy="593956"/>
            </a:xfrm>
            <a:prstGeom prst="ellipse">
              <a:avLst/>
            </a:prstGeom>
            <a:solidFill>
              <a:srgbClr val="008BCA"/>
            </a:solidFill>
            <a:ln w="25400" cap="flat" cmpd="sng" algn="ctr">
              <a:noFill/>
              <a:prstDash val="solid"/>
            </a:ln>
            <a:effectLst/>
          </p:spPr>
          <p:txBody>
            <a:bodyPr rot="0" spcFirstLastPara="0" vertOverflow="overflow" horzOverflow="overflow" vert="vert" wrap="square" lIns="0" tIns="0" rIns="0" bIns="0" numCol="1" spcCol="0" rtlCol="0" fromWordArt="0" anchor="ctr" anchorCtr="0" forceAA="0" compatLnSpc="1">
              <a:prstTxWarp prst="textNoShape">
                <a:avLst/>
              </a:prstTxWarp>
              <a:noAutofit/>
            </a:bodyPr>
            <a:lstStyle/>
            <a:p>
              <a:pPr marL="0" marR="0" lvl="0" indent="0" algn="ctr" defTabSz="135889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srgbClr val="FFFFFF"/>
                </a:solidFill>
                <a:effectLst/>
                <a:uLnTx/>
                <a:uFillTx/>
                <a:latin typeface="Calibri"/>
              </a:endParaRPr>
            </a:p>
          </p:txBody>
        </p:sp>
        <p:cxnSp>
          <p:nvCxnSpPr>
            <p:cNvPr id="12" name="Straight Connector 188"/>
            <p:cNvCxnSpPr/>
            <p:nvPr/>
          </p:nvCxnSpPr>
          <p:spPr>
            <a:xfrm flipH="1">
              <a:off x="6665299" y="1470271"/>
              <a:ext cx="2" cy="406621"/>
            </a:xfrm>
            <a:prstGeom prst="line">
              <a:avLst/>
            </a:prstGeom>
            <a:noFill/>
            <a:ln w="19050" cap="rnd" cmpd="sng" algn="ctr">
              <a:solidFill>
                <a:srgbClr val="008BCA"/>
              </a:solidFill>
              <a:prstDash val="solid"/>
              <a:tailEnd type="oval" w="lg" len="lg"/>
            </a:ln>
            <a:effectLst/>
          </p:spPr>
        </p:cxnSp>
        <p:sp>
          <p:nvSpPr>
            <p:cNvPr id="17" name="Freeform 19"/>
            <p:cNvSpPr>
              <a:spLocks noChangeAspect="1"/>
            </p:cNvSpPr>
            <p:nvPr/>
          </p:nvSpPr>
          <p:spPr bwMode="auto">
            <a:xfrm>
              <a:off x="6563260" y="1206533"/>
              <a:ext cx="313901" cy="401960"/>
            </a:xfrm>
            <a:custGeom>
              <a:avLst/>
              <a:gdLst/>
              <a:ahLst/>
              <a:cxnLst>
                <a:cxn ang="0">
                  <a:pos x="408" y="109"/>
                </a:cxn>
                <a:cxn ang="0">
                  <a:pos x="157" y="42"/>
                </a:cxn>
                <a:cxn ang="0">
                  <a:pos x="158" y="21"/>
                </a:cxn>
                <a:cxn ang="0">
                  <a:pos x="140" y="19"/>
                </a:cxn>
                <a:cxn ang="0">
                  <a:pos x="91" y="11"/>
                </a:cxn>
                <a:cxn ang="0">
                  <a:pos x="91" y="11"/>
                </a:cxn>
                <a:cxn ang="0">
                  <a:pos x="119" y="13"/>
                </a:cxn>
                <a:cxn ang="0">
                  <a:pos x="158" y="6"/>
                </a:cxn>
                <a:cxn ang="0">
                  <a:pos x="119" y="0"/>
                </a:cxn>
                <a:cxn ang="0">
                  <a:pos x="80" y="6"/>
                </a:cxn>
                <a:cxn ang="0">
                  <a:pos x="96" y="796"/>
                </a:cxn>
                <a:cxn ang="0">
                  <a:pos x="37" y="801"/>
                </a:cxn>
                <a:cxn ang="0">
                  <a:pos x="12" y="807"/>
                </a:cxn>
                <a:cxn ang="0">
                  <a:pos x="4" y="811"/>
                </a:cxn>
                <a:cxn ang="0">
                  <a:pos x="0" y="819"/>
                </a:cxn>
                <a:cxn ang="0">
                  <a:pos x="4" y="826"/>
                </a:cxn>
                <a:cxn ang="0">
                  <a:pos x="20" y="833"/>
                </a:cxn>
                <a:cxn ang="0">
                  <a:pos x="119" y="842"/>
                </a:cxn>
                <a:cxn ang="0">
                  <a:pos x="200" y="836"/>
                </a:cxn>
                <a:cxn ang="0">
                  <a:pos x="225" y="830"/>
                </a:cxn>
                <a:cxn ang="0">
                  <a:pos x="233" y="826"/>
                </a:cxn>
                <a:cxn ang="0">
                  <a:pos x="237" y="819"/>
                </a:cxn>
                <a:cxn ang="0">
                  <a:pos x="233" y="811"/>
                </a:cxn>
                <a:cxn ang="0">
                  <a:pos x="217" y="805"/>
                </a:cxn>
                <a:cxn ang="0">
                  <a:pos x="155" y="796"/>
                </a:cxn>
                <a:cxn ang="0">
                  <a:pos x="152" y="805"/>
                </a:cxn>
                <a:cxn ang="0">
                  <a:pos x="199" y="810"/>
                </a:cxn>
                <a:cxn ang="0">
                  <a:pos x="222" y="815"/>
                </a:cxn>
                <a:cxn ang="0">
                  <a:pos x="228" y="818"/>
                </a:cxn>
                <a:cxn ang="0">
                  <a:pos x="228" y="819"/>
                </a:cxn>
                <a:cxn ang="0">
                  <a:pos x="226" y="820"/>
                </a:cxn>
                <a:cxn ang="0">
                  <a:pos x="187" y="829"/>
                </a:cxn>
                <a:cxn ang="0">
                  <a:pos x="119" y="833"/>
                </a:cxn>
                <a:cxn ang="0">
                  <a:pos x="39" y="827"/>
                </a:cxn>
                <a:cxn ang="0">
                  <a:pos x="15" y="822"/>
                </a:cxn>
                <a:cxn ang="0">
                  <a:pos x="10" y="819"/>
                </a:cxn>
                <a:cxn ang="0">
                  <a:pos x="9" y="819"/>
                </a:cxn>
                <a:cxn ang="0">
                  <a:pos x="12" y="817"/>
                </a:cxn>
                <a:cxn ang="0">
                  <a:pos x="50" y="808"/>
                </a:cxn>
                <a:cxn ang="0">
                  <a:pos x="96" y="805"/>
                </a:cxn>
                <a:cxn ang="0">
                  <a:pos x="96" y="811"/>
                </a:cxn>
                <a:cxn ang="0">
                  <a:pos x="119" y="817"/>
                </a:cxn>
                <a:cxn ang="0">
                  <a:pos x="142" y="811"/>
                </a:cxn>
                <a:cxn ang="0">
                  <a:pos x="153" y="236"/>
                </a:cxn>
                <a:cxn ang="0">
                  <a:pos x="178" y="443"/>
                </a:cxn>
                <a:cxn ang="0">
                  <a:pos x="431" y="363"/>
                </a:cxn>
                <a:cxn ang="0">
                  <a:pos x="706" y="186"/>
                </a:cxn>
                <a:cxn ang="0">
                  <a:pos x="408" y="109"/>
                </a:cxn>
              </a:cxnLst>
              <a:rect l="0" t="0" r="r" b="b"/>
              <a:pathLst>
                <a:path w="706" h="842">
                  <a:moveTo>
                    <a:pt x="408" y="109"/>
                  </a:moveTo>
                  <a:cubicBezTo>
                    <a:pt x="312" y="148"/>
                    <a:pt x="200" y="74"/>
                    <a:pt x="157" y="42"/>
                  </a:cubicBezTo>
                  <a:cubicBezTo>
                    <a:pt x="158" y="21"/>
                    <a:pt x="158" y="21"/>
                    <a:pt x="158" y="21"/>
                  </a:cubicBezTo>
                  <a:cubicBezTo>
                    <a:pt x="152" y="19"/>
                    <a:pt x="147" y="18"/>
                    <a:pt x="140" y="19"/>
                  </a:cubicBezTo>
                  <a:cubicBezTo>
                    <a:pt x="116" y="21"/>
                    <a:pt x="91" y="11"/>
                    <a:pt x="91" y="11"/>
                  </a:cubicBezTo>
                  <a:cubicBezTo>
                    <a:pt x="91" y="11"/>
                    <a:pt x="91" y="11"/>
                    <a:pt x="91" y="11"/>
                  </a:cubicBezTo>
                  <a:cubicBezTo>
                    <a:pt x="98" y="12"/>
                    <a:pt x="108" y="13"/>
                    <a:pt x="119" y="13"/>
                  </a:cubicBezTo>
                  <a:cubicBezTo>
                    <a:pt x="140" y="13"/>
                    <a:pt x="158" y="10"/>
                    <a:pt x="158" y="6"/>
                  </a:cubicBezTo>
                  <a:cubicBezTo>
                    <a:pt x="158" y="3"/>
                    <a:pt x="140" y="0"/>
                    <a:pt x="119" y="0"/>
                  </a:cubicBezTo>
                  <a:cubicBezTo>
                    <a:pt x="97" y="0"/>
                    <a:pt x="80" y="3"/>
                    <a:pt x="80" y="6"/>
                  </a:cubicBezTo>
                  <a:cubicBezTo>
                    <a:pt x="96" y="796"/>
                    <a:pt x="96" y="796"/>
                    <a:pt x="96" y="796"/>
                  </a:cubicBezTo>
                  <a:cubicBezTo>
                    <a:pt x="73" y="797"/>
                    <a:pt x="53" y="798"/>
                    <a:pt x="37" y="801"/>
                  </a:cubicBezTo>
                  <a:cubicBezTo>
                    <a:pt x="27" y="803"/>
                    <a:pt x="18" y="805"/>
                    <a:pt x="12" y="807"/>
                  </a:cubicBezTo>
                  <a:cubicBezTo>
                    <a:pt x="9" y="808"/>
                    <a:pt x="6" y="810"/>
                    <a:pt x="4" y="811"/>
                  </a:cubicBezTo>
                  <a:cubicBezTo>
                    <a:pt x="2" y="813"/>
                    <a:pt x="0" y="815"/>
                    <a:pt x="0" y="819"/>
                  </a:cubicBezTo>
                  <a:cubicBezTo>
                    <a:pt x="0" y="822"/>
                    <a:pt x="2" y="824"/>
                    <a:pt x="4" y="826"/>
                  </a:cubicBezTo>
                  <a:cubicBezTo>
                    <a:pt x="8" y="829"/>
                    <a:pt x="13" y="831"/>
                    <a:pt x="20" y="833"/>
                  </a:cubicBezTo>
                  <a:cubicBezTo>
                    <a:pt x="41" y="838"/>
                    <a:pt x="77" y="842"/>
                    <a:pt x="119" y="842"/>
                  </a:cubicBezTo>
                  <a:cubicBezTo>
                    <a:pt x="150" y="842"/>
                    <a:pt x="179" y="840"/>
                    <a:pt x="200" y="836"/>
                  </a:cubicBezTo>
                  <a:cubicBezTo>
                    <a:pt x="211" y="834"/>
                    <a:pt x="219" y="832"/>
                    <a:pt x="225" y="830"/>
                  </a:cubicBezTo>
                  <a:cubicBezTo>
                    <a:pt x="229" y="829"/>
                    <a:pt x="231" y="827"/>
                    <a:pt x="233" y="826"/>
                  </a:cubicBezTo>
                  <a:cubicBezTo>
                    <a:pt x="235" y="824"/>
                    <a:pt x="237" y="822"/>
                    <a:pt x="237" y="819"/>
                  </a:cubicBezTo>
                  <a:cubicBezTo>
                    <a:pt x="237" y="815"/>
                    <a:pt x="235" y="813"/>
                    <a:pt x="233" y="811"/>
                  </a:cubicBezTo>
                  <a:cubicBezTo>
                    <a:pt x="230" y="809"/>
                    <a:pt x="224" y="807"/>
                    <a:pt x="217" y="805"/>
                  </a:cubicBezTo>
                  <a:cubicBezTo>
                    <a:pt x="203" y="801"/>
                    <a:pt x="181" y="798"/>
                    <a:pt x="155" y="796"/>
                  </a:cubicBezTo>
                  <a:cubicBezTo>
                    <a:pt x="153" y="799"/>
                    <a:pt x="152" y="802"/>
                    <a:pt x="152" y="805"/>
                  </a:cubicBezTo>
                  <a:cubicBezTo>
                    <a:pt x="170" y="806"/>
                    <a:pt x="186" y="808"/>
                    <a:pt x="199" y="810"/>
                  </a:cubicBezTo>
                  <a:cubicBezTo>
                    <a:pt x="209" y="811"/>
                    <a:pt x="217" y="813"/>
                    <a:pt x="222" y="815"/>
                  </a:cubicBezTo>
                  <a:cubicBezTo>
                    <a:pt x="225" y="816"/>
                    <a:pt x="227" y="818"/>
                    <a:pt x="228" y="818"/>
                  </a:cubicBezTo>
                  <a:cubicBezTo>
                    <a:pt x="228" y="818"/>
                    <a:pt x="228" y="819"/>
                    <a:pt x="228" y="819"/>
                  </a:cubicBezTo>
                  <a:cubicBezTo>
                    <a:pt x="228" y="819"/>
                    <a:pt x="227" y="819"/>
                    <a:pt x="226" y="820"/>
                  </a:cubicBezTo>
                  <a:cubicBezTo>
                    <a:pt x="220" y="823"/>
                    <a:pt x="206" y="827"/>
                    <a:pt x="187" y="829"/>
                  </a:cubicBezTo>
                  <a:cubicBezTo>
                    <a:pt x="168" y="831"/>
                    <a:pt x="144" y="833"/>
                    <a:pt x="119" y="833"/>
                  </a:cubicBezTo>
                  <a:cubicBezTo>
                    <a:pt x="87" y="833"/>
                    <a:pt x="59" y="831"/>
                    <a:pt x="39" y="827"/>
                  </a:cubicBezTo>
                  <a:cubicBezTo>
                    <a:pt x="29" y="826"/>
                    <a:pt x="21" y="824"/>
                    <a:pt x="15" y="822"/>
                  </a:cubicBezTo>
                  <a:cubicBezTo>
                    <a:pt x="13" y="821"/>
                    <a:pt x="11" y="820"/>
                    <a:pt x="10" y="819"/>
                  </a:cubicBezTo>
                  <a:cubicBezTo>
                    <a:pt x="10" y="819"/>
                    <a:pt x="10" y="819"/>
                    <a:pt x="9" y="819"/>
                  </a:cubicBezTo>
                  <a:cubicBezTo>
                    <a:pt x="10" y="818"/>
                    <a:pt x="11" y="818"/>
                    <a:pt x="12" y="817"/>
                  </a:cubicBezTo>
                  <a:cubicBezTo>
                    <a:pt x="17" y="814"/>
                    <a:pt x="32" y="810"/>
                    <a:pt x="50" y="808"/>
                  </a:cubicBezTo>
                  <a:cubicBezTo>
                    <a:pt x="64" y="806"/>
                    <a:pt x="79" y="805"/>
                    <a:pt x="96" y="805"/>
                  </a:cubicBezTo>
                  <a:cubicBezTo>
                    <a:pt x="96" y="811"/>
                    <a:pt x="96" y="811"/>
                    <a:pt x="96" y="811"/>
                  </a:cubicBezTo>
                  <a:cubicBezTo>
                    <a:pt x="96" y="814"/>
                    <a:pt x="106" y="817"/>
                    <a:pt x="119" y="817"/>
                  </a:cubicBezTo>
                  <a:cubicBezTo>
                    <a:pt x="131" y="817"/>
                    <a:pt x="142" y="814"/>
                    <a:pt x="142" y="811"/>
                  </a:cubicBezTo>
                  <a:cubicBezTo>
                    <a:pt x="153" y="236"/>
                    <a:pt x="153" y="236"/>
                    <a:pt x="153" y="236"/>
                  </a:cubicBezTo>
                  <a:cubicBezTo>
                    <a:pt x="157" y="305"/>
                    <a:pt x="164" y="395"/>
                    <a:pt x="178" y="443"/>
                  </a:cubicBezTo>
                  <a:cubicBezTo>
                    <a:pt x="249" y="456"/>
                    <a:pt x="401" y="470"/>
                    <a:pt x="431" y="363"/>
                  </a:cubicBezTo>
                  <a:cubicBezTo>
                    <a:pt x="471" y="222"/>
                    <a:pt x="656" y="196"/>
                    <a:pt x="706" y="186"/>
                  </a:cubicBezTo>
                  <a:cubicBezTo>
                    <a:pt x="669" y="130"/>
                    <a:pt x="528" y="59"/>
                    <a:pt x="408" y="109"/>
                  </a:cubicBez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23284614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1"/>
          </p:nvPr>
        </p:nvSpPr>
        <p:spPr/>
        <p:txBody>
          <a:bodyPr/>
          <a:lstStyle/>
          <a:p>
            <a:pPr defTabSz="685800">
              <a:defRPr/>
            </a:pPr>
            <a:fld id="{EFA7B33C-2957-4FED-A986-F7D0C74A1F7C}" type="slidenum">
              <a:rPr lang="cs-CZ" smtClean="0"/>
              <a:pPr defTabSz="685800">
                <a:defRPr/>
              </a:pPr>
              <a:t>40</a:t>
            </a:fld>
            <a:endParaRPr lang="cs-CZ" dirty="0"/>
          </a:p>
        </p:txBody>
      </p:sp>
      <p:sp>
        <p:nvSpPr>
          <p:cNvPr id="5" name="Nadpis 6"/>
          <p:cNvSpPr txBox="1">
            <a:spLocks/>
          </p:cNvSpPr>
          <p:nvPr/>
        </p:nvSpPr>
        <p:spPr bwMode="auto">
          <a:xfrm>
            <a:off x="540000" y="1296001"/>
            <a:ext cx="5961266" cy="627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ts val="4050"/>
              </a:lnSpc>
              <a:spcBef>
                <a:spcPct val="0"/>
              </a:spcBef>
              <a:spcAft>
                <a:spcPct val="0"/>
              </a:spcAft>
              <a:defRPr sz="3750" b="1" u="sng" kern="1200" cap="none" baseline="0">
                <a:solidFill>
                  <a:schemeClr val="bg1"/>
                </a:solidFill>
                <a:latin typeface="+mj-lt"/>
                <a:ea typeface="+mj-ea"/>
                <a:cs typeface="+mj-cs"/>
              </a:defRPr>
            </a:lvl1pPr>
            <a:lvl2pPr algn="l" rtl="0" eaLnBrk="0" fontAlgn="base" hangingPunct="0">
              <a:lnSpc>
                <a:spcPts val="2025"/>
              </a:lnSpc>
              <a:spcBef>
                <a:spcPct val="0"/>
              </a:spcBef>
              <a:spcAft>
                <a:spcPct val="0"/>
              </a:spcAft>
              <a:defRPr sz="1875" b="1">
                <a:solidFill>
                  <a:schemeClr val="tx2"/>
                </a:solidFill>
                <a:latin typeface="Arial" charset="0"/>
              </a:defRPr>
            </a:lvl2pPr>
            <a:lvl3pPr algn="l" rtl="0" eaLnBrk="0" fontAlgn="base" hangingPunct="0">
              <a:lnSpc>
                <a:spcPts val="2025"/>
              </a:lnSpc>
              <a:spcBef>
                <a:spcPct val="0"/>
              </a:spcBef>
              <a:spcAft>
                <a:spcPct val="0"/>
              </a:spcAft>
              <a:defRPr sz="1875" b="1">
                <a:solidFill>
                  <a:schemeClr val="tx2"/>
                </a:solidFill>
                <a:latin typeface="Arial" charset="0"/>
              </a:defRPr>
            </a:lvl3pPr>
            <a:lvl4pPr algn="l" rtl="0" eaLnBrk="0" fontAlgn="base" hangingPunct="0">
              <a:lnSpc>
                <a:spcPts val="2025"/>
              </a:lnSpc>
              <a:spcBef>
                <a:spcPct val="0"/>
              </a:spcBef>
              <a:spcAft>
                <a:spcPct val="0"/>
              </a:spcAft>
              <a:defRPr sz="1875" b="1">
                <a:solidFill>
                  <a:schemeClr val="tx2"/>
                </a:solidFill>
                <a:latin typeface="Arial" charset="0"/>
              </a:defRPr>
            </a:lvl4pPr>
            <a:lvl5pPr algn="l" rtl="0" eaLnBrk="0" fontAlgn="base" hangingPunct="0">
              <a:lnSpc>
                <a:spcPts val="2025"/>
              </a:lnSpc>
              <a:spcBef>
                <a:spcPct val="0"/>
              </a:spcBef>
              <a:spcAft>
                <a:spcPct val="0"/>
              </a:spcAft>
              <a:defRPr sz="1875" b="1">
                <a:solidFill>
                  <a:schemeClr val="tx2"/>
                </a:solidFill>
                <a:latin typeface="Arial" charset="0"/>
              </a:defRPr>
            </a:lvl5pPr>
            <a:lvl6pPr marL="342900" algn="l" rtl="0" fontAlgn="base">
              <a:lnSpc>
                <a:spcPts val="2025"/>
              </a:lnSpc>
              <a:spcBef>
                <a:spcPct val="0"/>
              </a:spcBef>
              <a:spcAft>
                <a:spcPct val="0"/>
              </a:spcAft>
              <a:defRPr sz="1875" b="1">
                <a:solidFill>
                  <a:schemeClr val="tx2"/>
                </a:solidFill>
                <a:latin typeface="Arial" charset="0"/>
              </a:defRPr>
            </a:lvl6pPr>
            <a:lvl7pPr marL="685800" algn="l" rtl="0" fontAlgn="base">
              <a:lnSpc>
                <a:spcPts val="2025"/>
              </a:lnSpc>
              <a:spcBef>
                <a:spcPct val="0"/>
              </a:spcBef>
              <a:spcAft>
                <a:spcPct val="0"/>
              </a:spcAft>
              <a:defRPr sz="1875" b="1">
                <a:solidFill>
                  <a:schemeClr val="tx2"/>
                </a:solidFill>
                <a:latin typeface="Arial" charset="0"/>
              </a:defRPr>
            </a:lvl7pPr>
            <a:lvl8pPr marL="1028700" algn="l" rtl="0" fontAlgn="base">
              <a:lnSpc>
                <a:spcPts val="2025"/>
              </a:lnSpc>
              <a:spcBef>
                <a:spcPct val="0"/>
              </a:spcBef>
              <a:spcAft>
                <a:spcPct val="0"/>
              </a:spcAft>
              <a:defRPr sz="1875" b="1">
                <a:solidFill>
                  <a:schemeClr val="tx2"/>
                </a:solidFill>
                <a:latin typeface="Arial" charset="0"/>
              </a:defRPr>
            </a:lvl8pPr>
            <a:lvl9pPr marL="1371600" algn="l" rtl="0" fontAlgn="base">
              <a:lnSpc>
                <a:spcPts val="2025"/>
              </a:lnSpc>
              <a:spcBef>
                <a:spcPct val="0"/>
              </a:spcBef>
              <a:spcAft>
                <a:spcPct val="0"/>
              </a:spcAft>
              <a:defRPr sz="1875" b="1">
                <a:solidFill>
                  <a:schemeClr val="tx2"/>
                </a:solidFill>
                <a:latin typeface="Arial" charset="0"/>
              </a:defRPr>
            </a:lvl9pPr>
          </a:lstStyle>
          <a:p>
            <a:r>
              <a:rPr lang="cs-CZ" sz="4000" u="none" dirty="0">
                <a:solidFill>
                  <a:srgbClr val="FFFFFF"/>
                </a:solidFill>
                <a:latin typeface="Calibri"/>
              </a:rPr>
              <a:t>EMOCE?</a:t>
            </a:r>
            <a:endParaRPr lang="cs-CZ" sz="4000" u="none" dirty="0">
              <a:latin typeface="Calibri" panose="020F0502020204030204" pitchFamily="34" charset="0"/>
              <a:cs typeface="Calibri" panose="020F0502020204030204" pitchFamily="34" charset="0"/>
            </a:endParaRPr>
          </a:p>
        </p:txBody>
      </p:sp>
      <p:sp>
        <p:nvSpPr>
          <p:cNvPr id="6" name="Obdélník 5"/>
          <p:cNvSpPr/>
          <p:nvPr/>
        </p:nvSpPr>
        <p:spPr>
          <a:xfrm>
            <a:off x="467544" y="926669"/>
            <a:ext cx="3150606" cy="369332"/>
          </a:xfrm>
          <a:prstGeom prst="rect">
            <a:avLst/>
          </a:prstGeom>
        </p:spPr>
        <p:txBody>
          <a:bodyPr wrap="none">
            <a:spAutoFit/>
          </a:bodyPr>
          <a:lstStyle/>
          <a:p>
            <a:pPr lvl="0" fontAlgn="auto">
              <a:spcAft>
                <a:spcPts val="0"/>
              </a:spcAft>
            </a:pPr>
            <a:r>
              <a:rPr lang="pl-PL" b="1" dirty="0">
                <a:solidFill>
                  <a:schemeClr val="bg1"/>
                </a:solidFill>
                <a:latin typeface="Calibri" panose="020F0502020204030204" pitchFamily="34" charset="0"/>
              </a:rPr>
              <a:t>Jaké budil kontakt s pracovníky</a:t>
            </a:r>
          </a:p>
        </p:txBody>
      </p:sp>
    </p:spTree>
    <p:extLst>
      <p:ext uri="{BB962C8B-B14F-4D97-AF65-F5344CB8AC3E}">
        <p14:creationId xmlns:p14="http://schemas.microsoft.com/office/powerpoint/2010/main" val="36932682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2"/>
          </p:nvPr>
        </p:nvSpPr>
        <p:spPr/>
        <p:txBody>
          <a:bodyPr/>
          <a:lstStyle/>
          <a:p>
            <a:pPr defTabSz="685800">
              <a:defRPr/>
            </a:pPr>
            <a:fld id="{EFA7B33C-2957-4FED-A986-F7D0C74A1F7C}" type="slidenum">
              <a:rPr lang="cs-CZ" smtClean="0">
                <a:solidFill>
                  <a:srgbClr val="003C78"/>
                </a:solidFill>
              </a:rPr>
              <a:pPr defTabSz="685800">
                <a:defRPr/>
              </a:pPr>
              <a:t>41</a:t>
            </a:fld>
            <a:endParaRPr lang="cs-CZ" dirty="0">
              <a:solidFill>
                <a:srgbClr val="003C78"/>
              </a:solidFill>
            </a:endParaRPr>
          </a:p>
        </p:txBody>
      </p:sp>
      <p:sp>
        <p:nvSpPr>
          <p:cNvPr id="3" name="Nadpis 3"/>
          <p:cNvSpPr txBox="1">
            <a:spLocks/>
          </p:cNvSpPr>
          <p:nvPr/>
        </p:nvSpPr>
        <p:spPr>
          <a:xfrm>
            <a:off x="220553" y="454018"/>
            <a:ext cx="8654595" cy="461548"/>
          </a:xfrm>
          <a:prstGeom prst="rect">
            <a:avLst/>
          </a:prstGeom>
        </p:spPr>
        <p:txBody>
          <a:bodyPr vert="horz" lIns="36000" tIns="45720" rIns="36000" bIns="45720" rtlCol="0" anchor="t">
            <a:noAutofit/>
          </a:bodyPr>
          <a:lstStyle>
            <a:lvl1pPr algn="l" defTabSz="914400" rtl="0" eaLnBrk="1" latinLnBrk="0" hangingPunct="1">
              <a:spcBef>
                <a:spcPct val="0"/>
              </a:spcBef>
              <a:buNone/>
              <a:defRPr sz="2800" b="1" kern="1200">
                <a:solidFill>
                  <a:srgbClr val="404040"/>
                </a:solidFill>
                <a:latin typeface="Calibri" pitchFamily="34" charset="0"/>
                <a:ea typeface="+mj-ea"/>
                <a:cs typeface="Arial" pitchFamily="34" charset="0"/>
              </a:defRPr>
            </a:lvl1pPr>
          </a:lstStyle>
          <a:p>
            <a:pPr lvl="0" fontAlgn="auto">
              <a:spcAft>
                <a:spcPts val="0"/>
              </a:spcAft>
              <a:defRPr/>
            </a:pPr>
            <a:r>
              <a:rPr lang="cs-CZ" sz="2400" dirty="0"/>
              <a:t>Jak emoce číst?</a:t>
            </a:r>
            <a:endParaRPr kumimoji="0" lang="pl-PL" sz="2400" b="1" i="0" u="none" strike="noStrike" kern="1200" cap="none" spc="0" normalizeH="0" baseline="0" noProof="0" dirty="0">
              <a:ln>
                <a:noFill/>
              </a:ln>
              <a:solidFill>
                <a:srgbClr val="404040"/>
              </a:solidFill>
              <a:effectLst/>
              <a:uLnTx/>
              <a:uFillTx/>
            </a:endParaRPr>
          </a:p>
        </p:txBody>
      </p:sp>
      <p:sp>
        <p:nvSpPr>
          <p:cNvPr id="4" name="Zástupný symbol pro text 4"/>
          <p:cNvSpPr txBox="1">
            <a:spLocks/>
          </p:cNvSpPr>
          <p:nvPr/>
        </p:nvSpPr>
        <p:spPr>
          <a:xfrm>
            <a:off x="166765" y="188107"/>
            <a:ext cx="6710396" cy="442661"/>
          </a:xfrm>
          <a:prstGeom prst="rect">
            <a:avLst/>
          </a:prstGeom>
        </p:spPr>
        <p:txBody>
          <a:bodyPr/>
          <a:lstStyle>
            <a:lvl1pPr marL="174625" indent="-174625" algn="l" defTabSz="914400" rtl="0" eaLnBrk="1" latinLnBrk="0" hangingPunct="1">
              <a:spcBef>
                <a:spcPct val="20000"/>
              </a:spcBef>
              <a:buFont typeface="Wingdings" pitchFamily="2" charset="2"/>
              <a:buChar char="§"/>
              <a:defRPr sz="2000" kern="1200">
                <a:solidFill>
                  <a:srgbClr val="404040"/>
                </a:solidFill>
                <a:latin typeface="Calibri" pitchFamily="34" charset="0"/>
                <a:ea typeface="+mn-ea"/>
                <a:cs typeface="Arial" pitchFamily="34" charset="0"/>
              </a:defRPr>
            </a:lvl1pPr>
            <a:lvl2pPr marL="444500" indent="-203200" algn="l" defTabSz="914400" rtl="0" eaLnBrk="1" latinLnBrk="0" hangingPunct="1">
              <a:spcBef>
                <a:spcPct val="20000"/>
              </a:spcBef>
              <a:buSzPct val="100000"/>
              <a:buFont typeface="Wingdings" panose="05000000000000000000" pitchFamily="2" charset="2"/>
              <a:buChar char="§"/>
              <a:defRPr sz="1800" kern="1200">
                <a:solidFill>
                  <a:srgbClr val="404040"/>
                </a:solidFill>
                <a:latin typeface="Calibri" pitchFamily="34" charset="0"/>
                <a:ea typeface="+mn-ea"/>
                <a:cs typeface="Arial" pitchFamily="34" charset="0"/>
              </a:defRPr>
            </a:lvl2pPr>
            <a:lvl3pPr marL="622300" indent="-127000" algn="l" defTabSz="914400" rtl="0" eaLnBrk="1" latinLnBrk="0" hangingPunct="1">
              <a:spcBef>
                <a:spcPct val="20000"/>
              </a:spcBef>
              <a:buSzPct val="100000"/>
              <a:buFont typeface="Arial" pitchFamily="34" charset="0"/>
              <a:buNone/>
              <a:defRPr sz="1800" kern="1200">
                <a:solidFill>
                  <a:srgbClr val="404040"/>
                </a:solidFill>
                <a:latin typeface="Calibri" pitchFamily="34" charset="0"/>
                <a:ea typeface="+mn-ea"/>
                <a:cs typeface="Arial" pitchFamily="34" charset="0"/>
              </a:defRPr>
            </a:lvl3pPr>
            <a:lvl4pPr marL="901700" indent="-139700" algn="l" defTabSz="914400" rtl="0" eaLnBrk="1" latinLnBrk="0" hangingPunct="1">
              <a:spcBef>
                <a:spcPct val="20000"/>
              </a:spcBef>
              <a:buFont typeface="Arial" pitchFamily="34" charset="0"/>
              <a:buNone/>
              <a:defRPr sz="1600" kern="1200">
                <a:solidFill>
                  <a:srgbClr val="404040"/>
                </a:solidFill>
                <a:latin typeface="Calibri" pitchFamily="34" charset="0"/>
                <a:ea typeface="+mn-ea"/>
                <a:cs typeface="Arial" pitchFamily="34" charset="0"/>
              </a:defRPr>
            </a:lvl4pPr>
            <a:lvl5pPr marL="1257300" indent="-139700" algn="l" defTabSz="914400" rtl="0" eaLnBrk="1" latinLnBrk="0" hangingPunct="1">
              <a:spcBef>
                <a:spcPct val="20000"/>
              </a:spcBef>
              <a:buFont typeface="Arial" pitchFamily="34" charset="0"/>
              <a:buNone/>
              <a:defRPr sz="1400" kern="1200">
                <a:solidFill>
                  <a:srgbClr val="404040"/>
                </a:solidFill>
                <a:latin typeface="Calibri"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fontAlgn="auto">
              <a:spcAft>
                <a:spcPts val="0"/>
              </a:spcAft>
              <a:buNone/>
              <a:defRPr/>
            </a:pPr>
            <a:r>
              <a:rPr lang="pl-PL" sz="1800" dirty="0"/>
              <a:t>EMOTI*SCAPE</a:t>
            </a:r>
          </a:p>
        </p:txBody>
      </p:sp>
      <p:grpSp>
        <p:nvGrpSpPr>
          <p:cNvPr id="14" name="Skupina 13"/>
          <p:cNvGrpSpPr/>
          <p:nvPr/>
        </p:nvGrpSpPr>
        <p:grpSpPr>
          <a:xfrm>
            <a:off x="599712" y="1837351"/>
            <a:ext cx="4103732" cy="1335923"/>
            <a:chOff x="599712" y="2137175"/>
            <a:chExt cx="4103732" cy="1335923"/>
          </a:xfrm>
        </p:grpSpPr>
        <p:sp>
          <p:nvSpPr>
            <p:cNvPr id="6" name="Zaoblený obdélník 27"/>
            <p:cNvSpPr>
              <a:spLocks noChangeArrowheads="1"/>
            </p:cNvSpPr>
            <p:nvPr/>
          </p:nvSpPr>
          <p:spPr bwMode="auto">
            <a:xfrm>
              <a:off x="599712" y="2137175"/>
              <a:ext cx="3754800" cy="306000"/>
            </a:xfrm>
            <a:prstGeom prst="rect">
              <a:avLst/>
            </a:prstGeom>
            <a:solidFill>
              <a:srgbClr val="FBB040"/>
            </a:solidFill>
            <a:ln w="9525" algn="ctr">
              <a:noFill/>
              <a:round/>
              <a:headEnd/>
              <a:tailEnd/>
            </a:ln>
          </p:spPr>
          <p:txBody>
            <a:bodyPr anchor="ctr"/>
            <a:lstStyle/>
            <a:p>
              <a:pPr algn="ctr" fontAlgn="auto">
                <a:spcBef>
                  <a:spcPts val="0"/>
                </a:spcBef>
                <a:spcAft>
                  <a:spcPts val="0"/>
                </a:spcAft>
                <a:defRPr/>
              </a:pPr>
              <a:r>
                <a:rPr lang="cs-CZ" sz="1200" b="1" kern="0" dirty="0">
                  <a:solidFill>
                    <a:srgbClr val="FFFFFF"/>
                  </a:solidFill>
                  <a:latin typeface="Calibri "/>
                  <a:ea typeface="Calibri" pitchFamily="34" charset="0"/>
                  <a:cs typeface="Calibri" pitchFamily="34" charset="0"/>
                </a:rPr>
                <a:t>Negativní pasivní</a:t>
              </a:r>
            </a:p>
          </p:txBody>
        </p:sp>
        <p:sp>
          <p:nvSpPr>
            <p:cNvPr id="9" name="TextovéPole 8"/>
            <p:cNvSpPr txBox="1"/>
            <p:nvPr/>
          </p:nvSpPr>
          <p:spPr>
            <a:xfrm>
              <a:off x="599712" y="2457435"/>
              <a:ext cx="4103732" cy="1015663"/>
            </a:xfrm>
            <a:prstGeom prst="rect">
              <a:avLst/>
            </a:prstGeom>
            <a:solidFill>
              <a:srgbClr val="FFFFFF"/>
            </a:solidFill>
            <a:ln>
              <a:noFill/>
            </a:ln>
          </p:spPr>
          <p:txBody>
            <a:bodyPr wrap="square" lIns="90000" rIns="9000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100" b="1" i="0" u="none" strike="noStrike" kern="0" cap="none" spc="0" normalizeH="0" baseline="0" noProof="0" dirty="0">
                  <a:ln>
                    <a:noFill/>
                  </a:ln>
                  <a:solidFill>
                    <a:srgbClr val="FFC000"/>
                  </a:solidFill>
                  <a:effectLst/>
                  <a:uLnTx/>
                  <a:uFillTx/>
                  <a:latin typeface="Calibri "/>
                  <a:cs typeface="Arial" pitchFamily="34" charset="0"/>
                </a:rPr>
                <a:t>Nevyvolají aktivitu u klienta</a:t>
              </a:r>
            </a:p>
            <a:p>
              <a:pPr marL="0" marR="0" lvl="0" indent="0" defTabSz="914400" eaLnBrk="1" fontAlgn="auto" latinLnBrk="0" hangingPunct="1">
                <a:lnSpc>
                  <a:spcPct val="100000"/>
                </a:lnSpc>
                <a:spcBef>
                  <a:spcPts val="0"/>
                </a:spcBef>
                <a:spcAft>
                  <a:spcPts val="0"/>
                </a:spcAft>
                <a:buClrTx/>
                <a:buSzTx/>
                <a:buFontTx/>
                <a:buNone/>
                <a:tabLst/>
                <a:defRPr/>
              </a:pPr>
              <a:endParaRPr kumimoji="0" lang="cs-CZ" sz="300" b="1" i="0" u="none" strike="noStrike" kern="0" cap="none" spc="0" normalizeH="0" baseline="0" noProof="0" dirty="0">
                <a:ln>
                  <a:noFill/>
                </a:ln>
                <a:solidFill>
                  <a:srgbClr val="FFC000"/>
                </a:solidFill>
                <a:effectLst/>
                <a:uLnTx/>
                <a:uFillTx/>
                <a:latin typeface="Calibri "/>
                <a:cs typeface="Arial" pitchFamily="34" charset="0"/>
              </a:endParaRPr>
            </a:p>
            <a:p>
              <a:pPr marL="171450" marR="0" lvl="0" indent="-171450" defTabSz="914400" eaLnBrk="1" fontAlgn="auto" latinLnBrk="0" hangingPunct="1">
                <a:lnSpc>
                  <a:spcPct val="120000"/>
                </a:lnSpc>
                <a:spcBef>
                  <a:spcPts val="400"/>
                </a:spcBef>
                <a:spcAft>
                  <a:spcPts val="0"/>
                </a:spcAft>
                <a:buClrTx/>
                <a:buSzTx/>
                <a:buFont typeface="Wingdings" panose="05000000000000000000" pitchFamily="2" charset="2"/>
                <a:buChar char="§"/>
                <a:tabLst/>
                <a:defRPr/>
              </a:pPr>
              <a:r>
                <a:rPr kumimoji="0" lang="cs-CZ" sz="1000" b="0" i="0" u="none" strike="noStrike" kern="0" cap="none" spc="0" normalizeH="0" baseline="0" noProof="0" dirty="0">
                  <a:ln>
                    <a:noFill/>
                  </a:ln>
                  <a:solidFill>
                    <a:srgbClr val="262626"/>
                  </a:solidFill>
                  <a:effectLst/>
                  <a:uLnTx/>
                  <a:uFillTx/>
                  <a:latin typeface="Calibri "/>
                  <a:cs typeface="Arial" pitchFamily="34" charset="0"/>
                </a:rPr>
                <a:t>Přes nespokojenost bude stále používat produkt</a:t>
              </a:r>
            </a:p>
            <a:p>
              <a:pPr marL="171450" marR="0" lvl="0" indent="-171450" defTabSz="914400" eaLnBrk="1" fontAlgn="auto" latinLnBrk="0" hangingPunct="1">
                <a:lnSpc>
                  <a:spcPct val="120000"/>
                </a:lnSpc>
                <a:spcBef>
                  <a:spcPts val="400"/>
                </a:spcBef>
                <a:spcAft>
                  <a:spcPts val="0"/>
                </a:spcAft>
                <a:buClrTx/>
                <a:buSzTx/>
                <a:buFont typeface="Wingdings" panose="05000000000000000000" pitchFamily="2" charset="2"/>
                <a:buChar char="§"/>
                <a:tabLst/>
                <a:defRPr/>
              </a:pPr>
              <a:r>
                <a:rPr kumimoji="0" lang="cs-CZ" sz="1000" b="0" i="0" u="none" strike="noStrike" kern="0" cap="none" spc="0" normalizeH="0" baseline="0" noProof="0" dirty="0">
                  <a:ln>
                    <a:noFill/>
                  </a:ln>
                  <a:solidFill>
                    <a:srgbClr val="262626"/>
                  </a:solidFill>
                  <a:effectLst/>
                  <a:uLnTx/>
                  <a:uFillTx/>
                  <a:latin typeface="Calibri "/>
                  <a:cs typeface="Arial" pitchFamily="34" charset="0"/>
                </a:rPr>
                <a:t>Klient bude citlivější k nabídkám konkurence</a:t>
              </a:r>
            </a:p>
            <a:p>
              <a:pPr marL="171450" marR="0" lvl="0" indent="-171450" defTabSz="914400" eaLnBrk="1" fontAlgn="auto" latinLnBrk="0" hangingPunct="1">
                <a:lnSpc>
                  <a:spcPct val="120000"/>
                </a:lnSpc>
                <a:spcBef>
                  <a:spcPts val="400"/>
                </a:spcBef>
                <a:spcAft>
                  <a:spcPts val="0"/>
                </a:spcAft>
                <a:buClrTx/>
                <a:buSzTx/>
                <a:buFont typeface="Wingdings" panose="05000000000000000000" pitchFamily="2" charset="2"/>
                <a:buChar char="§"/>
                <a:tabLst/>
                <a:defRPr/>
              </a:pPr>
              <a:r>
                <a:rPr kumimoji="0" lang="cs-CZ" sz="1000" b="0" i="0" u="none" strike="noStrike" kern="0" cap="none" spc="0" normalizeH="0" baseline="0" noProof="0" dirty="0">
                  <a:ln>
                    <a:noFill/>
                  </a:ln>
                  <a:solidFill>
                    <a:srgbClr val="262626"/>
                  </a:solidFill>
                  <a:effectLst/>
                  <a:uLnTx/>
                  <a:uFillTx/>
                  <a:latin typeface="Calibri "/>
                  <a:cs typeface="Arial" pitchFamily="34" charset="0"/>
                </a:rPr>
                <a:t>Negativní dojem si klient spíše nechá pro sebe</a:t>
              </a:r>
            </a:p>
          </p:txBody>
        </p:sp>
      </p:grpSp>
      <p:grpSp>
        <p:nvGrpSpPr>
          <p:cNvPr id="15" name="Skupina 14"/>
          <p:cNvGrpSpPr/>
          <p:nvPr/>
        </p:nvGrpSpPr>
        <p:grpSpPr>
          <a:xfrm>
            <a:off x="4825161" y="1837351"/>
            <a:ext cx="4104000" cy="1272398"/>
            <a:chOff x="4837728" y="2126621"/>
            <a:chExt cx="4104000" cy="1272398"/>
          </a:xfrm>
        </p:grpSpPr>
        <p:sp>
          <p:nvSpPr>
            <p:cNvPr id="5" name="Zaoblený obdélník 10"/>
            <p:cNvSpPr>
              <a:spLocks noChangeArrowheads="1"/>
            </p:cNvSpPr>
            <p:nvPr/>
          </p:nvSpPr>
          <p:spPr bwMode="auto">
            <a:xfrm>
              <a:off x="4837728" y="2126621"/>
              <a:ext cx="3754872" cy="306163"/>
            </a:xfrm>
            <a:prstGeom prst="rect">
              <a:avLst/>
            </a:prstGeom>
            <a:solidFill>
              <a:srgbClr val="A1C46B"/>
            </a:solidFill>
            <a:ln w="9525" algn="ctr">
              <a:noFill/>
              <a:round/>
              <a:headEnd/>
              <a:tailEnd/>
            </a:ln>
          </p:spPr>
          <p:txBody>
            <a:bodyPr anchor="ctr"/>
            <a:lstStyle/>
            <a:p>
              <a:pPr algn="ctr" fontAlgn="auto">
                <a:spcBef>
                  <a:spcPts val="0"/>
                </a:spcBef>
                <a:spcAft>
                  <a:spcPts val="0"/>
                </a:spcAft>
                <a:defRPr/>
              </a:pPr>
              <a:r>
                <a:rPr lang="cs-CZ" sz="1200" b="1" kern="0" dirty="0">
                  <a:solidFill>
                    <a:srgbClr val="FFFFFF"/>
                  </a:solidFill>
                  <a:latin typeface="Calibri "/>
                  <a:ea typeface="Calibri" pitchFamily="34" charset="0"/>
                  <a:cs typeface="Calibri" pitchFamily="34" charset="0"/>
                </a:rPr>
                <a:t>Pozitivní pasivní</a:t>
              </a:r>
            </a:p>
          </p:txBody>
        </p:sp>
        <p:sp>
          <p:nvSpPr>
            <p:cNvPr id="10" name="TextovéPole 9"/>
            <p:cNvSpPr txBox="1">
              <a:spLocks/>
            </p:cNvSpPr>
            <p:nvPr/>
          </p:nvSpPr>
          <p:spPr>
            <a:xfrm>
              <a:off x="4837728" y="2434652"/>
              <a:ext cx="4104000" cy="964367"/>
            </a:xfrm>
            <a:prstGeom prst="rect">
              <a:avLst/>
            </a:prstGeom>
            <a:noFill/>
            <a:ln>
              <a:noFill/>
            </a:ln>
          </p:spPr>
          <p:txBody>
            <a:bodyPr wrap="square" rtlCol="0">
              <a:spAutoFit/>
            </a:bodyPr>
            <a:lstStyle/>
            <a:p>
              <a:pPr fontAlgn="auto">
                <a:spcBef>
                  <a:spcPts val="0"/>
                </a:spcBef>
                <a:spcAft>
                  <a:spcPts val="0"/>
                </a:spcAft>
                <a:defRPr/>
              </a:pPr>
              <a:r>
                <a:rPr lang="cs-CZ" sz="1100" b="1" kern="0" dirty="0">
                  <a:solidFill>
                    <a:srgbClr val="A1C46B"/>
                  </a:solidFill>
                  <a:latin typeface="Calibri "/>
                  <a:cs typeface="Arial" pitchFamily="34" charset="0"/>
                </a:rPr>
                <a:t>Nevyvolají aktivitu u klienta</a:t>
              </a:r>
            </a:p>
            <a:p>
              <a:pPr fontAlgn="auto">
                <a:spcBef>
                  <a:spcPts val="0"/>
                </a:spcBef>
                <a:spcAft>
                  <a:spcPts val="0"/>
                </a:spcAft>
                <a:defRPr/>
              </a:pPr>
              <a:endParaRPr lang="cs-CZ" sz="300" b="1" kern="0" dirty="0">
                <a:solidFill>
                  <a:srgbClr val="A1C46B"/>
                </a:solidFill>
                <a:latin typeface="Calibri "/>
                <a:cs typeface="Arial" pitchFamily="34" charset="0"/>
              </a:endParaRPr>
            </a:p>
            <a:p>
              <a:pPr marL="171450" indent="-171450" fontAlgn="auto">
                <a:lnSpc>
                  <a:spcPct val="120000"/>
                </a:lnSpc>
                <a:spcBef>
                  <a:spcPts val="400"/>
                </a:spcBef>
                <a:spcAft>
                  <a:spcPts val="0"/>
                </a:spcAft>
                <a:buFont typeface="Wingdings" panose="05000000000000000000" pitchFamily="2" charset="2"/>
                <a:buChar char="§"/>
                <a:defRPr/>
              </a:pPr>
              <a:r>
                <a:rPr lang="cs-CZ" sz="1000" kern="0" dirty="0">
                  <a:solidFill>
                    <a:srgbClr val="262626"/>
                  </a:solidFill>
                  <a:latin typeface="Calibri "/>
                  <a:cs typeface="Arial" pitchFamily="34" charset="0"/>
                </a:rPr>
                <a:t>Mírně posílí či zachovají vztah k dané společnosti</a:t>
              </a:r>
            </a:p>
            <a:p>
              <a:pPr marL="171450" indent="-171450" fontAlgn="auto">
                <a:lnSpc>
                  <a:spcPct val="120000"/>
                </a:lnSpc>
                <a:spcBef>
                  <a:spcPts val="400"/>
                </a:spcBef>
                <a:spcAft>
                  <a:spcPts val="0"/>
                </a:spcAft>
                <a:buFont typeface="Wingdings" panose="05000000000000000000" pitchFamily="2" charset="2"/>
                <a:buChar char="§"/>
                <a:defRPr/>
              </a:pPr>
              <a:r>
                <a:rPr lang="cs-CZ" sz="1000" kern="0" dirty="0">
                  <a:solidFill>
                    <a:srgbClr val="262626"/>
                  </a:solidFill>
                  <a:latin typeface="Calibri "/>
                  <a:cs typeface="Arial" pitchFamily="34" charset="0"/>
                </a:rPr>
                <a:t>Představení produktu zaujalo, ale s nejistým vlivem na jeho uzavření, kladný dojem si klient nechá pro sebe</a:t>
              </a:r>
            </a:p>
          </p:txBody>
        </p:sp>
      </p:grpSp>
      <p:sp>
        <p:nvSpPr>
          <p:cNvPr id="11" name="TextovéPole 10"/>
          <p:cNvSpPr txBox="1">
            <a:spLocks/>
          </p:cNvSpPr>
          <p:nvPr/>
        </p:nvSpPr>
        <p:spPr>
          <a:xfrm>
            <a:off x="305824" y="1075768"/>
            <a:ext cx="8569324" cy="646331"/>
          </a:xfrm>
          <a:prstGeom prst="rect">
            <a:avLst/>
          </a:prstGeom>
          <a:solidFill>
            <a:srgbClr val="FFFFFF">
              <a:lumMod val="85000"/>
            </a:srgbClr>
          </a:solidFill>
          <a:ln>
            <a:noFill/>
          </a:ln>
        </p:spPr>
        <p:txBody>
          <a:bodyPr wrap="square" rtlCol="0">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cs-CZ" sz="1200" b="0" i="0" u="none" strike="noStrike" kern="0" cap="none" spc="0" normalizeH="0" baseline="0" noProof="0" dirty="0">
                <a:ln>
                  <a:noFill/>
                </a:ln>
                <a:solidFill>
                  <a:srgbClr val="404040"/>
                </a:solidFill>
                <a:effectLst/>
                <a:uLnTx/>
                <a:uFillTx/>
                <a:latin typeface="Calibri"/>
                <a:cs typeface="Arial" pitchFamily="34" charset="0"/>
              </a:rPr>
              <a:t>Součástí každého dotazníku je i </a:t>
            </a:r>
            <a:r>
              <a:rPr kumimoji="0" lang="cs-CZ" sz="1200" b="1" i="0" u="none" strike="noStrike" kern="0" cap="none" spc="0" normalizeH="0" baseline="0" noProof="0" dirty="0">
                <a:ln>
                  <a:noFill/>
                </a:ln>
                <a:solidFill>
                  <a:srgbClr val="404040"/>
                </a:solidFill>
                <a:effectLst/>
                <a:uLnTx/>
                <a:uFillTx/>
                <a:latin typeface="Calibri"/>
                <a:cs typeface="Arial" pitchFamily="34" charset="0"/>
              </a:rPr>
              <a:t>hodnocení emocionální zkušenosti z jednání pomocí tzv. </a:t>
            </a:r>
            <a:r>
              <a:rPr kumimoji="0" lang="cs-CZ" sz="1200" b="1" i="0" u="none" strike="noStrike" kern="0" cap="none" spc="0" normalizeH="0" baseline="0" noProof="0" dirty="0" err="1">
                <a:ln>
                  <a:noFill/>
                </a:ln>
                <a:solidFill>
                  <a:srgbClr val="404040"/>
                </a:solidFill>
                <a:effectLst/>
                <a:uLnTx/>
                <a:uFillTx/>
                <a:latin typeface="Calibri"/>
                <a:cs typeface="Arial" pitchFamily="34" charset="0"/>
              </a:rPr>
              <a:t>emotikonů</a:t>
            </a:r>
            <a:r>
              <a:rPr kumimoji="0" lang="cs-CZ" sz="1200" b="1" i="0" u="none" strike="noStrike" kern="0" cap="none" spc="0" normalizeH="0" baseline="0" noProof="0" dirty="0">
                <a:ln>
                  <a:noFill/>
                </a:ln>
                <a:solidFill>
                  <a:srgbClr val="404040"/>
                </a:solidFill>
                <a:effectLst/>
                <a:uLnTx/>
                <a:uFillTx/>
                <a:latin typeface="Calibri"/>
                <a:cs typeface="Arial" pitchFamily="34" charset="0"/>
              </a:rPr>
              <a:t>.</a:t>
            </a:r>
            <a:r>
              <a:rPr kumimoji="0" lang="cs-CZ" sz="1200" b="0" i="0" u="none" strike="noStrike" kern="0" cap="none" spc="0" normalizeH="0" baseline="0" noProof="0" dirty="0">
                <a:ln>
                  <a:noFill/>
                </a:ln>
                <a:solidFill>
                  <a:srgbClr val="404040"/>
                </a:solidFill>
                <a:effectLst/>
                <a:uLnTx/>
                <a:uFillTx/>
                <a:latin typeface="Calibri"/>
                <a:cs typeface="Arial" pitchFamily="34" charset="0"/>
              </a:rPr>
              <a:t> Každá z emocí je zařazena do některého ze 4 kvadrantů. Emoce vyjadřují jednak pozitivní nebo negativní zkušenost, ale mají navíc aktivní nebo pasivní rovinu, která vyjadřuje míru jejich vlivu na další jednání klienta.</a:t>
            </a:r>
          </a:p>
        </p:txBody>
      </p:sp>
      <p:grpSp>
        <p:nvGrpSpPr>
          <p:cNvPr id="16" name="Skupina 15"/>
          <p:cNvGrpSpPr/>
          <p:nvPr/>
        </p:nvGrpSpPr>
        <p:grpSpPr>
          <a:xfrm>
            <a:off x="599712" y="3195653"/>
            <a:ext cx="4103732" cy="1319164"/>
            <a:chOff x="599712" y="3638789"/>
            <a:chExt cx="4103732" cy="1319164"/>
          </a:xfrm>
        </p:grpSpPr>
        <p:sp>
          <p:nvSpPr>
            <p:cNvPr id="8" name="Zaoblený obdélník 10"/>
            <p:cNvSpPr>
              <a:spLocks noChangeArrowheads="1"/>
            </p:cNvSpPr>
            <p:nvPr/>
          </p:nvSpPr>
          <p:spPr bwMode="auto">
            <a:xfrm>
              <a:off x="599712" y="3638789"/>
              <a:ext cx="3754872" cy="307253"/>
            </a:xfrm>
            <a:prstGeom prst="rect">
              <a:avLst/>
            </a:prstGeom>
            <a:solidFill>
              <a:srgbClr val="FF0000"/>
            </a:solidFill>
            <a:ln w="9525" algn="ctr">
              <a:noFill/>
              <a:round/>
              <a:headEnd/>
              <a:tailEnd/>
            </a:ln>
          </p:spPr>
          <p:txBody>
            <a:bodyPr anchor="ctr"/>
            <a:lstStyle/>
            <a:p>
              <a:pPr algn="ctr" fontAlgn="auto">
                <a:spcBef>
                  <a:spcPts val="0"/>
                </a:spcBef>
                <a:spcAft>
                  <a:spcPts val="0"/>
                </a:spcAft>
                <a:defRPr/>
              </a:pPr>
              <a:r>
                <a:rPr lang="cs-CZ" sz="1200" b="1" kern="0" dirty="0">
                  <a:solidFill>
                    <a:srgbClr val="FFFFFF"/>
                  </a:solidFill>
                  <a:latin typeface="Calibri "/>
                  <a:ea typeface="Calibri" pitchFamily="34" charset="0"/>
                  <a:cs typeface="Calibri" pitchFamily="34" charset="0"/>
                </a:rPr>
                <a:t>Negativní aktivní</a:t>
              </a:r>
            </a:p>
          </p:txBody>
        </p:sp>
        <p:sp>
          <p:nvSpPr>
            <p:cNvPr id="12" name="TextovéPole 11"/>
            <p:cNvSpPr txBox="1"/>
            <p:nvPr/>
          </p:nvSpPr>
          <p:spPr>
            <a:xfrm>
              <a:off x="599712" y="3942290"/>
              <a:ext cx="4103732" cy="1015663"/>
            </a:xfrm>
            <a:prstGeom prst="rect">
              <a:avLst/>
            </a:prstGeom>
            <a:solidFill>
              <a:srgbClr val="FFFFFF"/>
            </a:solidFill>
            <a:ln>
              <a:noFill/>
            </a:ln>
          </p:spPr>
          <p:txBody>
            <a:bodyPr wrap="square" lIns="90000" rIns="9000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100" b="1" i="0" u="none" strike="noStrike" kern="0" cap="none" spc="0" normalizeH="0" baseline="0" noProof="0" dirty="0">
                  <a:ln>
                    <a:noFill/>
                  </a:ln>
                  <a:solidFill>
                    <a:srgbClr val="FF0000"/>
                  </a:solidFill>
                  <a:effectLst/>
                  <a:uLnTx/>
                  <a:uFillTx/>
                  <a:latin typeface="Calibri "/>
                  <a:cs typeface="Arial" pitchFamily="34" charset="0"/>
                </a:rPr>
                <a:t>Vyvolají aktivitu u klienta</a:t>
              </a:r>
            </a:p>
            <a:p>
              <a:pPr marL="0" marR="0" lvl="0" indent="0" defTabSz="914400" eaLnBrk="1" fontAlgn="auto" latinLnBrk="0" hangingPunct="1">
                <a:lnSpc>
                  <a:spcPct val="100000"/>
                </a:lnSpc>
                <a:spcBef>
                  <a:spcPts val="0"/>
                </a:spcBef>
                <a:spcAft>
                  <a:spcPts val="0"/>
                </a:spcAft>
                <a:buClrTx/>
                <a:buSzTx/>
                <a:buFontTx/>
                <a:buNone/>
                <a:tabLst/>
                <a:defRPr/>
              </a:pPr>
              <a:endParaRPr kumimoji="0" lang="cs-CZ" sz="300" b="1" i="0" u="none" strike="noStrike" kern="0" cap="none" spc="0" normalizeH="0" baseline="0" noProof="0" dirty="0">
                <a:ln>
                  <a:noFill/>
                </a:ln>
                <a:solidFill>
                  <a:srgbClr val="FF0000"/>
                </a:solidFill>
                <a:effectLst/>
                <a:uLnTx/>
                <a:uFillTx/>
                <a:latin typeface="Calibri "/>
                <a:cs typeface="Arial" pitchFamily="34" charset="0"/>
              </a:endParaRPr>
            </a:p>
            <a:p>
              <a:pPr marL="171450" marR="0" lvl="0" indent="-171450" defTabSz="914400" eaLnBrk="1" fontAlgn="auto" latinLnBrk="0" hangingPunct="1">
                <a:lnSpc>
                  <a:spcPct val="120000"/>
                </a:lnSpc>
                <a:spcBef>
                  <a:spcPts val="400"/>
                </a:spcBef>
                <a:spcAft>
                  <a:spcPts val="0"/>
                </a:spcAft>
                <a:buClrTx/>
                <a:buSzTx/>
                <a:buFont typeface="Wingdings" panose="05000000000000000000" pitchFamily="2" charset="2"/>
                <a:buChar char="§"/>
                <a:tabLst/>
                <a:defRPr/>
              </a:pPr>
              <a:r>
                <a:rPr kumimoji="0" lang="cs-CZ" sz="1000" b="0" i="0" u="none" strike="noStrike" kern="0" cap="none" spc="0" normalizeH="0" baseline="0" noProof="0" dirty="0">
                  <a:ln>
                    <a:noFill/>
                  </a:ln>
                  <a:solidFill>
                    <a:srgbClr val="262626"/>
                  </a:solidFill>
                  <a:effectLst/>
                  <a:uLnTx/>
                  <a:uFillTx/>
                  <a:latin typeface="Calibri "/>
                  <a:cs typeface="Arial" pitchFamily="34" charset="0"/>
                </a:rPr>
                <a:t>Uvažování o ukončení používání produktu</a:t>
              </a:r>
            </a:p>
            <a:p>
              <a:pPr marL="171450" marR="0" lvl="0" indent="-171450" defTabSz="914400" eaLnBrk="1" fontAlgn="auto" latinLnBrk="0" hangingPunct="1">
                <a:lnSpc>
                  <a:spcPct val="120000"/>
                </a:lnSpc>
                <a:spcBef>
                  <a:spcPts val="400"/>
                </a:spcBef>
                <a:spcAft>
                  <a:spcPts val="0"/>
                </a:spcAft>
                <a:buClrTx/>
                <a:buSzTx/>
                <a:buFont typeface="Wingdings" panose="05000000000000000000" pitchFamily="2" charset="2"/>
                <a:buChar char="§"/>
                <a:tabLst/>
                <a:defRPr/>
              </a:pPr>
              <a:r>
                <a:rPr kumimoji="0" lang="cs-CZ" sz="1000" b="0" i="0" u="none" strike="noStrike" kern="0" cap="none" spc="0" normalizeH="0" baseline="0" noProof="0" dirty="0">
                  <a:ln>
                    <a:noFill/>
                  </a:ln>
                  <a:solidFill>
                    <a:srgbClr val="262626"/>
                  </a:solidFill>
                  <a:effectLst/>
                  <a:uLnTx/>
                  <a:uFillTx/>
                  <a:latin typeface="Calibri "/>
                  <a:cs typeface="Arial" pitchFamily="34" charset="0"/>
                </a:rPr>
                <a:t>Vyhýbání se dané pobočce</a:t>
              </a:r>
            </a:p>
            <a:p>
              <a:pPr marL="171450" marR="0" lvl="0" indent="-171450" defTabSz="914400" eaLnBrk="1" fontAlgn="auto" latinLnBrk="0" hangingPunct="1">
                <a:lnSpc>
                  <a:spcPct val="120000"/>
                </a:lnSpc>
                <a:spcBef>
                  <a:spcPts val="400"/>
                </a:spcBef>
                <a:spcAft>
                  <a:spcPts val="0"/>
                </a:spcAft>
                <a:buClrTx/>
                <a:buSzTx/>
                <a:buFont typeface="Wingdings" panose="05000000000000000000" pitchFamily="2" charset="2"/>
                <a:buChar char="§"/>
                <a:tabLst/>
                <a:defRPr/>
              </a:pPr>
              <a:r>
                <a:rPr kumimoji="0" lang="cs-CZ" sz="1000" b="0" i="0" u="none" strike="noStrike" kern="0" cap="none" spc="0" normalizeH="0" baseline="0" noProof="0" dirty="0">
                  <a:ln>
                    <a:noFill/>
                  </a:ln>
                  <a:solidFill>
                    <a:srgbClr val="262626"/>
                  </a:solidFill>
                  <a:effectLst/>
                  <a:uLnTx/>
                  <a:uFillTx/>
                  <a:latin typeface="Calibri "/>
                  <a:cs typeface="Arial" pitchFamily="34" charset="0"/>
                </a:rPr>
                <a:t>Aktivní šíření negativní zkušenosti svému okolí</a:t>
              </a:r>
            </a:p>
          </p:txBody>
        </p:sp>
      </p:grpSp>
      <p:grpSp>
        <p:nvGrpSpPr>
          <p:cNvPr id="17" name="Skupina 16"/>
          <p:cNvGrpSpPr/>
          <p:nvPr/>
        </p:nvGrpSpPr>
        <p:grpSpPr>
          <a:xfrm>
            <a:off x="4825161" y="3195655"/>
            <a:ext cx="4104000" cy="1319162"/>
            <a:chOff x="4812955" y="3638790"/>
            <a:chExt cx="4104000" cy="1319162"/>
          </a:xfrm>
        </p:grpSpPr>
        <p:sp>
          <p:nvSpPr>
            <p:cNvPr id="7" name="Zaoblený obdélník 10"/>
            <p:cNvSpPr>
              <a:spLocks noChangeArrowheads="1"/>
            </p:cNvSpPr>
            <p:nvPr/>
          </p:nvSpPr>
          <p:spPr bwMode="auto">
            <a:xfrm>
              <a:off x="4812955" y="3638790"/>
              <a:ext cx="3754872" cy="306000"/>
            </a:xfrm>
            <a:prstGeom prst="rect">
              <a:avLst/>
            </a:prstGeom>
            <a:solidFill>
              <a:srgbClr val="0070C0"/>
            </a:solidFill>
            <a:ln w="9525" algn="ctr">
              <a:noFill/>
              <a:round/>
              <a:headEnd/>
              <a:tailEnd/>
            </a:ln>
          </p:spPr>
          <p:txBody>
            <a:bodyPr anchor="ctr"/>
            <a:lstStyle/>
            <a:p>
              <a:pPr algn="ctr" fontAlgn="auto">
                <a:spcBef>
                  <a:spcPts val="0"/>
                </a:spcBef>
                <a:spcAft>
                  <a:spcPts val="0"/>
                </a:spcAft>
                <a:defRPr/>
              </a:pPr>
              <a:r>
                <a:rPr lang="cs-CZ" sz="1200" b="1" kern="0" dirty="0">
                  <a:solidFill>
                    <a:srgbClr val="FFFFFF"/>
                  </a:solidFill>
                  <a:latin typeface="Calibri "/>
                  <a:ea typeface="Calibri" pitchFamily="34" charset="0"/>
                  <a:cs typeface="Calibri" pitchFamily="34" charset="0"/>
                </a:rPr>
                <a:t>Pozitivní aktivní</a:t>
              </a:r>
            </a:p>
          </p:txBody>
        </p:sp>
        <p:sp>
          <p:nvSpPr>
            <p:cNvPr id="13" name="TextovéPole 12"/>
            <p:cNvSpPr txBox="1">
              <a:spLocks/>
            </p:cNvSpPr>
            <p:nvPr/>
          </p:nvSpPr>
          <p:spPr>
            <a:xfrm>
              <a:off x="4812955" y="3942289"/>
              <a:ext cx="4104000" cy="1015663"/>
            </a:xfrm>
            <a:prstGeom prst="rect">
              <a:avLst/>
            </a:prstGeom>
            <a:noFill/>
            <a:ln>
              <a:noFill/>
            </a:ln>
          </p:spPr>
          <p:txBody>
            <a:bodyPr wrap="square" rtlCol="0">
              <a:spAutoFit/>
            </a:bodyPr>
            <a:lstStyle/>
            <a:p>
              <a:pPr fontAlgn="auto">
                <a:spcBef>
                  <a:spcPts val="0"/>
                </a:spcBef>
                <a:spcAft>
                  <a:spcPts val="0"/>
                </a:spcAft>
                <a:defRPr/>
              </a:pPr>
              <a:r>
                <a:rPr lang="cs-CZ" sz="1100" b="1" kern="0" dirty="0">
                  <a:solidFill>
                    <a:srgbClr val="0070C0"/>
                  </a:solidFill>
                  <a:latin typeface="Calibri "/>
                  <a:cs typeface="Arial" pitchFamily="34" charset="0"/>
                </a:rPr>
                <a:t>Nevyvolají aktivitu u klienta</a:t>
              </a:r>
            </a:p>
            <a:p>
              <a:pPr fontAlgn="auto">
                <a:spcBef>
                  <a:spcPts val="0"/>
                </a:spcBef>
                <a:spcAft>
                  <a:spcPts val="0"/>
                </a:spcAft>
                <a:defRPr/>
              </a:pPr>
              <a:endParaRPr lang="cs-CZ" sz="300" b="1" kern="0" dirty="0">
                <a:solidFill>
                  <a:srgbClr val="0070C0"/>
                </a:solidFill>
                <a:latin typeface="Calibri "/>
                <a:cs typeface="Arial" pitchFamily="34" charset="0"/>
              </a:endParaRPr>
            </a:p>
            <a:p>
              <a:pPr marL="171450" indent="-171450" fontAlgn="auto">
                <a:lnSpc>
                  <a:spcPct val="120000"/>
                </a:lnSpc>
                <a:spcBef>
                  <a:spcPts val="400"/>
                </a:spcBef>
                <a:spcAft>
                  <a:spcPts val="0"/>
                </a:spcAft>
                <a:buFont typeface="Wingdings" panose="05000000000000000000" pitchFamily="2" charset="2"/>
                <a:buChar char="§"/>
                <a:defRPr/>
              </a:pPr>
              <a:r>
                <a:rPr lang="cs-CZ" sz="1000" kern="0" dirty="0">
                  <a:solidFill>
                    <a:srgbClr val="262626"/>
                  </a:solidFill>
                  <a:latin typeface="Calibri "/>
                  <a:cs typeface="Arial" pitchFamily="34" charset="0"/>
                </a:rPr>
                <a:t>Vážně zvažuje využití produktu</a:t>
              </a:r>
            </a:p>
            <a:p>
              <a:pPr marL="171450" indent="-171450" fontAlgn="auto">
                <a:lnSpc>
                  <a:spcPct val="120000"/>
                </a:lnSpc>
                <a:spcBef>
                  <a:spcPts val="400"/>
                </a:spcBef>
                <a:spcAft>
                  <a:spcPts val="0"/>
                </a:spcAft>
                <a:buFont typeface="Wingdings" panose="05000000000000000000" pitchFamily="2" charset="2"/>
                <a:buChar char="§"/>
                <a:defRPr/>
              </a:pPr>
              <a:r>
                <a:rPr lang="cs-CZ" sz="1000" kern="0" dirty="0">
                  <a:solidFill>
                    <a:srgbClr val="262626"/>
                  </a:solidFill>
                  <a:latin typeface="Calibri "/>
                  <a:cs typeface="Arial" pitchFamily="34" charset="0"/>
                </a:rPr>
                <a:t>Může šířit dobrou zkušenost se společností svému okolí</a:t>
              </a:r>
            </a:p>
            <a:p>
              <a:pPr marL="171450" indent="-171450" fontAlgn="auto">
                <a:lnSpc>
                  <a:spcPct val="120000"/>
                </a:lnSpc>
                <a:spcBef>
                  <a:spcPts val="400"/>
                </a:spcBef>
                <a:spcAft>
                  <a:spcPts val="0"/>
                </a:spcAft>
                <a:buFont typeface="Wingdings" panose="05000000000000000000" pitchFamily="2" charset="2"/>
                <a:buChar char="§"/>
                <a:defRPr/>
              </a:pPr>
              <a:r>
                <a:rPr lang="cs-CZ" sz="1000" kern="0" dirty="0">
                  <a:solidFill>
                    <a:srgbClr val="262626"/>
                  </a:solidFill>
                  <a:latin typeface="Calibri "/>
                  <a:cs typeface="Arial" pitchFamily="34" charset="0"/>
                </a:rPr>
                <a:t>Významnější zlepšení image společnosti, posílení loajality</a:t>
              </a:r>
            </a:p>
          </p:txBody>
        </p:sp>
      </p:grpSp>
    </p:spTree>
    <p:extLst>
      <p:ext uri="{BB962C8B-B14F-4D97-AF65-F5344CB8AC3E}">
        <p14:creationId xmlns:p14="http://schemas.microsoft.com/office/powerpoint/2010/main" val="42400726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2"/>
          </p:nvPr>
        </p:nvSpPr>
        <p:spPr/>
        <p:txBody>
          <a:bodyPr/>
          <a:lstStyle/>
          <a:p>
            <a:pPr defTabSz="685800">
              <a:defRPr/>
            </a:pPr>
            <a:fld id="{EFA7B33C-2957-4FED-A986-F7D0C74A1F7C}" type="slidenum">
              <a:rPr lang="cs-CZ" smtClean="0">
                <a:solidFill>
                  <a:srgbClr val="003C78"/>
                </a:solidFill>
              </a:rPr>
              <a:pPr defTabSz="685800">
                <a:defRPr/>
              </a:pPr>
              <a:t>42</a:t>
            </a:fld>
            <a:endParaRPr lang="cs-CZ" dirty="0">
              <a:solidFill>
                <a:srgbClr val="003C78"/>
              </a:solidFill>
            </a:endParaRPr>
          </a:p>
        </p:txBody>
      </p:sp>
      <p:sp>
        <p:nvSpPr>
          <p:cNvPr id="3" name="Nadpis 3"/>
          <p:cNvSpPr txBox="1">
            <a:spLocks/>
          </p:cNvSpPr>
          <p:nvPr/>
        </p:nvSpPr>
        <p:spPr>
          <a:xfrm>
            <a:off x="220553" y="454018"/>
            <a:ext cx="8654595" cy="461548"/>
          </a:xfrm>
          <a:prstGeom prst="rect">
            <a:avLst/>
          </a:prstGeom>
        </p:spPr>
        <p:txBody>
          <a:bodyPr vert="horz" lIns="36000" tIns="45720" rIns="36000" bIns="45720" rtlCol="0" anchor="t">
            <a:noAutofit/>
          </a:bodyPr>
          <a:lstStyle>
            <a:lvl1pPr algn="l" defTabSz="914400" rtl="0" eaLnBrk="1" latinLnBrk="0" hangingPunct="1">
              <a:spcBef>
                <a:spcPct val="0"/>
              </a:spcBef>
              <a:buNone/>
              <a:defRPr sz="2800" b="1" kern="1200">
                <a:solidFill>
                  <a:srgbClr val="404040"/>
                </a:solidFill>
                <a:latin typeface="Calibri" pitchFamily="34" charset="0"/>
                <a:ea typeface="+mj-ea"/>
                <a:cs typeface="Arial" pitchFamily="34" charset="0"/>
              </a:defRPr>
            </a:lvl1pPr>
          </a:lstStyle>
          <a:p>
            <a:pPr lvl="0" fontAlgn="auto">
              <a:spcAft>
                <a:spcPts val="0"/>
              </a:spcAft>
              <a:defRPr/>
            </a:pPr>
            <a:r>
              <a:rPr lang="cs-CZ" sz="2400" dirty="0"/>
              <a:t>Jaké budil kontakt s pracovníky TIC emoce?</a:t>
            </a:r>
            <a:endParaRPr kumimoji="0" lang="pl-PL" sz="2400" b="1" i="0" u="none" strike="noStrike" kern="1200" cap="none" spc="0" normalizeH="0" baseline="0" noProof="0" dirty="0">
              <a:ln>
                <a:noFill/>
              </a:ln>
              <a:solidFill>
                <a:srgbClr val="404040"/>
              </a:solidFill>
              <a:effectLst/>
              <a:uLnTx/>
              <a:uFillTx/>
            </a:endParaRPr>
          </a:p>
        </p:txBody>
      </p:sp>
      <p:sp>
        <p:nvSpPr>
          <p:cNvPr id="4" name="Zástupný symbol pro text 4"/>
          <p:cNvSpPr txBox="1">
            <a:spLocks/>
          </p:cNvSpPr>
          <p:nvPr/>
        </p:nvSpPr>
        <p:spPr>
          <a:xfrm>
            <a:off x="166765" y="188107"/>
            <a:ext cx="6710396" cy="442661"/>
          </a:xfrm>
          <a:prstGeom prst="rect">
            <a:avLst/>
          </a:prstGeom>
        </p:spPr>
        <p:txBody>
          <a:bodyPr/>
          <a:lstStyle>
            <a:lvl1pPr marL="174625" indent="-174625" algn="l" defTabSz="914400" rtl="0" eaLnBrk="1" latinLnBrk="0" hangingPunct="1">
              <a:spcBef>
                <a:spcPct val="20000"/>
              </a:spcBef>
              <a:buFont typeface="Wingdings" pitchFamily="2" charset="2"/>
              <a:buChar char="§"/>
              <a:defRPr sz="2000" kern="1200">
                <a:solidFill>
                  <a:srgbClr val="404040"/>
                </a:solidFill>
                <a:latin typeface="Calibri" pitchFamily="34" charset="0"/>
                <a:ea typeface="+mn-ea"/>
                <a:cs typeface="Arial" pitchFamily="34" charset="0"/>
              </a:defRPr>
            </a:lvl1pPr>
            <a:lvl2pPr marL="444500" indent="-203200" algn="l" defTabSz="914400" rtl="0" eaLnBrk="1" latinLnBrk="0" hangingPunct="1">
              <a:spcBef>
                <a:spcPct val="20000"/>
              </a:spcBef>
              <a:buSzPct val="100000"/>
              <a:buFont typeface="Wingdings" panose="05000000000000000000" pitchFamily="2" charset="2"/>
              <a:buChar char="§"/>
              <a:defRPr sz="1800" kern="1200">
                <a:solidFill>
                  <a:srgbClr val="404040"/>
                </a:solidFill>
                <a:latin typeface="Calibri" pitchFamily="34" charset="0"/>
                <a:ea typeface="+mn-ea"/>
                <a:cs typeface="Arial" pitchFamily="34" charset="0"/>
              </a:defRPr>
            </a:lvl2pPr>
            <a:lvl3pPr marL="622300" indent="-127000" algn="l" defTabSz="914400" rtl="0" eaLnBrk="1" latinLnBrk="0" hangingPunct="1">
              <a:spcBef>
                <a:spcPct val="20000"/>
              </a:spcBef>
              <a:buSzPct val="100000"/>
              <a:buFont typeface="Arial" pitchFamily="34" charset="0"/>
              <a:buNone/>
              <a:defRPr sz="1800" kern="1200">
                <a:solidFill>
                  <a:srgbClr val="404040"/>
                </a:solidFill>
                <a:latin typeface="Calibri" pitchFamily="34" charset="0"/>
                <a:ea typeface="+mn-ea"/>
                <a:cs typeface="Arial" pitchFamily="34" charset="0"/>
              </a:defRPr>
            </a:lvl3pPr>
            <a:lvl4pPr marL="901700" indent="-139700" algn="l" defTabSz="914400" rtl="0" eaLnBrk="1" latinLnBrk="0" hangingPunct="1">
              <a:spcBef>
                <a:spcPct val="20000"/>
              </a:spcBef>
              <a:buFont typeface="Arial" pitchFamily="34" charset="0"/>
              <a:buNone/>
              <a:defRPr sz="1600" kern="1200">
                <a:solidFill>
                  <a:srgbClr val="404040"/>
                </a:solidFill>
                <a:latin typeface="Calibri" pitchFamily="34" charset="0"/>
                <a:ea typeface="+mn-ea"/>
                <a:cs typeface="Arial" pitchFamily="34" charset="0"/>
              </a:defRPr>
            </a:lvl4pPr>
            <a:lvl5pPr marL="1257300" indent="-139700" algn="l" defTabSz="914400" rtl="0" eaLnBrk="1" latinLnBrk="0" hangingPunct="1">
              <a:spcBef>
                <a:spcPct val="20000"/>
              </a:spcBef>
              <a:buFont typeface="Arial" pitchFamily="34" charset="0"/>
              <a:buNone/>
              <a:defRPr sz="1400" kern="1200">
                <a:solidFill>
                  <a:srgbClr val="404040"/>
                </a:solidFill>
                <a:latin typeface="Calibri"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Wingdings" pitchFamily="2" charset="2"/>
              <a:buNone/>
              <a:tabLst/>
              <a:defRPr/>
            </a:pPr>
            <a:r>
              <a:rPr kumimoji="0" lang="pl-PL" sz="1800" b="0" i="0" u="none" strike="noStrike" kern="1200" cap="none" spc="0" normalizeH="0" baseline="0" noProof="0" dirty="0">
                <a:ln>
                  <a:noFill/>
                </a:ln>
                <a:solidFill>
                  <a:srgbClr val="404040"/>
                </a:solidFill>
                <a:effectLst/>
                <a:uLnTx/>
                <a:uFillTx/>
                <a:latin typeface="Calibri" pitchFamily="34" charset="0"/>
                <a:ea typeface="+mn-ea"/>
                <a:cs typeface="Arial" pitchFamily="34" charset="0"/>
              </a:rPr>
              <a:t>EMOTI*SCAPE</a:t>
            </a:r>
          </a:p>
        </p:txBody>
      </p:sp>
      <p:sp>
        <p:nvSpPr>
          <p:cNvPr id="5" name="Zaoblený obdélník 10"/>
          <p:cNvSpPr>
            <a:spLocks noChangeArrowheads="1"/>
          </p:cNvSpPr>
          <p:nvPr/>
        </p:nvSpPr>
        <p:spPr bwMode="auto">
          <a:xfrm>
            <a:off x="6887651" y="1119262"/>
            <a:ext cx="1440000" cy="227751"/>
          </a:xfrm>
          <a:prstGeom prst="rect">
            <a:avLst/>
          </a:prstGeom>
          <a:solidFill>
            <a:srgbClr val="A1C46B"/>
          </a:solidFill>
          <a:ln w="9525" algn="ctr">
            <a:noFill/>
            <a:round/>
            <a:headEnd/>
            <a:tailEnd/>
          </a:ln>
        </p:spPr>
        <p:txBody>
          <a:bodyPr anchor="ctr"/>
          <a:lstStyle/>
          <a:p>
            <a:pPr algn="ctr" fontAlgn="auto">
              <a:spcBef>
                <a:spcPts val="0"/>
              </a:spcBef>
              <a:spcAft>
                <a:spcPts val="0"/>
              </a:spcAft>
              <a:defRPr/>
            </a:pPr>
            <a:r>
              <a:rPr lang="cs-CZ" sz="1100" b="1" kern="0" dirty="0">
                <a:solidFill>
                  <a:srgbClr val="FFFFFF"/>
                </a:solidFill>
                <a:latin typeface="Calibri "/>
                <a:ea typeface="Calibri" pitchFamily="34" charset="0"/>
                <a:cs typeface="Calibri" pitchFamily="34" charset="0"/>
              </a:rPr>
              <a:t>Pozitivní pasivní</a:t>
            </a:r>
          </a:p>
        </p:txBody>
      </p:sp>
      <p:sp>
        <p:nvSpPr>
          <p:cNvPr id="8" name="Zaoblený obdélník 27"/>
          <p:cNvSpPr>
            <a:spLocks noChangeArrowheads="1"/>
          </p:cNvSpPr>
          <p:nvPr/>
        </p:nvSpPr>
        <p:spPr bwMode="auto">
          <a:xfrm>
            <a:off x="813157" y="1106993"/>
            <a:ext cx="1440000" cy="239633"/>
          </a:xfrm>
          <a:prstGeom prst="rect">
            <a:avLst/>
          </a:prstGeom>
          <a:solidFill>
            <a:srgbClr val="FBB040"/>
          </a:solidFill>
          <a:ln w="9525" algn="ctr">
            <a:noFill/>
            <a:round/>
            <a:headEnd/>
            <a:tailEnd/>
          </a:ln>
        </p:spPr>
        <p:txBody>
          <a:bodyPr anchor="ctr"/>
          <a:lstStyle/>
          <a:p>
            <a:pPr algn="ctr" fontAlgn="auto">
              <a:spcBef>
                <a:spcPts val="0"/>
              </a:spcBef>
              <a:spcAft>
                <a:spcPts val="0"/>
              </a:spcAft>
              <a:defRPr/>
            </a:pPr>
            <a:r>
              <a:rPr lang="cs-CZ" sz="1100" b="1" kern="0" dirty="0">
                <a:solidFill>
                  <a:srgbClr val="FFFFFF"/>
                </a:solidFill>
                <a:latin typeface="Calibri "/>
                <a:ea typeface="Calibri" pitchFamily="34" charset="0"/>
                <a:cs typeface="Calibri" pitchFamily="34" charset="0"/>
              </a:rPr>
              <a:t>Negativní pasivní</a:t>
            </a:r>
          </a:p>
        </p:txBody>
      </p:sp>
      <p:sp>
        <p:nvSpPr>
          <p:cNvPr id="13" name="Zaoblený obdélník 10"/>
          <p:cNvSpPr>
            <a:spLocks noChangeArrowheads="1"/>
          </p:cNvSpPr>
          <p:nvPr/>
        </p:nvSpPr>
        <p:spPr bwMode="auto">
          <a:xfrm>
            <a:off x="6883877" y="4155654"/>
            <a:ext cx="1440000" cy="225770"/>
          </a:xfrm>
          <a:prstGeom prst="rect">
            <a:avLst/>
          </a:prstGeom>
          <a:solidFill>
            <a:srgbClr val="0070C0"/>
          </a:solidFill>
          <a:ln w="9525" algn="ctr">
            <a:noFill/>
            <a:round/>
            <a:headEnd/>
            <a:tailEnd/>
          </a:ln>
        </p:spPr>
        <p:txBody>
          <a:bodyPr anchor="ctr"/>
          <a:lstStyle/>
          <a:p>
            <a:pPr algn="ctr" fontAlgn="auto">
              <a:spcBef>
                <a:spcPts val="0"/>
              </a:spcBef>
              <a:spcAft>
                <a:spcPts val="0"/>
              </a:spcAft>
              <a:defRPr/>
            </a:pPr>
            <a:r>
              <a:rPr lang="cs-CZ" sz="1100" b="1" kern="0" dirty="0">
                <a:solidFill>
                  <a:srgbClr val="FFFFFF"/>
                </a:solidFill>
                <a:latin typeface="Calibri "/>
                <a:ea typeface="Calibri" pitchFamily="34" charset="0"/>
                <a:cs typeface="Calibri" pitchFamily="34" charset="0"/>
              </a:rPr>
              <a:t>Pozitivní aktivní</a:t>
            </a:r>
          </a:p>
        </p:txBody>
      </p:sp>
      <p:sp>
        <p:nvSpPr>
          <p:cNvPr id="14" name="Zaoblený obdélník 10"/>
          <p:cNvSpPr>
            <a:spLocks noChangeArrowheads="1"/>
          </p:cNvSpPr>
          <p:nvPr/>
        </p:nvSpPr>
        <p:spPr bwMode="auto">
          <a:xfrm>
            <a:off x="813157" y="4157750"/>
            <a:ext cx="1440000" cy="228562"/>
          </a:xfrm>
          <a:prstGeom prst="rect">
            <a:avLst/>
          </a:prstGeom>
          <a:solidFill>
            <a:srgbClr val="FF0000"/>
          </a:solidFill>
          <a:ln w="9525" algn="ctr">
            <a:noFill/>
            <a:round/>
            <a:headEnd/>
            <a:tailEnd/>
          </a:ln>
        </p:spPr>
        <p:txBody>
          <a:bodyPr anchor="ctr"/>
          <a:lstStyle/>
          <a:p>
            <a:pPr algn="ctr" fontAlgn="auto">
              <a:spcBef>
                <a:spcPts val="0"/>
              </a:spcBef>
              <a:spcAft>
                <a:spcPts val="0"/>
              </a:spcAft>
              <a:defRPr/>
            </a:pPr>
            <a:r>
              <a:rPr lang="cs-CZ" sz="1100" b="1" kern="0" dirty="0">
                <a:solidFill>
                  <a:srgbClr val="FFFFFF"/>
                </a:solidFill>
                <a:latin typeface="Calibri "/>
                <a:ea typeface="Calibri" pitchFamily="34" charset="0"/>
                <a:cs typeface="Calibri" pitchFamily="34" charset="0"/>
              </a:rPr>
              <a:t>Negativní aktivní</a:t>
            </a:r>
          </a:p>
        </p:txBody>
      </p:sp>
      <p:sp>
        <p:nvSpPr>
          <p:cNvPr id="52" name="TextovéPole 51"/>
          <p:cNvSpPr txBox="1"/>
          <p:nvPr/>
        </p:nvSpPr>
        <p:spPr>
          <a:xfrm>
            <a:off x="749099" y="3491577"/>
            <a:ext cx="1293461" cy="584775"/>
          </a:xfrm>
          <a:prstGeom prst="rect">
            <a:avLst/>
          </a:prstGeom>
        </p:spPr>
        <p:txBody>
          <a:bodyPr wrap="square" rtlCol="0">
            <a:spAutoFit/>
          </a:bodyPr>
          <a:lstStyle/>
          <a:p>
            <a:pPr fontAlgn="auto">
              <a:spcBef>
                <a:spcPts val="600"/>
              </a:spcBef>
              <a:spcAft>
                <a:spcPts val="0"/>
              </a:spcAft>
              <a:defRPr/>
            </a:pPr>
            <a:r>
              <a:rPr lang="cs-CZ" sz="800" kern="0" dirty="0">
                <a:solidFill>
                  <a:srgbClr val="404040"/>
                </a:solidFill>
                <a:latin typeface="Calibri"/>
                <a:cs typeface="Arial" pitchFamily="34" charset="0"/>
              </a:rPr>
              <a:t>* Zobrazeny pouze obrázky emocí, které se </a:t>
            </a:r>
            <a:r>
              <a:rPr lang="cs-CZ" sz="800" b="1" kern="0" dirty="0">
                <a:solidFill>
                  <a:srgbClr val="404040"/>
                </a:solidFill>
                <a:latin typeface="Calibri"/>
                <a:cs typeface="Arial" pitchFamily="34" charset="0"/>
              </a:rPr>
              <a:t>vyskytovaly častěji než v 1 % případů.</a:t>
            </a:r>
          </a:p>
        </p:txBody>
      </p:sp>
      <p:grpSp>
        <p:nvGrpSpPr>
          <p:cNvPr id="135" name="Group 24"/>
          <p:cNvGrpSpPr>
            <a:grpSpLocks noChangeAspect="1"/>
          </p:cNvGrpSpPr>
          <p:nvPr/>
        </p:nvGrpSpPr>
        <p:grpSpPr bwMode="auto">
          <a:xfrm>
            <a:off x="1514235" y="1695463"/>
            <a:ext cx="665660" cy="701887"/>
            <a:chOff x="941" y="672"/>
            <a:chExt cx="735" cy="775"/>
          </a:xfrm>
        </p:grpSpPr>
        <p:pic>
          <p:nvPicPr>
            <p:cNvPr id="136" name="Picture 25" descr="Apatheti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9" y="672"/>
              <a:ext cx="459" cy="423"/>
            </a:xfrm>
            <a:prstGeom prst="rect">
              <a:avLst/>
            </a:prstGeom>
            <a:noFill/>
            <a:extLst>
              <a:ext uri="{909E8E84-426E-40DD-AFC4-6F175D3DCCD1}">
                <a14:hiddenFill xmlns:a14="http://schemas.microsoft.com/office/drawing/2010/main">
                  <a:solidFill>
                    <a:srgbClr val="FFFFFF"/>
                  </a:solidFill>
                </a14:hiddenFill>
              </a:ext>
            </a:extLst>
          </p:spPr>
        </p:pic>
        <p:sp>
          <p:nvSpPr>
            <p:cNvPr id="137" name="Text Box 26"/>
            <p:cNvSpPr txBox="1">
              <a:spLocks noChangeAspect="1" noChangeArrowheads="1"/>
            </p:cNvSpPr>
            <p:nvPr/>
          </p:nvSpPr>
          <p:spPr bwMode="auto">
            <a:xfrm>
              <a:off x="941" y="1073"/>
              <a:ext cx="735"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cs-CZ" altLang="cs-CZ" sz="800" dirty="0">
                  <a:solidFill>
                    <a:srgbClr val="262626"/>
                  </a:solidFill>
                  <a:latin typeface="Calibri" panose="020F0502020204030204" pitchFamily="34" charset="0"/>
                  <a:cs typeface="Calibri" panose="020F0502020204030204" pitchFamily="34" charset="0"/>
                </a:rPr>
                <a:t>3.Apatický/Nevzrušený</a:t>
              </a:r>
            </a:p>
          </p:txBody>
        </p:sp>
      </p:grpSp>
      <p:sp>
        <p:nvSpPr>
          <p:cNvPr id="6" name="Line 54"/>
          <p:cNvSpPr>
            <a:spLocks noChangeShapeType="1"/>
          </p:cNvSpPr>
          <p:nvPr/>
        </p:nvSpPr>
        <p:spPr bwMode="auto">
          <a:xfrm flipH="1">
            <a:off x="3621782" y="1400866"/>
            <a:ext cx="0" cy="3051290"/>
          </a:xfrm>
          <a:prstGeom prst="line">
            <a:avLst/>
          </a:prstGeom>
          <a:noFill/>
          <a:ln w="9525">
            <a:solidFill>
              <a:srgbClr val="595959"/>
            </a:solidFill>
            <a:round/>
            <a:headEnd/>
            <a:tailEnd/>
          </a:ln>
          <a:effectLst/>
        </p:spPr>
        <p:txBody>
          <a:bodyPr/>
          <a:lstStyle/>
          <a:p>
            <a:pPr fontAlgn="auto">
              <a:spcBef>
                <a:spcPts val="0"/>
              </a:spcBef>
              <a:spcAft>
                <a:spcPts val="0"/>
              </a:spcAft>
              <a:defRPr/>
            </a:pPr>
            <a:endParaRPr lang="sk-SK" sz="1200" kern="0">
              <a:solidFill>
                <a:prstClr val="black"/>
              </a:solidFill>
              <a:latin typeface="Calibri "/>
            </a:endParaRPr>
          </a:p>
        </p:txBody>
      </p:sp>
      <p:grpSp>
        <p:nvGrpSpPr>
          <p:cNvPr id="133" name="Skupina 132"/>
          <p:cNvGrpSpPr/>
          <p:nvPr/>
        </p:nvGrpSpPr>
        <p:grpSpPr>
          <a:xfrm>
            <a:off x="736366" y="1145841"/>
            <a:ext cx="6918893" cy="3503838"/>
            <a:chOff x="1336229" y="1310579"/>
            <a:chExt cx="6547419" cy="3315719"/>
          </a:xfrm>
        </p:grpSpPr>
        <p:grpSp>
          <p:nvGrpSpPr>
            <p:cNvPr id="36" name="Group 82"/>
            <p:cNvGrpSpPr>
              <a:grpSpLocks/>
            </p:cNvGrpSpPr>
            <p:nvPr/>
          </p:nvGrpSpPr>
          <p:grpSpPr bwMode="auto">
            <a:xfrm>
              <a:off x="5769111" y="1310579"/>
              <a:ext cx="538454" cy="652452"/>
              <a:chOff x="4027" y="1223"/>
              <a:chExt cx="572" cy="724"/>
            </a:xfrm>
            <a:noFill/>
          </p:grpSpPr>
          <p:pic>
            <p:nvPicPr>
              <p:cNvPr id="37" name="Picture 83" descr="Cool Cal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43" y="1223"/>
                <a:ext cx="308" cy="41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38" name="Text Box 84"/>
              <p:cNvSpPr txBox="1">
                <a:spLocks noChangeAspect="1" noChangeArrowheads="1"/>
              </p:cNvSpPr>
              <p:nvPr/>
            </p:nvSpPr>
            <p:spPr bwMode="auto">
              <a:xfrm>
                <a:off x="4027" y="1591"/>
                <a:ext cx="572" cy="356"/>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800">
                    <a:solidFill>
                      <a:schemeClr val="tx1"/>
                    </a:solidFill>
                    <a:latin typeface="Arial" charset="0"/>
                  </a:defRPr>
                </a:lvl1pPr>
                <a:lvl2pPr marL="742950" indent="-285750">
                  <a:defRPr sz="800">
                    <a:solidFill>
                      <a:schemeClr val="tx1"/>
                    </a:solidFill>
                    <a:latin typeface="Arial" charset="0"/>
                  </a:defRPr>
                </a:lvl2pPr>
                <a:lvl3pPr marL="1143000" indent="-228600">
                  <a:defRPr sz="800">
                    <a:solidFill>
                      <a:schemeClr val="tx1"/>
                    </a:solidFill>
                    <a:latin typeface="Arial" charset="0"/>
                  </a:defRPr>
                </a:lvl3pPr>
                <a:lvl4pPr marL="1600200" indent="-228600">
                  <a:defRPr sz="800">
                    <a:solidFill>
                      <a:schemeClr val="tx1"/>
                    </a:solidFill>
                    <a:latin typeface="Arial" charset="0"/>
                  </a:defRPr>
                </a:lvl4pPr>
                <a:lvl5pPr marL="2057400" indent="-228600">
                  <a:defRPr sz="800">
                    <a:solidFill>
                      <a:schemeClr val="tx1"/>
                    </a:solidFill>
                    <a:latin typeface="Arial" charset="0"/>
                  </a:defRPr>
                </a:lvl5pPr>
                <a:lvl6pPr marL="2514600" indent="-228600" eaLnBrk="0" fontAlgn="base" hangingPunct="0">
                  <a:spcBef>
                    <a:spcPct val="0"/>
                  </a:spcBef>
                  <a:spcAft>
                    <a:spcPct val="0"/>
                  </a:spcAft>
                  <a:defRPr sz="800">
                    <a:solidFill>
                      <a:schemeClr val="tx1"/>
                    </a:solidFill>
                    <a:latin typeface="Arial" charset="0"/>
                  </a:defRPr>
                </a:lvl6pPr>
                <a:lvl7pPr marL="2971800" indent="-228600" eaLnBrk="0" fontAlgn="base" hangingPunct="0">
                  <a:spcBef>
                    <a:spcPct val="0"/>
                  </a:spcBef>
                  <a:spcAft>
                    <a:spcPct val="0"/>
                  </a:spcAft>
                  <a:defRPr sz="800">
                    <a:solidFill>
                      <a:schemeClr val="tx1"/>
                    </a:solidFill>
                    <a:latin typeface="Arial" charset="0"/>
                  </a:defRPr>
                </a:lvl7pPr>
                <a:lvl8pPr marL="3429000" indent="-228600" eaLnBrk="0" fontAlgn="base" hangingPunct="0">
                  <a:spcBef>
                    <a:spcPct val="0"/>
                  </a:spcBef>
                  <a:spcAft>
                    <a:spcPct val="0"/>
                  </a:spcAft>
                  <a:defRPr sz="800">
                    <a:solidFill>
                      <a:schemeClr val="tx1"/>
                    </a:solidFill>
                    <a:latin typeface="Arial" charset="0"/>
                  </a:defRPr>
                </a:lvl8pPr>
                <a:lvl9pPr marL="3886200" indent="-228600" eaLnBrk="0" fontAlgn="base" hangingPunct="0">
                  <a:spcBef>
                    <a:spcPct val="0"/>
                  </a:spcBef>
                  <a:spcAft>
                    <a:spcPct val="0"/>
                  </a:spcAft>
                  <a:defRPr sz="800">
                    <a:solidFill>
                      <a:schemeClr val="tx1"/>
                    </a:solidFill>
                    <a:latin typeface="Arial" charset="0"/>
                  </a:defRPr>
                </a:lvl9pPr>
              </a:lstStyle>
              <a:p>
                <a:pPr algn="ctr" eaLnBrk="0" hangingPunct="0">
                  <a:defRPr/>
                </a:pPr>
                <a:r>
                  <a:rPr lang="cs-CZ" kern="0" dirty="0">
                    <a:solidFill>
                      <a:srgbClr val="262626"/>
                    </a:solidFill>
                    <a:latin typeface="Calibri "/>
                  </a:rPr>
                  <a:t>2</a:t>
                </a:r>
                <a:r>
                  <a:rPr lang="en-US" kern="0" dirty="0">
                    <a:solidFill>
                      <a:srgbClr val="262626"/>
                    </a:solidFill>
                    <a:latin typeface="Calibri "/>
                  </a:rPr>
                  <a:t>2</a:t>
                </a:r>
                <a:r>
                  <a:rPr lang="cs-CZ" kern="0" dirty="0">
                    <a:solidFill>
                      <a:srgbClr val="262626"/>
                    </a:solidFill>
                    <a:latin typeface="Calibri "/>
                  </a:rPr>
                  <a:t>.Klid/</a:t>
                </a:r>
              </a:p>
              <a:p>
                <a:pPr algn="ctr" eaLnBrk="0" hangingPunct="0">
                  <a:defRPr/>
                </a:pPr>
                <a:r>
                  <a:rPr lang="cs-CZ" kern="0" dirty="0">
                    <a:solidFill>
                      <a:srgbClr val="262626"/>
                    </a:solidFill>
                    <a:latin typeface="Calibri "/>
                  </a:rPr>
                  <a:t>pohoda</a:t>
                </a:r>
                <a:endParaRPr lang="en-US" kern="0" dirty="0">
                  <a:solidFill>
                    <a:srgbClr val="262626"/>
                  </a:solidFill>
                  <a:latin typeface="Calibri "/>
                </a:endParaRPr>
              </a:p>
            </p:txBody>
          </p:sp>
        </p:grpSp>
        <p:grpSp>
          <p:nvGrpSpPr>
            <p:cNvPr id="92" name="Group 103"/>
            <p:cNvGrpSpPr>
              <a:grpSpLocks/>
            </p:cNvGrpSpPr>
            <p:nvPr/>
          </p:nvGrpSpPr>
          <p:grpSpPr bwMode="auto">
            <a:xfrm>
              <a:off x="7153887" y="1793974"/>
              <a:ext cx="729761" cy="635344"/>
              <a:chOff x="3144" y="1371"/>
              <a:chExt cx="715" cy="974"/>
            </a:xfrm>
            <a:noFill/>
          </p:grpSpPr>
          <p:pic>
            <p:nvPicPr>
              <p:cNvPr id="93" name="Picture 104" descr="Curious Interest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43" y="1371"/>
                <a:ext cx="380" cy="47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94" name="Text Box 105"/>
              <p:cNvSpPr txBox="1">
                <a:spLocks noChangeAspect="1" noChangeArrowheads="1"/>
              </p:cNvSpPr>
              <p:nvPr/>
            </p:nvSpPr>
            <p:spPr bwMode="auto">
              <a:xfrm>
                <a:off x="3144" y="1854"/>
                <a:ext cx="715" cy="491"/>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800">
                    <a:solidFill>
                      <a:schemeClr val="tx1"/>
                    </a:solidFill>
                    <a:latin typeface="Arial" charset="0"/>
                  </a:defRPr>
                </a:lvl1pPr>
                <a:lvl2pPr marL="742950" indent="-285750">
                  <a:defRPr sz="800">
                    <a:solidFill>
                      <a:schemeClr val="tx1"/>
                    </a:solidFill>
                    <a:latin typeface="Arial" charset="0"/>
                  </a:defRPr>
                </a:lvl2pPr>
                <a:lvl3pPr marL="1143000" indent="-228600">
                  <a:defRPr sz="800">
                    <a:solidFill>
                      <a:schemeClr val="tx1"/>
                    </a:solidFill>
                    <a:latin typeface="Arial" charset="0"/>
                  </a:defRPr>
                </a:lvl3pPr>
                <a:lvl4pPr marL="1600200" indent="-228600">
                  <a:defRPr sz="800">
                    <a:solidFill>
                      <a:schemeClr val="tx1"/>
                    </a:solidFill>
                    <a:latin typeface="Arial" charset="0"/>
                  </a:defRPr>
                </a:lvl4pPr>
                <a:lvl5pPr marL="2057400" indent="-228600">
                  <a:defRPr sz="800">
                    <a:solidFill>
                      <a:schemeClr val="tx1"/>
                    </a:solidFill>
                    <a:latin typeface="Arial" charset="0"/>
                  </a:defRPr>
                </a:lvl5pPr>
                <a:lvl6pPr marL="2514600" indent="-228600" eaLnBrk="0" fontAlgn="base" hangingPunct="0">
                  <a:spcBef>
                    <a:spcPct val="0"/>
                  </a:spcBef>
                  <a:spcAft>
                    <a:spcPct val="0"/>
                  </a:spcAft>
                  <a:defRPr sz="800">
                    <a:solidFill>
                      <a:schemeClr val="tx1"/>
                    </a:solidFill>
                    <a:latin typeface="Arial" charset="0"/>
                  </a:defRPr>
                </a:lvl6pPr>
                <a:lvl7pPr marL="2971800" indent="-228600" eaLnBrk="0" fontAlgn="base" hangingPunct="0">
                  <a:spcBef>
                    <a:spcPct val="0"/>
                  </a:spcBef>
                  <a:spcAft>
                    <a:spcPct val="0"/>
                  </a:spcAft>
                  <a:defRPr sz="800">
                    <a:solidFill>
                      <a:schemeClr val="tx1"/>
                    </a:solidFill>
                    <a:latin typeface="Arial" charset="0"/>
                  </a:defRPr>
                </a:lvl7pPr>
                <a:lvl8pPr marL="3429000" indent="-228600" eaLnBrk="0" fontAlgn="base" hangingPunct="0">
                  <a:spcBef>
                    <a:spcPct val="0"/>
                  </a:spcBef>
                  <a:spcAft>
                    <a:spcPct val="0"/>
                  </a:spcAft>
                  <a:defRPr sz="800">
                    <a:solidFill>
                      <a:schemeClr val="tx1"/>
                    </a:solidFill>
                    <a:latin typeface="Arial" charset="0"/>
                  </a:defRPr>
                </a:lvl8pPr>
                <a:lvl9pPr marL="3886200" indent="-228600" eaLnBrk="0" fontAlgn="base" hangingPunct="0">
                  <a:spcBef>
                    <a:spcPct val="0"/>
                  </a:spcBef>
                  <a:spcAft>
                    <a:spcPct val="0"/>
                  </a:spcAft>
                  <a:defRPr sz="800">
                    <a:solidFill>
                      <a:schemeClr val="tx1"/>
                    </a:solidFill>
                    <a:latin typeface="Arial" charset="0"/>
                  </a:defRPr>
                </a:lvl9pP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cs-CZ" sz="800" b="0" i="0" u="none" strike="noStrike" kern="0" cap="none" spc="0" normalizeH="0" baseline="0" noProof="0" dirty="0">
                    <a:ln>
                      <a:noFill/>
                    </a:ln>
                    <a:solidFill>
                      <a:srgbClr val="262626"/>
                    </a:solidFill>
                    <a:effectLst/>
                    <a:uLnTx/>
                    <a:uFillTx/>
                    <a:latin typeface="Calibri" panose="020F0502020204030204" pitchFamily="34" charset="0"/>
                    <a:cs typeface="Calibri" panose="020F0502020204030204" pitchFamily="34" charset="0"/>
                  </a:rPr>
                  <a:t>18.Zvědavý/</a:t>
                </a:r>
              </a:p>
              <a:p>
                <a:pPr marL="0" marR="0" lvl="0" indent="0" algn="ctr" defTabSz="914400" eaLnBrk="0" fontAlgn="auto" latinLnBrk="0" hangingPunct="0">
                  <a:lnSpc>
                    <a:spcPct val="100000"/>
                  </a:lnSpc>
                  <a:spcBef>
                    <a:spcPts val="0"/>
                  </a:spcBef>
                  <a:spcAft>
                    <a:spcPts val="0"/>
                  </a:spcAft>
                  <a:buClrTx/>
                  <a:buSzTx/>
                  <a:buFontTx/>
                  <a:buNone/>
                  <a:tabLst/>
                  <a:defRPr/>
                </a:pPr>
                <a:r>
                  <a:rPr kumimoji="0" lang="cs-CZ" sz="800" b="0" i="0" u="none" strike="noStrike" kern="0" cap="none" spc="0" normalizeH="0" baseline="0" noProof="0" dirty="0">
                    <a:ln>
                      <a:noFill/>
                    </a:ln>
                    <a:solidFill>
                      <a:srgbClr val="262626"/>
                    </a:solidFill>
                    <a:effectLst/>
                    <a:uLnTx/>
                    <a:uFillTx/>
                    <a:latin typeface="Calibri" panose="020F0502020204030204" pitchFamily="34" charset="0"/>
                    <a:cs typeface="Calibri" panose="020F0502020204030204" pitchFamily="34" charset="0"/>
                  </a:rPr>
                  <a:t>mám zájem</a:t>
                </a:r>
              </a:p>
            </p:txBody>
          </p:sp>
        </p:grpSp>
        <p:grpSp>
          <p:nvGrpSpPr>
            <p:cNvPr id="132" name="Skupina 131"/>
            <p:cNvGrpSpPr>
              <a:grpSpLocks noChangeAspect="1"/>
            </p:cNvGrpSpPr>
            <p:nvPr/>
          </p:nvGrpSpPr>
          <p:grpSpPr>
            <a:xfrm>
              <a:off x="1336229" y="1479609"/>
              <a:ext cx="6101741" cy="3146689"/>
              <a:chOff x="1336229" y="1479609"/>
              <a:chExt cx="6101741" cy="3146689"/>
            </a:xfrm>
          </p:grpSpPr>
          <p:sp>
            <p:nvSpPr>
              <p:cNvPr id="7" name="Line 54"/>
              <p:cNvSpPr>
                <a:spLocks noChangeShapeType="1"/>
              </p:cNvSpPr>
              <p:nvPr/>
            </p:nvSpPr>
            <p:spPr bwMode="auto">
              <a:xfrm flipV="1">
                <a:off x="1738661" y="2914646"/>
                <a:ext cx="5699309" cy="0"/>
              </a:xfrm>
              <a:prstGeom prst="line">
                <a:avLst/>
              </a:prstGeom>
              <a:noFill/>
              <a:ln w="9525">
                <a:solidFill>
                  <a:srgbClr val="595959"/>
                </a:solidFill>
                <a:round/>
                <a:headEnd/>
                <a:tailEnd/>
              </a:ln>
              <a:effectLst/>
            </p:spPr>
            <p:txBody>
              <a:bodyPr/>
              <a:lstStyle/>
              <a:p>
                <a:pPr fontAlgn="auto">
                  <a:spcBef>
                    <a:spcPts val="0"/>
                  </a:spcBef>
                  <a:spcAft>
                    <a:spcPts val="0"/>
                  </a:spcAft>
                  <a:defRPr/>
                </a:pPr>
                <a:endParaRPr lang="sk-SK" sz="1200" kern="0">
                  <a:solidFill>
                    <a:prstClr val="black"/>
                  </a:solidFill>
                  <a:latin typeface="Calibri "/>
                </a:endParaRPr>
              </a:p>
            </p:txBody>
          </p:sp>
          <p:grpSp>
            <p:nvGrpSpPr>
              <p:cNvPr id="9" name="Skupina 8"/>
              <p:cNvGrpSpPr/>
              <p:nvPr/>
            </p:nvGrpSpPr>
            <p:grpSpPr>
              <a:xfrm>
                <a:off x="3352373" y="2244199"/>
                <a:ext cx="1413591" cy="1348525"/>
                <a:chOff x="3488611" y="2200055"/>
                <a:chExt cx="1982463" cy="1891213"/>
              </a:xfrm>
            </p:grpSpPr>
            <p:graphicFrame>
              <p:nvGraphicFramePr>
                <p:cNvPr id="10" name="Content Placeholder 4"/>
                <p:cNvGraphicFramePr>
                  <a:graphicFrameLocks/>
                </p:cNvGraphicFramePr>
                <p:nvPr/>
              </p:nvGraphicFramePr>
              <p:xfrm>
                <a:off x="3488611" y="2200055"/>
                <a:ext cx="1982463" cy="1891213"/>
              </p:xfrm>
              <a:graphic>
                <a:graphicData uri="http://schemas.openxmlformats.org/drawingml/2006/chart">
                  <c:chart xmlns:c="http://schemas.openxmlformats.org/drawingml/2006/chart" xmlns:r="http://schemas.openxmlformats.org/officeDocument/2006/relationships" r:id="rId5"/>
                </a:graphicData>
              </a:graphic>
            </p:graphicFrame>
            <p:sp>
              <p:nvSpPr>
                <p:cNvPr id="11" name="Ovál 1"/>
                <p:cNvSpPr>
                  <a:spLocks noChangeArrowheads="1"/>
                </p:cNvSpPr>
                <p:nvPr/>
              </p:nvSpPr>
              <p:spPr bwMode="auto">
                <a:xfrm>
                  <a:off x="4218752" y="2926393"/>
                  <a:ext cx="522178" cy="462064"/>
                </a:xfrm>
                <a:prstGeom prst="ellipse">
                  <a:avLst/>
                </a:prstGeom>
                <a:solidFill>
                  <a:srgbClr val="FFFFFF"/>
                </a:solidFill>
                <a:ln w="9525" algn="ctr">
                  <a:noFill/>
                  <a:round/>
                  <a:headEnd/>
                  <a:tailEnd/>
                </a:ln>
              </p:spPr>
              <p:txBody>
                <a:bodyPr lIns="0" rIns="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200" b="1" i="0" u="none" strike="noStrike" kern="0" cap="none" spc="0" normalizeH="0" baseline="0" noProof="0" dirty="0">
                    <a:ln>
                      <a:noFill/>
                    </a:ln>
                    <a:solidFill>
                      <a:srgbClr val="595959"/>
                    </a:solidFill>
                    <a:effectLst/>
                    <a:uLnTx/>
                    <a:uFillTx/>
                    <a:latin typeface="Calibri "/>
                  </a:endParaRPr>
                </a:p>
              </p:txBody>
            </p:sp>
          </p:grpSp>
          <p:sp>
            <p:nvSpPr>
              <p:cNvPr id="12" name="TextovéPole 71"/>
              <p:cNvSpPr txBox="1"/>
              <p:nvPr/>
            </p:nvSpPr>
            <p:spPr>
              <a:xfrm>
                <a:off x="4116674" y="4393297"/>
                <a:ext cx="593333" cy="233001"/>
              </a:xfrm>
              <a:prstGeom prst="rect">
                <a:avLst/>
              </a:prstGeom>
              <a:noFill/>
            </p:spPr>
            <p:txBody>
              <a:bodyPr wrap="square" rtlCol="0">
                <a:spAutoFit/>
              </a:bodyPr>
              <a:lstStyle/>
              <a:p>
                <a:pPr fontAlgn="auto">
                  <a:spcBef>
                    <a:spcPts val="0"/>
                  </a:spcBef>
                  <a:spcAft>
                    <a:spcPts val="0"/>
                  </a:spcAft>
                  <a:defRPr/>
                </a:pPr>
                <a:r>
                  <a:rPr lang="sk-SK" sz="1000" kern="0" dirty="0">
                    <a:solidFill>
                      <a:srgbClr val="404040"/>
                    </a:solidFill>
                    <a:latin typeface="Calibri "/>
                  </a:rPr>
                  <a:t>n = 466</a:t>
                </a:r>
              </a:p>
            </p:txBody>
          </p:sp>
          <p:grpSp>
            <p:nvGrpSpPr>
              <p:cNvPr id="15" name="Group 112"/>
              <p:cNvGrpSpPr>
                <a:grpSpLocks/>
              </p:cNvGrpSpPr>
              <p:nvPr/>
            </p:nvGrpSpPr>
            <p:grpSpPr bwMode="auto">
              <a:xfrm>
                <a:off x="1560571" y="2350315"/>
                <a:ext cx="605333" cy="568025"/>
                <a:chOff x="-293" y="1784"/>
                <a:chExt cx="707" cy="754"/>
              </a:xfrm>
              <a:noFill/>
            </p:grpSpPr>
            <p:pic>
              <p:nvPicPr>
                <p:cNvPr id="16" name="Picture 113" descr="Disappointed Rev Aug 0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5" y="1784"/>
                  <a:ext cx="517" cy="46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17" name="Text Box 114"/>
                <p:cNvSpPr txBox="1">
                  <a:spLocks noChangeArrowheads="1"/>
                </p:cNvSpPr>
                <p:nvPr/>
              </p:nvSpPr>
              <p:spPr bwMode="auto">
                <a:xfrm>
                  <a:off x="-293" y="2267"/>
                  <a:ext cx="707" cy="271"/>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800">
                      <a:solidFill>
                        <a:schemeClr val="tx1"/>
                      </a:solidFill>
                      <a:latin typeface="Arial" charset="0"/>
                    </a:defRPr>
                  </a:lvl1pPr>
                  <a:lvl2pPr marL="742950" indent="-285750">
                    <a:defRPr sz="800">
                      <a:solidFill>
                        <a:schemeClr val="tx1"/>
                      </a:solidFill>
                      <a:latin typeface="Arial" charset="0"/>
                    </a:defRPr>
                  </a:lvl2pPr>
                  <a:lvl3pPr marL="1143000" indent="-228600">
                    <a:defRPr sz="800">
                      <a:solidFill>
                        <a:schemeClr val="tx1"/>
                      </a:solidFill>
                      <a:latin typeface="Arial" charset="0"/>
                    </a:defRPr>
                  </a:lvl3pPr>
                  <a:lvl4pPr marL="1600200" indent="-228600">
                    <a:defRPr sz="800">
                      <a:solidFill>
                        <a:schemeClr val="tx1"/>
                      </a:solidFill>
                      <a:latin typeface="Arial" charset="0"/>
                    </a:defRPr>
                  </a:lvl4pPr>
                  <a:lvl5pPr marL="2057400" indent="-228600">
                    <a:defRPr sz="800">
                      <a:solidFill>
                        <a:schemeClr val="tx1"/>
                      </a:solidFill>
                      <a:latin typeface="Arial" charset="0"/>
                    </a:defRPr>
                  </a:lvl5pPr>
                  <a:lvl6pPr marL="2514600" indent="-228600" eaLnBrk="0" fontAlgn="base" hangingPunct="0">
                    <a:spcBef>
                      <a:spcPct val="0"/>
                    </a:spcBef>
                    <a:spcAft>
                      <a:spcPct val="0"/>
                    </a:spcAft>
                    <a:defRPr sz="800">
                      <a:solidFill>
                        <a:schemeClr val="tx1"/>
                      </a:solidFill>
                      <a:latin typeface="Arial" charset="0"/>
                    </a:defRPr>
                  </a:lvl6pPr>
                  <a:lvl7pPr marL="2971800" indent="-228600" eaLnBrk="0" fontAlgn="base" hangingPunct="0">
                    <a:spcBef>
                      <a:spcPct val="0"/>
                    </a:spcBef>
                    <a:spcAft>
                      <a:spcPct val="0"/>
                    </a:spcAft>
                    <a:defRPr sz="800">
                      <a:solidFill>
                        <a:schemeClr val="tx1"/>
                      </a:solidFill>
                      <a:latin typeface="Arial" charset="0"/>
                    </a:defRPr>
                  </a:lvl7pPr>
                  <a:lvl8pPr marL="3429000" indent="-228600" eaLnBrk="0" fontAlgn="base" hangingPunct="0">
                    <a:spcBef>
                      <a:spcPct val="0"/>
                    </a:spcBef>
                    <a:spcAft>
                      <a:spcPct val="0"/>
                    </a:spcAft>
                    <a:defRPr sz="800">
                      <a:solidFill>
                        <a:schemeClr val="tx1"/>
                      </a:solidFill>
                      <a:latin typeface="Arial" charset="0"/>
                    </a:defRPr>
                  </a:lvl8pPr>
                  <a:lvl9pPr marL="3886200" indent="-228600" eaLnBrk="0" fontAlgn="base" hangingPunct="0">
                    <a:spcBef>
                      <a:spcPct val="0"/>
                    </a:spcBef>
                    <a:spcAft>
                      <a:spcPct val="0"/>
                    </a:spcAft>
                    <a:defRPr sz="800">
                      <a:solidFill>
                        <a:schemeClr val="tx1"/>
                      </a:solidFill>
                      <a:latin typeface="Arial" charset="0"/>
                    </a:defRPr>
                  </a:lvl9pPr>
                </a:lstStyle>
                <a:p>
                  <a:pPr eaLnBrk="0" hangingPunct="0">
                    <a:defRPr/>
                  </a:pPr>
                  <a:r>
                    <a:rPr lang="cs-CZ" kern="0" dirty="0">
                      <a:solidFill>
                        <a:srgbClr val="262626"/>
                      </a:solidFill>
                      <a:latin typeface="Calibri "/>
                    </a:rPr>
                    <a:t>1.Zklamání</a:t>
                  </a:r>
                  <a:endParaRPr lang="en-US" kern="0" dirty="0">
                    <a:solidFill>
                      <a:srgbClr val="262626"/>
                    </a:solidFill>
                    <a:latin typeface="Calibri "/>
                  </a:endParaRPr>
                </a:p>
              </p:txBody>
            </p:sp>
          </p:grpSp>
          <p:grpSp>
            <p:nvGrpSpPr>
              <p:cNvPr id="18" name="Group 36"/>
              <p:cNvGrpSpPr>
                <a:grpSpLocks/>
              </p:cNvGrpSpPr>
              <p:nvPr/>
            </p:nvGrpSpPr>
            <p:grpSpPr bwMode="auto">
              <a:xfrm>
                <a:off x="2512316" y="1617175"/>
                <a:ext cx="673145" cy="488790"/>
                <a:chOff x="373" y="1076"/>
                <a:chExt cx="470" cy="565"/>
              </a:xfrm>
              <a:noFill/>
            </p:grpSpPr>
            <p:pic>
              <p:nvPicPr>
                <p:cNvPr id="19" name="Picture 37" descr="Lonely Unappreciated"/>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5" y="1076"/>
                  <a:ext cx="212" cy="31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20" name="Text Box 38"/>
                <p:cNvSpPr txBox="1">
                  <a:spLocks noChangeAspect="1" noChangeArrowheads="1"/>
                </p:cNvSpPr>
                <p:nvPr/>
              </p:nvSpPr>
              <p:spPr bwMode="auto">
                <a:xfrm>
                  <a:off x="373" y="1362"/>
                  <a:ext cx="470" cy="279"/>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800">
                      <a:solidFill>
                        <a:schemeClr val="tx1"/>
                      </a:solidFill>
                      <a:latin typeface="Arial" charset="0"/>
                    </a:defRPr>
                  </a:lvl1pPr>
                  <a:lvl2pPr marL="742950" indent="-285750">
                    <a:defRPr sz="800">
                      <a:solidFill>
                        <a:schemeClr val="tx1"/>
                      </a:solidFill>
                      <a:latin typeface="Arial" charset="0"/>
                    </a:defRPr>
                  </a:lvl2pPr>
                  <a:lvl3pPr marL="1143000" indent="-228600">
                    <a:defRPr sz="800">
                      <a:solidFill>
                        <a:schemeClr val="tx1"/>
                      </a:solidFill>
                      <a:latin typeface="Arial" charset="0"/>
                    </a:defRPr>
                  </a:lvl3pPr>
                  <a:lvl4pPr marL="1600200" indent="-228600">
                    <a:defRPr sz="800">
                      <a:solidFill>
                        <a:schemeClr val="tx1"/>
                      </a:solidFill>
                      <a:latin typeface="Arial" charset="0"/>
                    </a:defRPr>
                  </a:lvl4pPr>
                  <a:lvl5pPr marL="2057400" indent="-228600">
                    <a:defRPr sz="800">
                      <a:solidFill>
                        <a:schemeClr val="tx1"/>
                      </a:solidFill>
                      <a:latin typeface="Arial" charset="0"/>
                    </a:defRPr>
                  </a:lvl5pPr>
                  <a:lvl6pPr marL="2514600" indent="-228600" eaLnBrk="0" fontAlgn="base" hangingPunct="0">
                    <a:spcBef>
                      <a:spcPct val="0"/>
                    </a:spcBef>
                    <a:spcAft>
                      <a:spcPct val="0"/>
                    </a:spcAft>
                    <a:defRPr sz="800">
                      <a:solidFill>
                        <a:schemeClr val="tx1"/>
                      </a:solidFill>
                      <a:latin typeface="Arial" charset="0"/>
                    </a:defRPr>
                  </a:lvl6pPr>
                  <a:lvl7pPr marL="2971800" indent="-228600" eaLnBrk="0" fontAlgn="base" hangingPunct="0">
                    <a:spcBef>
                      <a:spcPct val="0"/>
                    </a:spcBef>
                    <a:spcAft>
                      <a:spcPct val="0"/>
                    </a:spcAft>
                    <a:defRPr sz="800">
                      <a:solidFill>
                        <a:schemeClr val="tx1"/>
                      </a:solidFill>
                      <a:latin typeface="Arial" charset="0"/>
                    </a:defRPr>
                  </a:lvl7pPr>
                  <a:lvl8pPr marL="3429000" indent="-228600" eaLnBrk="0" fontAlgn="base" hangingPunct="0">
                    <a:spcBef>
                      <a:spcPct val="0"/>
                    </a:spcBef>
                    <a:spcAft>
                      <a:spcPct val="0"/>
                    </a:spcAft>
                    <a:defRPr sz="800">
                      <a:solidFill>
                        <a:schemeClr val="tx1"/>
                      </a:solidFill>
                      <a:latin typeface="Arial" charset="0"/>
                    </a:defRPr>
                  </a:lvl8pPr>
                  <a:lvl9pPr marL="3886200" indent="-228600" eaLnBrk="0" fontAlgn="base" hangingPunct="0">
                    <a:spcBef>
                      <a:spcPct val="0"/>
                    </a:spcBef>
                    <a:spcAft>
                      <a:spcPct val="0"/>
                    </a:spcAft>
                    <a:defRPr sz="800">
                      <a:solidFill>
                        <a:schemeClr val="tx1"/>
                      </a:solidFill>
                      <a:latin typeface="Arial" charset="0"/>
                    </a:defRPr>
                  </a:lvl9pPr>
                </a:lstStyle>
                <a:p>
                  <a:pPr algn="ctr" eaLnBrk="0" hangingPunct="0">
                    <a:spcBef>
                      <a:spcPct val="50000"/>
                    </a:spcBef>
                    <a:defRPr/>
                  </a:pPr>
                  <a:r>
                    <a:rPr lang="cs-CZ" kern="0" dirty="0">
                      <a:solidFill>
                        <a:srgbClr val="000000"/>
                      </a:solidFill>
                      <a:latin typeface="Calibri "/>
                    </a:rPr>
                    <a:t>2.Odbytý/</a:t>
                  </a:r>
                  <a:br>
                    <a:rPr lang="cs-CZ" kern="0" dirty="0">
                      <a:solidFill>
                        <a:srgbClr val="000000"/>
                      </a:solidFill>
                      <a:latin typeface="Calibri "/>
                    </a:rPr>
                  </a:br>
                  <a:r>
                    <a:rPr lang="cs-CZ" kern="0" dirty="0">
                      <a:solidFill>
                        <a:srgbClr val="000000"/>
                      </a:solidFill>
                      <a:latin typeface="Calibri "/>
                    </a:rPr>
                    <a:t>Ignorovaný</a:t>
                  </a:r>
                </a:p>
              </p:txBody>
            </p:sp>
          </p:grpSp>
          <p:grpSp>
            <p:nvGrpSpPr>
              <p:cNvPr id="21" name="Group 109"/>
              <p:cNvGrpSpPr>
                <a:grpSpLocks/>
              </p:cNvGrpSpPr>
              <p:nvPr/>
            </p:nvGrpSpPr>
            <p:grpSpPr bwMode="auto">
              <a:xfrm>
                <a:off x="3191849" y="1939286"/>
                <a:ext cx="583047" cy="508644"/>
                <a:chOff x="1281" y="1557"/>
                <a:chExt cx="728" cy="764"/>
              </a:xfrm>
              <a:noFill/>
            </p:grpSpPr>
            <p:pic>
              <p:nvPicPr>
                <p:cNvPr id="22" name="Picture 110" descr="Confused"/>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520" y="1557"/>
                  <a:ext cx="328" cy="50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23" name="Text Box 111"/>
                <p:cNvSpPr txBox="1">
                  <a:spLocks noChangeAspect="1" noChangeArrowheads="1"/>
                </p:cNvSpPr>
                <p:nvPr/>
              </p:nvSpPr>
              <p:spPr bwMode="auto">
                <a:xfrm>
                  <a:off x="1281" y="2015"/>
                  <a:ext cx="728" cy="306"/>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800">
                      <a:solidFill>
                        <a:schemeClr val="tx1"/>
                      </a:solidFill>
                      <a:latin typeface="Arial" charset="0"/>
                    </a:defRPr>
                  </a:lvl1pPr>
                  <a:lvl2pPr marL="742950" indent="-285750">
                    <a:defRPr sz="800">
                      <a:solidFill>
                        <a:schemeClr val="tx1"/>
                      </a:solidFill>
                      <a:latin typeface="Arial" charset="0"/>
                    </a:defRPr>
                  </a:lvl2pPr>
                  <a:lvl3pPr marL="1143000" indent="-228600">
                    <a:defRPr sz="800">
                      <a:solidFill>
                        <a:schemeClr val="tx1"/>
                      </a:solidFill>
                      <a:latin typeface="Arial" charset="0"/>
                    </a:defRPr>
                  </a:lvl3pPr>
                  <a:lvl4pPr marL="1600200" indent="-228600">
                    <a:defRPr sz="800">
                      <a:solidFill>
                        <a:schemeClr val="tx1"/>
                      </a:solidFill>
                      <a:latin typeface="Arial" charset="0"/>
                    </a:defRPr>
                  </a:lvl4pPr>
                  <a:lvl5pPr marL="2057400" indent="-228600">
                    <a:defRPr sz="800">
                      <a:solidFill>
                        <a:schemeClr val="tx1"/>
                      </a:solidFill>
                      <a:latin typeface="Arial" charset="0"/>
                    </a:defRPr>
                  </a:lvl5pPr>
                  <a:lvl6pPr marL="2514600" indent="-228600" eaLnBrk="0" fontAlgn="base" hangingPunct="0">
                    <a:spcBef>
                      <a:spcPct val="0"/>
                    </a:spcBef>
                    <a:spcAft>
                      <a:spcPct val="0"/>
                    </a:spcAft>
                    <a:defRPr sz="800">
                      <a:solidFill>
                        <a:schemeClr val="tx1"/>
                      </a:solidFill>
                      <a:latin typeface="Arial" charset="0"/>
                    </a:defRPr>
                  </a:lvl6pPr>
                  <a:lvl7pPr marL="2971800" indent="-228600" eaLnBrk="0" fontAlgn="base" hangingPunct="0">
                    <a:spcBef>
                      <a:spcPct val="0"/>
                    </a:spcBef>
                    <a:spcAft>
                      <a:spcPct val="0"/>
                    </a:spcAft>
                    <a:defRPr sz="800">
                      <a:solidFill>
                        <a:schemeClr val="tx1"/>
                      </a:solidFill>
                      <a:latin typeface="Arial" charset="0"/>
                    </a:defRPr>
                  </a:lvl7pPr>
                  <a:lvl8pPr marL="3429000" indent="-228600" eaLnBrk="0" fontAlgn="base" hangingPunct="0">
                    <a:spcBef>
                      <a:spcPct val="0"/>
                    </a:spcBef>
                    <a:spcAft>
                      <a:spcPct val="0"/>
                    </a:spcAft>
                    <a:defRPr sz="800">
                      <a:solidFill>
                        <a:schemeClr val="tx1"/>
                      </a:solidFill>
                      <a:latin typeface="Arial" charset="0"/>
                    </a:defRPr>
                  </a:lvl8pPr>
                  <a:lvl9pPr marL="3886200" indent="-228600" eaLnBrk="0" fontAlgn="base" hangingPunct="0">
                    <a:spcBef>
                      <a:spcPct val="0"/>
                    </a:spcBef>
                    <a:spcAft>
                      <a:spcPct val="0"/>
                    </a:spcAft>
                    <a:defRPr sz="800">
                      <a:solidFill>
                        <a:schemeClr val="tx1"/>
                      </a:solidFill>
                      <a:latin typeface="Arial" charset="0"/>
                    </a:defRPr>
                  </a:lvl9pPr>
                </a:lstStyle>
                <a:p>
                  <a:pPr algn="ctr" eaLnBrk="0" hangingPunct="0">
                    <a:spcBef>
                      <a:spcPct val="50000"/>
                    </a:spcBef>
                    <a:defRPr/>
                  </a:pPr>
                  <a:r>
                    <a:rPr lang="cs-CZ" kern="0" dirty="0">
                      <a:solidFill>
                        <a:srgbClr val="262626"/>
                      </a:solidFill>
                      <a:latin typeface="Calibri "/>
                    </a:rPr>
                    <a:t>7.Zmatek</a:t>
                  </a:r>
                  <a:endParaRPr lang="en-US" kern="0" dirty="0">
                    <a:solidFill>
                      <a:srgbClr val="262626"/>
                    </a:solidFill>
                    <a:latin typeface="Calibri "/>
                  </a:endParaRPr>
                </a:p>
              </p:txBody>
            </p:sp>
          </p:grpSp>
          <p:sp>
            <p:nvSpPr>
              <p:cNvPr id="26" name="TextovéPole 25"/>
              <p:cNvSpPr txBox="1"/>
              <p:nvPr/>
            </p:nvSpPr>
            <p:spPr>
              <a:xfrm>
                <a:off x="3150680" y="1479609"/>
                <a:ext cx="541916" cy="219459"/>
              </a:xfrm>
              <a:prstGeom prst="rect">
                <a:avLst/>
              </a:prstGeom>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900" b="1" i="0" u="none" strike="noStrike" kern="0" cap="none" spc="0" normalizeH="0" baseline="0" noProof="0" dirty="0">
                    <a:ln>
                      <a:noFill/>
                    </a:ln>
                    <a:solidFill>
                      <a:srgbClr val="FFFFFF"/>
                    </a:solidFill>
                    <a:effectLst/>
                    <a:uLnTx/>
                    <a:uFillTx/>
                    <a:latin typeface="Calibri "/>
                    <a:cs typeface="Arial" pitchFamily="34" charset="0"/>
                  </a:rPr>
                  <a:t>3</a:t>
                </a:r>
                <a:r>
                  <a:rPr kumimoji="0" lang="cs-CZ" sz="900" b="0" i="0" u="none" strike="noStrike" kern="0" cap="none" spc="0" normalizeH="0" baseline="0" noProof="0" dirty="0">
                    <a:ln>
                      <a:noFill/>
                    </a:ln>
                    <a:solidFill>
                      <a:srgbClr val="FFFFFF"/>
                    </a:solidFill>
                    <a:effectLst/>
                    <a:uLnTx/>
                    <a:uFillTx/>
                    <a:latin typeface="Calibri "/>
                    <a:cs typeface="Arial" pitchFamily="34" charset="0"/>
                  </a:rPr>
                  <a:t> %</a:t>
                </a:r>
                <a:endParaRPr kumimoji="0" lang="cs-CZ" sz="900" b="1" i="0" u="none" strike="noStrike" kern="0" cap="none" spc="0" normalizeH="0" baseline="0" noProof="0" dirty="0">
                  <a:ln>
                    <a:noFill/>
                  </a:ln>
                  <a:solidFill>
                    <a:srgbClr val="FFFFFF"/>
                  </a:solidFill>
                  <a:effectLst/>
                  <a:uLnTx/>
                  <a:uFillTx/>
                  <a:latin typeface="Calibri "/>
                  <a:cs typeface="Arial" pitchFamily="34" charset="0"/>
                </a:endParaRPr>
              </a:p>
            </p:txBody>
          </p:sp>
          <p:grpSp>
            <p:nvGrpSpPr>
              <p:cNvPr id="27" name="Group 18"/>
              <p:cNvGrpSpPr>
                <a:grpSpLocks/>
              </p:cNvGrpSpPr>
              <p:nvPr/>
            </p:nvGrpSpPr>
            <p:grpSpPr bwMode="auto">
              <a:xfrm>
                <a:off x="3345927" y="3411243"/>
                <a:ext cx="760569" cy="604231"/>
                <a:chOff x="2233" y="2697"/>
                <a:chExt cx="843" cy="733"/>
              </a:xfrm>
              <a:noFill/>
            </p:grpSpPr>
            <p:pic>
              <p:nvPicPr>
                <p:cNvPr id="28" name="Picture 19" descr="Skeptical 0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468" y="2697"/>
                  <a:ext cx="425" cy="41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29" name="Text Box 20"/>
                <p:cNvSpPr txBox="1">
                  <a:spLocks noChangeAspect="1" noChangeArrowheads="1"/>
                </p:cNvSpPr>
                <p:nvPr/>
              </p:nvSpPr>
              <p:spPr bwMode="auto">
                <a:xfrm>
                  <a:off x="2233" y="3112"/>
                  <a:ext cx="843" cy="318"/>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800">
                      <a:solidFill>
                        <a:schemeClr val="tx1"/>
                      </a:solidFill>
                      <a:latin typeface="Arial" charset="0"/>
                    </a:defRPr>
                  </a:lvl1pPr>
                  <a:lvl2pPr marL="742950" indent="-285750">
                    <a:defRPr sz="800">
                      <a:solidFill>
                        <a:schemeClr val="tx1"/>
                      </a:solidFill>
                      <a:latin typeface="Arial" charset="0"/>
                    </a:defRPr>
                  </a:lvl2pPr>
                  <a:lvl3pPr marL="1143000" indent="-228600">
                    <a:defRPr sz="800">
                      <a:solidFill>
                        <a:schemeClr val="tx1"/>
                      </a:solidFill>
                      <a:latin typeface="Arial" charset="0"/>
                    </a:defRPr>
                  </a:lvl3pPr>
                  <a:lvl4pPr marL="1600200" indent="-228600">
                    <a:defRPr sz="800">
                      <a:solidFill>
                        <a:schemeClr val="tx1"/>
                      </a:solidFill>
                      <a:latin typeface="Arial" charset="0"/>
                    </a:defRPr>
                  </a:lvl4pPr>
                  <a:lvl5pPr marL="2057400" indent="-228600">
                    <a:defRPr sz="800">
                      <a:solidFill>
                        <a:schemeClr val="tx1"/>
                      </a:solidFill>
                      <a:latin typeface="Arial" charset="0"/>
                    </a:defRPr>
                  </a:lvl5pPr>
                  <a:lvl6pPr marL="2514600" indent="-228600" eaLnBrk="0" fontAlgn="base" hangingPunct="0">
                    <a:spcBef>
                      <a:spcPct val="0"/>
                    </a:spcBef>
                    <a:spcAft>
                      <a:spcPct val="0"/>
                    </a:spcAft>
                    <a:defRPr sz="800">
                      <a:solidFill>
                        <a:schemeClr val="tx1"/>
                      </a:solidFill>
                      <a:latin typeface="Arial" charset="0"/>
                    </a:defRPr>
                  </a:lvl6pPr>
                  <a:lvl7pPr marL="2971800" indent="-228600" eaLnBrk="0" fontAlgn="base" hangingPunct="0">
                    <a:spcBef>
                      <a:spcPct val="0"/>
                    </a:spcBef>
                    <a:spcAft>
                      <a:spcPct val="0"/>
                    </a:spcAft>
                    <a:defRPr sz="800">
                      <a:solidFill>
                        <a:schemeClr val="tx1"/>
                      </a:solidFill>
                      <a:latin typeface="Arial" charset="0"/>
                    </a:defRPr>
                  </a:lvl7pPr>
                  <a:lvl8pPr marL="3429000" indent="-228600" eaLnBrk="0" fontAlgn="base" hangingPunct="0">
                    <a:spcBef>
                      <a:spcPct val="0"/>
                    </a:spcBef>
                    <a:spcAft>
                      <a:spcPct val="0"/>
                    </a:spcAft>
                    <a:defRPr sz="800">
                      <a:solidFill>
                        <a:schemeClr val="tx1"/>
                      </a:solidFill>
                      <a:latin typeface="Arial" charset="0"/>
                    </a:defRPr>
                  </a:lvl8pPr>
                  <a:lvl9pPr marL="3886200" indent="-228600" eaLnBrk="0" fontAlgn="base" hangingPunct="0">
                    <a:spcBef>
                      <a:spcPct val="0"/>
                    </a:spcBef>
                    <a:spcAft>
                      <a:spcPct val="0"/>
                    </a:spcAft>
                    <a:defRPr sz="800">
                      <a:solidFill>
                        <a:schemeClr val="tx1"/>
                      </a:solidFill>
                      <a:latin typeface="Arial" charset="0"/>
                    </a:defRPr>
                  </a:lvl9pPr>
                </a:lstStyle>
                <a:p>
                  <a:pPr algn="ctr" eaLnBrk="0" hangingPunct="0">
                    <a:spcBef>
                      <a:spcPct val="50000"/>
                    </a:spcBef>
                    <a:defRPr/>
                  </a:pPr>
                  <a:r>
                    <a:rPr lang="cs-CZ" kern="0" dirty="0">
                      <a:solidFill>
                        <a:srgbClr val="000000"/>
                      </a:solidFill>
                      <a:latin typeface="Calibri "/>
                    </a:rPr>
                    <a:t>16.Mám pochyby/ Skeptický</a:t>
                  </a:r>
                </a:p>
              </p:txBody>
            </p:sp>
          </p:grpSp>
          <p:grpSp>
            <p:nvGrpSpPr>
              <p:cNvPr id="30" name="Group 45"/>
              <p:cNvGrpSpPr>
                <a:grpSpLocks/>
              </p:cNvGrpSpPr>
              <p:nvPr/>
            </p:nvGrpSpPr>
            <p:grpSpPr bwMode="auto">
              <a:xfrm>
                <a:off x="6579465" y="2312561"/>
                <a:ext cx="680315" cy="639270"/>
                <a:chOff x="4835" y="1043"/>
                <a:chExt cx="584" cy="576"/>
              </a:xfrm>
              <a:noFill/>
            </p:grpSpPr>
            <p:pic>
              <p:nvPicPr>
                <p:cNvPr id="31" name="Picture 46" descr="Warm Fuzzy"/>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018" y="1043"/>
                  <a:ext cx="216" cy="31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32" name="Text Box 47"/>
                <p:cNvSpPr txBox="1">
                  <a:spLocks noChangeAspect="1" noChangeArrowheads="1"/>
                </p:cNvSpPr>
                <p:nvPr/>
              </p:nvSpPr>
              <p:spPr bwMode="auto">
                <a:xfrm>
                  <a:off x="4835" y="1330"/>
                  <a:ext cx="584" cy="289"/>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800">
                      <a:solidFill>
                        <a:schemeClr val="tx1"/>
                      </a:solidFill>
                      <a:latin typeface="Arial" charset="0"/>
                    </a:defRPr>
                  </a:lvl1pPr>
                  <a:lvl2pPr marL="742950" indent="-285750">
                    <a:defRPr sz="800">
                      <a:solidFill>
                        <a:schemeClr val="tx1"/>
                      </a:solidFill>
                      <a:latin typeface="Arial" charset="0"/>
                    </a:defRPr>
                  </a:lvl2pPr>
                  <a:lvl3pPr marL="1143000" indent="-228600">
                    <a:defRPr sz="800">
                      <a:solidFill>
                        <a:schemeClr val="tx1"/>
                      </a:solidFill>
                      <a:latin typeface="Arial" charset="0"/>
                    </a:defRPr>
                  </a:lvl3pPr>
                  <a:lvl4pPr marL="1600200" indent="-228600">
                    <a:defRPr sz="800">
                      <a:solidFill>
                        <a:schemeClr val="tx1"/>
                      </a:solidFill>
                      <a:latin typeface="Arial" charset="0"/>
                    </a:defRPr>
                  </a:lvl4pPr>
                  <a:lvl5pPr marL="2057400" indent="-228600">
                    <a:defRPr sz="800">
                      <a:solidFill>
                        <a:schemeClr val="tx1"/>
                      </a:solidFill>
                      <a:latin typeface="Arial" charset="0"/>
                    </a:defRPr>
                  </a:lvl5pPr>
                  <a:lvl6pPr marL="2514600" indent="-228600" eaLnBrk="0" fontAlgn="base" hangingPunct="0">
                    <a:spcBef>
                      <a:spcPct val="0"/>
                    </a:spcBef>
                    <a:spcAft>
                      <a:spcPct val="0"/>
                    </a:spcAft>
                    <a:defRPr sz="800">
                      <a:solidFill>
                        <a:schemeClr val="tx1"/>
                      </a:solidFill>
                      <a:latin typeface="Arial" charset="0"/>
                    </a:defRPr>
                  </a:lvl6pPr>
                  <a:lvl7pPr marL="2971800" indent="-228600" eaLnBrk="0" fontAlgn="base" hangingPunct="0">
                    <a:spcBef>
                      <a:spcPct val="0"/>
                    </a:spcBef>
                    <a:spcAft>
                      <a:spcPct val="0"/>
                    </a:spcAft>
                    <a:defRPr sz="800">
                      <a:solidFill>
                        <a:schemeClr val="tx1"/>
                      </a:solidFill>
                      <a:latin typeface="Arial" charset="0"/>
                    </a:defRPr>
                  </a:lvl7pPr>
                  <a:lvl8pPr marL="3429000" indent="-228600" eaLnBrk="0" fontAlgn="base" hangingPunct="0">
                    <a:spcBef>
                      <a:spcPct val="0"/>
                    </a:spcBef>
                    <a:spcAft>
                      <a:spcPct val="0"/>
                    </a:spcAft>
                    <a:defRPr sz="800">
                      <a:solidFill>
                        <a:schemeClr val="tx1"/>
                      </a:solidFill>
                      <a:latin typeface="Arial" charset="0"/>
                    </a:defRPr>
                  </a:lvl8pPr>
                  <a:lvl9pPr marL="3886200" indent="-228600" eaLnBrk="0" fontAlgn="base" hangingPunct="0">
                    <a:spcBef>
                      <a:spcPct val="0"/>
                    </a:spcBef>
                    <a:spcAft>
                      <a:spcPct val="0"/>
                    </a:spcAft>
                    <a:defRPr sz="800">
                      <a:solidFill>
                        <a:schemeClr val="tx1"/>
                      </a:solidFill>
                      <a:latin typeface="Arial" charset="0"/>
                    </a:defRPr>
                  </a:lvl9pPr>
                </a:lstStyle>
                <a:p>
                  <a:pPr algn="ctr" eaLnBrk="0" hangingPunct="0">
                    <a:spcBef>
                      <a:spcPct val="50000"/>
                    </a:spcBef>
                    <a:defRPr/>
                  </a:pPr>
                  <a:r>
                    <a:rPr lang="cs-CZ" kern="0" dirty="0">
                      <a:solidFill>
                        <a:srgbClr val="262626"/>
                      </a:solidFill>
                      <a:latin typeface="Calibri "/>
                    </a:rPr>
                    <a:t>26.Hřejivý, jako doma</a:t>
                  </a:r>
                </a:p>
              </p:txBody>
            </p:sp>
          </p:grpSp>
          <p:grpSp>
            <p:nvGrpSpPr>
              <p:cNvPr id="33" name="Group 48"/>
              <p:cNvGrpSpPr>
                <a:grpSpLocks/>
              </p:cNvGrpSpPr>
              <p:nvPr/>
            </p:nvGrpSpPr>
            <p:grpSpPr bwMode="auto">
              <a:xfrm>
                <a:off x="4770133" y="1638675"/>
                <a:ext cx="754384" cy="625611"/>
                <a:chOff x="4480" y="282"/>
                <a:chExt cx="761" cy="694"/>
              </a:xfrm>
              <a:noFill/>
            </p:grpSpPr>
            <p:pic>
              <p:nvPicPr>
                <p:cNvPr id="34" name="Picture 49" descr="Normal"/>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711" y="282"/>
                  <a:ext cx="306" cy="36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35" name="Text Box 50"/>
                <p:cNvSpPr txBox="1">
                  <a:spLocks noChangeAspect="1" noChangeArrowheads="1"/>
                </p:cNvSpPr>
                <p:nvPr/>
              </p:nvSpPr>
              <p:spPr bwMode="auto">
                <a:xfrm>
                  <a:off x="4480" y="621"/>
                  <a:ext cx="761" cy="355"/>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800">
                      <a:solidFill>
                        <a:schemeClr val="tx1"/>
                      </a:solidFill>
                      <a:latin typeface="Arial" charset="0"/>
                    </a:defRPr>
                  </a:lvl1pPr>
                  <a:lvl2pPr marL="742950" indent="-285750">
                    <a:defRPr sz="800">
                      <a:solidFill>
                        <a:schemeClr val="tx1"/>
                      </a:solidFill>
                      <a:latin typeface="Arial" charset="0"/>
                    </a:defRPr>
                  </a:lvl2pPr>
                  <a:lvl3pPr marL="1143000" indent="-228600">
                    <a:defRPr sz="800">
                      <a:solidFill>
                        <a:schemeClr val="tx1"/>
                      </a:solidFill>
                      <a:latin typeface="Arial" charset="0"/>
                    </a:defRPr>
                  </a:lvl3pPr>
                  <a:lvl4pPr marL="1600200" indent="-228600">
                    <a:defRPr sz="800">
                      <a:solidFill>
                        <a:schemeClr val="tx1"/>
                      </a:solidFill>
                      <a:latin typeface="Arial" charset="0"/>
                    </a:defRPr>
                  </a:lvl4pPr>
                  <a:lvl5pPr marL="2057400" indent="-228600">
                    <a:defRPr sz="800">
                      <a:solidFill>
                        <a:schemeClr val="tx1"/>
                      </a:solidFill>
                      <a:latin typeface="Arial" charset="0"/>
                    </a:defRPr>
                  </a:lvl5pPr>
                  <a:lvl6pPr marL="2514600" indent="-228600" eaLnBrk="0" fontAlgn="base" hangingPunct="0">
                    <a:spcBef>
                      <a:spcPct val="0"/>
                    </a:spcBef>
                    <a:spcAft>
                      <a:spcPct val="0"/>
                    </a:spcAft>
                    <a:defRPr sz="800">
                      <a:solidFill>
                        <a:schemeClr val="tx1"/>
                      </a:solidFill>
                      <a:latin typeface="Arial" charset="0"/>
                    </a:defRPr>
                  </a:lvl6pPr>
                  <a:lvl7pPr marL="2971800" indent="-228600" eaLnBrk="0" fontAlgn="base" hangingPunct="0">
                    <a:spcBef>
                      <a:spcPct val="0"/>
                    </a:spcBef>
                    <a:spcAft>
                      <a:spcPct val="0"/>
                    </a:spcAft>
                    <a:defRPr sz="800">
                      <a:solidFill>
                        <a:schemeClr val="tx1"/>
                      </a:solidFill>
                      <a:latin typeface="Arial" charset="0"/>
                    </a:defRPr>
                  </a:lvl7pPr>
                  <a:lvl8pPr marL="3429000" indent="-228600" eaLnBrk="0" fontAlgn="base" hangingPunct="0">
                    <a:spcBef>
                      <a:spcPct val="0"/>
                    </a:spcBef>
                    <a:spcAft>
                      <a:spcPct val="0"/>
                    </a:spcAft>
                    <a:defRPr sz="800">
                      <a:solidFill>
                        <a:schemeClr val="tx1"/>
                      </a:solidFill>
                      <a:latin typeface="Arial" charset="0"/>
                    </a:defRPr>
                  </a:lvl8pPr>
                  <a:lvl9pPr marL="3886200" indent="-228600" eaLnBrk="0" fontAlgn="base" hangingPunct="0">
                    <a:spcBef>
                      <a:spcPct val="0"/>
                    </a:spcBef>
                    <a:spcAft>
                      <a:spcPct val="0"/>
                    </a:spcAft>
                    <a:defRPr sz="800">
                      <a:solidFill>
                        <a:schemeClr val="tx1"/>
                      </a:solidFill>
                      <a:latin typeface="Arial" charset="0"/>
                    </a:defRPr>
                  </a:lvl9pPr>
                </a:lstStyle>
                <a:p>
                  <a:pPr algn="ctr" eaLnBrk="0" hangingPunct="0">
                    <a:spcBef>
                      <a:spcPct val="50000"/>
                    </a:spcBef>
                    <a:defRPr/>
                  </a:pPr>
                  <a:r>
                    <a:rPr lang="cs-CZ" kern="0" dirty="0">
                      <a:solidFill>
                        <a:srgbClr val="262626"/>
                      </a:solidFill>
                      <a:latin typeface="Calibri "/>
                    </a:rPr>
                    <a:t>20.Normální, obyčejný</a:t>
                  </a:r>
                </a:p>
              </p:txBody>
            </p:sp>
          </p:grpSp>
          <p:grpSp>
            <p:nvGrpSpPr>
              <p:cNvPr id="39" name="Group 127"/>
              <p:cNvGrpSpPr>
                <a:grpSpLocks/>
              </p:cNvGrpSpPr>
              <p:nvPr/>
            </p:nvGrpSpPr>
            <p:grpSpPr bwMode="auto">
              <a:xfrm>
                <a:off x="5243895" y="2275140"/>
                <a:ext cx="719193" cy="613698"/>
                <a:chOff x="4906" y="2027"/>
                <a:chExt cx="764" cy="681"/>
              </a:xfrm>
              <a:noFill/>
            </p:grpSpPr>
            <p:pic>
              <p:nvPicPr>
                <p:cNvPr id="40" name="Picture 128" descr="Happy"/>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125" y="2027"/>
                  <a:ext cx="320" cy="36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41" name="Text Box 129"/>
                <p:cNvSpPr txBox="1">
                  <a:spLocks noChangeAspect="1" noChangeArrowheads="1"/>
                </p:cNvSpPr>
                <p:nvPr/>
              </p:nvSpPr>
              <p:spPr bwMode="auto">
                <a:xfrm>
                  <a:off x="4906" y="2352"/>
                  <a:ext cx="764" cy="356"/>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800">
                      <a:solidFill>
                        <a:schemeClr val="tx1"/>
                      </a:solidFill>
                      <a:latin typeface="Arial" charset="0"/>
                    </a:defRPr>
                  </a:lvl1pPr>
                  <a:lvl2pPr marL="742950" indent="-285750">
                    <a:defRPr sz="800">
                      <a:solidFill>
                        <a:schemeClr val="tx1"/>
                      </a:solidFill>
                      <a:latin typeface="Arial" charset="0"/>
                    </a:defRPr>
                  </a:lvl2pPr>
                  <a:lvl3pPr marL="1143000" indent="-228600">
                    <a:defRPr sz="800">
                      <a:solidFill>
                        <a:schemeClr val="tx1"/>
                      </a:solidFill>
                      <a:latin typeface="Arial" charset="0"/>
                    </a:defRPr>
                  </a:lvl3pPr>
                  <a:lvl4pPr marL="1600200" indent="-228600">
                    <a:defRPr sz="800">
                      <a:solidFill>
                        <a:schemeClr val="tx1"/>
                      </a:solidFill>
                      <a:latin typeface="Arial" charset="0"/>
                    </a:defRPr>
                  </a:lvl4pPr>
                  <a:lvl5pPr marL="2057400" indent="-228600">
                    <a:defRPr sz="800">
                      <a:solidFill>
                        <a:schemeClr val="tx1"/>
                      </a:solidFill>
                      <a:latin typeface="Arial" charset="0"/>
                    </a:defRPr>
                  </a:lvl5pPr>
                  <a:lvl6pPr marL="2514600" indent="-228600" eaLnBrk="0" fontAlgn="base" hangingPunct="0">
                    <a:spcBef>
                      <a:spcPct val="0"/>
                    </a:spcBef>
                    <a:spcAft>
                      <a:spcPct val="0"/>
                    </a:spcAft>
                    <a:defRPr sz="800">
                      <a:solidFill>
                        <a:schemeClr val="tx1"/>
                      </a:solidFill>
                      <a:latin typeface="Arial" charset="0"/>
                    </a:defRPr>
                  </a:lvl6pPr>
                  <a:lvl7pPr marL="2971800" indent="-228600" eaLnBrk="0" fontAlgn="base" hangingPunct="0">
                    <a:spcBef>
                      <a:spcPct val="0"/>
                    </a:spcBef>
                    <a:spcAft>
                      <a:spcPct val="0"/>
                    </a:spcAft>
                    <a:defRPr sz="800">
                      <a:solidFill>
                        <a:schemeClr val="tx1"/>
                      </a:solidFill>
                      <a:latin typeface="Arial" charset="0"/>
                    </a:defRPr>
                  </a:lvl7pPr>
                  <a:lvl8pPr marL="3429000" indent="-228600" eaLnBrk="0" fontAlgn="base" hangingPunct="0">
                    <a:spcBef>
                      <a:spcPct val="0"/>
                    </a:spcBef>
                    <a:spcAft>
                      <a:spcPct val="0"/>
                    </a:spcAft>
                    <a:defRPr sz="800">
                      <a:solidFill>
                        <a:schemeClr val="tx1"/>
                      </a:solidFill>
                      <a:latin typeface="Arial" charset="0"/>
                    </a:defRPr>
                  </a:lvl8pPr>
                  <a:lvl9pPr marL="3886200" indent="-228600" eaLnBrk="0" fontAlgn="base" hangingPunct="0">
                    <a:spcBef>
                      <a:spcPct val="0"/>
                    </a:spcBef>
                    <a:spcAft>
                      <a:spcPct val="0"/>
                    </a:spcAft>
                    <a:defRPr sz="800">
                      <a:solidFill>
                        <a:schemeClr val="tx1"/>
                      </a:solidFill>
                      <a:latin typeface="Arial" charset="0"/>
                    </a:defRPr>
                  </a:lvl9pPr>
                </a:lstStyle>
                <a:p>
                  <a:pPr algn="ctr" eaLnBrk="0" hangingPunct="0">
                    <a:spcBef>
                      <a:spcPct val="50000"/>
                    </a:spcBef>
                    <a:defRPr/>
                  </a:pPr>
                  <a:r>
                    <a:rPr lang="cs-CZ" kern="0" dirty="0">
                      <a:solidFill>
                        <a:srgbClr val="262626"/>
                      </a:solidFill>
                      <a:latin typeface="Calibri "/>
                    </a:rPr>
                    <a:t>25.Potěšený / Šťastný</a:t>
                  </a:r>
                </a:p>
              </p:txBody>
            </p:sp>
          </p:grpSp>
          <p:grpSp>
            <p:nvGrpSpPr>
              <p:cNvPr id="42" name="Group 130"/>
              <p:cNvGrpSpPr>
                <a:grpSpLocks/>
              </p:cNvGrpSpPr>
              <p:nvPr/>
            </p:nvGrpSpPr>
            <p:grpSpPr bwMode="auto">
              <a:xfrm>
                <a:off x="6198725" y="1580887"/>
                <a:ext cx="869810" cy="539803"/>
                <a:chOff x="4519" y="852"/>
                <a:chExt cx="924" cy="599"/>
              </a:xfrm>
              <a:noFill/>
            </p:grpSpPr>
            <p:pic>
              <p:nvPicPr>
                <p:cNvPr id="43" name="Picture 131" descr="Entertained Rev Aug 04"/>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871" y="852"/>
                  <a:ext cx="282" cy="43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44" name="Text Box 132"/>
                <p:cNvSpPr txBox="1">
                  <a:spLocks noChangeArrowheads="1"/>
                </p:cNvSpPr>
                <p:nvPr/>
              </p:nvSpPr>
              <p:spPr bwMode="auto">
                <a:xfrm>
                  <a:off x="4519" y="1225"/>
                  <a:ext cx="924" cy="226"/>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800">
                      <a:solidFill>
                        <a:schemeClr val="tx1"/>
                      </a:solidFill>
                      <a:latin typeface="Arial" charset="0"/>
                    </a:defRPr>
                  </a:lvl1pPr>
                  <a:lvl2pPr marL="742950" indent="-285750">
                    <a:defRPr sz="800">
                      <a:solidFill>
                        <a:schemeClr val="tx1"/>
                      </a:solidFill>
                      <a:latin typeface="Arial" charset="0"/>
                    </a:defRPr>
                  </a:lvl2pPr>
                  <a:lvl3pPr marL="1143000" indent="-228600">
                    <a:defRPr sz="800">
                      <a:solidFill>
                        <a:schemeClr val="tx1"/>
                      </a:solidFill>
                      <a:latin typeface="Arial" charset="0"/>
                    </a:defRPr>
                  </a:lvl3pPr>
                  <a:lvl4pPr marL="1600200" indent="-228600">
                    <a:defRPr sz="800">
                      <a:solidFill>
                        <a:schemeClr val="tx1"/>
                      </a:solidFill>
                      <a:latin typeface="Arial" charset="0"/>
                    </a:defRPr>
                  </a:lvl4pPr>
                  <a:lvl5pPr marL="2057400" indent="-228600">
                    <a:defRPr sz="800">
                      <a:solidFill>
                        <a:schemeClr val="tx1"/>
                      </a:solidFill>
                      <a:latin typeface="Arial" charset="0"/>
                    </a:defRPr>
                  </a:lvl5pPr>
                  <a:lvl6pPr marL="2514600" indent="-228600" eaLnBrk="0" fontAlgn="base" hangingPunct="0">
                    <a:spcBef>
                      <a:spcPct val="0"/>
                    </a:spcBef>
                    <a:spcAft>
                      <a:spcPct val="0"/>
                    </a:spcAft>
                    <a:defRPr sz="800">
                      <a:solidFill>
                        <a:schemeClr val="tx1"/>
                      </a:solidFill>
                      <a:latin typeface="Arial" charset="0"/>
                    </a:defRPr>
                  </a:lvl6pPr>
                  <a:lvl7pPr marL="2971800" indent="-228600" eaLnBrk="0" fontAlgn="base" hangingPunct="0">
                    <a:spcBef>
                      <a:spcPct val="0"/>
                    </a:spcBef>
                    <a:spcAft>
                      <a:spcPct val="0"/>
                    </a:spcAft>
                    <a:defRPr sz="800">
                      <a:solidFill>
                        <a:schemeClr val="tx1"/>
                      </a:solidFill>
                      <a:latin typeface="Arial" charset="0"/>
                    </a:defRPr>
                  </a:lvl7pPr>
                  <a:lvl8pPr marL="3429000" indent="-228600" eaLnBrk="0" fontAlgn="base" hangingPunct="0">
                    <a:spcBef>
                      <a:spcPct val="0"/>
                    </a:spcBef>
                    <a:spcAft>
                      <a:spcPct val="0"/>
                    </a:spcAft>
                    <a:defRPr sz="800">
                      <a:solidFill>
                        <a:schemeClr val="tx1"/>
                      </a:solidFill>
                      <a:latin typeface="Arial" charset="0"/>
                    </a:defRPr>
                  </a:lvl8pPr>
                  <a:lvl9pPr marL="3886200" indent="-228600" eaLnBrk="0" fontAlgn="base" hangingPunct="0">
                    <a:spcBef>
                      <a:spcPct val="0"/>
                    </a:spcBef>
                    <a:spcAft>
                      <a:spcPct val="0"/>
                    </a:spcAft>
                    <a:defRPr sz="800">
                      <a:solidFill>
                        <a:schemeClr val="tx1"/>
                      </a:solidFill>
                      <a:latin typeface="Arial" charset="0"/>
                    </a:defRPr>
                  </a:lvl9pPr>
                </a:lstStyle>
                <a:p>
                  <a:pPr eaLnBrk="0" hangingPunct="0">
                    <a:defRPr/>
                  </a:pPr>
                  <a:r>
                    <a:rPr lang="cs-CZ" kern="0" dirty="0">
                      <a:solidFill>
                        <a:srgbClr val="262626"/>
                      </a:solidFill>
                      <a:latin typeface="Calibri "/>
                    </a:rPr>
                    <a:t>23.Rozveselený</a:t>
                  </a:r>
                  <a:endParaRPr lang="en-US" kern="0" dirty="0">
                    <a:solidFill>
                      <a:srgbClr val="262626"/>
                    </a:solidFill>
                    <a:latin typeface="Calibri "/>
                  </a:endParaRPr>
                </a:p>
              </p:txBody>
            </p:sp>
          </p:grpSp>
          <p:grpSp>
            <p:nvGrpSpPr>
              <p:cNvPr id="45" name="Group 62"/>
              <p:cNvGrpSpPr>
                <a:grpSpLocks/>
              </p:cNvGrpSpPr>
              <p:nvPr/>
            </p:nvGrpSpPr>
            <p:grpSpPr bwMode="auto">
              <a:xfrm>
                <a:off x="4906498" y="3239700"/>
                <a:ext cx="529076" cy="581025"/>
                <a:chOff x="3720" y="3311"/>
                <a:chExt cx="630" cy="780"/>
              </a:xfrm>
              <a:noFill/>
            </p:grpSpPr>
            <p:pic>
              <p:nvPicPr>
                <p:cNvPr id="46" name="Picture 63" descr="Enthusiastic Rev Aug 04"/>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020" y="3311"/>
                  <a:ext cx="294" cy="51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47" name="Text Box 64"/>
                <p:cNvSpPr txBox="1">
                  <a:spLocks noChangeArrowheads="1"/>
                </p:cNvSpPr>
                <p:nvPr/>
              </p:nvSpPr>
              <p:spPr bwMode="auto">
                <a:xfrm>
                  <a:off x="3720" y="3767"/>
                  <a:ext cx="630" cy="324"/>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800">
                      <a:solidFill>
                        <a:schemeClr val="tx1"/>
                      </a:solidFill>
                      <a:latin typeface="Arial" charset="0"/>
                    </a:defRPr>
                  </a:lvl1pPr>
                  <a:lvl2pPr marL="742950" indent="-285750">
                    <a:defRPr sz="800">
                      <a:solidFill>
                        <a:schemeClr val="tx1"/>
                      </a:solidFill>
                      <a:latin typeface="Arial" charset="0"/>
                    </a:defRPr>
                  </a:lvl2pPr>
                  <a:lvl3pPr marL="1143000" indent="-228600">
                    <a:defRPr sz="800">
                      <a:solidFill>
                        <a:schemeClr val="tx1"/>
                      </a:solidFill>
                      <a:latin typeface="Arial" charset="0"/>
                    </a:defRPr>
                  </a:lvl3pPr>
                  <a:lvl4pPr marL="1600200" indent="-228600">
                    <a:defRPr sz="800">
                      <a:solidFill>
                        <a:schemeClr val="tx1"/>
                      </a:solidFill>
                      <a:latin typeface="Arial" charset="0"/>
                    </a:defRPr>
                  </a:lvl4pPr>
                  <a:lvl5pPr marL="2057400" indent="-228600">
                    <a:defRPr sz="800">
                      <a:solidFill>
                        <a:schemeClr val="tx1"/>
                      </a:solidFill>
                      <a:latin typeface="Arial" charset="0"/>
                    </a:defRPr>
                  </a:lvl5pPr>
                  <a:lvl6pPr marL="2514600" indent="-228600" eaLnBrk="0" fontAlgn="base" hangingPunct="0">
                    <a:spcBef>
                      <a:spcPct val="0"/>
                    </a:spcBef>
                    <a:spcAft>
                      <a:spcPct val="0"/>
                    </a:spcAft>
                    <a:defRPr sz="800">
                      <a:solidFill>
                        <a:schemeClr val="tx1"/>
                      </a:solidFill>
                      <a:latin typeface="Arial" charset="0"/>
                    </a:defRPr>
                  </a:lvl6pPr>
                  <a:lvl7pPr marL="2971800" indent="-228600" eaLnBrk="0" fontAlgn="base" hangingPunct="0">
                    <a:spcBef>
                      <a:spcPct val="0"/>
                    </a:spcBef>
                    <a:spcAft>
                      <a:spcPct val="0"/>
                    </a:spcAft>
                    <a:defRPr sz="800">
                      <a:solidFill>
                        <a:schemeClr val="tx1"/>
                      </a:solidFill>
                      <a:latin typeface="Arial" charset="0"/>
                    </a:defRPr>
                  </a:lvl7pPr>
                  <a:lvl8pPr marL="3429000" indent="-228600" eaLnBrk="0" fontAlgn="base" hangingPunct="0">
                    <a:spcBef>
                      <a:spcPct val="0"/>
                    </a:spcBef>
                    <a:spcAft>
                      <a:spcPct val="0"/>
                    </a:spcAft>
                    <a:defRPr sz="800">
                      <a:solidFill>
                        <a:schemeClr val="tx1"/>
                      </a:solidFill>
                      <a:latin typeface="Arial" charset="0"/>
                    </a:defRPr>
                  </a:lvl8pPr>
                  <a:lvl9pPr marL="3886200" indent="-228600" eaLnBrk="0" fontAlgn="base" hangingPunct="0">
                    <a:spcBef>
                      <a:spcPct val="0"/>
                    </a:spcBef>
                    <a:spcAft>
                      <a:spcPct val="0"/>
                    </a:spcAft>
                    <a:defRPr sz="800">
                      <a:solidFill>
                        <a:schemeClr val="tx1"/>
                      </a:solidFill>
                      <a:latin typeface="Arial" charset="0"/>
                    </a:defRPr>
                  </a:lvl9pPr>
                </a:lstStyle>
                <a:p>
                  <a:pPr eaLnBrk="0" hangingPunct="0">
                    <a:defRPr/>
                  </a:pPr>
                  <a:r>
                    <a:rPr lang="cs-CZ" kern="0" dirty="0">
                      <a:solidFill>
                        <a:srgbClr val="000000"/>
                      </a:solidFill>
                      <a:latin typeface="Calibri "/>
                    </a:rPr>
                    <a:t>34.Nadšení/</a:t>
                  </a:r>
                </a:p>
                <a:p>
                  <a:pPr eaLnBrk="0" hangingPunct="0">
                    <a:defRPr/>
                  </a:pPr>
                  <a:r>
                    <a:rPr lang="cs-CZ" kern="0" dirty="0">
                      <a:solidFill>
                        <a:srgbClr val="000000"/>
                      </a:solidFill>
                      <a:latin typeface="Calibri "/>
                    </a:rPr>
                    <a:t>    dychtivý</a:t>
                  </a:r>
                  <a:endParaRPr lang="en-US" kern="0" dirty="0">
                    <a:solidFill>
                      <a:srgbClr val="000000"/>
                    </a:solidFill>
                    <a:latin typeface="Calibri "/>
                  </a:endParaRPr>
                </a:p>
              </p:txBody>
            </p:sp>
          </p:grpSp>
          <p:grpSp>
            <p:nvGrpSpPr>
              <p:cNvPr id="48" name="Skupina 2"/>
              <p:cNvGrpSpPr>
                <a:grpSpLocks/>
              </p:cNvGrpSpPr>
              <p:nvPr/>
            </p:nvGrpSpPr>
            <p:grpSpPr bwMode="auto">
              <a:xfrm>
                <a:off x="4287647" y="3616934"/>
                <a:ext cx="646132" cy="617904"/>
                <a:chOff x="4555785" y="3181912"/>
                <a:chExt cx="1222209" cy="1316108"/>
              </a:xfrm>
              <a:noFill/>
            </p:grpSpPr>
            <p:sp>
              <p:nvSpPr>
                <p:cNvPr id="49" name="Text Box 99"/>
                <p:cNvSpPr txBox="1">
                  <a:spLocks noChangeAspect="1" noChangeArrowheads="1"/>
                </p:cNvSpPr>
                <p:nvPr/>
              </p:nvSpPr>
              <p:spPr bwMode="auto">
                <a:xfrm>
                  <a:off x="4555785" y="3815632"/>
                  <a:ext cx="1222209" cy="682388"/>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800">
                      <a:solidFill>
                        <a:schemeClr val="tx1"/>
                      </a:solidFill>
                      <a:latin typeface="Arial" charset="0"/>
                    </a:defRPr>
                  </a:lvl1pPr>
                  <a:lvl2pPr marL="742950" indent="-285750">
                    <a:defRPr sz="800">
                      <a:solidFill>
                        <a:schemeClr val="tx1"/>
                      </a:solidFill>
                      <a:latin typeface="Arial" charset="0"/>
                    </a:defRPr>
                  </a:lvl2pPr>
                  <a:lvl3pPr marL="1143000" indent="-228600">
                    <a:defRPr sz="800">
                      <a:solidFill>
                        <a:schemeClr val="tx1"/>
                      </a:solidFill>
                      <a:latin typeface="Arial" charset="0"/>
                    </a:defRPr>
                  </a:lvl3pPr>
                  <a:lvl4pPr marL="1600200" indent="-228600">
                    <a:defRPr sz="800">
                      <a:solidFill>
                        <a:schemeClr val="tx1"/>
                      </a:solidFill>
                      <a:latin typeface="Arial" charset="0"/>
                    </a:defRPr>
                  </a:lvl4pPr>
                  <a:lvl5pPr marL="2057400" indent="-228600">
                    <a:defRPr sz="800">
                      <a:solidFill>
                        <a:schemeClr val="tx1"/>
                      </a:solidFill>
                      <a:latin typeface="Arial" charset="0"/>
                    </a:defRPr>
                  </a:lvl5pPr>
                  <a:lvl6pPr marL="2514600" indent="-228600" eaLnBrk="0" fontAlgn="base" hangingPunct="0">
                    <a:spcBef>
                      <a:spcPct val="0"/>
                    </a:spcBef>
                    <a:spcAft>
                      <a:spcPct val="0"/>
                    </a:spcAft>
                    <a:defRPr sz="800">
                      <a:solidFill>
                        <a:schemeClr val="tx1"/>
                      </a:solidFill>
                      <a:latin typeface="Arial" charset="0"/>
                    </a:defRPr>
                  </a:lvl6pPr>
                  <a:lvl7pPr marL="2971800" indent="-228600" eaLnBrk="0" fontAlgn="base" hangingPunct="0">
                    <a:spcBef>
                      <a:spcPct val="0"/>
                    </a:spcBef>
                    <a:spcAft>
                      <a:spcPct val="0"/>
                    </a:spcAft>
                    <a:defRPr sz="800">
                      <a:solidFill>
                        <a:schemeClr val="tx1"/>
                      </a:solidFill>
                      <a:latin typeface="Arial" charset="0"/>
                    </a:defRPr>
                  </a:lvl7pPr>
                  <a:lvl8pPr marL="3429000" indent="-228600" eaLnBrk="0" fontAlgn="base" hangingPunct="0">
                    <a:spcBef>
                      <a:spcPct val="0"/>
                    </a:spcBef>
                    <a:spcAft>
                      <a:spcPct val="0"/>
                    </a:spcAft>
                    <a:defRPr sz="800">
                      <a:solidFill>
                        <a:schemeClr val="tx1"/>
                      </a:solidFill>
                      <a:latin typeface="Arial" charset="0"/>
                    </a:defRPr>
                  </a:lvl8pPr>
                  <a:lvl9pPr marL="3886200" indent="-228600" eaLnBrk="0" fontAlgn="base" hangingPunct="0">
                    <a:spcBef>
                      <a:spcPct val="0"/>
                    </a:spcBef>
                    <a:spcAft>
                      <a:spcPct val="0"/>
                    </a:spcAft>
                    <a:defRPr sz="800">
                      <a:solidFill>
                        <a:schemeClr val="tx1"/>
                      </a:solidFill>
                      <a:latin typeface="Arial" charset="0"/>
                    </a:defRPr>
                  </a:lvl9pPr>
                </a:lstStyle>
                <a:p>
                  <a:pPr algn="ctr" eaLnBrk="0" hangingPunct="0">
                    <a:defRPr/>
                  </a:pPr>
                  <a:r>
                    <a:rPr lang="en-US" kern="0" dirty="0">
                      <a:solidFill>
                        <a:srgbClr val="000000"/>
                      </a:solidFill>
                      <a:latin typeface="Calibri "/>
                    </a:rPr>
                    <a:t>27</a:t>
                  </a:r>
                  <a:r>
                    <a:rPr lang="cs-CZ" kern="0" dirty="0">
                      <a:solidFill>
                        <a:srgbClr val="000000"/>
                      </a:solidFill>
                      <a:latin typeface="Calibri "/>
                    </a:rPr>
                    <a:t>.Soulad/</a:t>
                  </a:r>
                </a:p>
                <a:p>
                  <a:pPr algn="ctr" eaLnBrk="0" hangingPunct="0">
                    <a:defRPr/>
                  </a:pPr>
                  <a:r>
                    <a:rPr lang="cs-CZ" kern="0" dirty="0">
                      <a:solidFill>
                        <a:srgbClr val="000000"/>
                      </a:solidFill>
                      <a:latin typeface="Calibri "/>
                    </a:rPr>
                    <a:t>Harmonie</a:t>
                  </a:r>
                  <a:endParaRPr lang="en-US" kern="0" dirty="0">
                    <a:solidFill>
                      <a:srgbClr val="000000"/>
                    </a:solidFill>
                    <a:latin typeface="Calibri "/>
                  </a:endParaRPr>
                </a:p>
              </p:txBody>
            </p:sp>
            <p:pic>
              <p:nvPicPr>
                <p:cNvPr id="50" name="Picture 5"/>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804395" y="3181912"/>
                  <a:ext cx="847725" cy="647700"/>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55" name="TextovéPole 54"/>
              <p:cNvSpPr txBox="1"/>
              <p:nvPr/>
            </p:nvSpPr>
            <p:spPr>
              <a:xfrm>
                <a:off x="3595009" y="1793986"/>
                <a:ext cx="519317" cy="291252"/>
              </a:xfrm>
              <a:prstGeom prst="rect">
                <a:avLst/>
              </a:prstGeom>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sz="1400" b="1" kern="0" dirty="0">
                    <a:solidFill>
                      <a:srgbClr val="FFFFFF"/>
                    </a:solidFill>
                    <a:latin typeface="Calibri "/>
                    <a:cs typeface="Arial" pitchFamily="34" charset="0"/>
                  </a:rPr>
                  <a:t>3</a:t>
                </a:r>
                <a:r>
                  <a:rPr kumimoji="0" lang="cs-CZ" sz="1400" b="0" i="0" u="none" strike="noStrike" kern="0" cap="none" spc="0" normalizeH="0" baseline="0" noProof="0" dirty="0">
                    <a:ln>
                      <a:noFill/>
                    </a:ln>
                    <a:solidFill>
                      <a:srgbClr val="FFFFFF"/>
                    </a:solidFill>
                    <a:effectLst/>
                    <a:uLnTx/>
                    <a:uFillTx/>
                    <a:latin typeface="Calibri "/>
                    <a:cs typeface="Arial" pitchFamily="34" charset="0"/>
                  </a:rPr>
                  <a:t> %</a:t>
                </a:r>
                <a:endParaRPr kumimoji="0" lang="cs-CZ" sz="1400" b="1" i="0" u="none" strike="noStrike" kern="0" cap="none" spc="0" normalizeH="0" baseline="0" noProof="0" dirty="0">
                  <a:ln>
                    <a:noFill/>
                  </a:ln>
                  <a:solidFill>
                    <a:srgbClr val="FFFFFF"/>
                  </a:solidFill>
                  <a:effectLst/>
                  <a:uLnTx/>
                  <a:uFillTx/>
                  <a:latin typeface="Calibri "/>
                  <a:cs typeface="Arial" pitchFamily="34" charset="0"/>
                </a:endParaRPr>
              </a:p>
            </p:txBody>
          </p:sp>
          <p:grpSp>
            <p:nvGrpSpPr>
              <p:cNvPr id="59" name="Group 100"/>
              <p:cNvGrpSpPr>
                <a:grpSpLocks/>
              </p:cNvGrpSpPr>
              <p:nvPr/>
            </p:nvGrpSpPr>
            <p:grpSpPr bwMode="auto">
              <a:xfrm>
                <a:off x="4006226" y="1559555"/>
                <a:ext cx="825586" cy="591261"/>
                <a:chOff x="2697" y="1669"/>
                <a:chExt cx="663" cy="619"/>
              </a:xfrm>
              <a:noFill/>
            </p:grpSpPr>
            <p:pic>
              <p:nvPicPr>
                <p:cNvPr id="60" name="Picture 101" descr="Surprised"/>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2923" y="1669"/>
                  <a:ext cx="276" cy="32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61" name="Text Box 102"/>
                <p:cNvSpPr txBox="1">
                  <a:spLocks noChangeAspect="1" noChangeArrowheads="1"/>
                </p:cNvSpPr>
                <p:nvPr/>
              </p:nvSpPr>
              <p:spPr bwMode="auto">
                <a:xfrm>
                  <a:off x="2697" y="1953"/>
                  <a:ext cx="663" cy="335"/>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800">
                      <a:solidFill>
                        <a:schemeClr val="tx1"/>
                      </a:solidFill>
                      <a:latin typeface="Arial" charset="0"/>
                    </a:defRPr>
                  </a:lvl1pPr>
                  <a:lvl2pPr marL="742950" indent="-285750">
                    <a:defRPr sz="800">
                      <a:solidFill>
                        <a:schemeClr val="tx1"/>
                      </a:solidFill>
                      <a:latin typeface="Arial" charset="0"/>
                    </a:defRPr>
                  </a:lvl2pPr>
                  <a:lvl3pPr marL="1143000" indent="-228600">
                    <a:defRPr sz="800">
                      <a:solidFill>
                        <a:schemeClr val="tx1"/>
                      </a:solidFill>
                      <a:latin typeface="Arial" charset="0"/>
                    </a:defRPr>
                  </a:lvl3pPr>
                  <a:lvl4pPr marL="1600200" indent="-228600">
                    <a:defRPr sz="800">
                      <a:solidFill>
                        <a:schemeClr val="tx1"/>
                      </a:solidFill>
                      <a:latin typeface="Arial" charset="0"/>
                    </a:defRPr>
                  </a:lvl4pPr>
                  <a:lvl5pPr marL="2057400" indent="-228600">
                    <a:defRPr sz="800">
                      <a:solidFill>
                        <a:schemeClr val="tx1"/>
                      </a:solidFill>
                      <a:latin typeface="Arial" charset="0"/>
                    </a:defRPr>
                  </a:lvl5pPr>
                  <a:lvl6pPr marL="2514600" indent="-228600" eaLnBrk="0" fontAlgn="base" hangingPunct="0">
                    <a:spcBef>
                      <a:spcPct val="0"/>
                    </a:spcBef>
                    <a:spcAft>
                      <a:spcPct val="0"/>
                    </a:spcAft>
                    <a:defRPr sz="800">
                      <a:solidFill>
                        <a:schemeClr val="tx1"/>
                      </a:solidFill>
                      <a:latin typeface="Arial" charset="0"/>
                    </a:defRPr>
                  </a:lvl6pPr>
                  <a:lvl7pPr marL="2971800" indent="-228600" eaLnBrk="0" fontAlgn="base" hangingPunct="0">
                    <a:spcBef>
                      <a:spcPct val="0"/>
                    </a:spcBef>
                    <a:spcAft>
                      <a:spcPct val="0"/>
                    </a:spcAft>
                    <a:defRPr sz="800">
                      <a:solidFill>
                        <a:schemeClr val="tx1"/>
                      </a:solidFill>
                      <a:latin typeface="Arial" charset="0"/>
                    </a:defRPr>
                  </a:lvl7pPr>
                  <a:lvl8pPr marL="3429000" indent="-228600" eaLnBrk="0" fontAlgn="base" hangingPunct="0">
                    <a:spcBef>
                      <a:spcPct val="0"/>
                    </a:spcBef>
                    <a:spcAft>
                      <a:spcPct val="0"/>
                    </a:spcAft>
                    <a:defRPr sz="800">
                      <a:solidFill>
                        <a:schemeClr val="tx1"/>
                      </a:solidFill>
                      <a:latin typeface="Arial" charset="0"/>
                    </a:defRPr>
                  </a:lvl8pPr>
                  <a:lvl9pPr marL="3886200" indent="-228600" eaLnBrk="0" fontAlgn="base" hangingPunct="0">
                    <a:spcBef>
                      <a:spcPct val="0"/>
                    </a:spcBef>
                    <a:spcAft>
                      <a:spcPct val="0"/>
                    </a:spcAft>
                    <a:defRPr sz="800">
                      <a:solidFill>
                        <a:schemeClr val="tx1"/>
                      </a:solidFill>
                      <a:latin typeface="Arial" charset="0"/>
                    </a:defRPr>
                  </a:lvl9pPr>
                </a:lstStyle>
                <a:p>
                  <a:pPr algn="ctr" fontAlgn="auto">
                    <a:spcBef>
                      <a:spcPts val="0"/>
                    </a:spcBef>
                    <a:spcAft>
                      <a:spcPts val="0"/>
                    </a:spcAft>
                    <a:defRPr/>
                  </a:pPr>
                  <a:r>
                    <a:rPr lang="en-US" kern="0" dirty="0">
                      <a:solidFill>
                        <a:srgbClr val="262626"/>
                      </a:solidFill>
                      <a:latin typeface="Calibri "/>
                    </a:rPr>
                    <a:t>17</a:t>
                  </a:r>
                  <a:r>
                    <a:rPr lang="cs-CZ" kern="0" dirty="0">
                      <a:solidFill>
                        <a:srgbClr val="262626"/>
                      </a:solidFill>
                      <a:latin typeface="Calibri "/>
                    </a:rPr>
                    <a:t>.Překvapení/</a:t>
                  </a:r>
                </a:p>
                <a:p>
                  <a:pPr algn="ctr" fontAlgn="auto">
                    <a:spcBef>
                      <a:spcPts val="0"/>
                    </a:spcBef>
                    <a:spcAft>
                      <a:spcPts val="0"/>
                    </a:spcAft>
                    <a:defRPr/>
                  </a:pPr>
                  <a:r>
                    <a:rPr lang="cs-CZ" kern="0" dirty="0">
                      <a:solidFill>
                        <a:srgbClr val="262626"/>
                      </a:solidFill>
                      <a:latin typeface="Calibri "/>
                    </a:rPr>
                    <a:t>ohromení</a:t>
                  </a:r>
                  <a:endParaRPr lang="en-US" kern="0" dirty="0">
                    <a:solidFill>
                      <a:srgbClr val="262626"/>
                    </a:solidFill>
                    <a:latin typeface="Calibri "/>
                  </a:endParaRPr>
                </a:p>
              </p:txBody>
            </p:sp>
          </p:grpSp>
          <p:grpSp>
            <p:nvGrpSpPr>
              <p:cNvPr id="83" name="Skupina 82"/>
              <p:cNvGrpSpPr/>
              <p:nvPr/>
            </p:nvGrpSpPr>
            <p:grpSpPr>
              <a:xfrm>
                <a:off x="1336229" y="2368596"/>
                <a:ext cx="425383" cy="306605"/>
                <a:chOff x="2940020" y="1720635"/>
                <a:chExt cx="460613" cy="320386"/>
              </a:xfrm>
            </p:grpSpPr>
            <p:sp>
              <p:nvSpPr>
                <p:cNvPr id="84" name="Ovál 83"/>
                <p:cNvSpPr>
                  <a:spLocks noChangeAspect="1"/>
                </p:cNvSpPr>
                <p:nvPr/>
              </p:nvSpPr>
              <p:spPr>
                <a:xfrm>
                  <a:off x="2956574" y="1720635"/>
                  <a:ext cx="363431" cy="320386"/>
                </a:xfrm>
                <a:prstGeom prst="ellipse">
                  <a:avLst/>
                </a:prstGeom>
                <a:solidFill>
                  <a:srgbClr val="FBB04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dirty="0" err="1">
                    <a:ln>
                      <a:noFill/>
                    </a:ln>
                    <a:solidFill>
                      <a:srgbClr val="003399"/>
                    </a:solidFill>
                    <a:effectLst/>
                    <a:uLnTx/>
                    <a:uFillTx/>
                    <a:latin typeface="Calibri "/>
                    <a:ea typeface="+mn-ea"/>
                    <a:cs typeface="+mn-cs"/>
                  </a:endParaRPr>
                </a:p>
              </p:txBody>
            </p:sp>
            <p:sp>
              <p:nvSpPr>
                <p:cNvPr id="85" name="TextovéPole 84"/>
                <p:cNvSpPr txBox="1"/>
                <p:nvPr/>
              </p:nvSpPr>
              <p:spPr>
                <a:xfrm>
                  <a:off x="2940020" y="1750416"/>
                  <a:ext cx="460613" cy="258692"/>
                </a:xfrm>
                <a:prstGeom prst="rect">
                  <a:avLst/>
                </a:prstGeom>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100" b="1" i="0" u="none" strike="noStrike" kern="0" cap="none" spc="0" normalizeH="0" baseline="0" noProof="0" dirty="0">
                      <a:ln>
                        <a:noFill/>
                      </a:ln>
                      <a:solidFill>
                        <a:srgbClr val="FFFFFF"/>
                      </a:solidFill>
                      <a:effectLst/>
                      <a:uLnTx/>
                      <a:uFillTx/>
                      <a:latin typeface="Calibri "/>
                      <a:cs typeface="Arial" pitchFamily="34" charset="0"/>
                    </a:rPr>
                    <a:t>3</a:t>
                  </a:r>
                  <a:r>
                    <a:rPr kumimoji="0" lang="cs-CZ" sz="1100" b="0" i="0" u="none" strike="noStrike" kern="0" cap="none" spc="0" normalizeH="0" baseline="0" noProof="0" dirty="0">
                      <a:ln>
                        <a:noFill/>
                      </a:ln>
                      <a:solidFill>
                        <a:srgbClr val="FFFFFF"/>
                      </a:solidFill>
                      <a:effectLst/>
                      <a:uLnTx/>
                      <a:uFillTx/>
                      <a:latin typeface="Calibri "/>
                      <a:cs typeface="Arial" pitchFamily="34" charset="0"/>
                    </a:rPr>
                    <a:t> %</a:t>
                  </a:r>
                  <a:endParaRPr kumimoji="0" lang="cs-CZ" sz="1100" b="1" i="0" u="none" strike="noStrike" kern="0" cap="none" spc="0" normalizeH="0" baseline="0" noProof="0" dirty="0">
                    <a:ln>
                      <a:noFill/>
                    </a:ln>
                    <a:solidFill>
                      <a:srgbClr val="FFFFFF"/>
                    </a:solidFill>
                    <a:effectLst/>
                    <a:uLnTx/>
                    <a:uFillTx/>
                    <a:latin typeface="Calibri "/>
                    <a:cs typeface="Arial" pitchFamily="34" charset="0"/>
                  </a:endParaRPr>
                </a:p>
              </p:txBody>
            </p:sp>
          </p:grpSp>
          <p:grpSp>
            <p:nvGrpSpPr>
              <p:cNvPr id="86" name="Group 27"/>
              <p:cNvGrpSpPr>
                <a:grpSpLocks/>
              </p:cNvGrpSpPr>
              <p:nvPr/>
            </p:nvGrpSpPr>
            <p:grpSpPr bwMode="auto">
              <a:xfrm>
                <a:off x="2569482" y="2363793"/>
                <a:ext cx="561729" cy="507305"/>
                <a:chOff x="934" y="1440"/>
                <a:chExt cx="572" cy="535"/>
              </a:xfrm>
              <a:noFill/>
            </p:grpSpPr>
            <p:pic>
              <p:nvPicPr>
                <p:cNvPr id="87" name="Picture 28" descr="Bored"/>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1053" y="1440"/>
                  <a:ext cx="453" cy="33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88" name="Text Box 29"/>
                <p:cNvSpPr txBox="1">
                  <a:spLocks noChangeAspect="1" noChangeArrowheads="1"/>
                </p:cNvSpPr>
                <p:nvPr/>
              </p:nvSpPr>
              <p:spPr bwMode="auto">
                <a:xfrm>
                  <a:off x="934" y="1760"/>
                  <a:ext cx="557" cy="215"/>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800">
                      <a:solidFill>
                        <a:schemeClr val="tx1"/>
                      </a:solidFill>
                      <a:latin typeface="Arial" charset="0"/>
                    </a:defRPr>
                  </a:lvl1pPr>
                  <a:lvl2pPr marL="742950" indent="-285750">
                    <a:defRPr sz="800">
                      <a:solidFill>
                        <a:schemeClr val="tx1"/>
                      </a:solidFill>
                      <a:latin typeface="Arial" charset="0"/>
                    </a:defRPr>
                  </a:lvl2pPr>
                  <a:lvl3pPr marL="1143000" indent="-228600">
                    <a:defRPr sz="800">
                      <a:solidFill>
                        <a:schemeClr val="tx1"/>
                      </a:solidFill>
                      <a:latin typeface="Arial" charset="0"/>
                    </a:defRPr>
                  </a:lvl3pPr>
                  <a:lvl4pPr marL="1600200" indent="-228600">
                    <a:defRPr sz="800">
                      <a:solidFill>
                        <a:schemeClr val="tx1"/>
                      </a:solidFill>
                      <a:latin typeface="Arial" charset="0"/>
                    </a:defRPr>
                  </a:lvl4pPr>
                  <a:lvl5pPr marL="2057400" indent="-228600">
                    <a:defRPr sz="800">
                      <a:solidFill>
                        <a:schemeClr val="tx1"/>
                      </a:solidFill>
                      <a:latin typeface="Arial" charset="0"/>
                    </a:defRPr>
                  </a:lvl5pPr>
                  <a:lvl6pPr marL="2514600" indent="-228600" eaLnBrk="0" fontAlgn="base" hangingPunct="0">
                    <a:spcBef>
                      <a:spcPct val="0"/>
                    </a:spcBef>
                    <a:spcAft>
                      <a:spcPct val="0"/>
                    </a:spcAft>
                    <a:defRPr sz="800">
                      <a:solidFill>
                        <a:schemeClr val="tx1"/>
                      </a:solidFill>
                      <a:latin typeface="Arial" charset="0"/>
                    </a:defRPr>
                  </a:lvl6pPr>
                  <a:lvl7pPr marL="2971800" indent="-228600" eaLnBrk="0" fontAlgn="base" hangingPunct="0">
                    <a:spcBef>
                      <a:spcPct val="0"/>
                    </a:spcBef>
                    <a:spcAft>
                      <a:spcPct val="0"/>
                    </a:spcAft>
                    <a:defRPr sz="800">
                      <a:solidFill>
                        <a:schemeClr val="tx1"/>
                      </a:solidFill>
                      <a:latin typeface="Arial" charset="0"/>
                    </a:defRPr>
                  </a:lvl7pPr>
                  <a:lvl8pPr marL="3429000" indent="-228600" eaLnBrk="0" fontAlgn="base" hangingPunct="0">
                    <a:spcBef>
                      <a:spcPct val="0"/>
                    </a:spcBef>
                    <a:spcAft>
                      <a:spcPct val="0"/>
                    </a:spcAft>
                    <a:defRPr sz="800">
                      <a:solidFill>
                        <a:schemeClr val="tx1"/>
                      </a:solidFill>
                      <a:latin typeface="Arial" charset="0"/>
                    </a:defRPr>
                  </a:lvl8pPr>
                  <a:lvl9pPr marL="3886200" indent="-228600" eaLnBrk="0" fontAlgn="base" hangingPunct="0">
                    <a:spcBef>
                      <a:spcPct val="0"/>
                    </a:spcBef>
                    <a:spcAft>
                      <a:spcPct val="0"/>
                    </a:spcAft>
                    <a:defRPr sz="800">
                      <a:solidFill>
                        <a:schemeClr val="tx1"/>
                      </a:solidFill>
                      <a:latin typeface="Arial" charset="0"/>
                    </a:defRPr>
                  </a:lvl9pPr>
                </a:lstStyle>
                <a:p>
                  <a:pPr marL="0" marR="0" lvl="0" indent="0" algn="ctr" defTabSz="914400" eaLnBrk="0" fontAlgn="auto" latinLnBrk="0" hangingPunct="0">
                    <a:lnSpc>
                      <a:spcPct val="100000"/>
                    </a:lnSpc>
                    <a:spcBef>
                      <a:spcPct val="50000"/>
                    </a:spcBef>
                    <a:spcAft>
                      <a:spcPts val="0"/>
                    </a:spcAft>
                    <a:buClrTx/>
                    <a:buSzTx/>
                    <a:buFontTx/>
                    <a:buNone/>
                    <a:tabLst/>
                    <a:defRPr/>
                  </a:pPr>
                  <a:r>
                    <a:rPr kumimoji="0" lang="cs-CZ" sz="800" b="0" i="0" u="none" strike="noStrike" kern="0" cap="none" spc="0" normalizeH="0" baseline="0" noProof="0" dirty="0">
                      <a:ln>
                        <a:noFill/>
                      </a:ln>
                      <a:solidFill>
                        <a:srgbClr val="262626"/>
                      </a:solidFill>
                      <a:effectLst/>
                      <a:uLnTx/>
                      <a:uFillTx/>
                      <a:latin typeface="Calibri" panose="020F0502020204030204" pitchFamily="34" charset="0"/>
                      <a:cs typeface="Calibri" panose="020F0502020204030204" pitchFamily="34" charset="0"/>
                    </a:rPr>
                    <a:t>5.Nuda</a:t>
                  </a:r>
                  <a:endParaRPr kumimoji="0" lang="en-US" sz="800" b="0" i="0" u="none" strike="noStrike" kern="0" cap="none" spc="0" normalizeH="0" baseline="0" noProof="0" dirty="0">
                    <a:ln>
                      <a:noFill/>
                    </a:ln>
                    <a:solidFill>
                      <a:srgbClr val="262626"/>
                    </a:solidFill>
                    <a:effectLst/>
                    <a:uLnTx/>
                    <a:uFillTx/>
                    <a:latin typeface="Calibri" panose="020F0502020204030204" pitchFamily="34" charset="0"/>
                    <a:cs typeface="Calibri" panose="020F0502020204030204" pitchFamily="34" charset="0"/>
                  </a:endParaRPr>
                </a:p>
              </p:txBody>
            </p:sp>
          </p:grpSp>
          <p:sp>
            <p:nvSpPr>
              <p:cNvPr id="90" name="Ovál 89"/>
              <p:cNvSpPr>
                <a:spLocks noChangeAspect="1"/>
              </p:cNvSpPr>
              <p:nvPr/>
            </p:nvSpPr>
            <p:spPr>
              <a:xfrm>
                <a:off x="3082005" y="2594335"/>
                <a:ext cx="223755" cy="204403"/>
              </a:xfrm>
              <a:prstGeom prst="ellipse">
                <a:avLst/>
              </a:prstGeom>
              <a:solidFill>
                <a:srgbClr val="FBB04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dirty="0" err="1">
                  <a:ln>
                    <a:noFill/>
                  </a:ln>
                  <a:solidFill>
                    <a:srgbClr val="003399"/>
                  </a:solidFill>
                  <a:effectLst/>
                  <a:uLnTx/>
                  <a:uFillTx/>
                  <a:latin typeface="Calibri "/>
                  <a:ea typeface="+mn-ea"/>
                  <a:cs typeface="+mn-cs"/>
                </a:endParaRPr>
              </a:p>
            </p:txBody>
          </p:sp>
          <p:grpSp>
            <p:nvGrpSpPr>
              <p:cNvPr id="98" name="Group 79"/>
              <p:cNvGrpSpPr>
                <a:grpSpLocks/>
              </p:cNvGrpSpPr>
              <p:nvPr/>
            </p:nvGrpSpPr>
            <p:grpSpPr bwMode="auto">
              <a:xfrm>
                <a:off x="4373515" y="2284404"/>
                <a:ext cx="645711" cy="609966"/>
                <a:chOff x="3140" y="839"/>
                <a:chExt cx="695" cy="729"/>
              </a:xfrm>
              <a:noFill/>
            </p:grpSpPr>
            <p:pic>
              <p:nvPicPr>
                <p:cNvPr id="99" name="Picture 80" descr="Gratitude02"/>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3364" y="839"/>
                  <a:ext cx="307" cy="37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100" name="Text Box 81"/>
                <p:cNvSpPr txBox="1">
                  <a:spLocks noChangeAspect="1" noChangeArrowheads="1"/>
                </p:cNvSpPr>
                <p:nvPr/>
              </p:nvSpPr>
              <p:spPr bwMode="auto">
                <a:xfrm>
                  <a:off x="3140" y="1185"/>
                  <a:ext cx="695" cy="383"/>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800">
                      <a:solidFill>
                        <a:schemeClr val="tx1"/>
                      </a:solidFill>
                      <a:latin typeface="Arial" charset="0"/>
                    </a:defRPr>
                  </a:lvl1pPr>
                  <a:lvl2pPr marL="742950" indent="-285750">
                    <a:defRPr sz="800">
                      <a:solidFill>
                        <a:schemeClr val="tx1"/>
                      </a:solidFill>
                      <a:latin typeface="Arial" charset="0"/>
                    </a:defRPr>
                  </a:lvl2pPr>
                  <a:lvl3pPr marL="1143000" indent="-228600">
                    <a:defRPr sz="800">
                      <a:solidFill>
                        <a:schemeClr val="tx1"/>
                      </a:solidFill>
                      <a:latin typeface="Arial" charset="0"/>
                    </a:defRPr>
                  </a:lvl3pPr>
                  <a:lvl4pPr marL="1600200" indent="-228600">
                    <a:defRPr sz="800">
                      <a:solidFill>
                        <a:schemeClr val="tx1"/>
                      </a:solidFill>
                      <a:latin typeface="Arial" charset="0"/>
                    </a:defRPr>
                  </a:lvl4pPr>
                  <a:lvl5pPr marL="2057400" indent="-228600">
                    <a:defRPr sz="800">
                      <a:solidFill>
                        <a:schemeClr val="tx1"/>
                      </a:solidFill>
                      <a:latin typeface="Arial" charset="0"/>
                    </a:defRPr>
                  </a:lvl5pPr>
                  <a:lvl6pPr marL="2514600" indent="-228600" eaLnBrk="0" fontAlgn="base" hangingPunct="0">
                    <a:spcBef>
                      <a:spcPct val="0"/>
                    </a:spcBef>
                    <a:spcAft>
                      <a:spcPct val="0"/>
                    </a:spcAft>
                    <a:defRPr sz="800">
                      <a:solidFill>
                        <a:schemeClr val="tx1"/>
                      </a:solidFill>
                      <a:latin typeface="Arial" charset="0"/>
                    </a:defRPr>
                  </a:lvl6pPr>
                  <a:lvl7pPr marL="2971800" indent="-228600" eaLnBrk="0" fontAlgn="base" hangingPunct="0">
                    <a:spcBef>
                      <a:spcPct val="0"/>
                    </a:spcBef>
                    <a:spcAft>
                      <a:spcPct val="0"/>
                    </a:spcAft>
                    <a:defRPr sz="800">
                      <a:solidFill>
                        <a:schemeClr val="tx1"/>
                      </a:solidFill>
                      <a:latin typeface="Arial" charset="0"/>
                    </a:defRPr>
                  </a:lvl7pPr>
                  <a:lvl8pPr marL="3429000" indent="-228600" eaLnBrk="0" fontAlgn="base" hangingPunct="0">
                    <a:spcBef>
                      <a:spcPct val="0"/>
                    </a:spcBef>
                    <a:spcAft>
                      <a:spcPct val="0"/>
                    </a:spcAft>
                    <a:defRPr sz="800">
                      <a:solidFill>
                        <a:schemeClr val="tx1"/>
                      </a:solidFill>
                      <a:latin typeface="Arial" charset="0"/>
                    </a:defRPr>
                  </a:lvl8pPr>
                  <a:lvl9pPr marL="3886200" indent="-228600" eaLnBrk="0" fontAlgn="base" hangingPunct="0">
                    <a:spcBef>
                      <a:spcPct val="0"/>
                    </a:spcBef>
                    <a:spcAft>
                      <a:spcPct val="0"/>
                    </a:spcAft>
                    <a:defRPr sz="800">
                      <a:solidFill>
                        <a:schemeClr val="tx1"/>
                      </a:solidFill>
                      <a:latin typeface="Arial" charset="0"/>
                    </a:defRPr>
                  </a:lvl9pPr>
                </a:lstStyle>
                <a:p>
                  <a:pPr marL="0" marR="0" lvl="0" indent="0" algn="ctr" defTabSz="914400" eaLnBrk="0" fontAlgn="auto" latinLnBrk="0" hangingPunct="0">
                    <a:lnSpc>
                      <a:spcPct val="100000"/>
                    </a:lnSpc>
                    <a:spcBef>
                      <a:spcPct val="50000"/>
                    </a:spcBef>
                    <a:spcAft>
                      <a:spcPts val="0"/>
                    </a:spcAft>
                    <a:buClrTx/>
                    <a:buSzTx/>
                    <a:buFontTx/>
                    <a:buNone/>
                    <a:tabLst/>
                    <a:defRPr/>
                  </a:pPr>
                  <a:r>
                    <a:rPr kumimoji="0" lang="cs-CZ" sz="800" b="0" i="0" u="none" strike="noStrike" kern="0" cap="none" spc="0" normalizeH="0" baseline="0" noProof="0" dirty="0">
                      <a:ln>
                        <a:noFill/>
                      </a:ln>
                      <a:solidFill>
                        <a:srgbClr val="262626"/>
                      </a:solidFill>
                      <a:effectLst/>
                      <a:uLnTx/>
                      <a:uFillTx/>
                      <a:latin typeface="Calibri" panose="020F0502020204030204" pitchFamily="34" charset="0"/>
                      <a:cs typeface="Calibri" panose="020F0502020204030204" pitchFamily="34" charset="0"/>
                    </a:rPr>
                    <a:t>19.Vděčný / úleva</a:t>
                  </a:r>
                </a:p>
              </p:txBody>
            </p:sp>
          </p:grpSp>
          <p:grpSp>
            <p:nvGrpSpPr>
              <p:cNvPr id="107" name="Skupina 2"/>
              <p:cNvGrpSpPr>
                <a:grpSpLocks/>
              </p:cNvGrpSpPr>
              <p:nvPr/>
            </p:nvGrpSpPr>
            <p:grpSpPr bwMode="auto">
              <a:xfrm>
                <a:off x="6086643" y="2199829"/>
                <a:ext cx="579774" cy="544927"/>
                <a:chOff x="7278131" y="2095277"/>
                <a:chExt cx="959752" cy="1151857"/>
              </a:xfrm>
              <a:noFill/>
            </p:grpSpPr>
            <p:pic>
              <p:nvPicPr>
                <p:cNvPr id="108" name="Picture 73" descr="Trust Rev Aug 04"/>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7568998" y="2095277"/>
                  <a:ext cx="553560" cy="7631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109" name="Text Box 74"/>
                <p:cNvSpPr txBox="1">
                  <a:spLocks noChangeArrowheads="1"/>
                </p:cNvSpPr>
                <p:nvPr/>
              </p:nvSpPr>
              <p:spPr bwMode="auto">
                <a:xfrm>
                  <a:off x="7278131" y="2816182"/>
                  <a:ext cx="959752" cy="43095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800">
                      <a:solidFill>
                        <a:schemeClr val="tx1"/>
                      </a:solidFill>
                      <a:latin typeface="Arial" pitchFamily="34" charset="0"/>
                    </a:defRPr>
                  </a:lvl1pPr>
                  <a:lvl2pPr marL="742950" indent="-285750">
                    <a:defRPr sz="800">
                      <a:solidFill>
                        <a:schemeClr val="tx1"/>
                      </a:solidFill>
                      <a:latin typeface="Arial" pitchFamily="34" charset="0"/>
                    </a:defRPr>
                  </a:lvl2pPr>
                  <a:lvl3pPr marL="1143000" indent="-228600">
                    <a:defRPr sz="800">
                      <a:solidFill>
                        <a:schemeClr val="tx1"/>
                      </a:solidFill>
                      <a:latin typeface="Arial" pitchFamily="34" charset="0"/>
                    </a:defRPr>
                  </a:lvl3pPr>
                  <a:lvl4pPr marL="1600200" indent="-228600">
                    <a:defRPr sz="800">
                      <a:solidFill>
                        <a:schemeClr val="tx1"/>
                      </a:solidFill>
                      <a:latin typeface="Arial" pitchFamily="34" charset="0"/>
                    </a:defRPr>
                  </a:lvl4pPr>
                  <a:lvl5pPr marL="2057400" indent="-228600">
                    <a:defRPr sz="800">
                      <a:solidFill>
                        <a:schemeClr val="tx1"/>
                      </a:solidFill>
                      <a:latin typeface="Arial" pitchFamily="34" charset="0"/>
                    </a:defRPr>
                  </a:lvl5pPr>
                  <a:lvl6pPr marL="2514600" indent="-228600" eaLnBrk="0" fontAlgn="base" hangingPunct="0">
                    <a:spcBef>
                      <a:spcPct val="0"/>
                    </a:spcBef>
                    <a:spcAft>
                      <a:spcPct val="0"/>
                    </a:spcAft>
                    <a:defRPr sz="800">
                      <a:solidFill>
                        <a:schemeClr val="tx1"/>
                      </a:solidFill>
                      <a:latin typeface="Arial" pitchFamily="34" charset="0"/>
                    </a:defRPr>
                  </a:lvl6pPr>
                  <a:lvl7pPr marL="2971800" indent="-228600" eaLnBrk="0" fontAlgn="base" hangingPunct="0">
                    <a:spcBef>
                      <a:spcPct val="0"/>
                    </a:spcBef>
                    <a:spcAft>
                      <a:spcPct val="0"/>
                    </a:spcAft>
                    <a:defRPr sz="800">
                      <a:solidFill>
                        <a:schemeClr val="tx1"/>
                      </a:solidFill>
                      <a:latin typeface="Arial" pitchFamily="34" charset="0"/>
                    </a:defRPr>
                  </a:lvl7pPr>
                  <a:lvl8pPr marL="3429000" indent="-228600" eaLnBrk="0" fontAlgn="base" hangingPunct="0">
                    <a:spcBef>
                      <a:spcPct val="0"/>
                    </a:spcBef>
                    <a:spcAft>
                      <a:spcPct val="0"/>
                    </a:spcAft>
                    <a:defRPr sz="800">
                      <a:solidFill>
                        <a:schemeClr val="tx1"/>
                      </a:solidFill>
                      <a:latin typeface="Arial" pitchFamily="34" charset="0"/>
                    </a:defRPr>
                  </a:lvl8pPr>
                  <a:lvl9pPr marL="3886200" indent="-228600" eaLnBrk="0" fontAlgn="base" hangingPunct="0">
                    <a:spcBef>
                      <a:spcPct val="0"/>
                    </a:spcBef>
                    <a:spcAft>
                      <a:spcPct val="0"/>
                    </a:spcAft>
                    <a:defRPr sz="800">
                      <a:solidFill>
                        <a:schemeClr val="tx1"/>
                      </a:solidFill>
                      <a:latin typeface="Arial" pitchFamily="34" charset="0"/>
                    </a:defRPr>
                  </a:lvl9pPr>
                </a:lstStyle>
                <a:p>
                  <a:pPr marL="0" marR="0" lvl="0" indent="0" defTabSz="914400" eaLnBrk="0" fontAlgn="auto" latinLnBrk="0" hangingPunct="0">
                    <a:lnSpc>
                      <a:spcPct val="100000"/>
                    </a:lnSpc>
                    <a:spcBef>
                      <a:spcPts val="0"/>
                    </a:spcBef>
                    <a:spcAft>
                      <a:spcPts val="0"/>
                    </a:spcAft>
                    <a:buClrTx/>
                    <a:buSzTx/>
                    <a:buFontTx/>
                    <a:buNone/>
                    <a:tabLst/>
                    <a:defRPr/>
                  </a:pPr>
                  <a:r>
                    <a:rPr kumimoji="0" lang="cs-CZ" sz="800" b="0" i="0" u="none" strike="noStrike" kern="0" cap="none" spc="0" normalizeH="0" baseline="0" noProof="0" dirty="0">
                      <a:ln>
                        <a:noFill/>
                      </a:ln>
                      <a:solidFill>
                        <a:srgbClr val="262626"/>
                      </a:solidFill>
                      <a:effectLst/>
                      <a:uLnTx/>
                      <a:uFillTx/>
                      <a:latin typeface="Calibri" panose="020F0502020204030204" pitchFamily="34" charset="0"/>
                      <a:cs typeface="Calibri" panose="020F0502020204030204" pitchFamily="34" charset="0"/>
                    </a:rPr>
                    <a:t>2</a:t>
                  </a:r>
                  <a:r>
                    <a:rPr kumimoji="0" lang="en-US" sz="800" b="0" i="0" u="none" strike="noStrike" kern="0" cap="none" spc="0" normalizeH="0" baseline="0" noProof="0" dirty="0">
                      <a:ln>
                        <a:noFill/>
                      </a:ln>
                      <a:solidFill>
                        <a:srgbClr val="262626"/>
                      </a:solidFill>
                      <a:effectLst/>
                      <a:uLnTx/>
                      <a:uFillTx/>
                      <a:latin typeface="Calibri" panose="020F0502020204030204" pitchFamily="34" charset="0"/>
                      <a:cs typeface="Calibri" panose="020F0502020204030204" pitchFamily="34" charset="0"/>
                    </a:rPr>
                    <a:t>4</a:t>
                  </a:r>
                  <a:r>
                    <a:rPr kumimoji="0" lang="cs-CZ" sz="800" b="0" i="0" u="none" strike="noStrike" kern="0" cap="none" spc="0" normalizeH="0" baseline="0" noProof="0" dirty="0">
                      <a:ln>
                        <a:noFill/>
                      </a:ln>
                      <a:solidFill>
                        <a:srgbClr val="262626"/>
                      </a:solidFill>
                      <a:effectLst/>
                      <a:uLnTx/>
                      <a:uFillTx/>
                      <a:latin typeface="Calibri" panose="020F0502020204030204" pitchFamily="34" charset="0"/>
                      <a:cs typeface="Calibri" panose="020F0502020204030204" pitchFamily="34" charset="0"/>
                    </a:rPr>
                    <a:t>.Důvěra</a:t>
                  </a:r>
                  <a:endParaRPr kumimoji="0" lang="en-US" sz="800" b="0" i="0" u="none" strike="noStrike" kern="0" cap="none" spc="0" normalizeH="0" baseline="0" noProof="0" dirty="0">
                    <a:ln>
                      <a:noFill/>
                    </a:ln>
                    <a:solidFill>
                      <a:srgbClr val="262626"/>
                    </a:solidFill>
                    <a:effectLst/>
                    <a:uLnTx/>
                    <a:uFillTx/>
                    <a:latin typeface="Calibri" panose="020F0502020204030204" pitchFamily="34" charset="0"/>
                    <a:cs typeface="Calibri" panose="020F0502020204030204" pitchFamily="34" charset="0"/>
                  </a:endParaRPr>
                </a:p>
              </p:txBody>
            </p:sp>
          </p:grpSp>
          <p:grpSp>
            <p:nvGrpSpPr>
              <p:cNvPr id="119" name="Skupina 1"/>
              <p:cNvGrpSpPr>
                <a:grpSpLocks/>
              </p:cNvGrpSpPr>
              <p:nvPr/>
            </p:nvGrpSpPr>
            <p:grpSpPr bwMode="auto">
              <a:xfrm>
                <a:off x="5893894" y="3060281"/>
                <a:ext cx="759499" cy="758078"/>
                <a:chOff x="5981899" y="3070522"/>
                <a:chExt cx="1664018" cy="1389552"/>
              </a:xfrm>
              <a:noFill/>
            </p:grpSpPr>
            <p:pic>
              <p:nvPicPr>
                <p:cNvPr id="120" name="Picture 93" descr="Inspired 02"/>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6399312" y="3070522"/>
                  <a:ext cx="970309" cy="86857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121" name="Text Box 94"/>
                <p:cNvSpPr txBox="1">
                  <a:spLocks noChangeAspect="1" noChangeArrowheads="1"/>
                </p:cNvSpPr>
                <p:nvPr/>
              </p:nvSpPr>
              <p:spPr bwMode="auto">
                <a:xfrm>
                  <a:off x="5981899" y="3872825"/>
                  <a:ext cx="1664018" cy="58724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800">
                      <a:solidFill>
                        <a:schemeClr val="tx1"/>
                      </a:solidFill>
                      <a:latin typeface="Arial" pitchFamily="34" charset="0"/>
                    </a:defRPr>
                  </a:lvl1pPr>
                  <a:lvl2pPr marL="742950" indent="-285750">
                    <a:defRPr sz="800">
                      <a:solidFill>
                        <a:schemeClr val="tx1"/>
                      </a:solidFill>
                      <a:latin typeface="Arial" pitchFamily="34" charset="0"/>
                    </a:defRPr>
                  </a:lvl2pPr>
                  <a:lvl3pPr marL="1143000" indent="-228600">
                    <a:defRPr sz="800">
                      <a:solidFill>
                        <a:schemeClr val="tx1"/>
                      </a:solidFill>
                      <a:latin typeface="Arial" pitchFamily="34" charset="0"/>
                    </a:defRPr>
                  </a:lvl3pPr>
                  <a:lvl4pPr marL="1600200" indent="-228600">
                    <a:defRPr sz="800">
                      <a:solidFill>
                        <a:schemeClr val="tx1"/>
                      </a:solidFill>
                      <a:latin typeface="Arial" pitchFamily="34" charset="0"/>
                    </a:defRPr>
                  </a:lvl4pPr>
                  <a:lvl5pPr marL="2057400" indent="-228600">
                    <a:defRPr sz="800">
                      <a:solidFill>
                        <a:schemeClr val="tx1"/>
                      </a:solidFill>
                      <a:latin typeface="Arial" pitchFamily="34" charset="0"/>
                    </a:defRPr>
                  </a:lvl5pPr>
                  <a:lvl6pPr marL="2514600" indent="-228600" eaLnBrk="0" fontAlgn="base" hangingPunct="0">
                    <a:spcBef>
                      <a:spcPct val="0"/>
                    </a:spcBef>
                    <a:spcAft>
                      <a:spcPct val="0"/>
                    </a:spcAft>
                    <a:defRPr sz="800">
                      <a:solidFill>
                        <a:schemeClr val="tx1"/>
                      </a:solidFill>
                      <a:latin typeface="Arial" pitchFamily="34" charset="0"/>
                    </a:defRPr>
                  </a:lvl6pPr>
                  <a:lvl7pPr marL="2971800" indent="-228600" eaLnBrk="0" fontAlgn="base" hangingPunct="0">
                    <a:spcBef>
                      <a:spcPct val="0"/>
                    </a:spcBef>
                    <a:spcAft>
                      <a:spcPct val="0"/>
                    </a:spcAft>
                    <a:defRPr sz="800">
                      <a:solidFill>
                        <a:schemeClr val="tx1"/>
                      </a:solidFill>
                      <a:latin typeface="Arial" pitchFamily="34" charset="0"/>
                    </a:defRPr>
                  </a:lvl7pPr>
                  <a:lvl8pPr marL="3429000" indent="-228600" eaLnBrk="0" fontAlgn="base" hangingPunct="0">
                    <a:spcBef>
                      <a:spcPct val="0"/>
                    </a:spcBef>
                    <a:spcAft>
                      <a:spcPct val="0"/>
                    </a:spcAft>
                    <a:defRPr sz="800">
                      <a:solidFill>
                        <a:schemeClr val="tx1"/>
                      </a:solidFill>
                      <a:latin typeface="Arial" pitchFamily="34" charset="0"/>
                    </a:defRPr>
                  </a:lvl8pPr>
                  <a:lvl9pPr marL="3886200" indent="-228600" eaLnBrk="0" fontAlgn="base" hangingPunct="0">
                    <a:spcBef>
                      <a:spcPct val="0"/>
                    </a:spcBef>
                    <a:spcAft>
                      <a:spcPct val="0"/>
                    </a:spcAft>
                    <a:defRPr sz="800">
                      <a:solidFill>
                        <a:schemeClr val="tx1"/>
                      </a:solidFill>
                      <a:latin typeface="Arial" pitchFamily="34" charset="0"/>
                    </a:defRPr>
                  </a:lvl9pP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cs-CZ" sz="8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29.Inspirace/</a:t>
                  </a:r>
                </a:p>
                <a:p>
                  <a:pPr marL="0" marR="0" lvl="0" indent="0" algn="ctr" defTabSz="914400" eaLnBrk="0" fontAlgn="auto" latinLnBrk="0" hangingPunct="0">
                    <a:lnSpc>
                      <a:spcPct val="100000"/>
                    </a:lnSpc>
                    <a:spcBef>
                      <a:spcPts val="0"/>
                    </a:spcBef>
                    <a:spcAft>
                      <a:spcPts val="0"/>
                    </a:spcAft>
                    <a:buClrTx/>
                    <a:buSzTx/>
                    <a:buFontTx/>
                    <a:buNone/>
                    <a:tabLst/>
                    <a:defRPr/>
                  </a:pPr>
                  <a:r>
                    <a:rPr kumimoji="0" lang="cs-CZ" sz="8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nápad</a:t>
                  </a:r>
                  <a:endParaRPr kumimoji="0" lang="en-US" sz="8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grpSp>
        </p:grpSp>
      </p:grpSp>
      <p:sp>
        <p:nvSpPr>
          <p:cNvPr id="138" name="TextovéPole 137"/>
          <p:cNvSpPr txBox="1"/>
          <p:nvPr/>
        </p:nvSpPr>
        <p:spPr>
          <a:xfrm>
            <a:off x="2527031" y="2501855"/>
            <a:ext cx="395014" cy="215444"/>
          </a:xfrm>
          <a:prstGeom prst="rect">
            <a:avLst/>
          </a:prstGeom>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sz="800" b="1" kern="0" noProof="0" dirty="0">
                <a:solidFill>
                  <a:srgbClr val="FFFFFF"/>
                </a:solidFill>
                <a:latin typeface="Calibri "/>
                <a:cs typeface="Arial" pitchFamily="34" charset="0"/>
              </a:rPr>
              <a:t>1</a:t>
            </a:r>
            <a:r>
              <a:rPr kumimoji="0" lang="cs-CZ" sz="800" b="1" i="0" u="none" strike="noStrike" kern="0" cap="none" spc="0" normalizeH="0" baseline="0" noProof="0" dirty="0">
                <a:ln>
                  <a:noFill/>
                </a:ln>
                <a:solidFill>
                  <a:srgbClr val="FFFFFF"/>
                </a:solidFill>
                <a:effectLst/>
                <a:uLnTx/>
                <a:uFillTx/>
                <a:latin typeface="Calibri "/>
                <a:cs typeface="Arial" pitchFamily="34" charset="0"/>
              </a:rPr>
              <a:t> %</a:t>
            </a:r>
          </a:p>
        </p:txBody>
      </p:sp>
      <p:grpSp>
        <p:nvGrpSpPr>
          <p:cNvPr id="145" name="Skupina 144"/>
          <p:cNvGrpSpPr/>
          <p:nvPr/>
        </p:nvGrpSpPr>
        <p:grpSpPr>
          <a:xfrm>
            <a:off x="2394291" y="1275606"/>
            <a:ext cx="449517" cy="286217"/>
            <a:chOff x="2674986" y="1337170"/>
            <a:chExt cx="449517" cy="286217"/>
          </a:xfrm>
        </p:grpSpPr>
        <p:sp>
          <p:nvSpPr>
            <p:cNvPr id="139" name="Ovál 138"/>
            <p:cNvSpPr/>
            <p:nvPr/>
          </p:nvSpPr>
          <p:spPr>
            <a:xfrm>
              <a:off x="2704770" y="1337170"/>
              <a:ext cx="313315" cy="286217"/>
            </a:xfrm>
            <a:prstGeom prst="ellipse">
              <a:avLst/>
            </a:prstGeom>
            <a:solidFill>
              <a:srgbClr val="FBB04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dirty="0" err="1">
                <a:ln>
                  <a:noFill/>
                </a:ln>
                <a:solidFill>
                  <a:srgbClr val="003399"/>
                </a:solidFill>
                <a:effectLst/>
                <a:uLnTx/>
                <a:uFillTx/>
                <a:latin typeface="Calibri "/>
                <a:ea typeface="+mn-ea"/>
                <a:cs typeface="+mn-cs"/>
              </a:endParaRPr>
            </a:p>
          </p:txBody>
        </p:sp>
        <p:sp>
          <p:nvSpPr>
            <p:cNvPr id="140" name="TextovéPole 139"/>
            <p:cNvSpPr txBox="1"/>
            <p:nvPr/>
          </p:nvSpPr>
          <p:spPr>
            <a:xfrm>
              <a:off x="2674986" y="1361333"/>
              <a:ext cx="449517" cy="246221"/>
            </a:xfrm>
            <a:prstGeom prst="rect">
              <a:avLst/>
            </a:prstGeom>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sz="1000" b="1" kern="0" dirty="0">
                  <a:solidFill>
                    <a:srgbClr val="FFFFFF"/>
                  </a:solidFill>
                  <a:latin typeface="Calibri "/>
                  <a:cs typeface="Arial" pitchFamily="34" charset="0"/>
                </a:rPr>
                <a:t>2</a:t>
              </a:r>
              <a:r>
                <a:rPr kumimoji="0" lang="cs-CZ" sz="1000" b="1" i="0" u="none" strike="noStrike" kern="0" cap="none" spc="0" normalizeH="0" baseline="0" noProof="0" dirty="0">
                  <a:ln>
                    <a:noFill/>
                  </a:ln>
                  <a:solidFill>
                    <a:srgbClr val="FFFFFF"/>
                  </a:solidFill>
                  <a:effectLst/>
                  <a:uLnTx/>
                  <a:uFillTx/>
                  <a:latin typeface="Calibri "/>
                  <a:cs typeface="Arial" pitchFamily="34" charset="0"/>
                </a:rPr>
                <a:t> %</a:t>
              </a:r>
            </a:p>
          </p:txBody>
        </p:sp>
      </p:grpSp>
      <p:sp>
        <p:nvSpPr>
          <p:cNvPr id="142" name="Ovál 141"/>
          <p:cNvSpPr>
            <a:spLocks noChangeAspect="1"/>
          </p:cNvSpPr>
          <p:nvPr/>
        </p:nvSpPr>
        <p:spPr>
          <a:xfrm>
            <a:off x="1438811" y="1587235"/>
            <a:ext cx="236450" cy="216000"/>
          </a:xfrm>
          <a:prstGeom prst="ellipse">
            <a:avLst/>
          </a:prstGeom>
          <a:solidFill>
            <a:srgbClr val="FBB04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dirty="0" err="1">
              <a:ln>
                <a:noFill/>
              </a:ln>
              <a:solidFill>
                <a:srgbClr val="003399"/>
              </a:solidFill>
              <a:effectLst/>
              <a:uLnTx/>
              <a:uFillTx/>
              <a:latin typeface="Calibri "/>
              <a:ea typeface="+mn-ea"/>
              <a:cs typeface="+mn-cs"/>
            </a:endParaRPr>
          </a:p>
        </p:txBody>
      </p:sp>
      <p:sp>
        <p:nvSpPr>
          <p:cNvPr id="143" name="TextovéPole 142"/>
          <p:cNvSpPr txBox="1"/>
          <p:nvPr/>
        </p:nvSpPr>
        <p:spPr>
          <a:xfrm>
            <a:off x="1387116" y="1586754"/>
            <a:ext cx="395014" cy="215444"/>
          </a:xfrm>
          <a:prstGeom prst="rect">
            <a:avLst/>
          </a:prstGeom>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sz="800" b="1" kern="0" noProof="0" dirty="0">
                <a:solidFill>
                  <a:srgbClr val="FFFFFF"/>
                </a:solidFill>
                <a:latin typeface="Calibri "/>
                <a:cs typeface="Arial" pitchFamily="34" charset="0"/>
              </a:rPr>
              <a:t>1</a:t>
            </a:r>
            <a:r>
              <a:rPr kumimoji="0" lang="cs-CZ" sz="800" b="1" i="0" u="none" strike="noStrike" kern="0" cap="none" spc="0" normalizeH="0" baseline="0" noProof="0" dirty="0">
                <a:ln>
                  <a:noFill/>
                </a:ln>
                <a:solidFill>
                  <a:srgbClr val="FFFFFF"/>
                </a:solidFill>
                <a:effectLst/>
                <a:uLnTx/>
                <a:uFillTx/>
                <a:latin typeface="Calibri "/>
                <a:cs typeface="Arial" pitchFamily="34" charset="0"/>
              </a:rPr>
              <a:t> %</a:t>
            </a:r>
          </a:p>
        </p:txBody>
      </p:sp>
      <p:grpSp>
        <p:nvGrpSpPr>
          <p:cNvPr id="146" name="Skupina 145"/>
          <p:cNvGrpSpPr/>
          <p:nvPr/>
        </p:nvGrpSpPr>
        <p:grpSpPr>
          <a:xfrm>
            <a:off x="3195922" y="1923584"/>
            <a:ext cx="449517" cy="286217"/>
            <a:chOff x="2674986" y="1337170"/>
            <a:chExt cx="449517" cy="286217"/>
          </a:xfrm>
        </p:grpSpPr>
        <p:sp>
          <p:nvSpPr>
            <p:cNvPr id="147" name="Ovál 146"/>
            <p:cNvSpPr/>
            <p:nvPr/>
          </p:nvSpPr>
          <p:spPr>
            <a:xfrm>
              <a:off x="2704770" y="1337170"/>
              <a:ext cx="313315" cy="286217"/>
            </a:xfrm>
            <a:prstGeom prst="ellipse">
              <a:avLst/>
            </a:prstGeom>
            <a:solidFill>
              <a:srgbClr val="FBB04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dirty="0" err="1">
                <a:ln>
                  <a:noFill/>
                </a:ln>
                <a:solidFill>
                  <a:srgbClr val="003399"/>
                </a:solidFill>
                <a:effectLst/>
                <a:uLnTx/>
                <a:uFillTx/>
                <a:latin typeface="Calibri "/>
                <a:ea typeface="+mn-ea"/>
                <a:cs typeface="+mn-cs"/>
              </a:endParaRPr>
            </a:p>
          </p:txBody>
        </p:sp>
        <p:sp>
          <p:nvSpPr>
            <p:cNvPr id="148" name="TextovéPole 147"/>
            <p:cNvSpPr txBox="1"/>
            <p:nvPr/>
          </p:nvSpPr>
          <p:spPr>
            <a:xfrm>
              <a:off x="2674986" y="1361333"/>
              <a:ext cx="449517" cy="246221"/>
            </a:xfrm>
            <a:prstGeom prst="rect">
              <a:avLst/>
            </a:prstGeom>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00" b="1" i="0" u="none" strike="noStrike" kern="0" cap="none" spc="0" normalizeH="0" baseline="0" noProof="0" dirty="0">
                  <a:ln>
                    <a:noFill/>
                  </a:ln>
                  <a:solidFill>
                    <a:srgbClr val="FFFFFF"/>
                  </a:solidFill>
                  <a:effectLst/>
                  <a:uLnTx/>
                  <a:uFillTx/>
                  <a:latin typeface="Calibri "/>
                  <a:cs typeface="Arial" pitchFamily="34" charset="0"/>
                </a:rPr>
                <a:t>2 %</a:t>
              </a:r>
            </a:p>
          </p:txBody>
        </p:sp>
      </p:grpSp>
      <p:grpSp>
        <p:nvGrpSpPr>
          <p:cNvPr id="155" name="Skupina 154"/>
          <p:cNvGrpSpPr/>
          <p:nvPr/>
        </p:nvGrpSpPr>
        <p:grpSpPr>
          <a:xfrm>
            <a:off x="2742524" y="3539281"/>
            <a:ext cx="449517" cy="286217"/>
            <a:chOff x="2674986" y="1337170"/>
            <a:chExt cx="449517" cy="286217"/>
          </a:xfrm>
        </p:grpSpPr>
        <p:sp>
          <p:nvSpPr>
            <p:cNvPr id="156" name="Ovál 155"/>
            <p:cNvSpPr/>
            <p:nvPr/>
          </p:nvSpPr>
          <p:spPr>
            <a:xfrm>
              <a:off x="2704770" y="1337170"/>
              <a:ext cx="313315" cy="286217"/>
            </a:xfrm>
            <a:prstGeom prst="ellipse">
              <a:avLst/>
            </a:prstGeom>
            <a:solidFill>
              <a:srgbClr val="FF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dirty="0" err="1">
                <a:ln>
                  <a:noFill/>
                </a:ln>
                <a:solidFill>
                  <a:srgbClr val="003399"/>
                </a:solidFill>
                <a:effectLst/>
                <a:uLnTx/>
                <a:uFillTx/>
                <a:latin typeface="Calibri "/>
                <a:ea typeface="+mn-ea"/>
                <a:cs typeface="+mn-cs"/>
              </a:endParaRPr>
            </a:p>
          </p:txBody>
        </p:sp>
        <p:sp>
          <p:nvSpPr>
            <p:cNvPr id="157" name="TextovéPole 156"/>
            <p:cNvSpPr txBox="1"/>
            <p:nvPr/>
          </p:nvSpPr>
          <p:spPr>
            <a:xfrm>
              <a:off x="2674986" y="1361333"/>
              <a:ext cx="449517" cy="246221"/>
            </a:xfrm>
            <a:prstGeom prst="rect">
              <a:avLst/>
            </a:prstGeom>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sz="1000" b="1" kern="0" dirty="0">
                  <a:solidFill>
                    <a:srgbClr val="FFFFFF"/>
                  </a:solidFill>
                  <a:latin typeface="Calibri "/>
                  <a:cs typeface="Arial" pitchFamily="34" charset="0"/>
                </a:rPr>
                <a:t>2</a:t>
              </a:r>
              <a:r>
                <a:rPr kumimoji="0" lang="cs-CZ" sz="1000" b="1" i="0" u="none" strike="noStrike" kern="0" cap="none" spc="0" normalizeH="0" baseline="0" noProof="0" dirty="0">
                  <a:ln>
                    <a:noFill/>
                  </a:ln>
                  <a:solidFill>
                    <a:srgbClr val="FFFFFF"/>
                  </a:solidFill>
                  <a:effectLst/>
                  <a:uLnTx/>
                  <a:uFillTx/>
                  <a:latin typeface="Calibri "/>
                  <a:cs typeface="Arial" pitchFamily="34" charset="0"/>
                </a:rPr>
                <a:t> %</a:t>
              </a:r>
            </a:p>
          </p:txBody>
        </p:sp>
      </p:grpSp>
      <p:sp>
        <p:nvSpPr>
          <p:cNvPr id="159" name="TextovéPole 158"/>
          <p:cNvSpPr txBox="1"/>
          <p:nvPr/>
        </p:nvSpPr>
        <p:spPr>
          <a:xfrm>
            <a:off x="2518686" y="2976954"/>
            <a:ext cx="395014" cy="215444"/>
          </a:xfrm>
          <a:prstGeom prst="rect">
            <a:avLst/>
          </a:prstGeom>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sz="800" b="1" kern="0" noProof="0" dirty="0">
                <a:solidFill>
                  <a:srgbClr val="FFFFFF"/>
                </a:solidFill>
                <a:latin typeface="Calibri "/>
                <a:cs typeface="Arial" pitchFamily="34" charset="0"/>
              </a:rPr>
              <a:t>1</a:t>
            </a:r>
            <a:r>
              <a:rPr kumimoji="0" lang="cs-CZ" sz="800" b="1" i="0" u="none" strike="noStrike" kern="0" cap="none" spc="0" normalizeH="0" baseline="0" noProof="0" dirty="0">
                <a:ln>
                  <a:noFill/>
                </a:ln>
                <a:solidFill>
                  <a:srgbClr val="FFFFFF"/>
                </a:solidFill>
                <a:effectLst/>
                <a:uLnTx/>
                <a:uFillTx/>
                <a:latin typeface="Calibri "/>
                <a:cs typeface="Arial" pitchFamily="34" charset="0"/>
              </a:rPr>
              <a:t> %</a:t>
            </a:r>
          </a:p>
        </p:txBody>
      </p:sp>
      <p:grpSp>
        <p:nvGrpSpPr>
          <p:cNvPr id="245" name="Skupina 244"/>
          <p:cNvGrpSpPr/>
          <p:nvPr/>
        </p:nvGrpSpPr>
        <p:grpSpPr>
          <a:xfrm>
            <a:off x="4134040" y="1277721"/>
            <a:ext cx="395014" cy="216577"/>
            <a:chOff x="3990047" y="1301858"/>
            <a:chExt cx="395014" cy="216577"/>
          </a:xfrm>
        </p:grpSpPr>
        <p:sp>
          <p:nvSpPr>
            <p:cNvPr id="238" name="Ovál 237"/>
            <p:cNvSpPr>
              <a:spLocks noChangeAspect="1"/>
            </p:cNvSpPr>
            <p:nvPr/>
          </p:nvSpPr>
          <p:spPr>
            <a:xfrm>
              <a:off x="4044206" y="1302435"/>
              <a:ext cx="236450" cy="216000"/>
            </a:xfrm>
            <a:prstGeom prst="ellipse">
              <a:avLst/>
            </a:prstGeom>
            <a:solidFill>
              <a:srgbClr val="A1C46B"/>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dirty="0" err="1">
                <a:ln>
                  <a:noFill/>
                </a:ln>
                <a:solidFill>
                  <a:srgbClr val="003399"/>
                </a:solidFill>
                <a:effectLst/>
                <a:uLnTx/>
                <a:uFillTx/>
                <a:latin typeface="Calibri "/>
                <a:ea typeface="+mn-ea"/>
                <a:cs typeface="+mn-cs"/>
              </a:endParaRPr>
            </a:p>
          </p:txBody>
        </p:sp>
        <p:sp>
          <p:nvSpPr>
            <p:cNvPr id="239" name="TextovéPole 238"/>
            <p:cNvSpPr txBox="1"/>
            <p:nvPr/>
          </p:nvSpPr>
          <p:spPr>
            <a:xfrm>
              <a:off x="3990047" y="1301858"/>
              <a:ext cx="395014" cy="215444"/>
            </a:xfrm>
            <a:prstGeom prst="rect">
              <a:avLst/>
            </a:prstGeom>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sz="800" b="1" kern="0" dirty="0">
                  <a:solidFill>
                    <a:srgbClr val="FFFFFF"/>
                  </a:solidFill>
                  <a:latin typeface="Calibri "/>
                  <a:cs typeface="Arial" pitchFamily="34" charset="0"/>
                </a:rPr>
                <a:t>2</a:t>
              </a:r>
              <a:r>
                <a:rPr kumimoji="0" lang="cs-CZ" sz="800" b="1" i="0" u="none" strike="noStrike" kern="0" cap="none" spc="0" normalizeH="0" baseline="0" noProof="0" dirty="0">
                  <a:ln>
                    <a:noFill/>
                  </a:ln>
                  <a:solidFill>
                    <a:srgbClr val="FFFFFF"/>
                  </a:solidFill>
                  <a:effectLst/>
                  <a:uLnTx/>
                  <a:uFillTx/>
                  <a:latin typeface="Calibri "/>
                  <a:cs typeface="Arial" pitchFamily="34" charset="0"/>
                </a:rPr>
                <a:t> %</a:t>
              </a:r>
            </a:p>
          </p:txBody>
        </p:sp>
      </p:grpSp>
      <p:grpSp>
        <p:nvGrpSpPr>
          <p:cNvPr id="242" name="Skupina 241"/>
          <p:cNvGrpSpPr/>
          <p:nvPr/>
        </p:nvGrpSpPr>
        <p:grpSpPr>
          <a:xfrm>
            <a:off x="6904770" y="1433430"/>
            <a:ext cx="449517" cy="286217"/>
            <a:chOff x="2674986" y="1337170"/>
            <a:chExt cx="449517" cy="286217"/>
          </a:xfrm>
        </p:grpSpPr>
        <p:sp>
          <p:nvSpPr>
            <p:cNvPr id="243" name="Ovál 242"/>
            <p:cNvSpPr/>
            <p:nvPr/>
          </p:nvSpPr>
          <p:spPr>
            <a:xfrm>
              <a:off x="2704770" y="1337170"/>
              <a:ext cx="313315" cy="286217"/>
            </a:xfrm>
            <a:prstGeom prst="ellipse">
              <a:avLst/>
            </a:prstGeom>
            <a:solidFill>
              <a:srgbClr val="A1C46B"/>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dirty="0" err="1">
                <a:ln>
                  <a:noFill/>
                </a:ln>
                <a:solidFill>
                  <a:srgbClr val="003399"/>
                </a:solidFill>
                <a:effectLst/>
                <a:uLnTx/>
                <a:uFillTx/>
                <a:latin typeface="Calibri "/>
                <a:ea typeface="+mn-ea"/>
                <a:cs typeface="+mn-cs"/>
              </a:endParaRPr>
            </a:p>
          </p:txBody>
        </p:sp>
        <p:sp>
          <p:nvSpPr>
            <p:cNvPr id="244" name="TextovéPole 243"/>
            <p:cNvSpPr txBox="1"/>
            <p:nvPr/>
          </p:nvSpPr>
          <p:spPr>
            <a:xfrm>
              <a:off x="2674986" y="1361333"/>
              <a:ext cx="449517" cy="246221"/>
            </a:xfrm>
            <a:prstGeom prst="rect">
              <a:avLst/>
            </a:prstGeom>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sz="1000" b="1" kern="0" dirty="0">
                  <a:solidFill>
                    <a:srgbClr val="FFFFFF"/>
                  </a:solidFill>
                  <a:latin typeface="Calibri "/>
                  <a:cs typeface="Arial" pitchFamily="34" charset="0"/>
                </a:rPr>
                <a:t>6</a:t>
              </a:r>
              <a:r>
                <a:rPr kumimoji="0" lang="cs-CZ" sz="1000" b="1" i="0" u="none" strike="noStrike" kern="0" cap="none" spc="0" normalizeH="0" baseline="0" noProof="0" dirty="0">
                  <a:ln>
                    <a:noFill/>
                  </a:ln>
                  <a:solidFill>
                    <a:srgbClr val="FFFFFF"/>
                  </a:solidFill>
                  <a:effectLst/>
                  <a:uLnTx/>
                  <a:uFillTx/>
                  <a:latin typeface="Calibri "/>
                  <a:cs typeface="Arial" pitchFamily="34" charset="0"/>
                </a:rPr>
                <a:t> %</a:t>
              </a:r>
            </a:p>
          </p:txBody>
        </p:sp>
      </p:grpSp>
      <p:grpSp>
        <p:nvGrpSpPr>
          <p:cNvPr id="246" name="Skupina 245"/>
          <p:cNvGrpSpPr/>
          <p:nvPr/>
        </p:nvGrpSpPr>
        <p:grpSpPr>
          <a:xfrm>
            <a:off x="3879459" y="2113762"/>
            <a:ext cx="395014" cy="216577"/>
            <a:chOff x="3990047" y="1301858"/>
            <a:chExt cx="395014" cy="216577"/>
          </a:xfrm>
        </p:grpSpPr>
        <p:sp>
          <p:nvSpPr>
            <p:cNvPr id="247" name="Ovál 246"/>
            <p:cNvSpPr>
              <a:spLocks noChangeAspect="1"/>
            </p:cNvSpPr>
            <p:nvPr/>
          </p:nvSpPr>
          <p:spPr>
            <a:xfrm>
              <a:off x="4044206" y="1302435"/>
              <a:ext cx="236450" cy="216000"/>
            </a:xfrm>
            <a:prstGeom prst="ellipse">
              <a:avLst/>
            </a:prstGeom>
            <a:solidFill>
              <a:srgbClr val="A1C46B"/>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dirty="0" err="1">
                <a:ln>
                  <a:noFill/>
                </a:ln>
                <a:solidFill>
                  <a:srgbClr val="003399"/>
                </a:solidFill>
                <a:effectLst/>
                <a:uLnTx/>
                <a:uFillTx/>
                <a:latin typeface="Calibri "/>
                <a:ea typeface="+mn-ea"/>
                <a:cs typeface="+mn-cs"/>
              </a:endParaRPr>
            </a:p>
          </p:txBody>
        </p:sp>
        <p:sp>
          <p:nvSpPr>
            <p:cNvPr id="248" name="TextovéPole 247"/>
            <p:cNvSpPr txBox="1"/>
            <p:nvPr/>
          </p:nvSpPr>
          <p:spPr>
            <a:xfrm>
              <a:off x="3990047" y="1301858"/>
              <a:ext cx="395014" cy="215444"/>
            </a:xfrm>
            <a:prstGeom prst="rect">
              <a:avLst/>
            </a:prstGeom>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sz="800" b="1" kern="0" dirty="0">
                  <a:solidFill>
                    <a:srgbClr val="FFFFFF"/>
                  </a:solidFill>
                  <a:latin typeface="Calibri "/>
                  <a:cs typeface="Arial" pitchFamily="34" charset="0"/>
                </a:rPr>
                <a:t>2</a:t>
              </a:r>
              <a:r>
                <a:rPr kumimoji="0" lang="cs-CZ" sz="800" b="1" i="0" u="none" strike="noStrike" kern="0" cap="none" spc="0" normalizeH="0" baseline="0" noProof="0" dirty="0">
                  <a:ln>
                    <a:noFill/>
                  </a:ln>
                  <a:solidFill>
                    <a:srgbClr val="FFFFFF"/>
                  </a:solidFill>
                  <a:effectLst/>
                  <a:uLnTx/>
                  <a:uFillTx/>
                  <a:latin typeface="Calibri "/>
                  <a:cs typeface="Arial" pitchFamily="34" charset="0"/>
                </a:rPr>
                <a:t> %</a:t>
              </a:r>
            </a:p>
          </p:txBody>
        </p:sp>
      </p:grpSp>
      <p:grpSp>
        <p:nvGrpSpPr>
          <p:cNvPr id="250" name="Skupina 249"/>
          <p:cNvGrpSpPr>
            <a:grpSpLocks noChangeAspect="1"/>
          </p:cNvGrpSpPr>
          <p:nvPr/>
        </p:nvGrpSpPr>
        <p:grpSpPr>
          <a:xfrm>
            <a:off x="4865736" y="1354555"/>
            <a:ext cx="684000" cy="497498"/>
            <a:chOff x="2649711" y="1337169"/>
            <a:chExt cx="610401" cy="443967"/>
          </a:xfrm>
        </p:grpSpPr>
        <p:sp>
          <p:nvSpPr>
            <p:cNvPr id="251" name="Ovál 250"/>
            <p:cNvSpPr>
              <a:spLocks noChangeAspect="1"/>
            </p:cNvSpPr>
            <p:nvPr/>
          </p:nvSpPr>
          <p:spPr>
            <a:xfrm>
              <a:off x="2704769" y="1337169"/>
              <a:ext cx="486000" cy="443967"/>
            </a:xfrm>
            <a:prstGeom prst="ellipse">
              <a:avLst/>
            </a:prstGeom>
            <a:solidFill>
              <a:srgbClr val="A1C46B"/>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dirty="0" err="1">
                <a:ln>
                  <a:noFill/>
                </a:ln>
                <a:solidFill>
                  <a:srgbClr val="003399"/>
                </a:solidFill>
                <a:effectLst/>
                <a:uLnTx/>
                <a:uFillTx/>
                <a:latin typeface="Calibri "/>
                <a:ea typeface="+mn-ea"/>
                <a:cs typeface="+mn-cs"/>
              </a:endParaRPr>
            </a:p>
          </p:txBody>
        </p:sp>
        <p:sp>
          <p:nvSpPr>
            <p:cNvPr id="252" name="TextovéPole 251"/>
            <p:cNvSpPr txBox="1"/>
            <p:nvPr/>
          </p:nvSpPr>
          <p:spPr>
            <a:xfrm>
              <a:off x="2649711" y="1403660"/>
              <a:ext cx="610401" cy="315859"/>
            </a:xfrm>
            <a:prstGeom prst="rect">
              <a:avLst/>
            </a:prstGeom>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sz="1700" b="1" kern="0" noProof="0" dirty="0">
                  <a:solidFill>
                    <a:srgbClr val="FFFFFF"/>
                  </a:solidFill>
                  <a:latin typeface="Calibri "/>
                  <a:cs typeface="Arial" pitchFamily="34" charset="0"/>
                </a:rPr>
                <a:t>20</a:t>
              </a:r>
              <a:r>
                <a:rPr kumimoji="0" lang="cs-CZ" sz="1700" b="1" i="0" u="none" strike="noStrike" kern="0" cap="none" spc="0" normalizeH="0" baseline="0" noProof="0" dirty="0">
                  <a:ln>
                    <a:noFill/>
                  </a:ln>
                  <a:solidFill>
                    <a:srgbClr val="FFFFFF"/>
                  </a:solidFill>
                  <a:effectLst/>
                  <a:uLnTx/>
                  <a:uFillTx/>
                  <a:latin typeface="Calibri "/>
                  <a:cs typeface="Arial" pitchFamily="34" charset="0"/>
                </a:rPr>
                <a:t> %</a:t>
              </a:r>
            </a:p>
          </p:txBody>
        </p:sp>
      </p:grpSp>
      <p:grpSp>
        <p:nvGrpSpPr>
          <p:cNvPr id="253" name="Skupina 252"/>
          <p:cNvGrpSpPr/>
          <p:nvPr/>
        </p:nvGrpSpPr>
        <p:grpSpPr>
          <a:xfrm>
            <a:off x="5798536" y="970988"/>
            <a:ext cx="610401" cy="394637"/>
            <a:chOff x="2661487" y="1337169"/>
            <a:chExt cx="610401" cy="394637"/>
          </a:xfrm>
        </p:grpSpPr>
        <p:sp>
          <p:nvSpPr>
            <p:cNvPr id="254" name="Ovál 253"/>
            <p:cNvSpPr>
              <a:spLocks noChangeAspect="1"/>
            </p:cNvSpPr>
            <p:nvPr/>
          </p:nvSpPr>
          <p:spPr>
            <a:xfrm>
              <a:off x="2704769" y="1337169"/>
              <a:ext cx="432000" cy="394637"/>
            </a:xfrm>
            <a:prstGeom prst="ellipse">
              <a:avLst/>
            </a:prstGeom>
            <a:solidFill>
              <a:srgbClr val="A1C46B"/>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dirty="0" err="1">
                <a:ln>
                  <a:noFill/>
                </a:ln>
                <a:solidFill>
                  <a:srgbClr val="003399"/>
                </a:solidFill>
                <a:effectLst/>
                <a:uLnTx/>
                <a:uFillTx/>
                <a:latin typeface="Calibri "/>
                <a:ea typeface="+mn-ea"/>
                <a:cs typeface="+mn-cs"/>
              </a:endParaRPr>
            </a:p>
          </p:txBody>
        </p:sp>
        <p:sp>
          <p:nvSpPr>
            <p:cNvPr id="255" name="TextovéPole 254"/>
            <p:cNvSpPr txBox="1"/>
            <p:nvPr/>
          </p:nvSpPr>
          <p:spPr>
            <a:xfrm>
              <a:off x="2661487" y="1388732"/>
              <a:ext cx="610401" cy="276999"/>
            </a:xfrm>
            <a:prstGeom prst="rect">
              <a:avLst/>
            </a:prstGeom>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sz="1200" b="1" kern="0" dirty="0">
                  <a:solidFill>
                    <a:srgbClr val="FFFFFF"/>
                  </a:solidFill>
                  <a:latin typeface="Calibri "/>
                  <a:cs typeface="Arial" pitchFamily="34" charset="0"/>
                </a:rPr>
                <a:t>17</a:t>
              </a:r>
              <a:r>
                <a:rPr kumimoji="0" lang="cs-CZ" sz="1200" b="1" i="0" u="none" strike="noStrike" kern="0" cap="none" spc="0" normalizeH="0" baseline="0" noProof="0" dirty="0">
                  <a:ln>
                    <a:noFill/>
                  </a:ln>
                  <a:solidFill>
                    <a:srgbClr val="FFFFFF"/>
                  </a:solidFill>
                  <a:effectLst/>
                  <a:uLnTx/>
                  <a:uFillTx/>
                  <a:latin typeface="Calibri "/>
                  <a:cs typeface="Arial" pitchFamily="34" charset="0"/>
                </a:rPr>
                <a:t> %</a:t>
              </a:r>
            </a:p>
          </p:txBody>
        </p:sp>
      </p:grpSp>
      <p:grpSp>
        <p:nvGrpSpPr>
          <p:cNvPr id="256" name="Skupina 255"/>
          <p:cNvGrpSpPr/>
          <p:nvPr/>
        </p:nvGrpSpPr>
        <p:grpSpPr>
          <a:xfrm>
            <a:off x="6407490" y="1385919"/>
            <a:ext cx="395014" cy="216577"/>
            <a:chOff x="3990047" y="1301858"/>
            <a:chExt cx="395014" cy="216577"/>
          </a:xfrm>
        </p:grpSpPr>
        <p:sp>
          <p:nvSpPr>
            <p:cNvPr id="257" name="Ovál 256"/>
            <p:cNvSpPr>
              <a:spLocks noChangeAspect="1"/>
            </p:cNvSpPr>
            <p:nvPr/>
          </p:nvSpPr>
          <p:spPr>
            <a:xfrm>
              <a:off x="4044206" y="1302435"/>
              <a:ext cx="236450" cy="216000"/>
            </a:xfrm>
            <a:prstGeom prst="ellipse">
              <a:avLst/>
            </a:prstGeom>
            <a:solidFill>
              <a:srgbClr val="A1C46B"/>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dirty="0" err="1">
                <a:ln>
                  <a:noFill/>
                </a:ln>
                <a:solidFill>
                  <a:srgbClr val="003399"/>
                </a:solidFill>
                <a:effectLst/>
                <a:uLnTx/>
                <a:uFillTx/>
                <a:latin typeface="Calibri "/>
                <a:ea typeface="+mn-ea"/>
                <a:cs typeface="+mn-cs"/>
              </a:endParaRPr>
            </a:p>
          </p:txBody>
        </p:sp>
        <p:sp>
          <p:nvSpPr>
            <p:cNvPr id="258" name="TextovéPole 257"/>
            <p:cNvSpPr txBox="1"/>
            <p:nvPr/>
          </p:nvSpPr>
          <p:spPr>
            <a:xfrm>
              <a:off x="3990047" y="1301858"/>
              <a:ext cx="395014" cy="215444"/>
            </a:xfrm>
            <a:prstGeom prst="rect">
              <a:avLst/>
            </a:prstGeom>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sz="800" b="1" kern="0" noProof="0" dirty="0">
                  <a:solidFill>
                    <a:srgbClr val="FFFFFF"/>
                  </a:solidFill>
                  <a:latin typeface="Calibri "/>
                  <a:cs typeface="Arial" pitchFamily="34" charset="0"/>
                </a:rPr>
                <a:t>1</a:t>
              </a:r>
              <a:r>
                <a:rPr kumimoji="0" lang="cs-CZ" sz="800" b="1" i="0" u="none" strike="noStrike" kern="0" cap="none" spc="0" normalizeH="0" baseline="0" noProof="0" dirty="0">
                  <a:ln>
                    <a:noFill/>
                  </a:ln>
                  <a:solidFill>
                    <a:srgbClr val="FFFFFF"/>
                  </a:solidFill>
                  <a:effectLst/>
                  <a:uLnTx/>
                  <a:uFillTx/>
                  <a:latin typeface="Calibri "/>
                  <a:cs typeface="Arial" pitchFamily="34" charset="0"/>
                </a:rPr>
                <a:t> %</a:t>
              </a:r>
            </a:p>
          </p:txBody>
        </p:sp>
      </p:grpSp>
      <p:grpSp>
        <p:nvGrpSpPr>
          <p:cNvPr id="259" name="Skupina 258"/>
          <p:cNvGrpSpPr/>
          <p:nvPr/>
        </p:nvGrpSpPr>
        <p:grpSpPr>
          <a:xfrm>
            <a:off x="5580112" y="2085014"/>
            <a:ext cx="449517" cy="286217"/>
            <a:chOff x="2660602" y="1337170"/>
            <a:chExt cx="449517" cy="286217"/>
          </a:xfrm>
        </p:grpSpPr>
        <p:sp>
          <p:nvSpPr>
            <p:cNvPr id="260" name="Ovál 259"/>
            <p:cNvSpPr/>
            <p:nvPr/>
          </p:nvSpPr>
          <p:spPr>
            <a:xfrm>
              <a:off x="2704770" y="1337170"/>
              <a:ext cx="313315" cy="286217"/>
            </a:xfrm>
            <a:prstGeom prst="ellipse">
              <a:avLst/>
            </a:prstGeom>
            <a:solidFill>
              <a:srgbClr val="A1C46B"/>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dirty="0" err="1">
                <a:ln>
                  <a:noFill/>
                </a:ln>
                <a:solidFill>
                  <a:srgbClr val="003399"/>
                </a:solidFill>
                <a:effectLst/>
                <a:uLnTx/>
                <a:uFillTx/>
                <a:latin typeface="Calibri "/>
                <a:ea typeface="+mn-ea"/>
                <a:cs typeface="+mn-cs"/>
              </a:endParaRPr>
            </a:p>
          </p:txBody>
        </p:sp>
        <p:sp>
          <p:nvSpPr>
            <p:cNvPr id="261" name="TextovéPole 260"/>
            <p:cNvSpPr txBox="1"/>
            <p:nvPr/>
          </p:nvSpPr>
          <p:spPr>
            <a:xfrm>
              <a:off x="2660602" y="1361333"/>
              <a:ext cx="449517" cy="246221"/>
            </a:xfrm>
            <a:prstGeom prst="rect">
              <a:avLst/>
            </a:prstGeom>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00" b="1" i="0" u="none" strike="noStrike" kern="0" cap="none" spc="0" normalizeH="0" baseline="0" dirty="0">
                  <a:ln>
                    <a:noFill/>
                  </a:ln>
                  <a:solidFill>
                    <a:srgbClr val="FFFFFF"/>
                  </a:solidFill>
                  <a:effectLst/>
                  <a:uLnTx/>
                  <a:uFillTx/>
                  <a:latin typeface="Calibri "/>
                  <a:cs typeface="Arial" pitchFamily="34" charset="0"/>
                </a:rPr>
                <a:t>10</a:t>
              </a:r>
              <a:r>
                <a:rPr kumimoji="0" lang="cs-CZ" sz="1000" b="1" i="0" u="none" strike="noStrike" kern="0" cap="none" spc="0" normalizeH="0" baseline="0" noProof="0" dirty="0">
                  <a:ln>
                    <a:noFill/>
                  </a:ln>
                  <a:solidFill>
                    <a:srgbClr val="FFFFFF"/>
                  </a:solidFill>
                  <a:effectLst/>
                  <a:uLnTx/>
                  <a:uFillTx/>
                  <a:latin typeface="Calibri "/>
                  <a:cs typeface="Arial" pitchFamily="34" charset="0"/>
                </a:rPr>
                <a:t> %</a:t>
              </a:r>
            </a:p>
          </p:txBody>
        </p:sp>
      </p:grpSp>
      <p:grpSp>
        <p:nvGrpSpPr>
          <p:cNvPr id="265" name="Skupina 264"/>
          <p:cNvGrpSpPr/>
          <p:nvPr/>
        </p:nvGrpSpPr>
        <p:grpSpPr>
          <a:xfrm>
            <a:off x="4584510" y="2165760"/>
            <a:ext cx="610401" cy="378194"/>
            <a:chOff x="2661487" y="1337169"/>
            <a:chExt cx="610401" cy="378194"/>
          </a:xfrm>
        </p:grpSpPr>
        <p:sp>
          <p:nvSpPr>
            <p:cNvPr id="266" name="Ovál 265"/>
            <p:cNvSpPr>
              <a:spLocks noChangeAspect="1"/>
            </p:cNvSpPr>
            <p:nvPr/>
          </p:nvSpPr>
          <p:spPr>
            <a:xfrm>
              <a:off x="2704769" y="1337169"/>
              <a:ext cx="414000" cy="378194"/>
            </a:xfrm>
            <a:prstGeom prst="ellipse">
              <a:avLst/>
            </a:prstGeom>
            <a:solidFill>
              <a:srgbClr val="A1C46B"/>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dirty="0" err="1">
                <a:ln>
                  <a:noFill/>
                </a:ln>
                <a:solidFill>
                  <a:srgbClr val="003399"/>
                </a:solidFill>
                <a:effectLst/>
                <a:uLnTx/>
                <a:uFillTx/>
                <a:latin typeface="Calibri "/>
                <a:ea typeface="+mn-ea"/>
                <a:cs typeface="+mn-cs"/>
              </a:endParaRPr>
            </a:p>
          </p:txBody>
        </p:sp>
        <p:sp>
          <p:nvSpPr>
            <p:cNvPr id="267" name="TextovéPole 266"/>
            <p:cNvSpPr txBox="1"/>
            <p:nvPr/>
          </p:nvSpPr>
          <p:spPr>
            <a:xfrm>
              <a:off x="2661487" y="1388732"/>
              <a:ext cx="610401" cy="276999"/>
            </a:xfrm>
            <a:prstGeom prst="rect">
              <a:avLst/>
            </a:prstGeom>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sz="1200" b="1" kern="0" dirty="0">
                  <a:solidFill>
                    <a:srgbClr val="FFFFFF"/>
                  </a:solidFill>
                  <a:latin typeface="Calibri "/>
                  <a:cs typeface="Arial" pitchFamily="34" charset="0"/>
                </a:rPr>
                <a:t>14</a:t>
              </a:r>
              <a:r>
                <a:rPr kumimoji="0" lang="cs-CZ" sz="1200" b="1" i="0" u="none" strike="noStrike" kern="0" cap="none" spc="0" normalizeH="0" baseline="0" noProof="0" dirty="0">
                  <a:ln>
                    <a:noFill/>
                  </a:ln>
                  <a:solidFill>
                    <a:srgbClr val="FFFFFF"/>
                  </a:solidFill>
                  <a:effectLst/>
                  <a:uLnTx/>
                  <a:uFillTx/>
                  <a:latin typeface="Calibri "/>
                  <a:cs typeface="Arial" pitchFamily="34" charset="0"/>
                </a:rPr>
                <a:t> %</a:t>
              </a:r>
            </a:p>
          </p:txBody>
        </p:sp>
      </p:grpSp>
      <p:grpSp>
        <p:nvGrpSpPr>
          <p:cNvPr id="268" name="Skupina 267"/>
          <p:cNvGrpSpPr/>
          <p:nvPr/>
        </p:nvGrpSpPr>
        <p:grpSpPr>
          <a:xfrm>
            <a:off x="6716364" y="2309384"/>
            <a:ext cx="449517" cy="286217"/>
            <a:chOff x="2674986" y="1337170"/>
            <a:chExt cx="449517" cy="286217"/>
          </a:xfrm>
        </p:grpSpPr>
        <p:sp>
          <p:nvSpPr>
            <p:cNvPr id="269" name="Ovál 268"/>
            <p:cNvSpPr/>
            <p:nvPr/>
          </p:nvSpPr>
          <p:spPr>
            <a:xfrm>
              <a:off x="2704770" y="1337170"/>
              <a:ext cx="313315" cy="286217"/>
            </a:xfrm>
            <a:prstGeom prst="ellipse">
              <a:avLst/>
            </a:prstGeom>
            <a:solidFill>
              <a:srgbClr val="A1C46B"/>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dirty="0" err="1">
                <a:ln>
                  <a:noFill/>
                </a:ln>
                <a:solidFill>
                  <a:srgbClr val="003399"/>
                </a:solidFill>
                <a:effectLst/>
                <a:uLnTx/>
                <a:uFillTx/>
                <a:latin typeface="Calibri "/>
                <a:ea typeface="+mn-ea"/>
                <a:cs typeface="+mn-cs"/>
              </a:endParaRPr>
            </a:p>
          </p:txBody>
        </p:sp>
        <p:sp>
          <p:nvSpPr>
            <p:cNvPr id="270" name="TextovéPole 269"/>
            <p:cNvSpPr txBox="1"/>
            <p:nvPr/>
          </p:nvSpPr>
          <p:spPr>
            <a:xfrm>
              <a:off x="2674986" y="1361333"/>
              <a:ext cx="449517" cy="246221"/>
            </a:xfrm>
            <a:prstGeom prst="rect">
              <a:avLst/>
            </a:prstGeom>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sz="1000" b="1" kern="0" noProof="0" dirty="0">
                  <a:solidFill>
                    <a:srgbClr val="FFFFFF"/>
                  </a:solidFill>
                  <a:latin typeface="Calibri "/>
                  <a:cs typeface="Arial" pitchFamily="34" charset="0"/>
                </a:rPr>
                <a:t>4</a:t>
              </a:r>
              <a:r>
                <a:rPr kumimoji="0" lang="cs-CZ" sz="1000" b="1" i="0" u="none" strike="noStrike" kern="0" cap="none" spc="0" normalizeH="0" baseline="0" noProof="0" dirty="0">
                  <a:ln>
                    <a:noFill/>
                  </a:ln>
                  <a:solidFill>
                    <a:srgbClr val="FFFFFF"/>
                  </a:solidFill>
                  <a:effectLst/>
                  <a:uLnTx/>
                  <a:uFillTx/>
                  <a:latin typeface="Calibri "/>
                  <a:cs typeface="Arial" pitchFamily="34" charset="0"/>
                </a:rPr>
                <a:t> %</a:t>
              </a:r>
            </a:p>
          </p:txBody>
        </p:sp>
      </p:grpSp>
      <p:grpSp>
        <p:nvGrpSpPr>
          <p:cNvPr id="271" name="Skupina 270"/>
          <p:cNvGrpSpPr/>
          <p:nvPr/>
        </p:nvGrpSpPr>
        <p:grpSpPr>
          <a:xfrm>
            <a:off x="3702810" y="3486971"/>
            <a:ext cx="449517" cy="286217"/>
            <a:chOff x="2674986" y="1337170"/>
            <a:chExt cx="449517" cy="286217"/>
          </a:xfrm>
        </p:grpSpPr>
        <p:sp>
          <p:nvSpPr>
            <p:cNvPr id="272" name="Ovál 271"/>
            <p:cNvSpPr/>
            <p:nvPr/>
          </p:nvSpPr>
          <p:spPr>
            <a:xfrm>
              <a:off x="2704770" y="1337170"/>
              <a:ext cx="313315" cy="286217"/>
            </a:xfrm>
            <a:prstGeom prst="ellipse">
              <a:avLst/>
            </a:prstGeom>
            <a:solidFill>
              <a:srgbClr val="0070C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dirty="0" err="1">
                <a:ln>
                  <a:noFill/>
                </a:ln>
                <a:solidFill>
                  <a:srgbClr val="003399"/>
                </a:solidFill>
                <a:effectLst/>
                <a:uLnTx/>
                <a:uFillTx/>
                <a:latin typeface="Calibri "/>
                <a:ea typeface="+mn-ea"/>
                <a:cs typeface="+mn-cs"/>
              </a:endParaRPr>
            </a:p>
          </p:txBody>
        </p:sp>
        <p:sp>
          <p:nvSpPr>
            <p:cNvPr id="273" name="TextovéPole 272"/>
            <p:cNvSpPr txBox="1"/>
            <p:nvPr/>
          </p:nvSpPr>
          <p:spPr>
            <a:xfrm>
              <a:off x="2674986" y="1361333"/>
              <a:ext cx="449517" cy="246221"/>
            </a:xfrm>
            <a:prstGeom prst="rect">
              <a:avLst/>
            </a:prstGeom>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00" b="1" i="0" u="none" strike="noStrike" kern="0" cap="none" spc="0" normalizeH="0" baseline="0" noProof="0" dirty="0">
                  <a:ln>
                    <a:noFill/>
                  </a:ln>
                  <a:solidFill>
                    <a:srgbClr val="FFFFFF"/>
                  </a:solidFill>
                  <a:effectLst/>
                  <a:uLnTx/>
                  <a:uFillTx/>
                  <a:latin typeface="Calibri "/>
                  <a:cs typeface="Arial" pitchFamily="34" charset="0"/>
                </a:rPr>
                <a:t>2 %</a:t>
              </a:r>
            </a:p>
          </p:txBody>
        </p:sp>
      </p:grpSp>
      <p:grpSp>
        <p:nvGrpSpPr>
          <p:cNvPr id="274" name="Skupina 273"/>
          <p:cNvGrpSpPr/>
          <p:nvPr/>
        </p:nvGrpSpPr>
        <p:grpSpPr>
          <a:xfrm>
            <a:off x="5329797" y="3168009"/>
            <a:ext cx="449517" cy="312421"/>
            <a:chOff x="2674986" y="1337169"/>
            <a:chExt cx="449517" cy="312421"/>
          </a:xfrm>
        </p:grpSpPr>
        <p:sp>
          <p:nvSpPr>
            <p:cNvPr id="275" name="Ovál 274"/>
            <p:cNvSpPr>
              <a:spLocks noChangeAspect="1"/>
            </p:cNvSpPr>
            <p:nvPr/>
          </p:nvSpPr>
          <p:spPr>
            <a:xfrm>
              <a:off x="2704769" y="1337169"/>
              <a:ext cx="342000" cy="312421"/>
            </a:xfrm>
            <a:prstGeom prst="ellipse">
              <a:avLst/>
            </a:prstGeom>
            <a:solidFill>
              <a:srgbClr val="0070C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dirty="0" err="1">
                <a:ln>
                  <a:noFill/>
                </a:ln>
                <a:solidFill>
                  <a:srgbClr val="003399"/>
                </a:solidFill>
                <a:effectLst/>
                <a:uLnTx/>
                <a:uFillTx/>
                <a:latin typeface="Calibri "/>
                <a:ea typeface="+mn-ea"/>
                <a:cs typeface="+mn-cs"/>
              </a:endParaRPr>
            </a:p>
          </p:txBody>
        </p:sp>
        <p:sp>
          <p:nvSpPr>
            <p:cNvPr id="276" name="TextovéPole 275"/>
            <p:cNvSpPr txBox="1"/>
            <p:nvPr/>
          </p:nvSpPr>
          <p:spPr>
            <a:xfrm>
              <a:off x="2674986" y="1361333"/>
              <a:ext cx="449517" cy="246221"/>
            </a:xfrm>
            <a:prstGeom prst="rect">
              <a:avLst/>
            </a:prstGeom>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000" b="1" i="0" u="none" strike="noStrike" kern="0" cap="none" spc="0" normalizeH="0" baseline="0" noProof="0" dirty="0">
                  <a:ln>
                    <a:noFill/>
                  </a:ln>
                  <a:solidFill>
                    <a:srgbClr val="FFFFFF"/>
                  </a:solidFill>
                  <a:effectLst/>
                  <a:uLnTx/>
                  <a:uFillTx/>
                  <a:latin typeface="Calibri "/>
                  <a:cs typeface="Arial" pitchFamily="34" charset="0"/>
                </a:rPr>
                <a:t>2 %</a:t>
              </a:r>
            </a:p>
          </p:txBody>
        </p:sp>
      </p:grpSp>
      <p:grpSp>
        <p:nvGrpSpPr>
          <p:cNvPr id="280" name="Skupina 279"/>
          <p:cNvGrpSpPr/>
          <p:nvPr/>
        </p:nvGrpSpPr>
        <p:grpSpPr>
          <a:xfrm>
            <a:off x="5279047" y="3796103"/>
            <a:ext cx="395014" cy="216577"/>
            <a:chOff x="3990047" y="1301858"/>
            <a:chExt cx="395014" cy="216577"/>
          </a:xfrm>
        </p:grpSpPr>
        <p:sp>
          <p:nvSpPr>
            <p:cNvPr id="281" name="Ovál 280"/>
            <p:cNvSpPr>
              <a:spLocks noChangeAspect="1"/>
            </p:cNvSpPr>
            <p:nvPr/>
          </p:nvSpPr>
          <p:spPr>
            <a:xfrm>
              <a:off x="4044206" y="1302435"/>
              <a:ext cx="236450" cy="216000"/>
            </a:xfrm>
            <a:prstGeom prst="ellipse">
              <a:avLst/>
            </a:prstGeom>
            <a:solidFill>
              <a:srgbClr val="0070C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dirty="0" err="1">
                <a:ln>
                  <a:noFill/>
                </a:ln>
                <a:solidFill>
                  <a:srgbClr val="003399"/>
                </a:solidFill>
                <a:effectLst/>
                <a:uLnTx/>
                <a:uFillTx/>
                <a:latin typeface="Calibri "/>
                <a:ea typeface="+mn-ea"/>
                <a:cs typeface="+mn-cs"/>
              </a:endParaRPr>
            </a:p>
          </p:txBody>
        </p:sp>
        <p:sp>
          <p:nvSpPr>
            <p:cNvPr id="282" name="TextovéPole 281"/>
            <p:cNvSpPr txBox="1"/>
            <p:nvPr/>
          </p:nvSpPr>
          <p:spPr>
            <a:xfrm>
              <a:off x="3990047" y="1301858"/>
              <a:ext cx="395014" cy="215444"/>
            </a:xfrm>
            <a:prstGeom prst="rect">
              <a:avLst/>
            </a:prstGeom>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sz="800" b="1" kern="0" noProof="0" dirty="0">
                  <a:solidFill>
                    <a:srgbClr val="FFFFFF"/>
                  </a:solidFill>
                  <a:latin typeface="Calibri "/>
                  <a:cs typeface="Arial" pitchFamily="34" charset="0"/>
                </a:rPr>
                <a:t>1 </a:t>
              </a:r>
              <a:r>
                <a:rPr kumimoji="0" lang="cs-CZ" sz="800" b="1" i="0" u="none" strike="noStrike" kern="0" cap="none" spc="0" normalizeH="0" baseline="0" noProof="0" dirty="0">
                  <a:ln>
                    <a:noFill/>
                  </a:ln>
                  <a:solidFill>
                    <a:srgbClr val="FFFFFF"/>
                  </a:solidFill>
                  <a:effectLst/>
                  <a:uLnTx/>
                  <a:uFillTx/>
                  <a:latin typeface="Calibri "/>
                  <a:cs typeface="Arial" pitchFamily="34" charset="0"/>
                </a:rPr>
                <a:t>%</a:t>
              </a:r>
            </a:p>
          </p:txBody>
        </p:sp>
      </p:grpSp>
      <p:grpSp>
        <p:nvGrpSpPr>
          <p:cNvPr id="286" name="Skupina 285"/>
          <p:cNvGrpSpPr/>
          <p:nvPr/>
        </p:nvGrpSpPr>
        <p:grpSpPr>
          <a:xfrm>
            <a:off x="4508481" y="2991523"/>
            <a:ext cx="449517" cy="312421"/>
            <a:chOff x="2674986" y="1337169"/>
            <a:chExt cx="449517" cy="312421"/>
          </a:xfrm>
        </p:grpSpPr>
        <p:sp>
          <p:nvSpPr>
            <p:cNvPr id="287" name="Ovál 286"/>
            <p:cNvSpPr>
              <a:spLocks noChangeAspect="1"/>
            </p:cNvSpPr>
            <p:nvPr/>
          </p:nvSpPr>
          <p:spPr>
            <a:xfrm>
              <a:off x="2704769" y="1337169"/>
              <a:ext cx="342000" cy="312421"/>
            </a:xfrm>
            <a:prstGeom prst="ellipse">
              <a:avLst/>
            </a:prstGeom>
            <a:solidFill>
              <a:srgbClr val="0070C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dirty="0" err="1">
                <a:ln>
                  <a:noFill/>
                </a:ln>
                <a:solidFill>
                  <a:srgbClr val="003399"/>
                </a:solidFill>
                <a:effectLst/>
                <a:uLnTx/>
                <a:uFillTx/>
                <a:latin typeface="Calibri "/>
                <a:ea typeface="+mn-ea"/>
                <a:cs typeface="+mn-cs"/>
              </a:endParaRPr>
            </a:p>
          </p:txBody>
        </p:sp>
        <p:sp>
          <p:nvSpPr>
            <p:cNvPr id="288" name="TextovéPole 287"/>
            <p:cNvSpPr txBox="1"/>
            <p:nvPr/>
          </p:nvSpPr>
          <p:spPr>
            <a:xfrm>
              <a:off x="2674986" y="1361333"/>
              <a:ext cx="449517" cy="246221"/>
            </a:xfrm>
            <a:prstGeom prst="rect">
              <a:avLst/>
            </a:prstGeom>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cs-CZ" sz="1000" b="1" kern="0" dirty="0">
                  <a:solidFill>
                    <a:srgbClr val="FFFFFF"/>
                  </a:solidFill>
                  <a:latin typeface="Calibri "/>
                  <a:cs typeface="Arial" pitchFamily="34" charset="0"/>
                </a:rPr>
                <a:t>9</a:t>
              </a:r>
              <a:r>
                <a:rPr kumimoji="0" lang="cs-CZ" sz="1000" b="1" i="0" u="none" strike="noStrike" kern="0" cap="none" spc="0" normalizeH="0" baseline="0" noProof="0" dirty="0">
                  <a:ln>
                    <a:noFill/>
                  </a:ln>
                  <a:solidFill>
                    <a:srgbClr val="FFFFFF"/>
                  </a:solidFill>
                  <a:effectLst/>
                  <a:uLnTx/>
                  <a:uFillTx/>
                  <a:latin typeface="Calibri "/>
                  <a:cs typeface="Arial" pitchFamily="34" charset="0"/>
                </a:rPr>
                <a:t> %</a:t>
              </a:r>
            </a:p>
          </p:txBody>
        </p:sp>
      </p:grpSp>
      <p:sp>
        <p:nvSpPr>
          <p:cNvPr id="24" name="TextovéPole 23"/>
          <p:cNvSpPr txBox="1"/>
          <p:nvPr/>
        </p:nvSpPr>
        <p:spPr>
          <a:xfrm>
            <a:off x="759813" y="1350851"/>
            <a:ext cx="1059632" cy="402382"/>
          </a:xfrm>
          <a:prstGeom prst="rect">
            <a:avLst/>
          </a:prstGeom>
          <a:noFill/>
        </p:spPr>
        <p:txBody>
          <a:bodyPr wrap="square" lIns="90000" tIns="54000" rIns="90000" bIns="90000" rtlCol="0">
            <a:noAutofit/>
          </a:bodyPr>
          <a:lstStyle/>
          <a:p>
            <a:r>
              <a:rPr lang="cs-CZ" sz="1100" dirty="0">
                <a:solidFill>
                  <a:srgbClr val="262626"/>
                </a:solidFill>
              </a:rPr>
              <a:t>12 %</a:t>
            </a:r>
            <a:br>
              <a:rPr lang="cs-CZ" sz="1100" dirty="0">
                <a:solidFill>
                  <a:srgbClr val="262626"/>
                </a:solidFill>
              </a:rPr>
            </a:br>
            <a:r>
              <a:rPr lang="cs-CZ" sz="1100" dirty="0">
                <a:solidFill>
                  <a:srgbClr val="262626"/>
                </a:solidFill>
              </a:rPr>
              <a:t>v roce </a:t>
            </a:r>
            <a:br>
              <a:rPr lang="cs-CZ" sz="1100" dirty="0">
                <a:solidFill>
                  <a:srgbClr val="262626"/>
                </a:solidFill>
              </a:rPr>
            </a:br>
            <a:r>
              <a:rPr lang="cs-CZ" sz="1100" dirty="0">
                <a:solidFill>
                  <a:srgbClr val="262626"/>
                </a:solidFill>
              </a:rPr>
              <a:t>2018</a:t>
            </a:r>
          </a:p>
        </p:txBody>
      </p:sp>
      <p:sp>
        <p:nvSpPr>
          <p:cNvPr id="152" name="TextovéPole 151"/>
          <p:cNvSpPr txBox="1"/>
          <p:nvPr/>
        </p:nvSpPr>
        <p:spPr>
          <a:xfrm>
            <a:off x="7202763" y="4354457"/>
            <a:ext cx="1287806" cy="402382"/>
          </a:xfrm>
          <a:prstGeom prst="rect">
            <a:avLst/>
          </a:prstGeom>
          <a:noFill/>
        </p:spPr>
        <p:txBody>
          <a:bodyPr wrap="square" lIns="90000" tIns="54000" rIns="90000" bIns="90000" rtlCol="0">
            <a:noAutofit/>
          </a:bodyPr>
          <a:lstStyle/>
          <a:p>
            <a:r>
              <a:rPr lang="cs-CZ" sz="1100" dirty="0">
                <a:solidFill>
                  <a:srgbClr val="262626"/>
                </a:solidFill>
              </a:rPr>
              <a:t>15 % v roce 2018</a:t>
            </a:r>
          </a:p>
        </p:txBody>
      </p:sp>
      <p:sp>
        <p:nvSpPr>
          <p:cNvPr id="153" name="TextovéPole 152"/>
          <p:cNvSpPr txBox="1"/>
          <p:nvPr/>
        </p:nvSpPr>
        <p:spPr>
          <a:xfrm>
            <a:off x="7134085" y="1350851"/>
            <a:ext cx="1287806" cy="402382"/>
          </a:xfrm>
          <a:prstGeom prst="rect">
            <a:avLst/>
          </a:prstGeom>
          <a:noFill/>
        </p:spPr>
        <p:txBody>
          <a:bodyPr wrap="square" lIns="90000" tIns="54000" rIns="90000" bIns="90000" rtlCol="0">
            <a:noAutofit/>
          </a:bodyPr>
          <a:lstStyle/>
          <a:p>
            <a:pPr algn="r"/>
            <a:r>
              <a:rPr lang="cs-CZ" sz="1100" dirty="0">
                <a:solidFill>
                  <a:srgbClr val="262626"/>
                </a:solidFill>
              </a:rPr>
              <a:t>70 %</a:t>
            </a:r>
            <a:br>
              <a:rPr lang="cs-CZ" sz="1100" dirty="0">
                <a:solidFill>
                  <a:srgbClr val="262626"/>
                </a:solidFill>
              </a:rPr>
            </a:br>
            <a:r>
              <a:rPr lang="cs-CZ" sz="1100" dirty="0">
                <a:solidFill>
                  <a:srgbClr val="262626"/>
                </a:solidFill>
              </a:rPr>
              <a:t>v roce 2018</a:t>
            </a:r>
          </a:p>
        </p:txBody>
      </p:sp>
      <p:sp>
        <p:nvSpPr>
          <p:cNvPr id="154" name="TextovéPole 153"/>
          <p:cNvSpPr txBox="1"/>
          <p:nvPr/>
        </p:nvSpPr>
        <p:spPr>
          <a:xfrm>
            <a:off x="763306" y="4374076"/>
            <a:ext cx="1287806" cy="402382"/>
          </a:xfrm>
          <a:prstGeom prst="rect">
            <a:avLst/>
          </a:prstGeom>
          <a:noFill/>
        </p:spPr>
        <p:txBody>
          <a:bodyPr wrap="square" lIns="90000" tIns="54000" rIns="90000" bIns="90000" rtlCol="0">
            <a:noAutofit/>
          </a:bodyPr>
          <a:lstStyle/>
          <a:p>
            <a:r>
              <a:rPr lang="cs-CZ" sz="1100" dirty="0">
                <a:solidFill>
                  <a:srgbClr val="262626"/>
                </a:solidFill>
              </a:rPr>
              <a:t>3% v roce 2018</a:t>
            </a:r>
          </a:p>
        </p:txBody>
      </p:sp>
      <p:grpSp>
        <p:nvGrpSpPr>
          <p:cNvPr id="144" name="Skupina 4">
            <a:extLst>
              <a:ext uri="{FF2B5EF4-FFF2-40B4-BE49-F238E27FC236}">
                <a16:creationId xmlns:a16="http://schemas.microsoft.com/office/drawing/2014/main" xmlns="" id="{608C5325-A412-414E-8065-AED1CEC7EE15}"/>
              </a:ext>
            </a:extLst>
          </p:cNvPr>
          <p:cNvGrpSpPr>
            <a:grpSpLocks/>
          </p:cNvGrpSpPr>
          <p:nvPr/>
        </p:nvGrpSpPr>
        <p:grpSpPr bwMode="auto">
          <a:xfrm>
            <a:off x="5068293" y="3780739"/>
            <a:ext cx="994348" cy="711499"/>
            <a:chOff x="5658009" y="3373438"/>
            <a:chExt cx="1831816" cy="1047899"/>
          </a:xfrm>
          <a:noFill/>
        </p:grpSpPr>
        <p:pic>
          <p:nvPicPr>
            <p:cNvPr id="149" name="Picture 88" descr="Desire Attraction">
              <a:extLst>
                <a:ext uri="{FF2B5EF4-FFF2-40B4-BE49-F238E27FC236}">
                  <a16:creationId xmlns:a16="http://schemas.microsoft.com/office/drawing/2014/main" xmlns="" id="{3B68FB49-B93B-4473-B7AA-3501F3CC799C}"/>
                </a:ext>
              </a:extLst>
            </p:cNvPr>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6734175" y="3373438"/>
              <a:ext cx="674688" cy="5857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150" name="Text Box 89">
              <a:extLst>
                <a:ext uri="{FF2B5EF4-FFF2-40B4-BE49-F238E27FC236}">
                  <a16:creationId xmlns:a16="http://schemas.microsoft.com/office/drawing/2014/main" xmlns="" id="{9BC34ABC-F5C9-4B73-8C54-80C11C0BB3B7}"/>
                </a:ext>
              </a:extLst>
            </p:cNvPr>
            <p:cNvSpPr txBox="1">
              <a:spLocks noChangeAspect="1" noChangeArrowheads="1"/>
            </p:cNvSpPr>
            <p:nvPr/>
          </p:nvSpPr>
          <p:spPr bwMode="auto">
            <a:xfrm>
              <a:off x="5658009" y="3922713"/>
              <a:ext cx="1831816" cy="49862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800">
                  <a:solidFill>
                    <a:schemeClr val="tx1"/>
                  </a:solidFill>
                  <a:latin typeface="Arial" pitchFamily="34" charset="0"/>
                </a:defRPr>
              </a:lvl1pPr>
              <a:lvl2pPr marL="742950" indent="-285750">
                <a:defRPr sz="800">
                  <a:solidFill>
                    <a:schemeClr val="tx1"/>
                  </a:solidFill>
                  <a:latin typeface="Arial" pitchFamily="34" charset="0"/>
                </a:defRPr>
              </a:lvl2pPr>
              <a:lvl3pPr marL="1143000" indent="-228600">
                <a:defRPr sz="800">
                  <a:solidFill>
                    <a:schemeClr val="tx1"/>
                  </a:solidFill>
                  <a:latin typeface="Arial" pitchFamily="34" charset="0"/>
                </a:defRPr>
              </a:lvl3pPr>
              <a:lvl4pPr marL="1600200" indent="-228600">
                <a:defRPr sz="800">
                  <a:solidFill>
                    <a:schemeClr val="tx1"/>
                  </a:solidFill>
                  <a:latin typeface="Arial" pitchFamily="34" charset="0"/>
                </a:defRPr>
              </a:lvl4pPr>
              <a:lvl5pPr marL="2057400" indent="-228600">
                <a:defRPr sz="800">
                  <a:solidFill>
                    <a:schemeClr val="tx1"/>
                  </a:solidFill>
                  <a:latin typeface="Arial" pitchFamily="34" charset="0"/>
                </a:defRPr>
              </a:lvl5pPr>
              <a:lvl6pPr marL="2514600" indent="-228600" eaLnBrk="0" fontAlgn="base" hangingPunct="0">
                <a:spcBef>
                  <a:spcPct val="0"/>
                </a:spcBef>
                <a:spcAft>
                  <a:spcPct val="0"/>
                </a:spcAft>
                <a:defRPr sz="800">
                  <a:solidFill>
                    <a:schemeClr val="tx1"/>
                  </a:solidFill>
                  <a:latin typeface="Arial" pitchFamily="34" charset="0"/>
                </a:defRPr>
              </a:lvl6pPr>
              <a:lvl7pPr marL="2971800" indent="-228600" eaLnBrk="0" fontAlgn="base" hangingPunct="0">
                <a:spcBef>
                  <a:spcPct val="0"/>
                </a:spcBef>
                <a:spcAft>
                  <a:spcPct val="0"/>
                </a:spcAft>
                <a:defRPr sz="800">
                  <a:solidFill>
                    <a:schemeClr val="tx1"/>
                  </a:solidFill>
                  <a:latin typeface="Arial" pitchFamily="34" charset="0"/>
                </a:defRPr>
              </a:lvl7pPr>
              <a:lvl8pPr marL="3429000" indent="-228600" eaLnBrk="0" fontAlgn="base" hangingPunct="0">
                <a:spcBef>
                  <a:spcPct val="0"/>
                </a:spcBef>
                <a:spcAft>
                  <a:spcPct val="0"/>
                </a:spcAft>
                <a:defRPr sz="800">
                  <a:solidFill>
                    <a:schemeClr val="tx1"/>
                  </a:solidFill>
                  <a:latin typeface="Arial" pitchFamily="34" charset="0"/>
                </a:defRPr>
              </a:lvl8pPr>
              <a:lvl9pPr marL="3886200" indent="-228600" eaLnBrk="0" fontAlgn="base" hangingPunct="0">
                <a:spcBef>
                  <a:spcPct val="0"/>
                </a:spcBef>
                <a:spcAft>
                  <a:spcPct val="0"/>
                </a:spcAft>
                <a:defRPr sz="800">
                  <a:solidFill>
                    <a:schemeClr val="tx1"/>
                  </a:solidFill>
                  <a:latin typeface="Arial" pitchFamily="34" charset="0"/>
                </a:defRPr>
              </a:lvl9pPr>
            </a:lstStyle>
            <a:p>
              <a:pPr algn="ctr">
                <a:spcBef>
                  <a:spcPct val="50000"/>
                </a:spcBef>
                <a:defRPr/>
              </a:pPr>
              <a:r>
                <a:rPr lang="cs-CZ" dirty="0">
                  <a:solidFill>
                    <a:srgbClr val="262626"/>
                  </a:solidFill>
                  <a:latin typeface="Calibri" panose="020F0502020204030204" pitchFamily="34" charset="0"/>
                  <a:cs typeface="Calibri" panose="020F0502020204030204" pitchFamily="34" charset="0"/>
                </a:rPr>
                <a:t>30.Přitahován / Okouzlení</a:t>
              </a:r>
            </a:p>
          </p:txBody>
        </p:sp>
      </p:grpSp>
    </p:spTree>
    <p:extLst>
      <p:ext uri="{BB962C8B-B14F-4D97-AF65-F5344CB8AC3E}">
        <p14:creationId xmlns:p14="http://schemas.microsoft.com/office/powerpoint/2010/main" val="32084401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2"/>
          </p:nvPr>
        </p:nvSpPr>
        <p:spPr/>
        <p:txBody>
          <a:bodyPr/>
          <a:lstStyle/>
          <a:p>
            <a:pPr defTabSz="685800">
              <a:defRPr/>
            </a:pPr>
            <a:fld id="{EFA7B33C-2957-4FED-A986-F7D0C74A1F7C}" type="slidenum">
              <a:rPr lang="cs-CZ" smtClean="0">
                <a:solidFill>
                  <a:srgbClr val="003C78"/>
                </a:solidFill>
              </a:rPr>
              <a:pPr defTabSz="685800">
                <a:defRPr/>
              </a:pPr>
              <a:t>43</a:t>
            </a:fld>
            <a:endParaRPr lang="cs-CZ" dirty="0">
              <a:solidFill>
                <a:srgbClr val="003C78"/>
              </a:solidFill>
            </a:endParaRPr>
          </a:p>
        </p:txBody>
      </p:sp>
      <p:sp>
        <p:nvSpPr>
          <p:cNvPr id="3" name="Nadpis 3"/>
          <p:cNvSpPr txBox="1">
            <a:spLocks/>
          </p:cNvSpPr>
          <p:nvPr/>
        </p:nvSpPr>
        <p:spPr>
          <a:xfrm>
            <a:off x="220553" y="454018"/>
            <a:ext cx="8654595" cy="461548"/>
          </a:xfrm>
          <a:prstGeom prst="rect">
            <a:avLst/>
          </a:prstGeom>
        </p:spPr>
        <p:txBody>
          <a:bodyPr vert="horz" lIns="36000" tIns="45720" rIns="36000" bIns="45720" rtlCol="0" anchor="t">
            <a:noAutofit/>
          </a:bodyPr>
          <a:lstStyle>
            <a:lvl1pPr algn="l" defTabSz="914400" rtl="0" eaLnBrk="1" latinLnBrk="0" hangingPunct="1">
              <a:spcBef>
                <a:spcPct val="0"/>
              </a:spcBef>
              <a:buNone/>
              <a:defRPr sz="2800" b="1" kern="1200">
                <a:solidFill>
                  <a:srgbClr val="404040"/>
                </a:solidFill>
                <a:latin typeface="Calibri" pitchFamily="34" charset="0"/>
                <a:ea typeface="+mj-ea"/>
                <a:cs typeface="Arial" pitchFamily="34" charset="0"/>
              </a:defRPr>
            </a:lvl1pPr>
          </a:lstStyle>
          <a:p>
            <a:pPr lvl="0" fontAlgn="auto">
              <a:spcAft>
                <a:spcPts val="0"/>
              </a:spcAft>
              <a:defRPr/>
            </a:pPr>
            <a:r>
              <a:rPr lang="cs-CZ" sz="2400" dirty="0"/>
              <a:t>Co tyto emoce vzbuzovalo?</a:t>
            </a:r>
          </a:p>
        </p:txBody>
      </p:sp>
      <p:sp>
        <p:nvSpPr>
          <p:cNvPr id="4" name="Zástupný symbol pro text 4"/>
          <p:cNvSpPr txBox="1">
            <a:spLocks/>
          </p:cNvSpPr>
          <p:nvPr/>
        </p:nvSpPr>
        <p:spPr>
          <a:xfrm>
            <a:off x="166765" y="188107"/>
            <a:ext cx="6710396" cy="442661"/>
          </a:xfrm>
          <a:prstGeom prst="rect">
            <a:avLst/>
          </a:prstGeom>
        </p:spPr>
        <p:txBody>
          <a:bodyPr/>
          <a:lstStyle>
            <a:lvl1pPr marL="174625" indent="-174625" algn="l" defTabSz="914400" rtl="0" eaLnBrk="1" latinLnBrk="0" hangingPunct="1">
              <a:spcBef>
                <a:spcPct val="20000"/>
              </a:spcBef>
              <a:buFont typeface="Wingdings" pitchFamily="2" charset="2"/>
              <a:buChar char="§"/>
              <a:defRPr sz="2000" kern="1200">
                <a:solidFill>
                  <a:srgbClr val="404040"/>
                </a:solidFill>
                <a:latin typeface="Calibri" pitchFamily="34" charset="0"/>
                <a:ea typeface="+mn-ea"/>
                <a:cs typeface="Arial" pitchFamily="34" charset="0"/>
              </a:defRPr>
            </a:lvl1pPr>
            <a:lvl2pPr marL="444500" indent="-203200" algn="l" defTabSz="914400" rtl="0" eaLnBrk="1" latinLnBrk="0" hangingPunct="1">
              <a:spcBef>
                <a:spcPct val="20000"/>
              </a:spcBef>
              <a:buSzPct val="100000"/>
              <a:buFont typeface="Wingdings" panose="05000000000000000000" pitchFamily="2" charset="2"/>
              <a:buChar char="§"/>
              <a:defRPr sz="1800" kern="1200">
                <a:solidFill>
                  <a:srgbClr val="404040"/>
                </a:solidFill>
                <a:latin typeface="Calibri" pitchFamily="34" charset="0"/>
                <a:ea typeface="+mn-ea"/>
                <a:cs typeface="Arial" pitchFamily="34" charset="0"/>
              </a:defRPr>
            </a:lvl2pPr>
            <a:lvl3pPr marL="622300" indent="-127000" algn="l" defTabSz="914400" rtl="0" eaLnBrk="1" latinLnBrk="0" hangingPunct="1">
              <a:spcBef>
                <a:spcPct val="20000"/>
              </a:spcBef>
              <a:buSzPct val="100000"/>
              <a:buFont typeface="Arial" pitchFamily="34" charset="0"/>
              <a:buNone/>
              <a:defRPr sz="1800" kern="1200">
                <a:solidFill>
                  <a:srgbClr val="404040"/>
                </a:solidFill>
                <a:latin typeface="Calibri" pitchFamily="34" charset="0"/>
                <a:ea typeface="+mn-ea"/>
                <a:cs typeface="Arial" pitchFamily="34" charset="0"/>
              </a:defRPr>
            </a:lvl3pPr>
            <a:lvl4pPr marL="901700" indent="-139700" algn="l" defTabSz="914400" rtl="0" eaLnBrk="1" latinLnBrk="0" hangingPunct="1">
              <a:spcBef>
                <a:spcPct val="20000"/>
              </a:spcBef>
              <a:buFont typeface="Arial" pitchFamily="34" charset="0"/>
              <a:buNone/>
              <a:defRPr sz="1600" kern="1200">
                <a:solidFill>
                  <a:srgbClr val="404040"/>
                </a:solidFill>
                <a:latin typeface="Calibri" pitchFamily="34" charset="0"/>
                <a:ea typeface="+mn-ea"/>
                <a:cs typeface="Arial" pitchFamily="34" charset="0"/>
              </a:defRPr>
            </a:lvl4pPr>
            <a:lvl5pPr marL="1257300" indent="-139700" algn="l" defTabSz="914400" rtl="0" eaLnBrk="1" latinLnBrk="0" hangingPunct="1">
              <a:spcBef>
                <a:spcPct val="20000"/>
              </a:spcBef>
              <a:buFont typeface="Arial" pitchFamily="34" charset="0"/>
              <a:buNone/>
              <a:defRPr sz="1400" kern="1200">
                <a:solidFill>
                  <a:srgbClr val="404040"/>
                </a:solidFill>
                <a:latin typeface="Calibri"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Wingdings" pitchFamily="2" charset="2"/>
              <a:buNone/>
              <a:tabLst/>
              <a:defRPr/>
            </a:pPr>
            <a:r>
              <a:rPr kumimoji="0" lang="pl-PL" sz="1800" b="0" i="0" u="none" strike="noStrike" kern="1200" cap="none" spc="0" normalizeH="0" baseline="0" noProof="0" dirty="0">
                <a:ln>
                  <a:noFill/>
                </a:ln>
                <a:solidFill>
                  <a:srgbClr val="404040"/>
                </a:solidFill>
                <a:effectLst/>
                <a:uLnTx/>
                <a:uFillTx/>
                <a:latin typeface="Calibri" pitchFamily="34" charset="0"/>
                <a:ea typeface="+mn-ea"/>
                <a:cs typeface="Arial" pitchFamily="34" charset="0"/>
              </a:rPr>
              <a:t>EMOTI*SCAPE</a:t>
            </a:r>
          </a:p>
        </p:txBody>
      </p:sp>
      <p:sp>
        <p:nvSpPr>
          <p:cNvPr id="5" name="Obdélník 34"/>
          <p:cNvSpPr/>
          <p:nvPr/>
        </p:nvSpPr>
        <p:spPr>
          <a:xfrm>
            <a:off x="261331" y="2846203"/>
            <a:ext cx="4266000" cy="1728000"/>
          </a:xfrm>
          <a:prstGeom prst="rect">
            <a:avLst/>
          </a:prstGeom>
          <a:solidFill>
            <a:srgbClr val="969696"/>
          </a:solid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cs-CZ" sz="1600" b="0" i="0" u="none" strike="noStrike" kern="0" cap="none" spc="0" normalizeH="0" baseline="0" noProof="0" dirty="0">
              <a:ln>
                <a:noFill/>
              </a:ln>
              <a:solidFill>
                <a:srgbClr val="FFFFFF"/>
              </a:solidFill>
              <a:effectLst/>
              <a:uLnTx/>
              <a:uFillTx/>
              <a:latin typeface="Calibri"/>
              <a:ea typeface="+mn-ea"/>
              <a:cs typeface="Arial" pitchFamily="34" charset="0"/>
            </a:endParaRPr>
          </a:p>
        </p:txBody>
      </p:sp>
      <p:sp>
        <p:nvSpPr>
          <p:cNvPr id="6" name="Obdélník 34"/>
          <p:cNvSpPr/>
          <p:nvPr/>
        </p:nvSpPr>
        <p:spPr>
          <a:xfrm>
            <a:off x="4592008" y="2846503"/>
            <a:ext cx="4266000" cy="1728000"/>
          </a:xfrm>
          <a:prstGeom prst="rect">
            <a:avLst/>
          </a:prstGeom>
          <a:solidFill>
            <a:srgbClr val="969696"/>
          </a:solid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cs-CZ" sz="1600" b="0" i="0" u="none" strike="noStrike" kern="0" cap="none" spc="0" normalizeH="0" baseline="0" noProof="0" dirty="0">
              <a:ln>
                <a:noFill/>
              </a:ln>
              <a:solidFill>
                <a:srgbClr val="FFFFFF"/>
              </a:solidFill>
              <a:effectLst/>
              <a:uLnTx/>
              <a:uFillTx/>
              <a:latin typeface="Calibri"/>
              <a:ea typeface="+mn-ea"/>
              <a:cs typeface="Arial" pitchFamily="34" charset="0"/>
            </a:endParaRPr>
          </a:p>
        </p:txBody>
      </p:sp>
      <p:sp>
        <p:nvSpPr>
          <p:cNvPr id="7" name="Obdélník 34"/>
          <p:cNvSpPr/>
          <p:nvPr/>
        </p:nvSpPr>
        <p:spPr>
          <a:xfrm>
            <a:off x="263216" y="1024820"/>
            <a:ext cx="4266000" cy="1728000"/>
          </a:xfrm>
          <a:prstGeom prst="rect">
            <a:avLst/>
          </a:prstGeom>
          <a:solidFill>
            <a:srgbClr val="969696"/>
          </a:solid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cs-CZ" sz="1600" b="0" i="0" u="none" strike="noStrike" kern="0" cap="none" spc="0" normalizeH="0" baseline="0" noProof="0" dirty="0">
              <a:ln>
                <a:noFill/>
              </a:ln>
              <a:solidFill>
                <a:srgbClr val="FFFFFF"/>
              </a:solidFill>
              <a:effectLst/>
              <a:uLnTx/>
              <a:uFillTx/>
              <a:latin typeface="Calibri"/>
              <a:ea typeface="+mn-ea"/>
              <a:cs typeface="Arial" pitchFamily="34" charset="0"/>
            </a:endParaRPr>
          </a:p>
        </p:txBody>
      </p:sp>
      <p:sp>
        <p:nvSpPr>
          <p:cNvPr id="8" name="Obdélník 34"/>
          <p:cNvSpPr/>
          <p:nvPr/>
        </p:nvSpPr>
        <p:spPr>
          <a:xfrm>
            <a:off x="4609148" y="1028204"/>
            <a:ext cx="4266000" cy="1728000"/>
          </a:xfrm>
          <a:prstGeom prst="rect">
            <a:avLst/>
          </a:prstGeom>
          <a:solidFill>
            <a:srgbClr val="969696"/>
          </a:solid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cs-CZ" sz="1600" b="0" i="0" u="none" strike="noStrike" kern="0" cap="none" spc="0" normalizeH="0" baseline="0" noProof="0" dirty="0">
              <a:ln>
                <a:noFill/>
              </a:ln>
              <a:solidFill>
                <a:srgbClr val="FFFFFF"/>
              </a:solidFill>
              <a:effectLst/>
              <a:uLnTx/>
              <a:uFillTx/>
              <a:latin typeface="Calibri"/>
              <a:ea typeface="+mn-ea"/>
              <a:cs typeface="Arial" pitchFamily="34" charset="0"/>
            </a:endParaRPr>
          </a:p>
        </p:txBody>
      </p:sp>
      <p:sp>
        <p:nvSpPr>
          <p:cNvPr id="9" name="Oval 5"/>
          <p:cNvSpPr>
            <a:spLocks noChangeAspect="1"/>
          </p:cNvSpPr>
          <p:nvPr/>
        </p:nvSpPr>
        <p:spPr>
          <a:xfrm>
            <a:off x="445116" y="1755682"/>
            <a:ext cx="706276" cy="828000"/>
          </a:xfrm>
          <a:prstGeom prst="ellipse">
            <a:avLst/>
          </a:prstGeom>
          <a:solidFill>
            <a:srgbClr val="FFFF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sysClr val="windowText" lastClr="000000"/>
              </a:solidFill>
              <a:effectLst/>
              <a:uLnTx/>
              <a:uFillTx/>
              <a:latin typeface="Calibri"/>
              <a:ea typeface="+mn-ea"/>
              <a:cs typeface="+mn-cs"/>
            </a:endParaRPr>
          </a:p>
        </p:txBody>
      </p:sp>
      <p:grpSp>
        <p:nvGrpSpPr>
          <p:cNvPr id="10" name="Skupina 9"/>
          <p:cNvGrpSpPr>
            <a:grpSpLocks noChangeAspect="1"/>
          </p:cNvGrpSpPr>
          <p:nvPr/>
        </p:nvGrpSpPr>
        <p:grpSpPr>
          <a:xfrm>
            <a:off x="2274774" y="3936620"/>
            <a:ext cx="2289392" cy="594818"/>
            <a:chOff x="2442248" y="3165112"/>
            <a:chExt cx="1068894" cy="941950"/>
          </a:xfrm>
        </p:grpSpPr>
        <p:sp>
          <p:nvSpPr>
            <p:cNvPr id="11" name="Rounded Rectangular Callout 43"/>
            <p:cNvSpPr/>
            <p:nvPr/>
          </p:nvSpPr>
          <p:spPr>
            <a:xfrm>
              <a:off x="2479107" y="3165112"/>
              <a:ext cx="994941" cy="930002"/>
            </a:xfrm>
            <a:prstGeom prst="wedgeRoundRectCallout">
              <a:avLst>
                <a:gd name="adj1" fmla="val 27300"/>
                <a:gd name="adj2" fmla="val -71486"/>
                <a:gd name="adj3" fmla="val 16667"/>
              </a:avLst>
            </a:prstGeom>
            <a:noFill/>
            <a:ln w="22225"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prstClr val="white"/>
                </a:solidFill>
                <a:effectLst/>
                <a:uLnTx/>
                <a:uFillTx/>
                <a:latin typeface="Calibri "/>
                <a:ea typeface="+mn-ea"/>
                <a:cs typeface="+mn-cs"/>
              </a:endParaRPr>
            </a:p>
          </p:txBody>
        </p:sp>
        <p:sp>
          <p:nvSpPr>
            <p:cNvPr id="12" name="TextBox 44"/>
            <p:cNvSpPr txBox="1"/>
            <p:nvPr/>
          </p:nvSpPr>
          <p:spPr>
            <a:xfrm>
              <a:off x="2442248" y="3181016"/>
              <a:ext cx="1068894" cy="926046"/>
            </a:xfrm>
            <a:prstGeom prst="rect">
              <a:avLst/>
            </a:prstGeom>
            <a:noFill/>
          </p:spPr>
          <p:txBody>
            <a:bodyPr wrap="square" rtlCol="0">
              <a:spAutoFit/>
            </a:bodyPr>
            <a:lstStyle/>
            <a:p>
              <a:pPr lvl="0" algn="ctr">
                <a:defRPr/>
              </a:pPr>
              <a:r>
                <a:rPr lang="cs-CZ" sz="800" i="1" kern="0" dirty="0">
                  <a:solidFill>
                    <a:srgbClr val="FFFFFF"/>
                  </a:solidFill>
                  <a:latin typeface="Calibri "/>
                </a:rPr>
                <a:t>„Pracovnice  TIC i </a:t>
              </a:r>
              <a:r>
                <a:rPr lang="cs-CZ" sz="800" b="1" i="1" kern="0" dirty="0">
                  <a:solidFill>
                    <a:srgbClr val="FF0000"/>
                  </a:solidFill>
                  <a:latin typeface="Calibri "/>
                </a:rPr>
                <a:t>po mém příchodu vedla soukromý hovor</a:t>
              </a:r>
              <a:r>
                <a:rPr lang="cs-CZ" sz="800" i="1" kern="0" dirty="0">
                  <a:solidFill>
                    <a:srgbClr val="FFFFFF"/>
                  </a:solidFill>
                  <a:latin typeface="Calibri "/>
                </a:rPr>
                <a:t>, dokud jsem neobešla na neprohlédla si celé TIC. Až když jsem </a:t>
              </a:r>
              <a:r>
                <a:rPr lang="cs-CZ" sz="800" b="1" i="1" kern="0" dirty="0">
                  <a:solidFill>
                    <a:srgbClr val="FF0000"/>
                  </a:solidFill>
                  <a:latin typeface="Calibri "/>
                </a:rPr>
                <a:t>znovu došla k ní, ukončila hovor a začala se mi věnovat</a:t>
              </a:r>
              <a:r>
                <a:rPr lang="cs-CZ" sz="800" i="1" kern="0" dirty="0">
                  <a:solidFill>
                    <a:srgbClr val="FFFFFF"/>
                  </a:solidFill>
                  <a:latin typeface="Calibri "/>
                </a:rPr>
                <a:t>. “</a:t>
              </a:r>
              <a:endParaRPr kumimoji="0" lang="en-US" sz="800" b="0" i="0" u="none" strike="noStrike" kern="0" cap="none" spc="0" normalizeH="0" baseline="0" noProof="0" dirty="0">
                <a:ln>
                  <a:noFill/>
                </a:ln>
                <a:solidFill>
                  <a:srgbClr val="FFFFFF"/>
                </a:solidFill>
                <a:effectLst/>
                <a:uLnTx/>
                <a:uFillTx/>
                <a:latin typeface="Calibri "/>
              </a:endParaRPr>
            </a:p>
          </p:txBody>
        </p:sp>
      </p:grpSp>
      <p:sp>
        <p:nvSpPr>
          <p:cNvPr id="14" name="Rounded Rectangular Callout 49"/>
          <p:cNvSpPr/>
          <p:nvPr/>
        </p:nvSpPr>
        <p:spPr>
          <a:xfrm>
            <a:off x="4643595" y="1491630"/>
            <a:ext cx="1367740" cy="1032529"/>
          </a:xfrm>
          <a:prstGeom prst="wedgeRoundRectCallout">
            <a:avLst>
              <a:gd name="adj1" fmla="val 61174"/>
              <a:gd name="adj2" fmla="val -31661"/>
              <a:gd name="adj3" fmla="val 16667"/>
            </a:avLst>
          </a:prstGeom>
          <a:noFill/>
          <a:ln w="22225" cap="flat" cmpd="sng" algn="ctr">
            <a:solidFill>
              <a:srgbClr val="A1C46B"/>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white"/>
              </a:solidFill>
              <a:effectLst/>
              <a:uLnTx/>
              <a:uFillTx/>
              <a:latin typeface="Calibri "/>
              <a:ea typeface="+mn-ea"/>
              <a:cs typeface="+mn-cs"/>
            </a:endParaRPr>
          </a:p>
        </p:txBody>
      </p:sp>
      <p:sp>
        <p:nvSpPr>
          <p:cNvPr id="15" name="TextBox 50"/>
          <p:cNvSpPr txBox="1"/>
          <p:nvPr/>
        </p:nvSpPr>
        <p:spPr>
          <a:xfrm>
            <a:off x="4630734" y="1545635"/>
            <a:ext cx="1417899" cy="954107"/>
          </a:xfrm>
          <a:prstGeom prst="rect">
            <a:avLst/>
          </a:prstGeom>
          <a:noFill/>
        </p:spPr>
        <p:txBody>
          <a:bodyPr wrap="square" rtlCol="0">
            <a:spAutoFit/>
          </a:bodyPr>
          <a:lstStyle/>
          <a:p>
            <a:pPr lvl="0" algn="ctr">
              <a:defRPr/>
            </a:pPr>
            <a:r>
              <a:rPr lang="cs-CZ" sz="800" i="1" kern="0" dirty="0">
                <a:solidFill>
                  <a:srgbClr val="FFFFFF"/>
                </a:solidFill>
                <a:latin typeface="Calibri "/>
              </a:rPr>
              <a:t>„Byl jsem mile překvapený a ohromilo mně, </a:t>
            </a:r>
            <a:r>
              <a:rPr lang="cs-CZ" sz="800" b="1" i="1" kern="0" dirty="0">
                <a:solidFill>
                  <a:srgbClr val="92D050"/>
                </a:solidFill>
                <a:latin typeface="Calibri "/>
              </a:rPr>
              <a:t>s jakou rychlostí jsem byl obsloužený a dostal jsem vytisknutý program letních kin </a:t>
            </a:r>
            <a:r>
              <a:rPr lang="cs-CZ" sz="800" i="1" kern="0" dirty="0">
                <a:solidFill>
                  <a:srgbClr val="FFFFFF"/>
                </a:solidFill>
                <a:latin typeface="Calibri "/>
              </a:rPr>
              <a:t>v okolí. Pracovníci umí jednat s lidmi a jejich práce je baví.“</a:t>
            </a:r>
            <a:endParaRPr lang="en-US" sz="800" b="1" kern="0" dirty="0">
              <a:solidFill>
                <a:srgbClr val="A1C46B"/>
              </a:solidFill>
              <a:latin typeface="Calibri "/>
            </a:endParaRPr>
          </a:p>
        </p:txBody>
      </p:sp>
      <p:grpSp>
        <p:nvGrpSpPr>
          <p:cNvPr id="16" name="Skupina 15"/>
          <p:cNvGrpSpPr>
            <a:grpSpLocks noChangeAspect="1"/>
          </p:cNvGrpSpPr>
          <p:nvPr/>
        </p:nvGrpSpPr>
        <p:grpSpPr>
          <a:xfrm>
            <a:off x="5968098" y="2926535"/>
            <a:ext cx="2172727" cy="635452"/>
            <a:chOff x="5313152" y="2948313"/>
            <a:chExt cx="2040314" cy="615509"/>
          </a:xfrm>
        </p:grpSpPr>
        <p:sp>
          <p:nvSpPr>
            <p:cNvPr id="17" name="Rounded Rectangular Callout 55"/>
            <p:cNvSpPr/>
            <p:nvPr/>
          </p:nvSpPr>
          <p:spPr>
            <a:xfrm>
              <a:off x="5313152" y="2948313"/>
              <a:ext cx="1979579" cy="615509"/>
            </a:xfrm>
            <a:prstGeom prst="wedgeRoundRectCallout">
              <a:avLst>
                <a:gd name="adj1" fmla="val 48028"/>
                <a:gd name="adj2" fmla="val 84629"/>
                <a:gd name="adj3" fmla="val 16667"/>
              </a:avLst>
            </a:prstGeom>
            <a:noFill/>
            <a:ln w="22225" cap="flat" cmpd="sng" algn="ctr">
              <a:solidFill>
                <a:srgbClr val="0070C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white"/>
                </a:solidFill>
                <a:effectLst/>
                <a:uLnTx/>
                <a:uFillTx/>
                <a:latin typeface="Calibri "/>
                <a:ea typeface="+mn-ea"/>
                <a:cs typeface="+mn-cs"/>
              </a:endParaRPr>
            </a:p>
          </p:txBody>
        </p:sp>
        <p:sp>
          <p:nvSpPr>
            <p:cNvPr id="18" name="TextBox 56"/>
            <p:cNvSpPr txBox="1"/>
            <p:nvPr/>
          </p:nvSpPr>
          <p:spPr>
            <a:xfrm>
              <a:off x="5313153" y="2967915"/>
              <a:ext cx="2040313" cy="566423"/>
            </a:xfrm>
            <a:prstGeom prst="rect">
              <a:avLst/>
            </a:prstGeom>
            <a:noFill/>
          </p:spPr>
          <p:txBody>
            <a:bodyPr wrap="square" rtlCol="0">
              <a:spAutoFit/>
            </a:bodyPr>
            <a:lstStyle/>
            <a:p>
              <a:pPr lvl="0" algn="ctr">
                <a:defRPr/>
              </a:pPr>
              <a:r>
                <a:rPr lang="cs-CZ" sz="800" i="1" kern="0" dirty="0">
                  <a:solidFill>
                    <a:srgbClr val="FFFFFF"/>
                  </a:solidFill>
                  <a:latin typeface="Calibri "/>
                </a:rPr>
                <a:t>„Jednání pracovnice bylo velmi příjemné, </a:t>
              </a:r>
              <a:r>
                <a:rPr lang="cs-CZ" sz="800" b="1" i="1" kern="0" dirty="0">
                  <a:solidFill>
                    <a:srgbClr val="0070C0"/>
                  </a:solidFill>
                  <a:latin typeface="Calibri "/>
                </a:rPr>
                <a:t>nabídla nám spoustu cílů, které nám popsala</a:t>
              </a:r>
              <a:r>
                <a:rPr lang="cs-CZ" sz="800" i="1" kern="0" dirty="0">
                  <a:solidFill>
                    <a:srgbClr val="FFFFFF"/>
                  </a:solidFill>
                  <a:latin typeface="Calibri "/>
                </a:rPr>
                <a:t>. Pracovnice nás dokázala zaujmout, předala nám letáčky, vše nám vysvětlila. “</a:t>
              </a:r>
              <a:endParaRPr kumimoji="0" lang="cs-CZ" sz="800" b="0" i="0" u="none" strike="noStrike" kern="0" cap="none" spc="0" normalizeH="0" baseline="0" noProof="0" dirty="0">
                <a:ln>
                  <a:noFill/>
                </a:ln>
                <a:solidFill>
                  <a:srgbClr val="FFFFFF"/>
                </a:solidFill>
                <a:effectLst/>
                <a:uLnTx/>
                <a:uFillTx/>
                <a:latin typeface="Calibri "/>
              </a:endParaRPr>
            </a:p>
          </p:txBody>
        </p:sp>
      </p:grpSp>
      <p:sp>
        <p:nvSpPr>
          <p:cNvPr id="20" name="Rounded Rectangular Callout 77"/>
          <p:cNvSpPr/>
          <p:nvPr/>
        </p:nvSpPr>
        <p:spPr>
          <a:xfrm>
            <a:off x="7425595" y="1787976"/>
            <a:ext cx="1388776" cy="899713"/>
          </a:xfrm>
          <a:prstGeom prst="wedgeRoundRectCallout">
            <a:avLst>
              <a:gd name="adj1" fmla="val -61548"/>
              <a:gd name="adj2" fmla="val 14563"/>
              <a:gd name="adj3" fmla="val 16667"/>
            </a:avLst>
          </a:prstGeom>
          <a:noFill/>
          <a:ln w="22225" cap="flat" cmpd="sng" algn="ctr">
            <a:solidFill>
              <a:srgbClr val="A1C46B"/>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white"/>
              </a:solidFill>
              <a:effectLst/>
              <a:uLnTx/>
              <a:uFillTx/>
              <a:latin typeface="Calibri "/>
              <a:ea typeface="+mn-ea"/>
              <a:cs typeface="+mn-cs"/>
            </a:endParaRPr>
          </a:p>
        </p:txBody>
      </p:sp>
      <p:sp>
        <p:nvSpPr>
          <p:cNvPr id="21" name="TextBox 81"/>
          <p:cNvSpPr txBox="1"/>
          <p:nvPr/>
        </p:nvSpPr>
        <p:spPr>
          <a:xfrm>
            <a:off x="7437967" y="1774234"/>
            <a:ext cx="1448034" cy="954106"/>
          </a:xfrm>
          <a:prstGeom prst="rect">
            <a:avLst/>
          </a:prstGeom>
          <a:noFill/>
        </p:spPr>
        <p:txBody>
          <a:bodyPr wrap="square" rtlCol="0">
            <a:spAutoFit/>
          </a:bodyPr>
          <a:lstStyle/>
          <a:p>
            <a:pPr lvl="0" algn="ctr">
              <a:defRPr/>
            </a:pPr>
            <a:r>
              <a:rPr lang="cs-CZ" sz="800" i="1" kern="0" dirty="0">
                <a:solidFill>
                  <a:srgbClr val="FFFFFF"/>
                </a:solidFill>
                <a:latin typeface="Calibri "/>
              </a:rPr>
              <a:t>„Byla jsem velmi mile obsloužena, dotaz zodpovězen, </a:t>
            </a:r>
            <a:r>
              <a:rPr lang="cs-CZ" sz="800" b="1" i="1" kern="0" dirty="0">
                <a:solidFill>
                  <a:srgbClr val="92D050"/>
                </a:solidFill>
                <a:latin typeface="Calibri "/>
              </a:rPr>
              <a:t>dokonce i názorně ukázáno na fotografii náměstí</a:t>
            </a:r>
            <a:r>
              <a:rPr lang="cs-CZ" sz="800" i="1" kern="0" dirty="0">
                <a:solidFill>
                  <a:srgbClr val="FFFFFF"/>
                </a:solidFill>
                <a:latin typeface="Calibri "/>
              </a:rPr>
              <a:t>, do jakého domu mám jít. Byla jsem spokojená.“</a:t>
            </a:r>
            <a:endParaRPr lang="cs-CZ" sz="800" kern="0" dirty="0">
              <a:solidFill>
                <a:srgbClr val="FFFFFF"/>
              </a:solidFill>
              <a:latin typeface="Calibri "/>
            </a:endParaRPr>
          </a:p>
        </p:txBody>
      </p:sp>
      <p:sp>
        <p:nvSpPr>
          <p:cNvPr id="23" name="Rounded Rectangular Callout 83"/>
          <p:cNvSpPr/>
          <p:nvPr/>
        </p:nvSpPr>
        <p:spPr>
          <a:xfrm>
            <a:off x="2205444" y="1066182"/>
            <a:ext cx="1543878" cy="898843"/>
          </a:xfrm>
          <a:prstGeom prst="wedgeRoundRectCallout">
            <a:avLst>
              <a:gd name="adj1" fmla="val 49741"/>
              <a:gd name="adj2" fmla="val 59633"/>
              <a:gd name="adj3" fmla="val 16667"/>
            </a:avLst>
          </a:prstGeom>
          <a:noFill/>
          <a:ln w="22225" cap="flat" cmpd="sng" algn="ctr">
            <a:solidFill>
              <a:srgbClr val="FBB04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white"/>
              </a:solidFill>
              <a:effectLst/>
              <a:uLnTx/>
              <a:uFillTx/>
              <a:latin typeface="Calibri "/>
              <a:ea typeface="+mn-ea"/>
              <a:cs typeface="+mn-cs"/>
            </a:endParaRPr>
          </a:p>
        </p:txBody>
      </p:sp>
      <p:sp>
        <p:nvSpPr>
          <p:cNvPr id="24" name="TextBox 84"/>
          <p:cNvSpPr txBox="1"/>
          <p:nvPr/>
        </p:nvSpPr>
        <p:spPr>
          <a:xfrm>
            <a:off x="2179321" y="1059582"/>
            <a:ext cx="1609978" cy="954107"/>
          </a:xfrm>
          <a:prstGeom prst="rect">
            <a:avLst/>
          </a:prstGeom>
          <a:noFill/>
          <a:ln>
            <a:noFill/>
          </a:ln>
        </p:spPr>
        <p:txBody>
          <a:bodyPr wrap="square" rtlCol="0">
            <a:spAutoFit/>
          </a:bodyPr>
          <a:lstStyle/>
          <a:p>
            <a:pPr lvl="0" algn="ctr">
              <a:defRPr/>
            </a:pPr>
            <a:r>
              <a:rPr lang="cs-CZ" sz="800" i="1" kern="0" dirty="0">
                <a:solidFill>
                  <a:srgbClr val="FFFFFF"/>
                </a:solidFill>
                <a:latin typeface="Calibri "/>
              </a:rPr>
              <a:t>„Pracovník se snažil poskytnout co </a:t>
            </a:r>
            <a:r>
              <a:rPr lang="cs-CZ" sz="800" b="1" i="1" kern="0" dirty="0">
                <a:solidFill>
                  <a:srgbClr val="FBB040"/>
                </a:solidFill>
                <a:latin typeface="Calibri "/>
              </a:rPr>
              <a:t>nejvíce nabídek</a:t>
            </a:r>
            <a:r>
              <a:rPr lang="cs-CZ" sz="800" i="1" kern="0" dirty="0">
                <a:solidFill>
                  <a:srgbClr val="FFFFFF"/>
                </a:solidFill>
                <a:latin typeface="Calibri "/>
              </a:rPr>
              <a:t>, </a:t>
            </a:r>
            <a:r>
              <a:rPr lang="cs-CZ" sz="800" b="1" i="1" kern="0" dirty="0">
                <a:solidFill>
                  <a:srgbClr val="FBB040"/>
                </a:solidFill>
                <a:latin typeface="Calibri "/>
              </a:rPr>
              <a:t>prezentace nebyla strukturovaná</a:t>
            </a:r>
            <a:r>
              <a:rPr lang="cs-CZ" sz="800" i="1" kern="0" dirty="0">
                <a:solidFill>
                  <a:srgbClr val="FFFFFF"/>
                </a:solidFill>
                <a:latin typeface="Calibri "/>
              </a:rPr>
              <a:t>, zmateně </a:t>
            </a:r>
            <a:r>
              <a:rPr lang="cs-CZ" sz="800" b="1" i="1" kern="0" dirty="0">
                <a:solidFill>
                  <a:srgbClr val="FBB040"/>
                </a:solidFill>
                <a:latin typeface="Calibri "/>
              </a:rPr>
              <a:t>odbíhal od jednoho tématu k druhému</a:t>
            </a:r>
            <a:r>
              <a:rPr lang="cs-CZ" sz="800" i="1" kern="0" dirty="0">
                <a:solidFill>
                  <a:srgbClr val="FFFFFF"/>
                </a:solidFill>
                <a:latin typeface="Calibri "/>
              </a:rPr>
              <a:t>. K prezentaci pracovník nevyužil dostupné propagační materiály.“</a:t>
            </a:r>
            <a:endParaRPr kumimoji="0" lang="en-US" sz="800" b="0" i="0" u="none" strike="noStrike" kern="0" cap="none" spc="0" normalizeH="0" baseline="0" noProof="0" dirty="0">
              <a:ln>
                <a:noFill/>
              </a:ln>
              <a:solidFill>
                <a:srgbClr val="FFFFFF"/>
              </a:solidFill>
              <a:effectLst/>
              <a:uLnTx/>
              <a:uFillTx/>
              <a:latin typeface="Calibri "/>
            </a:endParaRPr>
          </a:p>
        </p:txBody>
      </p:sp>
      <p:sp>
        <p:nvSpPr>
          <p:cNvPr id="25" name="Zaoblený obdélník 10"/>
          <p:cNvSpPr>
            <a:spLocks noChangeArrowheads="1"/>
          </p:cNvSpPr>
          <p:nvPr/>
        </p:nvSpPr>
        <p:spPr bwMode="auto">
          <a:xfrm>
            <a:off x="7061344" y="1087669"/>
            <a:ext cx="1758891" cy="319405"/>
          </a:xfrm>
          <a:prstGeom prst="rect">
            <a:avLst/>
          </a:prstGeom>
          <a:solidFill>
            <a:srgbClr val="A1C46B"/>
          </a:solidFill>
          <a:ln w="9525" algn="ctr">
            <a:noFill/>
            <a:round/>
            <a:headEnd/>
            <a:tailEnd/>
          </a:ln>
        </p:spPr>
        <p:txBody>
          <a:bodyPr anchor="ctr"/>
          <a:lstStyle/>
          <a:p>
            <a:pPr algn="ctr" fontAlgn="auto">
              <a:spcBef>
                <a:spcPts val="0"/>
              </a:spcBef>
              <a:spcAft>
                <a:spcPts val="0"/>
              </a:spcAft>
              <a:defRPr/>
            </a:pPr>
            <a:r>
              <a:rPr lang="cs-CZ" sz="1200" b="1" kern="0" dirty="0">
                <a:solidFill>
                  <a:srgbClr val="FFFFFF"/>
                </a:solidFill>
                <a:latin typeface="Calibri "/>
                <a:ea typeface="Calibri" pitchFamily="34" charset="0"/>
                <a:cs typeface="Calibri" pitchFamily="34" charset="0"/>
              </a:rPr>
              <a:t>Pozitivní pasivní</a:t>
            </a:r>
          </a:p>
        </p:txBody>
      </p:sp>
      <p:sp>
        <p:nvSpPr>
          <p:cNvPr id="26" name="Zaoblený obdélník 27"/>
          <p:cNvSpPr>
            <a:spLocks noChangeArrowheads="1"/>
          </p:cNvSpPr>
          <p:nvPr/>
        </p:nvSpPr>
        <p:spPr bwMode="auto">
          <a:xfrm>
            <a:off x="319558" y="1089360"/>
            <a:ext cx="1771692" cy="336069"/>
          </a:xfrm>
          <a:prstGeom prst="rect">
            <a:avLst/>
          </a:prstGeom>
          <a:solidFill>
            <a:srgbClr val="FBB040"/>
          </a:solidFill>
          <a:ln w="9525" algn="ctr">
            <a:noFill/>
            <a:round/>
            <a:headEnd/>
            <a:tailEnd/>
          </a:ln>
        </p:spPr>
        <p:txBody>
          <a:bodyPr anchor="ctr"/>
          <a:lstStyle/>
          <a:p>
            <a:pPr algn="ctr" fontAlgn="auto">
              <a:spcBef>
                <a:spcPts val="0"/>
              </a:spcBef>
              <a:spcAft>
                <a:spcPts val="0"/>
              </a:spcAft>
              <a:defRPr/>
            </a:pPr>
            <a:r>
              <a:rPr lang="cs-CZ" sz="1200" b="1" kern="0" dirty="0">
                <a:solidFill>
                  <a:srgbClr val="FFFFFF"/>
                </a:solidFill>
                <a:latin typeface="Calibri "/>
                <a:ea typeface="Calibri" pitchFamily="34" charset="0"/>
                <a:cs typeface="Calibri" pitchFamily="34" charset="0"/>
              </a:rPr>
              <a:t>Negativní pasivní</a:t>
            </a:r>
          </a:p>
        </p:txBody>
      </p:sp>
      <p:sp>
        <p:nvSpPr>
          <p:cNvPr id="27" name="Zaoblený obdélník 10"/>
          <p:cNvSpPr>
            <a:spLocks noChangeArrowheads="1"/>
          </p:cNvSpPr>
          <p:nvPr/>
        </p:nvSpPr>
        <p:spPr bwMode="auto">
          <a:xfrm>
            <a:off x="7061345" y="4211643"/>
            <a:ext cx="1758891" cy="316627"/>
          </a:xfrm>
          <a:prstGeom prst="rect">
            <a:avLst/>
          </a:prstGeom>
          <a:solidFill>
            <a:srgbClr val="0070C0"/>
          </a:solidFill>
          <a:ln w="9525" algn="ctr">
            <a:noFill/>
            <a:round/>
            <a:headEnd/>
            <a:tailEnd/>
          </a:ln>
        </p:spPr>
        <p:txBody>
          <a:bodyPr anchor="ctr"/>
          <a:lstStyle/>
          <a:p>
            <a:pPr algn="ctr" fontAlgn="auto">
              <a:spcBef>
                <a:spcPts val="0"/>
              </a:spcBef>
              <a:spcAft>
                <a:spcPts val="0"/>
              </a:spcAft>
              <a:defRPr/>
            </a:pPr>
            <a:r>
              <a:rPr lang="cs-CZ" sz="1200" b="1" kern="0" dirty="0">
                <a:solidFill>
                  <a:srgbClr val="FFFFFF"/>
                </a:solidFill>
                <a:latin typeface="Calibri "/>
                <a:ea typeface="Calibri" pitchFamily="34" charset="0"/>
                <a:cs typeface="Calibri" pitchFamily="34" charset="0"/>
              </a:rPr>
              <a:t>Pozitivní aktivní</a:t>
            </a:r>
          </a:p>
        </p:txBody>
      </p:sp>
      <p:sp>
        <p:nvSpPr>
          <p:cNvPr id="28" name="Zaoblený obdélník 10"/>
          <p:cNvSpPr>
            <a:spLocks noChangeArrowheads="1"/>
          </p:cNvSpPr>
          <p:nvPr/>
        </p:nvSpPr>
        <p:spPr bwMode="auto">
          <a:xfrm>
            <a:off x="314107" y="4203352"/>
            <a:ext cx="1758891" cy="320542"/>
          </a:xfrm>
          <a:prstGeom prst="rect">
            <a:avLst/>
          </a:prstGeom>
          <a:solidFill>
            <a:srgbClr val="FF0000"/>
          </a:solidFill>
          <a:ln w="9525" algn="ctr">
            <a:noFill/>
            <a:round/>
            <a:headEnd/>
            <a:tailEnd/>
          </a:ln>
        </p:spPr>
        <p:txBody>
          <a:bodyPr anchor="ctr"/>
          <a:lstStyle/>
          <a:p>
            <a:pPr algn="ctr" fontAlgn="auto">
              <a:spcBef>
                <a:spcPts val="0"/>
              </a:spcBef>
              <a:spcAft>
                <a:spcPts val="0"/>
              </a:spcAft>
              <a:defRPr/>
            </a:pPr>
            <a:r>
              <a:rPr lang="cs-CZ" sz="1200" b="1" kern="0" dirty="0">
                <a:solidFill>
                  <a:srgbClr val="FFFFFF"/>
                </a:solidFill>
                <a:latin typeface="Calibri "/>
                <a:ea typeface="Calibri" pitchFamily="34" charset="0"/>
                <a:cs typeface="Calibri" pitchFamily="34" charset="0"/>
              </a:rPr>
              <a:t>Negativní aktivní</a:t>
            </a:r>
          </a:p>
        </p:txBody>
      </p:sp>
      <p:grpSp>
        <p:nvGrpSpPr>
          <p:cNvPr id="34" name="Skupina 33"/>
          <p:cNvGrpSpPr>
            <a:grpSpLocks noChangeAspect="1"/>
          </p:cNvGrpSpPr>
          <p:nvPr/>
        </p:nvGrpSpPr>
        <p:grpSpPr>
          <a:xfrm>
            <a:off x="1189570" y="2940141"/>
            <a:ext cx="2533964" cy="938148"/>
            <a:chOff x="2299037" y="3271443"/>
            <a:chExt cx="2040327" cy="1082019"/>
          </a:xfrm>
        </p:grpSpPr>
        <p:sp>
          <p:nvSpPr>
            <p:cNvPr id="35" name="Rounded Rectangular Callout 43"/>
            <p:cNvSpPr/>
            <p:nvPr/>
          </p:nvSpPr>
          <p:spPr>
            <a:xfrm>
              <a:off x="2309041" y="3271443"/>
              <a:ext cx="2005234" cy="1082019"/>
            </a:xfrm>
            <a:prstGeom prst="wedgeRoundRectCallout">
              <a:avLst>
                <a:gd name="adj1" fmla="val -54256"/>
                <a:gd name="adj2" fmla="val -17832"/>
                <a:gd name="adj3" fmla="val 16667"/>
              </a:avLst>
            </a:prstGeom>
            <a:noFill/>
            <a:ln w="22225"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white"/>
                </a:solidFill>
                <a:effectLst/>
                <a:uLnTx/>
                <a:uFillTx/>
                <a:latin typeface="Calibri "/>
                <a:ea typeface="+mn-ea"/>
                <a:cs typeface="+mn-cs"/>
              </a:endParaRPr>
            </a:p>
          </p:txBody>
        </p:sp>
        <p:sp>
          <p:nvSpPr>
            <p:cNvPr id="36" name="TextBox 44"/>
            <p:cNvSpPr txBox="1"/>
            <p:nvPr/>
          </p:nvSpPr>
          <p:spPr>
            <a:xfrm>
              <a:off x="2299037" y="3322942"/>
              <a:ext cx="2040327" cy="958435"/>
            </a:xfrm>
            <a:prstGeom prst="rect">
              <a:avLst/>
            </a:prstGeom>
            <a:noFill/>
          </p:spPr>
          <p:txBody>
            <a:bodyPr wrap="square" rtlCol="0">
              <a:spAutoFit/>
            </a:bodyPr>
            <a:lstStyle/>
            <a:p>
              <a:pPr lvl="0" algn="ctr">
                <a:defRPr/>
              </a:pPr>
              <a:r>
                <a:rPr lang="cs-CZ" sz="800" i="1" kern="0" dirty="0">
                  <a:solidFill>
                    <a:srgbClr val="FFFFFF"/>
                  </a:solidFill>
                  <a:latin typeface="Calibri "/>
                </a:rPr>
                <a:t>„Z návštěvy zde, jsem neměl dobrý pocit. Při mém příchodu </a:t>
              </a:r>
              <a:r>
                <a:rPr lang="cs-CZ" sz="800" b="1" i="1" kern="0" dirty="0">
                  <a:solidFill>
                    <a:srgbClr val="FF0000"/>
                  </a:solidFill>
                  <a:latin typeface="Calibri "/>
                </a:rPr>
                <a:t>zde nebyl nikdo přítomný</a:t>
              </a:r>
              <a:r>
                <a:rPr lang="cs-CZ" sz="800" i="1" kern="0" dirty="0">
                  <a:solidFill>
                    <a:srgbClr val="FFFFFF"/>
                  </a:solidFill>
                  <a:latin typeface="Calibri "/>
                </a:rPr>
                <a:t>. Po chvíli </a:t>
              </a:r>
              <a:r>
                <a:rPr lang="cs-CZ" sz="800" b="1" i="1" kern="0" dirty="0">
                  <a:solidFill>
                    <a:srgbClr val="FF0000"/>
                  </a:solidFill>
                  <a:latin typeface="Calibri "/>
                </a:rPr>
                <a:t>přišel pracovník z restaurace</a:t>
              </a:r>
              <a:r>
                <a:rPr lang="cs-CZ" sz="800" i="1" kern="0" dirty="0">
                  <a:solidFill>
                    <a:srgbClr val="FFFFFF"/>
                  </a:solidFill>
                  <a:latin typeface="Calibri "/>
                </a:rPr>
                <a:t>, který mne zaznamenal. Dotázal se mne, co si budu přát, ale z jednání mi připadalo, že ho </a:t>
              </a:r>
              <a:r>
                <a:rPr lang="cs-CZ" sz="800" b="1" i="1" kern="0" dirty="0">
                  <a:solidFill>
                    <a:srgbClr val="FF0000"/>
                  </a:solidFill>
                  <a:latin typeface="Calibri "/>
                </a:rPr>
                <a:t>spíše zdržuji, jednání mi celkově připadalo trochu odměřené</a:t>
              </a:r>
              <a:r>
                <a:rPr lang="cs-CZ" sz="800" i="1" kern="0" dirty="0">
                  <a:solidFill>
                    <a:srgbClr val="FFFFFF"/>
                  </a:solidFill>
                  <a:latin typeface="Calibri "/>
                </a:rPr>
                <a:t>, alespoň jsem měl takový pocit.“</a:t>
              </a:r>
              <a:endParaRPr kumimoji="0" lang="en-US" sz="800" b="0" i="0" u="none" strike="noStrike" kern="0" cap="none" spc="0" normalizeH="0" baseline="0" noProof="0" dirty="0">
                <a:ln>
                  <a:noFill/>
                </a:ln>
                <a:solidFill>
                  <a:srgbClr val="FFFFFF"/>
                </a:solidFill>
                <a:effectLst/>
                <a:uLnTx/>
                <a:uFillTx/>
                <a:latin typeface="Calibri "/>
              </a:endParaRPr>
            </a:p>
          </p:txBody>
        </p:sp>
      </p:grpSp>
      <p:sp>
        <p:nvSpPr>
          <p:cNvPr id="37" name="Oval 5"/>
          <p:cNvSpPr>
            <a:spLocks noChangeAspect="1"/>
          </p:cNvSpPr>
          <p:nvPr/>
        </p:nvSpPr>
        <p:spPr>
          <a:xfrm>
            <a:off x="6162827" y="1069713"/>
            <a:ext cx="706276" cy="828000"/>
          </a:xfrm>
          <a:prstGeom prst="ellipse">
            <a:avLst/>
          </a:prstGeom>
          <a:solidFill>
            <a:srgbClr val="FFFF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38" name="Oval 5"/>
          <p:cNvSpPr>
            <a:spLocks noChangeAspect="1"/>
          </p:cNvSpPr>
          <p:nvPr/>
        </p:nvSpPr>
        <p:spPr>
          <a:xfrm>
            <a:off x="6532097" y="1869026"/>
            <a:ext cx="706276" cy="828000"/>
          </a:xfrm>
          <a:prstGeom prst="ellipse">
            <a:avLst/>
          </a:prstGeom>
          <a:solidFill>
            <a:srgbClr val="FFFF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50" name="Rounded Rectangular Callout 83"/>
          <p:cNvSpPr/>
          <p:nvPr/>
        </p:nvSpPr>
        <p:spPr>
          <a:xfrm>
            <a:off x="1481777" y="2032197"/>
            <a:ext cx="1962728" cy="639284"/>
          </a:xfrm>
          <a:prstGeom prst="wedgeRoundRectCallout">
            <a:avLst>
              <a:gd name="adj1" fmla="val -65779"/>
              <a:gd name="adj2" fmla="val 2377"/>
              <a:gd name="adj3" fmla="val 16667"/>
            </a:avLst>
          </a:prstGeom>
          <a:noFill/>
          <a:ln w="22225" cap="flat" cmpd="sng" algn="ctr">
            <a:solidFill>
              <a:srgbClr val="FBB04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white"/>
              </a:solidFill>
              <a:effectLst/>
              <a:uLnTx/>
              <a:uFillTx/>
              <a:latin typeface="Calibri "/>
              <a:ea typeface="+mn-ea"/>
              <a:cs typeface="+mn-cs"/>
            </a:endParaRPr>
          </a:p>
        </p:txBody>
      </p:sp>
      <p:sp>
        <p:nvSpPr>
          <p:cNvPr id="51" name="TextBox 84"/>
          <p:cNvSpPr txBox="1"/>
          <p:nvPr/>
        </p:nvSpPr>
        <p:spPr>
          <a:xfrm>
            <a:off x="1466508" y="1995686"/>
            <a:ext cx="1971140" cy="707886"/>
          </a:xfrm>
          <a:prstGeom prst="rect">
            <a:avLst/>
          </a:prstGeom>
          <a:noFill/>
          <a:ln>
            <a:noFill/>
          </a:ln>
        </p:spPr>
        <p:txBody>
          <a:bodyPr wrap="square" rtlCol="0">
            <a:spAutoFit/>
          </a:bodyPr>
          <a:lstStyle/>
          <a:p>
            <a:pPr lvl="0" algn="ctr">
              <a:defRPr/>
            </a:pPr>
            <a:r>
              <a:rPr lang="cs-CZ" sz="800" i="1" kern="0" dirty="0">
                <a:solidFill>
                  <a:srgbClr val="FFFFFF"/>
                </a:solidFill>
                <a:latin typeface="Calibri "/>
              </a:rPr>
              <a:t>„Návštěva vyvolala spíše zklamání. </a:t>
            </a:r>
            <a:r>
              <a:rPr lang="cs-CZ" sz="800" b="1" i="1" kern="0" dirty="0">
                <a:solidFill>
                  <a:srgbClr val="FBB040"/>
                </a:solidFill>
                <a:latin typeface="Calibri "/>
              </a:rPr>
              <a:t>Nebyla jsem pozdravená při příchodu</a:t>
            </a:r>
            <a:r>
              <a:rPr lang="cs-CZ" sz="800" i="1" kern="0" dirty="0">
                <a:solidFill>
                  <a:srgbClr val="FFFFFF"/>
                </a:solidFill>
                <a:latin typeface="Calibri "/>
              </a:rPr>
              <a:t>. Nelíbil se mi hovor pracovníků ohledně zákazníků. Uvítala bych ale </a:t>
            </a:r>
            <a:r>
              <a:rPr lang="cs-CZ" sz="800" b="1" i="1" kern="0" dirty="0">
                <a:solidFill>
                  <a:srgbClr val="FBB040"/>
                </a:solidFill>
                <a:latin typeface="Calibri "/>
              </a:rPr>
              <a:t>více nabídek a návrhy na další akce</a:t>
            </a:r>
            <a:r>
              <a:rPr lang="cs-CZ" sz="800" i="1" kern="0" dirty="0">
                <a:solidFill>
                  <a:srgbClr val="FFFFFF"/>
                </a:solidFill>
                <a:latin typeface="Calibri "/>
              </a:rPr>
              <a:t>.“</a:t>
            </a:r>
            <a:endParaRPr kumimoji="0" lang="en-US" sz="800" b="0" i="0" u="none" strike="noStrike" kern="0" cap="none" spc="0" normalizeH="0" baseline="0" noProof="0" dirty="0">
              <a:ln>
                <a:noFill/>
              </a:ln>
              <a:solidFill>
                <a:srgbClr val="FFFFFF"/>
              </a:solidFill>
              <a:effectLst/>
              <a:uLnTx/>
              <a:uFillTx/>
              <a:latin typeface="Calibri "/>
            </a:endParaRPr>
          </a:p>
        </p:txBody>
      </p:sp>
      <p:sp>
        <p:nvSpPr>
          <p:cNvPr id="55" name="Oval 5"/>
          <p:cNvSpPr>
            <a:spLocks noChangeAspect="1"/>
          </p:cNvSpPr>
          <p:nvPr/>
        </p:nvSpPr>
        <p:spPr>
          <a:xfrm>
            <a:off x="6038038" y="3675310"/>
            <a:ext cx="706276" cy="828000"/>
          </a:xfrm>
          <a:prstGeom prst="ellipse">
            <a:avLst/>
          </a:prstGeom>
          <a:solidFill>
            <a:srgbClr val="FFFF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56" name="Oval 5"/>
          <p:cNvSpPr>
            <a:spLocks noChangeAspect="1"/>
          </p:cNvSpPr>
          <p:nvPr/>
        </p:nvSpPr>
        <p:spPr>
          <a:xfrm>
            <a:off x="8108095" y="3327675"/>
            <a:ext cx="706276" cy="828000"/>
          </a:xfrm>
          <a:prstGeom prst="ellipse">
            <a:avLst/>
          </a:prstGeom>
          <a:solidFill>
            <a:srgbClr val="FFFF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sysClr val="windowText" lastClr="000000"/>
              </a:solidFill>
              <a:effectLst/>
              <a:uLnTx/>
              <a:uFillTx/>
              <a:latin typeface="Calibri"/>
              <a:ea typeface="+mn-ea"/>
              <a:cs typeface="+mn-cs"/>
            </a:endParaRPr>
          </a:p>
        </p:txBody>
      </p:sp>
      <p:grpSp>
        <p:nvGrpSpPr>
          <p:cNvPr id="57" name="Skupina 56"/>
          <p:cNvGrpSpPr/>
          <p:nvPr/>
        </p:nvGrpSpPr>
        <p:grpSpPr>
          <a:xfrm>
            <a:off x="4663110" y="2942603"/>
            <a:ext cx="1323198" cy="1357339"/>
            <a:chOff x="5195823" y="2936763"/>
            <a:chExt cx="2195785" cy="558376"/>
          </a:xfrm>
        </p:grpSpPr>
        <p:sp>
          <p:nvSpPr>
            <p:cNvPr id="58" name="Rounded Rectangular Callout 55"/>
            <p:cNvSpPr/>
            <p:nvPr/>
          </p:nvSpPr>
          <p:spPr>
            <a:xfrm>
              <a:off x="5195823" y="2936763"/>
              <a:ext cx="2061339" cy="558376"/>
            </a:xfrm>
            <a:prstGeom prst="wedgeRoundRectCallout">
              <a:avLst>
                <a:gd name="adj1" fmla="val 65730"/>
                <a:gd name="adj2" fmla="val 24193"/>
                <a:gd name="adj3" fmla="val 16667"/>
              </a:avLst>
            </a:prstGeom>
            <a:noFill/>
            <a:ln w="22225" cap="flat" cmpd="sng" algn="ctr">
              <a:solidFill>
                <a:srgbClr val="0070C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prstClr val="white"/>
                </a:solidFill>
                <a:effectLst/>
                <a:uLnTx/>
                <a:uFillTx/>
                <a:latin typeface="Calibri "/>
                <a:ea typeface="+mn-ea"/>
                <a:cs typeface="+mn-cs"/>
              </a:endParaRPr>
            </a:p>
          </p:txBody>
        </p:sp>
        <p:sp>
          <p:nvSpPr>
            <p:cNvPr id="59" name="TextBox 56"/>
            <p:cNvSpPr txBox="1"/>
            <p:nvPr/>
          </p:nvSpPr>
          <p:spPr>
            <a:xfrm>
              <a:off x="5227424" y="2998237"/>
              <a:ext cx="2164184" cy="183153"/>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800" b="0" i="0" u="none" strike="noStrike" kern="0" cap="none" spc="0" normalizeH="0" baseline="0" noProof="0" dirty="0">
                <a:ln>
                  <a:noFill/>
                </a:ln>
                <a:solidFill>
                  <a:srgbClr val="FFFFFF"/>
                </a:solidFill>
                <a:effectLst/>
                <a:uLnTx/>
                <a:uFillTx/>
                <a:latin typeface="Calibri "/>
              </a:endParaRPr>
            </a:p>
          </p:txBody>
        </p:sp>
      </p:grpSp>
      <p:pic>
        <p:nvPicPr>
          <p:cNvPr id="46" name="Picture 113" descr="Disappointed Rev Aug 0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8254" y="1918226"/>
            <a:ext cx="467771" cy="372572"/>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pic>
      <p:sp>
        <p:nvSpPr>
          <p:cNvPr id="47" name="Text Box 114"/>
          <p:cNvSpPr txBox="1">
            <a:spLocks noChangeArrowheads="1"/>
          </p:cNvSpPr>
          <p:nvPr/>
        </p:nvSpPr>
        <p:spPr bwMode="auto">
          <a:xfrm>
            <a:off x="447251" y="2251789"/>
            <a:ext cx="522962" cy="162403"/>
          </a:xfrm>
          <a:prstGeom prst="rect">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800">
                <a:solidFill>
                  <a:schemeClr val="tx1"/>
                </a:solidFill>
                <a:latin typeface="Arial" charset="0"/>
              </a:defRPr>
            </a:lvl1pPr>
            <a:lvl2pPr marL="742950" indent="-285750">
              <a:defRPr sz="800">
                <a:solidFill>
                  <a:schemeClr val="tx1"/>
                </a:solidFill>
                <a:latin typeface="Arial" charset="0"/>
              </a:defRPr>
            </a:lvl2pPr>
            <a:lvl3pPr marL="1143000" indent="-228600">
              <a:defRPr sz="800">
                <a:solidFill>
                  <a:schemeClr val="tx1"/>
                </a:solidFill>
                <a:latin typeface="Arial" charset="0"/>
              </a:defRPr>
            </a:lvl3pPr>
            <a:lvl4pPr marL="1600200" indent="-228600">
              <a:defRPr sz="800">
                <a:solidFill>
                  <a:schemeClr val="tx1"/>
                </a:solidFill>
                <a:latin typeface="Arial" charset="0"/>
              </a:defRPr>
            </a:lvl4pPr>
            <a:lvl5pPr marL="2057400" indent="-228600">
              <a:defRPr sz="800">
                <a:solidFill>
                  <a:schemeClr val="tx1"/>
                </a:solidFill>
                <a:latin typeface="Arial" charset="0"/>
              </a:defRPr>
            </a:lvl5pPr>
            <a:lvl6pPr marL="2514600" indent="-228600" eaLnBrk="0" fontAlgn="base" hangingPunct="0">
              <a:spcBef>
                <a:spcPct val="0"/>
              </a:spcBef>
              <a:spcAft>
                <a:spcPct val="0"/>
              </a:spcAft>
              <a:defRPr sz="800">
                <a:solidFill>
                  <a:schemeClr val="tx1"/>
                </a:solidFill>
                <a:latin typeface="Arial" charset="0"/>
              </a:defRPr>
            </a:lvl6pPr>
            <a:lvl7pPr marL="2971800" indent="-228600" eaLnBrk="0" fontAlgn="base" hangingPunct="0">
              <a:spcBef>
                <a:spcPct val="0"/>
              </a:spcBef>
              <a:spcAft>
                <a:spcPct val="0"/>
              </a:spcAft>
              <a:defRPr sz="800">
                <a:solidFill>
                  <a:schemeClr val="tx1"/>
                </a:solidFill>
                <a:latin typeface="Arial" charset="0"/>
              </a:defRPr>
            </a:lvl7pPr>
            <a:lvl8pPr marL="3429000" indent="-228600" eaLnBrk="0" fontAlgn="base" hangingPunct="0">
              <a:spcBef>
                <a:spcPct val="0"/>
              </a:spcBef>
              <a:spcAft>
                <a:spcPct val="0"/>
              </a:spcAft>
              <a:defRPr sz="800">
                <a:solidFill>
                  <a:schemeClr val="tx1"/>
                </a:solidFill>
                <a:latin typeface="Arial" charset="0"/>
              </a:defRPr>
            </a:lvl8pPr>
            <a:lvl9pPr marL="3886200" indent="-228600" eaLnBrk="0" fontAlgn="base" hangingPunct="0">
              <a:spcBef>
                <a:spcPct val="0"/>
              </a:spcBef>
              <a:spcAft>
                <a:spcPct val="0"/>
              </a:spcAft>
              <a:defRPr sz="800">
                <a:solidFill>
                  <a:schemeClr val="tx1"/>
                </a:solidFill>
                <a:latin typeface="Arial" charset="0"/>
              </a:defRPr>
            </a:lvl9pPr>
          </a:lstStyle>
          <a:p>
            <a:pPr eaLnBrk="0" hangingPunct="0">
              <a:defRPr/>
            </a:pPr>
            <a:r>
              <a:rPr lang="cs-CZ" kern="0" dirty="0">
                <a:solidFill>
                  <a:srgbClr val="000000"/>
                </a:solidFill>
                <a:latin typeface="Calibri "/>
              </a:rPr>
              <a:t>1.Zklamání</a:t>
            </a:r>
            <a:endParaRPr lang="en-US" kern="0" dirty="0">
              <a:solidFill>
                <a:srgbClr val="000000"/>
              </a:solidFill>
              <a:latin typeface="Calibri "/>
            </a:endParaRPr>
          </a:p>
        </p:txBody>
      </p:sp>
      <p:grpSp>
        <p:nvGrpSpPr>
          <p:cNvPr id="41" name="Skupina 40"/>
          <p:cNvGrpSpPr/>
          <p:nvPr/>
        </p:nvGrpSpPr>
        <p:grpSpPr>
          <a:xfrm>
            <a:off x="3699541" y="2931238"/>
            <a:ext cx="834325" cy="828000"/>
            <a:chOff x="3571046" y="3709806"/>
            <a:chExt cx="834325" cy="828000"/>
          </a:xfrm>
        </p:grpSpPr>
        <p:sp>
          <p:nvSpPr>
            <p:cNvPr id="29" name="Oval 5"/>
            <p:cNvSpPr>
              <a:spLocks noChangeAspect="1"/>
            </p:cNvSpPr>
            <p:nvPr/>
          </p:nvSpPr>
          <p:spPr>
            <a:xfrm>
              <a:off x="3628522" y="3709806"/>
              <a:ext cx="706276" cy="828000"/>
            </a:xfrm>
            <a:prstGeom prst="ellipse">
              <a:avLst/>
            </a:prstGeom>
            <a:solidFill>
              <a:srgbClr val="FFFF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sysClr val="windowText" lastClr="000000"/>
                </a:solidFill>
                <a:effectLst/>
                <a:uLnTx/>
                <a:uFillTx/>
                <a:latin typeface="Calibri"/>
                <a:ea typeface="+mn-ea"/>
                <a:cs typeface="+mn-cs"/>
              </a:endParaRPr>
            </a:p>
          </p:txBody>
        </p:sp>
        <p:pic>
          <p:nvPicPr>
            <p:cNvPr id="48" name="Picture 19" descr="Skeptical 0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78898" y="3794171"/>
              <a:ext cx="405197" cy="361504"/>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pic>
        <p:sp>
          <p:nvSpPr>
            <p:cNvPr id="52" name="Text Box 20"/>
            <p:cNvSpPr txBox="1">
              <a:spLocks noChangeAspect="1" noChangeArrowheads="1"/>
            </p:cNvSpPr>
            <p:nvPr/>
          </p:nvSpPr>
          <p:spPr bwMode="auto">
            <a:xfrm>
              <a:off x="3571046" y="4112265"/>
              <a:ext cx="834325" cy="415498"/>
            </a:xfrm>
            <a:prstGeom prst="rect">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800">
                  <a:solidFill>
                    <a:schemeClr val="tx1"/>
                  </a:solidFill>
                  <a:latin typeface="Arial" charset="0"/>
                </a:defRPr>
              </a:lvl1pPr>
              <a:lvl2pPr marL="742950" indent="-285750">
                <a:defRPr sz="800">
                  <a:solidFill>
                    <a:schemeClr val="tx1"/>
                  </a:solidFill>
                  <a:latin typeface="Arial" charset="0"/>
                </a:defRPr>
              </a:lvl2pPr>
              <a:lvl3pPr marL="1143000" indent="-228600">
                <a:defRPr sz="800">
                  <a:solidFill>
                    <a:schemeClr val="tx1"/>
                  </a:solidFill>
                  <a:latin typeface="Arial" charset="0"/>
                </a:defRPr>
              </a:lvl3pPr>
              <a:lvl4pPr marL="1600200" indent="-228600">
                <a:defRPr sz="800">
                  <a:solidFill>
                    <a:schemeClr val="tx1"/>
                  </a:solidFill>
                  <a:latin typeface="Arial" charset="0"/>
                </a:defRPr>
              </a:lvl4pPr>
              <a:lvl5pPr marL="2057400" indent="-228600">
                <a:defRPr sz="800">
                  <a:solidFill>
                    <a:schemeClr val="tx1"/>
                  </a:solidFill>
                  <a:latin typeface="Arial" charset="0"/>
                </a:defRPr>
              </a:lvl5pPr>
              <a:lvl6pPr marL="2514600" indent="-228600" eaLnBrk="0" fontAlgn="base" hangingPunct="0">
                <a:spcBef>
                  <a:spcPct val="0"/>
                </a:spcBef>
                <a:spcAft>
                  <a:spcPct val="0"/>
                </a:spcAft>
                <a:defRPr sz="800">
                  <a:solidFill>
                    <a:schemeClr val="tx1"/>
                  </a:solidFill>
                  <a:latin typeface="Arial" charset="0"/>
                </a:defRPr>
              </a:lvl6pPr>
              <a:lvl7pPr marL="2971800" indent="-228600" eaLnBrk="0" fontAlgn="base" hangingPunct="0">
                <a:spcBef>
                  <a:spcPct val="0"/>
                </a:spcBef>
                <a:spcAft>
                  <a:spcPct val="0"/>
                </a:spcAft>
                <a:defRPr sz="800">
                  <a:solidFill>
                    <a:schemeClr val="tx1"/>
                  </a:solidFill>
                  <a:latin typeface="Arial" charset="0"/>
                </a:defRPr>
              </a:lvl7pPr>
              <a:lvl8pPr marL="3429000" indent="-228600" eaLnBrk="0" fontAlgn="base" hangingPunct="0">
                <a:spcBef>
                  <a:spcPct val="0"/>
                </a:spcBef>
                <a:spcAft>
                  <a:spcPct val="0"/>
                </a:spcAft>
                <a:defRPr sz="800">
                  <a:solidFill>
                    <a:schemeClr val="tx1"/>
                  </a:solidFill>
                  <a:latin typeface="Arial" charset="0"/>
                </a:defRPr>
              </a:lvl8pPr>
              <a:lvl9pPr marL="3886200" indent="-228600" eaLnBrk="0" fontAlgn="base" hangingPunct="0">
                <a:spcBef>
                  <a:spcPct val="0"/>
                </a:spcBef>
                <a:spcAft>
                  <a:spcPct val="0"/>
                </a:spcAft>
                <a:defRPr sz="800">
                  <a:solidFill>
                    <a:schemeClr val="tx1"/>
                  </a:solidFill>
                  <a:latin typeface="Arial" charset="0"/>
                </a:defRPr>
              </a:lvl9pPr>
            </a:lstStyle>
            <a:p>
              <a:pPr algn="ctr" eaLnBrk="0" hangingPunct="0">
                <a:spcBef>
                  <a:spcPct val="50000"/>
                </a:spcBef>
                <a:defRPr/>
              </a:pPr>
              <a:r>
                <a:rPr lang="cs-CZ" sz="700" kern="0" dirty="0">
                  <a:solidFill>
                    <a:srgbClr val="000000"/>
                  </a:solidFill>
                  <a:latin typeface="Calibri "/>
                </a:rPr>
                <a:t>16.Mám pochyby/ Skeptický</a:t>
              </a:r>
            </a:p>
          </p:txBody>
        </p:sp>
      </p:grpSp>
      <p:sp>
        <p:nvSpPr>
          <p:cNvPr id="33" name="Oval 5"/>
          <p:cNvSpPr>
            <a:spLocks noChangeAspect="1"/>
          </p:cNvSpPr>
          <p:nvPr/>
        </p:nvSpPr>
        <p:spPr>
          <a:xfrm>
            <a:off x="354404" y="2978511"/>
            <a:ext cx="706276" cy="828000"/>
          </a:xfrm>
          <a:prstGeom prst="ellipse">
            <a:avLst/>
          </a:prstGeom>
          <a:solidFill>
            <a:srgbClr val="FFFF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sysClr val="windowText" lastClr="000000"/>
              </a:solidFill>
              <a:effectLst/>
              <a:uLnTx/>
              <a:uFillTx/>
              <a:latin typeface="Calibri"/>
              <a:ea typeface="+mn-ea"/>
              <a:cs typeface="+mn-cs"/>
            </a:endParaRPr>
          </a:p>
        </p:txBody>
      </p:sp>
      <p:pic>
        <p:nvPicPr>
          <p:cNvPr id="65" name="Picture 63" descr="Enthusiastic Rev Aug 0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55540" y="3400290"/>
            <a:ext cx="260911" cy="405391"/>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pic>
      <p:sp>
        <p:nvSpPr>
          <p:cNvPr id="66" name="Text Box 64"/>
          <p:cNvSpPr txBox="1">
            <a:spLocks noChangeArrowheads="1"/>
          </p:cNvSpPr>
          <p:nvPr/>
        </p:nvSpPr>
        <p:spPr bwMode="auto">
          <a:xfrm>
            <a:off x="8089305" y="3759238"/>
            <a:ext cx="559094" cy="255042"/>
          </a:xfrm>
          <a:prstGeom prst="rect">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800">
                <a:solidFill>
                  <a:schemeClr val="tx1"/>
                </a:solidFill>
                <a:latin typeface="Arial" charset="0"/>
              </a:defRPr>
            </a:lvl1pPr>
            <a:lvl2pPr marL="742950" indent="-285750">
              <a:defRPr sz="800">
                <a:solidFill>
                  <a:schemeClr val="tx1"/>
                </a:solidFill>
                <a:latin typeface="Arial" charset="0"/>
              </a:defRPr>
            </a:lvl2pPr>
            <a:lvl3pPr marL="1143000" indent="-228600">
              <a:defRPr sz="800">
                <a:solidFill>
                  <a:schemeClr val="tx1"/>
                </a:solidFill>
                <a:latin typeface="Arial" charset="0"/>
              </a:defRPr>
            </a:lvl3pPr>
            <a:lvl4pPr marL="1600200" indent="-228600">
              <a:defRPr sz="800">
                <a:solidFill>
                  <a:schemeClr val="tx1"/>
                </a:solidFill>
                <a:latin typeface="Arial" charset="0"/>
              </a:defRPr>
            </a:lvl4pPr>
            <a:lvl5pPr marL="2057400" indent="-228600">
              <a:defRPr sz="800">
                <a:solidFill>
                  <a:schemeClr val="tx1"/>
                </a:solidFill>
                <a:latin typeface="Arial" charset="0"/>
              </a:defRPr>
            </a:lvl5pPr>
            <a:lvl6pPr marL="2514600" indent="-228600" eaLnBrk="0" fontAlgn="base" hangingPunct="0">
              <a:spcBef>
                <a:spcPct val="0"/>
              </a:spcBef>
              <a:spcAft>
                <a:spcPct val="0"/>
              </a:spcAft>
              <a:defRPr sz="800">
                <a:solidFill>
                  <a:schemeClr val="tx1"/>
                </a:solidFill>
                <a:latin typeface="Arial" charset="0"/>
              </a:defRPr>
            </a:lvl6pPr>
            <a:lvl7pPr marL="2971800" indent="-228600" eaLnBrk="0" fontAlgn="base" hangingPunct="0">
              <a:spcBef>
                <a:spcPct val="0"/>
              </a:spcBef>
              <a:spcAft>
                <a:spcPct val="0"/>
              </a:spcAft>
              <a:defRPr sz="800">
                <a:solidFill>
                  <a:schemeClr val="tx1"/>
                </a:solidFill>
                <a:latin typeface="Arial" charset="0"/>
              </a:defRPr>
            </a:lvl7pPr>
            <a:lvl8pPr marL="3429000" indent="-228600" eaLnBrk="0" fontAlgn="base" hangingPunct="0">
              <a:spcBef>
                <a:spcPct val="0"/>
              </a:spcBef>
              <a:spcAft>
                <a:spcPct val="0"/>
              </a:spcAft>
              <a:defRPr sz="800">
                <a:solidFill>
                  <a:schemeClr val="tx1"/>
                </a:solidFill>
                <a:latin typeface="Arial" charset="0"/>
              </a:defRPr>
            </a:lvl8pPr>
            <a:lvl9pPr marL="3886200" indent="-228600" eaLnBrk="0" fontAlgn="base" hangingPunct="0">
              <a:spcBef>
                <a:spcPct val="0"/>
              </a:spcBef>
              <a:spcAft>
                <a:spcPct val="0"/>
              </a:spcAft>
              <a:defRPr sz="800">
                <a:solidFill>
                  <a:schemeClr val="tx1"/>
                </a:solidFill>
                <a:latin typeface="Arial" charset="0"/>
              </a:defRPr>
            </a:lvl9pPr>
          </a:lstStyle>
          <a:p>
            <a:pPr eaLnBrk="0" hangingPunct="0">
              <a:defRPr/>
            </a:pPr>
            <a:r>
              <a:rPr lang="cs-CZ" kern="0" dirty="0">
                <a:solidFill>
                  <a:srgbClr val="000000"/>
                </a:solidFill>
                <a:latin typeface="Calibri "/>
              </a:rPr>
              <a:t>34.Nadšení/</a:t>
            </a:r>
          </a:p>
          <a:p>
            <a:pPr eaLnBrk="0" hangingPunct="0">
              <a:defRPr/>
            </a:pPr>
            <a:r>
              <a:rPr lang="cs-CZ" kern="0" dirty="0">
                <a:solidFill>
                  <a:srgbClr val="000000"/>
                </a:solidFill>
                <a:latin typeface="Calibri "/>
              </a:rPr>
              <a:t>    dychtivý</a:t>
            </a:r>
            <a:endParaRPr lang="en-US" kern="0" dirty="0">
              <a:solidFill>
                <a:srgbClr val="000000"/>
              </a:solidFill>
              <a:latin typeface="Calibri "/>
            </a:endParaRPr>
          </a:p>
        </p:txBody>
      </p:sp>
      <p:pic>
        <p:nvPicPr>
          <p:cNvPr id="67" name="Picture 93" descr="Inspired 0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02049" y="3776868"/>
            <a:ext cx="431767" cy="41372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pic>
      <p:sp>
        <p:nvSpPr>
          <p:cNvPr id="68" name="Text Box 94"/>
          <p:cNvSpPr txBox="1">
            <a:spLocks noChangeAspect="1" noChangeArrowheads="1"/>
          </p:cNvSpPr>
          <p:nvPr/>
        </p:nvSpPr>
        <p:spPr bwMode="auto">
          <a:xfrm>
            <a:off x="6001026" y="4152684"/>
            <a:ext cx="795018" cy="338554"/>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800">
                <a:solidFill>
                  <a:schemeClr val="tx1"/>
                </a:solidFill>
                <a:latin typeface="Arial" pitchFamily="34" charset="0"/>
              </a:defRPr>
            </a:lvl1pPr>
            <a:lvl2pPr marL="742950" indent="-285750">
              <a:defRPr sz="800">
                <a:solidFill>
                  <a:schemeClr val="tx1"/>
                </a:solidFill>
                <a:latin typeface="Arial" pitchFamily="34" charset="0"/>
              </a:defRPr>
            </a:lvl2pPr>
            <a:lvl3pPr marL="1143000" indent="-228600">
              <a:defRPr sz="800">
                <a:solidFill>
                  <a:schemeClr val="tx1"/>
                </a:solidFill>
                <a:latin typeface="Arial" pitchFamily="34" charset="0"/>
              </a:defRPr>
            </a:lvl3pPr>
            <a:lvl4pPr marL="1600200" indent="-228600">
              <a:defRPr sz="800">
                <a:solidFill>
                  <a:schemeClr val="tx1"/>
                </a:solidFill>
                <a:latin typeface="Arial" pitchFamily="34" charset="0"/>
              </a:defRPr>
            </a:lvl4pPr>
            <a:lvl5pPr marL="2057400" indent="-228600">
              <a:defRPr sz="800">
                <a:solidFill>
                  <a:schemeClr val="tx1"/>
                </a:solidFill>
                <a:latin typeface="Arial" pitchFamily="34" charset="0"/>
              </a:defRPr>
            </a:lvl5pPr>
            <a:lvl6pPr marL="2514600" indent="-228600" eaLnBrk="0" fontAlgn="base" hangingPunct="0">
              <a:spcBef>
                <a:spcPct val="0"/>
              </a:spcBef>
              <a:spcAft>
                <a:spcPct val="0"/>
              </a:spcAft>
              <a:defRPr sz="800">
                <a:solidFill>
                  <a:schemeClr val="tx1"/>
                </a:solidFill>
                <a:latin typeface="Arial" pitchFamily="34" charset="0"/>
              </a:defRPr>
            </a:lvl6pPr>
            <a:lvl7pPr marL="2971800" indent="-228600" eaLnBrk="0" fontAlgn="base" hangingPunct="0">
              <a:spcBef>
                <a:spcPct val="0"/>
              </a:spcBef>
              <a:spcAft>
                <a:spcPct val="0"/>
              </a:spcAft>
              <a:defRPr sz="800">
                <a:solidFill>
                  <a:schemeClr val="tx1"/>
                </a:solidFill>
                <a:latin typeface="Arial" pitchFamily="34" charset="0"/>
              </a:defRPr>
            </a:lvl7pPr>
            <a:lvl8pPr marL="3429000" indent="-228600" eaLnBrk="0" fontAlgn="base" hangingPunct="0">
              <a:spcBef>
                <a:spcPct val="0"/>
              </a:spcBef>
              <a:spcAft>
                <a:spcPct val="0"/>
              </a:spcAft>
              <a:defRPr sz="800">
                <a:solidFill>
                  <a:schemeClr val="tx1"/>
                </a:solidFill>
                <a:latin typeface="Arial" pitchFamily="34" charset="0"/>
              </a:defRPr>
            </a:lvl8pPr>
            <a:lvl9pPr marL="3886200" indent="-228600" eaLnBrk="0" fontAlgn="base" hangingPunct="0">
              <a:spcBef>
                <a:spcPct val="0"/>
              </a:spcBef>
              <a:spcAft>
                <a:spcPct val="0"/>
              </a:spcAft>
              <a:defRPr sz="800">
                <a:solidFill>
                  <a:schemeClr val="tx1"/>
                </a:solidFill>
                <a:latin typeface="Arial" pitchFamily="34" charset="0"/>
              </a:defRPr>
            </a:lvl9pP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cs-CZ" sz="8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29.Inspirace/</a:t>
            </a:r>
          </a:p>
          <a:p>
            <a:pPr marL="0" marR="0" lvl="0" indent="0" algn="ctr" defTabSz="914400" eaLnBrk="0" fontAlgn="auto" latinLnBrk="0" hangingPunct="0">
              <a:lnSpc>
                <a:spcPct val="100000"/>
              </a:lnSpc>
              <a:spcBef>
                <a:spcPts val="0"/>
              </a:spcBef>
              <a:spcAft>
                <a:spcPts val="0"/>
              </a:spcAft>
              <a:buClrTx/>
              <a:buSzTx/>
              <a:buFontTx/>
              <a:buNone/>
              <a:tabLst/>
              <a:defRPr/>
            </a:pPr>
            <a:r>
              <a:rPr kumimoji="0" lang="cs-CZ" sz="8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nápad</a:t>
            </a:r>
            <a:endParaRPr kumimoji="0" lang="en-US" sz="8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grpSp>
        <p:nvGrpSpPr>
          <p:cNvPr id="42" name="Skupina 41"/>
          <p:cNvGrpSpPr/>
          <p:nvPr/>
        </p:nvGrpSpPr>
        <p:grpSpPr>
          <a:xfrm>
            <a:off x="3751027" y="1557512"/>
            <a:ext cx="706276" cy="828000"/>
            <a:chOff x="3764492" y="1235328"/>
            <a:chExt cx="706276" cy="828000"/>
          </a:xfrm>
        </p:grpSpPr>
        <p:sp>
          <p:nvSpPr>
            <p:cNvPr id="45" name="Oval 5"/>
            <p:cNvSpPr>
              <a:spLocks noChangeAspect="1"/>
            </p:cNvSpPr>
            <p:nvPr/>
          </p:nvSpPr>
          <p:spPr>
            <a:xfrm>
              <a:off x="3764492" y="1235328"/>
              <a:ext cx="706276" cy="828000"/>
            </a:xfrm>
            <a:prstGeom prst="ellipse">
              <a:avLst/>
            </a:prstGeom>
            <a:solidFill>
              <a:srgbClr val="FFFF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sysClr val="windowText" lastClr="000000"/>
                </a:solidFill>
                <a:effectLst/>
                <a:uLnTx/>
                <a:uFillTx/>
                <a:latin typeface="Calibri"/>
                <a:ea typeface="+mn-ea"/>
                <a:cs typeface="+mn-cs"/>
              </a:endParaRPr>
            </a:p>
          </p:txBody>
        </p:sp>
        <p:pic>
          <p:nvPicPr>
            <p:cNvPr id="70" name="Picture 110" descr="Confused"/>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23928" y="1310991"/>
              <a:ext cx="362303" cy="465536"/>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pic>
        <p:sp>
          <p:nvSpPr>
            <p:cNvPr id="71" name="Text Box 111"/>
            <p:cNvSpPr txBox="1">
              <a:spLocks noChangeAspect="1" noChangeArrowheads="1"/>
            </p:cNvSpPr>
            <p:nvPr/>
          </p:nvSpPr>
          <p:spPr bwMode="auto">
            <a:xfrm>
              <a:off x="3791268" y="1759661"/>
              <a:ext cx="616127" cy="215282"/>
            </a:xfrm>
            <a:prstGeom prst="rect">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800">
                  <a:solidFill>
                    <a:schemeClr val="tx1"/>
                  </a:solidFill>
                  <a:latin typeface="Arial" charset="0"/>
                </a:defRPr>
              </a:lvl1pPr>
              <a:lvl2pPr marL="742950" indent="-285750">
                <a:defRPr sz="800">
                  <a:solidFill>
                    <a:schemeClr val="tx1"/>
                  </a:solidFill>
                  <a:latin typeface="Arial" charset="0"/>
                </a:defRPr>
              </a:lvl2pPr>
              <a:lvl3pPr marL="1143000" indent="-228600">
                <a:defRPr sz="800">
                  <a:solidFill>
                    <a:schemeClr val="tx1"/>
                  </a:solidFill>
                  <a:latin typeface="Arial" charset="0"/>
                </a:defRPr>
              </a:lvl3pPr>
              <a:lvl4pPr marL="1600200" indent="-228600">
                <a:defRPr sz="800">
                  <a:solidFill>
                    <a:schemeClr val="tx1"/>
                  </a:solidFill>
                  <a:latin typeface="Arial" charset="0"/>
                </a:defRPr>
              </a:lvl4pPr>
              <a:lvl5pPr marL="2057400" indent="-228600">
                <a:defRPr sz="800">
                  <a:solidFill>
                    <a:schemeClr val="tx1"/>
                  </a:solidFill>
                  <a:latin typeface="Arial" charset="0"/>
                </a:defRPr>
              </a:lvl5pPr>
              <a:lvl6pPr marL="2514600" indent="-228600" eaLnBrk="0" fontAlgn="base" hangingPunct="0">
                <a:spcBef>
                  <a:spcPct val="0"/>
                </a:spcBef>
                <a:spcAft>
                  <a:spcPct val="0"/>
                </a:spcAft>
                <a:defRPr sz="800">
                  <a:solidFill>
                    <a:schemeClr val="tx1"/>
                  </a:solidFill>
                  <a:latin typeface="Arial" charset="0"/>
                </a:defRPr>
              </a:lvl6pPr>
              <a:lvl7pPr marL="2971800" indent="-228600" eaLnBrk="0" fontAlgn="base" hangingPunct="0">
                <a:spcBef>
                  <a:spcPct val="0"/>
                </a:spcBef>
                <a:spcAft>
                  <a:spcPct val="0"/>
                </a:spcAft>
                <a:defRPr sz="800">
                  <a:solidFill>
                    <a:schemeClr val="tx1"/>
                  </a:solidFill>
                  <a:latin typeface="Arial" charset="0"/>
                </a:defRPr>
              </a:lvl7pPr>
              <a:lvl8pPr marL="3429000" indent="-228600" eaLnBrk="0" fontAlgn="base" hangingPunct="0">
                <a:spcBef>
                  <a:spcPct val="0"/>
                </a:spcBef>
                <a:spcAft>
                  <a:spcPct val="0"/>
                </a:spcAft>
                <a:defRPr sz="800">
                  <a:solidFill>
                    <a:schemeClr val="tx1"/>
                  </a:solidFill>
                  <a:latin typeface="Arial" charset="0"/>
                </a:defRPr>
              </a:lvl8pPr>
              <a:lvl9pPr marL="3886200" indent="-228600" eaLnBrk="0" fontAlgn="base" hangingPunct="0">
                <a:spcBef>
                  <a:spcPct val="0"/>
                </a:spcBef>
                <a:spcAft>
                  <a:spcPct val="0"/>
                </a:spcAft>
                <a:defRPr sz="800">
                  <a:solidFill>
                    <a:schemeClr val="tx1"/>
                  </a:solidFill>
                  <a:latin typeface="Arial" charset="0"/>
                </a:defRPr>
              </a:lvl9pPr>
            </a:lstStyle>
            <a:p>
              <a:pPr algn="ctr" eaLnBrk="0" hangingPunct="0">
                <a:spcBef>
                  <a:spcPct val="50000"/>
                </a:spcBef>
                <a:defRPr/>
              </a:pPr>
              <a:r>
                <a:rPr lang="cs-CZ" kern="0" dirty="0">
                  <a:solidFill>
                    <a:srgbClr val="000000"/>
                  </a:solidFill>
                  <a:latin typeface="Calibri "/>
                </a:rPr>
                <a:t>7.Zmatek</a:t>
              </a:r>
              <a:endParaRPr lang="en-US" kern="0" dirty="0">
                <a:solidFill>
                  <a:srgbClr val="000000"/>
                </a:solidFill>
                <a:latin typeface="Calibri "/>
              </a:endParaRPr>
            </a:p>
          </p:txBody>
        </p:sp>
      </p:grpSp>
      <p:sp>
        <p:nvSpPr>
          <p:cNvPr id="32" name="Obdélník 31"/>
          <p:cNvSpPr/>
          <p:nvPr/>
        </p:nvSpPr>
        <p:spPr>
          <a:xfrm>
            <a:off x="4626197" y="2980357"/>
            <a:ext cx="1290171" cy="1323439"/>
          </a:xfrm>
          <a:prstGeom prst="rect">
            <a:avLst/>
          </a:prstGeom>
        </p:spPr>
        <p:txBody>
          <a:bodyPr wrap="square">
            <a:spAutoFit/>
          </a:bodyPr>
          <a:lstStyle/>
          <a:p>
            <a:pPr algn="ctr"/>
            <a:r>
              <a:rPr lang="cs-CZ" sz="800" i="1" dirty="0">
                <a:solidFill>
                  <a:schemeClr val="bg1"/>
                </a:solidFill>
                <a:latin typeface="Calibri" panose="020F0502020204030204" pitchFamily="34" charset="0"/>
                <a:cs typeface="Calibri" panose="020F0502020204030204" pitchFamily="34" charset="0"/>
              </a:rPr>
              <a:t>„Jsem nadšená. Šla jsem jen s obecnou otázkou a </a:t>
            </a:r>
            <a:r>
              <a:rPr lang="cs-CZ" sz="800" b="1" i="1" dirty="0">
                <a:solidFill>
                  <a:srgbClr val="0070C0"/>
                </a:solidFill>
                <a:latin typeface="Calibri" panose="020F0502020204030204" pitchFamily="34" charset="0"/>
                <a:cs typeface="Calibri" panose="020F0502020204030204" pitchFamily="34" charset="0"/>
              </a:rPr>
              <a:t>pracovnice byla skvělá a vše mi hned ukázala a doporučila</a:t>
            </a:r>
            <a:r>
              <a:rPr lang="cs-CZ" sz="800" i="1" dirty="0">
                <a:solidFill>
                  <a:schemeClr val="bg1"/>
                </a:solidFill>
                <a:latin typeface="Calibri" panose="020F0502020204030204" pitchFamily="34" charset="0"/>
                <a:cs typeface="Calibri" panose="020F0502020204030204" pitchFamily="34" charset="0"/>
              </a:rPr>
              <a:t>. Včetně toho, kde mají nejlepší zmrzlinu. </a:t>
            </a:r>
            <a:r>
              <a:rPr lang="cs-CZ" sz="800" b="1" i="1" dirty="0">
                <a:solidFill>
                  <a:srgbClr val="0070C0"/>
                </a:solidFill>
                <a:latin typeface="Calibri" panose="020F0502020204030204" pitchFamily="34" charset="0"/>
                <a:cs typeface="Calibri" panose="020F0502020204030204" pitchFamily="34" charset="0"/>
              </a:rPr>
              <a:t>Jsem po návštěvě info centra rozhodnutá si tam udělat výlet </a:t>
            </a:r>
            <a:r>
              <a:rPr lang="cs-CZ" sz="800" i="1" dirty="0">
                <a:solidFill>
                  <a:schemeClr val="bg1"/>
                </a:solidFill>
                <a:latin typeface="Calibri" panose="020F0502020204030204" pitchFamily="34" charset="0"/>
                <a:cs typeface="Calibri" panose="020F0502020204030204" pitchFamily="34" charset="0"/>
              </a:rPr>
              <a:t>a památky si projít.“</a:t>
            </a:r>
          </a:p>
        </p:txBody>
      </p:sp>
      <p:grpSp>
        <p:nvGrpSpPr>
          <p:cNvPr id="73" name="Group 124">
            <a:extLst>
              <a:ext uri="{FF2B5EF4-FFF2-40B4-BE49-F238E27FC236}">
                <a16:creationId xmlns:a16="http://schemas.microsoft.com/office/drawing/2014/main" xmlns="" id="{918FAD56-CE7D-4638-BCE3-38CAEDD2D68B}"/>
              </a:ext>
            </a:extLst>
          </p:cNvPr>
          <p:cNvGrpSpPr>
            <a:grpSpLocks/>
          </p:cNvGrpSpPr>
          <p:nvPr/>
        </p:nvGrpSpPr>
        <p:grpSpPr bwMode="auto">
          <a:xfrm>
            <a:off x="347238" y="3077760"/>
            <a:ext cx="713467" cy="615083"/>
            <a:chOff x="1405" y="2064"/>
            <a:chExt cx="613" cy="504"/>
          </a:xfrm>
          <a:noFill/>
        </p:grpSpPr>
        <p:pic>
          <p:nvPicPr>
            <p:cNvPr id="74" name="Picture 125" descr="Guilty">
              <a:extLst>
                <a:ext uri="{FF2B5EF4-FFF2-40B4-BE49-F238E27FC236}">
                  <a16:creationId xmlns:a16="http://schemas.microsoft.com/office/drawing/2014/main" xmlns="" id="{D27805C2-ED3D-4C84-AD51-98CC742C009E}"/>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541" y="2064"/>
              <a:ext cx="341" cy="39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75" name="Text Box 126">
              <a:extLst>
                <a:ext uri="{FF2B5EF4-FFF2-40B4-BE49-F238E27FC236}">
                  <a16:creationId xmlns:a16="http://schemas.microsoft.com/office/drawing/2014/main" xmlns="" id="{A5E695F7-BDC2-4DC4-AD6A-2BB9993CEAF8}"/>
                </a:ext>
              </a:extLst>
            </p:cNvPr>
            <p:cNvSpPr txBox="1">
              <a:spLocks noChangeAspect="1" noChangeArrowheads="1"/>
            </p:cNvSpPr>
            <p:nvPr/>
          </p:nvSpPr>
          <p:spPr bwMode="auto">
            <a:xfrm>
              <a:off x="1405" y="2433"/>
              <a:ext cx="613" cy="135"/>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800">
                  <a:solidFill>
                    <a:schemeClr val="tx1"/>
                  </a:solidFill>
                  <a:latin typeface="Arial" charset="0"/>
                </a:defRPr>
              </a:lvl1pPr>
              <a:lvl2pPr marL="742950" indent="-285750">
                <a:defRPr sz="800">
                  <a:solidFill>
                    <a:schemeClr val="tx1"/>
                  </a:solidFill>
                  <a:latin typeface="Arial" charset="0"/>
                </a:defRPr>
              </a:lvl2pPr>
              <a:lvl3pPr marL="1143000" indent="-228600">
                <a:defRPr sz="800">
                  <a:solidFill>
                    <a:schemeClr val="tx1"/>
                  </a:solidFill>
                  <a:latin typeface="Arial" charset="0"/>
                </a:defRPr>
              </a:lvl3pPr>
              <a:lvl4pPr marL="1600200" indent="-228600">
                <a:defRPr sz="800">
                  <a:solidFill>
                    <a:schemeClr val="tx1"/>
                  </a:solidFill>
                  <a:latin typeface="Arial" charset="0"/>
                </a:defRPr>
              </a:lvl4pPr>
              <a:lvl5pPr marL="2057400" indent="-228600">
                <a:defRPr sz="800">
                  <a:solidFill>
                    <a:schemeClr val="tx1"/>
                  </a:solidFill>
                  <a:latin typeface="Arial" charset="0"/>
                </a:defRPr>
              </a:lvl5pPr>
              <a:lvl6pPr marL="2514600" indent="-228600" eaLnBrk="0" fontAlgn="base" hangingPunct="0">
                <a:spcBef>
                  <a:spcPct val="0"/>
                </a:spcBef>
                <a:spcAft>
                  <a:spcPct val="0"/>
                </a:spcAft>
                <a:defRPr sz="800">
                  <a:solidFill>
                    <a:schemeClr val="tx1"/>
                  </a:solidFill>
                  <a:latin typeface="Arial" charset="0"/>
                </a:defRPr>
              </a:lvl6pPr>
              <a:lvl7pPr marL="2971800" indent="-228600" eaLnBrk="0" fontAlgn="base" hangingPunct="0">
                <a:spcBef>
                  <a:spcPct val="0"/>
                </a:spcBef>
                <a:spcAft>
                  <a:spcPct val="0"/>
                </a:spcAft>
                <a:defRPr sz="800">
                  <a:solidFill>
                    <a:schemeClr val="tx1"/>
                  </a:solidFill>
                  <a:latin typeface="Arial" charset="0"/>
                </a:defRPr>
              </a:lvl7pPr>
              <a:lvl8pPr marL="3429000" indent="-228600" eaLnBrk="0" fontAlgn="base" hangingPunct="0">
                <a:spcBef>
                  <a:spcPct val="0"/>
                </a:spcBef>
                <a:spcAft>
                  <a:spcPct val="0"/>
                </a:spcAft>
                <a:defRPr sz="800">
                  <a:solidFill>
                    <a:schemeClr val="tx1"/>
                  </a:solidFill>
                  <a:latin typeface="Arial" charset="0"/>
                </a:defRPr>
              </a:lvl8pPr>
              <a:lvl9pPr marL="3886200" indent="-228600" eaLnBrk="0" fontAlgn="base" hangingPunct="0">
                <a:spcBef>
                  <a:spcPct val="0"/>
                </a:spcBef>
                <a:spcAft>
                  <a:spcPct val="0"/>
                </a:spcAft>
                <a:defRPr sz="800">
                  <a:solidFill>
                    <a:schemeClr val="tx1"/>
                  </a:solidFill>
                  <a:latin typeface="Arial" charset="0"/>
                </a:defRPr>
              </a:lvl9pPr>
            </a:lstStyle>
            <a:p>
              <a:pPr algn="ctr">
                <a:spcBef>
                  <a:spcPct val="50000"/>
                </a:spcBef>
                <a:defRPr/>
              </a:pPr>
              <a:r>
                <a:rPr lang="cs-CZ" dirty="0">
                  <a:solidFill>
                    <a:srgbClr val="262626"/>
                  </a:solidFill>
                  <a:latin typeface="Calibri" panose="020F0502020204030204" pitchFamily="34" charset="0"/>
                  <a:cs typeface="Calibri" panose="020F0502020204030204" pitchFamily="34" charset="0"/>
                </a:rPr>
                <a:t>10.Provinění</a:t>
              </a:r>
              <a:endParaRPr lang="en-US" dirty="0">
                <a:solidFill>
                  <a:srgbClr val="262626"/>
                </a:solidFill>
                <a:latin typeface="Calibri" panose="020F0502020204030204" pitchFamily="34" charset="0"/>
                <a:cs typeface="Calibri" panose="020F0502020204030204" pitchFamily="34" charset="0"/>
              </a:endParaRPr>
            </a:p>
          </p:txBody>
        </p:sp>
      </p:grpSp>
      <p:grpSp>
        <p:nvGrpSpPr>
          <p:cNvPr id="76" name="Group 100">
            <a:extLst>
              <a:ext uri="{FF2B5EF4-FFF2-40B4-BE49-F238E27FC236}">
                <a16:creationId xmlns:a16="http://schemas.microsoft.com/office/drawing/2014/main" xmlns="" id="{D22EB21A-0C87-41FB-8C38-8BFCE5E57DE5}"/>
              </a:ext>
            </a:extLst>
          </p:cNvPr>
          <p:cNvGrpSpPr>
            <a:grpSpLocks/>
          </p:cNvGrpSpPr>
          <p:nvPr/>
        </p:nvGrpSpPr>
        <p:grpSpPr bwMode="auto">
          <a:xfrm>
            <a:off x="6083963" y="1172318"/>
            <a:ext cx="828386" cy="658427"/>
            <a:chOff x="2702" y="1668"/>
            <a:chExt cx="535" cy="611"/>
          </a:xfrm>
          <a:noFill/>
        </p:grpSpPr>
        <p:pic>
          <p:nvPicPr>
            <p:cNvPr id="77" name="Picture 101" descr="Surprised">
              <a:extLst>
                <a:ext uri="{FF2B5EF4-FFF2-40B4-BE49-F238E27FC236}">
                  <a16:creationId xmlns:a16="http://schemas.microsoft.com/office/drawing/2014/main" xmlns="" id="{09B2276C-2CB9-4323-9E78-156FD8F2F6C3}"/>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829" y="1668"/>
              <a:ext cx="276" cy="32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78" name="Text Box 102">
              <a:extLst>
                <a:ext uri="{FF2B5EF4-FFF2-40B4-BE49-F238E27FC236}">
                  <a16:creationId xmlns:a16="http://schemas.microsoft.com/office/drawing/2014/main" xmlns="" id="{945DFBCA-5B13-4C38-A43B-FF04EB8AD159}"/>
                </a:ext>
              </a:extLst>
            </p:cNvPr>
            <p:cNvSpPr txBox="1">
              <a:spLocks noChangeAspect="1" noChangeArrowheads="1"/>
            </p:cNvSpPr>
            <p:nvPr/>
          </p:nvSpPr>
          <p:spPr bwMode="auto">
            <a:xfrm>
              <a:off x="2702" y="1965"/>
              <a:ext cx="535" cy="314"/>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800">
                  <a:solidFill>
                    <a:schemeClr val="tx1"/>
                  </a:solidFill>
                  <a:latin typeface="Arial" charset="0"/>
                </a:defRPr>
              </a:lvl1pPr>
              <a:lvl2pPr marL="742950" indent="-285750">
                <a:defRPr sz="800">
                  <a:solidFill>
                    <a:schemeClr val="tx1"/>
                  </a:solidFill>
                  <a:latin typeface="Arial" charset="0"/>
                </a:defRPr>
              </a:lvl2pPr>
              <a:lvl3pPr marL="1143000" indent="-228600">
                <a:defRPr sz="800">
                  <a:solidFill>
                    <a:schemeClr val="tx1"/>
                  </a:solidFill>
                  <a:latin typeface="Arial" charset="0"/>
                </a:defRPr>
              </a:lvl3pPr>
              <a:lvl4pPr marL="1600200" indent="-228600">
                <a:defRPr sz="800">
                  <a:solidFill>
                    <a:schemeClr val="tx1"/>
                  </a:solidFill>
                  <a:latin typeface="Arial" charset="0"/>
                </a:defRPr>
              </a:lvl4pPr>
              <a:lvl5pPr marL="2057400" indent="-228600">
                <a:defRPr sz="800">
                  <a:solidFill>
                    <a:schemeClr val="tx1"/>
                  </a:solidFill>
                  <a:latin typeface="Arial" charset="0"/>
                </a:defRPr>
              </a:lvl5pPr>
              <a:lvl6pPr marL="2514600" indent="-228600" eaLnBrk="0" fontAlgn="base" hangingPunct="0">
                <a:spcBef>
                  <a:spcPct val="0"/>
                </a:spcBef>
                <a:spcAft>
                  <a:spcPct val="0"/>
                </a:spcAft>
                <a:defRPr sz="800">
                  <a:solidFill>
                    <a:schemeClr val="tx1"/>
                  </a:solidFill>
                  <a:latin typeface="Arial" charset="0"/>
                </a:defRPr>
              </a:lvl6pPr>
              <a:lvl7pPr marL="2971800" indent="-228600" eaLnBrk="0" fontAlgn="base" hangingPunct="0">
                <a:spcBef>
                  <a:spcPct val="0"/>
                </a:spcBef>
                <a:spcAft>
                  <a:spcPct val="0"/>
                </a:spcAft>
                <a:defRPr sz="800">
                  <a:solidFill>
                    <a:schemeClr val="tx1"/>
                  </a:solidFill>
                  <a:latin typeface="Arial" charset="0"/>
                </a:defRPr>
              </a:lvl7pPr>
              <a:lvl8pPr marL="3429000" indent="-228600" eaLnBrk="0" fontAlgn="base" hangingPunct="0">
                <a:spcBef>
                  <a:spcPct val="0"/>
                </a:spcBef>
                <a:spcAft>
                  <a:spcPct val="0"/>
                </a:spcAft>
                <a:defRPr sz="800">
                  <a:solidFill>
                    <a:schemeClr val="tx1"/>
                  </a:solidFill>
                  <a:latin typeface="Arial" charset="0"/>
                </a:defRPr>
              </a:lvl8pPr>
              <a:lvl9pPr marL="3886200" indent="-228600" eaLnBrk="0" fontAlgn="base" hangingPunct="0">
                <a:spcBef>
                  <a:spcPct val="0"/>
                </a:spcBef>
                <a:spcAft>
                  <a:spcPct val="0"/>
                </a:spcAft>
                <a:defRPr sz="800">
                  <a:solidFill>
                    <a:schemeClr val="tx1"/>
                  </a:solidFill>
                  <a:latin typeface="Arial" charset="0"/>
                </a:defRPr>
              </a:lvl9pPr>
            </a:lstStyle>
            <a:p>
              <a:pPr algn="ctr">
                <a:defRPr/>
              </a:pPr>
              <a:r>
                <a:rPr lang="en-US" dirty="0">
                  <a:solidFill>
                    <a:srgbClr val="262626"/>
                  </a:solidFill>
                  <a:latin typeface="Calibri" panose="020F0502020204030204" pitchFamily="34" charset="0"/>
                  <a:cs typeface="Calibri" panose="020F0502020204030204" pitchFamily="34" charset="0"/>
                </a:rPr>
                <a:t>17</a:t>
              </a:r>
              <a:r>
                <a:rPr lang="cs-CZ" dirty="0">
                  <a:solidFill>
                    <a:srgbClr val="262626"/>
                  </a:solidFill>
                  <a:latin typeface="Calibri" panose="020F0502020204030204" pitchFamily="34" charset="0"/>
                  <a:cs typeface="Calibri" panose="020F0502020204030204" pitchFamily="34" charset="0"/>
                </a:rPr>
                <a:t>.Překvapení/</a:t>
              </a:r>
            </a:p>
            <a:p>
              <a:pPr algn="ctr">
                <a:defRPr/>
              </a:pPr>
              <a:r>
                <a:rPr lang="cs-CZ" dirty="0">
                  <a:solidFill>
                    <a:srgbClr val="262626"/>
                  </a:solidFill>
                  <a:latin typeface="Calibri" panose="020F0502020204030204" pitchFamily="34" charset="0"/>
                  <a:cs typeface="Calibri" panose="020F0502020204030204" pitchFamily="34" charset="0"/>
                </a:rPr>
                <a:t>ohromení</a:t>
              </a:r>
              <a:endParaRPr lang="en-US" dirty="0">
                <a:solidFill>
                  <a:srgbClr val="262626"/>
                </a:solidFill>
                <a:latin typeface="Calibri" panose="020F0502020204030204" pitchFamily="34" charset="0"/>
                <a:cs typeface="Calibri" panose="020F0502020204030204" pitchFamily="34" charset="0"/>
              </a:endParaRPr>
            </a:p>
          </p:txBody>
        </p:sp>
      </p:grpSp>
      <p:grpSp>
        <p:nvGrpSpPr>
          <p:cNvPr id="79" name="Group 79">
            <a:extLst>
              <a:ext uri="{FF2B5EF4-FFF2-40B4-BE49-F238E27FC236}">
                <a16:creationId xmlns:a16="http://schemas.microsoft.com/office/drawing/2014/main" xmlns="" id="{08B92F18-F4CA-4689-86C4-75851A697C8A}"/>
              </a:ext>
            </a:extLst>
          </p:cNvPr>
          <p:cNvGrpSpPr>
            <a:grpSpLocks/>
          </p:cNvGrpSpPr>
          <p:nvPr/>
        </p:nvGrpSpPr>
        <p:grpSpPr bwMode="auto">
          <a:xfrm>
            <a:off x="6515505" y="1987366"/>
            <a:ext cx="689288" cy="693514"/>
            <a:chOff x="3577" y="900"/>
            <a:chExt cx="713" cy="681"/>
          </a:xfrm>
          <a:noFill/>
        </p:grpSpPr>
        <p:pic>
          <p:nvPicPr>
            <p:cNvPr id="80" name="Picture 80" descr="Gratitude02">
              <a:extLst>
                <a:ext uri="{FF2B5EF4-FFF2-40B4-BE49-F238E27FC236}">
                  <a16:creationId xmlns:a16="http://schemas.microsoft.com/office/drawing/2014/main" xmlns="" id="{3FE85E6F-DAFF-49CF-8FA7-674F8A4DA982}"/>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776" y="900"/>
              <a:ext cx="307" cy="37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81" name="Text Box 81">
              <a:extLst>
                <a:ext uri="{FF2B5EF4-FFF2-40B4-BE49-F238E27FC236}">
                  <a16:creationId xmlns:a16="http://schemas.microsoft.com/office/drawing/2014/main" xmlns="" id="{5EFD5E46-BB70-4AC9-A76E-F38A9FA991EE}"/>
                </a:ext>
              </a:extLst>
            </p:cNvPr>
            <p:cNvSpPr txBox="1">
              <a:spLocks noChangeAspect="1" noChangeArrowheads="1"/>
            </p:cNvSpPr>
            <p:nvPr/>
          </p:nvSpPr>
          <p:spPr bwMode="auto">
            <a:xfrm>
              <a:off x="3577" y="1249"/>
              <a:ext cx="713" cy="332"/>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800">
                  <a:solidFill>
                    <a:schemeClr val="tx1"/>
                  </a:solidFill>
                  <a:latin typeface="Arial" charset="0"/>
                </a:defRPr>
              </a:lvl1pPr>
              <a:lvl2pPr marL="742950" indent="-285750">
                <a:defRPr sz="800">
                  <a:solidFill>
                    <a:schemeClr val="tx1"/>
                  </a:solidFill>
                  <a:latin typeface="Arial" charset="0"/>
                </a:defRPr>
              </a:lvl2pPr>
              <a:lvl3pPr marL="1143000" indent="-228600">
                <a:defRPr sz="800">
                  <a:solidFill>
                    <a:schemeClr val="tx1"/>
                  </a:solidFill>
                  <a:latin typeface="Arial" charset="0"/>
                </a:defRPr>
              </a:lvl3pPr>
              <a:lvl4pPr marL="1600200" indent="-228600">
                <a:defRPr sz="800">
                  <a:solidFill>
                    <a:schemeClr val="tx1"/>
                  </a:solidFill>
                  <a:latin typeface="Arial" charset="0"/>
                </a:defRPr>
              </a:lvl4pPr>
              <a:lvl5pPr marL="2057400" indent="-228600">
                <a:defRPr sz="800">
                  <a:solidFill>
                    <a:schemeClr val="tx1"/>
                  </a:solidFill>
                  <a:latin typeface="Arial" charset="0"/>
                </a:defRPr>
              </a:lvl5pPr>
              <a:lvl6pPr marL="2514600" indent="-228600" eaLnBrk="0" fontAlgn="base" hangingPunct="0">
                <a:spcBef>
                  <a:spcPct val="0"/>
                </a:spcBef>
                <a:spcAft>
                  <a:spcPct val="0"/>
                </a:spcAft>
                <a:defRPr sz="800">
                  <a:solidFill>
                    <a:schemeClr val="tx1"/>
                  </a:solidFill>
                  <a:latin typeface="Arial" charset="0"/>
                </a:defRPr>
              </a:lvl6pPr>
              <a:lvl7pPr marL="2971800" indent="-228600" eaLnBrk="0" fontAlgn="base" hangingPunct="0">
                <a:spcBef>
                  <a:spcPct val="0"/>
                </a:spcBef>
                <a:spcAft>
                  <a:spcPct val="0"/>
                </a:spcAft>
                <a:defRPr sz="800">
                  <a:solidFill>
                    <a:schemeClr val="tx1"/>
                  </a:solidFill>
                  <a:latin typeface="Arial" charset="0"/>
                </a:defRPr>
              </a:lvl7pPr>
              <a:lvl8pPr marL="3429000" indent="-228600" eaLnBrk="0" fontAlgn="base" hangingPunct="0">
                <a:spcBef>
                  <a:spcPct val="0"/>
                </a:spcBef>
                <a:spcAft>
                  <a:spcPct val="0"/>
                </a:spcAft>
                <a:defRPr sz="800">
                  <a:solidFill>
                    <a:schemeClr val="tx1"/>
                  </a:solidFill>
                  <a:latin typeface="Arial" charset="0"/>
                </a:defRPr>
              </a:lvl8pPr>
              <a:lvl9pPr marL="3886200" indent="-228600" eaLnBrk="0" fontAlgn="base" hangingPunct="0">
                <a:spcBef>
                  <a:spcPct val="0"/>
                </a:spcBef>
                <a:spcAft>
                  <a:spcPct val="0"/>
                </a:spcAft>
                <a:defRPr sz="800">
                  <a:solidFill>
                    <a:schemeClr val="tx1"/>
                  </a:solidFill>
                  <a:latin typeface="Arial" charset="0"/>
                </a:defRPr>
              </a:lvl9pPr>
            </a:lstStyle>
            <a:p>
              <a:pPr algn="ctr">
                <a:spcBef>
                  <a:spcPct val="50000"/>
                </a:spcBef>
                <a:defRPr/>
              </a:pPr>
              <a:r>
                <a:rPr lang="cs-CZ" dirty="0">
                  <a:solidFill>
                    <a:srgbClr val="262626"/>
                  </a:solidFill>
                  <a:latin typeface="Calibri" panose="020F0502020204030204" pitchFamily="34" charset="0"/>
                  <a:cs typeface="Calibri" panose="020F0502020204030204" pitchFamily="34" charset="0"/>
                </a:rPr>
                <a:t>19.Vděčný / úleva</a:t>
              </a:r>
            </a:p>
          </p:txBody>
        </p:sp>
      </p:grpSp>
    </p:spTree>
    <p:extLst>
      <p:ext uri="{BB962C8B-B14F-4D97-AF65-F5344CB8AC3E}">
        <p14:creationId xmlns:p14="http://schemas.microsoft.com/office/powerpoint/2010/main" val="24389774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2"/>
          </p:nvPr>
        </p:nvSpPr>
        <p:spPr/>
        <p:txBody>
          <a:bodyPr/>
          <a:lstStyle/>
          <a:p>
            <a:pPr defTabSz="685800">
              <a:defRPr/>
            </a:pPr>
            <a:fld id="{EFA7B33C-2957-4FED-A986-F7D0C74A1F7C}" type="slidenum">
              <a:rPr lang="cs-CZ" smtClean="0">
                <a:solidFill>
                  <a:srgbClr val="003C78"/>
                </a:solidFill>
              </a:rPr>
              <a:pPr defTabSz="685800">
                <a:defRPr/>
              </a:pPr>
              <a:t>44</a:t>
            </a:fld>
            <a:endParaRPr lang="cs-CZ" dirty="0">
              <a:solidFill>
                <a:srgbClr val="003C78"/>
              </a:solidFill>
            </a:endParaRPr>
          </a:p>
        </p:txBody>
      </p:sp>
      <p:sp>
        <p:nvSpPr>
          <p:cNvPr id="3" name="Nadpis 3"/>
          <p:cNvSpPr txBox="1">
            <a:spLocks/>
          </p:cNvSpPr>
          <p:nvPr/>
        </p:nvSpPr>
        <p:spPr>
          <a:xfrm>
            <a:off x="220553" y="454018"/>
            <a:ext cx="8654595" cy="461548"/>
          </a:xfrm>
          <a:prstGeom prst="rect">
            <a:avLst/>
          </a:prstGeom>
        </p:spPr>
        <p:txBody>
          <a:bodyPr vert="horz" lIns="36000" tIns="45720" rIns="36000" bIns="45720" rtlCol="0" anchor="t">
            <a:noAutofit/>
          </a:bodyPr>
          <a:lstStyle>
            <a:lvl1pPr algn="l" defTabSz="914400" rtl="0" eaLnBrk="1" latinLnBrk="0" hangingPunct="1">
              <a:spcBef>
                <a:spcPct val="0"/>
              </a:spcBef>
              <a:buNone/>
              <a:defRPr sz="2800" b="1" kern="1200">
                <a:solidFill>
                  <a:srgbClr val="404040"/>
                </a:solidFill>
                <a:latin typeface="Calibri" pitchFamily="34" charset="0"/>
                <a:ea typeface="+mj-ea"/>
                <a:cs typeface="Arial" pitchFamily="34" charset="0"/>
              </a:defRPr>
            </a:lvl1pPr>
          </a:lstStyle>
          <a:p>
            <a:pPr lvl="0" fontAlgn="auto">
              <a:spcAft>
                <a:spcPts val="0"/>
              </a:spcAft>
              <a:defRPr/>
            </a:pPr>
            <a:r>
              <a:rPr lang="pt-BR" sz="2400" dirty="0"/>
              <a:t>Těšíme se na další spolupráci!</a:t>
            </a:r>
            <a:endParaRPr kumimoji="0" lang="pl-PL" sz="2400" b="1" i="0" u="none" strike="noStrike" kern="1200" cap="none" spc="0" normalizeH="0" baseline="0" noProof="0" dirty="0">
              <a:ln>
                <a:noFill/>
              </a:ln>
              <a:solidFill>
                <a:srgbClr val="404040"/>
              </a:solidFill>
              <a:effectLst/>
              <a:uLnTx/>
              <a:uFillTx/>
            </a:endParaRPr>
          </a:p>
        </p:txBody>
      </p:sp>
      <p:sp>
        <p:nvSpPr>
          <p:cNvPr id="4" name="Zástupný symbol pro text 4"/>
          <p:cNvSpPr txBox="1">
            <a:spLocks/>
          </p:cNvSpPr>
          <p:nvPr/>
        </p:nvSpPr>
        <p:spPr>
          <a:xfrm>
            <a:off x="166765" y="188107"/>
            <a:ext cx="7846704" cy="442661"/>
          </a:xfrm>
          <a:prstGeom prst="rect">
            <a:avLst/>
          </a:prstGeom>
        </p:spPr>
        <p:txBody>
          <a:bodyPr/>
          <a:lstStyle>
            <a:lvl1pPr marL="174625" indent="-174625" algn="l" defTabSz="914400" rtl="0" eaLnBrk="1" latinLnBrk="0" hangingPunct="1">
              <a:spcBef>
                <a:spcPct val="20000"/>
              </a:spcBef>
              <a:buFont typeface="Wingdings" pitchFamily="2" charset="2"/>
              <a:buChar char="§"/>
              <a:defRPr sz="2000" kern="1200">
                <a:solidFill>
                  <a:srgbClr val="404040"/>
                </a:solidFill>
                <a:latin typeface="Calibri" pitchFamily="34" charset="0"/>
                <a:ea typeface="+mn-ea"/>
                <a:cs typeface="Arial" pitchFamily="34" charset="0"/>
              </a:defRPr>
            </a:lvl1pPr>
            <a:lvl2pPr marL="444500" indent="-203200" algn="l" defTabSz="914400" rtl="0" eaLnBrk="1" latinLnBrk="0" hangingPunct="1">
              <a:spcBef>
                <a:spcPct val="20000"/>
              </a:spcBef>
              <a:buSzPct val="100000"/>
              <a:buFont typeface="Wingdings" panose="05000000000000000000" pitchFamily="2" charset="2"/>
              <a:buChar char="§"/>
              <a:defRPr sz="1800" kern="1200">
                <a:solidFill>
                  <a:srgbClr val="404040"/>
                </a:solidFill>
                <a:latin typeface="Calibri" pitchFamily="34" charset="0"/>
                <a:ea typeface="+mn-ea"/>
                <a:cs typeface="Arial" pitchFamily="34" charset="0"/>
              </a:defRPr>
            </a:lvl2pPr>
            <a:lvl3pPr marL="622300" indent="-127000" algn="l" defTabSz="914400" rtl="0" eaLnBrk="1" latinLnBrk="0" hangingPunct="1">
              <a:spcBef>
                <a:spcPct val="20000"/>
              </a:spcBef>
              <a:buSzPct val="100000"/>
              <a:buFont typeface="Arial" pitchFamily="34" charset="0"/>
              <a:buNone/>
              <a:defRPr sz="1800" kern="1200">
                <a:solidFill>
                  <a:srgbClr val="404040"/>
                </a:solidFill>
                <a:latin typeface="Calibri" pitchFamily="34" charset="0"/>
                <a:ea typeface="+mn-ea"/>
                <a:cs typeface="Arial" pitchFamily="34" charset="0"/>
              </a:defRPr>
            </a:lvl3pPr>
            <a:lvl4pPr marL="901700" indent="-139700" algn="l" defTabSz="914400" rtl="0" eaLnBrk="1" latinLnBrk="0" hangingPunct="1">
              <a:spcBef>
                <a:spcPct val="20000"/>
              </a:spcBef>
              <a:buFont typeface="Arial" pitchFamily="34" charset="0"/>
              <a:buNone/>
              <a:defRPr sz="1600" kern="1200">
                <a:solidFill>
                  <a:srgbClr val="404040"/>
                </a:solidFill>
                <a:latin typeface="Calibri" pitchFamily="34" charset="0"/>
                <a:ea typeface="+mn-ea"/>
                <a:cs typeface="Arial" pitchFamily="34" charset="0"/>
              </a:defRPr>
            </a:lvl4pPr>
            <a:lvl5pPr marL="1257300" indent="-139700" algn="l" defTabSz="914400" rtl="0" eaLnBrk="1" latinLnBrk="0" hangingPunct="1">
              <a:spcBef>
                <a:spcPct val="20000"/>
              </a:spcBef>
              <a:buFont typeface="Arial" pitchFamily="34" charset="0"/>
              <a:buNone/>
              <a:defRPr sz="1400" kern="1200">
                <a:solidFill>
                  <a:srgbClr val="404040"/>
                </a:solidFill>
                <a:latin typeface="Calibri"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fontAlgn="auto">
              <a:spcAft>
                <a:spcPts val="0"/>
              </a:spcAft>
              <a:buNone/>
              <a:defRPr/>
            </a:pPr>
            <a:r>
              <a:rPr lang="pl-PL" sz="1800" dirty="0"/>
              <a:t>V PŘÍPADĚ JAKÝCHKOLI DOTAZŮ NÁS NEVÁHEJTE KONTAKTOVAT</a:t>
            </a:r>
          </a:p>
        </p:txBody>
      </p:sp>
      <p:sp>
        <p:nvSpPr>
          <p:cNvPr id="13" name="Elipsa 42">
            <a:extLst>
              <a:ext uri="{FF2B5EF4-FFF2-40B4-BE49-F238E27FC236}">
                <a16:creationId xmlns:a16="http://schemas.microsoft.com/office/drawing/2014/main" xmlns="" id="{4032BA86-8C87-44B4-91CB-90F1F1BF8FB4}"/>
              </a:ext>
            </a:extLst>
          </p:cNvPr>
          <p:cNvSpPr/>
          <p:nvPr/>
        </p:nvSpPr>
        <p:spPr>
          <a:xfrm>
            <a:off x="683568" y="1439643"/>
            <a:ext cx="1123200" cy="1123200"/>
          </a:xfrm>
          <a:prstGeom prst="ellipse">
            <a:avLst/>
          </a:prstGeom>
          <a:solidFill>
            <a:srgbClr val="0070C0"/>
          </a:solidFill>
          <a:ln w="25400" cap="flat" cmpd="sng" algn="ctr">
            <a:noFill/>
            <a:prstDash val="solid"/>
          </a:ln>
          <a:effectLst/>
        </p:spPr>
        <p:txBody>
          <a:bodyPr rtlCol="0" anchor="ctr"/>
          <a:ls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169">
              <a:defRPr/>
            </a:pPr>
            <a:endParaRPr lang="cs-CZ" sz="1799" kern="0">
              <a:solidFill>
                <a:srgbClr val="404040"/>
              </a:solidFill>
              <a:latin typeface="Calibri"/>
            </a:endParaRPr>
          </a:p>
        </p:txBody>
      </p:sp>
      <p:sp>
        <p:nvSpPr>
          <p:cNvPr id="14" name="Rectangle 5">
            <a:extLst>
              <a:ext uri="{FF2B5EF4-FFF2-40B4-BE49-F238E27FC236}">
                <a16:creationId xmlns:a16="http://schemas.microsoft.com/office/drawing/2014/main" xmlns="" id="{87E8EDE2-6223-40C8-AC21-C40EABB26E2A}"/>
              </a:ext>
            </a:extLst>
          </p:cNvPr>
          <p:cNvSpPr>
            <a:spLocks noChangeArrowheads="1"/>
          </p:cNvSpPr>
          <p:nvPr/>
        </p:nvSpPr>
        <p:spPr bwMode="auto">
          <a:xfrm>
            <a:off x="1854293" y="1568522"/>
            <a:ext cx="2233555" cy="762296"/>
          </a:xfrm>
          <a:prstGeom prst="rect">
            <a:avLst/>
          </a:prstGeom>
          <a:noFill/>
          <a:ln w="9525">
            <a:noFill/>
            <a:miter lim="800000"/>
            <a:headEnd/>
            <a:tailEnd/>
          </a:ln>
        </p:spPr>
        <p:txBody>
          <a:bodyPr wrap="square" lIns="91977" tIns="45992" rIns="91977" bIns="45992">
            <a:spAutoFit/>
          </a:bodyPr>
          <a:lstStyle/>
          <a:p>
            <a:pPr fontAlgn="base">
              <a:spcBef>
                <a:spcPct val="0"/>
              </a:spcBef>
              <a:spcAft>
                <a:spcPct val="0"/>
              </a:spcAft>
            </a:pPr>
            <a:r>
              <a:rPr lang="cs-CZ" sz="1200" b="1" dirty="0">
                <a:solidFill>
                  <a:srgbClr val="404040"/>
                </a:solidFill>
                <a:latin typeface="Calibri" panose="020F0502020204030204" pitchFamily="34" charset="0"/>
                <a:ea typeface="MS PGothic" charset="0"/>
                <a:cs typeface="Calibri" panose="020F0502020204030204" pitchFamily="34" charset="0"/>
              </a:rPr>
              <a:t>Jana </a:t>
            </a:r>
            <a:r>
              <a:rPr lang="cs-CZ" sz="1200" b="1" dirty="0" err="1">
                <a:solidFill>
                  <a:srgbClr val="404040"/>
                </a:solidFill>
                <a:latin typeface="Calibri" panose="020F0502020204030204" pitchFamily="34" charset="0"/>
                <a:ea typeface="MS PGothic" charset="0"/>
                <a:cs typeface="Calibri" panose="020F0502020204030204" pitchFamily="34" charset="0"/>
              </a:rPr>
              <a:t>Hastíková</a:t>
            </a:r>
            <a:endParaRPr lang="en-US" sz="1200" b="1" dirty="0">
              <a:solidFill>
                <a:srgbClr val="404040"/>
              </a:solidFill>
              <a:latin typeface="Calibri" panose="020F0502020204030204" pitchFamily="34" charset="0"/>
              <a:ea typeface="MS PGothic" charset="0"/>
              <a:cs typeface="Calibri" panose="020F0502020204030204" pitchFamily="34" charset="0"/>
            </a:endParaRPr>
          </a:p>
          <a:p>
            <a:pPr fontAlgn="base">
              <a:spcBef>
                <a:spcPct val="0"/>
              </a:spcBef>
              <a:spcAft>
                <a:spcPct val="0"/>
              </a:spcAft>
            </a:pPr>
            <a:r>
              <a:rPr lang="cs-CZ" sz="1050" dirty="0" err="1">
                <a:solidFill>
                  <a:srgbClr val="404040"/>
                </a:solidFill>
                <a:latin typeface="Calibri" panose="020F0502020204030204" pitchFamily="34" charset="0"/>
                <a:cs typeface="Calibri" panose="020F0502020204030204" pitchFamily="34" charset="0"/>
              </a:rPr>
              <a:t>Account</a:t>
            </a:r>
            <a:r>
              <a:rPr lang="cs-CZ" sz="1050" dirty="0">
                <a:solidFill>
                  <a:srgbClr val="404040"/>
                </a:solidFill>
                <a:latin typeface="Calibri" panose="020F0502020204030204" pitchFamily="34" charset="0"/>
                <a:cs typeface="Calibri" panose="020F0502020204030204" pitchFamily="34" charset="0"/>
              </a:rPr>
              <a:t> </a:t>
            </a:r>
            <a:r>
              <a:rPr lang="cs-CZ" sz="1050" dirty="0" err="1">
                <a:solidFill>
                  <a:srgbClr val="404040"/>
                </a:solidFill>
                <a:latin typeface="Calibri" panose="020F0502020204030204" pitchFamily="34" charset="0"/>
                <a:cs typeface="Calibri" panose="020F0502020204030204" pitchFamily="34" charset="0"/>
              </a:rPr>
              <a:t>Director</a:t>
            </a:r>
            <a:endParaRPr lang="cs-CZ" sz="1050" dirty="0">
              <a:solidFill>
                <a:srgbClr val="404040"/>
              </a:solidFill>
              <a:latin typeface="Calibri" panose="020F0502020204030204" pitchFamily="34" charset="0"/>
              <a:cs typeface="Calibri" panose="020F0502020204030204" pitchFamily="34" charset="0"/>
            </a:endParaRPr>
          </a:p>
          <a:p>
            <a:pPr fontAlgn="base">
              <a:spcBef>
                <a:spcPct val="0"/>
              </a:spcBef>
              <a:spcAft>
                <a:spcPct val="0"/>
              </a:spcAft>
            </a:pPr>
            <a:r>
              <a:rPr lang="cs-CZ" sz="1050" dirty="0" err="1">
                <a:solidFill>
                  <a:srgbClr val="404040"/>
                </a:solidFill>
                <a:latin typeface="Calibri" panose="020F0502020204030204" pitchFamily="34" charset="0"/>
                <a:ea typeface="MS PGothic" charset="0"/>
                <a:cs typeface="Calibri" panose="020F0502020204030204" pitchFamily="34" charset="0"/>
              </a:rPr>
              <a:t>jana.hastikova</a:t>
            </a:r>
            <a:r>
              <a:rPr lang="en-US" sz="1050" dirty="0">
                <a:solidFill>
                  <a:srgbClr val="404040"/>
                </a:solidFill>
                <a:latin typeface="Calibri" panose="020F0502020204030204" pitchFamily="34" charset="0"/>
                <a:ea typeface="MS PGothic" charset="0"/>
                <a:cs typeface="Calibri" panose="020F0502020204030204" pitchFamily="34" charset="0"/>
              </a:rPr>
              <a:t>@ipsos.com</a:t>
            </a:r>
          </a:p>
          <a:p>
            <a:pPr fontAlgn="base">
              <a:spcBef>
                <a:spcPct val="0"/>
              </a:spcBef>
              <a:spcAft>
                <a:spcPct val="0"/>
              </a:spcAft>
            </a:pPr>
            <a:r>
              <a:rPr lang="en-US" sz="1050" dirty="0">
                <a:solidFill>
                  <a:srgbClr val="404040"/>
                </a:solidFill>
                <a:latin typeface="Calibri" panose="020F0502020204030204" pitchFamily="34" charset="0"/>
                <a:ea typeface="MS PGothic" charset="0"/>
                <a:cs typeface="Calibri" panose="020F0502020204030204" pitchFamily="34" charset="0"/>
              </a:rPr>
              <a:t>GSM: +420 </a:t>
            </a:r>
            <a:r>
              <a:rPr lang="cs-CZ" sz="1050" dirty="0">
                <a:solidFill>
                  <a:srgbClr val="404040"/>
                </a:solidFill>
                <a:latin typeface="Calibri" panose="020F0502020204030204" pitchFamily="34" charset="0"/>
                <a:ea typeface="MS PGothic" charset="0"/>
                <a:cs typeface="Calibri" panose="020F0502020204030204" pitchFamily="34" charset="0"/>
              </a:rPr>
              <a:t>724</a:t>
            </a:r>
            <a:r>
              <a:rPr lang="en-US" sz="1050" dirty="0">
                <a:solidFill>
                  <a:srgbClr val="404040"/>
                </a:solidFill>
                <a:latin typeface="Calibri" panose="020F0502020204030204" pitchFamily="34" charset="0"/>
                <a:ea typeface="MS PGothic" charset="0"/>
                <a:cs typeface="Calibri" panose="020F0502020204030204" pitchFamily="34" charset="0"/>
              </a:rPr>
              <a:t> </a:t>
            </a:r>
            <a:r>
              <a:rPr lang="cs-CZ" sz="1050" dirty="0">
                <a:solidFill>
                  <a:srgbClr val="404040"/>
                </a:solidFill>
                <a:latin typeface="Calibri" panose="020F0502020204030204" pitchFamily="34" charset="0"/>
                <a:ea typeface="MS PGothic" charset="0"/>
                <a:cs typeface="Calibri" panose="020F0502020204030204" pitchFamily="34" charset="0"/>
              </a:rPr>
              <a:t>601</a:t>
            </a:r>
            <a:r>
              <a:rPr lang="en-US" sz="1050" dirty="0">
                <a:solidFill>
                  <a:srgbClr val="404040"/>
                </a:solidFill>
                <a:latin typeface="Calibri" panose="020F0502020204030204" pitchFamily="34" charset="0"/>
                <a:ea typeface="MS PGothic" charset="0"/>
                <a:cs typeface="Calibri" panose="020F0502020204030204" pitchFamily="34" charset="0"/>
              </a:rPr>
              <a:t> </a:t>
            </a:r>
            <a:r>
              <a:rPr lang="cs-CZ" sz="1050" dirty="0">
                <a:solidFill>
                  <a:srgbClr val="404040"/>
                </a:solidFill>
                <a:latin typeface="Calibri" panose="020F0502020204030204" pitchFamily="34" charset="0"/>
                <a:ea typeface="MS PGothic" charset="0"/>
                <a:cs typeface="Calibri" panose="020F0502020204030204" pitchFamily="34" charset="0"/>
              </a:rPr>
              <a:t>237</a:t>
            </a:r>
            <a:endParaRPr lang="en-US" sz="1050" dirty="0">
              <a:solidFill>
                <a:srgbClr val="404040"/>
              </a:solidFill>
              <a:latin typeface="Calibri" panose="020F0502020204030204" pitchFamily="34" charset="0"/>
              <a:ea typeface="MS PGothic" charset="0"/>
              <a:cs typeface="Calibri" panose="020F0502020204030204" pitchFamily="34" charset="0"/>
            </a:endParaRPr>
          </a:p>
        </p:txBody>
      </p:sp>
      <p:pic>
        <p:nvPicPr>
          <p:cNvPr id="15" name="Obrázek 14">
            <a:extLst>
              <a:ext uri="{FF2B5EF4-FFF2-40B4-BE49-F238E27FC236}">
                <a16:creationId xmlns:a16="http://schemas.microsoft.com/office/drawing/2014/main" xmlns="" id="{863D6FE6-FAC8-4316-A8FA-B108E64DB8EF}"/>
              </a:ext>
            </a:extLst>
          </p:cNvPr>
          <p:cNvPicPr>
            <a:picLocks noChangeAspect="1"/>
          </p:cNvPicPr>
          <p:nvPr/>
        </p:nvPicPr>
        <p:blipFill rotWithShape="1">
          <a:blip r:embed="rId2">
            <a:extLst>
              <a:ext uri="{28A0092B-C50C-407E-A947-70E740481C1C}">
                <a14:useLocalDpi xmlns:a14="http://schemas.microsoft.com/office/drawing/2010/main" val="0"/>
              </a:ext>
            </a:extLst>
          </a:blip>
          <a:srcRect l="-325" t="3882" r="325" b="27848"/>
          <a:stretch/>
        </p:blipFill>
        <p:spPr>
          <a:xfrm>
            <a:off x="841332" y="1515243"/>
            <a:ext cx="935125" cy="972000"/>
          </a:xfrm>
          <a:prstGeom prst="ellipse">
            <a:avLst/>
          </a:prstGeom>
        </p:spPr>
      </p:pic>
      <p:sp>
        <p:nvSpPr>
          <p:cNvPr id="17" name="Elipsa 48">
            <a:extLst>
              <a:ext uri="{FF2B5EF4-FFF2-40B4-BE49-F238E27FC236}">
                <a16:creationId xmlns:a16="http://schemas.microsoft.com/office/drawing/2014/main" xmlns="" id="{BDC59BDD-252F-4529-ABCD-E2B7838C4646}"/>
              </a:ext>
            </a:extLst>
          </p:cNvPr>
          <p:cNvSpPr/>
          <p:nvPr/>
        </p:nvSpPr>
        <p:spPr>
          <a:xfrm>
            <a:off x="6745546" y="2802182"/>
            <a:ext cx="1123200" cy="1123200"/>
          </a:xfrm>
          <a:prstGeom prst="ellipse">
            <a:avLst/>
          </a:prstGeom>
          <a:solidFill>
            <a:srgbClr val="008E94"/>
          </a:solidFill>
          <a:ln w="25400" cap="flat" cmpd="sng" algn="ctr">
            <a:noFill/>
            <a:prstDash val="solid"/>
          </a:ln>
          <a:effectLst/>
        </p:spPr>
        <p:txBody>
          <a:bodyPr rtlCol="0" anchor="ctr"/>
          <a:ls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169">
              <a:defRPr/>
            </a:pPr>
            <a:endParaRPr lang="cs-CZ" sz="1799" kern="0">
              <a:solidFill>
                <a:srgbClr val="404040"/>
              </a:solidFill>
              <a:latin typeface="Calibri"/>
            </a:endParaRPr>
          </a:p>
        </p:txBody>
      </p:sp>
      <p:sp>
        <p:nvSpPr>
          <p:cNvPr id="18" name="Rectangle 14">
            <a:extLst>
              <a:ext uri="{FF2B5EF4-FFF2-40B4-BE49-F238E27FC236}">
                <a16:creationId xmlns:a16="http://schemas.microsoft.com/office/drawing/2014/main" xmlns="" id="{761E37E8-24D6-4DF9-A78D-007DAE21FB15}"/>
              </a:ext>
            </a:extLst>
          </p:cNvPr>
          <p:cNvSpPr>
            <a:spLocks noChangeArrowheads="1"/>
          </p:cNvSpPr>
          <p:nvPr/>
        </p:nvSpPr>
        <p:spPr bwMode="auto">
          <a:xfrm>
            <a:off x="4462141" y="2931061"/>
            <a:ext cx="2246400" cy="762296"/>
          </a:xfrm>
          <a:prstGeom prst="rect">
            <a:avLst/>
          </a:prstGeom>
          <a:noFill/>
          <a:ln w="9525">
            <a:noFill/>
            <a:miter lim="800000"/>
            <a:headEnd/>
            <a:tailEnd/>
          </a:ln>
        </p:spPr>
        <p:txBody>
          <a:bodyPr lIns="91977" tIns="45992" rIns="91977" bIns="45992">
            <a:spAutoFit/>
          </a:bodyPr>
          <a:ls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914169" fontAlgn="base">
              <a:spcBef>
                <a:spcPct val="0"/>
              </a:spcBef>
              <a:spcAft>
                <a:spcPct val="0"/>
              </a:spcAft>
              <a:defRPr/>
            </a:pPr>
            <a:r>
              <a:rPr lang="cs-CZ" sz="1200" b="1" kern="0" dirty="0">
                <a:solidFill>
                  <a:srgbClr val="404040"/>
                </a:solidFill>
                <a:latin typeface="Calibri" panose="020F0502020204030204" pitchFamily="34" charset="0"/>
                <a:cs typeface="Calibri" panose="020F0502020204030204" pitchFamily="34" charset="0"/>
              </a:rPr>
              <a:t>Štěpánka Frolíková</a:t>
            </a:r>
            <a:endParaRPr lang="en-GB" sz="1200" b="1" kern="0" dirty="0">
              <a:solidFill>
                <a:srgbClr val="404040"/>
              </a:solidFill>
              <a:latin typeface="Calibri" panose="020F0502020204030204" pitchFamily="34" charset="0"/>
              <a:cs typeface="Calibri" panose="020F0502020204030204" pitchFamily="34" charset="0"/>
            </a:endParaRPr>
          </a:p>
          <a:p>
            <a:pPr algn="r" defTabSz="914169" fontAlgn="base">
              <a:spcBef>
                <a:spcPct val="0"/>
              </a:spcBef>
              <a:spcAft>
                <a:spcPct val="0"/>
              </a:spcAft>
              <a:defRPr/>
            </a:pPr>
            <a:r>
              <a:rPr lang="cs-CZ" sz="1050" kern="0" dirty="0" err="1">
                <a:solidFill>
                  <a:srgbClr val="404040"/>
                </a:solidFill>
                <a:latin typeface="Calibri" panose="020F0502020204030204" pitchFamily="34" charset="0"/>
                <a:cs typeface="Calibri" panose="020F0502020204030204" pitchFamily="34" charset="0"/>
              </a:rPr>
              <a:t>Account</a:t>
            </a:r>
            <a:r>
              <a:rPr lang="cs-CZ" sz="1050" kern="0" dirty="0">
                <a:solidFill>
                  <a:srgbClr val="404040"/>
                </a:solidFill>
                <a:latin typeface="Calibri" panose="020F0502020204030204" pitchFamily="34" charset="0"/>
                <a:cs typeface="Calibri" panose="020F0502020204030204" pitchFamily="34" charset="0"/>
              </a:rPr>
              <a:t> Manager</a:t>
            </a:r>
          </a:p>
          <a:p>
            <a:pPr algn="r" defTabSz="914169" fontAlgn="base">
              <a:spcBef>
                <a:spcPct val="0"/>
              </a:spcBef>
              <a:spcAft>
                <a:spcPct val="0"/>
              </a:spcAft>
              <a:defRPr/>
            </a:pPr>
            <a:r>
              <a:rPr lang="cs-CZ" sz="1050" kern="0" dirty="0">
                <a:solidFill>
                  <a:srgbClr val="404040"/>
                </a:solidFill>
                <a:latin typeface="Calibri" panose="020F0502020204030204" pitchFamily="34" charset="0"/>
                <a:cs typeface="Calibri" panose="020F0502020204030204" pitchFamily="34" charset="0"/>
              </a:rPr>
              <a:t>stepanka.frolikova@Ipsos.com</a:t>
            </a:r>
          </a:p>
          <a:p>
            <a:pPr lvl="0" algn="r" fontAlgn="base">
              <a:spcBef>
                <a:spcPct val="0"/>
              </a:spcBef>
              <a:spcAft>
                <a:spcPct val="0"/>
              </a:spcAft>
              <a:defRPr/>
            </a:pPr>
            <a:r>
              <a:rPr lang="cs-CZ" sz="1050" kern="0" dirty="0">
                <a:solidFill>
                  <a:srgbClr val="404040"/>
                </a:solidFill>
                <a:latin typeface="Calibri" panose="020F0502020204030204" pitchFamily="34" charset="0"/>
                <a:cs typeface="Calibri" panose="020F0502020204030204" pitchFamily="34" charset="0"/>
              </a:rPr>
              <a:t>GSM: +420 724 601 231</a:t>
            </a:r>
          </a:p>
        </p:txBody>
      </p:sp>
      <p:pic>
        <p:nvPicPr>
          <p:cNvPr id="6" name="Obrázek 5" descr="Obsah obrázku osoba, oblečení, žena, interiér&#10;&#10;Popis byl vytvořen automaticky">
            <a:extLst>
              <a:ext uri="{FF2B5EF4-FFF2-40B4-BE49-F238E27FC236}">
                <a16:creationId xmlns:a16="http://schemas.microsoft.com/office/drawing/2014/main" xmlns="" id="{A70A7336-7580-4144-A6D6-966BBC93BB98}"/>
              </a:ext>
            </a:extLst>
          </p:cNvPr>
          <p:cNvPicPr>
            <a:picLocks noChangeAspect="1"/>
          </p:cNvPicPr>
          <p:nvPr/>
        </p:nvPicPr>
        <p:blipFill rotWithShape="1">
          <a:blip r:embed="rId3">
            <a:extLst>
              <a:ext uri="{28A0092B-C50C-407E-A947-70E740481C1C}">
                <a14:useLocalDpi xmlns:a14="http://schemas.microsoft.com/office/drawing/2010/main" val="0"/>
              </a:ext>
            </a:extLst>
          </a:blip>
          <a:srcRect t="7233" b="25629"/>
          <a:stretch/>
        </p:blipFill>
        <p:spPr>
          <a:xfrm>
            <a:off x="6948264" y="2949315"/>
            <a:ext cx="886424" cy="886424"/>
          </a:xfrm>
          <a:prstGeom prst="flowChartConnector">
            <a:avLst/>
          </a:prstGeom>
        </p:spPr>
      </p:pic>
    </p:spTree>
    <p:extLst>
      <p:ext uri="{BB962C8B-B14F-4D97-AF65-F5344CB8AC3E}">
        <p14:creationId xmlns:p14="http://schemas.microsoft.com/office/powerpoint/2010/main" val="19682320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2"/>
          </p:nvPr>
        </p:nvSpPr>
        <p:spPr/>
        <p:txBody>
          <a:bodyPr/>
          <a:lstStyle/>
          <a:p>
            <a:pPr defTabSz="685800">
              <a:defRPr/>
            </a:pPr>
            <a:fld id="{EFA7B33C-2957-4FED-A986-F7D0C74A1F7C}" type="slidenum">
              <a:rPr lang="cs-CZ" smtClean="0">
                <a:solidFill>
                  <a:srgbClr val="003C78"/>
                </a:solidFill>
              </a:rPr>
              <a:pPr defTabSz="685800">
                <a:defRPr/>
              </a:pPr>
              <a:t>5</a:t>
            </a:fld>
            <a:endParaRPr lang="cs-CZ" dirty="0">
              <a:solidFill>
                <a:srgbClr val="003C78"/>
              </a:solidFill>
            </a:endParaRPr>
          </a:p>
        </p:txBody>
      </p:sp>
      <p:sp>
        <p:nvSpPr>
          <p:cNvPr id="33" name="Nadpis 3"/>
          <p:cNvSpPr txBox="1">
            <a:spLocks/>
          </p:cNvSpPr>
          <p:nvPr/>
        </p:nvSpPr>
        <p:spPr>
          <a:xfrm>
            <a:off x="214488" y="415381"/>
            <a:ext cx="8654595" cy="461548"/>
          </a:xfrm>
          <a:prstGeom prst="rect">
            <a:avLst/>
          </a:prstGeom>
        </p:spPr>
        <p:txBody>
          <a:bodyPr vert="horz" lIns="36000" tIns="45720" rIns="36000" bIns="45720" rtlCol="0" anchor="t">
            <a:noAutofit/>
          </a:bodyPr>
          <a:lstStyle>
            <a:lvl1pPr algn="l" defTabSz="914400" rtl="0" eaLnBrk="1" latinLnBrk="0" hangingPunct="1">
              <a:spcBef>
                <a:spcPct val="0"/>
              </a:spcBef>
              <a:buNone/>
              <a:defRPr sz="2800" b="1" kern="1200">
                <a:solidFill>
                  <a:srgbClr val="404040"/>
                </a:solidFill>
                <a:latin typeface="Calibri" pitchFamily="34" charset="0"/>
                <a:ea typeface="+mj-ea"/>
                <a:cs typeface="Arial"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cs-CZ" sz="2400" b="1" i="0" u="none" strike="noStrike" kern="1200" cap="none" spc="0" normalizeH="0" baseline="0" noProof="0" dirty="0">
                <a:ln>
                  <a:noFill/>
                </a:ln>
                <a:solidFill>
                  <a:srgbClr val="404040"/>
                </a:solidFill>
                <a:effectLst/>
                <a:uLnTx/>
                <a:uFillTx/>
                <a:latin typeface="Calibri" pitchFamily="34" charset="0"/>
                <a:ea typeface="+mj-ea"/>
                <a:cs typeface="Arial" pitchFamily="34" charset="0"/>
              </a:rPr>
              <a:t>Metodologie průzkumu</a:t>
            </a:r>
          </a:p>
        </p:txBody>
      </p:sp>
      <p:sp>
        <p:nvSpPr>
          <p:cNvPr id="34" name="Zástupný symbol pro text 4"/>
          <p:cNvSpPr txBox="1">
            <a:spLocks/>
          </p:cNvSpPr>
          <p:nvPr/>
        </p:nvSpPr>
        <p:spPr>
          <a:xfrm>
            <a:off x="166765" y="188107"/>
            <a:ext cx="6710396" cy="442661"/>
          </a:xfrm>
          <a:prstGeom prst="rect">
            <a:avLst/>
          </a:prstGeom>
        </p:spPr>
        <p:txBody>
          <a:bodyPr/>
          <a:lstStyle>
            <a:lvl1pPr marL="174625" indent="-174625" algn="l" defTabSz="914400" rtl="0" eaLnBrk="1" latinLnBrk="0" hangingPunct="1">
              <a:spcBef>
                <a:spcPct val="20000"/>
              </a:spcBef>
              <a:buFont typeface="Wingdings" pitchFamily="2" charset="2"/>
              <a:buChar char="§"/>
              <a:defRPr sz="2000" kern="1200">
                <a:solidFill>
                  <a:srgbClr val="404040"/>
                </a:solidFill>
                <a:latin typeface="Calibri" pitchFamily="34" charset="0"/>
                <a:ea typeface="+mn-ea"/>
                <a:cs typeface="Arial" pitchFamily="34" charset="0"/>
              </a:defRPr>
            </a:lvl1pPr>
            <a:lvl2pPr marL="444500" indent="-203200" algn="l" defTabSz="914400" rtl="0" eaLnBrk="1" latinLnBrk="0" hangingPunct="1">
              <a:spcBef>
                <a:spcPct val="20000"/>
              </a:spcBef>
              <a:buSzPct val="100000"/>
              <a:buFont typeface="Wingdings" panose="05000000000000000000" pitchFamily="2" charset="2"/>
              <a:buChar char="§"/>
              <a:defRPr sz="1800" kern="1200">
                <a:solidFill>
                  <a:srgbClr val="404040"/>
                </a:solidFill>
                <a:latin typeface="Calibri" pitchFamily="34" charset="0"/>
                <a:ea typeface="+mn-ea"/>
                <a:cs typeface="Arial" pitchFamily="34" charset="0"/>
              </a:defRPr>
            </a:lvl2pPr>
            <a:lvl3pPr marL="622300" indent="-127000" algn="l" defTabSz="914400" rtl="0" eaLnBrk="1" latinLnBrk="0" hangingPunct="1">
              <a:spcBef>
                <a:spcPct val="20000"/>
              </a:spcBef>
              <a:buSzPct val="100000"/>
              <a:buFont typeface="Arial" pitchFamily="34" charset="0"/>
              <a:buNone/>
              <a:defRPr sz="1800" kern="1200">
                <a:solidFill>
                  <a:srgbClr val="404040"/>
                </a:solidFill>
                <a:latin typeface="Calibri" pitchFamily="34" charset="0"/>
                <a:ea typeface="+mn-ea"/>
                <a:cs typeface="Arial" pitchFamily="34" charset="0"/>
              </a:defRPr>
            </a:lvl3pPr>
            <a:lvl4pPr marL="901700" indent="-139700" algn="l" defTabSz="914400" rtl="0" eaLnBrk="1" latinLnBrk="0" hangingPunct="1">
              <a:spcBef>
                <a:spcPct val="20000"/>
              </a:spcBef>
              <a:buFont typeface="Arial" pitchFamily="34" charset="0"/>
              <a:buNone/>
              <a:defRPr sz="1600" kern="1200">
                <a:solidFill>
                  <a:srgbClr val="404040"/>
                </a:solidFill>
                <a:latin typeface="Calibri" pitchFamily="34" charset="0"/>
                <a:ea typeface="+mn-ea"/>
                <a:cs typeface="Arial" pitchFamily="34" charset="0"/>
              </a:defRPr>
            </a:lvl4pPr>
            <a:lvl5pPr marL="1257300" indent="-139700" algn="l" defTabSz="914400" rtl="0" eaLnBrk="1" latinLnBrk="0" hangingPunct="1">
              <a:spcBef>
                <a:spcPct val="20000"/>
              </a:spcBef>
              <a:buFont typeface="Arial" pitchFamily="34" charset="0"/>
              <a:buNone/>
              <a:defRPr sz="1400" kern="1200">
                <a:solidFill>
                  <a:srgbClr val="404040"/>
                </a:solidFill>
                <a:latin typeface="Calibri"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fontAlgn="auto">
              <a:spcAft>
                <a:spcPts val="0"/>
              </a:spcAft>
              <a:buNone/>
              <a:defRPr/>
            </a:pPr>
            <a:r>
              <a:rPr lang="pl-PL" sz="1800" dirty="0"/>
              <a:t>ZÁKLADNÍ ÚDAJE O PRŮZKUMU</a:t>
            </a:r>
          </a:p>
        </p:txBody>
      </p:sp>
      <p:grpSp>
        <p:nvGrpSpPr>
          <p:cNvPr id="55" name="Skupina 54"/>
          <p:cNvGrpSpPr/>
          <p:nvPr/>
        </p:nvGrpSpPr>
        <p:grpSpPr>
          <a:xfrm>
            <a:off x="-32066" y="1051453"/>
            <a:ext cx="2056320" cy="1496771"/>
            <a:chOff x="177789" y="1232338"/>
            <a:chExt cx="2056320" cy="1496771"/>
          </a:xfrm>
        </p:grpSpPr>
        <p:sp>
          <p:nvSpPr>
            <p:cNvPr id="3" name="TextBox 31"/>
            <p:cNvSpPr txBox="1"/>
            <p:nvPr/>
          </p:nvSpPr>
          <p:spPr>
            <a:xfrm>
              <a:off x="737956" y="2211415"/>
              <a:ext cx="935985" cy="184666"/>
            </a:xfrm>
            <a:prstGeom prst="rect">
              <a:avLst/>
            </a:prstGeom>
            <a:noFill/>
          </p:spPr>
          <p:txBody>
            <a:bodyPr wrap="square" lIns="0" tIns="0" rIns="0" bIns="0" rtlCol="0">
              <a:spAutoFit/>
            </a:bodyPr>
            <a:lstStyle/>
            <a:p>
              <a:pPr marL="0" marR="0" lvl="0" indent="0" algn="ctr" defTabSz="1358890" eaLnBrk="1" fontAlgn="auto" latinLnBrk="0" hangingPunct="1">
                <a:lnSpc>
                  <a:spcPct val="100000"/>
                </a:lnSpc>
                <a:spcBef>
                  <a:spcPts val="0"/>
                </a:spcBef>
                <a:spcAft>
                  <a:spcPts val="0"/>
                </a:spcAft>
                <a:buClrTx/>
                <a:buSzTx/>
                <a:buFontTx/>
                <a:buNone/>
                <a:tabLst/>
                <a:defRPr/>
              </a:pPr>
              <a:r>
                <a:rPr kumimoji="0" lang="cs-CZ" sz="1200" b="1" i="0" u="none" strike="noStrike" kern="0" cap="none" spc="0" normalizeH="0" baseline="0" noProof="0" dirty="0">
                  <a:ln>
                    <a:noFill/>
                  </a:ln>
                  <a:solidFill>
                    <a:srgbClr val="404040"/>
                  </a:solidFill>
                  <a:effectLst/>
                  <a:uLnTx/>
                  <a:uFillTx/>
                  <a:latin typeface="Calibri"/>
                </a:rPr>
                <a:t>SBĚR DAT</a:t>
              </a:r>
              <a:endParaRPr kumimoji="0" lang="en-US" sz="1200" b="1" i="0" u="none" strike="noStrike" kern="0" cap="none" spc="0" normalizeH="0" baseline="0" noProof="0" dirty="0">
                <a:ln>
                  <a:noFill/>
                </a:ln>
                <a:solidFill>
                  <a:srgbClr val="404040"/>
                </a:solidFill>
                <a:effectLst/>
                <a:uLnTx/>
                <a:uFillTx/>
                <a:latin typeface="Calibri"/>
              </a:endParaRPr>
            </a:p>
          </p:txBody>
        </p:sp>
        <p:sp>
          <p:nvSpPr>
            <p:cNvPr id="7" name="TextBox 31"/>
            <p:cNvSpPr txBox="1"/>
            <p:nvPr/>
          </p:nvSpPr>
          <p:spPr>
            <a:xfrm>
              <a:off x="177789" y="2544443"/>
              <a:ext cx="2056320" cy="184666"/>
            </a:xfrm>
            <a:prstGeom prst="rect">
              <a:avLst/>
            </a:prstGeom>
            <a:noFill/>
          </p:spPr>
          <p:txBody>
            <a:bodyPr wrap="square" lIns="0" tIns="0" rIns="0" bIns="0" rtlCol="0">
              <a:spAutoFit/>
            </a:bodyPr>
            <a:lstStyle/>
            <a:p>
              <a:pPr marL="0" marR="0" lvl="0" indent="0" algn="ctr" defTabSz="1358890" eaLnBrk="1" fontAlgn="auto" latinLnBrk="0" hangingPunct="1">
                <a:lnSpc>
                  <a:spcPct val="100000"/>
                </a:lnSpc>
                <a:spcBef>
                  <a:spcPts val="0"/>
                </a:spcBef>
                <a:spcAft>
                  <a:spcPts val="0"/>
                </a:spcAft>
                <a:buClrTx/>
                <a:buSzTx/>
                <a:buFontTx/>
                <a:buNone/>
                <a:tabLst/>
                <a:defRPr/>
              </a:pPr>
              <a:r>
                <a:rPr kumimoji="0" lang="cs-CZ" sz="1200" b="1" i="0" u="none" kern="0" cap="none" spc="0" normalizeH="0" baseline="0" noProof="0" dirty="0">
                  <a:ln>
                    <a:noFill/>
                  </a:ln>
                  <a:solidFill>
                    <a:srgbClr val="404040"/>
                  </a:solidFill>
                  <a:effectLst/>
                  <a:uLnTx/>
                  <a:uFillTx/>
                  <a:latin typeface="Calibri"/>
                </a:rPr>
                <a:t>2.8.2020– 23. 9. 2020</a:t>
              </a:r>
              <a:endParaRPr kumimoji="0" lang="en-US" sz="1200" b="1" i="0" u="none" kern="0" cap="none" spc="0" normalizeH="0" baseline="0" noProof="0" dirty="0">
                <a:ln>
                  <a:noFill/>
                </a:ln>
                <a:solidFill>
                  <a:srgbClr val="404040"/>
                </a:solidFill>
                <a:effectLst/>
                <a:uLnTx/>
                <a:uFillTx/>
                <a:latin typeface="Calibri"/>
              </a:endParaRPr>
            </a:p>
          </p:txBody>
        </p:sp>
        <p:grpSp>
          <p:nvGrpSpPr>
            <p:cNvPr id="52" name="Skupina 51"/>
            <p:cNvGrpSpPr/>
            <p:nvPr/>
          </p:nvGrpSpPr>
          <p:grpSpPr>
            <a:xfrm>
              <a:off x="589049" y="1232338"/>
              <a:ext cx="1237246" cy="767849"/>
              <a:chOff x="568882" y="1465491"/>
              <a:chExt cx="1237246" cy="767849"/>
            </a:xfrm>
          </p:grpSpPr>
          <p:cxnSp>
            <p:nvCxnSpPr>
              <p:cNvPr id="5" name="Straight Connector 3"/>
              <p:cNvCxnSpPr/>
              <p:nvPr/>
            </p:nvCxnSpPr>
            <p:spPr>
              <a:xfrm>
                <a:off x="568882" y="2227441"/>
                <a:ext cx="1237246" cy="5899"/>
              </a:xfrm>
              <a:prstGeom prst="line">
                <a:avLst/>
              </a:prstGeom>
              <a:noFill/>
              <a:ln w="9525" cap="rnd" cmpd="sng" algn="ctr">
                <a:solidFill>
                  <a:srgbClr val="000000">
                    <a:lumMod val="75000"/>
                    <a:lumOff val="25000"/>
                  </a:srgbClr>
                </a:solidFill>
                <a:prstDash val="solid"/>
                <a:tailEnd type="none" w="lg" len="lg"/>
              </a:ln>
              <a:effectLst/>
            </p:spPr>
          </p:cxnSp>
          <p:grpSp>
            <p:nvGrpSpPr>
              <p:cNvPr id="49" name="Skupina 48"/>
              <p:cNvGrpSpPr/>
              <p:nvPr/>
            </p:nvGrpSpPr>
            <p:grpSpPr>
              <a:xfrm>
                <a:off x="890505" y="1465491"/>
                <a:ext cx="594000" cy="760911"/>
                <a:chOff x="2342924" y="1293733"/>
                <a:chExt cx="594000" cy="760911"/>
              </a:xfrm>
            </p:grpSpPr>
            <p:grpSp>
              <p:nvGrpSpPr>
                <p:cNvPr id="41" name="Skupina 40"/>
                <p:cNvGrpSpPr/>
                <p:nvPr/>
              </p:nvGrpSpPr>
              <p:grpSpPr>
                <a:xfrm>
                  <a:off x="2342924" y="1293733"/>
                  <a:ext cx="594000" cy="760911"/>
                  <a:chOff x="2190525" y="1141333"/>
                  <a:chExt cx="594000" cy="760911"/>
                </a:xfrm>
              </p:grpSpPr>
              <p:sp>
                <p:nvSpPr>
                  <p:cNvPr id="42" name="Oval 179"/>
                  <p:cNvSpPr/>
                  <p:nvPr/>
                </p:nvSpPr>
                <p:spPr>
                  <a:xfrm rot="16200000">
                    <a:off x="2208559" y="1123299"/>
                    <a:ext cx="557932" cy="594000"/>
                  </a:xfrm>
                  <a:prstGeom prst="ellipse">
                    <a:avLst/>
                  </a:prstGeom>
                  <a:solidFill>
                    <a:srgbClr val="008BCA"/>
                  </a:solidFill>
                  <a:ln w="25400" cap="flat" cmpd="sng" algn="ctr">
                    <a:noFill/>
                    <a:prstDash val="solid"/>
                  </a:ln>
                  <a:effectLst/>
                </p:spPr>
                <p:txBody>
                  <a:bodyPr rot="0" spcFirstLastPara="0" vertOverflow="overflow" horzOverflow="overflow" vert="vert" wrap="square" lIns="0" tIns="0" rIns="0" bIns="0" numCol="1" spcCol="0" rtlCol="0" fromWordArt="0" anchor="ctr" anchorCtr="0" forceAA="0" compatLnSpc="1">
                    <a:prstTxWarp prst="textNoShape">
                      <a:avLst/>
                    </a:prstTxWarp>
                    <a:noAutofit/>
                  </a:bodyPr>
                  <a:lstStyle/>
                  <a:p>
                    <a:pPr marL="0" marR="0" lvl="0" indent="0" algn="ctr" defTabSz="135889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srgbClr val="FFFFFF"/>
                      </a:solidFill>
                      <a:effectLst/>
                      <a:uLnTx/>
                      <a:uFillTx/>
                      <a:latin typeface="Calibri"/>
                    </a:endParaRPr>
                  </a:p>
                </p:txBody>
              </p:sp>
              <p:cxnSp>
                <p:nvCxnSpPr>
                  <p:cNvPr id="43" name="Straight Connector 188"/>
                  <p:cNvCxnSpPr/>
                  <p:nvPr/>
                </p:nvCxnSpPr>
                <p:spPr>
                  <a:xfrm flipH="1">
                    <a:off x="2487526" y="1496287"/>
                    <a:ext cx="2" cy="405957"/>
                  </a:xfrm>
                  <a:prstGeom prst="line">
                    <a:avLst/>
                  </a:prstGeom>
                  <a:noFill/>
                  <a:ln w="19050" cap="rnd" cmpd="sng" algn="ctr">
                    <a:solidFill>
                      <a:srgbClr val="008BCA"/>
                    </a:solidFill>
                    <a:prstDash val="solid"/>
                    <a:tailEnd type="oval" w="lg" len="lg"/>
                  </a:ln>
                  <a:effectLst/>
                </p:spPr>
              </p:cxnSp>
            </p:grpSp>
            <p:sp>
              <p:nvSpPr>
                <p:cNvPr id="31" name="Freeform 16"/>
                <p:cNvSpPr>
                  <a:spLocks noChangeAspect="1" noEditPoints="1"/>
                </p:cNvSpPr>
                <p:nvPr/>
              </p:nvSpPr>
              <p:spPr bwMode="auto">
                <a:xfrm>
                  <a:off x="2479356" y="1431844"/>
                  <a:ext cx="317690" cy="295465"/>
                </a:xfrm>
                <a:custGeom>
                  <a:avLst/>
                  <a:gdLst/>
                  <a:ahLst/>
                  <a:cxnLst>
                    <a:cxn ang="0">
                      <a:pos x="282" y="34"/>
                    </a:cxn>
                    <a:cxn ang="0">
                      <a:pos x="263" y="34"/>
                    </a:cxn>
                    <a:cxn ang="0">
                      <a:pos x="263" y="58"/>
                    </a:cxn>
                    <a:cxn ang="0">
                      <a:pos x="234" y="86"/>
                    </a:cxn>
                    <a:cxn ang="0">
                      <a:pos x="234" y="86"/>
                    </a:cxn>
                    <a:cxn ang="0">
                      <a:pos x="206" y="58"/>
                    </a:cxn>
                    <a:cxn ang="0">
                      <a:pos x="206" y="34"/>
                    </a:cxn>
                    <a:cxn ang="0">
                      <a:pos x="110" y="34"/>
                    </a:cxn>
                    <a:cxn ang="0">
                      <a:pos x="110" y="58"/>
                    </a:cxn>
                    <a:cxn ang="0">
                      <a:pos x="81" y="86"/>
                    </a:cxn>
                    <a:cxn ang="0">
                      <a:pos x="81" y="86"/>
                    </a:cxn>
                    <a:cxn ang="0">
                      <a:pos x="52" y="58"/>
                    </a:cxn>
                    <a:cxn ang="0">
                      <a:pos x="52" y="34"/>
                    </a:cxn>
                    <a:cxn ang="0">
                      <a:pos x="33" y="34"/>
                    </a:cxn>
                    <a:cxn ang="0">
                      <a:pos x="0" y="67"/>
                    </a:cxn>
                    <a:cxn ang="0">
                      <a:pos x="0" y="260"/>
                    </a:cxn>
                    <a:cxn ang="0">
                      <a:pos x="33" y="293"/>
                    </a:cxn>
                    <a:cxn ang="0">
                      <a:pos x="282" y="293"/>
                    </a:cxn>
                    <a:cxn ang="0">
                      <a:pos x="315" y="260"/>
                    </a:cxn>
                    <a:cxn ang="0">
                      <a:pos x="315" y="67"/>
                    </a:cxn>
                    <a:cxn ang="0">
                      <a:pos x="282" y="34"/>
                    </a:cxn>
                    <a:cxn ang="0">
                      <a:pos x="298" y="260"/>
                    </a:cxn>
                    <a:cxn ang="0">
                      <a:pos x="282" y="275"/>
                    </a:cxn>
                    <a:cxn ang="0">
                      <a:pos x="33" y="275"/>
                    </a:cxn>
                    <a:cxn ang="0">
                      <a:pos x="18" y="260"/>
                    </a:cxn>
                    <a:cxn ang="0">
                      <a:pos x="18" y="116"/>
                    </a:cxn>
                    <a:cxn ang="0">
                      <a:pos x="298" y="116"/>
                    </a:cxn>
                    <a:cxn ang="0">
                      <a:pos x="298" y="260"/>
                    </a:cxn>
                    <a:cxn ang="0">
                      <a:pos x="81" y="74"/>
                    </a:cxn>
                    <a:cxn ang="0">
                      <a:pos x="81" y="74"/>
                    </a:cxn>
                    <a:cxn ang="0">
                      <a:pos x="98" y="58"/>
                    </a:cxn>
                    <a:cxn ang="0">
                      <a:pos x="98" y="16"/>
                    </a:cxn>
                    <a:cxn ang="0">
                      <a:pos x="81" y="0"/>
                    </a:cxn>
                    <a:cxn ang="0">
                      <a:pos x="81" y="0"/>
                    </a:cxn>
                    <a:cxn ang="0">
                      <a:pos x="65" y="16"/>
                    </a:cxn>
                    <a:cxn ang="0">
                      <a:pos x="65" y="58"/>
                    </a:cxn>
                    <a:cxn ang="0">
                      <a:pos x="81" y="74"/>
                    </a:cxn>
                    <a:cxn ang="0">
                      <a:pos x="234" y="74"/>
                    </a:cxn>
                    <a:cxn ang="0">
                      <a:pos x="234" y="74"/>
                    </a:cxn>
                    <a:cxn ang="0">
                      <a:pos x="251" y="58"/>
                    </a:cxn>
                    <a:cxn ang="0">
                      <a:pos x="251" y="16"/>
                    </a:cxn>
                    <a:cxn ang="0">
                      <a:pos x="234" y="0"/>
                    </a:cxn>
                    <a:cxn ang="0">
                      <a:pos x="234" y="0"/>
                    </a:cxn>
                    <a:cxn ang="0">
                      <a:pos x="218" y="16"/>
                    </a:cxn>
                    <a:cxn ang="0">
                      <a:pos x="218" y="58"/>
                    </a:cxn>
                    <a:cxn ang="0">
                      <a:pos x="234" y="74"/>
                    </a:cxn>
                  </a:cxnLst>
                  <a:rect l="0" t="0" r="r" b="b"/>
                  <a:pathLst>
                    <a:path w="315" h="293">
                      <a:moveTo>
                        <a:pt x="282" y="34"/>
                      </a:moveTo>
                      <a:cubicBezTo>
                        <a:pt x="263" y="34"/>
                        <a:pt x="263" y="34"/>
                        <a:pt x="263" y="34"/>
                      </a:cubicBezTo>
                      <a:cubicBezTo>
                        <a:pt x="263" y="58"/>
                        <a:pt x="263" y="58"/>
                        <a:pt x="263" y="58"/>
                      </a:cubicBezTo>
                      <a:cubicBezTo>
                        <a:pt x="263" y="73"/>
                        <a:pt x="250" y="86"/>
                        <a:pt x="234" y="86"/>
                      </a:cubicBezTo>
                      <a:cubicBezTo>
                        <a:pt x="234" y="86"/>
                        <a:pt x="234" y="86"/>
                        <a:pt x="234" y="86"/>
                      </a:cubicBezTo>
                      <a:cubicBezTo>
                        <a:pt x="219" y="86"/>
                        <a:pt x="206" y="73"/>
                        <a:pt x="206" y="58"/>
                      </a:cubicBezTo>
                      <a:cubicBezTo>
                        <a:pt x="206" y="34"/>
                        <a:pt x="206" y="34"/>
                        <a:pt x="206" y="34"/>
                      </a:cubicBezTo>
                      <a:cubicBezTo>
                        <a:pt x="110" y="34"/>
                        <a:pt x="110" y="34"/>
                        <a:pt x="110" y="34"/>
                      </a:cubicBezTo>
                      <a:cubicBezTo>
                        <a:pt x="110" y="58"/>
                        <a:pt x="110" y="58"/>
                        <a:pt x="110" y="58"/>
                      </a:cubicBezTo>
                      <a:cubicBezTo>
                        <a:pt x="110" y="73"/>
                        <a:pt x="97" y="86"/>
                        <a:pt x="81" y="86"/>
                      </a:cubicBezTo>
                      <a:cubicBezTo>
                        <a:pt x="81" y="86"/>
                        <a:pt x="81" y="86"/>
                        <a:pt x="81" y="86"/>
                      </a:cubicBezTo>
                      <a:cubicBezTo>
                        <a:pt x="65" y="86"/>
                        <a:pt x="52" y="73"/>
                        <a:pt x="52" y="58"/>
                      </a:cubicBezTo>
                      <a:cubicBezTo>
                        <a:pt x="52" y="34"/>
                        <a:pt x="52" y="34"/>
                        <a:pt x="52" y="34"/>
                      </a:cubicBezTo>
                      <a:cubicBezTo>
                        <a:pt x="33" y="34"/>
                        <a:pt x="33" y="34"/>
                        <a:pt x="33" y="34"/>
                      </a:cubicBezTo>
                      <a:cubicBezTo>
                        <a:pt x="15" y="34"/>
                        <a:pt x="0" y="49"/>
                        <a:pt x="0" y="67"/>
                      </a:cubicBezTo>
                      <a:cubicBezTo>
                        <a:pt x="0" y="260"/>
                        <a:pt x="0" y="260"/>
                        <a:pt x="0" y="260"/>
                      </a:cubicBezTo>
                      <a:cubicBezTo>
                        <a:pt x="0" y="278"/>
                        <a:pt x="15" y="293"/>
                        <a:pt x="33" y="293"/>
                      </a:cubicBezTo>
                      <a:cubicBezTo>
                        <a:pt x="282" y="293"/>
                        <a:pt x="282" y="293"/>
                        <a:pt x="282" y="293"/>
                      </a:cubicBezTo>
                      <a:cubicBezTo>
                        <a:pt x="300" y="293"/>
                        <a:pt x="315" y="278"/>
                        <a:pt x="315" y="260"/>
                      </a:cubicBezTo>
                      <a:cubicBezTo>
                        <a:pt x="315" y="67"/>
                        <a:pt x="315" y="67"/>
                        <a:pt x="315" y="67"/>
                      </a:cubicBezTo>
                      <a:cubicBezTo>
                        <a:pt x="315" y="49"/>
                        <a:pt x="300" y="34"/>
                        <a:pt x="282" y="34"/>
                      </a:cubicBezTo>
                      <a:close/>
                      <a:moveTo>
                        <a:pt x="298" y="260"/>
                      </a:moveTo>
                      <a:cubicBezTo>
                        <a:pt x="298" y="268"/>
                        <a:pt x="291" y="275"/>
                        <a:pt x="282" y="275"/>
                      </a:cubicBezTo>
                      <a:cubicBezTo>
                        <a:pt x="33" y="275"/>
                        <a:pt x="33" y="275"/>
                        <a:pt x="33" y="275"/>
                      </a:cubicBezTo>
                      <a:cubicBezTo>
                        <a:pt x="25" y="275"/>
                        <a:pt x="18" y="268"/>
                        <a:pt x="18" y="260"/>
                      </a:cubicBezTo>
                      <a:cubicBezTo>
                        <a:pt x="18" y="116"/>
                        <a:pt x="18" y="116"/>
                        <a:pt x="18" y="116"/>
                      </a:cubicBezTo>
                      <a:cubicBezTo>
                        <a:pt x="298" y="116"/>
                        <a:pt x="298" y="116"/>
                        <a:pt x="298" y="116"/>
                      </a:cubicBezTo>
                      <a:lnTo>
                        <a:pt x="298" y="260"/>
                      </a:lnTo>
                      <a:close/>
                      <a:moveTo>
                        <a:pt x="81" y="74"/>
                      </a:moveTo>
                      <a:cubicBezTo>
                        <a:pt x="81" y="74"/>
                        <a:pt x="81" y="74"/>
                        <a:pt x="81" y="74"/>
                      </a:cubicBezTo>
                      <a:cubicBezTo>
                        <a:pt x="90" y="74"/>
                        <a:pt x="98" y="67"/>
                        <a:pt x="98" y="58"/>
                      </a:cubicBezTo>
                      <a:cubicBezTo>
                        <a:pt x="98" y="16"/>
                        <a:pt x="98" y="16"/>
                        <a:pt x="98" y="16"/>
                      </a:cubicBezTo>
                      <a:cubicBezTo>
                        <a:pt x="98" y="7"/>
                        <a:pt x="90" y="0"/>
                        <a:pt x="81" y="0"/>
                      </a:cubicBezTo>
                      <a:cubicBezTo>
                        <a:pt x="81" y="0"/>
                        <a:pt x="81" y="0"/>
                        <a:pt x="81" y="0"/>
                      </a:cubicBezTo>
                      <a:cubicBezTo>
                        <a:pt x="72" y="0"/>
                        <a:pt x="65" y="7"/>
                        <a:pt x="65" y="16"/>
                      </a:cubicBezTo>
                      <a:cubicBezTo>
                        <a:pt x="65" y="58"/>
                        <a:pt x="65" y="58"/>
                        <a:pt x="65" y="58"/>
                      </a:cubicBezTo>
                      <a:cubicBezTo>
                        <a:pt x="65" y="67"/>
                        <a:pt x="72" y="74"/>
                        <a:pt x="81" y="74"/>
                      </a:cubicBezTo>
                      <a:close/>
                      <a:moveTo>
                        <a:pt x="234" y="74"/>
                      </a:moveTo>
                      <a:cubicBezTo>
                        <a:pt x="234" y="74"/>
                        <a:pt x="234" y="74"/>
                        <a:pt x="234" y="74"/>
                      </a:cubicBezTo>
                      <a:cubicBezTo>
                        <a:pt x="244" y="74"/>
                        <a:pt x="251" y="67"/>
                        <a:pt x="251" y="58"/>
                      </a:cubicBezTo>
                      <a:cubicBezTo>
                        <a:pt x="251" y="16"/>
                        <a:pt x="251" y="16"/>
                        <a:pt x="251" y="16"/>
                      </a:cubicBezTo>
                      <a:cubicBezTo>
                        <a:pt x="251" y="7"/>
                        <a:pt x="244" y="0"/>
                        <a:pt x="234" y="0"/>
                      </a:cubicBezTo>
                      <a:cubicBezTo>
                        <a:pt x="234" y="0"/>
                        <a:pt x="234" y="0"/>
                        <a:pt x="234" y="0"/>
                      </a:cubicBezTo>
                      <a:cubicBezTo>
                        <a:pt x="225" y="0"/>
                        <a:pt x="218" y="7"/>
                        <a:pt x="218" y="16"/>
                      </a:cubicBezTo>
                      <a:cubicBezTo>
                        <a:pt x="218" y="58"/>
                        <a:pt x="218" y="58"/>
                        <a:pt x="218" y="58"/>
                      </a:cubicBezTo>
                      <a:cubicBezTo>
                        <a:pt x="218" y="67"/>
                        <a:pt x="225" y="74"/>
                        <a:pt x="234" y="74"/>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Calibri"/>
                  </a:endParaRPr>
                </a:p>
              </p:txBody>
            </p:sp>
          </p:grpSp>
        </p:grpSp>
      </p:grpSp>
      <p:grpSp>
        <p:nvGrpSpPr>
          <p:cNvPr id="60" name="Skupina 59"/>
          <p:cNvGrpSpPr/>
          <p:nvPr/>
        </p:nvGrpSpPr>
        <p:grpSpPr>
          <a:xfrm>
            <a:off x="1920090" y="1057625"/>
            <a:ext cx="3312000" cy="2774184"/>
            <a:chOff x="1920090" y="1233604"/>
            <a:chExt cx="3312000" cy="2774184"/>
          </a:xfrm>
        </p:grpSpPr>
        <p:sp>
          <p:nvSpPr>
            <p:cNvPr id="8" name="TextBox 31"/>
            <p:cNvSpPr txBox="1"/>
            <p:nvPr/>
          </p:nvSpPr>
          <p:spPr>
            <a:xfrm>
              <a:off x="3108098" y="2210495"/>
              <a:ext cx="935985" cy="184666"/>
            </a:xfrm>
            <a:prstGeom prst="rect">
              <a:avLst/>
            </a:prstGeom>
            <a:noFill/>
          </p:spPr>
          <p:txBody>
            <a:bodyPr wrap="square" lIns="0" tIns="0" rIns="0" bIns="0" rtlCol="0">
              <a:spAutoFit/>
            </a:bodyPr>
            <a:lstStyle/>
            <a:p>
              <a:pPr marL="0" marR="0" lvl="0" indent="0" algn="ctr" defTabSz="1358890" eaLnBrk="1" fontAlgn="auto" latinLnBrk="0" hangingPunct="1">
                <a:lnSpc>
                  <a:spcPct val="100000"/>
                </a:lnSpc>
                <a:spcBef>
                  <a:spcPts val="0"/>
                </a:spcBef>
                <a:spcAft>
                  <a:spcPts val="0"/>
                </a:spcAft>
                <a:buClrTx/>
                <a:buSzTx/>
                <a:buFontTx/>
                <a:buNone/>
                <a:tabLst/>
                <a:defRPr/>
              </a:pPr>
              <a:r>
                <a:rPr kumimoji="0" lang="cs-CZ" sz="1200" b="1" i="0" u="none" strike="noStrike" kern="0" cap="none" spc="0" normalizeH="0" baseline="0" noProof="0" dirty="0">
                  <a:ln>
                    <a:noFill/>
                  </a:ln>
                  <a:solidFill>
                    <a:srgbClr val="404040"/>
                  </a:solidFill>
                  <a:effectLst/>
                  <a:uLnTx/>
                  <a:uFillTx/>
                  <a:latin typeface="Calibri"/>
                </a:rPr>
                <a:t>VZOREK</a:t>
              </a:r>
              <a:endParaRPr kumimoji="0" lang="en-US" sz="1200" b="1" i="0" u="none" strike="noStrike" kern="0" cap="none" spc="0" normalizeH="0" baseline="0" noProof="0" dirty="0">
                <a:ln>
                  <a:noFill/>
                </a:ln>
                <a:solidFill>
                  <a:srgbClr val="404040"/>
                </a:solidFill>
                <a:effectLst/>
                <a:uLnTx/>
                <a:uFillTx/>
                <a:latin typeface="Calibri"/>
              </a:endParaRPr>
            </a:p>
          </p:txBody>
        </p:sp>
        <p:sp>
          <p:nvSpPr>
            <p:cNvPr id="11" name="TextBox 31"/>
            <p:cNvSpPr txBox="1"/>
            <p:nvPr/>
          </p:nvSpPr>
          <p:spPr>
            <a:xfrm>
              <a:off x="2477750" y="2523647"/>
              <a:ext cx="2196683" cy="184666"/>
            </a:xfrm>
            <a:prstGeom prst="rect">
              <a:avLst/>
            </a:prstGeom>
            <a:noFill/>
          </p:spPr>
          <p:txBody>
            <a:bodyPr wrap="square" lIns="0" tIns="0" rIns="0" bIns="0" rtlCol="0">
              <a:spAutoFit/>
            </a:bodyPr>
            <a:lstStyle/>
            <a:p>
              <a:pPr marL="0" marR="0" lvl="0" indent="0" algn="ctr" defTabSz="1358890" eaLnBrk="1" fontAlgn="auto" latinLnBrk="0" hangingPunct="1">
                <a:lnSpc>
                  <a:spcPct val="100000"/>
                </a:lnSpc>
                <a:spcBef>
                  <a:spcPts val="0"/>
                </a:spcBef>
                <a:spcAft>
                  <a:spcPts val="0"/>
                </a:spcAft>
                <a:buClrTx/>
                <a:buSzTx/>
                <a:buFontTx/>
                <a:buNone/>
                <a:tabLst/>
                <a:defRPr/>
              </a:pPr>
              <a:r>
                <a:rPr lang="cs-CZ" sz="1200" b="1" kern="0" dirty="0">
                  <a:solidFill>
                    <a:srgbClr val="404040"/>
                  </a:solidFill>
                  <a:latin typeface="Calibri"/>
                </a:rPr>
                <a:t>494</a:t>
              </a:r>
              <a:r>
                <a:rPr kumimoji="0" lang="cs-CZ" sz="1200" b="1" i="0" u="none" strike="noStrike" kern="0" cap="none" spc="0" normalizeH="0" baseline="0" noProof="0" dirty="0">
                  <a:ln>
                    <a:noFill/>
                  </a:ln>
                  <a:solidFill>
                    <a:srgbClr val="404040"/>
                  </a:solidFill>
                  <a:effectLst/>
                  <a:uLnTx/>
                  <a:uFillTx/>
                  <a:latin typeface="Calibri"/>
                </a:rPr>
                <a:t> </a:t>
              </a:r>
              <a:r>
                <a:rPr kumimoji="0" lang="cs-CZ" sz="1200" b="1" i="0" u="none" strike="noStrike" kern="0" cap="none" spc="0" normalizeH="0" baseline="0" noProof="0" dirty="0" err="1">
                  <a:ln>
                    <a:noFill/>
                  </a:ln>
                  <a:solidFill>
                    <a:srgbClr val="404040"/>
                  </a:solidFill>
                  <a:effectLst/>
                  <a:uLnTx/>
                  <a:uFillTx/>
                  <a:latin typeface="Calibri"/>
                </a:rPr>
                <a:t>Mystery</a:t>
              </a:r>
              <a:r>
                <a:rPr kumimoji="0" lang="cs-CZ" sz="1200" b="1" i="0" u="none" strike="noStrike" kern="0" cap="none" spc="0" normalizeH="0" baseline="0" noProof="0" dirty="0">
                  <a:ln>
                    <a:noFill/>
                  </a:ln>
                  <a:solidFill>
                    <a:srgbClr val="404040"/>
                  </a:solidFill>
                  <a:effectLst/>
                  <a:uLnTx/>
                  <a:uFillTx/>
                  <a:latin typeface="Calibri"/>
                </a:rPr>
                <a:t> návštěv</a:t>
              </a:r>
            </a:p>
          </p:txBody>
        </p:sp>
        <p:sp>
          <p:nvSpPr>
            <p:cNvPr id="12" name="TextBox 31"/>
            <p:cNvSpPr txBox="1"/>
            <p:nvPr/>
          </p:nvSpPr>
          <p:spPr>
            <a:xfrm>
              <a:off x="1927039" y="2876709"/>
              <a:ext cx="3240000" cy="1131079"/>
            </a:xfrm>
            <a:prstGeom prst="rect">
              <a:avLst/>
            </a:prstGeom>
            <a:noFill/>
          </p:spPr>
          <p:txBody>
            <a:bodyPr wrap="square" lIns="0" tIns="0" rIns="0" bIns="0" rtlCol="0">
              <a:spAutoFit/>
            </a:bodyPr>
            <a:lstStyle/>
            <a:p>
              <a:pPr marL="0" marR="0" lvl="0" indent="0" algn="ctr" defTabSz="1358890" eaLnBrk="1" fontAlgn="auto" latinLnBrk="0" hangingPunct="1">
                <a:lnSpc>
                  <a:spcPct val="100000"/>
                </a:lnSpc>
                <a:spcBef>
                  <a:spcPts val="0"/>
                </a:spcBef>
                <a:spcAft>
                  <a:spcPts val="0"/>
                </a:spcAft>
                <a:buClrTx/>
                <a:buSzTx/>
                <a:buFontTx/>
                <a:buNone/>
                <a:tabLst/>
                <a:defRPr/>
              </a:pPr>
              <a:endParaRPr lang="cs-CZ" sz="1050" kern="0" dirty="0">
                <a:solidFill>
                  <a:srgbClr val="404040"/>
                </a:solidFill>
                <a:latin typeface="Calibri"/>
              </a:endParaRPr>
            </a:p>
            <a:p>
              <a:pPr marL="0" marR="0" lvl="0" indent="0" algn="ctr" defTabSz="1358890" eaLnBrk="1" fontAlgn="auto" latinLnBrk="0" hangingPunct="1">
                <a:lnSpc>
                  <a:spcPct val="100000"/>
                </a:lnSpc>
                <a:spcBef>
                  <a:spcPts val="0"/>
                </a:spcBef>
                <a:spcAft>
                  <a:spcPts val="0"/>
                </a:spcAft>
                <a:buClrTx/>
                <a:buSzTx/>
                <a:buFontTx/>
                <a:buNone/>
                <a:tabLst/>
                <a:defRPr/>
              </a:pPr>
              <a:r>
                <a:rPr lang="cs-CZ" sz="1050" i="1" kern="0" noProof="0" dirty="0">
                  <a:solidFill>
                    <a:srgbClr val="404040"/>
                  </a:solidFill>
                  <a:latin typeface="Calibri"/>
                </a:rPr>
                <a:t>N</a:t>
              </a:r>
              <a:r>
                <a:rPr lang="cs-CZ" sz="1050" i="1" kern="0" dirty="0">
                  <a:solidFill>
                    <a:srgbClr val="404040"/>
                  </a:solidFill>
                  <a:latin typeface="Calibri"/>
                </a:rPr>
                <a:t>a TIC, kde při prvním pokusu o návštěvě byla pobočka neohlášeně uzavřená, byla provedena „druhá“ návštěva. </a:t>
              </a:r>
            </a:p>
            <a:p>
              <a:pPr marL="0" marR="0" lvl="0" indent="0" algn="ctr" defTabSz="1358890" eaLnBrk="1" fontAlgn="auto" latinLnBrk="0" hangingPunct="1">
                <a:lnSpc>
                  <a:spcPct val="100000"/>
                </a:lnSpc>
                <a:spcBef>
                  <a:spcPts val="0"/>
                </a:spcBef>
                <a:spcAft>
                  <a:spcPts val="0"/>
                </a:spcAft>
                <a:buClrTx/>
                <a:buSzTx/>
                <a:buFontTx/>
                <a:buNone/>
                <a:tabLst/>
                <a:defRPr/>
              </a:pPr>
              <a:endParaRPr lang="cs-CZ" sz="1050" b="1" kern="0" dirty="0">
                <a:solidFill>
                  <a:srgbClr val="404040"/>
                </a:solidFill>
                <a:latin typeface="Calibri"/>
              </a:endParaRPr>
            </a:p>
            <a:p>
              <a:pPr marL="0" marR="0" lvl="0" indent="0" algn="ctr" defTabSz="1358890" eaLnBrk="1" fontAlgn="auto" latinLnBrk="0" hangingPunct="1">
                <a:lnSpc>
                  <a:spcPct val="100000"/>
                </a:lnSpc>
                <a:spcBef>
                  <a:spcPts val="0"/>
                </a:spcBef>
                <a:spcAft>
                  <a:spcPts val="0"/>
                </a:spcAft>
                <a:buClrTx/>
                <a:buSzTx/>
                <a:buFontTx/>
                <a:buNone/>
                <a:tabLst/>
                <a:defRPr/>
              </a:pPr>
              <a:r>
                <a:rPr lang="cs-CZ" sz="1050" kern="0" dirty="0">
                  <a:solidFill>
                    <a:srgbClr val="404040"/>
                  </a:solidFill>
                  <a:latin typeface="Calibri"/>
                </a:rPr>
                <a:t>Celkem uskutečněno:</a:t>
              </a:r>
            </a:p>
            <a:p>
              <a:pPr marL="0" marR="0" lvl="0" indent="0" algn="ctr" defTabSz="135889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noProof="0" dirty="0">
                  <a:ln>
                    <a:noFill/>
                  </a:ln>
                  <a:solidFill>
                    <a:srgbClr val="404040"/>
                  </a:solidFill>
                  <a:effectLst/>
                  <a:uLnTx/>
                  <a:uFillTx/>
                  <a:latin typeface="Calibri"/>
                </a:rPr>
                <a:t>471</a:t>
              </a:r>
              <a:r>
                <a:rPr kumimoji="0" lang="cs-CZ" sz="1050" b="0" i="0" u="none" strike="noStrike" kern="0" cap="none" spc="0" normalizeH="0" baseline="0" noProof="0" dirty="0">
                  <a:ln>
                    <a:noFill/>
                  </a:ln>
                  <a:solidFill>
                    <a:srgbClr val="404040"/>
                  </a:solidFill>
                  <a:effectLst/>
                  <a:uLnTx/>
                  <a:uFillTx/>
                  <a:latin typeface="Calibri"/>
                </a:rPr>
                <a:t> </a:t>
              </a:r>
              <a:r>
                <a:rPr kumimoji="0" lang="cs-CZ" sz="1050" b="1" i="0" u="none" strike="noStrike" kern="0" cap="none" spc="0" normalizeH="0" baseline="0" noProof="0" dirty="0">
                  <a:ln>
                    <a:noFill/>
                  </a:ln>
                  <a:solidFill>
                    <a:srgbClr val="404040"/>
                  </a:solidFill>
                  <a:effectLst/>
                  <a:uLnTx/>
                  <a:uFillTx/>
                  <a:latin typeface="Calibri"/>
                </a:rPr>
                <a:t>„prvních“</a:t>
              </a:r>
              <a:r>
                <a:rPr kumimoji="0" lang="cs-CZ" sz="1050" b="0" i="0" u="none" strike="noStrike" kern="0" cap="none" spc="0" normalizeH="0" baseline="0" noProof="0" dirty="0">
                  <a:ln>
                    <a:noFill/>
                  </a:ln>
                  <a:solidFill>
                    <a:srgbClr val="404040"/>
                  </a:solidFill>
                  <a:effectLst/>
                  <a:uLnTx/>
                  <a:uFillTx/>
                  <a:latin typeface="Calibri"/>
                </a:rPr>
                <a:t> návštěv</a:t>
              </a:r>
            </a:p>
            <a:p>
              <a:pPr marL="0" marR="0" lvl="0" indent="0" algn="ctr" defTabSz="1358890" eaLnBrk="1" fontAlgn="auto" latinLnBrk="0" hangingPunct="1">
                <a:lnSpc>
                  <a:spcPct val="100000"/>
                </a:lnSpc>
                <a:spcBef>
                  <a:spcPts val="0"/>
                </a:spcBef>
                <a:spcAft>
                  <a:spcPts val="0"/>
                </a:spcAft>
                <a:buClrTx/>
                <a:buSzTx/>
                <a:buFontTx/>
                <a:buNone/>
                <a:tabLst/>
                <a:defRPr/>
              </a:pPr>
              <a:r>
                <a:rPr lang="cs-CZ" sz="1050" b="1" kern="0" dirty="0">
                  <a:solidFill>
                    <a:srgbClr val="404040"/>
                  </a:solidFill>
                  <a:latin typeface="Calibri"/>
                </a:rPr>
                <a:t>23</a:t>
              </a:r>
              <a:r>
                <a:rPr kumimoji="0" lang="cs-CZ" sz="1050" b="0" i="0" u="none" strike="noStrike" kern="0" cap="none" spc="0" normalizeH="0" baseline="0" noProof="0" dirty="0">
                  <a:ln>
                    <a:noFill/>
                  </a:ln>
                  <a:solidFill>
                    <a:srgbClr val="404040"/>
                  </a:solidFill>
                  <a:effectLst/>
                  <a:uLnTx/>
                  <a:uFillTx/>
                  <a:latin typeface="Calibri"/>
                </a:rPr>
                <a:t> </a:t>
              </a:r>
              <a:r>
                <a:rPr kumimoji="0" lang="cs-CZ" sz="1050" b="1" i="0" u="none" strike="noStrike" kern="0" cap="none" spc="0" normalizeH="0" baseline="0" noProof="0" dirty="0">
                  <a:ln>
                    <a:noFill/>
                  </a:ln>
                  <a:solidFill>
                    <a:srgbClr val="404040"/>
                  </a:solidFill>
                  <a:effectLst/>
                  <a:uLnTx/>
                  <a:uFillTx/>
                  <a:latin typeface="Calibri"/>
                </a:rPr>
                <a:t>„druhých“ </a:t>
              </a:r>
              <a:r>
                <a:rPr kumimoji="0" lang="cs-CZ" sz="1050" b="0" i="0" u="none" strike="noStrike" kern="0" cap="none" spc="0" normalizeH="0" baseline="0" noProof="0" dirty="0">
                  <a:ln>
                    <a:noFill/>
                  </a:ln>
                  <a:solidFill>
                    <a:srgbClr val="404040"/>
                  </a:solidFill>
                  <a:effectLst/>
                  <a:uLnTx/>
                  <a:uFillTx/>
                  <a:latin typeface="Calibri"/>
                </a:rPr>
                <a:t>návštěv</a:t>
              </a:r>
            </a:p>
          </p:txBody>
        </p:sp>
        <p:grpSp>
          <p:nvGrpSpPr>
            <p:cNvPr id="53" name="Skupina 52"/>
            <p:cNvGrpSpPr/>
            <p:nvPr/>
          </p:nvGrpSpPr>
          <p:grpSpPr>
            <a:xfrm>
              <a:off x="1920090" y="1233604"/>
              <a:ext cx="3312000" cy="763853"/>
              <a:chOff x="2212565" y="1458553"/>
              <a:chExt cx="3312000" cy="763853"/>
            </a:xfrm>
          </p:grpSpPr>
          <p:cxnSp>
            <p:nvCxnSpPr>
              <p:cNvPr id="10" name="Straight Connector 3"/>
              <p:cNvCxnSpPr/>
              <p:nvPr/>
            </p:nvCxnSpPr>
            <p:spPr>
              <a:xfrm flipV="1">
                <a:off x="2212565" y="2220230"/>
                <a:ext cx="3312000" cy="2176"/>
              </a:xfrm>
              <a:prstGeom prst="line">
                <a:avLst/>
              </a:prstGeom>
              <a:noFill/>
              <a:ln w="9525" cap="rnd" cmpd="sng" algn="ctr">
                <a:solidFill>
                  <a:srgbClr val="000000">
                    <a:lumMod val="75000"/>
                    <a:lumOff val="25000"/>
                  </a:srgbClr>
                </a:solidFill>
                <a:prstDash val="solid"/>
                <a:tailEnd type="none" w="lg" len="lg"/>
              </a:ln>
              <a:effectLst/>
            </p:spPr>
          </p:cxnSp>
          <p:grpSp>
            <p:nvGrpSpPr>
              <p:cNvPr id="50" name="Skupina 49"/>
              <p:cNvGrpSpPr/>
              <p:nvPr/>
            </p:nvGrpSpPr>
            <p:grpSpPr>
              <a:xfrm>
                <a:off x="3582541" y="1458553"/>
                <a:ext cx="594000" cy="760911"/>
                <a:chOff x="5123453" y="1065959"/>
                <a:chExt cx="594000" cy="760911"/>
              </a:xfrm>
            </p:grpSpPr>
            <p:grpSp>
              <p:nvGrpSpPr>
                <p:cNvPr id="37" name="Skupina 36"/>
                <p:cNvGrpSpPr/>
                <p:nvPr/>
              </p:nvGrpSpPr>
              <p:grpSpPr>
                <a:xfrm>
                  <a:off x="5123453" y="1065959"/>
                  <a:ext cx="594000" cy="760911"/>
                  <a:chOff x="2190525" y="1141333"/>
                  <a:chExt cx="594000" cy="760911"/>
                </a:xfrm>
              </p:grpSpPr>
              <p:sp>
                <p:nvSpPr>
                  <p:cNvPr id="38" name="Oval 179"/>
                  <p:cNvSpPr/>
                  <p:nvPr/>
                </p:nvSpPr>
                <p:spPr>
                  <a:xfrm rot="16200000">
                    <a:off x="2208559" y="1123299"/>
                    <a:ext cx="557932" cy="594000"/>
                  </a:xfrm>
                  <a:prstGeom prst="ellipse">
                    <a:avLst/>
                  </a:prstGeom>
                  <a:solidFill>
                    <a:srgbClr val="008BCA"/>
                  </a:solidFill>
                  <a:ln w="25400" cap="flat" cmpd="sng" algn="ctr">
                    <a:noFill/>
                    <a:prstDash val="solid"/>
                  </a:ln>
                  <a:effectLst/>
                </p:spPr>
                <p:txBody>
                  <a:bodyPr rot="0" spcFirstLastPara="0" vertOverflow="overflow" horzOverflow="overflow" vert="vert" wrap="square" lIns="0" tIns="0" rIns="0" bIns="0" numCol="1" spcCol="0" rtlCol="0" fromWordArt="0" anchor="ctr" anchorCtr="0" forceAA="0" compatLnSpc="1">
                    <a:prstTxWarp prst="textNoShape">
                      <a:avLst/>
                    </a:prstTxWarp>
                    <a:noAutofit/>
                  </a:bodyPr>
                  <a:lstStyle/>
                  <a:p>
                    <a:pPr marL="0" marR="0" lvl="0" indent="0" algn="ctr" defTabSz="135889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srgbClr val="FFFFFF"/>
                      </a:solidFill>
                      <a:effectLst/>
                      <a:uLnTx/>
                      <a:uFillTx/>
                      <a:latin typeface="Calibri"/>
                    </a:endParaRPr>
                  </a:p>
                </p:txBody>
              </p:sp>
              <p:cxnSp>
                <p:nvCxnSpPr>
                  <p:cNvPr id="39" name="Straight Connector 188"/>
                  <p:cNvCxnSpPr/>
                  <p:nvPr/>
                </p:nvCxnSpPr>
                <p:spPr>
                  <a:xfrm flipH="1">
                    <a:off x="2487526" y="1496287"/>
                    <a:ext cx="2" cy="405957"/>
                  </a:xfrm>
                  <a:prstGeom prst="line">
                    <a:avLst/>
                  </a:prstGeom>
                  <a:noFill/>
                  <a:ln w="19050" cap="rnd" cmpd="sng" algn="ctr">
                    <a:solidFill>
                      <a:srgbClr val="008BCA"/>
                    </a:solidFill>
                    <a:prstDash val="solid"/>
                    <a:tailEnd type="oval" w="lg" len="lg"/>
                  </a:ln>
                  <a:effectLst/>
                </p:spPr>
              </p:cxnSp>
            </p:grpSp>
            <p:sp>
              <p:nvSpPr>
                <p:cNvPr id="32" name="Freeform 5"/>
                <p:cNvSpPr>
                  <a:spLocks noChangeAspect="1" noEditPoints="1"/>
                </p:cNvSpPr>
                <p:nvPr/>
              </p:nvSpPr>
              <p:spPr bwMode="auto">
                <a:xfrm>
                  <a:off x="5283048" y="1198737"/>
                  <a:ext cx="281694" cy="320672"/>
                </a:xfrm>
                <a:custGeom>
                  <a:avLst/>
                  <a:gdLst/>
                  <a:ahLst/>
                  <a:cxnLst>
                    <a:cxn ang="0">
                      <a:pos x="98" y="15"/>
                    </a:cxn>
                    <a:cxn ang="0">
                      <a:pos x="15" y="0"/>
                    </a:cxn>
                    <a:cxn ang="0">
                      <a:pos x="0" y="97"/>
                    </a:cxn>
                    <a:cxn ang="0">
                      <a:pos x="83" y="112"/>
                    </a:cxn>
                    <a:cxn ang="0">
                      <a:pos x="83" y="71"/>
                    </a:cxn>
                    <a:cxn ang="0">
                      <a:pos x="90" y="72"/>
                    </a:cxn>
                    <a:cxn ang="0">
                      <a:pos x="89" y="80"/>
                    </a:cxn>
                    <a:cxn ang="0">
                      <a:pos x="81" y="79"/>
                    </a:cxn>
                    <a:cxn ang="0">
                      <a:pos x="83" y="71"/>
                    </a:cxn>
                    <a:cxn ang="0">
                      <a:pos x="89" y="51"/>
                    </a:cxn>
                    <a:cxn ang="0">
                      <a:pos x="90" y="59"/>
                    </a:cxn>
                    <a:cxn ang="0">
                      <a:pos x="83" y="61"/>
                    </a:cxn>
                    <a:cxn ang="0">
                      <a:pos x="81" y="53"/>
                    </a:cxn>
                    <a:cxn ang="0">
                      <a:pos x="83" y="32"/>
                    </a:cxn>
                    <a:cxn ang="0">
                      <a:pos x="90" y="33"/>
                    </a:cxn>
                    <a:cxn ang="0">
                      <a:pos x="89" y="41"/>
                    </a:cxn>
                    <a:cxn ang="0">
                      <a:pos x="81" y="40"/>
                    </a:cxn>
                    <a:cxn ang="0">
                      <a:pos x="83" y="32"/>
                    </a:cxn>
                    <a:cxn ang="0">
                      <a:pos x="89" y="12"/>
                    </a:cxn>
                    <a:cxn ang="0">
                      <a:pos x="90" y="20"/>
                    </a:cxn>
                    <a:cxn ang="0">
                      <a:pos x="83" y="21"/>
                    </a:cxn>
                    <a:cxn ang="0">
                      <a:pos x="81" y="13"/>
                    </a:cxn>
                    <a:cxn ang="0">
                      <a:pos x="15" y="21"/>
                    </a:cxn>
                    <a:cxn ang="0">
                      <a:pos x="7" y="20"/>
                    </a:cxn>
                    <a:cxn ang="0">
                      <a:pos x="9" y="12"/>
                    </a:cxn>
                    <a:cxn ang="0">
                      <a:pos x="16" y="13"/>
                    </a:cxn>
                    <a:cxn ang="0">
                      <a:pos x="15" y="21"/>
                    </a:cxn>
                    <a:cxn ang="0">
                      <a:pos x="70" y="12"/>
                    </a:cxn>
                    <a:cxn ang="0">
                      <a:pos x="74" y="47"/>
                    </a:cxn>
                    <a:cxn ang="0">
                      <a:pos x="28" y="51"/>
                    </a:cxn>
                    <a:cxn ang="0">
                      <a:pos x="23" y="17"/>
                    </a:cxn>
                    <a:cxn ang="0">
                      <a:pos x="15" y="41"/>
                    </a:cxn>
                    <a:cxn ang="0">
                      <a:pos x="7" y="40"/>
                    </a:cxn>
                    <a:cxn ang="0">
                      <a:pos x="9" y="32"/>
                    </a:cxn>
                    <a:cxn ang="0">
                      <a:pos x="16" y="33"/>
                    </a:cxn>
                    <a:cxn ang="0">
                      <a:pos x="15" y="41"/>
                    </a:cxn>
                    <a:cxn ang="0">
                      <a:pos x="9" y="61"/>
                    </a:cxn>
                    <a:cxn ang="0">
                      <a:pos x="7" y="53"/>
                    </a:cxn>
                    <a:cxn ang="0">
                      <a:pos x="15" y="51"/>
                    </a:cxn>
                    <a:cxn ang="0">
                      <a:pos x="16" y="59"/>
                    </a:cxn>
                    <a:cxn ang="0">
                      <a:pos x="15" y="80"/>
                    </a:cxn>
                    <a:cxn ang="0">
                      <a:pos x="7" y="79"/>
                    </a:cxn>
                    <a:cxn ang="0">
                      <a:pos x="9" y="71"/>
                    </a:cxn>
                    <a:cxn ang="0">
                      <a:pos x="16" y="72"/>
                    </a:cxn>
                    <a:cxn ang="0">
                      <a:pos x="15" y="80"/>
                    </a:cxn>
                    <a:cxn ang="0">
                      <a:pos x="9" y="100"/>
                    </a:cxn>
                    <a:cxn ang="0">
                      <a:pos x="7" y="92"/>
                    </a:cxn>
                    <a:cxn ang="0">
                      <a:pos x="15" y="91"/>
                    </a:cxn>
                    <a:cxn ang="0">
                      <a:pos x="16" y="99"/>
                    </a:cxn>
                    <a:cxn ang="0">
                      <a:pos x="70" y="100"/>
                    </a:cxn>
                    <a:cxn ang="0">
                      <a:pos x="23" y="95"/>
                    </a:cxn>
                    <a:cxn ang="0">
                      <a:pos x="28" y="61"/>
                    </a:cxn>
                    <a:cxn ang="0">
                      <a:pos x="74" y="65"/>
                    </a:cxn>
                    <a:cxn ang="0">
                      <a:pos x="70" y="100"/>
                    </a:cxn>
                    <a:cxn ang="0">
                      <a:pos x="83" y="100"/>
                    </a:cxn>
                    <a:cxn ang="0">
                      <a:pos x="81" y="92"/>
                    </a:cxn>
                    <a:cxn ang="0">
                      <a:pos x="89" y="91"/>
                    </a:cxn>
                    <a:cxn ang="0">
                      <a:pos x="90" y="99"/>
                    </a:cxn>
                  </a:cxnLst>
                  <a:rect l="0" t="0" r="r" b="b"/>
                  <a:pathLst>
                    <a:path w="98" h="112">
                      <a:moveTo>
                        <a:pt x="98" y="97"/>
                      </a:moveTo>
                      <a:cubicBezTo>
                        <a:pt x="98" y="15"/>
                        <a:pt x="98" y="15"/>
                        <a:pt x="98" y="15"/>
                      </a:cubicBezTo>
                      <a:cubicBezTo>
                        <a:pt x="98" y="7"/>
                        <a:pt x="91" y="0"/>
                        <a:pt x="83" y="0"/>
                      </a:cubicBezTo>
                      <a:cubicBezTo>
                        <a:pt x="15" y="0"/>
                        <a:pt x="15" y="0"/>
                        <a:pt x="15" y="0"/>
                      </a:cubicBezTo>
                      <a:cubicBezTo>
                        <a:pt x="7" y="0"/>
                        <a:pt x="0" y="7"/>
                        <a:pt x="0" y="15"/>
                      </a:cubicBezTo>
                      <a:cubicBezTo>
                        <a:pt x="0" y="97"/>
                        <a:pt x="0" y="97"/>
                        <a:pt x="0" y="97"/>
                      </a:cubicBezTo>
                      <a:cubicBezTo>
                        <a:pt x="0" y="105"/>
                        <a:pt x="7" y="112"/>
                        <a:pt x="15" y="112"/>
                      </a:cubicBezTo>
                      <a:cubicBezTo>
                        <a:pt x="83" y="112"/>
                        <a:pt x="83" y="112"/>
                        <a:pt x="83" y="112"/>
                      </a:cubicBezTo>
                      <a:cubicBezTo>
                        <a:pt x="91" y="112"/>
                        <a:pt x="98" y="105"/>
                        <a:pt x="98" y="97"/>
                      </a:cubicBezTo>
                      <a:close/>
                      <a:moveTo>
                        <a:pt x="83" y="71"/>
                      </a:moveTo>
                      <a:cubicBezTo>
                        <a:pt x="89" y="71"/>
                        <a:pt x="89" y="71"/>
                        <a:pt x="89" y="71"/>
                      </a:cubicBezTo>
                      <a:cubicBezTo>
                        <a:pt x="90" y="71"/>
                        <a:pt x="90" y="72"/>
                        <a:pt x="90" y="72"/>
                      </a:cubicBezTo>
                      <a:cubicBezTo>
                        <a:pt x="90" y="79"/>
                        <a:pt x="90" y="79"/>
                        <a:pt x="90" y="79"/>
                      </a:cubicBezTo>
                      <a:cubicBezTo>
                        <a:pt x="90" y="80"/>
                        <a:pt x="90" y="80"/>
                        <a:pt x="89" y="80"/>
                      </a:cubicBezTo>
                      <a:cubicBezTo>
                        <a:pt x="83" y="80"/>
                        <a:pt x="83" y="80"/>
                        <a:pt x="83" y="80"/>
                      </a:cubicBezTo>
                      <a:cubicBezTo>
                        <a:pt x="82" y="80"/>
                        <a:pt x="81" y="80"/>
                        <a:pt x="81" y="79"/>
                      </a:cubicBezTo>
                      <a:cubicBezTo>
                        <a:pt x="81" y="72"/>
                        <a:pt x="81" y="72"/>
                        <a:pt x="81" y="72"/>
                      </a:cubicBezTo>
                      <a:cubicBezTo>
                        <a:pt x="81" y="72"/>
                        <a:pt x="82" y="71"/>
                        <a:pt x="83" y="71"/>
                      </a:cubicBezTo>
                      <a:close/>
                      <a:moveTo>
                        <a:pt x="83" y="51"/>
                      </a:moveTo>
                      <a:cubicBezTo>
                        <a:pt x="89" y="51"/>
                        <a:pt x="89" y="51"/>
                        <a:pt x="89" y="51"/>
                      </a:cubicBezTo>
                      <a:cubicBezTo>
                        <a:pt x="90" y="51"/>
                        <a:pt x="90" y="52"/>
                        <a:pt x="90" y="53"/>
                      </a:cubicBezTo>
                      <a:cubicBezTo>
                        <a:pt x="90" y="59"/>
                        <a:pt x="90" y="59"/>
                        <a:pt x="90" y="59"/>
                      </a:cubicBezTo>
                      <a:cubicBezTo>
                        <a:pt x="90" y="60"/>
                        <a:pt x="90" y="61"/>
                        <a:pt x="89" y="61"/>
                      </a:cubicBezTo>
                      <a:cubicBezTo>
                        <a:pt x="83" y="61"/>
                        <a:pt x="83" y="61"/>
                        <a:pt x="83" y="61"/>
                      </a:cubicBezTo>
                      <a:cubicBezTo>
                        <a:pt x="82" y="61"/>
                        <a:pt x="81" y="60"/>
                        <a:pt x="81" y="59"/>
                      </a:cubicBezTo>
                      <a:cubicBezTo>
                        <a:pt x="81" y="53"/>
                        <a:pt x="81" y="53"/>
                        <a:pt x="81" y="53"/>
                      </a:cubicBezTo>
                      <a:cubicBezTo>
                        <a:pt x="81" y="52"/>
                        <a:pt x="82" y="51"/>
                        <a:pt x="83" y="51"/>
                      </a:cubicBezTo>
                      <a:close/>
                      <a:moveTo>
                        <a:pt x="83" y="32"/>
                      </a:moveTo>
                      <a:cubicBezTo>
                        <a:pt x="89" y="32"/>
                        <a:pt x="89" y="32"/>
                        <a:pt x="89" y="32"/>
                      </a:cubicBezTo>
                      <a:cubicBezTo>
                        <a:pt x="90" y="32"/>
                        <a:pt x="90" y="32"/>
                        <a:pt x="90" y="33"/>
                      </a:cubicBezTo>
                      <a:cubicBezTo>
                        <a:pt x="90" y="40"/>
                        <a:pt x="90" y="40"/>
                        <a:pt x="90" y="40"/>
                      </a:cubicBezTo>
                      <a:cubicBezTo>
                        <a:pt x="90" y="40"/>
                        <a:pt x="90" y="41"/>
                        <a:pt x="89" y="41"/>
                      </a:cubicBezTo>
                      <a:cubicBezTo>
                        <a:pt x="83" y="41"/>
                        <a:pt x="83" y="41"/>
                        <a:pt x="83" y="41"/>
                      </a:cubicBezTo>
                      <a:cubicBezTo>
                        <a:pt x="82" y="41"/>
                        <a:pt x="81" y="40"/>
                        <a:pt x="81" y="40"/>
                      </a:cubicBezTo>
                      <a:cubicBezTo>
                        <a:pt x="81" y="33"/>
                        <a:pt x="81" y="33"/>
                        <a:pt x="81" y="33"/>
                      </a:cubicBezTo>
                      <a:cubicBezTo>
                        <a:pt x="81" y="32"/>
                        <a:pt x="82" y="32"/>
                        <a:pt x="83" y="32"/>
                      </a:cubicBezTo>
                      <a:close/>
                      <a:moveTo>
                        <a:pt x="83" y="12"/>
                      </a:moveTo>
                      <a:cubicBezTo>
                        <a:pt x="89" y="12"/>
                        <a:pt x="89" y="12"/>
                        <a:pt x="89" y="12"/>
                      </a:cubicBezTo>
                      <a:cubicBezTo>
                        <a:pt x="90" y="12"/>
                        <a:pt x="90" y="13"/>
                        <a:pt x="90" y="13"/>
                      </a:cubicBezTo>
                      <a:cubicBezTo>
                        <a:pt x="90" y="20"/>
                        <a:pt x="90" y="20"/>
                        <a:pt x="90" y="20"/>
                      </a:cubicBezTo>
                      <a:cubicBezTo>
                        <a:pt x="90" y="21"/>
                        <a:pt x="90" y="21"/>
                        <a:pt x="89" y="21"/>
                      </a:cubicBezTo>
                      <a:cubicBezTo>
                        <a:pt x="83" y="21"/>
                        <a:pt x="83" y="21"/>
                        <a:pt x="83" y="21"/>
                      </a:cubicBezTo>
                      <a:cubicBezTo>
                        <a:pt x="82" y="21"/>
                        <a:pt x="81" y="21"/>
                        <a:pt x="81" y="20"/>
                      </a:cubicBezTo>
                      <a:cubicBezTo>
                        <a:pt x="81" y="13"/>
                        <a:pt x="81" y="13"/>
                        <a:pt x="81" y="13"/>
                      </a:cubicBezTo>
                      <a:cubicBezTo>
                        <a:pt x="81" y="13"/>
                        <a:pt x="82" y="12"/>
                        <a:pt x="83" y="12"/>
                      </a:cubicBezTo>
                      <a:close/>
                      <a:moveTo>
                        <a:pt x="15" y="21"/>
                      </a:moveTo>
                      <a:cubicBezTo>
                        <a:pt x="9" y="21"/>
                        <a:pt x="9" y="21"/>
                        <a:pt x="9" y="21"/>
                      </a:cubicBezTo>
                      <a:cubicBezTo>
                        <a:pt x="8" y="21"/>
                        <a:pt x="7" y="21"/>
                        <a:pt x="7" y="20"/>
                      </a:cubicBezTo>
                      <a:cubicBezTo>
                        <a:pt x="7" y="13"/>
                        <a:pt x="7" y="13"/>
                        <a:pt x="7" y="13"/>
                      </a:cubicBezTo>
                      <a:cubicBezTo>
                        <a:pt x="7" y="13"/>
                        <a:pt x="8" y="12"/>
                        <a:pt x="9" y="12"/>
                      </a:cubicBezTo>
                      <a:cubicBezTo>
                        <a:pt x="15" y="12"/>
                        <a:pt x="15" y="12"/>
                        <a:pt x="15" y="12"/>
                      </a:cubicBezTo>
                      <a:cubicBezTo>
                        <a:pt x="16" y="12"/>
                        <a:pt x="16" y="13"/>
                        <a:pt x="16" y="13"/>
                      </a:cubicBezTo>
                      <a:cubicBezTo>
                        <a:pt x="16" y="20"/>
                        <a:pt x="16" y="20"/>
                        <a:pt x="16" y="20"/>
                      </a:cubicBezTo>
                      <a:cubicBezTo>
                        <a:pt x="16" y="21"/>
                        <a:pt x="16" y="21"/>
                        <a:pt x="15" y="21"/>
                      </a:cubicBezTo>
                      <a:close/>
                      <a:moveTo>
                        <a:pt x="28" y="12"/>
                      </a:moveTo>
                      <a:cubicBezTo>
                        <a:pt x="70" y="12"/>
                        <a:pt x="70" y="12"/>
                        <a:pt x="70" y="12"/>
                      </a:cubicBezTo>
                      <a:cubicBezTo>
                        <a:pt x="72" y="12"/>
                        <a:pt x="74" y="14"/>
                        <a:pt x="74" y="17"/>
                      </a:cubicBezTo>
                      <a:cubicBezTo>
                        <a:pt x="74" y="47"/>
                        <a:pt x="74" y="47"/>
                        <a:pt x="74" y="47"/>
                      </a:cubicBezTo>
                      <a:cubicBezTo>
                        <a:pt x="74" y="49"/>
                        <a:pt x="72" y="51"/>
                        <a:pt x="70" y="51"/>
                      </a:cubicBezTo>
                      <a:cubicBezTo>
                        <a:pt x="28" y="51"/>
                        <a:pt x="28" y="51"/>
                        <a:pt x="28" y="51"/>
                      </a:cubicBezTo>
                      <a:cubicBezTo>
                        <a:pt x="25" y="51"/>
                        <a:pt x="23" y="49"/>
                        <a:pt x="23" y="47"/>
                      </a:cubicBezTo>
                      <a:cubicBezTo>
                        <a:pt x="23" y="17"/>
                        <a:pt x="23" y="17"/>
                        <a:pt x="23" y="17"/>
                      </a:cubicBezTo>
                      <a:cubicBezTo>
                        <a:pt x="23" y="14"/>
                        <a:pt x="25" y="12"/>
                        <a:pt x="28" y="12"/>
                      </a:cubicBezTo>
                      <a:close/>
                      <a:moveTo>
                        <a:pt x="15" y="41"/>
                      </a:moveTo>
                      <a:cubicBezTo>
                        <a:pt x="9" y="41"/>
                        <a:pt x="9" y="41"/>
                        <a:pt x="9" y="41"/>
                      </a:cubicBezTo>
                      <a:cubicBezTo>
                        <a:pt x="8" y="41"/>
                        <a:pt x="7" y="40"/>
                        <a:pt x="7" y="40"/>
                      </a:cubicBezTo>
                      <a:cubicBezTo>
                        <a:pt x="7" y="33"/>
                        <a:pt x="7" y="33"/>
                        <a:pt x="7" y="33"/>
                      </a:cubicBezTo>
                      <a:cubicBezTo>
                        <a:pt x="7" y="32"/>
                        <a:pt x="8" y="32"/>
                        <a:pt x="9" y="32"/>
                      </a:cubicBezTo>
                      <a:cubicBezTo>
                        <a:pt x="15" y="32"/>
                        <a:pt x="15" y="32"/>
                        <a:pt x="15" y="32"/>
                      </a:cubicBezTo>
                      <a:cubicBezTo>
                        <a:pt x="16" y="32"/>
                        <a:pt x="16" y="32"/>
                        <a:pt x="16" y="33"/>
                      </a:cubicBezTo>
                      <a:cubicBezTo>
                        <a:pt x="16" y="40"/>
                        <a:pt x="16" y="40"/>
                        <a:pt x="16" y="40"/>
                      </a:cubicBezTo>
                      <a:cubicBezTo>
                        <a:pt x="16" y="40"/>
                        <a:pt x="16" y="41"/>
                        <a:pt x="15" y="41"/>
                      </a:cubicBezTo>
                      <a:close/>
                      <a:moveTo>
                        <a:pt x="15" y="61"/>
                      </a:moveTo>
                      <a:cubicBezTo>
                        <a:pt x="9" y="61"/>
                        <a:pt x="9" y="61"/>
                        <a:pt x="9" y="61"/>
                      </a:cubicBezTo>
                      <a:cubicBezTo>
                        <a:pt x="8" y="61"/>
                        <a:pt x="7" y="60"/>
                        <a:pt x="7" y="59"/>
                      </a:cubicBezTo>
                      <a:cubicBezTo>
                        <a:pt x="7" y="53"/>
                        <a:pt x="7" y="53"/>
                        <a:pt x="7" y="53"/>
                      </a:cubicBezTo>
                      <a:cubicBezTo>
                        <a:pt x="7" y="52"/>
                        <a:pt x="8" y="51"/>
                        <a:pt x="9" y="51"/>
                      </a:cubicBezTo>
                      <a:cubicBezTo>
                        <a:pt x="15" y="51"/>
                        <a:pt x="15" y="51"/>
                        <a:pt x="15" y="51"/>
                      </a:cubicBezTo>
                      <a:cubicBezTo>
                        <a:pt x="16" y="51"/>
                        <a:pt x="16" y="52"/>
                        <a:pt x="16" y="53"/>
                      </a:cubicBezTo>
                      <a:cubicBezTo>
                        <a:pt x="16" y="59"/>
                        <a:pt x="16" y="59"/>
                        <a:pt x="16" y="59"/>
                      </a:cubicBezTo>
                      <a:cubicBezTo>
                        <a:pt x="16" y="60"/>
                        <a:pt x="16" y="61"/>
                        <a:pt x="15" y="61"/>
                      </a:cubicBezTo>
                      <a:close/>
                      <a:moveTo>
                        <a:pt x="15" y="80"/>
                      </a:moveTo>
                      <a:cubicBezTo>
                        <a:pt x="9" y="80"/>
                        <a:pt x="9" y="80"/>
                        <a:pt x="9" y="80"/>
                      </a:cubicBezTo>
                      <a:cubicBezTo>
                        <a:pt x="8" y="80"/>
                        <a:pt x="7" y="80"/>
                        <a:pt x="7" y="79"/>
                      </a:cubicBezTo>
                      <a:cubicBezTo>
                        <a:pt x="7" y="72"/>
                        <a:pt x="7" y="72"/>
                        <a:pt x="7" y="72"/>
                      </a:cubicBezTo>
                      <a:cubicBezTo>
                        <a:pt x="7" y="72"/>
                        <a:pt x="8" y="71"/>
                        <a:pt x="9" y="71"/>
                      </a:cubicBezTo>
                      <a:cubicBezTo>
                        <a:pt x="15" y="71"/>
                        <a:pt x="15" y="71"/>
                        <a:pt x="15" y="71"/>
                      </a:cubicBezTo>
                      <a:cubicBezTo>
                        <a:pt x="16" y="71"/>
                        <a:pt x="16" y="72"/>
                        <a:pt x="16" y="72"/>
                      </a:cubicBezTo>
                      <a:cubicBezTo>
                        <a:pt x="16" y="79"/>
                        <a:pt x="16" y="79"/>
                        <a:pt x="16" y="79"/>
                      </a:cubicBezTo>
                      <a:cubicBezTo>
                        <a:pt x="16" y="80"/>
                        <a:pt x="16" y="80"/>
                        <a:pt x="15" y="80"/>
                      </a:cubicBezTo>
                      <a:close/>
                      <a:moveTo>
                        <a:pt x="15" y="100"/>
                      </a:moveTo>
                      <a:cubicBezTo>
                        <a:pt x="9" y="100"/>
                        <a:pt x="9" y="100"/>
                        <a:pt x="9" y="100"/>
                      </a:cubicBezTo>
                      <a:cubicBezTo>
                        <a:pt x="8" y="100"/>
                        <a:pt x="7" y="99"/>
                        <a:pt x="7" y="99"/>
                      </a:cubicBezTo>
                      <a:cubicBezTo>
                        <a:pt x="7" y="92"/>
                        <a:pt x="7" y="92"/>
                        <a:pt x="7" y="92"/>
                      </a:cubicBezTo>
                      <a:cubicBezTo>
                        <a:pt x="7" y="91"/>
                        <a:pt x="8" y="91"/>
                        <a:pt x="9" y="91"/>
                      </a:cubicBezTo>
                      <a:cubicBezTo>
                        <a:pt x="15" y="91"/>
                        <a:pt x="15" y="91"/>
                        <a:pt x="15" y="91"/>
                      </a:cubicBezTo>
                      <a:cubicBezTo>
                        <a:pt x="16" y="91"/>
                        <a:pt x="16" y="91"/>
                        <a:pt x="16" y="92"/>
                      </a:cubicBezTo>
                      <a:cubicBezTo>
                        <a:pt x="16" y="99"/>
                        <a:pt x="16" y="99"/>
                        <a:pt x="16" y="99"/>
                      </a:cubicBezTo>
                      <a:cubicBezTo>
                        <a:pt x="16" y="99"/>
                        <a:pt x="16" y="100"/>
                        <a:pt x="15" y="100"/>
                      </a:cubicBezTo>
                      <a:close/>
                      <a:moveTo>
                        <a:pt x="70" y="100"/>
                      </a:moveTo>
                      <a:cubicBezTo>
                        <a:pt x="28" y="100"/>
                        <a:pt x="28" y="100"/>
                        <a:pt x="28" y="100"/>
                      </a:cubicBezTo>
                      <a:cubicBezTo>
                        <a:pt x="25" y="100"/>
                        <a:pt x="23" y="98"/>
                        <a:pt x="23" y="95"/>
                      </a:cubicBezTo>
                      <a:cubicBezTo>
                        <a:pt x="23" y="65"/>
                        <a:pt x="23" y="65"/>
                        <a:pt x="23" y="65"/>
                      </a:cubicBezTo>
                      <a:cubicBezTo>
                        <a:pt x="23" y="63"/>
                        <a:pt x="25" y="61"/>
                        <a:pt x="28" y="61"/>
                      </a:cubicBezTo>
                      <a:cubicBezTo>
                        <a:pt x="70" y="61"/>
                        <a:pt x="70" y="61"/>
                        <a:pt x="70" y="61"/>
                      </a:cubicBezTo>
                      <a:cubicBezTo>
                        <a:pt x="72" y="61"/>
                        <a:pt x="74" y="63"/>
                        <a:pt x="74" y="65"/>
                      </a:cubicBezTo>
                      <a:cubicBezTo>
                        <a:pt x="74" y="95"/>
                        <a:pt x="74" y="95"/>
                        <a:pt x="74" y="95"/>
                      </a:cubicBezTo>
                      <a:cubicBezTo>
                        <a:pt x="74" y="98"/>
                        <a:pt x="72" y="100"/>
                        <a:pt x="70" y="100"/>
                      </a:cubicBezTo>
                      <a:close/>
                      <a:moveTo>
                        <a:pt x="89" y="100"/>
                      </a:moveTo>
                      <a:cubicBezTo>
                        <a:pt x="83" y="100"/>
                        <a:pt x="83" y="100"/>
                        <a:pt x="83" y="100"/>
                      </a:cubicBezTo>
                      <a:cubicBezTo>
                        <a:pt x="82" y="100"/>
                        <a:pt x="81" y="99"/>
                        <a:pt x="81" y="99"/>
                      </a:cubicBezTo>
                      <a:cubicBezTo>
                        <a:pt x="81" y="92"/>
                        <a:pt x="81" y="92"/>
                        <a:pt x="81" y="92"/>
                      </a:cubicBezTo>
                      <a:cubicBezTo>
                        <a:pt x="81" y="91"/>
                        <a:pt x="82" y="91"/>
                        <a:pt x="83" y="91"/>
                      </a:cubicBezTo>
                      <a:cubicBezTo>
                        <a:pt x="89" y="91"/>
                        <a:pt x="89" y="91"/>
                        <a:pt x="89" y="91"/>
                      </a:cubicBezTo>
                      <a:cubicBezTo>
                        <a:pt x="90" y="91"/>
                        <a:pt x="90" y="91"/>
                        <a:pt x="90" y="92"/>
                      </a:cubicBezTo>
                      <a:cubicBezTo>
                        <a:pt x="90" y="99"/>
                        <a:pt x="90" y="99"/>
                        <a:pt x="90" y="99"/>
                      </a:cubicBezTo>
                      <a:cubicBezTo>
                        <a:pt x="90" y="99"/>
                        <a:pt x="90" y="100"/>
                        <a:pt x="89" y="100"/>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Calibri"/>
                  </a:endParaRPr>
                </a:p>
              </p:txBody>
            </p:sp>
          </p:grpSp>
        </p:grpSp>
      </p:grpSp>
      <p:grpSp>
        <p:nvGrpSpPr>
          <p:cNvPr id="61" name="Skupina 60"/>
          <p:cNvGrpSpPr/>
          <p:nvPr/>
        </p:nvGrpSpPr>
        <p:grpSpPr>
          <a:xfrm>
            <a:off x="5509743" y="1051453"/>
            <a:ext cx="3359340" cy="3553591"/>
            <a:chOff x="5509743" y="1227432"/>
            <a:chExt cx="3359340" cy="3553591"/>
          </a:xfrm>
        </p:grpSpPr>
        <p:sp>
          <p:nvSpPr>
            <p:cNvPr id="13" name="TextBox 31"/>
            <p:cNvSpPr txBox="1"/>
            <p:nvPr/>
          </p:nvSpPr>
          <p:spPr>
            <a:xfrm>
              <a:off x="6701679" y="2212239"/>
              <a:ext cx="935985" cy="184666"/>
            </a:xfrm>
            <a:prstGeom prst="rect">
              <a:avLst/>
            </a:prstGeom>
            <a:noFill/>
          </p:spPr>
          <p:txBody>
            <a:bodyPr wrap="square" lIns="0" tIns="0" rIns="0" bIns="0" rtlCol="0">
              <a:spAutoFit/>
            </a:bodyPr>
            <a:lstStyle/>
            <a:p>
              <a:pPr marL="0" marR="0" lvl="0" indent="0" algn="ctr" defTabSz="1358890" eaLnBrk="1" fontAlgn="auto" latinLnBrk="0" hangingPunct="1">
                <a:lnSpc>
                  <a:spcPct val="100000"/>
                </a:lnSpc>
                <a:spcBef>
                  <a:spcPts val="0"/>
                </a:spcBef>
                <a:spcAft>
                  <a:spcPts val="0"/>
                </a:spcAft>
                <a:buClrTx/>
                <a:buSzTx/>
                <a:buFontTx/>
                <a:buNone/>
                <a:tabLst/>
                <a:defRPr/>
              </a:pPr>
              <a:r>
                <a:rPr kumimoji="0" lang="cs-CZ" sz="1200" b="1" i="0" u="none" strike="noStrike" kern="0" cap="none" spc="0" normalizeH="0" baseline="0" noProof="0" dirty="0">
                  <a:ln>
                    <a:noFill/>
                  </a:ln>
                  <a:solidFill>
                    <a:srgbClr val="404040"/>
                  </a:solidFill>
                  <a:effectLst/>
                  <a:uLnTx/>
                  <a:uFillTx/>
                  <a:latin typeface="Calibri"/>
                </a:rPr>
                <a:t>SCÉNÁŘ</a:t>
              </a:r>
              <a:endParaRPr kumimoji="0" lang="en-US" sz="1200" b="1" i="0" u="none" strike="noStrike" kern="0" cap="none" spc="0" normalizeH="0" baseline="0" noProof="0" dirty="0">
                <a:ln>
                  <a:noFill/>
                </a:ln>
                <a:solidFill>
                  <a:srgbClr val="404040"/>
                </a:solidFill>
                <a:effectLst/>
                <a:uLnTx/>
                <a:uFillTx/>
                <a:latin typeface="Calibri"/>
              </a:endParaRPr>
            </a:p>
          </p:txBody>
        </p:sp>
        <p:sp>
          <p:nvSpPr>
            <p:cNvPr id="16" name="TextBox 31"/>
            <p:cNvSpPr txBox="1"/>
            <p:nvPr/>
          </p:nvSpPr>
          <p:spPr>
            <a:xfrm>
              <a:off x="5629083" y="2521430"/>
              <a:ext cx="3240000" cy="2259593"/>
            </a:xfrm>
            <a:prstGeom prst="rect">
              <a:avLst/>
            </a:prstGeom>
            <a:noFill/>
          </p:spPr>
          <p:txBody>
            <a:bodyPr wrap="square" lIns="0" tIns="0" rIns="0" bIns="0" rtlCol="0">
              <a:spAutoFit/>
            </a:bodyPr>
            <a:lstStyle/>
            <a:p>
              <a:pPr marL="0" marR="0" lvl="0" indent="0" defTabSz="1358890" eaLnBrk="1" fontAlgn="auto" latinLnBrk="0" hangingPunct="1">
                <a:lnSpc>
                  <a:spcPct val="100000"/>
                </a:lnSpc>
                <a:spcBef>
                  <a:spcPts val="0"/>
                </a:spcBef>
                <a:spcAft>
                  <a:spcPts val="0"/>
                </a:spcAft>
                <a:buClrTx/>
                <a:buSzTx/>
                <a:buFontTx/>
                <a:buNone/>
                <a:tabLst/>
                <a:defRPr/>
              </a:pPr>
              <a:r>
                <a:rPr kumimoji="0" lang="cs-CZ" sz="1050" b="0" i="0" u="none" strike="noStrike" kern="0" cap="none" spc="0" normalizeH="0" baseline="0" noProof="0" dirty="0" err="1">
                  <a:ln>
                    <a:noFill/>
                  </a:ln>
                  <a:solidFill>
                    <a:srgbClr val="404040"/>
                  </a:solidFill>
                  <a:effectLst/>
                  <a:uLnTx/>
                  <a:uFillTx/>
                  <a:latin typeface="Calibri"/>
                </a:rPr>
                <a:t>Mystery</a:t>
              </a:r>
              <a:r>
                <a:rPr kumimoji="0" lang="cs-CZ" sz="1050" b="0" i="0" u="none" strike="noStrike" kern="0" cap="none" spc="0" normalizeH="0" baseline="0" noProof="0" dirty="0">
                  <a:ln>
                    <a:noFill/>
                  </a:ln>
                  <a:solidFill>
                    <a:srgbClr val="404040"/>
                  </a:solidFill>
                  <a:effectLst/>
                  <a:uLnTx/>
                  <a:uFillTx/>
                  <a:latin typeface="Calibri"/>
                </a:rPr>
                <a:t> </a:t>
              </a:r>
              <a:r>
                <a:rPr kumimoji="0" lang="cs-CZ" sz="1050" b="0" i="0" u="none" strike="noStrike" kern="0" cap="none" spc="0" normalizeH="0" baseline="0" noProof="0" dirty="0" err="1">
                  <a:ln>
                    <a:noFill/>
                  </a:ln>
                  <a:solidFill>
                    <a:srgbClr val="404040"/>
                  </a:solidFill>
                  <a:effectLst/>
                  <a:uLnTx/>
                  <a:uFillTx/>
                  <a:latin typeface="Calibri"/>
                </a:rPr>
                <a:t>shopper</a:t>
              </a:r>
              <a:r>
                <a:rPr kumimoji="0" lang="cs-CZ" sz="1050" b="0" i="0" u="none" strike="noStrike" kern="0" cap="none" spc="0" normalizeH="0" baseline="0" noProof="0" dirty="0">
                  <a:ln>
                    <a:noFill/>
                  </a:ln>
                  <a:solidFill>
                    <a:srgbClr val="404040"/>
                  </a:solidFill>
                  <a:effectLst/>
                  <a:uLnTx/>
                  <a:uFillTx/>
                  <a:latin typeface="Calibri"/>
                </a:rPr>
                <a:t> vystupuje jako návštěvník daného regionu, svůj zevnějšek a především záminku přizpůsobuje vlastní situaci.</a:t>
              </a:r>
              <a:r>
                <a:rPr kumimoji="0" lang="cs-CZ" sz="1050" b="0" i="0" u="none" strike="noStrike" kern="0" cap="none" spc="0" normalizeH="0" noProof="0" dirty="0">
                  <a:ln>
                    <a:noFill/>
                  </a:ln>
                  <a:solidFill>
                    <a:srgbClr val="404040"/>
                  </a:solidFill>
                  <a:effectLst/>
                  <a:uLnTx/>
                  <a:uFillTx/>
                  <a:latin typeface="Calibri"/>
                </a:rPr>
                <a:t> Pracovníka se ptá například na informace ohledně:</a:t>
              </a:r>
              <a:r>
                <a:rPr kumimoji="0" lang="cs-CZ" sz="1050" b="0" i="0" u="none" strike="noStrike" kern="0" cap="none" spc="0" normalizeH="0" baseline="0" noProof="0" dirty="0">
                  <a:ln>
                    <a:noFill/>
                  </a:ln>
                  <a:solidFill>
                    <a:srgbClr val="404040"/>
                  </a:solidFill>
                  <a:effectLst/>
                  <a:uLnTx/>
                  <a:uFillTx/>
                  <a:latin typeface="Calibri"/>
                </a:rPr>
                <a:t/>
              </a:r>
              <a:br>
                <a:rPr kumimoji="0" lang="cs-CZ" sz="1050" b="0" i="0" u="none" strike="noStrike" kern="0" cap="none" spc="0" normalizeH="0" baseline="0" noProof="0" dirty="0">
                  <a:ln>
                    <a:noFill/>
                  </a:ln>
                  <a:solidFill>
                    <a:srgbClr val="404040"/>
                  </a:solidFill>
                  <a:effectLst/>
                  <a:uLnTx/>
                  <a:uFillTx/>
                  <a:latin typeface="Calibri"/>
                </a:rPr>
              </a:br>
              <a:endParaRPr kumimoji="0" lang="cs-CZ" sz="1050" b="0" i="0" u="none" strike="noStrike" kern="0" cap="none" spc="0" normalizeH="0" baseline="0" noProof="0" dirty="0">
                <a:ln>
                  <a:noFill/>
                </a:ln>
                <a:solidFill>
                  <a:srgbClr val="404040"/>
                </a:solidFill>
                <a:effectLst/>
                <a:uLnTx/>
                <a:uFillTx/>
                <a:latin typeface="Calibri"/>
              </a:endParaRPr>
            </a:p>
            <a:p>
              <a:pPr marL="171450" marR="0" lvl="0" indent="-171450" defTabSz="1358890" eaLnBrk="1" fontAlgn="auto" latinLnBrk="0" hangingPunct="1">
                <a:lnSpc>
                  <a:spcPct val="100000"/>
                </a:lnSpc>
                <a:spcBef>
                  <a:spcPts val="0"/>
                </a:spcBef>
                <a:spcAft>
                  <a:spcPts val="500"/>
                </a:spcAft>
                <a:buClrTx/>
                <a:buSzTx/>
                <a:buFont typeface="Arial" panose="020B0604020202020204" pitchFamily="34" charset="0"/>
                <a:buChar char="•"/>
                <a:tabLst/>
                <a:defRPr/>
              </a:pPr>
              <a:r>
                <a:rPr kumimoji="0" lang="cs-CZ" sz="1050" b="0" i="0" u="none" strike="noStrike" kern="0" cap="none" spc="0" normalizeH="0" baseline="0" noProof="0" dirty="0">
                  <a:ln>
                    <a:noFill/>
                  </a:ln>
                  <a:solidFill>
                    <a:srgbClr val="404040"/>
                  </a:solidFill>
                  <a:effectLst/>
                  <a:uLnTx/>
                  <a:uFillTx/>
                  <a:latin typeface="Calibri"/>
                </a:rPr>
                <a:t>Programu pro děti (maminky)</a:t>
              </a:r>
            </a:p>
            <a:p>
              <a:pPr marL="171450" marR="0" lvl="0" indent="-171450" defTabSz="1358890" eaLnBrk="1" fontAlgn="auto" latinLnBrk="0" hangingPunct="1">
                <a:lnSpc>
                  <a:spcPct val="100000"/>
                </a:lnSpc>
                <a:spcBef>
                  <a:spcPts val="0"/>
                </a:spcBef>
                <a:spcAft>
                  <a:spcPts val="500"/>
                </a:spcAft>
                <a:buClrTx/>
                <a:buSzTx/>
                <a:buFont typeface="Arial" panose="020B0604020202020204" pitchFamily="34" charset="0"/>
                <a:buChar char="•"/>
                <a:tabLst/>
                <a:defRPr/>
              </a:pPr>
              <a:r>
                <a:rPr kumimoji="0" lang="cs-CZ" sz="1050" b="0" i="0" u="none" strike="noStrike" kern="0" cap="none" spc="0" normalizeH="0" baseline="0" noProof="0" dirty="0">
                  <a:ln>
                    <a:noFill/>
                  </a:ln>
                  <a:solidFill>
                    <a:srgbClr val="404040"/>
                  </a:solidFill>
                  <a:effectLst/>
                  <a:uLnTx/>
                  <a:uFillTx/>
                  <a:latin typeface="Calibri"/>
                </a:rPr>
                <a:t>Hradů/zámků/památek/zajímavostí v okolí</a:t>
              </a:r>
            </a:p>
            <a:p>
              <a:pPr marL="171450" marR="0" lvl="0" indent="-171450" defTabSz="1358890" eaLnBrk="1" fontAlgn="auto" latinLnBrk="0" hangingPunct="1">
                <a:lnSpc>
                  <a:spcPct val="100000"/>
                </a:lnSpc>
                <a:spcBef>
                  <a:spcPts val="0"/>
                </a:spcBef>
                <a:spcAft>
                  <a:spcPts val="500"/>
                </a:spcAft>
                <a:buClrTx/>
                <a:buSzTx/>
                <a:buFont typeface="Arial" panose="020B0604020202020204" pitchFamily="34" charset="0"/>
                <a:buChar char="•"/>
                <a:tabLst/>
                <a:defRPr/>
              </a:pPr>
              <a:r>
                <a:rPr kumimoji="0" lang="cs-CZ" sz="1050" b="0" i="0" u="none" strike="noStrike" kern="0" cap="none" spc="0" normalizeH="0" baseline="0" noProof="0" dirty="0">
                  <a:ln>
                    <a:noFill/>
                  </a:ln>
                  <a:solidFill>
                    <a:srgbClr val="404040"/>
                  </a:solidFill>
                  <a:effectLst/>
                  <a:uLnTx/>
                  <a:uFillTx/>
                  <a:latin typeface="Calibri"/>
                </a:rPr>
                <a:t>Kempu</a:t>
              </a:r>
            </a:p>
            <a:p>
              <a:pPr marL="171450" marR="0" lvl="0" indent="-171450" defTabSz="1358890" eaLnBrk="1" fontAlgn="auto" latinLnBrk="0" hangingPunct="1">
                <a:lnSpc>
                  <a:spcPct val="100000"/>
                </a:lnSpc>
                <a:spcBef>
                  <a:spcPts val="0"/>
                </a:spcBef>
                <a:spcAft>
                  <a:spcPts val="500"/>
                </a:spcAft>
                <a:buClrTx/>
                <a:buSzTx/>
                <a:buFont typeface="Arial" panose="020B0604020202020204" pitchFamily="34" charset="0"/>
                <a:buChar char="•"/>
                <a:tabLst/>
                <a:defRPr/>
              </a:pPr>
              <a:r>
                <a:rPr kumimoji="0" lang="cs-CZ" sz="1050" b="0" i="0" u="none" strike="noStrike" kern="0" cap="none" spc="0" normalizeH="0" baseline="0" noProof="0" dirty="0">
                  <a:ln>
                    <a:noFill/>
                  </a:ln>
                  <a:solidFill>
                    <a:srgbClr val="404040"/>
                  </a:solidFill>
                  <a:effectLst/>
                  <a:uLnTx/>
                  <a:uFillTx/>
                  <a:latin typeface="Calibri"/>
                </a:rPr>
                <a:t>Sportovního vyžití (koupaliště, sportovní událost)</a:t>
              </a:r>
            </a:p>
            <a:p>
              <a:pPr marL="171450" marR="0" lvl="0" indent="-171450" defTabSz="1358890" eaLnBrk="1" fontAlgn="auto" latinLnBrk="0" hangingPunct="1">
                <a:lnSpc>
                  <a:spcPct val="100000"/>
                </a:lnSpc>
                <a:spcBef>
                  <a:spcPts val="0"/>
                </a:spcBef>
                <a:spcAft>
                  <a:spcPts val="500"/>
                </a:spcAft>
                <a:buClrTx/>
                <a:buSzTx/>
                <a:buFont typeface="Arial" panose="020B0604020202020204" pitchFamily="34" charset="0"/>
                <a:buChar char="•"/>
                <a:tabLst/>
                <a:defRPr/>
              </a:pPr>
              <a:r>
                <a:rPr kumimoji="0" lang="cs-CZ" sz="1050" b="0" i="0" u="none" strike="noStrike" kern="0" cap="none" spc="0" normalizeH="0" baseline="0" noProof="0" dirty="0">
                  <a:ln>
                    <a:noFill/>
                  </a:ln>
                  <a:solidFill>
                    <a:srgbClr val="404040"/>
                  </a:solidFill>
                  <a:effectLst/>
                  <a:uLnTx/>
                  <a:uFillTx/>
                  <a:latin typeface="Calibri"/>
                </a:rPr>
                <a:t>Solidní restaurace</a:t>
              </a:r>
              <a:endParaRPr lang="cs-CZ" sz="1050" kern="0" dirty="0">
                <a:solidFill>
                  <a:srgbClr val="404040"/>
                </a:solidFill>
                <a:latin typeface="Calibri"/>
              </a:endParaRPr>
            </a:p>
            <a:p>
              <a:pPr marR="0" lvl="0" defTabSz="1358890" eaLnBrk="1" fontAlgn="auto" latinLnBrk="0" hangingPunct="1">
                <a:lnSpc>
                  <a:spcPct val="100000"/>
                </a:lnSpc>
                <a:spcBef>
                  <a:spcPts val="0"/>
                </a:spcBef>
                <a:spcAft>
                  <a:spcPts val="500"/>
                </a:spcAft>
                <a:buClrTx/>
                <a:buSzTx/>
                <a:tabLst/>
                <a:defRPr/>
              </a:pPr>
              <a:r>
                <a:rPr lang="cs-CZ" sz="1050" kern="0" dirty="0">
                  <a:solidFill>
                    <a:srgbClr val="404040"/>
                  </a:solidFill>
                  <a:latin typeface="Calibri"/>
                </a:rPr>
                <a:t>Ihned po návštěvě zaznamenává její průběh do online aplikace pomocí tabletu či </a:t>
              </a:r>
              <a:r>
                <a:rPr lang="cs-CZ" sz="1050" kern="0" dirty="0" err="1">
                  <a:solidFill>
                    <a:srgbClr val="404040"/>
                  </a:solidFill>
                  <a:latin typeface="Calibri"/>
                </a:rPr>
                <a:t>smartphonu</a:t>
              </a:r>
              <a:r>
                <a:rPr lang="cs-CZ" sz="1050" kern="0" dirty="0">
                  <a:solidFill>
                    <a:srgbClr val="404040"/>
                  </a:solidFill>
                  <a:latin typeface="Calibri"/>
                </a:rPr>
                <a:t>.</a:t>
              </a:r>
              <a:endParaRPr kumimoji="0" lang="en-US" sz="1050" b="0" i="1" u="none" strike="noStrike" kern="0" cap="none" spc="0" normalizeH="0" baseline="0" noProof="0" dirty="0">
                <a:ln>
                  <a:noFill/>
                </a:ln>
                <a:solidFill>
                  <a:srgbClr val="404040"/>
                </a:solidFill>
                <a:effectLst/>
                <a:uLnTx/>
                <a:uFillTx/>
                <a:latin typeface="Calibri"/>
              </a:endParaRPr>
            </a:p>
          </p:txBody>
        </p:sp>
        <p:grpSp>
          <p:nvGrpSpPr>
            <p:cNvPr id="54" name="Skupina 53"/>
            <p:cNvGrpSpPr/>
            <p:nvPr/>
          </p:nvGrpSpPr>
          <p:grpSpPr>
            <a:xfrm>
              <a:off x="5509743" y="1227432"/>
              <a:ext cx="3312000" cy="774787"/>
              <a:chOff x="5576247" y="1465491"/>
              <a:chExt cx="3312000" cy="774787"/>
            </a:xfrm>
          </p:grpSpPr>
          <p:cxnSp>
            <p:nvCxnSpPr>
              <p:cNvPr id="15" name="Straight Connector 3"/>
              <p:cNvCxnSpPr/>
              <p:nvPr/>
            </p:nvCxnSpPr>
            <p:spPr>
              <a:xfrm flipV="1">
                <a:off x="5576247" y="2226402"/>
                <a:ext cx="3312000" cy="13876"/>
              </a:xfrm>
              <a:prstGeom prst="line">
                <a:avLst/>
              </a:prstGeom>
              <a:noFill/>
              <a:ln w="9525" cap="rnd" cmpd="sng" algn="ctr">
                <a:solidFill>
                  <a:srgbClr val="000000">
                    <a:lumMod val="75000"/>
                    <a:lumOff val="25000"/>
                  </a:srgbClr>
                </a:solidFill>
                <a:prstDash val="solid"/>
                <a:tailEnd type="none" w="lg" len="lg"/>
              </a:ln>
              <a:effectLst/>
            </p:spPr>
          </p:cxnSp>
          <p:grpSp>
            <p:nvGrpSpPr>
              <p:cNvPr id="51" name="Skupina 50"/>
              <p:cNvGrpSpPr/>
              <p:nvPr/>
            </p:nvGrpSpPr>
            <p:grpSpPr>
              <a:xfrm>
                <a:off x="6939176" y="1465491"/>
                <a:ext cx="594000" cy="760911"/>
                <a:chOff x="7945472" y="989392"/>
                <a:chExt cx="594000" cy="760911"/>
              </a:xfrm>
            </p:grpSpPr>
            <p:grpSp>
              <p:nvGrpSpPr>
                <p:cNvPr id="45" name="Skupina 44"/>
                <p:cNvGrpSpPr/>
                <p:nvPr/>
              </p:nvGrpSpPr>
              <p:grpSpPr>
                <a:xfrm>
                  <a:off x="7945472" y="989392"/>
                  <a:ext cx="594000" cy="760911"/>
                  <a:chOff x="2190525" y="1141333"/>
                  <a:chExt cx="594000" cy="760911"/>
                </a:xfrm>
              </p:grpSpPr>
              <p:sp>
                <p:nvSpPr>
                  <p:cNvPr id="46" name="Oval 179"/>
                  <p:cNvSpPr/>
                  <p:nvPr/>
                </p:nvSpPr>
                <p:spPr>
                  <a:xfrm rot="16200000">
                    <a:off x="2208559" y="1123299"/>
                    <a:ext cx="557932" cy="594000"/>
                  </a:xfrm>
                  <a:prstGeom prst="ellipse">
                    <a:avLst/>
                  </a:prstGeom>
                  <a:solidFill>
                    <a:srgbClr val="008BCA"/>
                  </a:solidFill>
                  <a:ln w="25400" cap="flat" cmpd="sng" algn="ctr">
                    <a:noFill/>
                    <a:prstDash val="solid"/>
                  </a:ln>
                  <a:effectLst/>
                </p:spPr>
                <p:txBody>
                  <a:bodyPr rot="0" spcFirstLastPara="0" vertOverflow="overflow" horzOverflow="overflow" vert="vert" wrap="square" lIns="0" tIns="0" rIns="0" bIns="0" numCol="1" spcCol="0" rtlCol="0" fromWordArt="0" anchor="ctr" anchorCtr="0" forceAA="0" compatLnSpc="1">
                    <a:prstTxWarp prst="textNoShape">
                      <a:avLst/>
                    </a:prstTxWarp>
                    <a:noAutofit/>
                  </a:bodyPr>
                  <a:lstStyle/>
                  <a:p>
                    <a:pPr marL="0" marR="0" lvl="0" indent="0" algn="ctr" defTabSz="135889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srgbClr val="FFFFFF"/>
                      </a:solidFill>
                      <a:effectLst/>
                      <a:uLnTx/>
                      <a:uFillTx/>
                      <a:latin typeface="Calibri"/>
                    </a:endParaRPr>
                  </a:p>
                </p:txBody>
              </p:sp>
              <p:cxnSp>
                <p:nvCxnSpPr>
                  <p:cNvPr id="47" name="Straight Connector 188"/>
                  <p:cNvCxnSpPr/>
                  <p:nvPr/>
                </p:nvCxnSpPr>
                <p:spPr>
                  <a:xfrm flipH="1">
                    <a:off x="2487526" y="1496287"/>
                    <a:ext cx="2" cy="405957"/>
                  </a:xfrm>
                  <a:prstGeom prst="line">
                    <a:avLst/>
                  </a:prstGeom>
                  <a:noFill/>
                  <a:ln w="19050" cap="rnd" cmpd="sng" algn="ctr">
                    <a:solidFill>
                      <a:srgbClr val="008BCA"/>
                    </a:solidFill>
                    <a:prstDash val="solid"/>
                    <a:tailEnd type="oval" w="lg" len="lg"/>
                  </a:ln>
                  <a:effectLst/>
                </p:spPr>
              </p:cxnSp>
            </p:grpSp>
            <p:grpSp>
              <p:nvGrpSpPr>
                <p:cNvPr id="17" name="Group 133"/>
                <p:cNvGrpSpPr>
                  <a:grpSpLocks noChangeAspect="1"/>
                </p:cNvGrpSpPr>
                <p:nvPr/>
              </p:nvGrpSpPr>
              <p:grpSpPr>
                <a:xfrm>
                  <a:off x="8062472" y="1140164"/>
                  <a:ext cx="360000" cy="256387"/>
                  <a:chOff x="2300288" y="5378450"/>
                  <a:chExt cx="755650" cy="538162"/>
                </a:xfrm>
                <a:solidFill>
                  <a:srgbClr val="FFFFFF"/>
                </a:solidFill>
              </p:grpSpPr>
              <p:sp>
                <p:nvSpPr>
                  <p:cNvPr id="18" name="Freeform 7"/>
                  <p:cNvSpPr>
                    <a:spLocks/>
                  </p:cNvSpPr>
                  <p:nvPr/>
                </p:nvSpPr>
                <p:spPr bwMode="auto">
                  <a:xfrm>
                    <a:off x="2709863" y="5780088"/>
                    <a:ext cx="141288" cy="28575"/>
                  </a:xfrm>
                  <a:custGeom>
                    <a:avLst/>
                    <a:gdLst/>
                    <a:ahLst/>
                    <a:cxnLst>
                      <a:cxn ang="0">
                        <a:pos x="52" y="6"/>
                      </a:cxn>
                      <a:cxn ang="0">
                        <a:pos x="0" y="10"/>
                      </a:cxn>
                      <a:cxn ang="0">
                        <a:pos x="0" y="3"/>
                      </a:cxn>
                      <a:cxn ang="0">
                        <a:pos x="52" y="0"/>
                      </a:cxn>
                      <a:cxn ang="0">
                        <a:pos x="52" y="6"/>
                      </a:cxn>
                    </a:cxnLst>
                    <a:rect l="0" t="0" r="r" b="b"/>
                    <a:pathLst>
                      <a:path w="52" h="10">
                        <a:moveTo>
                          <a:pt x="52" y="6"/>
                        </a:moveTo>
                        <a:cubicBezTo>
                          <a:pt x="35" y="7"/>
                          <a:pt x="17" y="8"/>
                          <a:pt x="0" y="10"/>
                        </a:cubicBezTo>
                        <a:cubicBezTo>
                          <a:pt x="0" y="3"/>
                          <a:pt x="0" y="3"/>
                          <a:pt x="0" y="3"/>
                        </a:cubicBezTo>
                        <a:cubicBezTo>
                          <a:pt x="17" y="2"/>
                          <a:pt x="35" y="0"/>
                          <a:pt x="52" y="0"/>
                        </a:cubicBezTo>
                        <a:cubicBezTo>
                          <a:pt x="52" y="6"/>
                          <a:pt x="52" y="6"/>
                          <a:pt x="52" y="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Calibri"/>
                    </a:endParaRPr>
                  </a:p>
                </p:txBody>
              </p:sp>
              <p:sp>
                <p:nvSpPr>
                  <p:cNvPr id="19" name="Freeform 8"/>
                  <p:cNvSpPr>
                    <a:spLocks/>
                  </p:cNvSpPr>
                  <p:nvPr/>
                </p:nvSpPr>
                <p:spPr bwMode="auto">
                  <a:xfrm>
                    <a:off x="2709863" y="5741988"/>
                    <a:ext cx="269875" cy="33337"/>
                  </a:xfrm>
                  <a:custGeom>
                    <a:avLst/>
                    <a:gdLst/>
                    <a:ahLst/>
                    <a:cxnLst>
                      <a:cxn ang="0">
                        <a:pos x="99" y="5"/>
                      </a:cxn>
                      <a:cxn ang="0">
                        <a:pos x="99" y="11"/>
                      </a:cxn>
                      <a:cxn ang="0">
                        <a:pos x="0" y="12"/>
                      </a:cxn>
                      <a:cxn ang="0">
                        <a:pos x="0" y="5"/>
                      </a:cxn>
                      <a:cxn ang="0">
                        <a:pos x="99" y="5"/>
                      </a:cxn>
                    </a:cxnLst>
                    <a:rect l="0" t="0" r="r" b="b"/>
                    <a:pathLst>
                      <a:path w="99" h="12">
                        <a:moveTo>
                          <a:pt x="99" y="5"/>
                        </a:moveTo>
                        <a:cubicBezTo>
                          <a:pt x="99" y="11"/>
                          <a:pt x="99" y="11"/>
                          <a:pt x="99" y="11"/>
                        </a:cubicBezTo>
                        <a:cubicBezTo>
                          <a:pt x="67" y="7"/>
                          <a:pt x="32" y="9"/>
                          <a:pt x="0" y="12"/>
                        </a:cubicBezTo>
                        <a:cubicBezTo>
                          <a:pt x="0" y="5"/>
                          <a:pt x="0" y="5"/>
                          <a:pt x="0" y="5"/>
                        </a:cubicBezTo>
                        <a:cubicBezTo>
                          <a:pt x="32" y="2"/>
                          <a:pt x="67" y="0"/>
                          <a:pt x="99" y="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Calibri"/>
                    </a:endParaRPr>
                  </a:p>
                </p:txBody>
              </p:sp>
              <p:sp>
                <p:nvSpPr>
                  <p:cNvPr id="20" name="Freeform 9"/>
                  <p:cNvSpPr>
                    <a:spLocks/>
                  </p:cNvSpPr>
                  <p:nvPr/>
                </p:nvSpPr>
                <p:spPr bwMode="auto">
                  <a:xfrm>
                    <a:off x="2709863" y="5710238"/>
                    <a:ext cx="269875" cy="31750"/>
                  </a:xfrm>
                  <a:custGeom>
                    <a:avLst/>
                    <a:gdLst/>
                    <a:ahLst/>
                    <a:cxnLst>
                      <a:cxn ang="0">
                        <a:pos x="99" y="5"/>
                      </a:cxn>
                      <a:cxn ang="0">
                        <a:pos x="99" y="11"/>
                      </a:cxn>
                      <a:cxn ang="0">
                        <a:pos x="0" y="12"/>
                      </a:cxn>
                      <a:cxn ang="0">
                        <a:pos x="0" y="6"/>
                      </a:cxn>
                      <a:cxn ang="0">
                        <a:pos x="99" y="5"/>
                      </a:cxn>
                    </a:cxnLst>
                    <a:rect l="0" t="0" r="r" b="b"/>
                    <a:pathLst>
                      <a:path w="99" h="12">
                        <a:moveTo>
                          <a:pt x="99" y="5"/>
                        </a:moveTo>
                        <a:cubicBezTo>
                          <a:pt x="99" y="11"/>
                          <a:pt x="99" y="11"/>
                          <a:pt x="99" y="11"/>
                        </a:cubicBezTo>
                        <a:cubicBezTo>
                          <a:pt x="67" y="7"/>
                          <a:pt x="32" y="9"/>
                          <a:pt x="0" y="12"/>
                        </a:cubicBezTo>
                        <a:cubicBezTo>
                          <a:pt x="0" y="6"/>
                          <a:pt x="0" y="6"/>
                          <a:pt x="0" y="6"/>
                        </a:cubicBezTo>
                        <a:cubicBezTo>
                          <a:pt x="32" y="2"/>
                          <a:pt x="67" y="0"/>
                          <a:pt x="99" y="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Calibri"/>
                    </a:endParaRPr>
                  </a:p>
                </p:txBody>
              </p:sp>
              <p:sp>
                <p:nvSpPr>
                  <p:cNvPr id="21" name="Freeform 10"/>
                  <p:cNvSpPr>
                    <a:spLocks/>
                  </p:cNvSpPr>
                  <p:nvPr/>
                </p:nvSpPr>
                <p:spPr bwMode="auto">
                  <a:xfrm>
                    <a:off x="2709863" y="5676900"/>
                    <a:ext cx="269875" cy="33337"/>
                  </a:xfrm>
                  <a:custGeom>
                    <a:avLst/>
                    <a:gdLst/>
                    <a:ahLst/>
                    <a:cxnLst>
                      <a:cxn ang="0">
                        <a:pos x="99" y="5"/>
                      </a:cxn>
                      <a:cxn ang="0">
                        <a:pos x="99" y="11"/>
                      </a:cxn>
                      <a:cxn ang="0">
                        <a:pos x="0" y="12"/>
                      </a:cxn>
                      <a:cxn ang="0">
                        <a:pos x="0" y="6"/>
                      </a:cxn>
                      <a:cxn ang="0">
                        <a:pos x="99" y="5"/>
                      </a:cxn>
                    </a:cxnLst>
                    <a:rect l="0" t="0" r="r" b="b"/>
                    <a:pathLst>
                      <a:path w="99" h="12">
                        <a:moveTo>
                          <a:pt x="99" y="5"/>
                        </a:moveTo>
                        <a:cubicBezTo>
                          <a:pt x="99" y="11"/>
                          <a:pt x="99" y="11"/>
                          <a:pt x="99" y="11"/>
                        </a:cubicBezTo>
                        <a:cubicBezTo>
                          <a:pt x="67" y="7"/>
                          <a:pt x="32" y="9"/>
                          <a:pt x="0" y="12"/>
                        </a:cubicBezTo>
                        <a:cubicBezTo>
                          <a:pt x="0" y="6"/>
                          <a:pt x="0" y="6"/>
                          <a:pt x="0" y="6"/>
                        </a:cubicBezTo>
                        <a:cubicBezTo>
                          <a:pt x="32" y="3"/>
                          <a:pt x="67" y="0"/>
                          <a:pt x="99" y="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Calibri"/>
                    </a:endParaRPr>
                  </a:p>
                </p:txBody>
              </p:sp>
              <p:sp>
                <p:nvSpPr>
                  <p:cNvPr id="22" name="Freeform 11"/>
                  <p:cNvSpPr>
                    <a:spLocks/>
                  </p:cNvSpPr>
                  <p:nvPr/>
                </p:nvSpPr>
                <p:spPr bwMode="auto">
                  <a:xfrm>
                    <a:off x="2709863" y="5643563"/>
                    <a:ext cx="269875" cy="33337"/>
                  </a:xfrm>
                  <a:custGeom>
                    <a:avLst/>
                    <a:gdLst/>
                    <a:ahLst/>
                    <a:cxnLst>
                      <a:cxn ang="0">
                        <a:pos x="99" y="5"/>
                      </a:cxn>
                      <a:cxn ang="0">
                        <a:pos x="99" y="11"/>
                      </a:cxn>
                      <a:cxn ang="0">
                        <a:pos x="0" y="12"/>
                      </a:cxn>
                      <a:cxn ang="0">
                        <a:pos x="0" y="6"/>
                      </a:cxn>
                      <a:cxn ang="0">
                        <a:pos x="99" y="5"/>
                      </a:cxn>
                    </a:cxnLst>
                    <a:rect l="0" t="0" r="r" b="b"/>
                    <a:pathLst>
                      <a:path w="99" h="12">
                        <a:moveTo>
                          <a:pt x="99" y="5"/>
                        </a:moveTo>
                        <a:cubicBezTo>
                          <a:pt x="99" y="11"/>
                          <a:pt x="99" y="11"/>
                          <a:pt x="99" y="11"/>
                        </a:cubicBezTo>
                        <a:cubicBezTo>
                          <a:pt x="67" y="7"/>
                          <a:pt x="32" y="9"/>
                          <a:pt x="0" y="12"/>
                        </a:cubicBezTo>
                        <a:cubicBezTo>
                          <a:pt x="0" y="6"/>
                          <a:pt x="0" y="6"/>
                          <a:pt x="0" y="6"/>
                        </a:cubicBezTo>
                        <a:cubicBezTo>
                          <a:pt x="32" y="3"/>
                          <a:pt x="67" y="0"/>
                          <a:pt x="99" y="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Calibri"/>
                    </a:endParaRPr>
                  </a:p>
                </p:txBody>
              </p:sp>
              <p:sp>
                <p:nvSpPr>
                  <p:cNvPr id="23" name="Freeform 12"/>
                  <p:cNvSpPr>
                    <a:spLocks/>
                  </p:cNvSpPr>
                  <p:nvPr/>
                </p:nvSpPr>
                <p:spPr bwMode="auto">
                  <a:xfrm>
                    <a:off x="2709863" y="5613400"/>
                    <a:ext cx="269875" cy="33337"/>
                  </a:xfrm>
                  <a:custGeom>
                    <a:avLst/>
                    <a:gdLst/>
                    <a:ahLst/>
                    <a:cxnLst>
                      <a:cxn ang="0">
                        <a:pos x="99" y="5"/>
                      </a:cxn>
                      <a:cxn ang="0">
                        <a:pos x="99" y="11"/>
                      </a:cxn>
                      <a:cxn ang="0">
                        <a:pos x="0" y="12"/>
                      </a:cxn>
                      <a:cxn ang="0">
                        <a:pos x="0" y="5"/>
                      </a:cxn>
                      <a:cxn ang="0">
                        <a:pos x="99" y="5"/>
                      </a:cxn>
                    </a:cxnLst>
                    <a:rect l="0" t="0" r="r" b="b"/>
                    <a:pathLst>
                      <a:path w="99" h="12">
                        <a:moveTo>
                          <a:pt x="99" y="5"/>
                        </a:moveTo>
                        <a:cubicBezTo>
                          <a:pt x="99" y="11"/>
                          <a:pt x="99" y="11"/>
                          <a:pt x="99" y="11"/>
                        </a:cubicBezTo>
                        <a:cubicBezTo>
                          <a:pt x="67" y="6"/>
                          <a:pt x="32" y="8"/>
                          <a:pt x="0" y="12"/>
                        </a:cubicBezTo>
                        <a:cubicBezTo>
                          <a:pt x="0" y="5"/>
                          <a:pt x="0" y="5"/>
                          <a:pt x="0" y="5"/>
                        </a:cubicBezTo>
                        <a:cubicBezTo>
                          <a:pt x="32" y="2"/>
                          <a:pt x="67" y="0"/>
                          <a:pt x="99" y="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Calibri"/>
                    </a:endParaRPr>
                  </a:p>
                </p:txBody>
              </p:sp>
              <p:sp>
                <p:nvSpPr>
                  <p:cNvPr id="24" name="Freeform 13"/>
                  <p:cNvSpPr>
                    <a:spLocks/>
                  </p:cNvSpPr>
                  <p:nvPr/>
                </p:nvSpPr>
                <p:spPr bwMode="auto">
                  <a:xfrm>
                    <a:off x="2709863" y="5581650"/>
                    <a:ext cx="269875" cy="31750"/>
                  </a:xfrm>
                  <a:custGeom>
                    <a:avLst/>
                    <a:gdLst/>
                    <a:ahLst/>
                    <a:cxnLst>
                      <a:cxn ang="0">
                        <a:pos x="99" y="5"/>
                      </a:cxn>
                      <a:cxn ang="0">
                        <a:pos x="99" y="11"/>
                      </a:cxn>
                      <a:cxn ang="0">
                        <a:pos x="0" y="12"/>
                      </a:cxn>
                      <a:cxn ang="0">
                        <a:pos x="0" y="5"/>
                      </a:cxn>
                      <a:cxn ang="0">
                        <a:pos x="99" y="5"/>
                      </a:cxn>
                    </a:cxnLst>
                    <a:rect l="0" t="0" r="r" b="b"/>
                    <a:pathLst>
                      <a:path w="99" h="12">
                        <a:moveTo>
                          <a:pt x="99" y="5"/>
                        </a:moveTo>
                        <a:cubicBezTo>
                          <a:pt x="99" y="11"/>
                          <a:pt x="99" y="11"/>
                          <a:pt x="99" y="11"/>
                        </a:cubicBezTo>
                        <a:cubicBezTo>
                          <a:pt x="67" y="7"/>
                          <a:pt x="32" y="9"/>
                          <a:pt x="0" y="12"/>
                        </a:cubicBezTo>
                        <a:cubicBezTo>
                          <a:pt x="0" y="5"/>
                          <a:pt x="0" y="5"/>
                          <a:pt x="0" y="5"/>
                        </a:cubicBezTo>
                        <a:cubicBezTo>
                          <a:pt x="32" y="2"/>
                          <a:pt x="67" y="0"/>
                          <a:pt x="99" y="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Calibri"/>
                    </a:endParaRPr>
                  </a:p>
                </p:txBody>
              </p:sp>
              <p:sp>
                <p:nvSpPr>
                  <p:cNvPr id="25" name="Freeform 14"/>
                  <p:cNvSpPr>
                    <a:spLocks/>
                  </p:cNvSpPr>
                  <p:nvPr/>
                </p:nvSpPr>
                <p:spPr bwMode="auto">
                  <a:xfrm>
                    <a:off x="2709863" y="5548313"/>
                    <a:ext cx="269875" cy="33337"/>
                  </a:xfrm>
                  <a:custGeom>
                    <a:avLst/>
                    <a:gdLst/>
                    <a:ahLst/>
                    <a:cxnLst>
                      <a:cxn ang="0">
                        <a:pos x="99" y="5"/>
                      </a:cxn>
                      <a:cxn ang="0">
                        <a:pos x="99" y="11"/>
                      </a:cxn>
                      <a:cxn ang="0">
                        <a:pos x="0" y="12"/>
                      </a:cxn>
                      <a:cxn ang="0">
                        <a:pos x="0" y="5"/>
                      </a:cxn>
                      <a:cxn ang="0">
                        <a:pos x="99" y="5"/>
                      </a:cxn>
                    </a:cxnLst>
                    <a:rect l="0" t="0" r="r" b="b"/>
                    <a:pathLst>
                      <a:path w="99" h="12">
                        <a:moveTo>
                          <a:pt x="99" y="5"/>
                        </a:moveTo>
                        <a:cubicBezTo>
                          <a:pt x="99" y="11"/>
                          <a:pt x="99" y="11"/>
                          <a:pt x="99" y="11"/>
                        </a:cubicBezTo>
                        <a:cubicBezTo>
                          <a:pt x="67" y="7"/>
                          <a:pt x="32" y="9"/>
                          <a:pt x="0" y="12"/>
                        </a:cubicBezTo>
                        <a:cubicBezTo>
                          <a:pt x="0" y="5"/>
                          <a:pt x="0" y="5"/>
                          <a:pt x="0" y="5"/>
                        </a:cubicBezTo>
                        <a:cubicBezTo>
                          <a:pt x="32" y="2"/>
                          <a:pt x="67" y="0"/>
                          <a:pt x="99" y="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Calibri"/>
                    </a:endParaRPr>
                  </a:p>
                </p:txBody>
              </p:sp>
              <p:sp>
                <p:nvSpPr>
                  <p:cNvPr id="26" name="Freeform 15"/>
                  <p:cNvSpPr>
                    <a:spLocks/>
                  </p:cNvSpPr>
                  <p:nvPr/>
                </p:nvSpPr>
                <p:spPr bwMode="auto">
                  <a:xfrm>
                    <a:off x="2709863" y="5514975"/>
                    <a:ext cx="269875" cy="33337"/>
                  </a:xfrm>
                  <a:custGeom>
                    <a:avLst/>
                    <a:gdLst/>
                    <a:ahLst/>
                    <a:cxnLst>
                      <a:cxn ang="0">
                        <a:pos x="99" y="5"/>
                      </a:cxn>
                      <a:cxn ang="0">
                        <a:pos x="99" y="11"/>
                      </a:cxn>
                      <a:cxn ang="0">
                        <a:pos x="0" y="12"/>
                      </a:cxn>
                      <a:cxn ang="0">
                        <a:pos x="0" y="6"/>
                      </a:cxn>
                      <a:cxn ang="0">
                        <a:pos x="99" y="5"/>
                      </a:cxn>
                    </a:cxnLst>
                    <a:rect l="0" t="0" r="r" b="b"/>
                    <a:pathLst>
                      <a:path w="99" h="12">
                        <a:moveTo>
                          <a:pt x="99" y="5"/>
                        </a:moveTo>
                        <a:cubicBezTo>
                          <a:pt x="99" y="11"/>
                          <a:pt x="99" y="11"/>
                          <a:pt x="99" y="11"/>
                        </a:cubicBezTo>
                        <a:cubicBezTo>
                          <a:pt x="67" y="7"/>
                          <a:pt x="32" y="9"/>
                          <a:pt x="0" y="12"/>
                        </a:cubicBezTo>
                        <a:cubicBezTo>
                          <a:pt x="0" y="6"/>
                          <a:pt x="0" y="6"/>
                          <a:pt x="0" y="6"/>
                        </a:cubicBezTo>
                        <a:cubicBezTo>
                          <a:pt x="32" y="2"/>
                          <a:pt x="67" y="0"/>
                          <a:pt x="99" y="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Calibri"/>
                    </a:endParaRPr>
                  </a:p>
                </p:txBody>
              </p:sp>
              <p:sp>
                <p:nvSpPr>
                  <p:cNvPr id="27" name="Freeform 16"/>
                  <p:cNvSpPr>
                    <a:spLocks/>
                  </p:cNvSpPr>
                  <p:nvPr/>
                </p:nvSpPr>
                <p:spPr bwMode="auto">
                  <a:xfrm>
                    <a:off x="2709863" y="5483225"/>
                    <a:ext cx="269875" cy="31750"/>
                  </a:xfrm>
                  <a:custGeom>
                    <a:avLst/>
                    <a:gdLst/>
                    <a:ahLst/>
                    <a:cxnLst>
                      <a:cxn ang="0">
                        <a:pos x="99" y="5"/>
                      </a:cxn>
                      <a:cxn ang="0">
                        <a:pos x="99" y="11"/>
                      </a:cxn>
                      <a:cxn ang="0">
                        <a:pos x="0" y="12"/>
                      </a:cxn>
                      <a:cxn ang="0">
                        <a:pos x="0" y="6"/>
                      </a:cxn>
                      <a:cxn ang="0">
                        <a:pos x="99" y="5"/>
                      </a:cxn>
                    </a:cxnLst>
                    <a:rect l="0" t="0" r="r" b="b"/>
                    <a:pathLst>
                      <a:path w="99" h="12">
                        <a:moveTo>
                          <a:pt x="99" y="5"/>
                        </a:moveTo>
                        <a:cubicBezTo>
                          <a:pt x="99" y="11"/>
                          <a:pt x="99" y="11"/>
                          <a:pt x="99" y="11"/>
                        </a:cubicBezTo>
                        <a:cubicBezTo>
                          <a:pt x="67" y="7"/>
                          <a:pt x="32" y="9"/>
                          <a:pt x="0" y="12"/>
                        </a:cubicBezTo>
                        <a:cubicBezTo>
                          <a:pt x="0" y="6"/>
                          <a:pt x="0" y="6"/>
                          <a:pt x="0" y="6"/>
                        </a:cubicBezTo>
                        <a:cubicBezTo>
                          <a:pt x="32" y="3"/>
                          <a:pt x="67" y="0"/>
                          <a:pt x="99" y="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Calibri"/>
                    </a:endParaRPr>
                  </a:p>
                </p:txBody>
              </p:sp>
              <p:sp>
                <p:nvSpPr>
                  <p:cNvPr id="28" name="Freeform 17"/>
                  <p:cNvSpPr>
                    <a:spLocks/>
                  </p:cNvSpPr>
                  <p:nvPr/>
                </p:nvSpPr>
                <p:spPr bwMode="auto">
                  <a:xfrm>
                    <a:off x="2709863" y="5449888"/>
                    <a:ext cx="269875" cy="33337"/>
                  </a:xfrm>
                  <a:custGeom>
                    <a:avLst/>
                    <a:gdLst/>
                    <a:ahLst/>
                    <a:cxnLst>
                      <a:cxn ang="0">
                        <a:pos x="99" y="5"/>
                      </a:cxn>
                      <a:cxn ang="0">
                        <a:pos x="99" y="12"/>
                      </a:cxn>
                      <a:cxn ang="0">
                        <a:pos x="0" y="12"/>
                      </a:cxn>
                      <a:cxn ang="0">
                        <a:pos x="0" y="6"/>
                      </a:cxn>
                      <a:cxn ang="0">
                        <a:pos x="99" y="5"/>
                      </a:cxn>
                    </a:cxnLst>
                    <a:rect l="0" t="0" r="r" b="b"/>
                    <a:pathLst>
                      <a:path w="99" h="12">
                        <a:moveTo>
                          <a:pt x="99" y="5"/>
                        </a:moveTo>
                        <a:cubicBezTo>
                          <a:pt x="99" y="12"/>
                          <a:pt x="99" y="12"/>
                          <a:pt x="99" y="12"/>
                        </a:cubicBezTo>
                        <a:cubicBezTo>
                          <a:pt x="67" y="7"/>
                          <a:pt x="32" y="9"/>
                          <a:pt x="0" y="12"/>
                        </a:cubicBezTo>
                        <a:cubicBezTo>
                          <a:pt x="0" y="6"/>
                          <a:pt x="0" y="6"/>
                          <a:pt x="0" y="6"/>
                        </a:cubicBezTo>
                        <a:cubicBezTo>
                          <a:pt x="32" y="3"/>
                          <a:pt x="67" y="0"/>
                          <a:pt x="99" y="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Calibri"/>
                    </a:endParaRPr>
                  </a:p>
                </p:txBody>
              </p:sp>
              <p:sp>
                <p:nvSpPr>
                  <p:cNvPr id="29" name="Freeform 18"/>
                  <p:cNvSpPr>
                    <a:spLocks noEditPoints="1"/>
                  </p:cNvSpPr>
                  <p:nvPr/>
                </p:nvSpPr>
                <p:spPr bwMode="auto">
                  <a:xfrm>
                    <a:off x="2300288" y="5378450"/>
                    <a:ext cx="755650" cy="538162"/>
                  </a:xfrm>
                  <a:custGeom>
                    <a:avLst/>
                    <a:gdLst/>
                    <a:ahLst/>
                    <a:cxnLst>
                      <a:cxn ang="0">
                        <a:pos x="0" y="17"/>
                      </a:cxn>
                      <a:cxn ang="0">
                        <a:pos x="9" y="17"/>
                      </a:cxn>
                      <a:cxn ang="0">
                        <a:pos x="9" y="7"/>
                      </a:cxn>
                      <a:cxn ang="0">
                        <a:pos x="138" y="7"/>
                      </a:cxn>
                      <a:cxn ang="0">
                        <a:pos x="139" y="7"/>
                      </a:cxn>
                      <a:cxn ang="0">
                        <a:pos x="139" y="7"/>
                      </a:cxn>
                      <a:cxn ang="0">
                        <a:pos x="268" y="7"/>
                      </a:cxn>
                      <a:cxn ang="0">
                        <a:pos x="268" y="9"/>
                      </a:cxn>
                      <a:cxn ang="0">
                        <a:pos x="268" y="17"/>
                      </a:cxn>
                      <a:cxn ang="0">
                        <a:pos x="277" y="17"/>
                      </a:cxn>
                      <a:cxn ang="0">
                        <a:pos x="277" y="190"/>
                      </a:cxn>
                      <a:cxn ang="0">
                        <a:pos x="268" y="190"/>
                      </a:cxn>
                      <a:cxn ang="0">
                        <a:pos x="166" y="190"/>
                      </a:cxn>
                      <a:cxn ang="0">
                        <a:pos x="139" y="197"/>
                      </a:cxn>
                      <a:cxn ang="0">
                        <a:pos x="111" y="190"/>
                      </a:cxn>
                      <a:cxn ang="0">
                        <a:pos x="9" y="190"/>
                      </a:cxn>
                      <a:cxn ang="0">
                        <a:pos x="0" y="190"/>
                      </a:cxn>
                      <a:cxn ang="0">
                        <a:pos x="0" y="17"/>
                      </a:cxn>
                      <a:cxn ang="0">
                        <a:pos x="18" y="12"/>
                      </a:cxn>
                      <a:cxn ang="0">
                        <a:pos x="136" y="12"/>
                      </a:cxn>
                      <a:cxn ang="0">
                        <a:pos x="136" y="180"/>
                      </a:cxn>
                      <a:cxn ang="0">
                        <a:pos x="18" y="180"/>
                      </a:cxn>
                      <a:cxn ang="0">
                        <a:pos x="18" y="12"/>
                      </a:cxn>
                      <a:cxn ang="0">
                        <a:pos x="259" y="12"/>
                      </a:cxn>
                      <a:cxn ang="0">
                        <a:pos x="141" y="12"/>
                      </a:cxn>
                      <a:cxn ang="0">
                        <a:pos x="141" y="180"/>
                      </a:cxn>
                      <a:cxn ang="0">
                        <a:pos x="259" y="180"/>
                      </a:cxn>
                      <a:cxn ang="0">
                        <a:pos x="259" y="12"/>
                      </a:cxn>
                    </a:cxnLst>
                    <a:rect l="0" t="0" r="r" b="b"/>
                    <a:pathLst>
                      <a:path w="277" h="197">
                        <a:moveTo>
                          <a:pt x="0" y="17"/>
                        </a:moveTo>
                        <a:cubicBezTo>
                          <a:pt x="9" y="17"/>
                          <a:pt x="9" y="17"/>
                          <a:pt x="9" y="17"/>
                        </a:cubicBezTo>
                        <a:cubicBezTo>
                          <a:pt x="9" y="7"/>
                          <a:pt x="9" y="7"/>
                          <a:pt x="9" y="7"/>
                        </a:cubicBezTo>
                        <a:cubicBezTo>
                          <a:pt x="53" y="0"/>
                          <a:pt x="96" y="3"/>
                          <a:pt x="138" y="7"/>
                        </a:cubicBezTo>
                        <a:cubicBezTo>
                          <a:pt x="139" y="7"/>
                          <a:pt x="139" y="7"/>
                          <a:pt x="139" y="7"/>
                        </a:cubicBezTo>
                        <a:cubicBezTo>
                          <a:pt x="139" y="7"/>
                          <a:pt x="139" y="7"/>
                          <a:pt x="139" y="7"/>
                        </a:cubicBezTo>
                        <a:cubicBezTo>
                          <a:pt x="181" y="3"/>
                          <a:pt x="224" y="0"/>
                          <a:pt x="268" y="7"/>
                        </a:cubicBezTo>
                        <a:cubicBezTo>
                          <a:pt x="268" y="9"/>
                          <a:pt x="268" y="9"/>
                          <a:pt x="268" y="9"/>
                        </a:cubicBezTo>
                        <a:cubicBezTo>
                          <a:pt x="268" y="17"/>
                          <a:pt x="268" y="17"/>
                          <a:pt x="268" y="17"/>
                        </a:cubicBezTo>
                        <a:cubicBezTo>
                          <a:pt x="277" y="17"/>
                          <a:pt x="277" y="17"/>
                          <a:pt x="277" y="17"/>
                        </a:cubicBezTo>
                        <a:cubicBezTo>
                          <a:pt x="277" y="190"/>
                          <a:pt x="277" y="190"/>
                          <a:pt x="277" y="190"/>
                        </a:cubicBezTo>
                        <a:cubicBezTo>
                          <a:pt x="268" y="190"/>
                          <a:pt x="268" y="190"/>
                          <a:pt x="268" y="190"/>
                        </a:cubicBezTo>
                        <a:cubicBezTo>
                          <a:pt x="166" y="190"/>
                          <a:pt x="166" y="190"/>
                          <a:pt x="166" y="190"/>
                        </a:cubicBezTo>
                        <a:cubicBezTo>
                          <a:pt x="159" y="195"/>
                          <a:pt x="149" y="197"/>
                          <a:pt x="139" y="197"/>
                        </a:cubicBezTo>
                        <a:cubicBezTo>
                          <a:pt x="128" y="197"/>
                          <a:pt x="118" y="195"/>
                          <a:pt x="111" y="190"/>
                        </a:cubicBezTo>
                        <a:cubicBezTo>
                          <a:pt x="9" y="190"/>
                          <a:pt x="9" y="190"/>
                          <a:pt x="9" y="190"/>
                        </a:cubicBezTo>
                        <a:cubicBezTo>
                          <a:pt x="0" y="190"/>
                          <a:pt x="0" y="190"/>
                          <a:pt x="0" y="190"/>
                        </a:cubicBezTo>
                        <a:cubicBezTo>
                          <a:pt x="0" y="17"/>
                          <a:pt x="0" y="17"/>
                          <a:pt x="0" y="17"/>
                        </a:cubicBezTo>
                        <a:close/>
                        <a:moveTo>
                          <a:pt x="18" y="12"/>
                        </a:moveTo>
                        <a:cubicBezTo>
                          <a:pt x="53" y="5"/>
                          <a:pt x="94" y="7"/>
                          <a:pt x="136" y="12"/>
                        </a:cubicBezTo>
                        <a:cubicBezTo>
                          <a:pt x="136" y="180"/>
                          <a:pt x="136" y="180"/>
                          <a:pt x="136" y="180"/>
                        </a:cubicBezTo>
                        <a:cubicBezTo>
                          <a:pt x="95" y="176"/>
                          <a:pt x="55" y="174"/>
                          <a:pt x="18" y="180"/>
                        </a:cubicBezTo>
                        <a:cubicBezTo>
                          <a:pt x="18" y="12"/>
                          <a:pt x="18" y="12"/>
                          <a:pt x="18" y="12"/>
                        </a:cubicBezTo>
                        <a:close/>
                        <a:moveTo>
                          <a:pt x="259" y="12"/>
                        </a:moveTo>
                        <a:cubicBezTo>
                          <a:pt x="224" y="5"/>
                          <a:pt x="183" y="7"/>
                          <a:pt x="141" y="12"/>
                        </a:cubicBezTo>
                        <a:cubicBezTo>
                          <a:pt x="141" y="180"/>
                          <a:pt x="141" y="180"/>
                          <a:pt x="141" y="180"/>
                        </a:cubicBezTo>
                        <a:cubicBezTo>
                          <a:pt x="182" y="176"/>
                          <a:pt x="222" y="174"/>
                          <a:pt x="259" y="180"/>
                        </a:cubicBezTo>
                        <a:cubicBezTo>
                          <a:pt x="259" y="12"/>
                          <a:pt x="259" y="12"/>
                          <a:pt x="259"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Calibri"/>
                    </a:endParaRPr>
                  </a:p>
                </p:txBody>
              </p:sp>
              <p:sp>
                <p:nvSpPr>
                  <p:cNvPr id="30" name="Freeform 19"/>
                  <p:cNvSpPr>
                    <a:spLocks noEditPoints="1"/>
                  </p:cNvSpPr>
                  <p:nvPr/>
                </p:nvSpPr>
                <p:spPr bwMode="auto">
                  <a:xfrm>
                    <a:off x="2376488" y="5419725"/>
                    <a:ext cx="603250" cy="388937"/>
                  </a:xfrm>
                  <a:custGeom>
                    <a:avLst/>
                    <a:gdLst/>
                    <a:ahLst/>
                    <a:cxnLst>
                      <a:cxn ang="0">
                        <a:pos x="221" y="11"/>
                      </a:cxn>
                      <a:cxn ang="0">
                        <a:pos x="122" y="5"/>
                      </a:cxn>
                      <a:cxn ang="0">
                        <a:pos x="0" y="135"/>
                      </a:cxn>
                      <a:cxn ang="0">
                        <a:pos x="98" y="142"/>
                      </a:cxn>
                      <a:cxn ang="0">
                        <a:pos x="0" y="135"/>
                      </a:cxn>
                      <a:cxn ang="0">
                        <a:pos x="0" y="11"/>
                      </a:cxn>
                      <a:cxn ang="0">
                        <a:pos x="98" y="5"/>
                      </a:cxn>
                      <a:cxn ang="0">
                        <a:pos x="0" y="16"/>
                      </a:cxn>
                      <a:cxn ang="0">
                        <a:pos x="98" y="23"/>
                      </a:cxn>
                      <a:cxn ang="0">
                        <a:pos x="0" y="16"/>
                      </a:cxn>
                      <a:cxn ang="0">
                        <a:pos x="0" y="34"/>
                      </a:cxn>
                      <a:cxn ang="0">
                        <a:pos x="98" y="29"/>
                      </a:cxn>
                      <a:cxn ang="0">
                        <a:pos x="0" y="40"/>
                      </a:cxn>
                      <a:cxn ang="0">
                        <a:pos x="98" y="47"/>
                      </a:cxn>
                      <a:cxn ang="0">
                        <a:pos x="0" y="40"/>
                      </a:cxn>
                      <a:cxn ang="0">
                        <a:pos x="0" y="58"/>
                      </a:cxn>
                      <a:cxn ang="0">
                        <a:pos x="98" y="52"/>
                      </a:cxn>
                      <a:cxn ang="0">
                        <a:pos x="0" y="64"/>
                      </a:cxn>
                      <a:cxn ang="0">
                        <a:pos x="98" y="71"/>
                      </a:cxn>
                      <a:cxn ang="0">
                        <a:pos x="0" y="64"/>
                      </a:cxn>
                      <a:cxn ang="0">
                        <a:pos x="0" y="82"/>
                      </a:cxn>
                      <a:cxn ang="0">
                        <a:pos x="98" y="76"/>
                      </a:cxn>
                      <a:cxn ang="0">
                        <a:pos x="0" y="87"/>
                      </a:cxn>
                      <a:cxn ang="0">
                        <a:pos x="98" y="94"/>
                      </a:cxn>
                      <a:cxn ang="0">
                        <a:pos x="0" y="87"/>
                      </a:cxn>
                      <a:cxn ang="0">
                        <a:pos x="0" y="105"/>
                      </a:cxn>
                      <a:cxn ang="0">
                        <a:pos x="98" y="100"/>
                      </a:cxn>
                      <a:cxn ang="0">
                        <a:pos x="0" y="111"/>
                      </a:cxn>
                      <a:cxn ang="0">
                        <a:pos x="98" y="118"/>
                      </a:cxn>
                      <a:cxn ang="0">
                        <a:pos x="0" y="111"/>
                      </a:cxn>
                      <a:cxn ang="0">
                        <a:pos x="0" y="129"/>
                      </a:cxn>
                      <a:cxn ang="0">
                        <a:pos x="98" y="123"/>
                      </a:cxn>
                    </a:cxnLst>
                    <a:rect l="0" t="0" r="r" b="b"/>
                    <a:pathLst>
                      <a:path w="221" h="142">
                        <a:moveTo>
                          <a:pt x="221" y="5"/>
                        </a:moveTo>
                        <a:cubicBezTo>
                          <a:pt x="221" y="11"/>
                          <a:pt x="221" y="11"/>
                          <a:pt x="221" y="11"/>
                        </a:cubicBezTo>
                        <a:cubicBezTo>
                          <a:pt x="189" y="6"/>
                          <a:pt x="154" y="8"/>
                          <a:pt x="122" y="12"/>
                        </a:cubicBezTo>
                        <a:cubicBezTo>
                          <a:pt x="122" y="5"/>
                          <a:pt x="122" y="5"/>
                          <a:pt x="122" y="5"/>
                        </a:cubicBezTo>
                        <a:cubicBezTo>
                          <a:pt x="154" y="2"/>
                          <a:pt x="189" y="0"/>
                          <a:pt x="221" y="5"/>
                        </a:cubicBezTo>
                        <a:close/>
                        <a:moveTo>
                          <a:pt x="0" y="135"/>
                        </a:moveTo>
                        <a:cubicBezTo>
                          <a:pt x="0" y="141"/>
                          <a:pt x="0" y="141"/>
                          <a:pt x="0" y="141"/>
                        </a:cubicBezTo>
                        <a:cubicBezTo>
                          <a:pt x="32" y="136"/>
                          <a:pt x="66" y="139"/>
                          <a:pt x="98" y="142"/>
                        </a:cubicBezTo>
                        <a:cubicBezTo>
                          <a:pt x="98" y="135"/>
                          <a:pt x="98" y="135"/>
                          <a:pt x="98" y="135"/>
                        </a:cubicBezTo>
                        <a:cubicBezTo>
                          <a:pt x="66" y="132"/>
                          <a:pt x="32" y="130"/>
                          <a:pt x="0" y="135"/>
                        </a:cubicBezTo>
                        <a:close/>
                        <a:moveTo>
                          <a:pt x="0" y="5"/>
                        </a:moveTo>
                        <a:cubicBezTo>
                          <a:pt x="0" y="11"/>
                          <a:pt x="0" y="11"/>
                          <a:pt x="0" y="11"/>
                        </a:cubicBezTo>
                        <a:cubicBezTo>
                          <a:pt x="32" y="6"/>
                          <a:pt x="66" y="8"/>
                          <a:pt x="98" y="12"/>
                        </a:cubicBezTo>
                        <a:cubicBezTo>
                          <a:pt x="98" y="5"/>
                          <a:pt x="98" y="5"/>
                          <a:pt x="98" y="5"/>
                        </a:cubicBezTo>
                        <a:cubicBezTo>
                          <a:pt x="66" y="2"/>
                          <a:pt x="32" y="0"/>
                          <a:pt x="0" y="5"/>
                        </a:cubicBezTo>
                        <a:close/>
                        <a:moveTo>
                          <a:pt x="0" y="16"/>
                        </a:moveTo>
                        <a:cubicBezTo>
                          <a:pt x="0" y="23"/>
                          <a:pt x="0" y="23"/>
                          <a:pt x="0" y="23"/>
                        </a:cubicBezTo>
                        <a:cubicBezTo>
                          <a:pt x="32" y="18"/>
                          <a:pt x="66" y="20"/>
                          <a:pt x="98" y="23"/>
                        </a:cubicBezTo>
                        <a:cubicBezTo>
                          <a:pt x="98" y="17"/>
                          <a:pt x="98" y="17"/>
                          <a:pt x="98" y="17"/>
                        </a:cubicBezTo>
                        <a:cubicBezTo>
                          <a:pt x="66" y="14"/>
                          <a:pt x="32" y="11"/>
                          <a:pt x="0" y="16"/>
                        </a:cubicBezTo>
                        <a:close/>
                        <a:moveTo>
                          <a:pt x="0" y="28"/>
                        </a:moveTo>
                        <a:cubicBezTo>
                          <a:pt x="0" y="34"/>
                          <a:pt x="0" y="34"/>
                          <a:pt x="0" y="34"/>
                        </a:cubicBezTo>
                        <a:cubicBezTo>
                          <a:pt x="32" y="30"/>
                          <a:pt x="66" y="32"/>
                          <a:pt x="98" y="35"/>
                        </a:cubicBezTo>
                        <a:cubicBezTo>
                          <a:pt x="98" y="29"/>
                          <a:pt x="98" y="29"/>
                          <a:pt x="98" y="29"/>
                        </a:cubicBezTo>
                        <a:cubicBezTo>
                          <a:pt x="66" y="26"/>
                          <a:pt x="32" y="23"/>
                          <a:pt x="0" y="28"/>
                        </a:cubicBezTo>
                        <a:close/>
                        <a:moveTo>
                          <a:pt x="0" y="40"/>
                        </a:moveTo>
                        <a:cubicBezTo>
                          <a:pt x="0" y="46"/>
                          <a:pt x="0" y="46"/>
                          <a:pt x="0" y="46"/>
                        </a:cubicBezTo>
                        <a:cubicBezTo>
                          <a:pt x="32" y="42"/>
                          <a:pt x="66" y="44"/>
                          <a:pt x="98" y="47"/>
                        </a:cubicBezTo>
                        <a:cubicBezTo>
                          <a:pt x="98" y="41"/>
                          <a:pt x="98" y="41"/>
                          <a:pt x="98" y="41"/>
                        </a:cubicBezTo>
                        <a:cubicBezTo>
                          <a:pt x="66" y="37"/>
                          <a:pt x="32" y="35"/>
                          <a:pt x="0" y="40"/>
                        </a:cubicBezTo>
                        <a:close/>
                        <a:moveTo>
                          <a:pt x="0" y="52"/>
                        </a:moveTo>
                        <a:cubicBezTo>
                          <a:pt x="0" y="58"/>
                          <a:pt x="0" y="58"/>
                          <a:pt x="0" y="58"/>
                        </a:cubicBezTo>
                        <a:cubicBezTo>
                          <a:pt x="32" y="54"/>
                          <a:pt x="66" y="56"/>
                          <a:pt x="98" y="59"/>
                        </a:cubicBezTo>
                        <a:cubicBezTo>
                          <a:pt x="98" y="52"/>
                          <a:pt x="98" y="52"/>
                          <a:pt x="98" y="52"/>
                        </a:cubicBezTo>
                        <a:cubicBezTo>
                          <a:pt x="66" y="49"/>
                          <a:pt x="32" y="47"/>
                          <a:pt x="0" y="52"/>
                        </a:cubicBezTo>
                        <a:close/>
                        <a:moveTo>
                          <a:pt x="0" y="64"/>
                        </a:moveTo>
                        <a:cubicBezTo>
                          <a:pt x="0" y="70"/>
                          <a:pt x="0" y="70"/>
                          <a:pt x="0" y="70"/>
                        </a:cubicBezTo>
                        <a:cubicBezTo>
                          <a:pt x="32" y="66"/>
                          <a:pt x="66" y="68"/>
                          <a:pt x="98" y="71"/>
                        </a:cubicBezTo>
                        <a:cubicBezTo>
                          <a:pt x="98" y="64"/>
                          <a:pt x="98" y="64"/>
                          <a:pt x="98" y="64"/>
                        </a:cubicBezTo>
                        <a:cubicBezTo>
                          <a:pt x="66" y="61"/>
                          <a:pt x="32" y="59"/>
                          <a:pt x="0" y="64"/>
                        </a:cubicBezTo>
                        <a:close/>
                        <a:moveTo>
                          <a:pt x="0" y="76"/>
                        </a:moveTo>
                        <a:cubicBezTo>
                          <a:pt x="0" y="82"/>
                          <a:pt x="0" y="82"/>
                          <a:pt x="0" y="82"/>
                        </a:cubicBezTo>
                        <a:cubicBezTo>
                          <a:pt x="32" y="77"/>
                          <a:pt x="66" y="79"/>
                          <a:pt x="98" y="83"/>
                        </a:cubicBezTo>
                        <a:cubicBezTo>
                          <a:pt x="98" y="76"/>
                          <a:pt x="98" y="76"/>
                          <a:pt x="98" y="76"/>
                        </a:cubicBezTo>
                        <a:cubicBezTo>
                          <a:pt x="66" y="73"/>
                          <a:pt x="32" y="71"/>
                          <a:pt x="0" y="76"/>
                        </a:cubicBezTo>
                        <a:close/>
                        <a:moveTo>
                          <a:pt x="0" y="87"/>
                        </a:moveTo>
                        <a:cubicBezTo>
                          <a:pt x="0" y="93"/>
                          <a:pt x="0" y="93"/>
                          <a:pt x="0" y="93"/>
                        </a:cubicBezTo>
                        <a:cubicBezTo>
                          <a:pt x="32" y="89"/>
                          <a:pt x="66" y="91"/>
                          <a:pt x="98" y="94"/>
                        </a:cubicBezTo>
                        <a:cubicBezTo>
                          <a:pt x="98" y="88"/>
                          <a:pt x="98" y="88"/>
                          <a:pt x="98" y="88"/>
                        </a:cubicBezTo>
                        <a:cubicBezTo>
                          <a:pt x="66" y="85"/>
                          <a:pt x="32" y="82"/>
                          <a:pt x="0" y="87"/>
                        </a:cubicBezTo>
                        <a:close/>
                        <a:moveTo>
                          <a:pt x="0" y="99"/>
                        </a:moveTo>
                        <a:cubicBezTo>
                          <a:pt x="0" y="105"/>
                          <a:pt x="0" y="105"/>
                          <a:pt x="0" y="105"/>
                        </a:cubicBezTo>
                        <a:cubicBezTo>
                          <a:pt x="32" y="101"/>
                          <a:pt x="66" y="103"/>
                          <a:pt x="98" y="106"/>
                        </a:cubicBezTo>
                        <a:cubicBezTo>
                          <a:pt x="98" y="100"/>
                          <a:pt x="98" y="100"/>
                          <a:pt x="98" y="100"/>
                        </a:cubicBezTo>
                        <a:cubicBezTo>
                          <a:pt x="66" y="97"/>
                          <a:pt x="32" y="94"/>
                          <a:pt x="0" y="99"/>
                        </a:cubicBezTo>
                        <a:close/>
                        <a:moveTo>
                          <a:pt x="0" y="111"/>
                        </a:moveTo>
                        <a:cubicBezTo>
                          <a:pt x="0" y="117"/>
                          <a:pt x="0" y="117"/>
                          <a:pt x="0" y="117"/>
                        </a:cubicBezTo>
                        <a:cubicBezTo>
                          <a:pt x="32" y="113"/>
                          <a:pt x="66" y="115"/>
                          <a:pt x="98" y="118"/>
                        </a:cubicBezTo>
                        <a:cubicBezTo>
                          <a:pt x="98" y="112"/>
                          <a:pt x="98" y="112"/>
                          <a:pt x="98" y="112"/>
                        </a:cubicBezTo>
                        <a:cubicBezTo>
                          <a:pt x="66" y="108"/>
                          <a:pt x="32" y="106"/>
                          <a:pt x="0" y="111"/>
                        </a:cubicBezTo>
                        <a:close/>
                        <a:moveTo>
                          <a:pt x="0" y="123"/>
                        </a:moveTo>
                        <a:cubicBezTo>
                          <a:pt x="0" y="129"/>
                          <a:pt x="0" y="129"/>
                          <a:pt x="0" y="129"/>
                        </a:cubicBezTo>
                        <a:cubicBezTo>
                          <a:pt x="32" y="125"/>
                          <a:pt x="66" y="127"/>
                          <a:pt x="98" y="130"/>
                        </a:cubicBezTo>
                        <a:cubicBezTo>
                          <a:pt x="98" y="123"/>
                          <a:pt x="98" y="123"/>
                          <a:pt x="98" y="123"/>
                        </a:cubicBezTo>
                        <a:cubicBezTo>
                          <a:pt x="66" y="120"/>
                          <a:pt x="32" y="118"/>
                          <a:pt x="0" y="12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Calibri"/>
                    </a:endParaRPr>
                  </a:p>
                </p:txBody>
              </p:sp>
            </p:grpSp>
          </p:grpSp>
        </p:grpSp>
      </p:grpSp>
    </p:spTree>
    <p:extLst>
      <p:ext uri="{BB962C8B-B14F-4D97-AF65-F5344CB8AC3E}">
        <p14:creationId xmlns:p14="http://schemas.microsoft.com/office/powerpoint/2010/main" val="40056163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pPr lvl="0"/>
            <a:r>
              <a:rPr lang="cs-CZ" sz="4000" u="none" cap="all" dirty="0">
                <a:solidFill>
                  <a:srgbClr val="FFFFFF"/>
                </a:solidFill>
                <a:latin typeface="Calibri"/>
              </a:rPr>
              <a:t>Hlavní závěry</a:t>
            </a:r>
            <a:r>
              <a:rPr lang="en-US" sz="4000" u="none" cap="all" dirty="0">
                <a:solidFill>
                  <a:srgbClr val="FFFFFF"/>
                </a:solidFill>
                <a:latin typeface="Calibri"/>
              </a:rPr>
              <a:t/>
            </a:r>
            <a:br>
              <a:rPr lang="en-US" sz="4000" u="none" cap="all" dirty="0">
                <a:solidFill>
                  <a:srgbClr val="FFFFFF"/>
                </a:solidFill>
                <a:latin typeface="Calibri"/>
              </a:rPr>
            </a:br>
            <a:endParaRPr lang="cs-CZ" dirty="0"/>
          </a:p>
        </p:txBody>
      </p:sp>
      <p:sp>
        <p:nvSpPr>
          <p:cNvPr id="2" name="Zástupný symbol pro číslo snímku 1"/>
          <p:cNvSpPr>
            <a:spLocks noGrp="1"/>
          </p:cNvSpPr>
          <p:nvPr>
            <p:ph type="sldNum" sz="quarter" idx="11"/>
          </p:nvPr>
        </p:nvSpPr>
        <p:spPr/>
        <p:txBody>
          <a:bodyPr/>
          <a:lstStyle/>
          <a:p>
            <a:pPr defTabSz="685800">
              <a:defRPr/>
            </a:pPr>
            <a:fld id="{EFA7B33C-2957-4FED-A986-F7D0C74A1F7C}" type="slidenum">
              <a:rPr lang="cs-CZ" smtClean="0"/>
              <a:pPr defTabSz="685800">
                <a:defRPr/>
              </a:pPr>
              <a:t>6</a:t>
            </a:fld>
            <a:endParaRPr lang="cs-CZ" dirty="0"/>
          </a:p>
        </p:txBody>
      </p:sp>
    </p:spTree>
    <p:extLst>
      <p:ext uri="{BB962C8B-B14F-4D97-AF65-F5344CB8AC3E}">
        <p14:creationId xmlns:p14="http://schemas.microsoft.com/office/powerpoint/2010/main" val="40711223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p:cNvSpPr>
            <a:spLocks noGrp="1"/>
          </p:cNvSpPr>
          <p:nvPr>
            <p:ph type="sldNum" sz="quarter" idx="12"/>
          </p:nvPr>
        </p:nvSpPr>
        <p:spPr/>
        <p:txBody>
          <a:bodyPr/>
          <a:lstStyle/>
          <a:p>
            <a:pPr defTabSz="685800">
              <a:defRPr/>
            </a:pPr>
            <a:r>
              <a:rPr lang="cs-CZ" dirty="0">
                <a:solidFill>
                  <a:prstClr val="white"/>
                </a:solidFill>
              </a:rPr>
              <a:t>8</a:t>
            </a:r>
          </a:p>
        </p:txBody>
      </p:sp>
      <p:sp>
        <p:nvSpPr>
          <p:cNvPr id="5" name="Zástupný symbol pro text 4"/>
          <p:cNvSpPr txBox="1">
            <a:spLocks/>
          </p:cNvSpPr>
          <p:nvPr/>
        </p:nvSpPr>
        <p:spPr>
          <a:xfrm>
            <a:off x="166765" y="188107"/>
            <a:ext cx="6710396" cy="442661"/>
          </a:xfrm>
          <a:prstGeom prst="rect">
            <a:avLst/>
          </a:prstGeom>
        </p:spPr>
        <p:txBody>
          <a:bodyPr/>
          <a:lstStyle>
            <a:lvl1pPr marL="174625" indent="-174625" algn="l" defTabSz="914400" rtl="0" eaLnBrk="1" latinLnBrk="0" hangingPunct="1">
              <a:spcBef>
                <a:spcPct val="20000"/>
              </a:spcBef>
              <a:buFont typeface="Wingdings" pitchFamily="2" charset="2"/>
              <a:buChar char="§"/>
              <a:defRPr sz="2000" kern="1200">
                <a:solidFill>
                  <a:srgbClr val="404040"/>
                </a:solidFill>
                <a:latin typeface="Calibri" pitchFamily="34" charset="0"/>
                <a:ea typeface="+mn-ea"/>
                <a:cs typeface="Arial" pitchFamily="34" charset="0"/>
              </a:defRPr>
            </a:lvl1pPr>
            <a:lvl2pPr marL="444500" indent="-203200" algn="l" defTabSz="914400" rtl="0" eaLnBrk="1" latinLnBrk="0" hangingPunct="1">
              <a:spcBef>
                <a:spcPct val="20000"/>
              </a:spcBef>
              <a:buSzPct val="100000"/>
              <a:buFont typeface="Wingdings" panose="05000000000000000000" pitchFamily="2" charset="2"/>
              <a:buChar char="§"/>
              <a:defRPr sz="1800" kern="1200">
                <a:solidFill>
                  <a:srgbClr val="404040"/>
                </a:solidFill>
                <a:latin typeface="Calibri" pitchFamily="34" charset="0"/>
                <a:ea typeface="+mn-ea"/>
                <a:cs typeface="Arial" pitchFamily="34" charset="0"/>
              </a:defRPr>
            </a:lvl2pPr>
            <a:lvl3pPr marL="622300" indent="-127000" algn="l" defTabSz="914400" rtl="0" eaLnBrk="1" latinLnBrk="0" hangingPunct="1">
              <a:spcBef>
                <a:spcPct val="20000"/>
              </a:spcBef>
              <a:buSzPct val="100000"/>
              <a:buFont typeface="Arial" pitchFamily="34" charset="0"/>
              <a:buNone/>
              <a:defRPr sz="1800" kern="1200">
                <a:solidFill>
                  <a:srgbClr val="404040"/>
                </a:solidFill>
                <a:latin typeface="Calibri" pitchFamily="34" charset="0"/>
                <a:ea typeface="+mn-ea"/>
                <a:cs typeface="Arial" pitchFamily="34" charset="0"/>
              </a:defRPr>
            </a:lvl3pPr>
            <a:lvl4pPr marL="901700" indent="-139700" algn="l" defTabSz="914400" rtl="0" eaLnBrk="1" latinLnBrk="0" hangingPunct="1">
              <a:spcBef>
                <a:spcPct val="20000"/>
              </a:spcBef>
              <a:buFont typeface="Arial" pitchFamily="34" charset="0"/>
              <a:buNone/>
              <a:defRPr sz="1600" kern="1200">
                <a:solidFill>
                  <a:srgbClr val="404040"/>
                </a:solidFill>
                <a:latin typeface="Calibri" pitchFamily="34" charset="0"/>
                <a:ea typeface="+mn-ea"/>
                <a:cs typeface="Arial" pitchFamily="34" charset="0"/>
              </a:defRPr>
            </a:lvl4pPr>
            <a:lvl5pPr marL="1257300" indent="-139700" algn="l" defTabSz="914400" rtl="0" eaLnBrk="1" latinLnBrk="0" hangingPunct="1">
              <a:spcBef>
                <a:spcPct val="20000"/>
              </a:spcBef>
              <a:buFont typeface="Arial" pitchFamily="34" charset="0"/>
              <a:buNone/>
              <a:defRPr sz="1400" kern="1200">
                <a:solidFill>
                  <a:srgbClr val="404040"/>
                </a:solidFill>
                <a:latin typeface="Calibri"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Wingdings" pitchFamily="2" charset="2"/>
              <a:buNone/>
              <a:tabLst/>
              <a:defRPr/>
            </a:pPr>
            <a:r>
              <a:rPr kumimoji="0" lang="pl-PL" sz="1800" b="0" i="0" u="none" strike="noStrike" kern="1200" cap="none" spc="0" normalizeH="0" baseline="0" noProof="0" dirty="0">
                <a:ln>
                  <a:noFill/>
                </a:ln>
                <a:effectLst/>
                <a:uLnTx/>
                <a:uFillTx/>
                <a:latin typeface="Calibri" pitchFamily="34" charset="0"/>
                <a:ea typeface="+mn-ea"/>
                <a:cs typeface="Arial" pitchFamily="34" charset="0"/>
              </a:rPr>
              <a:t>HLAVNÍ ZÁVĚRY</a:t>
            </a:r>
          </a:p>
        </p:txBody>
      </p:sp>
      <p:sp>
        <p:nvSpPr>
          <p:cNvPr id="27" name="Obdélník 26"/>
          <p:cNvSpPr/>
          <p:nvPr/>
        </p:nvSpPr>
        <p:spPr>
          <a:xfrm>
            <a:off x="126141" y="699542"/>
            <a:ext cx="4352309" cy="1232928"/>
          </a:xfrm>
          <a:prstGeom prst="rect">
            <a:avLst/>
          </a:prstGeom>
          <a:solidFill>
            <a:srgbClr val="008BCA"/>
          </a:solidFill>
          <a:ln w="25400" cap="flat" cmpd="sng" algn="ctr">
            <a:noFill/>
            <a:prstDash val="solid"/>
          </a:ln>
          <a:effectLst/>
        </p:spPr>
        <p:txBody>
          <a:bodyPr rtlCol="0" anchor="ct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cs-CZ" sz="1600" b="0" i="0" u="none" strike="noStrike" kern="0" cap="none" spc="0" normalizeH="0" baseline="0" noProof="0" dirty="0">
              <a:ln>
                <a:noFill/>
              </a:ln>
              <a:solidFill>
                <a:srgbClr val="FFFFFF"/>
              </a:solidFill>
              <a:effectLst/>
              <a:uLnTx/>
              <a:uFillTx/>
              <a:latin typeface="Calibri"/>
              <a:ea typeface="+mn-ea"/>
              <a:cs typeface="Arial" pitchFamily="34" charset="0"/>
            </a:endParaRPr>
          </a:p>
        </p:txBody>
      </p:sp>
      <p:grpSp>
        <p:nvGrpSpPr>
          <p:cNvPr id="31" name="Group 56"/>
          <p:cNvGrpSpPr/>
          <p:nvPr/>
        </p:nvGrpSpPr>
        <p:grpSpPr>
          <a:xfrm>
            <a:off x="245664" y="699542"/>
            <a:ext cx="3644683" cy="1662464"/>
            <a:chOff x="1619672" y="1271556"/>
            <a:chExt cx="3161558" cy="2137224"/>
          </a:xfrm>
        </p:grpSpPr>
        <p:sp>
          <p:nvSpPr>
            <p:cNvPr id="32" name="TextBox 57"/>
            <p:cNvSpPr txBox="1"/>
            <p:nvPr/>
          </p:nvSpPr>
          <p:spPr>
            <a:xfrm>
              <a:off x="1619673" y="1608481"/>
              <a:ext cx="3161557" cy="1800299"/>
            </a:xfrm>
            <a:prstGeom prst="rect">
              <a:avLst/>
            </a:prstGeom>
          </p:spPr>
          <p:txBody>
            <a:bodyPr wrap="square" rtlCol="0">
              <a:spAutoFit/>
            </a:bodyPr>
            <a:lstStyle/>
            <a:p>
              <a:pPr marL="174625" indent="-174625" defTabSz="914330" fontAlgn="auto">
                <a:spcBef>
                  <a:spcPts val="600"/>
                </a:spcBef>
                <a:spcAft>
                  <a:spcPts val="0"/>
                </a:spcAft>
                <a:buFont typeface="Wingdings" panose="05000000000000000000" pitchFamily="2" charset="2"/>
                <a:buChar char="§"/>
              </a:pPr>
              <a:r>
                <a:rPr lang="cs-CZ" sz="1000" dirty="0">
                  <a:solidFill>
                    <a:srgbClr val="FFFFFF"/>
                  </a:solidFill>
                  <a:latin typeface="Calibri" pitchFamily="34" charset="0"/>
                  <a:cs typeface="Arial" pitchFamily="34" charset="0"/>
                </a:rPr>
                <a:t>Celkové hodnocení TIC je 87 %, stejně  jako v roce 2018</a:t>
              </a:r>
            </a:p>
            <a:p>
              <a:pPr marL="174625" indent="-174625" defTabSz="914330" fontAlgn="auto">
                <a:spcBef>
                  <a:spcPts val="600"/>
                </a:spcBef>
                <a:spcAft>
                  <a:spcPts val="0"/>
                </a:spcAft>
                <a:buFont typeface="Wingdings" panose="05000000000000000000" pitchFamily="2" charset="2"/>
                <a:buChar char="§"/>
              </a:pPr>
              <a:r>
                <a:rPr lang="cs-CZ" sz="1000" dirty="0">
                  <a:solidFill>
                    <a:srgbClr val="FFFFFF"/>
                  </a:solidFill>
                  <a:latin typeface="Calibri" pitchFamily="34" charset="0"/>
                  <a:cs typeface="Arial" pitchFamily="34" charset="0"/>
                </a:rPr>
                <a:t>Mírně se zvýšil počet uzavřených TIC na 6 % (v roce 2018 4 %)</a:t>
              </a:r>
            </a:p>
            <a:p>
              <a:pPr marL="174625" indent="-174625" defTabSz="914330" fontAlgn="auto">
                <a:spcBef>
                  <a:spcPts val="600"/>
                </a:spcBef>
                <a:spcAft>
                  <a:spcPts val="0"/>
                </a:spcAft>
                <a:buFont typeface="Wingdings" panose="05000000000000000000" pitchFamily="2" charset="2"/>
                <a:buChar char="§"/>
              </a:pPr>
              <a:r>
                <a:rPr lang="cs-CZ" sz="1000" dirty="0">
                  <a:solidFill>
                    <a:srgbClr val="FFFFFF"/>
                  </a:solidFill>
                  <a:latin typeface="Calibri" pitchFamily="34" charset="0"/>
                  <a:cs typeface="Arial" pitchFamily="34" charset="0"/>
                </a:rPr>
                <a:t>Nejlépe hodnocená TIC jsou v Plzeňským kraji</a:t>
              </a:r>
            </a:p>
            <a:p>
              <a:pPr marL="174625" indent="-174625" defTabSz="914330" fontAlgn="auto">
                <a:spcBef>
                  <a:spcPts val="600"/>
                </a:spcBef>
                <a:spcAft>
                  <a:spcPts val="0"/>
                </a:spcAft>
                <a:buFont typeface="Wingdings" panose="05000000000000000000" pitchFamily="2" charset="2"/>
                <a:buChar char="§"/>
              </a:pPr>
              <a:r>
                <a:rPr lang="cs-CZ" sz="1000" dirty="0">
                  <a:solidFill>
                    <a:srgbClr val="FFFFFF"/>
                  </a:solidFill>
                  <a:latin typeface="Calibri" pitchFamily="34" charset="0"/>
                  <a:cs typeface="Arial" pitchFamily="34" charset="0"/>
                </a:rPr>
                <a:t>32 % TIC dosáhlo stoprocentního výsledku</a:t>
              </a:r>
            </a:p>
            <a:p>
              <a:pPr marL="174625" indent="-174625" defTabSz="914330" fontAlgn="auto">
                <a:spcBef>
                  <a:spcPts val="600"/>
                </a:spcBef>
                <a:spcAft>
                  <a:spcPts val="0"/>
                </a:spcAft>
                <a:buFont typeface="Wingdings" panose="05000000000000000000" pitchFamily="2" charset="2"/>
                <a:buChar char="§"/>
              </a:pPr>
              <a:endParaRPr lang="cs-CZ" sz="1000" dirty="0">
                <a:solidFill>
                  <a:srgbClr val="FFFFFF"/>
                </a:solidFill>
                <a:latin typeface="Calibri" pitchFamily="34" charset="0"/>
                <a:cs typeface="Arial" pitchFamily="34" charset="0"/>
              </a:endParaRPr>
            </a:p>
            <a:p>
              <a:pPr marL="174625" indent="-174625" defTabSz="914330" fontAlgn="auto">
                <a:spcBef>
                  <a:spcPts val="600"/>
                </a:spcBef>
                <a:spcAft>
                  <a:spcPts val="0"/>
                </a:spcAft>
                <a:buFont typeface="Wingdings" panose="05000000000000000000" pitchFamily="2" charset="2"/>
                <a:buChar char="§"/>
              </a:pPr>
              <a:endParaRPr lang="cs-CZ" sz="1000" dirty="0">
                <a:solidFill>
                  <a:srgbClr val="FFFFFF"/>
                </a:solidFill>
                <a:latin typeface="Calibri" pitchFamily="34" charset="0"/>
                <a:cs typeface="Arial" pitchFamily="34" charset="0"/>
              </a:endParaRPr>
            </a:p>
          </p:txBody>
        </p:sp>
        <p:sp>
          <p:nvSpPr>
            <p:cNvPr id="33" name="TextBox 58"/>
            <p:cNvSpPr txBox="1"/>
            <p:nvPr/>
          </p:nvSpPr>
          <p:spPr>
            <a:xfrm>
              <a:off x="1619672" y="1271556"/>
              <a:ext cx="3093537" cy="356103"/>
            </a:xfrm>
            <a:prstGeom prst="rect">
              <a:avLst/>
            </a:prstGeom>
          </p:spPr>
          <p:txBody>
            <a:bodyPr wrap="square" rtlCol="0">
              <a:spAutoFit/>
            </a:bodyPr>
            <a:lstStyle/>
            <a:p>
              <a:pPr defTabSz="914330" fontAlgn="auto">
                <a:spcBef>
                  <a:spcPts val="600"/>
                </a:spcBef>
                <a:spcAft>
                  <a:spcPts val="0"/>
                </a:spcAft>
              </a:pPr>
              <a:r>
                <a:rPr lang="pl-PL" sz="1200" b="1" dirty="0">
                  <a:solidFill>
                    <a:srgbClr val="FFFFFF"/>
                  </a:solidFill>
                  <a:latin typeface="Calibri" pitchFamily="34" charset="0"/>
                  <a:cs typeface="Arial" pitchFamily="34" charset="0"/>
                </a:rPr>
                <a:t>VÝSLEDKY VE SROVNÁNÍ S 2018</a:t>
              </a:r>
            </a:p>
          </p:txBody>
        </p:sp>
      </p:grpSp>
      <p:sp>
        <p:nvSpPr>
          <p:cNvPr id="49" name="Freeform 16"/>
          <p:cNvSpPr>
            <a:spLocks noChangeAspect="1" noEditPoints="1"/>
          </p:cNvSpPr>
          <p:nvPr/>
        </p:nvSpPr>
        <p:spPr bwMode="auto">
          <a:xfrm>
            <a:off x="126141" y="3353783"/>
            <a:ext cx="492546" cy="492546"/>
          </a:xfrm>
          <a:custGeom>
            <a:avLst/>
            <a:gdLst/>
            <a:ahLst/>
            <a:cxnLst>
              <a:cxn ang="0">
                <a:pos x="286" y="703"/>
              </a:cxn>
              <a:cxn ang="0">
                <a:pos x="432" y="449"/>
              </a:cxn>
              <a:cxn ang="0">
                <a:pos x="210" y="779"/>
              </a:cxn>
              <a:cxn ang="0">
                <a:pos x="540" y="557"/>
              </a:cxn>
              <a:cxn ang="0">
                <a:pos x="449" y="432"/>
              </a:cxn>
              <a:cxn ang="0">
                <a:pos x="703" y="286"/>
              </a:cxn>
              <a:cxn ang="0">
                <a:pos x="557" y="540"/>
              </a:cxn>
              <a:cxn ang="0">
                <a:pos x="779" y="210"/>
              </a:cxn>
              <a:cxn ang="0">
                <a:pos x="449" y="432"/>
              </a:cxn>
              <a:cxn ang="0">
                <a:pos x="533" y="456"/>
              </a:cxn>
              <a:cxn ang="0">
                <a:pos x="455" y="533"/>
              </a:cxn>
              <a:cxn ang="0">
                <a:pos x="473" y="474"/>
              </a:cxn>
              <a:cxn ang="0">
                <a:pos x="515" y="516"/>
              </a:cxn>
              <a:cxn ang="0">
                <a:pos x="473" y="474"/>
              </a:cxn>
              <a:cxn ang="0">
                <a:pos x="844" y="145"/>
              </a:cxn>
              <a:cxn ang="0">
                <a:pos x="494" y="0"/>
              </a:cxn>
              <a:cxn ang="0">
                <a:pos x="144" y="145"/>
              </a:cxn>
              <a:cxn ang="0">
                <a:pos x="0" y="495"/>
              </a:cxn>
              <a:cxn ang="0">
                <a:pos x="144" y="844"/>
              </a:cxn>
              <a:cxn ang="0">
                <a:pos x="494" y="989"/>
              </a:cxn>
              <a:cxn ang="0">
                <a:pos x="844" y="844"/>
              </a:cxn>
              <a:cxn ang="0">
                <a:pos x="989" y="495"/>
              </a:cxn>
              <a:cxn ang="0">
                <a:pos x="518" y="914"/>
              </a:cxn>
              <a:cxn ang="0">
                <a:pos x="498" y="868"/>
              </a:cxn>
              <a:cxn ang="0">
                <a:pos x="470" y="888"/>
              </a:cxn>
              <a:cxn ang="0">
                <a:pos x="75" y="518"/>
              </a:cxn>
              <a:cxn ang="0">
                <a:pos x="121" y="499"/>
              </a:cxn>
              <a:cxn ang="0">
                <a:pos x="101" y="471"/>
              </a:cxn>
              <a:cxn ang="0">
                <a:pos x="494" y="74"/>
              </a:cxn>
              <a:cxn ang="0">
                <a:pos x="887" y="471"/>
              </a:cxn>
              <a:cxn ang="0">
                <a:pos x="867" y="499"/>
              </a:cxn>
              <a:cxn ang="0">
                <a:pos x="914" y="518"/>
              </a:cxn>
              <a:cxn ang="0">
                <a:pos x="465" y="153"/>
              </a:cxn>
              <a:cxn ang="0">
                <a:pos x="465" y="136"/>
              </a:cxn>
              <a:cxn ang="0">
                <a:pos x="523" y="222"/>
              </a:cxn>
              <a:cxn ang="0">
                <a:pos x="547" y="101"/>
              </a:cxn>
              <a:cxn ang="0">
                <a:pos x="523" y="165"/>
              </a:cxn>
              <a:cxn ang="0">
                <a:pos x="524" y="184"/>
              </a:cxn>
              <a:cxn ang="0">
                <a:pos x="468" y="101"/>
              </a:cxn>
              <a:cxn ang="0">
                <a:pos x="442" y="222"/>
              </a:cxn>
              <a:cxn ang="0">
                <a:pos x="465" y="153"/>
              </a:cxn>
            </a:cxnLst>
            <a:rect l="0" t="0" r="r" b="b"/>
            <a:pathLst>
              <a:path w="989" h="989">
                <a:moveTo>
                  <a:pt x="444" y="553"/>
                </a:moveTo>
                <a:cubicBezTo>
                  <a:pt x="286" y="703"/>
                  <a:pt x="286" y="703"/>
                  <a:pt x="286" y="703"/>
                </a:cubicBezTo>
                <a:cubicBezTo>
                  <a:pt x="436" y="545"/>
                  <a:pt x="436" y="545"/>
                  <a:pt x="436" y="545"/>
                </a:cubicBezTo>
                <a:cubicBezTo>
                  <a:pt x="412" y="518"/>
                  <a:pt x="411" y="478"/>
                  <a:pt x="432" y="449"/>
                </a:cubicBezTo>
                <a:cubicBezTo>
                  <a:pt x="409" y="427"/>
                  <a:pt x="409" y="427"/>
                  <a:pt x="409" y="427"/>
                </a:cubicBezTo>
                <a:cubicBezTo>
                  <a:pt x="210" y="779"/>
                  <a:pt x="210" y="779"/>
                  <a:pt x="210" y="779"/>
                </a:cubicBezTo>
                <a:cubicBezTo>
                  <a:pt x="562" y="580"/>
                  <a:pt x="562" y="580"/>
                  <a:pt x="562" y="580"/>
                </a:cubicBezTo>
                <a:cubicBezTo>
                  <a:pt x="540" y="557"/>
                  <a:pt x="540" y="557"/>
                  <a:pt x="540" y="557"/>
                </a:cubicBezTo>
                <a:cubicBezTo>
                  <a:pt x="511" y="578"/>
                  <a:pt x="471" y="577"/>
                  <a:pt x="444" y="553"/>
                </a:cubicBezTo>
                <a:close/>
                <a:moveTo>
                  <a:pt x="449" y="432"/>
                </a:moveTo>
                <a:cubicBezTo>
                  <a:pt x="478" y="411"/>
                  <a:pt x="517" y="413"/>
                  <a:pt x="545" y="436"/>
                </a:cubicBezTo>
                <a:cubicBezTo>
                  <a:pt x="703" y="286"/>
                  <a:pt x="703" y="286"/>
                  <a:pt x="703" y="286"/>
                </a:cubicBezTo>
                <a:cubicBezTo>
                  <a:pt x="553" y="444"/>
                  <a:pt x="553" y="444"/>
                  <a:pt x="553" y="444"/>
                </a:cubicBezTo>
                <a:cubicBezTo>
                  <a:pt x="576" y="471"/>
                  <a:pt x="578" y="511"/>
                  <a:pt x="557" y="540"/>
                </a:cubicBezTo>
                <a:cubicBezTo>
                  <a:pt x="579" y="562"/>
                  <a:pt x="579" y="562"/>
                  <a:pt x="579" y="562"/>
                </a:cubicBezTo>
                <a:cubicBezTo>
                  <a:pt x="779" y="210"/>
                  <a:pt x="779" y="210"/>
                  <a:pt x="779" y="210"/>
                </a:cubicBezTo>
                <a:cubicBezTo>
                  <a:pt x="427" y="409"/>
                  <a:pt x="427" y="409"/>
                  <a:pt x="427" y="409"/>
                </a:cubicBezTo>
                <a:lnTo>
                  <a:pt x="449" y="432"/>
                </a:lnTo>
                <a:close/>
                <a:moveTo>
                  <a:pt x="533" y="533"/>
                </a:moveTo>
                <a:cubicBezTo>
                  <a:pt x="555" y="512"/>
                  <a:pt x="555" y="477"/>
                  <a:pt x="533" y="456"/>
                </a:cubicBezTo>
                <a:cubicBezTo>
                  <a:pt x="512" y="434"/>
                  <a:pt x="477" y="434"/>
                  <a:pt x="455" y="456"/>
                </a:cubicBezTo>
                <a:cubicBezTo>
                  <a:pt x="434" y="477"/>
                  <a:pt x="434" y="512"/>
                  <a:pt x="455" y="533"/>
                </a:cubicBezTo>
                <a:cubicBezTo>
                  <a:pt x="477" y="555"/>
                  <a:pt x="512" y="555"/>
                  <a:pt x="533" y="533"/>
                </a:cubicBezTo>
                <a:close/>
                <a:moveTo>
                  <a:pt x="473" y="474"/>
                </a:moveTo>
                <a:cubicBezTo>
                  <a:pt x="485" y="462"/>
                  <a:pt x="504" y="462"/>
                  <a:pt x="515" y="474"/>
                </a:cubicBezTo>
                <a:cubicBezTo>
                  <a:pt x="527" y="485"/>
                  <a:pt x="527" y="504"/>
                  <a:pt x="515" y="516"/>
                </a:cubicBezTo>
                <a:cubicBezTo>
                  <a:pt x="504" y="527"/>
                  <a:pt x="485" y="527"/>
                  <a:pt x="473" y="516"/>
                </a:cubicBezTo>
                <a:cubicBezTo>
                  <a:pt x="462" y="504"/>
                  <a:pt x="462" y="485"/>
                  <a:pt x="473" y="474"/>
                </a:cubicBezTo>
                <a:close/>
                <a:moveTo>
                  <a:pt x="950" y="302"/>
                </a:moveTo>
                <a:cubicBezTo>
                  <a:pt x="925" y="243"/>
                  <a:pt x="890" y="190"/>
                  <a:pt x="844" y="145"/>
                </a:cubicBezTo>
                <a:cubicBezTo>
                  <a:pt x="799" y="99"/>
                  <a:pt x="746" y="64"/>
                  <a:pt x="687" y="39"/>
                </a:cubicBezTo>
                <a:cubicBezTo>
                  <a:pt x="626" y="13"/>
                  <a:pt x="561" y="0"/>
                  <a:pt x="494" y="0"/>
                </a:cubicBezTo>
                <a:cubicBezTo>
                  <a:pt x="428" y="0"/>
                  <a:pt x="363" y="13"/>
                  <a:pt x="302" y="39"/>
                </a:cubicBezTo>
                <a:cubicBezTo>
                  <a:pt x="243" y="64"/>
                  <a:pt x="190" y="99"/>
                  <a:pt x="144" y="145"/>
                </a:cubicBezTo>
                <a:cubicBezTo>
                  <a:pt x="99" y="190"/>
                  <a:pt x="63" y="243"/>
                  <a:pt x="38" y="302"/>
                </a:cubicBezTo>
                <a:cubicBezTo>
                  <a:pt x="13" y="363"/>
                  <a:pt x="0" y="428"/>
                  <a:pt x="0" y="495"/>
                </a:cubicBezTo>
                <a:cubicBezTo>
                  <a:pt x="0" y="561"/>
                  <a:pt x="13" y="626"/>
                  <a:pt x="38" y="687"/>
                </a:cubicBezTo>
                <a:cubicBezTo>
                  <a:pt x="63" y="746"/>
                  <a:pt x="99" y="799"/>
                  <a:pt x="144" y="844"/>
                </a:cubicBezTo>
                <a:cubicBezTo>
                  <a:pt x="190" y="890"/>
                  <a:pt x="243" y="925"/>
                  <a:pt x="302" y="950"/>
                </a:cubicBezTo>
                <a:cubicBezTo>
                  <a:pt x="363" y="976"/>
                  <a:pt x="428" y="989"/>
                  <a:pt x="494" y="989"/>
                </a:cubicBezTo>
                <a:cubicBezTo>
                  <a:pt x="561" y="989"/>
                  <a:pt x="626" y="976"/>
                  <a:pt x="687" y="950"/>
                </a:cubicBezTo>
                <a:cubicBezTo>
                  <a:pt x="746" y="925"/>
                  <a:pt x="799" y="890"/>
                  <a:pt x="844" y="844"/>
                </a:cubicBezTo>
                <a:cubicBezTo>
                  <a:pt x="890" y="799"/>
                  <a:pt x="925" y="746"/>
                  <a:pt x="950" y="687"/>
                </a:cubicBezTo>
                <a:cubicBezTo>
                  <a:pt x="976" y="626"/>
                  <a:pt x="989" y="561"/>
                  <a:pt x="989" y="495"/>
                </a:cubicBezTo>
                <a:cubicBezTo>
                  <a:pt x="989" y="428"/>
                  <a:pt x="976" y="363"/>
                  <a:pt x="950" y="302"/>
                </a:cubicBezTo>
                <a:close/>
                <a:moveTo>
                  <a:pt x="518" y="914"/>
                </a:moveTo>
                <a:cubicBezTo>
                  <a:pt x="518" y="888"/>
                  <a:pt x="518" y="888"/>
                  <a:pt x="518" y="888"/>
                </a:cubicBezTo>
                <a:cubicBezTo>
                  <a:pt x="518" y="877"/>
                  <a:pt x="509" y="868"/>
                  <a:pt x="498" y="868"/>
                </a:cubicBezTo>
                <a:cubicBezTo>
                  <a:pt x="490" y="868"/>
                  <a:pt x="490" y="868"/>
                  <a:pt x="490" y="868"/>
                </a:cubicBezTo>
                <a:cubicBezTo>
                  <a:pt x="479" y="868"/>
                  <a:pt x="470" y="877"/>
                  <a:pt x="470" y="888"/>
                </a:cubicBezTo>
                <a:cubicBezTo>
                  <a:pt x="470" y="914"/>
                  <a:pt x="470" y="914"/>
                  <a:pt x="470" y="914"/>
                </a:cubicBezTo>
                <a:cubicBezTo>
                  <a:pt x="257" y="902"/>
                  <a:pt x="87" y="732"/>
                  <a:pt x="75" y="518"/>
                </a:cubicBezTo>
                <a:cubicBezTo>
                  <a:pt x="101" y="518"/>
                  <a:pt x="101" y="518"/>
                  <a:pt x="101" y="518"/>
                </a:cubicBezTo>
                <a:cubicBezTo>
                  <a:pt x="112" y="518"/>
                  <a:pt x="121" y="510"/>
                  <a:pt x="121" y="499"/>
                </a:cubicBezTo>
                <a:cubicBezTo>
                  <a:pt x="121" y="490"/>
                  <a:pt x="121" y="490"/>
                  <a:pt x="121" y="490"/>
                </a:cubicBezTo>
                <a:cubicBezTo>
                  <a:pt x="121" y="480"/>
                  <a:pt x="112" y="471"/>
                  <a:pt x="101" y="471"/>
                </a:cubicBezTo>
                <a:cubicBezTo>
                  <a:pt x="75" y="471"/>
                  <a:pt x="75" y="471"/>
                  <a:pt x="75" y="471"/>
                </a:cubicBezTo>
                <a:cubicBezTo>
                  <a:pt x="87" y="250"/>
                  <a:pt x="270" y="74"/>
                  <a:pt x="494" y="74"/>
                </a:cubicBezTo>
                <a:cubicBezTo>
                  <a:pt x="718" y="74"/>
                  <a:pt x="901" y="250"/>
                  <a:pt x="914" y="471"/>
                </a:cubicBezTo>
                <a:cubicBezTo>
                  <a:pt x="887" y="471"/>
                  <a:pt x="887" y="471"/>
                  <a:pt x="887" y="471"/>
                </a:cubicBezTo>
                <a:cubicBezTo>
                  <a:pt x="876" y="471"/>
                  <a:pt x="867" y="480"/>
                  <a:pt x="867" y="490"/>
                </a:cubicBezTo>
                <a:cubicBezTo>
                  <a:pt x="867" y="499"/>
                  <a:pt x="867" y="499"/>
                  <a:pt x="867" y="499"/>
                </a:cubicBezTo>
                <a:cubicBezTo>
                  <a:pt x="867" y="510"/>
                  <a:pt x="876" y="518"/>
                  <a:pt x="887" y="518"/>
                </a:cubicBezTo>
                <a:cubicBezTo>
                  <a:pt x="914" y="518"/>
                  <a:pt x="914" y="518"/>
                  <a:pt x="914" y="518"/>
                </a:cubicBezTo>
                <a:cubicBezTo>
                  <a:pt x="902" y="732"/>
                  <a:pt x="731" y="902"/>
                  <a:pt x="518" y="914"/>
                </a:cubicBezTo>
                <a:close/>
                <a:moveTo>
                  <a:pt x="465" y="153"/>
                </a:moveTo>
                <a:cubicBezTo>
                  <a:pt x="465" y="145"/>
                  <a:pt x="465" y="138"/>
                  <a:pt x="464" y="136"/>
                </a:cubicBezTo>
                <a:cubicBezTo>
                  <a:pt x="465" y="136"/>
                  <a:pt x="465" y="136"/>
                  <a:pt x="465" y="136"/>
                </a:cubicBezTo>
                <a:cubicBezTo>
                  <a:pt x="466" y="139"/>
                  <a:pt x="470" y="146"/>
                  <a:pt x="476" y="155"/>
                </a:cubicBezTo>
                <a:cubicBezTo>
                  <a:pt x="523" y="222"/>
                  <a:pt x="523" y="222"/>
                  <a:pt x="523" y="222"/>
                </a:cubicBezTo>
                <a:cubicBezTo>
                  <a:pt x="547" y="222"/>
                  <a:pt x="547" y="222"/>
                  <a:pt x="547" y="222"/>
                </a:cubicBezTo>
                <a:cubicBezTo>
                  <a:pt x="547" y="101"/>
                  <a:pt x="547" y="101"/>
                  <a:pt x="547" y="101"/>
                </a:cubicBezTo>
                <a:cubicBezTo>
                  <a:pt x="523" y="101"/>
                  <a:pt x="523" y="101"/>
                  <a:pt x="523" y="101"/>
                </a:cubicBezTo>
                <a:cubicBezTo>
                  <a:pt x="523" y="165"/>
                  <a:pt x="523" y="165"/>
                  <a:pt x="523" y="165"/>
                </a:cubicBezTo>
                <a:cubicBezTo>
                  <a:pt x="523" y="174"/>
                  <a:pt x="524" y="182"/>
                  <a:pt x="524" y="184"/>
                </a:cubicBezTo>
                <a:cubicBezTo>
                  <a:pt x="524" y="184"/>
                  <a:pt x="524" y="184"/>
                  <a:pt x="524" y="184"/>
                </a:cubicBezTo>
                <a:cubicBezTo>
                  <a:pt x="523" y="182"/>
                  <a:pt x="518" y="174"/>
                  <a:pt x="511" y="163"/>
                </a:cubicBezTo>
                <a:cubicBezTo>
                  <a:pt x="468" y="101"/>
                  <a:pt x="468" y="101"/>
                  <a:pt x="468" y="101"/>
                </a:cubicBezTo>
                <a:cubicBezTo>
                  <a:pt x="442" y="101"/>
                  <a:pt x="442" y="101"/>
                  <a:pt x="442" y="101"/>
                </a:cubicBezTo>
                <a:cubicBezTo>
                  <a:pt x="442" y="222"/>
                  <a:pt x="442" y="222"/>
                  <a:pt x="442" y="222"/>
                </a:cubicBezTo>
                <a:cubicBezTo>
                  <a:pt x="465" y="222"/>
                  <a:pt x="465" y="222"/>
                  <a:pt x="465" y="222"/>
                </a:cubicBezTo>
                <a:lnTo>
                  <a:pt x="465" y="153"/>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nvGrpSpPr>
          <p:cNvPr id="52" name="Skupina 51"/>
          <p:cNvGrpSpPr/>
          <p:nvPr/>
        </p:nvGrpSpPr>
        <p:grpSpPr>
          <a:xfrm>
            <a:off x="3769432" y="725722"/>
            <a:ext cx="586544" cy="477876"/>
            <a:chOff x="7619608" y="3897706"/>
            <a:chExt cx="586544" cy="477876"/>
          </a:xfrm>
        </p:grpSpPr>
        <p:sp>
          <p:nvSpPr>
            <p:cNvPr id="50" name="Freeform 127"/>
            <p:cNvSpPr>
              <a:spLocks noChangeAspect="1" noEditPoints="1"/>
            </p:cNvSpPr>
            <p:nvPr/>
          </p:nvSpPr>
          <p:spPr bwMode="auto">
            <a:xfrm>
              <a:off x="7619608" y="3897706"/>
              <a:ext cx="586544" cy="477876"/>
            </a:xfrm>
            <a:custGeom>
              <a:avLst/>
              <a:gdLst/>
              <a:ahLst/>
              <a:cxnLst>
                <a:cxn ang="0">
                  <a:pos x="0" y="1007"/>
                </a:cxn>
                <a:cxn ang="0">
                  <a:pos x="1236" y="0"/>
                </a:cxn>
                <a:cxn ang="0">
                  <a:pos x="393" y="382"/>
                </a:cxn>
                <a:cxn ang="0">
                  <a:pos x="409" y="782"/>
                </a:cxn>
                <a:cxn ang="0">
                  <a:pos x="96" y="194"/>
                </a:cxn>
                <a:cxn ang="0">
                  <a:pos x="409" y="351"/>
                </a:cxn>
                <a:cxn ang="0">
                  <a:pos x="137" y="175"/>
                </a:cxn>
                <a:cxn ang="0">
                  <a:pos x="409" y="271"/>
                </a:cxn>
                <a:cxn ang="0">
                  <a:pos x="409" y="51"/>
                </a:cxn>
                <a:cxn ang="0">
                  <a:pos x="751" y="611"/>
                </a:cxn>
                <a:cxn ang="0">
                  <a:pos x="427" y="782"/>
                </a:cxn>
                <a:cxn ang="0">
                  <a:pos x="457" y="440"/>
                </a:cxn>
                <a:cxn ang="0">
                  <a:pos x="435" y="369"/>
                </a:cxn>
                <a:cxn ang="0">
                  <a:pos x="427" y="317"/>
                </a:cxn>
                <a:cxn ang="0">
                  <a:pos x="805" y="519"/>
                </a:cxn>
                <a:cxn ang="0">
                  <a:pos x="537" y="410"/>
                </a:cxn>
                <a:cxn ang="0">
                  <a:pos x="427" y="192"/>
                </a:cxn>
                <a:cxn ang="0">
                  <a:pos x="805" y="351"/>
                </a:cxn>
                <a:cxn ang="0">
                  <a:pos x="588" y="375"/>
                </a:cxn>
                <a:cxn ang="0">
                  <a:pos x="427" y="51"/>
                </a:cxn>
                <a:cxn ang="0">
                  <a:pos x="823" y="959"/>
                </a:cxn>
                <a:cxn ang="0">
                  <a:pos x="1201" y="786"/>
                </a:cxn>
                <a:cxn ang="0">
                  <a:pos x="823" y="336"/>
                </a:cxn>
                <a:cxn ang="0">
                  <a:pos x="1201" y="231"/>
                </a:cxn>
                <a:cxn ang="0">
                  <a:pos x="1126" y="153"/>
                </a:cxn>
                <a:cxn ang="0">
                  <a:pos x="826" y="226"/>
                </a:cxn>
                <a:cxn ang="0">
                  <a:pos x="688" y="690"/>
                </a:cxn>
                <a:cxn ang="0">
                  <a:pos x="676" y="657"/>
                </a:cxn>
                <a:cxn ang="0">
                  <a:pos x="261" y="396"/>
                </a:cxn>
                <a:cxn ang="0">
                  <a:pos x="1028" y="586"/>
                </a:cxn>
                <a:cxn ang="0">
                  <a:pos x="633" y="666"/>
                </a:cxn>
                <a:cxn ang="0">
                  <a:pos x="633" y="701"/>
                </a:cxn>
                <a:cxn ang="0">
                  <a:pos x="301" y="363"/>
                </a:cxn>
                <a:cxn ang="0">
                  <a:pos x="301" y="363"/>
                </a:cxn>
                <a:cxn ang="0">
                  <a:pos x="563" y="637"/>
                </a:cxn>
                <a:cxn ang="0">
                  <a:pos x="211" y="533"/>
                </a:cxn>
                <a:cxn ang="0">
                  <a:pos x="458" y="540"/>
                </a:cxn>
                <a:cxn ang="0">
                  <a:pos x="929" y="568"/>
                </a:cxn>
                <a:cxn ang="0">
                  <a:pos x="974" y="564"/>
                </a:cxn>
                <a:cxn ang="0">
                  <a:pos x="154" y="660"/>
                </a:cxn>
                <a:cxn ang="0">
                  <a:pos x="171" y="617"/>
                </a:cxn>
                <a:cxn ang="0">
                  <a:pos x="211" y="533"/>
                </a:cxn>
                <a:cxn ang="0">
                  <a:pos x="110" y="793"/>
                </a:cxn>
                <a:cxn ang="0">
                  <a:pos x="76" y="784"/>
                </a:cxn>
                <a:cxn ang="0">
                  <a:pos x="833" y="596"/>
                </a:cxn>
                <a:cxn ang="0">
                  <a:pos x="941" y="835"/>
                </a:cxn>
                <a:cxn ang="0">
                  <a:pos x="930" y="863"/>
                </a:cxn>
                <a:cxn ang="0">
                  <a:pos x="955" y="860"/>
                </a:cxn>
                <a:cxn ang="0">
                  <a:pos x="953" y="820"/>
                </a:cxn>
                <a:cxn ang="0">
                  <a:pos x="924" y="726"/>
                </a:cxn>
                <a:cxn ang="0">
                  <a:pos x="875" y="746"/>
                </a:cxn>
                <a:cxn ang="0">
                  <a:pos x="864" y="850"/>
                </a:cxn>
                <a:cxn ang="0">
                  <a:pos x="904" y="847"/>
                </a:cxn>
              </a:cxnLst>
              <a:rect l="0" t="0" r="r" b="b"/>
              <a:pathLst>
                <a:path w="1236" h="1007">
                  <a:moveTo>
                    <a:pt x="818" y="191"/>
                  </a:moveTo>
                  <a:cubicBezTo>
                    <a:pt x="418" y="8"/>
                    <a:pt x="418" y="8"/>
                    <a:pt x="418" y="8"/>
                  </a:cubicBezTo>
                  <a:cubicBezTo>
                    <a:pt x="0" y="199"/>
                    <a:pt x="0" y="199"/>
                    <a:pt x="0" y="199"/>
                  </a:cubicBezTo>
                  <a:cubicBezTo>
                    <a:pt x="0" y="1007"/>
                    <a:pt x="0" y="1007"/>
                    <a:pt x="0" y="1007"/>
                  </a:cubicBezTo>
                  <a:cubicBezTo>
                    <a:pt x="418" y="817"/>
                    <a:pt x="418" y="817"/>
                    <a:pt x="418" y="817"/>
                  </a:cubicBezTo>
                  <a:cubicBezTo>
                    <a:pt x="818" y="999"/>
                    <a:pt x="818" y="999"/>
                    <a:pt x="818" y="999"/>
                  </a:cubicBezTo>
                  <a:cubicBezTo>
                    <a:pt x="1236" y="809"/>
                    <a:pt x="1236" y="809"/>
                    <a:pt x="1236" y="809"/>
                  </a:cubicBezTo>
                  <a:cubicBezTo>
                    <a:pt x="1236" y="0"/>
                    <a:pt x="1236" y="0"/>
                    <a:pt x="1236" y="0"/>
                  </a:cubicBezTo>
                  <a:lnTo>
                    <a:pt x="818" y="191"/>
                  </a:lnTo>
                  <a:close/>
                  <a:moveTo>
                    <a:pt x="409" y="351"/>
                  </a:moveTo>
                  <a:cubicBezTo>
                    <a:pt x="408" y="350"/>
                    <a:pt x="407" y="350"/>
                    <a:pt x="406" y="349"/>
                  </a:cubicBezTo>
                  <a:cubicBezTo>
                    <a:pt x="393" y="382"/>
                    <a:pt x="393" y="382"/>
                    <a:pt x="393" y="382"/>
                  </a:cubicBezTo>
                  <a:cubicBezTo>
                    <a:pt x="396" y="384"/>
                    <a:pt x="400" y="385"/>
                    <a:pt x="403" y="387"/>
                  </a:cubicBezTo>
                  <a:cubicBezTo>
                    <a:pt x="405" y="393"/>
                    <a:pt x="407" y="399"/>
                    <a:pt x="409" y="406"/>
                  </a:cubicBezTo>
                  <a:cubicBezTo>
                    <a:pt x="409" y="406"/>
                    <a:pt x="409" y="406"/>
                    <a:pt x="409" y="406"/>
                  </a:cubicBezTo>
                  <a:cubicBezTo>
                    <a:pt x="409" y="782"/>
                    <a:pt x="409" y="782"/>
                    <a:pt x="409" y="782"/>
                  </a:cubicBezTo>
                  <a:cubicBezTo>
                    <a:pt x="35" y="953"/>
                    <a:pt x="35" y="953"/>
                    <a:pt x="35" y="953"/>
                  </a:cubicBezTo>
                  <a:cubicBezTo>
                    <a:pt x="35" y="221"/>
                    <a:pt x="35" y="221"/>
                    <a:pt x="35" y="221"/>
                  </a:cubicBezTo>
                  <a:cubicBezTo>
                    <a:pt x="92" y="195"/>
                    <a:pt x="92" y="195"/>
                    <a:pt x="92" y="195"/>
                  </a:cubicBezTo>
                  <a:cubicBezTo>
                    <a:pt x="93" y="195"/>
                    <a:pt x="94" y="195"/>
                    <a:pt x="96" y="194"/>
                  </a:cubicBezTo>
                  <a:cubicBezTo>
                    <a:pt x="113" y="190"/>
                    <a:pt x="153" y="182"/>
                    <a:pt x="200" y="182"/>
                  </a:cubicBezTo>
                  <a:cubicBezTo>
                    <a:pt x="239" y="182"/>
                    <a:pt x="282" y="188"/>
                    <a:pt x="321" y="206"/>
                  </a:cubicBezTo>
                  <a:cubicBezTo>
                    <a:pt x="357" y="223"/>
                    <a:pt x="389" y="251"/>
                    <a:pt x="409" y="297"/>
                  </a:cubicBezTo>
                  <a:lnTo>
                    <a:pt x="409" y="351"/>
                  </a:lnTo>
                  <a:close/>
                  <a:moveTo>
                    <a:pt x="409" y="271"/>
                  </a:moveTo>
                  <a:cubicBezTo>
                    <a:pt x="388" y="235"/>
                    <a:pt x="358" y="211"/>
                    <a:pt x="326" y="195"/>
                  </a:cubicBezTo>
                  <a:cubicBezTo>
                    <a:pt x="285" y="176"/>
                    <a:pt x="240" y="170"/>
                    <a:pt x="200" y="170"/>
                  </a:cubicBezTo>
                  <a:cubicBezTo>
                    <a:pt x="177" y="170"/>
                    <a:pt x="155" y="172"/>
                    <a:pt x="137" y="175"/>
                  </a:cubicBezTo>
                  <a:cubicBezTo>
                    <a:pt x="333" y="85"/>
                    <a:pt x="333" y="85"/>
                    <a:pt x="333" y="85"/>
                  </a:cubicBezTo>
                  <a:cubicBezTo>
                    <a:pt x="340" y="86"/>
                    <a:pt x="351" y="89"/>
                    <a:pt x="362" y="96"/>
                  </a:cubicBezTo>
                  <a:cubicBezTo>
                    <a:pt x="379" y="106"/>
                    <a:pt x="398" y="126"/>
                    <a:pt x="409" y="164"/>
                  </a:cubicBezTo>
                  <a:lnTo>
                    <a:pt x="409" y="271"/>
                  </a:lnTo>
                  <a:close/>
                  <a:moveTo>
                    <a:pt x="409" y="131"/>
                  </a:moveTo>
                  <a:cubicBezTo>
                    <a:pt x="397" y="109"/>
                    <a:pt x="382" y="94"/>
                    <a:pt x="368" y="86"/>
                  </a:cubicBezTo>
                  <a:cubicBezTo>
                    <a:pt x="362" y="82"/>
                    <a:pt x="356" y="79"/>
                    <a:pt x="350" y="77"/>
                  </a:cubicBezTo>
                  <a:cubicBezTo>
                    <a:pt x="409" y="51"/>
                    <a:pt x="409" y="51"/>
                    <a:pt x="409" y="51"/>
                  </a:cubicBezTo>
                  <a:lnTo>
                    <a:pt x="409" y="131"/>
                  </a:lnTo>
                  <a:close/>
                  <a:moveTo>
                    <a:pt x="805" y="602"/>
                  </a:moveTo>
                  <a:cubicBezTo>
                    <a:pt x="784" y="581"/>
                    <a:pt x="784" y="581"/>
                    <a:pt x="784" y="581"/>
                  </a:cubicBezTo>
                  <a:cubicBezTo>
                    <a:pt x="773" y="592"/>
                    <a:pt x="761" y="602"/>
                    <a:pt x="751" y="611"/>
                  </a:cubicBezTo>
                  <a:cubicBezTo>
                    <a:pt x="773" y="638"/>
                    <a:pt x="773" y="638"/>
                    <a:pt x="773" y="638"/>
                  </a:cubicBezTo>
                  <a:cubicBezTo>
                    <a:pt x="784" y="630"/>
                    <a:pt x="794" y="620"/>
                    <a:pt x="805" y="609"/>
                  </a:cubicBezTo>
                  <a:cubicBezTo>
                    <a:pt x="805" y="955"/>
                    <a:pt x="805" y="955"/>
                    <a:pt x="805" y="955"/>
                  </a:cubicBezTo>
                  <a:cubicBezTo>
                    <a:pt x="427" y="782"/>
                    <a:pt x="427" y="782"/>
                    <a:pt x="427" y="782"/>
                  </a:cubicBezTo>
                  <a:cubicBezTo>
                    <a:pt x="427" y="460"/>
                    <a:pt x="427" y="460"/>
                    <a:pt x="427" y="460"/>
                  </a:cubicBezTo>
                  <a:cubicBezTo>
                    <a:pt x="431" y="472"/>
                    <a:pt x="435" y="484"/>
                    <a:pt x="439" y="496"/>
                  </a:cubicBezTo>
                  <a:cubicBezTo>
                    <a:pt x="472" y="483"/>
                    <a:pt x="472" y="483"/>
                    <a:pt x="472" y="483"/>
                  </a:cubicBezTo>
                  <a:cubicBezTo>
                    <a:pt x="467" y="469"/>
                    <a:pt x="462" y="454"/>
                    <a:pt x="457" y="440"/>
                  </a:cubicBezTo>
                  <a:cubicBezTo>
                    <a:pt x="427" y="450"/>
                    <a:pt x="427" y="450"/>
                    <a:pt x="427" y="450"/>
                  </a:cubicBezTo>
                  <a:cubicBezTo>
                    <a:pt x="427" y="400"/>
                    <a:pt x="427" y="400"/>
                    <a:pt x="427" y="400"/>
                  </a:cubicBezTo>
                  <a:cubicBezTo>
                    <a:pt x="443" y="395"/>
                    <a:pt x="443" y="395"/>
                    <a:pt x="443" y="395"/>
                  </a:cubicBezTo>
                  <a:cubicBezTo>
                    <a:pt x="440" y="386"/>
                    <a:pt x="437" y="378"/>
                    <a:pt x="435" y="369"/>
                  </a:cubicBezTo>
                  <a:cubicBezTo>
                    <a:pt x="433" y="363"/>
                    <a:pt x="433" y="363"/>
                    <a:pt x="433" y="363"/>
                  </a:cubicBezTo>
                  <a:cubicBezTo>
                    <a:pt x="427" y="360"/>
                    <a:pt x="427" y="360"/>
                    <a:pt x="427" y="360"/>
                  </a:cubicBezTo>
                  <a:cubicBezTo>
                    <a:pt x="427" y="359"/>
                    <a:pt x="427" y="359"/>
                    <a:pt x="427" y="359"/>
                  </a:cubicBezTo>
                  <a:cubicBezTo>
                    <a:pt x="427" y="317"/>
                    <a:pt x="427" y="317"/>
                    <a:pt x="427" y="317"/>
                  </a:cubicBezTo>
                  <a:cubicBezTo>
                    <a:pt x="428" y="318"/>
                    <a:pt x="429" y="319"/>
                    <a:pt x="430" y="320"/>
                  </a:cubicBezTo>
                  <a:cubicBezTo>
                    <a:pt x="453" y="343"/>
                    <a:pt x="496" y="393"/>
                    <a:pt x="552" y="438"/>
                  </a:cubicBezTo>
                  <a:cubicBezTo>
                    <a:pt x="609" y="483"/>
                    <a:pt x="681" y="522"/>
                    <a:pt x="764" y="522"/>
                  </a:cubicBezTo>
                  <a:cubicBezTo>
                    <a:pt x="777" y="522"/>
                    <a:pt x="791" y="521"/>
                    <a:pt x="805" y="519"/>
                  </a:cubicBezTo>
                  <a:lnTo>
                    <a:pt x="805" y="602"/>
                  </a:lnTo>
                  <a:close/>
                  <a:moveTo>
                    <a:pt x="805" y="507"/>
                  </a:moveTo>
                  <a:cubicBezTo>
                    <a:pt x="791" y="509"/>
                    <a:pt x="777" y="510"/>
                    <a:pt x="764" y="510"/>
                  </a:cubicBezTo>
                  <a:cubicBezTo>
                    <a:pt x="673" y="510"/>
                    <a:pt x="596" y="461"/>
                    <a:pt x="537" y="410"/>
                  </a:cubicBezTo>
                  <a:cubicBezTo>
                    <a:pt x="507" y="384"/>
                    <a:pt x="482" y="358"/>
                    <a:pt x="463" y="337"/>
                  </a:cubicBezTo>
                  <a:cubicBezTo>
                    <a:pt x="453" y="327"/>
                    <a:pt x="445" y="318"/>
                    <a:pt x="438" y="311"/>
                  </a:cubicBezTo>
                  <a:cubicBezTo>
                    <a:pt x="434" y="307"/>
                    <a:pt x="430" y="304"/>
                    <a:pt x="427" y="301"/>
                  </a:cubicBezTo>
                  <a:cubicBezTo>
                    <a:pt x="427" y="192"/>
                    <a:pt x="427" y="192"/>
                    <a:pt x="427" y="192"/>
                  </a:cubicBezTo>
                  <a:cubicBezTo>
                    <a:pt x="434" y="201"/>
                    <a:pt x="444" y="214"/>
                    <a:pt x="454" y="229"/>
                  </a:cubicBezTo>
                  <a:cubicBezTo>
                    <a:pt x="477" y="265"/>
                    <a:pt x="507" y="312"/>
                    <a:pt x="543" y="350"/>
                  </a:cubicBezTo>
                  <a:cubicBezTo>
                    <a:pt x="578" y="388"/>
                    <a:pt x="621" y="418"/>
                    <a:pt x="671" y="418"/>
                  </a:cubicBezTo>
                  <a:cubicBezTo>
                    <a:pt x="712" y="418"/>
                    <a:pt x="757" y="399"/>
                    <a:pt x="805" y="351"/>
                  </a:cubicBezTo>
                  <a:lnTo>
                    <a:pt x="805" y="507"/>
                  </a:lnTo>
                  <a:close/>
                  <a:moveTo>
                    <a:pt x="805" y="334"/>
                  </a:moveTo>
                  <a:cubicBezTo>
                    <a:pt x="755" y="387"/>
                    <a:pt x="710" y="407"/>
                    <a:pt x="671" y="407"/>
                  </a:cubicBezTo>
                  <a:cubicBezTo>
                    <a:pt x="641" y="407"/>
                    <a:pt x="613" y="394"/>
                    <a:pt x="588" y="375"/>
                  </a:cubicBezTo>
                  <a:cubicBezTo>
                    <a:pt x="549" y="346"/>
                    <a:pt x="516" y="302"/>
                    <a:pt x="489" y="261"/>
                  </a:cubicBezTo>
                  <a:cubicBezTo>
                    <a:pt x="475" y="241"/>
                    <a:pt x="463" y="222"/>
                    <a:pt x="452" y="206"/>
                  </a:cubicBezTo>
                  <a:cubicBezTo>
                    <a:pt x="443" y="193"/>
                    <a:pt x="435" y="182"/>
                    <a:pt x="427" y="175"/>
                  </a:cubicBezTo>
                  <a:cubicBezTo>
                    <a:pt x="427" y="51"/>
                    <a:pt x="427" y="51"/>
                    <a:pt x="427" y="51"/>
                  </a:cubicBezTo>
                  <a:cubicBezTo>
                    <a:pt x="805" y="223"/>
                    <a:pt x="805" y="223"/>
                    <a:pt x="805" y="223"/>
                  </a:cubicBezTo>
                  <a:lnTo>
                    <a:pt x="805" y="334"/>
                  </a:lnTo>
                  <a:close/>
                  <a:moveTo>
                    <a:pt x="1201" y="786"/>
                  </a:moveTo>
                  <a:cubicBezTo>
                    <a:pt x="823" y="959"/>
                    <a:pt x="823" y="959"/>
                    <a:pt x="823" y="959"/>
                  </a:cubicBezTo>
                  <a:cubicBezTo>
                    <a:pt x="823" y="505"/>
                    <a:pt x="823" y="505"/>
                    <a:pt x="823" y="505"/>
                  </a:cubicBezTo>
                  <a:cubicBezTo>
                    <a:pt x="910" y="404"/>
                    <a:pt x="1012" y="365"/>
                    <a:pt x="1090" y="365"/>
                  </a:cubicBezTo>
                  <a:cubicBezTo>
                    <a:pt x="1141" y="365"/>
                    <a:pt x="1181" y="382"/>
                    <a:pt x="1201" y="408"/>
                  </a:cubicBezTo>
                  <a:lnTo>
                    <a:pt x="1201" y="786"/>
                  </a:lnTo>
                  <a:close/>
                  <a:moveTo>
                    <a:pt x="1201" y="390"/>
                  </a:moveTo>
                  <a:cubicBezTo>
                    <a:pt x="1177" y="366"/>
                    <a:pt x="1137" y="353"/>
                    <a:pt x="1090" y="353"/>
                  </a:cubicBezTo>
                  <a:cubicBezTo>
                    <a:pt x="1011" y="353"/>
                    <a:pt x="910" y="391"/>
                    <a:pt x="823" y="488"/>
                  </a:cubicBezTo>
                  <a:cubicBezTo>
                    <a:pt x="823" y="336"/>
                    <a:pt x="823" y="336"/>
                    <a:pt x="823" y="336"/>
                  </a:cubicBezTo>
                  <a:cubicBezTo>
                    <a:pt x="874" y="311"/>
                    <a:pt x="929" y="269"/>
                    <a:pt x="981" y="233"/>
                  </a:cubicBezTo>
                  <a:cubicBezTo>
                    <a:pt x="1034" y="195"/>
                    <a:pt x="1086" y="164"/>
                    <a:pt x="1126" y="164"/>
                  </a:cubicBezTo>
                  <a:cubicBezTo>
                    <a:pt x="1145" y="164"/>
                    <a:pt x="1161" y="171"/>
                    <a:pt x="1176" y="187"/>
                  </a:cubicBezTo>
                  <a:cubicBezTo>
                    <a:pt x="1185" y="198"/>
                    <a:pt x="1194" y="212"/>
                    <a:pt x="1201" y="231"/>
                  </a:cubicBezTo>
                  <a:lnTo>
                    <a:pt x="1201" y="390"/>
                  </a:lnTo>
                  <a:close/>
                  <a:moveTo>
                    <a:pt x="1201" y="203"/>
                  </a:moveTo>
                  <a:cubicBezTo>
                    <a:pt x="1196" y="194"/>
                    <a:pt x="1191" y="186"/>
                    <a:pt x="1185" y="180"/>
                  </a:cubicBezTo>
                  <a:cubicBezTo>
                    <a:pt x="1168" y="161"/>
                    <a:pt x="1148" y="152"/>
                    <a:pt x="1126" y="153"/>
                  </a:cubicBezTo>
                  <a:cubicBezTo>
                    <a:pt x="1080" y="153"/>
                    <a:pt x="1028" y="185"/>
                    <a:pt x="974" y="223"/>
                  </a:cubicBezTo>
                  <a:cubicBezTo>
                    <a:pt x="924" y="258"/>
                    <a:pt x="871" y="298"/>
                    <a:pt x="823" y="323"/>
                  </a:cubicBezTo>
                  <a:cubicBezTo>
                    <a:pt x="823" y="227"/>
                    <a:pt x="823" y="227"/>
                    <a:pt x="823" y="227"/>
                  </a:cubicBezTo>
                  <a:cubicBezTo>
                    <a:pt x="826" y="226"/>
                    <a:pt x="826" y="226"/>
                    <a:pt x="826" y="226"/>
                  </a:cubicBezTo>
                  <a:cubicBezTo>
                    <a:pt x="1201" y="55"/>
                    <a:pt x="1201" y="55"/>
                    <a:pt x="1201" y="55"/>
                  </a:cubicBezTo>
                  <a:lnTo>
                    <a:pt x="1201" y="203"/>
                  </a:lnTo>
                  <a:close/>
                  <a:moveTo>
                    <a:pt x="676" y="657"/>
                  </a:moveTo>
                  <a:cubicBezTo>
                    <a:pt x="688" y="690"/>
                    <a:pt x="688" y="690"/>
                    <a:pt x="688" y="690"/>
                  </a:cubicBezTo>
                  <a:cubicBezTo>
                    <a:pt x="688" y="690"/>
                    <a:pt x="688" y="690"/>
                    <a:pt x="688" y="690"/>
                  </a:cubicBezTo>
                  <a:cubicBezTo>
                    <a:pt x="703" y="685"/>
                    <a:pt x="718" y="677"/>
                    <a:pt x="733" y="668"/>
                  </a:cubicBezTo>
                  <a:cubicBezTo>
                    <a:pt x="715" y="638"/>
                    <a:pt x="715" y="638"/>
                    <a:pt x="715" y="638"/>
                  </a:cubicBezTo>
                  <a:cubicBezTo>
                    <a:pt x="701" y="646"/>
                    <a:pt x="688" y="653"/>
                    <a:pt x="676" y="657"/>
                  </a:cubicBezTo>
                  <a:close/>
                  <a:moveTo>
                    <a:pt x="230" y="434"/>
                  </a:moveTo>
                  <a:cubicBezTo>
                    <a:pt x="258" y="455"/>
                    <a:pt x="258" y="455"/>
                    <a:pt x="258" y="455"/>
                  </a:cubicBezTo>
                  <a:cubicBezTo>
                    <a:pt x="268" y="442"/>
                    <a:pt x="277" y="430"/>
                    <a:pt x="287" y="420"/>
                  </a:cubicBezTo>
                  <a:cubicBezTo>
                    <a:pt x="261" y="396"/>
                    <a:pt x="261" y="396"/>
                    <a:pt x="261" y="396"/>
                  </a:cubicBezTo>
                  <a:cubicBezTo>
                    <a:pt x="250" y="407"/>
                    <a:pt x="240" y="420"/>
                    <a:pt x="230" y="434"/>
                  </a:cubicBezTo>
                  <a:close/>
                  <a:moveTo>
                    <a:pt x="1016" y="553"/>
                  </a:moveTo>
                  <a:cubicBezTo>
                    <a:pt x="1028" y="586"/>
                    <a:pt x="1028" y="586"/>
                    <a:pt x="1028" y="586"/>
                  </a:cubicBezTo>
                  <a:cubicBezTo>
                    <a:pt x="1028" y="586"/>
                    <a:pt x="1028" y="586"/>
                    <a:pt x="1028" y="586"/>
                  </a:cubicBezTo>
                  <a:cubicBezTo>
                    <a:pt x="1044" y="580"/>
                    <a:pt x="1059" y="573"/>
                    <a:pt x="1074" y="563"/>
                  </a:cubicBezTo>
                  <a:cubicBezTo>
                    <a:pt x="1054" y="534"/>
                    <a:pt x="1054" y="534"/>
                    <a:pt x="1054" y="534"/>
                  </a:cubicBezTo>
                  <a:cubicBezTo>
                    <a:pt x="1042" y="542"/>
                    <a:pt x="1029" y="548"/>
                    <a:pt x="1016" y="553"/>
                  </a:cubicBezTo>
                  <a:close/>
                  <a:moveTo>
                    <a:pt x="633" y="666"/>
                  </a:moveTo>
                  <a:cubicBezTo>
                    <a:pt x="620" y="666"/>
                    <a:pt x="608" y="663"/>
                    <a:pt x="597" y="659"/>
                  </a:cubicBezTo>
                  <a:cubicBezTo>
                    <a:pt x="584" y="692"/>
                    <a:pt x="584" y="692"/>
                    <a:pt x="584" y="692"/>
                  </a:cubicBezTo>
                  <a:cubicBezTo>
                    <a:pt x="599" y="698"/>
                    <a:pt x="615" y="701"/>
                    <a:pt x="633" y="701"/>
                  </a:cubicBezTo>
                  <a:cubicBezTo>
                    <a:pt x="633" y="701"/>
                    <a:pt x="633" y="701"/>
                    <a:pt x="633" y="701"/>
                  </a:cubicBezTo>
                  <a:cubicBezTo>
                    <a:pt x="634" y="701"/>
                    <a:pt x="635" y="701"/>
                    <a:pt x="637" y="701"/>
                  </a:cubicBezTo>
                  <a:cubicBezTo>
                    <a:pt x="636" y="666"/>
                    <a:pt x="636" y="666"/>
                    <a:pt x="636" y="666"/>
                  </a:cubicBezTo>
                  <a:cubicBezTo>
                    <a:pt x="635" y="666"/>
                    <a:pt x="634" y="666"/>
                    <a:pt x="633" y="666"/>
                  </a:cubicBezTo>
                  <a:close/>
                  <a:moveTo>
                    <a:pt x="301" y="363"/>
                  </a:moveTo>
                  <a:cubicBezTo>
                    <a:pt x="320" y="393"/>
                    <a:pt x="320" y="393"/>
                    <a:pt x="320" y="393"/>
                  </a:cubicBezTo>
                  <a:cubicBezTo>
                    <a:pt x="332" y="385"/>
                    <a:pt x="344" y="380"/>
                    <a:pt x="356" y="378"/>
                  </a:cubicBezTo>
                  <a:cubicBezTo>
                    <a:pt x="351" y="343"/>
                    <a:pt x="351" y="343"/>
                    <a:pt x="351" y="343"/>
                  </a:cubicBezTo>
                  <a:cubicBezTo>
                    <a:pt x="333" y="346"/>
                    <a:pt x="316" y="353"/>
                    <a:pt x="301" y="363"/>
                  </a:cubicBezTo>
                  <a:close/>
                  <a:moveTo>
                    <a:pt x="534" y="605"/>
                  </a:moveTo>
                  <a:cubicBezTo>
                    <a:pt x="505" y="626"/>
                    <a:pt x="505" y="626"/>
                    <a:pt x="505" y="626"/>
                  </a:cubicBezTo>
                  <a:cubicBezTo>
                    <a:pt x="516" y="640"/>
                    <a:pt x="527" y="652"/>
                    <a:pt x="539" y="663"/>
                  </a:cubicBezTo>
                  <a:cubicBezTo>
                    <a:pt x="563" y="637"/>
                    <a:pt x="563" y="637"/>
                    <a:pt x="563" y="637"/>
                  </a:cubicBezTo>
                  <a:cubicBezTo>
                    <a:pt x="552" y="628"/>
                    <a:pt x="543" y="617"/>
                    <a:pt x="534" y="605"/>
                  </a:cubicBezTo>
                  <a:close/>
                  <a:moveTo>
                    <a:pt x="203" y="474"/>
                  </a:moveTo>
                  <a:cubicBezTo>
                    <a:pt x="195" y="488"/>
                    <a:pt x="187" y="502"/>
                    <a:pt x="179" y="516"/>
                  </a:cubicBezTo>
                  <a:cubicBezTo>
                    <a:pt x="211" y="533"/>
                    <a:pt x="211" y="533"/>
                    <a:pt x="211" y="533"/>
                  </a:cubicBezTo>
                  <a:cubicBezTo>
                    <a:pt x="218" y="519"/>
                    <a:pt x="225" y="505"/>
                    <a:pt x="233" y="493"/>
                  </a:cubicBezTo>
                  <a:lnTo>
                    <a:pt x="203" y="474"/>
                  </a:lnTo>
                  <a:close/>
                  <a:moveTo>
                    <a:pt x="490" y="526"/>
                  </a:moveTo>
                  <a:cubicBezTo>
                    <a:pt x="458" y="540"/>
                    <a:pt x="458" y="540"/>
                    <a:pt x="458" y="540"/>
                  </a:cubicBezTo>
                  <a:cubicBezTo>
                    <a:pt x="464" y="555"/>
                    <a:pt x="471" y="570"/>
                    <a:pt x="479" y="584"/>
                  </a:cubicBezTo>
                  <a:cubicBezTo>
                    <a:pt x="510" y="567"/>
                    <a:pt x="510" y="567"/>
                    <a:pt x="510" y="567"/>
                  </a:cubicBezTo>
                  <a:cubicBezTo>
                    <a:pt x="503" y="554"/>
                    <a:pt x="496" y="540"/>
                    <a:pt x="490" y="526"/>
                  </a:cubicBezTo>
                  <a:close/>
                  <a:moveTo>
                    <a:pt x="929" y="568"/>
                  </a:moveTo>
                  <a:cubicBezTo>
                    <a:pt x="930" y="603"/>
                    <a:pt x="930" y="603"/>
                    <a:pt x="930" y="603"/>
                  </a:cubicBezTo>
                  <a:cubicBezTo>
                    <a:pt x="930" y="603"/>
                    <a:pt x="930" y="603"/>
                    <a:pt x="930" y="603"/>
                  </a:cubicBezTo>
                  <a:cubicBezTo>
                    <a:pt x="946" y="603"/>
                    <a:pt x="963" y="601"/>
                    <a:pt x="979" y="599"/>
                  </a:cubicBezTo>
                  <a:cubicBezTo>
                    <a:pt x="974" y="564"/>
                    <a:pt x="974" y="564"/>
                    <a:pt x="974" y="564"/>
                  </a:cubicBezTo>
                  <a:cubicBezTo>
                    <a:pt x="959" y="566"/>
                    <a:pt x="944" y="568"/>
                    <a:pt x="929" y="568"/>
                  </a:cubicBezTo>
                  <a:close/>
                  <a:moveTo>
                    <a:pt x="105" y="692"/>
                  </a:moveTo>
                  <a:cubicBezTo>
                    <a:pt x="138" y="704"/>
                    <a:pt x="138" y="704"/>
                    <a:pt x="138" y="704"/>
                  </a:cubicBezTo>
                  <a:cubicBezTo>
                    <a:pt x="143" y="690"/>
                    <a:pt x="148" y="675"/>
                    <a:pt x="154" y="660"/>
                  </a:cubicBezTo>
                  <a:cubicBezTo>
                    <a:pt x="121" y="648"/>
                    <a:pt x="121" y="648"/>
                    <a:pt x="121" y="648"/>
                  </a:cubicBezTo>
                  <a:cubicBezTo>
                    <a:pt x="115" y="663"/>
                    <a:pt x="110" y="678"/>
                    <a:pt x="105" y="692"/>
                  </a:cubicBezTo>
                  <a:close/>
                  <a:moveTo>
                    <a:pt x="139" y="603"/>
                  </a:moveTo>
                  <a:cubicBezTo>
                    <a:pt x="171" y="617"/>
                    <a:pt x="171" y="617"/>
                    <a:pt x="171" y="617"/>
                  </a:cubicBezTo>
                  <a:cubicBezTo>
                    <a:pt x="177" y="603"/>
                    <a:pt x="184" y="588"/>
                    <a:pt x="190" y="574"/>
                  </a:cubicBezTo>
                  <a:cubicBezTo>
                    <a:pt x="158" y="559"/>
                    <a:pt x="158" y="559"/>
                    <a:pt x="158" y="559"/>
                  </a:cubicBezTo>
                  <a:cubicBezTo>
                    <a:pt x="151" y="574"/>
                    <a:pt x="145" y="589"/>
                    <a:pt x="139" y="603"/>
                  </a:cubicBezTo>
                  <a:close/>
                  <a:moveTo>
                    <a:pt x="211" y="533"/>
                  </a:moveTo>
                  <a:cubicBezTo>
                    <a:pt x="211" y="533"/>
                    <a:pt x="211" y="533"/>
                    <a:pt x="211" y="533"/>
                  </a:cubicBezTo>
                  <a:cubicBezTo>
                    <a:pt x="211" y="533"/>
                    <a:pt x="211" y="533"/>
                    <a:pt x="211" y="533"/>
                  </a:cubicBezTo>
                  <a:close/>
                  <a:moveTo>
                    <a:pt x="76" y="784"/>
                  </a:moveTo>
                  <a:cubicBezTo>
                    <a:pt x="110" y="793"/>
                    <a:pt x="110" y="793"/>
                    <a:pt x="110" y="793"/>
                  </a:cubicBezTo>
                  <a:cubicBezTo>
                    <a:pt x="110" y="793"/>
                    <a:pt x="110" y="792"/>
                    <a:pt x="111" y="790"/>
                  </a:cubicBezTo>
                  <a:cubicBezTo>
                    <a:pt x="113" y="784"/>
                    <a:pt x="117" y="769"/>
                    <a:pt x="123" y="748"/>
                  </a:cubicBezTo>
                  <a:cubicBezTo>
                    <a:pt x="90" y="738"/>
                    <a:pt x="90" y="738"/>
                    <a:pt x="90" y="738"/>
                  </a:cubicBezTo>
                  <a:cubicBezTo>
                    <a:pt x="81" y="766"/>
                    <a:pt x="76" y="783"/>
                    <a:pt x="76" y="784"/>
                  </a:cubicBezTo>
                  <a:close/>
                  <a:moveTo>
                    <a:pt x="884" y="567"/>
                  </a:moveTo>
                  <a:cubicBezTo>
                    <a:pt x="868" y="566"/>
                    <a:pt x="853" y="564"/>
                    <a:pt x="838" y="561"/>
                  </a:cubicBezTo>
                  <a:cubicBezTo>
                    <a:pt x="833" y="596"/>
                    <a:pt x="833" y="596"/>
                    <a:pt x="833" y="596"/>
                  </a:cubicBezTo>
                  <a:cubicBezTo>
                    <a:pt x="833" y="596"/>
                    <a:pt x="833" y="596"/>
                    <a:pt x="833" y="596"/>
                  </a:cubicBezTo>
                  <a:cubicBezTo>
                    <a:pt x="849" y="599"/>
                    <a:pt x="865" y="601"/>
                    <a:pt x="881" y="602"/>
                  </a:cubicBezTo>
                  <a:lnTo>
                    <a:pt x="884" y="567"/>
                  </a:lnTo>
                  <a:close/>
                  <a:moveTo>
                    <a:pt x="953" y="820"/>
                  </a:moveTo>
                  <a:cubicBezTo>
                    <a:pt x="948" y="823"/>
                    <a:pt x="943" y="829"/>
                    <a:pt x="941" y="835"/>
                  </a:cubicBezTo>
                  <a:cubicBezTo>
                    <a:pt x="940" y="835"/>
                    <a:pt x="938" y="836"/>
                    <a:pt x="937" y="836"/>
                  </a:cubicBezTo>
                  <a:cubicBezTo>
                    <a:pt x="930" y="840"/>
                    <a:pt x="924" y="848"/>
                    <a:pt x="924" y="855"/>
                  </a:cubicBezTo>
                  <a:cubicBezTo>
                    <a:pt x="924" y="859"/>
                    <a:pt x="927" y="862"/>
                    <a:pt x="930" y="862"/>
                  </a:cubicBezTo>
                  <a:cubicBezTo>
                    <a:pt x="930" y="863"/>
                    <a:pt x="930" y="863"/>
                    <a:pt x="930" y="863"/>
                  </a:cubicBezTo>
                  <a:cubicBezTo>
                    <a:pt x="930" y="869"/>
                    <a:pt x="934" y="872"/>
                    <a:pt x="939" y="871"/>
                  </a:cubicBezTo>
                  <a:cubicBezTo>
                    <a:pt x="939" y="879"/>
                    <a:pt x="939" y="879"/>
                    <a:pt x="939" y="879"/>
                  </a:cubicBezTo>
                  <a:cubicBezTo>
                    <a:pt x="955" y="871"/>
                    <a:pt x="955" y="871"/>
                    <a:pt x="955" y="871"/>
                  </a:cubicBezTo>
                  <a:cubicBezTo>
                    <a:pt x="955" y="860"/>
                    <a:pt x="955" y="860"/>
                    <a:pt x="955" y="860"/>
                  </a:cubicBezTo>
                  <a:cubicBezTo>
                    <a:pt x="961" y="857"/>
                    <a:pt x="965" y="850"/>
                    <a:pt x="965" y="844"/>
                  </a:cubicBezTo>
                  <a:cubicBezTo>
                    <a:pt x="965" y="841"/>
                    <a:pt x="964" y="838"/>
                    <a:pt x="961" y="838"/>
                  </a:cubicBezTo>
                  <a:cubicBezTo>
                    <a:pt x="964" y="834"/>
                    <a:pt x="966" y="830"/>
                    <a:pt x="966" y="826"/>
                  </a:cubicBezTo>
                  <a:cubicBezTo>
                    <a:pt x="966" y="819"/>
                    <a:pt x="960" y="816"/>
                    <a:pt x="953" y="820"/>
                  </a:cubicBezTo>
                  <a:close/>
                  <a:moveTo>
                    <a:pt x="947" y="783"/>
                  </a:moveTo>
                  <a:cubicBezTo>
                    <a:pt x="947" y="775"/>
                    <a:pt x="944" y="770"/>
                    <a:pt x="939" y="768"/>
                  </a:cubicBezTo>
                  <a:cubicBezTo>
                    <a:pt x="944" y="760"/>
                    <a:pt x="947" y="751"/>
                    <a:pt x="947" y="743"/>
                  </a:cubicBezTo>
                  <a:cubicBezTo>
                    <a:pt x="947" y="729"/>
                    <a:pt x="937" y="722"/>
                    <a:pt x="924" y="726"/>
                  </a:cubicBezTo>
                  <a:cubicBezTo>
                    <a:pt x="924" y="723"/>
                    <a:pt x="925" y="721"/>
                    <a:pt x="925" y="719"/>
                  </a:cubicBezTo>
                  <a:cubicBezTo>
                    <a:pt x="925" y="705"/>
                    <a:pt x="914" y="699"/>
                    <a:pt x="900" y="707"/>
                  </a:cubicBezTo>
                  <a:cubicBezTo>
                    <a:pt x="886" y="714"/>
                    <a:pt x="875" y="731"/>
                    <a:pt x="875" y="744"/>
                  </a:cubicBezTo>
                  <a:cubicBezTo>
                    <a:pt x="875" y="745"/>
                    <a:pt x="875" y="746"/>
                    <a:pt x="875" y="746"/>
                  </a:cubicBezTo>
                  <a:cubicBezTo>
                    <a:pt x="860" y="757"/>
                    <a:pt x="849" y="776"/>
                    <a:pt x="849" y="792"/>
                  </a:cubicBezTo>
                  <a:cubicBezTo>
                    <a:pt x="849" y="797"/>
                    <a:pt x="850" y="800"/>
                    <a:pt x="852" y="804"/>
                  </a:cubicBezTo>
                  <a:cubicBezTo>
                    <a:pt x="843" y="813"/>
                    <a:pt x="838" y="825"/>
                    <a:pt x="838" y="835"/>
                  </a:cubicBezTo>
                  <a:cubicBezTo>
                    <a:pt x="838" y="850"/>
                    <a:pt x="849" y="856"/>
                    <a:pt x="864" y="850"/>
                  </a:cubicBezTo>
                  <a:cubicBezTo>
                    <a:pt x="867" y="855"/>
                    <a:pt x="873" y="858"/>
                    <a:pt x="881" y="857"/>
                  </a:cubicBezTo>
                  <a:cubicBezTo>
                    <a:pt x="881" y="910"/>
                    <a:pt x="881" y="910"/>
                    <a:pt x="881" y="910"/>
                  </a:cubicBezTo>
                  <a:cubicBezTo>
                    <a:pt x="904" y="898"/>
                    <a:pt x="904" y="898"/>
                    <a:pt x="904" y="898"/>
                  </a:cubicBezTo>
                  <a:cubicBezTo>
                    <a:pt x="904" y="847"/>
                    <a:pt x="904" y="847"/>
                    <a:pt x="904" y="847"/>
                  </a:cubicBezTo>
                  <a:cubicBezTo>
                    <a:pt x="913" y="840"/>
                    <a:pt x="920" y="830"/>
                    <a:pt x="924" y="821"/>
                  </a:cubicBezTo>
                  <a:cubicBezTo>
                    <a:pt x="937" y="813"/>
                    <a:pt x="947" y="796"/>
                    <a:pt x="947" y="783"/>
                  </a:cubicBez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1" name="Freeform 128"/>
            <p:cNvSpPr>
              <a:spLocks noChangeAspect="1"/>
            </p:cNvSpPr>
            <p:nvPr/>
          </p:nvSpPr>
          <p:spPr bwMode="auto">
            <a:xfrm>
              <a:off x="8092247" y="4107534"/>
              <a:ext cx="113905" cy="113905"/>
            </a:xfrm>
            <a:custGeom>
              <a:avLst/>
              <a:gdLst/>
              <a:ahLst/>
              <a:cxnLst>
                <a:cxn ang="0">
                  <a:pos x="87" y="45"/>
                </a:cxn>
                <a:cxn ang="0">
                  <a:pos x="60" y="35"/>
                </a:cxn>
                <a:cxn ang="0">
                  <a:pos x="67" y="7"/>
                </a:cxn>
                <a:cxn ang="0">
                  <a:pos x="41" y="0"/>
                </a:cxn>
                <a:cxn ang="0">
                  <a:pos x="35" y="26"/>
                </a:cxn>
                <a:cxn ang="0">
                  <a:pos x="10" y="17"/>
                </a:cxn>
                <a:cxn ang="0">
                  <a:pos x="0" y="42"/>
                </a:cxn>
                <a:cxn ang="0">
                  <a:pos x="28" y="52"/>
                </a:cxn>
                <a:cxn ang="0">
                  <a:pos x="21" y="80"/>
                </a:cxn>
                <a:cxn ang="0">
                  <a:pos x="47" y="87"/>
                </a:cxn>
                <a:cxn ang="0">
                  <a:pos x="53" y="62"/>
                </a:cxn>
                <a:cxn ang="0">
                  <a:pos x="78" y="71"/>
                </a:cxn>
                <a:cxn ang="0">
                  <a:pos x="87" y="45"/>
                </a:cxn>
              </a:cxnLst>
              <a:rect l="0" t="0" r="r" b="b"/>
              <a:pathLst>
                <a:path w="87" h="87">
                  <a:moveTo>
                    <a:pt x="87" y="45"/>
                  </a:moveTo>
                  <a:lnTo>
                    <a:pt x="60" y="35"/>
                  </a:lnTo>
                  <a:lnTo>
                    <a:pt x="67" y="7"/>
                  </a:lnTo>
                  <a:lnTo>
                    <a:pt x="41" y="0"/>
                  </a:lnTo>
                  <a:lnTo>
                    <a:pt x="35" y="26"/>
                  </a:lnTo>
                  <a:lnTo>
                    <a:pt x="10" y="17"/>
                  </a:lnTo>
                  <a:lnTo>
                    <a:pt x="0" y="42"/>
                  </a:lnTo>
                  <a:lnTo>
                    <a:pt x="28" y="52"/>
                  </a:lnTo>
                  <a:lnTo>
                    <a:pt x="21" y="80"/>
                  </a:lnTo>
                  <a:lnTo>
                    <a:pt x="47" y="87"/>
                  </a:lnTo>
                  <a:lnTo>
                    <a:pt x="53" y="62"/>
                  </a:lnTo>
                  <a:lnTo>
                    <a:pt x="78" y="71"/>
                  </a:lnTo>
                  <a:lnTo>
                    <a:pt x="87" y="45"/>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40" name="Zástupný symbol pro číslo snímku 2">
            <a:extLst>
              <a:ext uri="{FF2B5EF4-FFF2-40B4-BE49-F238E27FC236}">
                <a16:creationId xmlns:a16="http://schemas.microsoft.com/office/drawing/2014/main" xmlns="" id="{E4B934D4-A432-402D-8F0D-85C865E06D36}"/>
              </a:ext>
            </a:extLst>
          </p:cNvPr>
          <p:cNvSpPr txBox="1">
            <a:spLocks/>
          </p:cNvSpPr>
          <p:nvPr/>
        </p:nvSpPr>
        <p:spPr>
          <a:xfrm>
            <a:off x="8280000" y="4644000"/>
            <a:ext cx="323850" cy="108347"/>
          </a:xfrm>
          <a:prstGeom prst="rect">
            <a:avLst/>
          </a:prstGeom>
        </p:spPr>
        <p:txBody>
          <a:bodyPr vert="horz" lIns="0" tIns="0" rIns="0" bIns="0" rtlCol="0" anchor="b" anchorCtr="0"/>
          <a:lstStyle>
            <a:defPPr>
              <a:defRPr lang="cs-CZ"/>
            </a:defPPr>
            <a:lvl1pPr marL="0" algn="r" defTabSz="914400" rtl="0" eaLnBrk="1" fontAlgn="auto" latinLnBrk="0" hangingPunct="1">
              <a:spcBef>
                <a:spcPts val="0"/>
              </a:spcBef>
              <a:spcAft>
                <a:spcPts val="0"/>
              </a:spcAft>
              <a:defRPr sz="825"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cs-CZ" dirty="0"/>
              <a:t>8</a:t>
            </a:r>
          </a:p>
        </p:txBody>
      </p:sp>
      <p:sp>
        <p:nvSpPr>
          <p:cNvPr id="41" name="Obdélník 34">
            <a:extLst>
              <a:ext uri="{FF2B5EF4-FFF2-40B4-BE49-F238E27FC236}">
                <a16:creationId xmlns:a16="http://schemas.microsoft.com/office/drawing/2014/main" xmlns="" id="{B3840BC8-2103-4B7C-A192-3FD32F18AC81}"/>
              </a:ext>
            </a:extLst>
          </p:cNvPr>
          <p:cNvSpPr/>
          <p:nvPr/>
        </p:nvSpPr>
        <p:spPr>
          <a:xfrm>
            <a:off x="126141" y="1995687"/>
            <a:ext cx="4352309" cy="1232927"/>
          </a:xfrm>
          <a:prstGeom prst="rect">
            <a:avLst/>
          </a:prstGeom>
          <a:solidFill>
            <a:srgbClr val="008BCA"/>
          </a:solidFill>
          <a:ln w="25400" cap="flat" cmpd="sng" algn="ctr">
            <a:noFill/>
            <a:prstDash val="solid"/>
          </a:ln>
          <a:effectLst/>
        </p:spPr>
        <p:txBody>
          <a:bodyPr rtlCol="0" anchor="ct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cs-CZ" sz="1600" b="0" i="0" u="none" strike="noStrike" kern="0" cap="none" spc="0" normalizeH="0" baseline="0" noProof="0" dirty="0">
              <a:ln>
                <a:noFill/>
              </a:ln>
              <a:solidFill>
                <a:srgbClr val="FFFFFF"/>
              </a:solidFill>
              <a:effectLst/>
              <a:uLnTx/>
              <a:uFillTx/>
              <a:latin typeface="Calibri"/>
              <a:ea typeface="+mn-ea"/>
              <a:cs typeface="Arial" pitchFamily="34" charset="0"/>
            </a:endParaRPr>
          </a:p>
        </p:txBody>
      </p:sp>
      <p:grpSp>
        <p:nvGrpSpPr>
          <p:cNvPr id="42" name="Group 4">
            <a:extLst>
              <a:ext uri="{FF2B5EF4-FFF2-40B4-BE49-F238E27FC236}">
                <a16:creationId xmlns:a16="http://schemas.microsoft.com/office/drawing/2014/main" xmlns="" id="{4F55E52E-961E-4E61-8CD5-B1945E57A54D}"/>
              </a:ext>
            </a:extLst>
          </p:cNvPr>
          <p:cNvGrpSpPr/>
          <p:nvPr/>
        </p:nvGrpSpPr>
        <p:grpSpPr>
          <a:xfrm>
            <a:off x="933563" y="2040286"/>
            <a:ext cx="3566429" cy="1123855"/>
            <a:chOff x="1437282" y="1271556"/>
            <a:chExt cx="3093676" cy="1444802"/>
          </a:xfrm>
        </p:grpSpPr>
        <p:sp>
          <p:nvSpPr>
            <p:cNvPr id="43" name="TextBox 48">
              <a:extLst>
                <a:ext uri="{FF2B5EF4-FFF2-40B4-BE49-F238E27FC236}">
                  <a16:creationId xmlns:a16="http://schemas.microsoft.com/office/drawing/2014/main" xmlns="" id="{1B4EC8DF-39A4-49D7-A54A-FAE8099C0F02}"/>
                </a:ext>
              </a:extLst>
            </p:cNvPr>
            <p:cNvSpPr txBox="1"/>
            <p:nvPr/>
          </p:nvSpPr>
          <p:spPr>
            <a:xfrm>
              <a:off x="1437282" y="1608482"/>
              <a:ext cx="3093676" cy="1107876"/>
            </a:xfrm>
            <a:prstGeom prst="rect">
              <a:avLst/>
            </a:prstGeom>
          </p:spPr>
          <p:txBody>
            <a:bodyPr wrap="square" rtlCol="0">
              <a:spAutoFit/>
            </a:bodyPr>
            <a:lstStyle/>
            <a:p>
              <a:pPr marL="174625" indent="-174625" defTabSz="914330" fontAlgn="auto">
                <a:spcBef>
                  <a:spcPts val="600"/>
                </a:spcBef>
                <a:spcAft>
                  <a:spcPts val="0"/>
                </a:spcAft>
                <a:buFont typeface="Wingdings" panose="05000000000000000000" pitchFamily="2" charset="2"/>
                <a:buChar char="§"/>
              </a:pPr>
              <a:r>
                <a:rPr lang="cs-CZ" sz="1000" dirty="0">
                  <a:solidFill>
                    <a:srgbClr val="FFFFFF"/>
                  </a:solidFill>
                  <a:latin typeface="Calibri" pitchFamily="34" charset="0"/>
                  <a:cs typeface="Arial" pitchFamily="34" charset="0"/>
                </a:rPr>
                <a:t>Exteriér TIC je v pořádku</a:t>
              </a:r>
            </a:p>
            <a:p>
              <a:pPr marL="174625" indent="-174625" defTabSz="914330" fontAlgn="auto">
                <a:spcBef>
                  <a:spcPts val="600"/>
                </a:spcBef>
                <a:spcAft>
                  <a:spcPts val="0"/>
                </a:spcAft>
                <a:buFont typeface="Wingdings" panose="05000000000000000000" pitchFamily="2" charset="2"/>
                <a:buChar char="§"/>
              </a:pPr>
              <a:r>
                <a:rPr lang="cs-CZ" sz="1000" dirty="0">
                  <a:solidFill>
                    <a:srgbClr val="FFFFFF"/>
                  </a:solidFill>
                  <a:latin typeface="Calibri" pitchFamily="34" charset="0"/>
                  <a:cs typeface="Arial" pitchFamily="34" charset="0"/>
                </a:rPr>
                <a:t>Orientace v nich je snadná a obsloužení probíhá okamžitě</a:t>
              </a:r>
            </a:p>
            <a:p>
              <a:pPr marL="174625" indent="-174625" defTabSz="914330" fontAlgn="auto">
                <a:spcBef>
                  <a:spcPts val="600"/>
                </a:spcBef>
                <a:spcAft>
                  <a:spcPts val="0"/>
                </a:spcAft>
                <a:buFont typeface="Wingdings" panose="05000000000000000000" pitchFamily="2" charset="2"/>
                <a:buChar char="§"/>
              </a:pPr>
              <a:r>
                <a:rPr lang="cs-CZ" sz="1000" dirty="0">
                  <a:solidFill>
                    <a:srgbClr val="FFFFFF"/>
                  </a:solidFill>
                  <a:latin typeface="Calibri" pitchFamily="34" charset="0"/>
                  <a:cs typeface="Arial" pitchFamily="34" charset="0"/>
                </a:rPr>
                <a:t>Prostor pro zlepšení v pocitu vítanosti zákazníka, 1 z 5 se necítí vítán</a:t>
              </a:r>
            </a:p>
          </p:txBody>
        </p:sp>
        <p:sp>
          <p:nvSpPr>
            <p:cNvPr id="44" name="TextBox 49">
              <a:extLst>
                <a:ext uri="{FF2B5EF4-FFF2-40B4-BE49-F238E27FC236}">
                  <a16:creationId xmlns:a16="http://schemas.microsoft.com/office/drawing/2014/main" xmlns="" id="{13FCC372-FB5E-449F-916B-A07F1B579707}"/>
                </a:ext>
              </a:extLst>
            </p:cNvPr>
            <p:cNvSpPr txBox="1"/>
            <p:nvPr/>
          </p:nvSpPr>
          <p:spPr>
            <a:xfrm>
              <a:off x="1440401" y="1271556"/>
              <a:ext cx="3040770" cy="356103"/>
            </a:xfrm>
            <a:prstGeom prst="rect">
              <a:avLst/>
            </a:prstGeom>
          </p:spPr>
          <p:txBody>
            <a:bodyPr wrap="square" rtlCol="0">
              <a:spAutoFit/>
            </a:bodyPr>
            <a:lstStyle/>
            <a:p>
              <a:pPr defTabSz="914330" fontAlgn="auto">
                <a:spcBef>
                  <a:spcPts val="600"/>
                </a:spcBef>
                <a:spcAft>
                  <a:spcPts val="0"/>
                </a:spcAft>
              </a:pPr>
              <a:r>
                <a:rPr lang="cs-CZ" sz="1200" b="1" dirty="0">
                  <a:solidFill>
                    <a:srgbClr val="FFFFFF"/>
                  </a:solidFill>
                  <a:latin typeface="Calibri" pitchFamily="34" charset="0"/>
                  <a:cs typeface="Arial" pitchFamily="34" charset="0"/>
                </a:rPr>
                <a:t>EXTERIÉR A PRVNÍ DOJEM</a:t>
              </a:r>
            </a:p>
          </p:txBody>
        </p:sp>
      </p:grpSp>
      <p:sp>
        <p:nvSpPr>
          <p:cNvPr id="53" name="Freeform 66">
            <a:extLst>
              <a:ext uri="{FF2B5EF4-FFF2-40B4-BE49-F238E27FC236}">
                <a16:creationId xmlns:a16="http://schemas.microsoft.com/office/drawing/2014/main" xmlns="" id="{A0850B6F-4F9A-4781-A076-6E62AA6FA413}"/>
              </a:ext>
            </a:extLst>
          </p:cNvPr>
          <p:cNvSpPr>
            <a:spLocks noChangeAspect="1" noEditPoints="1"/>
          </p:cNvSpPr>
          <p:nvPr/>
        </p:nvSpPr>
        <p:spPr bwMode="auto">
          <a:xfrm>
            <a:off x="321482" y="2143620"/>
            <a:ext cx="484277" cy="445374"/>
          </a:xfrm>
          <a:custGeom>
            <a:avLst/>
            <a:gdLst/>
            <a:ahLst/>
            <a:cxnLst>
              <a:cxn ang="0">
                <a:pos x="0" y="159"/>
              </a:cxn>
              <a:cxn ang="0">
                <a:pos x="159" y="0"/>
              </a:cxn>
              <a:cxn ang="0">
                <a:pos x="318" y="159"/>
              </a:cxn>
              <a:cxn ang="0">
                <a:pos x="0" y="159"/>
              </a:cxn>
              <a:cxn ang="0">
                <a:pos x="285" y="173"/>
              </a:cxn>
              <a:cxn ang="0">
                <a:pos x="285" y="292"/>
              </a:cxn>
              <a:cxn ang="0">
                <a:pos x="34" y="292"/>
              </a:cxn>
              <a:cxn ang="0">
                <a:pos x="34" y="173"/>
              </a:cxn>
              <a:cxn ang="0">
                <a:pos x="60" y="173"/>
              </a:cxn>
              <a:cxn ang="0">
                <a:pos x="60" y="267"/>
              </a:cxn>
              <a:cxn ang="0">
                <a:pos x="259" y="267"/>
              </a:cxn>
              <a:cxn ang="0">
                <a:pos x="259" y="173"/>
              </a:cxn>
              <a:cxn ang="0">
                <a:pos x="285" y="173"/>
              </a:cxn>
              <a:cxn ang="0">
                <a:pos x="109" y="9"/>
              </a:cxn>
              <a:cxn ang="0">
                <a:pos x="109" y="33"/>
              </a:cxn>
              <a:cxn ang="0">
                <a:pos x="60" y="82"/>
              </a:cxn>
              <a:cxn ang="0">
                <a:pos x="60" y="9"/>
              </a:cxn>
              <a:cxn ang="0">
                <a:pos x="109" y="9"/>
              </a:cxn>
              <a:cxn ang="0">
                <a:pos x="115" y="173"/>
              </a:cxn>
              <a:cxn ang="0">
                <a:pos x="204" y="173"/>
              </a:cxn>
              <a:cxn ang="0">
                <a:pos x="204" y="239"/>
              </a:cxn>
              <a:cxn ang="0">
                <a:pos x="115" y="239"/>
              </a:cxn>
              <a:cxn ang="0">
                <a:pos x="115" y="173"/>
              </a:cxn>
            </a:cxnLst>
            <a:rect l="0" t="0" r="r" b="b"/>
            <a:pathLst>
              <a:path w="318" h="292">
                <a:moveTo>
                  <a:pt x="0" y="159"/>
                </a:moveTo>
                <a:cubicBezTo>
                  <a:pt x="159" y="0"/>
                  <a:pt x="159" y="0"/>
                  <a:pt x="159" y="0"/>
                </a:cubicBezTo>
                <a:cubicBezTo>
                  <a:pt x="318" y="159"/>
                  <a:pt x="318" y="159"/>
                  <a:pt x="318" y="159"/>
                </a:cubicBezTo>
                <a:cubicBezTo>
                  <a:pt x="212" y="159"/>
                  <a:pt x="106" y="159"/>
                  <a:pt x="0" y="159"/>
                </a:cubicBezTo>
                <a:close/>
                <a:moveTo>
                  <a:pt x="285" y="173"/>
                </a:moveTo>
                <a:cubicBezTo>
                  <a:pt x="285" y="292"/>
                  <a:pt x="285" y="292"/>
                  <a:pt x="285" y="292"/>
                </a:cubicBezTo>
                <a:cubicBezTo>
                  <a:pt x="34" y="292"/>
                  <a:pt x="34" y="292"/>
                  <a:pt x="34" y="292"/>
                </a:cubicBezTo>
                <a:cubicBezTo>
                  <a:pt x="34" y="173"/>
                  <a:pt x="34" y="173"/>
                  <a:pt x="34" y="173"/>
                </a:cubicBezTo>
                <a:cubicBezTo>
                  <a:pt x="60" y="173"/>
                  <a:pt x="60" y="173"/>
                  <a:pt x="60" y="173"/>
                </a:cubicBezTo>
                <a:cubicBezTo>
                  <a:pt x="60" y="267"/>
                  <a:pt x="60" y="267"/>
                  <a:pt x="60" y="267"/>
                </a:cubicBezTo>
                <a:cubicBezTo>
                  <a:pt x="259" y="267"/>
                  <a:pt x="259" y="267"/>
                  <a:pt x="259" y="267"/>
                </a:cubicBezTo>
                <a:cubicBezTo>
                  <a:pt x="259" y="173"/>
                  <a:pt x="259" y="173"/>
                  <a:pt x="259" y="173"/>
                </a:cubicBezTo>
                <a:cubicBezTo>
                  <a:pt x="285" y="173"/>
                  <a:pt x="285" y="173"/>
                  <a:pt x="285" y="173"/>
                </a:cubicBezTo>
                <a:close/>
                <a:moveTo>
                  <a:pt x="109" y="9"/>
                </a:moveTo>
                <a:cubicBezTo>
                  <a:pt x="109" y="33"/>
                  <a:pt x="109" y="33"/>
                  <a:pt x="109" y="33"/>
                </a:cubicBezTo>
                <a:cubicBezTo>
                  <a:pt x="60" y="82"/>
                  <a:pt x="60" y="82"/>
                  <a:pt x="60" y="82"/>
                </a:cubicBezTo>
                <a:cubicBezTo>
                  <a:pt x="60" y="9"/>
                  <a:pt x="60" y="9"/>
                  <a:pt x="60" y="9"/>
                </a:cubicBezTo>
                <a:cubicBezTo>
                  <a:pt x="109" y="9"/>
                  <a:pt x="109" y="9"/>
                  <a:pt x="109" y="9"/>
                </a:cubicBezTo>
                <a:close/>
                <a:moveTo>
                  <a:pt x="115" y="173"/>
                </a:moveTo>
                <a:cubicBezTo>
                  <a:pt x="204" y="173"/>
                  <a:pt x="204" y="173"/>
                  <a:pt x="204" y="173"/>
                </a:cubicBezTo>
                <a:cubicBezTo>
                  <a:pt x="204" y="239"/>
                  <a:pt x="204" y="239"/>
                  <a:pt x="204" y="239"/>
                </a:cubicBezTo>
                <a:cubicBezTo>
                  <a:pt x="115" y="239"/>
                  <a:pt x="115" y="239"/>
                  <a:pt x="115" y="239"/>
                </a:cubicBezTo>
                <a:cubicBezTo>
                  <a:pt x="115" y="173"/>
                  <a:pt x="115" y="173"/>
                  <a:pt x="115" y="173"/>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404040"/>
              </a:solidFill>
              <a:effectLst/>
              <a:uLnTx/>
              <a:uFillTx/>
              <a:latin typeface="Calibri"/>
            </a:endParaRPr>
          </a:p>
        </p:txBody>
      </p:sp>
      <p:sp>
        <p:nvSpPr>
          <p:cNvPr id="54" name="Obdélník 34">
            <a:extLst>
              <a:ext uri="{FF2B5EF4-FFF2-40B4-BE49-F238E27FC236}">
                <a16:creationId xmlns:a16="http://schemas.microsoft.com/office/drawing/2014/main" xmlns="" id="{1F7E0EFE-1978-4399-89C1-F5DFE1DC7B61}"/>
              </a:ext>
            </a:extLst>
          </p:cNvPr>
          <p:cNvSpPr/>
          <p:nvPr/>
        </p:nvSpPr>
        <p:spPr>
          <a:xfrm>
            <a:off x="126141" y="3291830"/>
            <a:ext cx="4352309" cy="1232928"/>
          </a:xfrm>
          <a:prstGeom prst="rect">
            <a:avLst/>
          </a:prstGeom>
          <a:solidFill>
            <a:srgbClr val="008BCA"/>
          </a:solidFill>
          <a:ln w="25400" cap="flat" cmpd="sng" algn="ctr">
            <a:noFill/>
            <a:prstDash val="solid"/>
          </a:ln>
          <a:effectLst/>
        </p:spPr>
        <p:txBody>
          <a:bodyPr rtlCol="0" anchor="ct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cs-CZ" sz="1600" b="0" i="0" u="none" strike="noStrike" kern="0" cap="none" spc="0" normalizeH="0" baseline="0" noProof="0" dirty="0">
              <a:ln>
                <a:noFill/>
              </a:ln>
              <a:solidFill>
                <a:srgbClr val="FFFFFF"/>
              </a:solidFill>
              <a:effectLst/>
              <a:uLnTx/>
              <a:uFillTx/>
              <a:latin typeface="Calibri"/>
              <a:ea typeface="+mn-ea"/>
              <a:cs typeface="Arial" pitchFamily="34" charset="0"/>
            </a:endParaRPr>
          </a:p>
        </p:txBody>
      </p:sp>
      <p:grpSp>
        <p:nvGrpSpPr>
          <p:cNvPr id="55" name="Group 53">
            <a:extLst>
              <a:ext uri="{FF2B5EF4-FFF2-40B4-BE49-F238E27FC236}">
                <a16:creationId xmlns:a16="http://schemas.microsoft.com/office/drawing/2014/main" xmlns="" id="{90D14AF6-824C-484D-983C-DB8814188F7F}"/>
              </a:ext>
            </a:extLst>
          </p:cNvPr>
          <p:cNvGrpSpPr/>
          <p:nvPr/>
        </p:nvGrpSpPr>
        <p:grpSpPr>
          <a:xfrm>
            <a:off x="937158" y="3349576"/>
            <a:ext cx="3538313" cy="1046911"/>
            <a:chOff x="1440402" y="1271556"/>
            <a:chExt cx="3069287" cy="1345884"/>
          </a:xfrm>
        </p:grpSpPr>
        <p:sp>
          <p:nvSpPr>
            <p:cNvPr id="56" name="TextBox 54">
              <a:extLst>
                <a:ext uri="{FF2B5EF4-FFF2-40B4-BE49-F238E27FC236}">
                  <a16:creationId xmlns:a16="http://schemas.microsoft.com/office/drawing/2014/main" xmlns="" id="{27788E35-7C1D-48A3-8C1E-774AB8D61E3B}"/>
                </a:ext>
              </a:extLst>
            </p:cNvPr>
            <p:cNvSpPr txBox="1"/>
            <p:nvPr/>
          </p:nvSpPr>
          <p:spPr>
            <a:xfrm>
              <a:off x="1445163" y="1608482"/>
              <a:ext cx="3064526" cy="1008958"/>
            </a:xfrm>
            <a:prstGeom prst="rect">
              <a:avLst/>
            </a:prstGeom>
          </p:spPr>
          <p:txBody>
            <a:bodyPr wrap="square" rtlCol="0">
              <a:spAutoFit/>
            </a:bodyPr>
            <a:lstStyle/>
            <a:p>
              <a:pPr marL="174625" indent="-174625" defTabSz="914330" fontAlgn="auto">
                <a:spcBef>
                  <a:spcPts val="600"/>
                </a:spcBef>
                <a:spcAft>
                  <a:spcPts val="0"/>
                </a:spcAft>
                <a:buFont typeface="Wingdings" panose="05000000000000000000" pitchFamily="2" charset="2"/>
                <a:buChar char="§"/>
              </a:pPr>
              <a:r>
                <a:rPr lang="cs-CZ" sz="1000" dirty="0">
                  <a:solidFill>
                    <a:srgbClr val="FFFFFF"/>
                  </a:solidFill>
                  <a:latin typeface="Calibri" pitchFamily="34" charset="0"/>
                  <a:cs typeface="Arial" pitchFamily="34" charset="0"/>
                </a:rPr>
                <a:t>Pracovníci jsou zdvořilí a dokáží předat informace srozumitelnou formou</a:t>
              </a:r>
            </a:p>
            <a:p>
              <a:pPr marL="174625" indent="-174625" defTabSz="914330" fontAlgn="auto">
                <a:spcBef>
                  <a:spcPts val="600"/>
                </a:spcBef>
                <a:spcAft>
                  <a:spcPts val="0"/>
                </a:spcAft>
                <a:buFont typeface="Wingdings" panose="05000000000000000000" pitchFamily="2" charset="2"/>
                <a:buChar char="§"/>
              </a:pPr>
              <a:r>
                <a:rPr lang="cs-CZ" sz="1000" dirty="0">
                  <a:solidFill>
                    <a:srgbClr val="FFFFFF"/>
                  </a:solidFill>
                  <a:latin typeface="Calibri" pitchFamily="34" charset="0"/>
                  <a:cs typeface="Arial" pitchFamily="34" charset="0"/>
                </a:rPr>
                <a:t>Prostor ke zlepšení je nadále v aktivitě pracovníků, zjišťování potřeb zákazníků a v atraktivním představení cílů</a:t>
              </a:r>
            </a:p>
          </p:txBody>
        </p:sp>
        <p:sp>
          <p:nvSpPr>
            <p:cNvPr id="57" name="TextBox 55">
              <a:extLst>
                <a:ext uri="{FF2B5EF4-FFF2-40B4-BE49-F238E27FC236}">
                  <a16:creationId xmlns:a16="http://schemas.microsoft.com/office/drawing/2014/main" xmlns="" id="{E1E75F09-A369-4453-AF8F-7B16F8A54D19}"/>
                </a:ext>
              </a:extLst>
            </p:cNvPr>
            <p:cNvSpPr txBox="1"/>
            <p:nvPr/>
          </p:nvSpPr>
          <p:spPr>
            <a:xfrm>
              <a:off x="1440402" y="1271556"/>
              <a:ext cx="3040769" cy="356104"/>
            </a:xfrm>
            <a:prstGeom prst="rect">
              <a:avLst/>
            </a:prstGeom>
          </p:spPr>
          <p:txBody>
            <a:bodyPr wrap="square" rtlCol="0">
              <a:spAutoFit/>
            </a:bodyPr>
            <a:lstStyle/>
            <a:p>
              <a:pPr defTabSz="914330" fontAlgn="auto">
                <a:spcBef>
                  <a:spcPts val="600"/>
                </a:spcBef>
                <a:spcAft>
                  <a:spcPts val="0"/>
                </a:spcAft>
              </a:pPr>
              <a:r>
                <a:rPr lang="cs-CZ" sz="1200" b="1" dirty="0">
                  <a:solidFill>
                    <a:srgbClr val="FFFFFF"/>
                  </a:solidFill>
                  <a:latin typeface="Calibri" pitchFamily="34" charset="0"/>
                  <a:cs typeface="Arial" pitchFamily="34" charset="0"/>
                </a:rPr>
                <a:t>PRACOVNÍCI TIC</a:t>
              </a:r>
            </a:p>
          </p:txBody>
        </p:sp>
      </p:grpSp>
      <p:sp>
        <p:nvSpPr>
          <p:cNvPr id="58" name="Freeform 143">
            <a:extLst>
              <a:ext uri="{FF2B5EF4-FFF2-40B4-BE49-F238E27FC236}">
                <a16:creationId xmlns:a16="http://schemas.microsoft.com/office/drawing/2014/main" xmlns="" id="{9CF79F59-E8C4-43B3-94F2-7E3AEF0F0663}"/>
              </a:ext>
            </a:extLst>
          </p:cNvPr>
          <p:cNvSpPr>
            <a:spLocks noChangeAspect="1" noEditPoints="1"/>
          </p:cNvSpPr>
          <p:nvPr/>
        </p:nvSpPr>
        <p:spPr bwMode="auto">
          <a:xfrm>
            <a:off x="401935" y="3416739"/>
            <a:ext cx="323367" cy="631809"/>
          </a:xfrm>
          <a:custGeom>
            <a:avLst/>
            <a:gdLst/>
            <a:ahLst/>
            <a:cxnLst>
              <a:cxn ang="0">
                <a:pos x="119" y="58"/>
              </a:cxn>
              <a:cxn ang="0">
                <a:pos x="112" y="41"/>
              </a:cxn>
              <a:cxn ang="0">
                <a:pos x="95" y="33"/>
              </a:cxn>
              <a:cxn ang="0">
                <a:pos x="89" y="24"/>
              </a:cxn>
              <a:cxn ang="0">
                <a:pos x="89" y="19"/>
              </a:cxn>
              <a:cxn ang="0">
                <a:pos x="90" y="10"/>
              </a:cxn>
              <a:cxn ang="0">
                <a:pos x="85" y="2"/>
              </a:cxn>
              <a:cxn ang="0">
                <a:pos x="75" y="0"/>
              </a:cxn>
              <a:cxn ang="0">
                <a:pos x="67" y="2"/>
              </a:cxn>
              <a:cxn ang="0">
                <a:pos x="66" y="3"/>
              </a:cxn>
              <a:cxn ang="0">
                <a:pos x="64" y="5"/>
              </a:cxn>
              <a:cxn ang="0">
                <a:pos x="64" y="8"/>
              </a:cxn>
              <a:cxn ang="0">
                <a:pos x="64" y="10"/>
              </a:cxn>
              <a:cxn ang="0">
                <a:pos x="65" y="12"/>
              </a:cxn>
              <a:cxn ang="0">
                <a:pos x="73" y="29"/>
              </a:cxn>
              <a:cxn ang="0">
                <a:pos x="62" y="41"/>
              </a:cxn>
              <a:cxn ang="0">
                <a:pos x="55" y="45"/>
              </a:cxn>
              <a:cxn ang="0">
                <a:pos x="50" y="46"/>
              </a:cxn>
              <a:cxn ang="0">
                <a:pos x="35" y="43"/>
              </a:cxn>
              <a:cxn ang="0">
                <a:pos x="21" y="29"/>
              </a:cxn>
              <a:cxn ang="0">
                <a:pos x="14" y="14"/>
              </a:cxn>
              <a:cxn ang="0">
                <a:pos x="14" y="22"/>
              </a:cxn>
              <a:cxn ang="0">
                <a:pos x="2" y="19"/>
              </a:cxn>
              <a:cxn ang="0">
                <a:pos x="4" y="24"/>
              </a:cxn>
              <a:cxn ang="0">
                <a:pos x="11" y="33"/>
              </a:cxn>
              <a:cxn ang="0">
                <a:pos x="14" y="43"/>
              </a:cxn>
              <a:cxn ang="0">
                <a:pos x="16" y="51"/>
              </a:cxn>
              <a:cxn ang="0">
                <a:pos x="50" y="64"/>
              </a:cxn>
              <a:cxn ang="0">
                <a:pos x="56" y="98"/>
              </a:cxn>
              <a:cxn ang="0">
                <a:pos x="51" y="133"/>
              </a:cxn>
              <a:cxn ang="0">
                <a:pos x="49" y="151"/>
              </a:cxn>
              <a:cxn ang="0">
                <a:pos x="47" y="173"/>
              </a:cxn>
              <a:cxn ang="0">
                <a:pos x="43" y="195"/>
              </a:cxn>
              <a:cxn ang="0">
                <a:pos x="37" y="220"/>
              </a:cxn>
              <a:cxn ang="0">
                <a:pos x="35" y="233"/>
              </a:cxn>
              <a:cxn ang="0">
                <a:pos x="27" y="240"/>
              </a:cxn>
              <a:cxn ang="0">
                <a:pos x="19" y="245"/>
              </a:cxn>
              <a:cxn ang="0">
                <a:pos x="12" y="247"/>
              </a:cxn>
              <a:cxn ang="0">
                <a:pos x="32" y="252"/>
              </a:cxn>
              <a:cxn ang="0">
                <a:pos x="48" y="250"/>
              </a:cxn>
              <a:cxn ang="0">
                <a:pos x="56" y="233"/>
              </a:cxn>
              <a:cxn ang="0">
                <a:pos x="76" y="166"/>
              </a:cxn>
              <a:cxn ang="0">
                <a:pos x="86" y="210"/>
              </a:cxn>
              <a:cxn ang="0">
                <a:pos x="82" y="243"/>
              </a:cxn>
              <a:cxn ang="0">
                <a:pos x="76" y="250"/>
              </a:cxn>
              <a:cxn ang="0">
                <a:pos x="86" y="254"/>
              </a:cxn>
              <a:cxn ang="0">
                <a:pos x="100" y="250"/>
              </a:cxn>
              <a:cxn ang="0">
                <a:pos x="104" y="233"/>
              </a:cxn>
              <a:cxn ang="0">
                <a:pos x="102" y="172"/>
              </a:cxn>
              <a:cxn ang="0">
                <a:pos x="99" y="138"/>
              </a:cxn>
              <a:cxn ang="0">
                <a:pos x="101" y="120"/>
              </a:cxn>
              <a:cxn ang="0">
                <a:pos x="112" y="121"/>
              </a:cxn>
              <a:cxn ang="0">
                <a:pos x="125" y="98"/>
              </a:cxn>
              <a:cxn ang="0">
                <a:pos x="64" y="10"/>
              </a:cxn>
              <a:cxn ang="0">
                <a:pos x="108" y="97"/>
              </a:cxn>
              <a:cxn ang="0">
                <a:pos x="105" y="103"/>
              </a:cxn>
              <a:cxn ang="0">
                <a:pos x="99" y="101"/>
              </a:cxn>
              <a:cxn ang="0">
                <a:pos x="105" y="75"/>
              </a:cxn>
              <a:cxn ang="0">
                <a:pos x="111" y="83"/>
              </a:cxn>
            </a:cxnLst>
            <a:rect l="0" t="0" r="r" b="b"/>
            <a:pathLst>
              <a:path w="130" h="254">
                <a:moveTo>
                  <a:pt x="130" y="80"/>
                </a:moveTo>
                <a:lnTo>
                  <a:pt x="130" y="79"/>
                </a:lnTo>
                <a:lnTo>
                  <a:pt x="130" y="76"/>
                </a:lnTo>
                <a:lnTo>
                  <a:pt x="130" y="76"/>
                </a:lnTo>
                <a:lnTo>
                  <a:pt x="130" y="75"/>
                </a:lnTo>
                <a:lnTo>
                  <a:pt x="129" y="74"/>
                </a:lnTo>
                <a:lnTo>
                  <a:pt x="128" y="71"/>
                </a:lnTo>
                <a:lnTo>
                  <a:pt x="127" y="71"/>
                </a:lnTo>
                <a:lnTo>
                  <a:pt x="127" y="70"/>
                </a:lnTo>
                <a:lnTo>
                  <a:pt x="126" y="68"/>
                </a:lnTo>
                <a:lnTo>
                  <a:pt x="124" y="65"/>
                </a:lnTo>
                <a:lnTo>
                  <a:pt x="120" y="60"/>
                </a:lnTo>
                <a:lnTo>
                  <a:pt x="119" y="58"/>
                </a:lnTo>
                <a:lnTo>
                  <a:pt x="118" y="57"/>
                </a:lnTo>
                <a:lnTo>
                  <a:pt x="118" y="57"/>
                </a:lnTo>
                <a:lnTo>
                  <a:pt x="118" y="56"/>
                </a:lnTo>
                <a:lnTo>
                  <a:pt x="117" y="53"/>
                </a:lnTo>
                <a:lnTo>
                  <a:pt x="115" y="52"/>
                </a:lnTo>
                <a:lnTo>
                  <a:pt x="115" y="52"/>
                </a:lnTo>
                <a:lnTo>
                  <a:pt x="114" y="51"/>
                </a:lnTo>
                <a:lnTo>
                  <a:pt x="114" y="50"/>
                </a:lnTo>
                <a:lnTo>
                  <a:pt x="114" y="49"/>
                </a:lnTo>
                <a:lnTo>
                  <a:pt x="114" y="45"/>
                </a:lnTo>
                <a:lnTo>
                  <a:pt x="113" y="43"/>
                </a:lnTo>
                <a:lnTo>
                  <a:pt x="113" y="42"/>
                </a:lnTo>
                <a:lnTo>
                  <a:pt x="112" y="41"/>
                </a:lnTo>
                <a:lnTo>
                  <a:pt x="112" y="40"/>
                </a:lnTo>
                <a:lnTo>
                  <a:pt x="111" y="39"/>
                </a:lnTo>
                <a:lnTo>
                  <a:pt x="110" y="39"/>
                </a:lnTo>
                <a:lnTo>
                  <a:pt x="109" y="39"/>
                </a:lnTo>
                <a:lnTo>
                  <a:pt x="108" y="38"/>
                </a:lnTo>
                <a:lnTo>
                  <a:pt x="107" y="38"/>
                </a:lnTo>
                <a:lnTo>
                  <a:pt x="104" y="38"/>
                </a:lnTo>
                <a:lnTo>
                  <a:pt x="102" y="37"/>
                </a:lnTo>
                <a:lnTo>
                  <a:pt x="98" y="36"/>
                </a:lnTo>
                <a:lnTo>
                  <a:pt x="97" y="36"/>
                </a:lnTo>
                <a:lnTo>
                  <a:pt x="96" y="35"/>
                </a:lnTo>
                <a:lnTo>
                  <a:pt x="95" y="35"/>
                </a:lnTo>
                <a:lnTo>
                  <a:pt x="95" y="33"/>
                </a:lnTo>
                <a:lnTo>
                  <a:pt x="94" y="33"/>
                </a:lnTo>
                <a:lnTo>
                  <a:pt x="94" y="32"/>
                </a:lnTo>
                <a:lnTo>
                  <a:pt x="94" y="31"/>
                </a:lnTo>
                <a:lnTo>
                  <a:pt x="93" y="31"/>
                </a:lnTo>
                <a:lnTo>
                  <a:pt x="93" y="30"/>
                </a:lnTo>
                <a:lnTo>
                  <a:pt x="93" y="30"/>
                </a:lnTo>
                <a:lnTo>
                  <a:pt x="92" y="29"/>
                </a:lnTo>
                <a:lnTo>
                  <a:pt x="92" y="29"/>
                </a:lnTo>
                <a:lnTo>
                  <a:pt x="91" y="29"/>
                </a:lnTo>
                <a:lnTo>
                  <a:pt x="90" y="29"/>
                </a:lnTo>
                <a:lnTo>
                  <a:pt x="90" y="28"/>
                </a:lnTo>
                <a:lnTo>
                  <a:pt x="90" y="27"/>
                </a:lnTo>
                <a:lnTo>
                  <a:pt x="89" y="24"/>
                </a:lnTo>
                <a:lnTo>
                  <a:pt x="89" y="22"/>
                </a:lnTo>
                <a:lnTo>
                  <a:pt x="89" y="21"/>
                </a:lnTo>
                <a:lnTo>
                  <a:pt x="89" y="21"/>
                </a:lnTo>
                <a:lnTo>
                  <a:pt x="89" y="20"/>
                </a:lnTo>
                <a:lnTo>
                  <a:pt x="89" y="20"/>
                </a:lnTo>
                <a:lnTo>
                  <a:pt x="89" y="20"/>
                </a:lnTo>
                <a:lnTo>
                  <a:pt x="89" y="20"/>
                </a:lnTo>
                <a:lnTo>
                  <a:pt x="89" y="20"/>
                </a:lnTo>
                <a:lnTo>
                  <a:pt x="89" y="19"/>
                </a:lnTo>
                <a:lnTo>
                  <a:pt x="89" y="19"/>
                </a:lnTo>
                <a:lnTo>
                  <a:pt x="89" y="19"/>
                </a:lnTo>
                <a:lnTo>
                  <a:pt x="89" y="19"/>
                </a:lnTo>
                <a:lnTo>
                  <a:pt x="89" y="19"/>
                </a:lnTo>
                <a:lnTo>
                  <a:pt x="89" y="18"/>
                </a:lnTo>
                <a:lnTo>
                  <a:pt x="89" y="18"/>
                </a:lnTo>
                <a:lnTo>
                  <a:pt x="89" y="18"/>
                </a:lnTo>
                <a:lnTo>
                  <a:pt x="89" y="18"/>
                </a:lnTo>
                <a:lnTo>
                  <a:pt x="89" y="18"/>
                </a:lnTo>
                <a:lnTo>
                  <a:pt x="89" y="17"/>
                </a:lnTo>
                <a:lnTo>
                  <a:pt x="90" y="17"/>
                </a:lnTo>
                <a:lnTo>
                  <a:pt x="90" y="16"/>
                </a:lnTo>
                <a:lnTo>
                  <a:pt x="90" y="14"/>
                </a:lnTo>
                <a:lnTo>
                  <a:pt x="91" y="13"/>
                </a:lnTo>
                <a:lnTo>
                  <a:pt x="91" y="12"/>
                </a:lnTo>
                <a:lnTo>
                  <a:pt x="90" y="10"/>
                </a:lnTo>
                <a:lnTo>
                  <a:pt x="90" y="10"/>
                </a:lnTo>
                <a:lnTo>
                  <a:pt x="90" y="9"/>
                </a:lnTo>
                <a:lnTo>
                  <a:pt x="89" y="9"/>
                </a:lnTo>
                <a:lnTo>
                  <a:pt x="89" y="9"/>
                </a:lnTo>
                <a:lnTo>
                  <a:pt x="88" y="8"/>
                </a:lnTo>
                <a:lnTo>
                  <a:pt x="88" y="7"/>
                </a:lnTo>
                <a:lnTo>
                  <a:pt x="88" y="7"/>
                </a:lnTo>
                <a:lnTo>
                  <a:pt x="88" y="6"/>
                </a:lnTo>
                <a:lnTo>
                  <a:pt x="88" y="6"/>
                </a:lnTo>
                <a:lnTo>
                  <a:pt x="88" y="5"/>
                </a:lnTo>
                <a:lnTo>
                  <a:pt x="87" y="5"/>
                </a:lnTo>
                <a:lnTo>
                  <a:pt x="87" y="4"/>
                </a:lnTo>
                <a:lnTo>
                  <a:pt x="86" y="3"/>
                </a:lnTo>
                <a:lnTo>
                  <a:pt x="85" y="2"/>
                </a:lnTo>
                <a:lnTo>
                  <a:pt x="83" y="1"/>
                </a:lnTo>
                <a:lnTo>
                  <a:pt x="83" y="1"/>
                </a:lnTo>
                <a:lnTo>
                  <a:pt x="81" y="0"/>
                </a:lnTo>
                <a:lnTo>
                  <a:pt x="81" y="0"/>
                </a:lnTo>
                <a:lnTo>
                  <a:pt x="80" y="0"/>
                </a:lnTo>
                <a:lnTo>
                  <a:pt x="79" y="0"/>
                </a:lnTo>
                <a:lnTo>
                  <a:pt x="79" y="0"/>
                </a:lnTo>
                <a:lnTo>
                  <a:pt x="78" y="0"/>
                </a:lnTo>
                <a:lnTo>
                  <a:pt x="77" y="0"/>
                </a:lnTo>
                <a:lnTo>
                  <a:pt x="76" y="0"/>
                </a:lnTo>
                <a:lnTo>
                  <a:pt x="76" y="0"/>
                </a:lnTo>
                <a:lnTo>
                  <a:pt x="75" y="0"/>
                </a:lnTo>
                <a:lnTo>
                  <a:pt x="75" y="0"/>
                </a:lnTo>
                <a:lnTo>
                  <a:pt x="74" y="0"/>
                </a:lnTo>
                <a:lnTo>
                  <a:pt x="72" y="0"/>
                </a:lnTo>
                <a:lnTo>
                  <a:pt x="71" y="0"/>
                </a:lnTo>
                <a:lnTo>
                  <a:pt x="70" y="0"/>
                </a:lnTo>
                <a:lnTo>
                  <a:pt x="70" y="0"/>
                </a:lnTo>
                <a:lnTo>
                  <a:pt x="69" y="1"/>
                </a:lnTo>
                <a:lnTo>
                  <a:pt x="69" y="1"/>
                </a:lnTo>
                <a:lnTo>
                  <a:pt x="69" y="1"/>
                </a:lnTo>
                <a:lnTo>
                  <a:pt x="67" y="1"/>
                </a:lnTo>
                <a:lnTo>
                  <a:pt x="67" y="1"/>
                </a:lnTo>
                <a:lnTo>
                  <a:pt x="67" y="1"/>
                </a:lnTo>
                <a:lnTo>
                  <a:pt x="67" y="1"/>
                </a:lnTo>
                <a:lnTo>
                  <a:pt x="67" y="2"/>
                </a:lnTo>
                <a:lnTo>
                  <a:pt x="67" y="2"/>
                </a:lnTo>
                <a:lnTo>
                  <a:pt x="67" y="2"/>
                </a:lnTo>
                <a:lnTo>
                  <a:pt x="67" y="2"/>
                </a:lnTo>
                <a:lnTo>
                  <a:pt x="66" y="2"/>
                </a:lnTo>
                <a:lnTo>
                  <a:pt x="66" y="2"/>
                </a:lnTo>
                <a:lnTo>
                  <a:pt x="66" y="2"/>
                </a:lnTo>
                <a:lnTo>
                  <a:pt x="66" y="3"/>
                </a:lnTo>
                <a:lnTo>
                  <a:pt x="67" y="3"/>
                </a:lnTo>
                <a:lnTo>
                  <a:pt x="67" y="3"/>
                </a:lnTo>
                <a:lnTo>
                  <a:pt x="67" y="3"/>
                </a:lnTo>
                <a:lnTo>
                  <a:pt x="66" y="3"/>
                </a:lnTo>
                <a:lnTo>
                  <a:pt x="66" y="3"/>
                </a:lnTo>
                <a:lnTo>
                  <a:pt x="66" y="3"/>
                </a:lnTo>
                <a:lnTo>
                  <a:pt x="66" y="3"/>
                </a:lnTo>
                <a:lnTo>
                  <a:pt x="66" y="3"/>
                </a:lnTo>
                <a:lnTo>
                  <a:pt x="65" y="4"/>
                </a:lnTo>
                <a:lnTo>
                  <a:pt x="65" y="4"/>
                </a:lnTo>
                <a:lnTo>
                  <a:pt x="65" y="4"/>
                </a:lnTo>
                <a:lnTo>
                  <a:pt x="65" y="4"/>
                </a:lnTo>
                <a:lnTo>
                  <a:pt x="65" y="4"/>
                </a:lnTo>
                <a:lnTo>
                  <a:pt x="65" y="4"/>
                </a:lnTo>
                <a:lnTo>
                  <a:pt x="65" y="4"/>
                </a:lnTo>
                <a:lnTo>
                  <a:pt x="65" y="4"/>
                </a:lnTo>
                <a:lnTo>
                  <a:pt x="65" y="5"/>
                </a:lnTo>
                <a:lnTo>
                  <a:pt x="64" y="5"/>
                </a:lnTo>
                <a:lnTo>
                  <a:pt x="64" y="5"/>
                </a:lnTo>
                <a:lnTo>
                  <a:pt x="65" y="5"/>
                </a:lnTo>
                <a:lnTo>
                  <a:pt x="65" y="5"/>
                </a:lnTo>
                <a:lnTo>
                  <a:pt x="65" y="5"/>
                </a:lnTo>
                <a:lnTo>
                  <a:pt x="65" y="5"/>
                </a:lnTo>
                <a:lnTo>
                  <a:pt x="65" y="5"/>
                </a:lnTo>
                <a:lnTo>
                  <a:pt x="65" y="5"/>
                </a:lnTo>
                <a:lnTo>
                  <a:pt x="65" y="5"/>
                </a:lnTo>
                <a:lnTo>
                  <a:pt x="65" y="6"/>
                </a:lnTo>
                <a:lnTo>
                  <a:pt x="64" y="7"/>
                </a:lnTo>
                <a:lnTo>
                  <a:pt x="64" y="7"/>
                </a:lnTo>
                <a:lnTo>
                  <a:pt x="64" y="7"/>
                </a:lnTo>
                <a:lnTo>
                  <a:pt x="64" y="7"/>
                </a:lnTo>
                <a:lnTo>
                  <a:pt x="64" y="8"/>
                </a:lnTo>
                <a:lnTo>
                  <a:pt x="64" y="8"/>
                </a:lnTo>
                <a:lnTo>
                  <a:pt x="64" y="8"/>
                </a:lnTo>
                <a:lnTo>
                  <a:pt x="64" y="8"/>
                </a:lnTo>
                <a:lnTo>
                  <a:pt x="64" y="8"/>
                </a:lnTo>
                <a:lnTo>
                  <a:pt x="64" y="8"/>
                </a:lnTo>
                <a:lnTo>
                  <a:pt x="64" y="9"/>
                </a:lnTo>
                <a:lnTo>
                  <a:pt x="64" y="9"/>
                </a:lnTo>
                <a:lnTo>
                  <a:pt x="64" y="9"/>
                </a:lnTo>
                <a:lnTo>
                  <a:pt x="64" y="9"/>
                </a:lnTo>
                <a:lnTo>
                  <a:pt x="64" y="9"/>
                </a:lnTo>
                <a:lnTo>
                  <a:pt x="64" y="9"/>
                </a:lnTo>
                <a:lnTo>
                  <a:pt x="64" y="9"/>
                </a:lnTo>
                <a:lnTo>
                  <a:pt x="64" y="10"/>
                </a:lnTo>
                <a:lnTo>
                  <a:pt x="64" y="10"/>
                </a:lnTo>
                <a:lnTo>
                  <a:pt x="64" y="10"/>
                </a:lnTo>
                <a:lnTo>
                  <a:pt x="64" y="10"/>
                </a:lnTo>
                <a:lnTo>
                  <a:pt x="64" y="10"/>
                </a:lnTo>
                <a:lnTo>
                  <a:pt x="64" y="11"/>
                </a:lnTo>
                <a:lnTo>
                  <a:pt x="64" y="11"/>
                </a:lnTo>
                <a:lnTo>
                  <a:pt x="64" y="11"/>
                </a:lnTo>
                <a:lnTo>
                  <a:pt x="64" y="11"/>
                </a:lnTo>
                <a:lnTo>
                  <a:pt x="64" y="11"/>
                </a:lnTo>
                <a:lnTo>
                  <a:pt x="64" y="11"/>
                </a:lnTo>
                <a:lnTo>
                  <a:pt x="64" y="11"/>
                </a:lnTo>
                <a:lnTo>
                  <a:pt x="64" y="11"/>
                </a:lnTo>
                <a:lnTo>
                  <a:pt x="65" y="12"/>
                </a:lnTo>
                <a:lnTo>
                  <a:pt x="65" y="12"/>
                </a:lnTo>
                <a:lnTo>
                  <a:pt x="65" y="13"/>
                </a:lnTo>
                <a:lnTo>
                  <a:pt x="65" y="14"/>
                </a:lnTo>
                <a:lnTo>
                  <a:pt x="65" y="15"/>
                </a:lnTo>
                <a:lnTo>
                  <a:pt x="66" y="16"/>
                </a:lnTo>
                <a:lnTo>
                  <a:pt x="66" y="16"/>
                </a:lnTo>
                <a:lnTo>
                  <a:pt x="66" y="17"/>
                </a:lnTo>
                <a:lnTo>
                  <a:pt x="67" y="22"/>
                </a:lnTo>
                <a:lnTo>
                  <a:pt x="68" y="23"/>
                </a:lnTo>
                <a:lnTo>
                  <a:pt x="69" y="25"/>
                </a:lnTo>
                <a:lnTo>
                  <a:pt x="71" y="27"/>
                </a:lnTo>
                <a:lnTo>
                  <a:pt x="72" y="28"/>
                </a:lnTo>
                <a:lnTo>
                  <a:pt x="73" y="29"/>
                </a:lnTo>
                <a:lnTo>
                  <a:pt x="75" y="32"/>
                </a:lnTo>
                <a:lnTo>
                  <a:pt x="75" y="32"/>
                </a:lnTo>
                <a:lnTo>
                  <a:pt x="76" y="33"/>
                </a:lnTo>
                <a:lnTo>
                  <a:pt x="76" y="34"/>
                </a:lnTo>
                <a:lnTo>
                  <a:pt x="76" y="34"/>
                </a:lnTo>
                <a:lnTo>
                  <a:pt x="76" y="35"/>
                </a:lnTo>
                <a:lnTo>
                  <a:pt x="75" y="37"/>
                </a:lnTo>
                <a:lnTo>
                  <a:pt x="73" y="39"/>
                </a:lnTo>
                <a:lnTo>
                  <a:pt x="73" y="39"/>
                </a:lnTo>
                <a:lnTo>
                  <a:pt x="70" y="39"/>
                </a:lnTo>
                <a:lnTo>
                  <a:pt x="66" y="40"/>
                </a:lnTo>
                <a:lnTo>
                  <a:pt x="63" y="40"/>
                </a:lnTo>
                <a:lnTo>
                  <a:pt x="62" y="41"/>
                </a:lnTo>
                <a:lnTo>
                  <a:pt x="61" y="41"/>
                </a:lnTo>
                <a:lnTo>
                  <a:pt x="60" y="41"/>
                </a:lnTo>
                <a:lnTo>
                  <a:pt x="60" y="41"/>
                </a:lnTo>
                <a:lnTo>
                  <a:pt x="59" y="41"/>
                </a:lnTo>
                <a:lnTo>
                  <a:pt x="59" y="41"/>
                </a:lnTo>
                <a:lnTo>
                  <a:pt x="58" y="41"/>
                </a:lnTo>
                <a:lnTo>
                  <a:pt x="57" y="42"/>
                </a:lnTo>
                <a:lnTo>
                  <a:pt x="56" y="42"/>
                </a:lnTo>
                <a:lnTo>
                  <a:pt x="56" y="42"/>
                </a:lnTo>
                <a:lnTo>
                  <a:pt x="55" y="43"/>
                </a:lnTo>
                <a:lnTo>
                  <a:pt x="55" y="44"/>
                </a:lnTo>
                <a:lnTo>
                  <a:pt x="55" y="45"/>
                </a:lnTo>
                <a:lnTo>
                  <a:pt x="55" y="45"/>
                </a:lnTo>
                <a:lnTo>
                  <a:pt x="55" y="45"/>
                </a:lnTo>
                <a:lnTo>
                  <a:pt x="54" y="46"/>
                </a:lnTo>
                <a:lnTo>
                  <a:pt x="54" y="45"/>
                </a:lnTo>
                <a:lnTo>
                  <a:pt x="53" y="45"/>
                </a:lnTo>
                <a:lnTo>
                  <a:pt x="53" y="46"/>
                </a:lnTo>
                <a:lnTo>
                  <a:pt x="53" y="46"/>
                </a:lnTo>
                <a:lnTo>
                  <a:pt x="52" y="46"/>
                </a:lnTo>
                <a:lnTo>
                  <a:pt x="52" y="46"/>
                </a:lnTo>
                <a:lnTo>
                  <a:pt x="52" y="46"/>
                </a:lnTo>
                <a:lnTo>
                  <a:pt x="51" y="46"/>
                </a:lnTo>
                <a:lnTo>
                  <a:pt x="51" y="46"/>
                </a:lnTo>
                <a:lnTo>
                  <a:pt x="50" y="46"/>
                </a:lnTo>
                <a:lnTo>
                  <a:pt x="50" y="46"/>
                </a:lnTo>
                <a:lnTo>
                  <a:pt x="49" y="46"/>
                </a:lnTo>
                <a:lnTo>
                  <a:pt x="48" y="46"/>
                </a:lnTo>
                <a:lnTo>
                  <a:pt x="47" y="46"/>
                </a:lnTo>
                <a:lnTo>
                  <a:pt x="47" y="46"/>
                </a:lnTo>
                <a:lnTo>
                  <a:pt x="46" y="46"/>
                </a:lnTo>
                <a:lnTo>
                  <a:pt x="45" y="46"/>
                </a:lnTo>
                <a:lnTo>
                  <a:pt x="43" y="45"/>
                </a:lnTo>
                <a:lnTo>
                  <a:pt x="42" y="45"/>
                </a:lnTo>
                <a:lnTo>
                  <a:pt x="41" y="46"/>
                </a:lnTo>
                <a:lnTo>
                  <a:pt x="40" y="46"/>
                </a:lnTo>
                <a:lnTo>
                  <a:pt x="38" y="45"/>
                </a:lnTo>
                <a:lnTo>
                  <a:pt x="36" y="43"/>
                </a:lnTo>
                <a:lnTo>
                  <a:pt x="35" y="43"/>
                </a:lnTo>
                <a:lnTo>
                  <a:pt x="34" y="42"/>
                </a:lnTo>
                <a:lnTo>
                  <a:pt x="32" y="41"/>
                </a:lnTo>
                <a:lnTo>
                  <a:pt x="31" y="39"/>
                </a:lnTo>
                <a:lnTo>
                  <a:pt x="29" y="38"/>
                </a:lnTo>
                <a:lnTo>
                  <a:pt x="29" y="38"/>
                </a:lnTo>
                <a:lnTo>
                  <a:pt x="28" y="38"/>
                </a:lnTo>
                <a:lnTo>
                  <a:pt x="26" y="35"/>
                </a:lnTo>
                <a:lnTo>
                  <a:pt x="24" y="34"/>
                </a:lnTo>
                <a:lnTo>
                  <a:pt x="23" y="33"/>
                </a:lnTo>
                <a:lnTo>
                  <a:pt x="22" y="33"/>
                </a:lnTo>
                <a:lnTo>
                  <a:pt x="22" y="33"/>
                </a:lnTo>
                <a:lnTo>
                  <a:pt x="21" y="31"/>
                </a:lnTo>
                <a:lnTo>
                  <a:pt x="21" y="29"/>
                </a:lnTo>
                <a:lnTo>
                  <a:pt x="21" y="29"/>
                </a:lnTo>
                <a:lnTo>
                  <a:pt x="21" y="28"/>
                </a:lnTo>
                <a:lnTo>
                  <a:pt x="21" y="27"/>
                </a:lnTo>
                <a:lnTo>
                  <a:pt x="21" y="26"/>
                </a:lnTo>
                <a:lnTo>
                  <a:pt x="20" y="24"/>
                </a:lnTo>
                <a:lnTo>
                  <a:pt x="18" y="20"/>
                </a:lnTo>
                <a:lnTo>
                  <a:pt x="17" y="18"/>
                </a:lnTo>
                <a:lnTo>
                  <a:pt x="17" y="17"/>
                </a:lnTo>
                <a:lnTo>
                  <a:pt x="16" y="15"/>
                </a:lnTo>
                <a:lnTo>
                  <a:pt x="16" y="14"/>
                </a:lnTo>
                <a:lnTo>
                  <a:pt x="15" y="14"/>
                </a:lnTo>
                <a:lnTo>
                  <a:pt x="14" y="14"/>
                </a:lnTo>
                <a:lnTo>
                  <a:pt x="14" y="14"/>
                </a:lnTo>
                <a:lnTo>
                  <a:pt x="14" y="14"/>
                </a:lnTo>
                <a:lnTo>
                  <a:pt x="13" y="14"/>
                </a:lnTo>
                <a:lnTo>
                  <a:pt x="13" y="15"/>
                </a:lnTo>
                <a:lnTo>
                  <a:pt x="13" y="15"/>
                </a:lnTo>
                <a:lnTo>
                  <a:pt x="13" y="17"/>
                </a:lnTo>
                <a:lnTo>
                  <a:pt x="13" y="18"/>
                </a:lnTo>
                <a:lnTo>
                  <a:pt x="15" y="20"/>
                </a:lnTo>
                <a:lnTo>
                  <a:pt x="15" y="22"/>
                </a:lnTo>
                <a:lnTo>
                  <a:pt x="15" y="22"/>
                </a:lnTo>
                <a:lnTo>
                  <a:pt x="15" y="22"/>
                </a:lnTo>
                <a:lnTo>
                  <a:pt x="15" y="22"/>
                </a:lnTo>
                <a:lnTo>
                  <a:pt x="14" y="22"/>
                </a:lnTo>
                <a:lnTo>
                  <a:pt x="14" y="22"/>
                </a:lnTo>
                <a:lnTo>
                  <a:pt x="12" y="22"/>
                </a:lnTo>
                <a:lnTo>
                  <a:pt x="10" y="21"/>
                </a:lnTo>
                <a:lnTo>
                  <a:pt x="10" y="21"/>
                </a:lnTo>
                <a:lnTo>
                  <a:pt x="9" y="20"/>
                </a:lnTo>
                <a:lnTo>
                  <a:pt x="8" y="20"/>
                </a:lnTo>
                <a:lnTo>
                  <a:pt x="8" y="20"/>
                </a:lnTo>
                <a:lnTo>
                  <a:pt x="7" y="20"/>
                </a:lnTo>
                <a:lnTo>
                  <a:pt x="6" y="19"/>
                </a:lnTo>
                <a:lnTo>
                  <a:pt x="5" y="19"/>
                </a:lnTo>
                <a:lnTo>
                  <a:pt x="4" y="19"/>
                </a:lnTo>
                <a:lnTo>
                  <a:pt x="3" y="19"/>
                </a:lnTo>
                <a:lnTo>
                  <a:pt x="3" y="19"/>
                </a:lnTo>
                <a:lnTo>
                  <a:pt x="2" y="19"/>
                </a:lnTo>
                <a:lnTo>
                  <a:pt x="2" y="19"/>
                </a:lnTo>
                <a:lnTo>
                  <a:pt x="2" y="20"/>
                </a:lnTo>
                <a:lnTo>
                  <a:pt x="2" y="20"/>
                </a:lnTo>
                <a:lnTo>
                  <a:pt x="2" y="20"/>
                </a:lnTo>
                <a:lnTo>
                  <a:pt x="1" y="21"/>
                </a:lnTo>
                <a:lnTo>
                  <a:pt x="1" y="22"/>
                </a:lnTo>
                <a:lnTo>
                  <a:pt x="0" y="22"/>
                </a:lnTo>
                <a:lnTo>
                  <a:pt x="1" y="22"/>
                </a:lnTo>
                <a:lnTo>
                  <a:pt x="2" y="23"/>
                </a:lnTo>
                <a:lnTo>
                  <a:pt x="2" y="23"/>
                </a:lnTo>
                <a:lnTo>
                  <a:pt x="3" y="23"/>
                </a:lnTo>
                <a:lnTo>
                  <a:pt x="4" y="24"/>
                </a:lnTo>
                <a:lnTo>
                  <a:pt x="4" y="24"/>
                </a:lnTo>
                <a:lnTo>
                  <a:pt x="5" y="25"/>
                </a:lnTo>
                <a:lnTo>
                  <a:pt x="5" y="25"/>
                </a:lnTo>
                <a:lnTo>
                  <a:pt x="7" y="26"/>
                </a:lnTo>
                <a:lnTo>
                  <a:pt x="7" y="26"/>
                </a:lnTo>
                <a:lnTo>
                  <a:pt x="8" y="27"/>
                </a:lnTo>
                <a:lnTo>
                  <a:pt x="8" y="28"/>
                </a:lnTo>
                <a:lnTo>
                  <a:pt x="8" y="29"/>
                </a:lnTo>
                <a:lnTo>
                  <a:pt x="8" y="30"/>
                </a:lnTo>
                <a:lnTo>
                  <a:pt x="9" y="31"/>
                </a:lnTo>
                <a:lnTo>
                  <a:pt x="9" y="32"/>
                </a:lnTo>
                <a:lnTo>
                  <a:pt x="10" y="32"/>
                </a:lnTo>
                <a:lnTo>
                  <a:pt x="10" y="33"/>
                </a:lnTo>
                <a:lnTo>
                  <a:pt x="11" y="33"/>
                </a:lnTo>
                <a:lnTo>
                  <a:pt x="12" y="34"/>
                </a:lnTo>
                <a:lnTo>
                  <a:pt x="13" y="34"/>
                </a:lnTo>
                <a:lnTo>
                  <a:pt x="14" y="36"/>
                </a:lnTo>
                <a:lnTo>
                  <a:pt x="16" y="36"/>
                </a:lnTo>
                <a:lnTo>
                  <a:pt x="16" y="37"/>
                </a:lnTo>
                <a:lnTo>
                  <a:pt x="16" y="37"/>
                </a:lnTo>
                <a:lnTo>
                  <a:pt x="17" y="38"/>
                </a:lnTo>
                <a:lnTo>
                  <a:pt x="17" y="38"/>
                </a:lnTo>
                <a:lnTo>
                  <a:pt x="16" y="38"/>
                </a:lnTo>
                <a:lnTo>
                  <a:pt x="16" y="39"/>
                </a:lnTo>
                <a:lnTo>
                  <a:pt x="14" y="42"/>
                </a:lnTo>
                <a:lnTo>
                  <a:pt x="14" y="42"/>
                </a:lnTo>
                <a:lnTo>
                  <a:pt x="14" y="43"/>
                </a:lnTo>
                <a:lnTo>
                  <a:pt x="13" y="46"/>
                </a:lnTo>
                <a:lnTo>
                  <a:pt x="13" y="47"/>
                </a:lnTo>
                <a:lnTo>
                  <a:pt x="13" y="49"/>
                </a:lnTo>
                <a:lnTo>
                  <a:pt x="13" y="49"/>
                </a:lnTo>
                <a:lnTo>
                  <a:pt x="13" y="50"/>
                </a:lnTo>
                <a:lnTo>
                  <a:pt x="13" y="50"/>
                </a:lnTo>
                <a:lnTo>
                  <a:pt x="13" y="50"/>
                </a:lnTo>
                <a:lnTo>
                  <a:pt x="13" y="50"/>
                </a:lnTo>
                <a:lnTo>
                  <a:pt x="13" y="50"/>
                </a:lnTo>
                <a:lnTo>
                  <a:pt x="14" y="50"/>
                </a:lnTo>
                <a:lnTo>
                  <a:pt x="14" y="51"/>
                </a:lnTo>
                <a:lnTo>
                  <a:pt x="15" y="51"/>
                </a:lnTo>
                <a:lnTo>
                  <a:pt x="16" y="51"/>
                </a:lnTo>
                <a:lnTo>
                  <a:pt x="17" y="52"/>
                </a:lnTo>
                <a:lnTo>
                  <a:pt x="19" y="53"/>
                </a:lnTo>
                <a:lnTo>
                  <a:pt x="22" y="54"/>
                </a:lnTo>
                <a:lnTo>
                  <a:pt x="24" y="55"/>
                </a:lnTo>
                <a:lnTo>
                  <a:pt x="27" y="56"/>
                </a:lnTo>
                <a:lnTo>
                  <a:pt x="29" y="57"/>
                </a:lnTo>
                <a:lnTo>
                  <a:pt x="33" y="58"/>
                </a:lnTo>
                <a:lnTo>
                  <a:pt x="36" y="60"/>
                </a:lnTo>
                <a:lnTo>
                  <a:pt x="39" y="61"/>
                </a:lnTo>
                <a:lnTo>
                  <a:pt x="42" y="62"/>
                </a:lnTo>
                <a:lnTo>
                  <a:pt x="45" y="62"/>
                </a:lnTo>
                <a:lnTo>
                  <a:pt x="50" y="64"/>
                </a:lnTo>
                <a:lnTo>
                  <a:pt x="50" y="64"/>
                </a:lnTo>
                <a:lnTo>
                  <a:pt x="51" y="64"/>
                </a:lnTo>
                <a:lnTo>
                  <a:pt x="54" y="65"/>
                </a:lnTo>
                <a:lnTo>
                  <a:pt x="55" y="65"/>
                </a:lnTo>
                <a:lnTo>
                  <a:pt x="55" y="65"/>
                </a:lnTo>
                <a:lnTo>
                  <a:pt x="56" y="66"/>
                </a:lnTo>
                <a:lnTo>
                  <a:pt x="56" y="74"/>
                </a:lnTo>
                <a:lnTo>
                  <a:pt x="56" y="79"/>
                </a:lnTo>
                <a:lnTo>
                  <a:pt x="56" y="84"/>
                </a:lnTo>
                <a:lnTo>
                  <a:pt x="56" y="88"/>
                </a:lnTo>
                <a:lnTo>
                  <a:pt x="56" y="91"/>
                </a:lnTo>
                <a:lnTo>
                  <a:pt x="56" y="93"/>
                </a:lnTo>
                <a:lnTo>
                  <a:pt x="56" y="95"/>
                </a:lnTo>
                <a:lnTo>
                  <a:pt x="56" y="98"/>
                </a:lnTo>
                <a:lnTo>
                  <a:pt x="56" y="99"/>
                </a:lnTo>
                <a:lnTo>
                  <a:pt x="56" y="100"/>
                </a:lnTo>
                <a:lnTo>
                  <a:pt x="55" y="107"/>
                </a:lnTo>
                <a:lnTo>
                  <a:pt x="55" y="109"/>
                </a:lnTo>
                <a:lnTo>
                  <a:pt x="54" y="112"/>
                </a:lnTo>
                <a:lnTo>
                  <a:pt x="53" y="117"/>
                </a:lnTo>
                <a:lnTo>
                  <a:pt x="52" y="121"/>
                </a:lnTo>
                <a:lnTo>
                  <a:pt x="51" y="125"/>
                </a:lnTo>
                <a:lnTo>
                  <a:pt x="51" y="129"/>
                </a:lnTo>
                <a:lnTo>
                  <a:pt x="50" y="131"/>
                </a:lnTo>
                <a:lnTo>
                  <a:pt x="50" y="132"/>
                </a:lnTo>
                <a:lnTo>
                  <a:pt x="51" y="132"/>
                </a:lnTo>
                <a:lnTo>
                  <a:pt x="51" y="133"/>
                </a:lnTo>
                <a:lnTo>
                  <a:pt x="51" y="137"/>
                </a:lnTo>
                <a:lnTo>
                  <a:pt x="50" y="138"/>
                </a:lnTo>
                <a:lnTo>
                  <a:pt x="50" y="140"/>
                </a:lnTo>
                <a:lnTo>
                  <a:pt x="50" y="141"/>
                </a:lnTo>
                <a:lnTo>
                  <a:pt x="50" y="142"/>
                </a:lnTo>
                <a:lnTo>
                  <a:pt x="50" y="143"/>
                </a:lnTo>
                <a:lnTo>
                  <a:pt x="50" y="145"/>
                </a:lnTo>
                <a:lnTo>
                  <a:pt x="50" y="145"/>
                </a:lnTo>
                <a:lnTo>
                  <a:pt x="50" y="145"/>
                </a:lnTo>
                <a:lnTo>
                  <a:pt x="50" y="146"/>
                </a:lnTo>
                <a:lnTo>
                  <a:pt x="50" y="147"/>
                </a:lnTo>
                <a:lnTo>
                  <a:pt x="49" y="150"/>
                </a:lnTo>
                <a:lnTo>
                  <a:pt x="49" y="151"/>
                </a:lnTo>
                <a:lnTo>
                  <a:pt x="48" y="153"/>
                </a:lnTo>
                <a:lnTo>
                  <a:pt x="49" y="155"/>
                </a:lnTo>
                <a:lnTo>
                  <a:pt x="49" y="156"/>
                </a:lnTo>
                <a:lnTo>
                  <a:pt x="49" y="157"/>
                </a:lnTo>
                <a:lnTo>
                  <a:pt x="49" y="161"/>
                </a:lnTo>
                <a:lnTo>
                  <a:pt x="48" y="163"/>
                </a:lnTo>
                <a:lnTo>
                  <a:pt x="48" y="166"/>
                </a:lnTo>
                <a:lnTo>
                  <a:pt x="48" y="167"/>
                </a:lnTo>
                <a:lnTo>
                  <a:pt x="48" y="169"/>
                </a:lnTo>
                <a:lnTo>
                  <a:pt x="48" y="170"/>
                </a:lnTo>
                <a:lnTo>
                  <a:pt x="48" y="170"/>
                </a:lnTo>
                <a:lnTo>
                  <a:pt x="47" y="172"/>
                </a:lnTo>
                <a:lnTo>
                  <a:pt x="47" y="173"/>
                </a:lnTo>
                <a:lnTo>
                  <a:pt x="46" y="176"/>
                </a:lnTo>
                <a:lnTo>
                  <a:pt x="46" y="179"/>
                </a:lnTo>
                <a:lnTo>
                  <a:pt x="46" y="182"/>
                </a:lnTo>
                <a:lnTo>
                  <a:pt x="45" y="184"/>
                </a:lnTo>
                <a:lnTo>
                  <a:pt x="43" y="186"/>
                </a:lnTo>
                <a:lnTo>
                  <a:pt x="43" y="186"/>
                </a:lnTo>
                <a:lnTo>
                  <a:pt x="42" y="188"/>
                </a:lnTo>
                <a:lnTo>
                  <a:pt x="42" y="190"/>
                </a:lnTo>
                <a:lnTo>
                  <a:pt x="42" y="191"/>
                </a:lnTo>
                <a:lnTo>
                  <a:pt x="43" y="193"/>
                </a:lnTo>
                <a:lnTo>
                  <a:pt x="43" y="194"/>
                </a:lnTo>
                <a:lnTo>
                  <a:pt x="43" y="195"/>
                </a:lnTo>
                <a:lnTo>
                  <a:pt x="43" y="195"/>
                </a:lnTo>
                <a:lnTo>
                  <a:pt x="43" y="196"/>
                </a:lnTo>
                <a:lnTo>
                  <a:pt x="41" y="204"/>
                </a:lnTo>
                <a:lnTo>
                  <a:pt x="41" y="208"/>
                </a:lnTo>
                <a:lnTo>
                  <a:pt x="41" y="209"/>
                </a:lnTo>
                <a:lnTo>
                  <a:pt x="41" y="210"/>
                </a:lnTo>
                <a:lnTo>
                  <a:pt x="40" y="212"/>
                </a:lnTo>
                <a:lnTo>
                  <a:pt x="40" y="213"/>
                </a:lnTo>
                <a:lnTo>
                  <a:pt x="39" y="214"/>
                </a:lnTo>
                <a:lnTo>
                  <a:pt x="39" y="214"/>
                </a:lnTo>
                <a:lnTo>
                  <a:pt x="39" y="215"/>
                </a:lnTo>
                <a:lnTo>
                  <a:pt x="39" y="217"/>
                </a:lnTo>
                <a:lnTo>
                  <a:pt x="38" y="218"/>
                </a:lnTo>
                <a:lnTo>
                  <a:pt x="37" y="220"/>
                </a:lnTo>
                <a:lnTo>
                  <a:pt x="37" y="221"/>
                </a:lnTo>
                <a:lnTo>
                  <a:pt x="37" y="222"/>
                </a:lnTo>
                <a:lnTo>
                  <a:pt x="37" y="223"/>
                </a:lnTo>
                <a:lnTo>
                  <a:pt x="37" y="224"/>
                </a:lnTo>
                <a:lnTo>
                  <a:pt x="37" y="226"/>
                </a:lnTo>
                <a:lnTo>
                  <a:pt x="37" y="226"/>
                </a:lnTo>
                <a:lnTo>
                  <a:pt x="37" y="227"/>
                </a:lnTo>
                <a:lnTo>
                  <a:pt x="36" y="228"/>
                </a:lnTo>
                <a:lnTo>
                  <a:pt x="36" y="229"/>
                </a:lnTo>
                <a:lnTo>
                  <a:pt x="36" y="231"/>
                </a:lnTo>
                <a:lnTo>
                  <a:pt x="36" y="232"/>
                </a:lnTo>
                <a:lnTo>
                  <a:pt x="36" y="232"/>
                </a:lnTo>
                <a:lnTo>
                  <a:pt x="35" y="233"/>
                </a:lnTo>
                <a:lnTo>
                  <a:pt x="35" y="234"/>
                </a:lnTo>
                <a:lnTo>
                  <a:pt x="34" y="234"/>
                </a:lnTo>
                <a:lnTo>
                  <a:pt x="33" y="234"/>
                </a:lnTo>
                <a:lnTo>
                  <a:pt x="33" y="235"/>
                </a:lnTo>
                <a:lnTo>
                  <a:pt x="33" y="236"/>
                </a:lnTo>
                <a:lnTo>
                  <a:pt x="32" y="237"/>
                </a:lnTo>
                <a:lnTo>
                  <a:pt x="31" y="238"/>
                </a:lnTo>
                <a:lnTo>
                  <a:pt x="31" y="238"/>
                </a:lnTo>
                <a:lnTo>
                  <a:pt x="30" y="238"/>
                </a:lnTo>
                <a:lnTo>
                  <a:pt x="29" y="238"/>
                </a:lnTo>
                <a:lnTo>
                  <a:pt x="29" y="238"/>
                </a:lnTo>
                <a:lnTo>
                  <a:pt x="28" y="239"/>
                </a:lnTo>
                <a:lnTo>
                  <a:pt x="27" y="240"/>
                </a:lnTo>
                <a:lnTo>
                  <a:pt x="26" y="240"/>
                </a:lnTo>
                <a:lnTo>
                  <a:pt x="26" y="241"/>
                </a:lnTo>
                <a:lnTo>
                  <a:pt x="26" y="241"/>
                </a:lnTo>
                <a:lnTo>
                  <a:pt x="25" y="241"/>
                </a:lnTo>
                <a:lnTo>
                  <a:pt x="24" y="242"/>
                </a:lnTo>
                <a:lnTo>
                  <a:pt x="24" y="242"/>
                </a:lnTo>
                <a:lnTo>
                  <a:pt x="23" y="242"/>
                </a:lnTo>
                <a:lnTo>
                  <a:pt x="23" y="243"/>
                </a:lnTo>
                <a:lnTo>
                  <a:pt x="23" y="243"/>
                </a:lnTo>
                <a:lnTo>
                  <a:pt x="22" y="244"/>
                </a:lnTo>
                <a:lnTo>
                  <a:pt x="21" y="244"/>
                </a:lnTo>
                <a:lnTo>
                  <a:pt x="20" y="245"/>
                </a:lnTo>
                <a:lnTo>
                  <a:pt x="19" y="245"/>
                </a:lnTo>
                <a:lnTo>
                  <a:pt x="18" y="245"/>
                </a:lnTo>
                <a:lnTo>
                  <a:pt x="17" y="245"/>
                </a:lnTo>
                <a:lnTo>
                  <a:pt x="17" y="245"/>
                </a:lnTo>
                <a:lnTo>
                  <a:pt x="14" y="244"/>
                </a:lnTo>
                <a:lnTo>
                  <a:pt x="13" y="244"/>
                </a:lnTo>
                <a:lnTo>
                  <a:pt x="13" y="245"/>
                </a:lnTo>
                <a:lnTo>
                  <a:pt x="13" y="245"/>
                </a:lnTo>
                <a:lnTo>
                  <a:pt x="12" y="245"/>
                </a:lnTo>
                <a:lnTo>
                  <a:pt x="12" y="246"/>
                </a:lnTo>
                <a:lnTo>
                  <a:pt x="12" y="246"/>
                </a:lnTo>
                <a:lnTo>
                  <a:pt x="12" y="247"/>
                </a:lnTo>
                <a:lnTo>
                  <a:pt x="12" y="247"/>
                </a:lnTo>
                <a:lnTo>
                  <a:pt x="12" y="247"/>
                </a:lnTo>
                <a:lnTo>
                  <a:pt x="11" y="248"/>
                </a:lnTo>
                <a:lnTo>
                  <a:pt x="11" y="249"/>
                </a:lnTo>
                <a:lnTo>
                  <a:pt x="12" y="249"/>
                </a:lnTo>
                <a:lnTo>
                  <a:pt x="12" y="250"/>
                </a:lnTo>
                <a:lnTo>
                  <a:pt x="13" y="250"/>
                </a:lnTo>
                <a:lnTo>
                  <a:pt x="14" y="251"/>
                </a:lnTo>
                <a:lnTo>
                  <a:pt x="16" y="251"/>
                </a:lnTo>
                <a:lnTo>
                  <a:pt x="20" y="252"/>
                </a:lnTo>
                <a:lnTo>
                  <a:pt x="23" y="252"/>
                </a:lnTo>
                <a:lnTo>
                  <a:pt x="24" y="252"/>
                </a:lnTo>
                <a:lnTo>
                  <a:pt x="28" y="252"/>
                </a:lnTo>
                <a:lnTo>
                  <a:pt x="31" y="252"/>
                </a:lnTo>
                <a:lnTo>
                  <a:pt x="32" y="252"/>
                </a:lnTo>
                <a:lnTo>
                  <a:pt x="36" y="252"/>
                </a:lnTo>
                <a:lnTo>
                  <a:pt x="36" y="252"/>
                </a:lnTo>
                <a:lnTo>
                  <a:pt x="36" y="252"/>
                </a:lnTo>
                <a:lnTo>
                  <a:pt x="36" y="252"/>
                </a:lnTo>
                <a:lnTo>
                  <a:pt x="38" y="253"/>
                </a:lnTo>
                <a:lnTo>
                  <a:pt x="39" y="253"/>
                </a:lnTo>
                <a:lnTo>
                  <a:pt x="44" y="253"/>
                </a:lnTo>
                <a:lnTo>
                  <a:pt x="45" y="253"/>
                </a:lnTo>
                <a:lnTo>
                  <a:pt x="47" y="253"/>
                </a:lnTo>
                <a:lnTo>
                  <a:pt x="48" y="253"/>
                </a:lnTo>
                <a:lnTo>
                  <a:pt x="48" y="253"/>
                </a:lnTo>
                <a:lnTo>
                  <a:pt x="48" y="252"/>
                </a:lnTo>
                <a:lnTo>
                  <a:pt x="48" y="250"/>
                </a:lnTo>
                <a:lnTo>
                  <a:pt x="48" y="250"/>
                </a:lnTo>
                <a:lnTo>
                  <a:pt x="48" y="250"/>
                </a:lnTo>
                <a:lnTo>
                  <a:pt x="48" y="248"/>
                </a:lnTo>
                <a:lnTo>
                  <a:pt x="48" y="248"/>
                </a:lnTo>
                <a:lnTo>
                  <a:pt x="48" y="248"/>
                </a:lnTo>
                <a:lnTo>
                  <a:pt x="50" y="248"/>
                </a:lnTo>
                <a:lnTo>
                  <a:pt x="50" y="248"/>
                </a:lnTo>
                <a:lnTo>
                  <a:pt x="50" y="248"/>
                </a:lnTo>
                <a:lnTo>
                  <a:pt x="50" y="248"/>
                </a:lnTo>
                <a:lnTo>
                  <a:pt x="53" y="241"/>
                </a:lnTo>
                <a:lnTo>
                  <a:pt x="55" y="237"/>
                </a:lnTo>
                <a:lnTo>
                  <a:pt x="55" y="235"/>
                </a:lnTo>
                <a:lnTo>
                  <a:pt x="56" y="233"/>
                </a:lnTo>
                <a:lnTo>
                  <a:pt x="57" y="229"/>
                </a:lnTo>
                <a:lnTo>
                  <a:pt x="59" y="224"/>
                </a:lnTo>
                <a:lnTo>
                  <a:pt x="61" y="221"/>
                </a:lnTo>
                <a:lnTo>
                  <a:pt x="62" y="215"/>
                </a:lnTo>
                <a:lnTo>
                  <a:pt x="65" y="209"/>
                </a:lnTo>
                <a:lnTo>
                  <a:pt x="66" y="204"/>
                </a:lnTo>
                <a:lnTo>
                  <a:pt x="68" y="196"/>
                </a:lnTo>
                <a:lnTo>
                  <a:pt x="70" y="188"/>
                </a:lnTo>
                <a:lnTo>
                  <a:pt x="74" y="175"/>
                </a:lnTo>
                <a:lnTo>
                  <a:pt x="75" y="168"/>
                </a:lnTo>
                <a:lnTo>
                  <a:pt x="76" y="166"/>
                </a:lnTo>
                <a:lnTo>
                  <a:pt x="76" y="166"/>
                </a:lnTo>
                <a:lnTo>
                  <a:pt x="76" y="166"/>
                </a:lnTo>
                <a:lnTo>
                  <a:pt x="77" y="167"/>
                </a:lnTo>
                <a:lnTo>
                  <a:pt x="78" y="169"/>
                </a:lnTo>
                <a:lnTo>
                  <a:pt x="79" y="175"/>
                </a:lnTo>
                <a:lnTo>
                  <a:pt x="80" y="178"/>
                </a:lnTo>
                <a:lnTo>
                  <a:pt x="80" y="181"/>
                </a:lnTo>
                <a:lnTo>
                  <a:pt x="82" y="186"/>
                </a:lnTo>
                <a:lnTo>
                  <a:pt x="83" y="189"/>
                </a:lnTo>
                <a:lnTo>
                  <a:pt x="84" y="194"/>
                </a:lnTo>
                <a:lnTo>
                  <a:pt x="84" y="197"/>
                </a:lnTo>
                <a:lnTo>
                  <a:pt x="84" y="199"/>
                </a:lnTo>
                <a:lnTo>
                  <a:pt x="85" y="201"/>
                </a:lnTo>
                <a:lnTo>
                  <a:pt x="86" y="206"/>
                </a:lnTo>
                <a:lnTo>
                  <a:pt x="86" y="210"/>
                </a:lnTo>
                <a:lnTo>
                  <a:pt x="86" y="212"/>
                </a:lnTo>
                <a:lnTo>
                  <a:pt x="86" y="212"/>
                </a:lnTo>
                <a:lnTo>
                  <a:pt x="85" y="218"/>
                </a:lnTo>
                <a:lnTo>
                  <a:pt x="84" y="222"/>
                </a:lnTo>
                <a:lnTo>
                  <a:pt x="84" y="226"/>
                </a:lnTo>
                <a:lnTo>
                  <a:pt x="83" y="230"/>
                </a:lnTo>
                <a:lnTo>
                  <a:pt x="83" y="232"/>
                </a:lnTo>
                <a:lnTo>
                  <a:pt x="83" y="234"/>
                </a:lnTo>
                <a:lnTo>
                  <a:pt x="83" y="237"/>
                </a:lnTo>
                <a:lnTo>
                  <a:pt x="83" y="239"/>
                </a:lnTo>
                <a:lnTo>
                  <a:pt x="83" y="241"/>
                </a:lnTo>
                <a:lnTo>
                  <a:pt x="83" y="241"/>
                </a:lnTo>
                <a:lnTo>
                  <a:pt x="82" y="243"/>
                </a:lnTo>
                <a:lnTo>
                  <a:pt x="81" y="245"/>
                </a:lnTo>
                <a:lnTo>
                  <a:pt x="81" y="245"/>
                </a:lnTo>
                <a:lnTo>
                  <a:pt x="81" y="245"/>
                </a:lnTo>
                <a:lnTo>
                  <a:pt x="81" y="245"/>
                </a:lnTo>
                <a:lnTo>
                  <a:pt x="81" y="245"/>
                </a:lnTo>
                <a:lnTo>
                  <a:pt x="81" y="245"/>
                </a:lnTo>
                <a:lnTo>
                  <a:pt x="80" y="245"/>
                </a:lnTo>
                <a:lnTo>
                  <a:pt x="80" y="246"/>
                </a:lnTo>
                <a:lnTo>
                  <a:pt x="80" y="247"/>
                </a:lnTo>
                <a:lnTo>
                  <a:pt x="79" y="248"/>
                </a:lnTo>
                <a:lnTo>
                  <a:pt x="77" y="249"/>
                </a:lnTo>
                <a:lnTo>
                  <a:pt x="76" y="249"/>
                </a:lnTo>
                <a:lnTo>
                  <a:pt x="76" y="250"/>
                </a:lnTo>
                <a:lnTo>
                  <a:pt x="76" y="250"/>
                </a:lnTo>
                <a:lnTo>
                  <a:pt x="76" y="251"/>
                </a:lnTo>
                <a:lnTo>
                  <a:pt x="76" y="251"/>
                </a:lnTo>
                <a:lnTo>
                  <a:pt x="76" y="252"/>
                </a:lnTo>
                <a:lnTo>
                  <a:pt x="76" y="252"/>
                </a:lnTo>
                <a:lnTo>
                  <a:pt x="76" y="253"/>
                </a:lnTo>
                <a:lnTo>
                  <a:pt x="76" y="253"/>
                </a:lnTo>
                <a:lnTo>
                  <a:pt x="76" y="253"/>
                </a:lnTo>
                <a:lnTo>
                  <a:pt x="76" y="253"/>
                </a:lnTo>
                <a:lnTo>
                  <a:pt x="76" y="254"/>
                </a:lnTo>
                <a:lnTo>
                  <a:pt x="77" y="254"/>
                </a:lnTo>
                <a:lnTo>
                  <a:pt x="78" y="254"/>
                </a:lnTo>
                <a:lnTo>
                  <a:pt x="86" y="254"/>
                </a:lnTo>
                <a:lnTo>
                  <a:pt x="88" y="254"/>
                </a:lnTo>
                <a:lnTo>
                  <a:pt x="89" y="254"/>
                </a:lnTo>
                <a:lnTo>
                  <a:pt x="93" y="253"/>
                </a:lnTo>
                <a:lnTo>
                  <a:pt x="94" y="253"/>
                </a:lnTo>
                <a:lnTo>
                  <a:pt x="94" y="252"/>
                </a:lnTo>
                <a:lnTo>
                  <a:pt x="96" y="251"/>
                </a:lnTo>
                <a:lnTo>
                  <a:pt x="96" y="251"/>
                </a:lnTo>
                <a:lnTo>
                  <a:pt x="97" y="251"/>
                </a:lnTo>
                <a:lnTo>
                  <a:pt x="98" y="251"/>
                </a:lnTo>
                <a:lnTo>
                  <a:pt x="99" y="251"/>
                </a:lnTo>
                <a:lnTo>
                  <a:pt x="100" y="250"/>
                </a:lnTo>
                <a:lnTo>
                  <a:pt x="100" y="250"/>
                </a:lnTo>
                <a:lnTo>
                  <a:pt x="100" y="250"/>
                </a:lnTo>
                <a:lnTo>
                  <a:pt x="100" y="249"/>
                </a:lnTo>
                <a:lnTo>
                  <a:pt x="100" y="247"/>
                </a:lnTo>
                <a:lnTo>
                  <a:pt x="100" y="247"/>
                </a:lnTo>
                <a:lnTo>
                  <a:pt x="100" y="245"/>
                </a:lnTo>
                <a:lnTo>
                  <a:pt x="100" y="245"/>
                </a:lnTo>
                <a:lnTo>
                  <a:pt x="101" y="243"/>
                </a:lnTo>
                <a:lnTo>
                  <a:pt x="101" y="242"/>
                </a:lnTo>
                <a:lnTo>
                  <a:pt x="101" y="241"/>
                </a:lnTo>
                <a:lnTo>
                  <a:pt x="102" y="240"/>
                </a:lnTo>
                <a:lnTo>
                  <a:pt x="103" y="237"/>
                </a:lnTo>
                <a:lnTo>
                  <a:pt x="103" y="236"/>
                </a:lnTo>
                <a:lnTo>
                  <a:pt x="103" y="234"/>
                </a:lnTo>
                <a:lnTo>
                  <a:pt x="104" y="233"/>
                </a:lnTo>
                <a:lnTo>
                  <a:pt x="103" y="226"/>
                </a:lnTo>
                <a:lnTo>
                  <a:pt x="103" y="222"/>
                </a:lnTo>
                <a:lnTo>
                  <a:pt x="103" y="219"/>
                </a:lnTo>
                <a:lnTo>
                  <a:pt x="103" y="216"/>
                </a:lnTo>
                <a:lnTo>
                  <a:pt x="103" y="212"/>
                </a:lnTo>
                <a:lnTo>
                  <a:pt x="104" y="209"/>
                </a:lnTo>
                <a:lnTo>
                  <a:pt x="104" y="205"/>
                </a:lnTo>
                <a:lnTo>
                  <a:pt x="104" y="199"/>
                </a:lnTo>
                <a:lnTo>
                  <a:pt x="104" y="195"/>
                </a:lnTo>
                <a:lnTo>
                  <a:pt x="104" y="191"/>
                </a:lnTo>
                <a:lnTo>
                  <a:pt x="103" y="180"/>
                </a:lnTo>
                <a:lnTo>
                  <a:pt x="103" y="177"/>
                </a:lnTo>
                <a:lnTo>
                  <a:pt x="102" y="172"/>
                </a:lnTo>
                <a:lnTo>
                  <a:pt x="102" y="167"/>
                </a:lnTo>
                <a:lnTo>
                  <a:pt x="101" y="164"/>
                </a:lnTo>
                <a:lnTo>
                  <a:pt x="100" y="157"/>
                </a:lnTo>
                <a:lnTo>
                  <a:pt x="100" y="157"/>
                </a:lnTo>
                <a:lnTo>
                  <a:pt x="100" y="153"/>
                </a:lnTo>
                <a:lnTo>
                  <a:pt x="100" y="149"/>
                </a:lnTo>
                <a:lnTo>
                  <a:pt x="100" y="146"/>
                </a:lnTo>
                <a:lnTo>
                  <a:pt x="100" y="144"/>
                </a:lnTo>
                <a:lnTo>
                  <a:pt x="99" y="143"/>
                </a:lnTo>
                <a:lnTo>
                  <a:pt x="99" y="141"/>
                </a:lnTo>
                <a:lnTo>
                  <a:pt x="99" y="141"/>
                </a:lnTo>
                <a:lnTo>
                  <a:pt x="99" y="140"/>
                </a:lnTo>
                <a:lnTo>
                  <a:pt x="99" y="138"/>
                </a:lnTo>
                <a:lnTo>
                  <a:pt x="99" y="136"/>
                </a:lnTo>
                <a:lnTo>
                  <a:pt x="99" y="136"/>
                </a:lnTo>
                <a:lnTo>
                  <a:pt x="99" y="136"/>
                </a:lnTo>
                <a:lnTo>
                  <a:pt x="100" y="136"/>
                </a:lnTo>
                <a:lnTo>
                  <a:pt x="100" y="136"/>
                </a:lnTo>
                <a:lnTo>
                  <a:pt x="100" y="133"/>
                </a:lnTo>
                <a:lnTo>
                  <a:pt x="100" y="132"/>
                </a:lnTo>
                <a:lnTo>
                  <a:pt x="100" y="128"/>
                </a:lnTo>
                <a:lnTo>
                  <a:pt x="100" y="124"/>
                </a:lnTo>
                <a:lnTo>
                  <a:pt x="100" y="121"/>
                </a:lnTo>
                <a:lnTo>
                  <a:pt x="100" y="120"/>
                </a:lnTo>
                <a:lnTo>
                  <a:pt x="100" y="120"/>
                </a:lnTo>
                <a:lnTo>
                  <a:pt x="101" y="120"/>
                </a:lnTo>
                <a:lnTo>
                  <a:pt x="102" y="119"/>
                </a:lnTo>
                <a:lnTo>
                  <a:pt x="102" y="119"/>
                </a:lnTo>
                <a:lnTo>
                  <a:pt x="102" y="119"/>
                </a:lnTo>
                <a:lnTo>
                  <a:pt x="102" y="119"/>
                </a:lnTo>
                <a:lnTo>
                  <a:pt x="103" y="119"/>
                </a:lnTo>
                <a:lnTo>
                  <a:pt x="104" y="118"/>
                </a:lnTo>
                <a:lnTo>
                  <a:pt x="105" y="118"/>
                </a:lnTo>
                <a:lnTo>
                  <a:pt x="106" y="118"/>
                </a:lnTo>
                <a:lnTo>
                  <a:pt x="107" y="119"/>
                </a:lnTo>
                <a:lnTo>
                  <a:pt x="111" y="121"/>
                </a:lnTo>
                <a:lnTo>
                  <a:pt x="111" y="121"/>
                </a:lnTo>
                <a:lnTo>
                  <a:pt x="112" y="121"/>
                </a:lnTo>
                <a:lnTo>
                  <a:pt x="112" y="121"/>
                </a:lnTo>
                <a:lnTo>
                  <a:pt x="112" y="120"/>
                </a:lnTo>
                <a:lnTo>
                  <a:pt x="113" y="118"/>
                </a:lnTo>
                <a:lnTo>
                  <a:pt x="115" y="115"/>
                </a:lnTo>
                <a:lnTo>
                  <a:pt x="117" y="112"/>
                </a:lnTo>
                <a:lnTo>
                  <a:pt x="118" y="110"/>
                </a:lnTo>
                <a:lnTo>
                  <a:pt x="119" y="109"/>
                </a:lnTo>
                <a:lnTo>
                  <a:pt x="120" y="108"/>
                </a:lnTo>
                <a:lnTo>
                  <a:pt x="121" y="107"/>
                </a:lnTo>
                <a:lnTo>
                  <a:pt x="122" y="104"/>
                </a:lnTo>
                <a:lnTo>
                  <a:pt x="122" y="103"/>
                </a:lnTo>
                <a:lnTo>
                  <a:pt x="123" y="101"/>
                </a:lnTo>
                <a:lnTo>
                  <a:pt x="124" y="99"/>
                </a:lnTo>
                <a:lnTo>
                  <a:pt x="125" y="98"/>
                </a:lnTo>
                <a:lnTo>
                  <a:pt x="126" y="96"/>
                </a:lnTo>
                <a:lnTo>
                  <a:pt x="128" y="90"/>
                </a:lnTo>
                <a:lnTo>
                  <a:pt x="129" y="88"/>
                </a:lnTo>
                <a:lnTo>
                  <a:pt x="129" y="86"/>
                </a:lnTo>
                <a:lnTo>
                  <a:pt x="130" y="86"/>
                </a:lnTo>
                <a:lnTo>
                  <a:pt x="130" y="85"/>
                </a:lnTo>
                <a:lnTo>
                  <a:pt x="130" y="84"/>
                </a:lnTo>
                <a:lnTo>
                  <a:pt x="130" y="83"/>
                </a:lnTo>
                <a:lnTo>
                  <a:pt x="130" y="80"/>
                </a:lnTo>
                <a:close/>
                <a:moveTo>
                  <a:pt x="64" y="10"/>
                </a:moveTo>
                <a:lnTo>
                  <a:pt x="64" y="10"/>
                </a:lnTo>
                <a:lnTo>
                  <a:pt x="64" y="10"/>
                </a:lnTo>
                <a:lnTo>
                  <a:pt x="64" y="10"/>
                </a:lnTo>
                <a:close/>
                <a:moveTo>
                  <a:pt x="64" y="11"/>
                </a:moveTo>
                <a:lnTo>
                  <a:pt x="64" y="10"/>
                </a:lnTo>
                <a:lnTo>
                  <a:pt x="64" y="10"/>
                </a:lnTo>
                <a:lnTo>
                  <a:pt x="64" y="10"/>
                </a:lnTo>
                <a:lnTo>
                  <a:pt x="64" y="11"/>
                </a:lnTo>
                <a:close/>
                <a:moveTo>
                  <a:pt x="112" y="90"/>
                </a:moveTo>
                <a:lnTo>
                  <a:pt x="110" y="91"/>
                </a:lnTo>
                <a:lnTo>
                  <a:pt x="109" y="91"/>
                </a:lnTo>
                <a:lnTo>
                  <a:pt x="109" y="92"/>
                </a:lnTo>
                <a:lnTo>
                  <a:pt x="108" y="93"/>
                </a:lnTo>
                <a:lnTo>
                  <a:pt x="108" y="94"/>
                </a:lnTo>
                <a:lnTo>
                  <a:pt x="108" y="95"/>
                </a:lnTo>
                <a:lnTo>
                  <a:pt x="108" y="97"/>
                </a:lnTo>
                <a:lnTo>
                  <a:pt x="108" y="97"/>
                </a:lnTo>
                <a:lnTo>
                  <a:pt x="108" y="99"/>
                </a:lnTo>
                <a:lnTo>
                  <a:pt x="108" y="99"/>
                </a:lnTo>
                <a:lnTo>
                  <a:pt x="108" y="100"/>
                </a:lnTo>
                <a:lnTo>
                  <a:pt x="108" y="100"/>
                </a:lnTo>
                <a:lnTo>
                  <a:pt x="108" y="101"/>
                </a:lnTo>
                <a:lnTo>
                  <a:pt x="108" y="102"/>
                </a:lnTo>
                <a:lnTo>
                  <a:pt x="108" y="102"/>
                </a:lnTo>
                <a:lnTo>
                  <a:pt x="107" y="102"/>
                </a:lnTo>
                <a:lnTo>
                  <a:pt x="106" y="102"/>
                </a:lnTo>
                <a:lnTo>
                  <a:pt x="105" y="102"/>
                </a:lnTo>
                <a:lnTo>
                  <a:pt x="105" y="103"/>
                </a:lnTo>
                <a:lnTo>
                  <a:pt x="105" y="103"/>
                </a:lnTo>
                <a:lnTo>
                  <a:pt x="104" y="103"/>
                </a:lnTo>
                <a:lnTo>
                  <a:pt x="104" y="105"/>
                </a:lnTo>
                <a:lnTo>
                  <a:pt x="104" y="105"/>
                </a:lnTo>
                <a:lnTo>
                  <a:pt x="104" y="106"/>
                </a:lnTo>
                <a:lnTo>
                  <a:pt x="102" y="107"/>
                </a:lnTo>
                <a:lnTo>
                  <a:pt x="100" y="109"/>
                </a:lnTo>
                <a:lnTo>
                  <a:pt x="99" y="108"/>
                </a:lnTo>
                <a:lnTo>
                  <a:pt x="99" y="108"/>
                </a:lnTo>
                <a:lnTo>
                  <a:pt x="99" y="106"/>
                </a:lnTo>
                <a:lnTo>
                  <a:pt x="98" y="104"/>
                </a:lnTo>
                <a:lnTo>
                  <a:pt x="99" y="104"/>
                </a:lnTo>
                <a:lnTo>
                  <a:pt x="99" y="103"/>
                </a:lnTo>
                <a:lnTo>
                  <a:pt x="99" y="101"/>
                </a:lnTo>
                <a:lnTo>
                  <a:pt x="99" y="99"/>
                </a:lnTo>
                <a:lnTo>
                  <a:pt x="99" y="98"/>
                </a:lnTo>
                <a:lnTo>
                  <a:pt x="100" y="95"/>
                </a:lnTo>
                <a:lnTo>
                  <a:pt x="100" y="91"/>
                </a:lnTo>
                <a:lnTo>
                  <a:pt x="102" y="86"/>
                </a:lnTo>
                <a:lnTo>
                  <a:pt x="102" y="85"/>
                </a:lnTo>
                <a:lnTo>
                  <a:pt x="103" y="84"/>
                </a:lnTo>
                <a:lnTo>
                  <a:pt x="103" y="83"/>
                </a:lnTo>
                <a:lnTo>
                  <a:pt x="103" y="80"/>
                </a:lnTo>
                <a:lnTo>
                  <a:pt x="104" y="79"/>
                </a:lnTo>
                <a:lnTo>
                  <a:pt x="104" y="77"/>
                </a:lnTo>
                <a:lnTo>
                  <a:pt x="105" y="76"/>
                </a:lnTo>
                <a:lnTo>
                  <a:pt x="105" y="75"/>
                </a:lnTo>
                <a:lnTo>
                  <a:pt x="107" y="74"/>
                </a:lnTo>
                <a:lnTo>
                  <a:pt x="107" y="73"/>
                </a:lnTo>
                <a:lnTo>
                  <a:pt x="107" y="72"/>
                </a:lnTo>
                <a:lnTo>
                  <a:pt x="107" y="72"/>
                </a:lnTo>
                <a:lnTo>
                  <a:pt x="108" y="73"/>
                </a:lnTo>
                <a:lnTo>
                  <a:pt x="108" y="73"/>
                </a:lnTo>
                <a:lnTo>
                  <a:pt x="108" y="74"/>
                </a:lnTo>
                <a:lnTo>
                  <a:pt x="108" y="75"/>
                </a:lnTo>
                <a:lnTo>
                  <a:pt x="109" y="76"/>
                </a:lnTo>
                <a:lnTo>
                  <a:pt x="109" y="77"/>
                </a:lnTo>
                <a:lnTo>
                  <a:pt x="110" y="79"/>
                </a:lnTo>
                <a:lnTo>
                  <a:pt x="111" y="81"/>
                </a:lnTo>
                <a:lnTo>
                  <a:pt x="111" y="83"/>
                </a:lnTo>
                <a:lnTo>
                  <a:pt x="111" y="85"/>
                </a:lnTo>
                <a:lnTo>
                  <a:pt x="111" y="88"/>
                </a:lnTo>
                <a:lnTo>
                  <a:pt x="112" y="88"/>
                </a:lnTo>
                <a:lnTo>
                  <a:pt x="112" y="89"/>
                </a:lnTo>
                <a:lnTo>
                  <a:pt x="112"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404040"/>
              </a:solidFill>
              <a:effectLst/>
              <a:uLnTx/>
              <a:uFillTx/>
              <a:latin typeface="Calibri"/>
            </a:endParaRPr>
          </a:p>
        </p:txBody>
      </p:sp>
      <p:sp>
        <p:nvSpPr>
          <p:cNvPr id="59" name="Obdélník 34">
            <a:extLst>
              <a:ext uri="{FF2B5EF4-FFF2-40B4-BE49-F238E27FC236}">
                <a16:creationId xmlns:a16="http://schemas.microsoft.com/office/drawing/2014/main" xmlns="" id="{7C26573C-E19F-4F27-A433-6CDB01883359}"/>
              </a:ext>
            </a:extLst>
          </p:cNvPr>
          <p:cNvSpPr/>
          <p:nvPr/>
        </p:nvSpPr>
        <p:spPr>
          <a:xfrm>
            <a:off x="4612179" y="699542"/>
            <a:ext cx="4352309" cy="1241539"/>
          </a:xfrm>
          <a:prstGeom prst="rect">
            <a:avLst/>
          </a:prstGeom>
          <a:solidFill>
            <a:srgbClr val="008BCA"/>
          </a:solidFill>
          <a:ln w="25400" cap="flat" cmpd="sng" algn="ctr">
            <a:noFill/>
            <a:prstDash val="solid"/>
          </a:ln>
          <a:effectLst/>
        </p:spPr>
        <p:txBody>
          <a:bodyPr rtlCol="0" anchor="ct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cs-CZ" sz="1600" b="0" i="0" u="none" strike="noStrike" kern="0" cap="none" spc="0" normalizeH="0" baseline="0" noProof="0" dirty="0">
              <a:ln>
                <a:noFill/>
              </a:ln>
              <a:solidFill>
                <a:srgbClr val="FFFFFF"/>
              </a:solidFill>
              <a:effectLst/>
              <a:uLnTx/>
              <a:uFillTx/>
              <a:latin typeface="Calibri"/>
              <a:ea typeface="+mn-ea"/>
              <a:cs typeface="Arial" pitchFamily="34" charset="0"/>
            </a:endParaRPr>
          </a:p>
        </p:txBody>
      </p:sp>
      <p:grpSp>
        <p:nvGrpSpPr>
          <p:cNvPr id="60" name="Group 50">
            <a:extLst>
              <a:ext uri="{FF2B5EF4-FFF2-40B4-BE49-F238E27FC236}">
                <a16:creationId xmlns:a16="http://schemas.microsoft.com/office/drawing/2014/main" xmlns="" id="{04B0BDC0-1B99-46C9-A4D7-177922B6FEEF}"/>
              </a:ext>
            </a:extLst>
          </p:cNvPr>
          <p:cNvGrpSpPr/>
          <p:nvPr/>
        </p:nvGrpSpPr>
        <p:grpSpPr>
          <a:xfrm>
            <a:off x="4731480" y="761187"/>
            <a:ext cx="3566268" cy="1123856"/>
            <a:chOff x="1619672" y="1271556"/>
            <a:chExt cx="3093537" cy="1444802"/>
          </a:xfrm>
        </p:grpSpPr>
        <p:sp>
          <p:nvSpPr>
            <p:cNvPr id="61" name="TextBox 51">
              <a:extLst>
                <a:ext uri="{FF2B5EF4-FFF2-40B4-BE49-F238E27FC236}">
                  <a16:creationId xmlns:a16="http://schemas.microsoft.com/office/drawing/2014/main" xmlns="" id="{F6A189F2-D9DA-4824-A987-B05B3D792E8A}"/>
                </a:ext>
              </a:extLst>
            </p:cNvPr>
            <p:cNvSpPr txBox="1"/>
            <p:nvPr/>
          </p:nvSpPr>
          <p:spPr>
            <a:xfrm>
              <a:off x="1619673" y="1608482"/>
              <a:ext cx="2793479" cy="1107876"/>
            </a:xfrm>
            <a:prstGeom prst="rect">
              <a:avLst/>
            </a:prstGeom>
          </p:spPr>
          <p:txBody>
            <a:bodyPr wrap="square" rtlCol="0">
              <a:spAutoFit/>
            </a:bodyPr>
            <a:lstStyle/>
            <a:p>
              <a:pPr marL="174625" indent="-174625" defTabSz="914330" fontAlgn="auto">
                <a:spcBef>
                  <a:spcPts val="600"/>
                </a:spcBef>
                <a:spcAft>
                  <a:spcPts val="0"/>
                </a:spcAft>
                <a:buFont typeface="Wingdings" panose="05000000000000000000" pitchFamily="2" charset="2"/>
                <a:buChar char="§"/>
              </a:pPr>
              <a:r>
                <a:rPr lang="cs-CZ" sz="1000" dirty="0">
                  <a:solidFill>
                    <a:srgbClr val="FFFFFF"/>
                  </a:solidFill>
                  <a:latin typeface="Calibri" pitchFamily="34" charset="0"/>
                  <a:cs typeface="Arial" pitchFamily="34" charset="0"/>
                </a:rPr>
                <a:t>TIC jsou čistá a upravená</a:t>
              </a:r>
            </a:p>
            <a:p>
              <a:pPr marL="174625" indent="-174625" defTabSz="914330" fontAlgn="auto">
                <a:spcBef>
                  <a:spcPts val="600"/>
                </a:spcBef>
                <a:spcAft>
                  <a:spcPts val="0"/>
                </a:spcAft>
                <a:buFont typeface="Wingdings" panose="05000000000000000000" pitchFamily="2" charset="2"/>
                <a:buChar char="§"/>
              </a:pPr>
              <a:r>
                <a:rPr lang="cs-CZ" sz="1000" dirty="0">
                  <a:solidFill>
                    <a:srgbClr val="FFFFFF"/>
                  </a:solidFill>
                  <a:latin typeface="Calibri" pitchFamily="34" charset="0"/>
                  <a:cs typeface="Arial" pitchFamily="34" charset="0"/>
                </a:rPr>
                <a:t>Z pohledu zákazníků jsou TIC dostatečně vybavená propagačními materiály</a:t>
              </a:r>
            </a:p>
            <a:p>
              <a:pPr marL="174625" indent="-174625" defTabSz="914330" fontAlgn="auto">
                <a:spcBef>
                  <a:spcPts val="600"/>
                </a:spcBef>
                <a:spcAft>
                  <a:spcPts val="0"/>
                </a:spcAft>
                <a:buFont typeface="Wingdings" panose="05000000000000000000" pitchFamily="2" charset="2"/>
                <a:buChar char="§"/>
              </a:pPr>
              <a:r>
                <a:rPr lang="cs-CZ" sz="1000" dirty="0">
                  <a:solidFill>
                    <a:srgbClr val="FFFFFF"/>
                  </a:solidFill>
                  <a:latin typeface="Calibri" pitchFamily="34" charset="0"/>
                  <a:cs typeface="Arial" pitchFamily="34" charset="0"/>
                </a:rPr>
                <a:t>Na 82 % TIC je možné platit kartou</a:t>
              </a:r>
            </a:p>
          </p:txBody>
        </p:sp>
        <p:sp>
          <p:nvSpPr>
            <p:cNvPr id="62" name="TextBox 52">
              <a:extLst>
                <a:ext uri="{FF2B5EF4-FFF2-40B4-BE49-F238E27FC236}">
                  <a16:creationId xmlns:a16="http://schemas.microsoft.com/office/drawing/2014/main" xmlns="" id="{298CAA1D-E032-4020-9F77-50C8B1ABB232}"/>
                </a:ext>
              </a:extLst>
            </p:cNvPr>
            <p:cNvSpPr txBox="1"/>
            <p:nvPr/>
          </p:nvSpPr>
          <p:spPr>
            <a:xfrm>
              <a:off x="1619672" y="1271556"/>
              <a:ext cx="3093537" cy="356103"/>
            </a:xfrm>
            <a:prstGeom prst="rect">
              <a:avLst/>
            </a:prstGeom>
          </p:spPr>
          <p:txBody>
            <a:bodyPr wrap="square" rtlCol="0">
              <a:spAutoFit/>
            </a:bodyPr>
            <a:lstStyle/>
            <a:p>
              <a:pPr defTabSz="914330" fontAlgn="auto">
                <a:spcBef>
                  <a:spcPts val="600"/>
                </a:spcBef>
                <a:spcAft>
                  <a:spcPts val="0"/>
                </a:spcAft>
              </a:pPr>
              <a:r>
                <a:rPr lang="cs-CZ" sz="1200" b="1" dirty="0">
                  <a:solidFill>
                    <a:srgbClr val="FFFFFF"/>
                  </a:solidFill>
                  <a:latin typeface="Calibri" pitchFamily="34" charset="0"/>
                  <a:cs typeface="Arial" pitchFamily="34" charset="0"/>
                </a:rPr>
                <a:t>INTERIÉR A VYBAVENOST TIC</a:t>
              </a:r>
            </a:p>
          </p:txBody>
        </p:sp>
      </p:grpSp>
      <p:sp>
        <p:nvSpPr>
          <p:cNvPr id="63" name="Freeform 47">
            <a:extLst>
              <a:ext uri="{FF2B5EF4-FFF2-40B4-BE49-F238E27FC236}">
                <a16:creationId xmlns:a16="http://schemas.microsoft.com/office/drawing/2014/main" xmlns="" id="{5FD231F7-F87C-47EA-B516-E4C30B153B4C}"/>
              </a:ext>
            </a:extLst>
          </p:cNvPr>
          <p:cNvSpPr>
            <a:spLocks noChangeAspect="1" noEditPoints="1"/>
          </p:cNvSpPr>
          <p:nvPr/>
        </p:nvSpPr>
        <p:spPr bwMode="auto">
          <a:xfrm>
            <a:off x="8030253" y="849861"/>
            <a:ext cx="676401" cy="425630"/>
          </a:xfrm>
          <a:custGeom>
            <a:avLst/>
            <a:gdLst/>
            <a:ahLst/>
            <a:cxnLst>
              <a:cxn ang="0">
                <a:pos x="377" y="1001"/>
              </a:cxn>
              <a:cxn ang="0">
                <a:pos x="151" y="1080"/>
              </a:cxn>
              <a:cxn ang="0">
                <a:pos x="289" y="1248"/>
              </a:cxn>
              <a:cxn ang="0">
                <a:pos x="524" y="1145"/>
              </a:cxn>
              <a:cxn ang="0">
                <a:pos x="340" y="1137"/>
              </a:cxn>
              <a:cxn ang="0">
                <a:pos x="249" y="1147"/>
              </a:cxn>
              <a:cxn ang="0">
                <a:pos x="306" y="1100"/>
              </a:cxn>
              <a:cxn ang="0">
                <a:pos x="335" y="1089"/>
              </a:cxn>
              <a:cxn ang="0">
                <a:pos x="419" y="1080"/>
              </a:cxn>
              <a:cxn ang="0">
                <a:pos x="369" y="1125"/>
              </a:cxn>
              <a:cxn ang="0">
                <a:pos x="312" y="1108"/>
              </a:cxn>
              <a:cxn ang="0">
                <a:pos x="351" y="1115"/>
              </a:cxn>
              <a:cxn ang="0">
                <a:pos x="351" y="1115"/>
              </a:cxn>
              <a:cxn ang="0">
                <a:pos x="1264" y="538"/>
              </a:cxn>
              <a:cxn ang="0">
                <a:pos x="1239" y="684"/>
              </a:cxn>
              <a:cxn ang="0">
                <a:pos x="1343" y="736"/>
              </a:cxn>
              <a:cxn ang="0">
                <a:pos x="1381" y="925"/>
              </a:cxn>
              <a:cxn ang="0">
                <a:pos x="1136" y="753"/>
              </a:cxn>
              <a:cxn ang="0">
                <a:pos x="1182" y="724"/>
              </a:cxn>
              <a:cxn ang="0">
                <a:pos x="1237" y="222"/>
              </a:cxn>
              <a:cxn ang="0">
                <a:pos x="1475" y="102"/>
              </a:cxn>
              <a:cxn ang="0">
                <a:pos x="1178" y="11"/>
              </a:cxn>
              <a:cxn ang="0">
                <a:pos x="1204" y="0"/>
              </a:cxn>
              <a:cxn ang="0">
                <a:pos x="344" y="552"/>
              </a:cxn>
              <a:cxn ang="0">
                <a:pos x="2186" y="1340"/>
              </a:cxn>
              <a:cxn ang="0">
                <a:pos x="1085" y="606"/>
              </a:cxn>
              <a:cxn ang="0">
                <a:pos x="1783" y="634"/>
              </a:cxn>
              <a:cxn ang="0">
                <a:pos x="1346" y="759"/>
              </a:cxn>
              <a:cxn ang="0">
                <a:pos x="1356" y="739"/>
              </a:cxn>
              <a:cxn ang="0">
                <a:pos x="1356" y="739"/>
              </a:cxn>
              <a:cxn ang="0">
                <a:pos x="820" y="794"/>
              </a:cxn>
              <a:cxn ang="0">
                <a:pos x="936" y="639"/>
              </a:cxn>
              <a:cxn ang="0">
                <a:pos x="821" y="787"/>
              </a:cxn>
              <a:cxn ang="0">
                <a:pos x="778" y="792"/>
              </a:cxn>
              <a:cxn ang="0">
                <a:pos x="826" y="660"/>
              </a:cxn>
              <a:cxn ang="0">
                <a:pos x="807" y="796"/>
              </a:cxn>
              <a:cxn ang="0">
                <a:pos x="291" y="728"/>
              </a:cxn>
              <a:cxn ang="0">
                <a:pos x="254" y="803"/>
              </a:cxn>
              <a:cxn ang="0">
                <a:pos x="779" y="1002"/>
              </a:cxn>
              <a:cxn ang="0">
                <a:pos x="495" y="1280"/>
              </a:cxn>
              <a:cxn ang="0">
                <a:pos x="446" y="1305"/>
              </a:cxn>
              <a:cxn ang="0">
                <a:pos x="768" y="1084"/>
              </a:cxn>
              <a:cxn ang="0">
                <a:pos x="1043" y="1180"/>
              </a:cxn>
              <a:cxn ang="0">
                <a:pos x="802" y="1334"/>
              </a:cxn>
              <a:cxn ang="0">
                <a:pos x="745" y="1346"/>
              </a:cxn>
              <a:cxn ang="0">
                <a:pos x="1410" y="1211"/>
              </a:cxn>
              <a:cxn ang="0">
                <a:pos x="783" y="1068"/>
              </a:cxn>
              <a:cxn ang="0">
                <a:pos x="1387" y="958"/>
              </a:cxn>
              <a:cxn ang="0">
                <a:pos x="1404" y="980"/>
              </a:cxn>
              <a:cxn ang="0">
                <a:pos x="1399" y="938"/>
              </a:cxn>
              <a:cxn ang="0">
                <a:pos x="1621" y="1230"/>
              </a:cxn>
              <a:cxn ang="0">
                <a:pos x="2136" y="1305"/>
              </a:cxn>
            </a:cxnLst>
            <a:rect l="0" t="0" r="r" b="b"/>
            <a:pathLst>
              <a:path w="2186" h="1376">
                <a:moveTo>
                  <a:pt x="405" y="1100"/>
                </a:moveTo>
                <a:cubicBezTo>
                  <a:pt x="448" y="1069"/>
                  <a:pt x="448" y="1069"/>
                  <a:pt x="448" y="1069"/>
                </a:cubicBezTo>
                <a:cubicBezTo>
                  <a:pt x="385" y="1080"/>
                  <a:pt x="385" y="1080"/>
                  <a:pt x="385" y="1080"/>
                </a:cubicBezTo>
                <a:cubicBezTo>
                  <a:pt x="377" y="1001"/>
                  <a:pt x="377" y="1001"/>
                  <a:pt x="377" y="1001"/>
                </a:cubicBezTo>
                <a:cubicBezTo>
                  <a:pt x="317" y="1068"/>
                  <a:pt x="317" y="1068"/>
                  <a:pt x="317" y="1068"/>
                </a:cubicBezTo>
                <a:cubicBezTo>
                  <a:pt x="269" y="1038"/>
                  <a:pt x="269" y="1038"/>
                  <a:pt x="269" y="1038"/>
                </a:cubicBezTo>
                <a:cubicBezTo>
                  <a:pt x="286" y="1080"/>
                  <a:pt x="286" y="1080"/>
                  <a:pt x="286" y="1080"/>
                </a:cubicBezTo>
                <a:cubicBezTo>
                  <a:pt x="151" y="1080"/>
                  <a:pt x="151" y="1080"/>
                  <a:pt x="151" y="1080"/>
                </a:cubicBezTo>
                <a:cubicBezTo>
                  <a:pt x="268" y="1125"/>
                  <a:pt x="268" y="1125"/>
                  <a:pt x="268" y="1125"/>
                </a:cubicBezTo>
                <a:cubicBezTo>
                  <a:pt x="216" y="1160"/>
                  <a:pt x="216" y="1160"/>
                  <a:pt x="216" y="1160"/>
                </a:cubicBezTo>
                <a:cubicBezTo>
                  <a:pt x="287" y="1147"/>
                  <a:pt x="287" y="1147"/>
                  <a:pt x="287" y="1147"/>
                </a:cubicBezTo>
                <a:cubicBezTo>
                  <a:pt x="289" y="1248"/>
                  <a:pt x="289" y="1248"/>
                  <a:pt x="289" y="1248"/>
                </a:cubicBezTo>
                <a:cubicBezTo>
                  <a:pt x="359" y="1160"/>
                  <a:pt x="359" y="1160"/>
                  <a:pt x="359" y="1160"/>
                </a:cubicBezTo>
                <a:cubicBezTo>
                  <a:pt x="413" y="1194"/>
                  <a:pt x="413" y="1194"/>
                  <a:pt x="413" y="1194"/>
                </a:cubicBezTo>
                <a:cubicBezTo>
                  <a:pt x="391" y="1146"/>
                  <a:pt x="391" y="1146"/>
                  <a:pt x="391" y="1146"/>
                </a:cubicBezTo>
                <a:cubicBezTo>
                  <a:pt x="524" y="1145"/>
                  <a:pt x="524" y="1145"/>
                  <a:pt x="524" y="1145"/>
                </a:cubicBezTo>
                <a:lnTo>
                  <a:pt x="405" y="1100"/>
                </a:lnTo>
                <a:close/>
                <a:moveTo>
                  <a:pt x="392" y="1172"/>
                </a:moveTo>
                <a:cubicBezTo>
                  <a:pt x="351" y="1136"/>
                  <a:pt x="351" y="1136"/>
                  <a:pt x="351" y="1136"/>
                </a:cubicBezTo>
                <a:cubicBezTo>
                  <a:pt x="348" y="1137"/>
                  <a:pt x="344" y="1137"/>
                  <a:pt x="340" y="1137"/>
                </a:cubicBezTo>
                <a:cubicBezTo>
                  <a:pt x="303" y="1209"/>
                  <a:pt x="303" y="1209"/>
                  <a:pt x="303" y="1209"/>
                </a:cubicBezTo>
                <a:cubicBezTo>
                  <a:pt x="319" y="1134"/>
                  <a:pt x="319" y="1134"/>
                  <a:pt x="319" y="1134"/>
                </a:cubicBezTo>
                <a:cubicBezTo>
                  <a:pt x="315" y="1132"/>
                  <a:pt x="312" y="1130"/>
                  <a:pt x="310" y="1128"/>
                </a:cubicBezTo>
                <a:cubicBezTo>
                  <a:pt x="249" y="1147"/>
                  <a:pt x="249" y="1147"/>
                  <a:pt x="249" y="1147"/>
                </a:cubicBezTo>
                <a:cubicBezTo>
                  <a:pt x="303" y="1121"/>
                  <a:pt x="303" y="1121"/>
                  <a:pt x="303" y="1121"/>
                </a:cubicBezTo>
                <a:cubicBezTo>
                  <a:pt x="302" y="1119"/>
                  <a:pt x="301" y="1116"/>
                  <a:pt x="301" y="1113"/>
                </a:cubicBezTo>
                <a:cubicBezTo>
                  <a:pt x="201" y="1089"/>
                  <a:pt x="201" y="1089"/>
                  <a:pt x="201" y="1089"/>
                </a:cubicBezTo>
                <a:cubicBezTo>
                  <a:pt x="306" y="1100"/>
                  <a:pt x="306" y="1100"/>
                  <a:pt x="306" y="1100"/>
                </a:cubicBezTo>
                <a:cubicBezTo>
                  <a:pt x="308" y="1098"/>
                  <a:pt x="310" y="1096"/>
                  <a:pt x="313" y="1094"/>
                </a:cubicBezTo>
                <a:cubicBezTo>
                  <a:pt x="287" y="1057"/>
                  <a:pt x="287" y="1057"/>
                  <a:pt x="287" y="1057"/>
                </a:cubicBezTo>
                <a:cubicBezTo>
                  <a:pt x="324" y="1090"/>
                  <a:pt x="324" y="1090"/>
                  <a:pt x="324" y="1090"/>
                </a:cubicBezTo>
                <a:cubicBezTo>
                  <a:pt x="328" y="1089"/>
                  <a:pt x="331" y="1089"/>
                  <a:pt x="335" y="1089"/>
                </a:cubicBezTo>
                <a:cubicBezTo>
                  <a:pt x="367" y="1029"/>
                  <a:pt x="367" y="1029"/>
                  <a:pt x="367" y="1029"/>
                </a:cubicBezTo>
                <a:cubicBezTo>
                  <a:pt x="355" y="1092"/>
                  <a:pt x="355" y="1092"/>
                  <a:pt x="355" y="1092"/>
                </a:cubicBezTo>
                <a:cubicBezTo>
                  <a:pt x="359" y="1093"/>
                  <a:pt x="362" y="1095"/>
                  <a:pt x="364" y="1097"/>
                </a:cubicBezTo>
                <a:cubicBezTo>
                  <a:pt x="419" y="1080"/>
                  <a:pt x="419" y="1080"/>
                  <a:pt x="419" y="1080"/>
                </a:cubicBezTo>
                <a:cubicBezTo>
                  <a:pt x="371" y="1104"/>
                  <a:pt x="371" y="1104"/>
                  <a:pt x="371" y="1104"/>
                </a:cubicBezTo>
                <a:cubicBezTo>
                  <a:pt x="373" y="1106"/>
                  <a:pt x="374" y="1109"/>
                  <a:pt x="374" y="1112"/>
                </a:cubicBezTo>
                <a:cubicBezTo>
                  <a:pt x="474" y="1136"/>
                  <a:pt x="474" y="1136"/>
                  <a:pt x="474" y="1136"/>
                </a:cubicBezTo>
                <a:cubicBezTo>
                  <a:pt x="369" y="1125"/>
                  <a:pt x="369" y="1125"/>
                  <a:pt x="369" y="1125"/>
                </a:cubicBezTo>
                <a:cubicBezTo>
                  <a:pt x="368" y="1127"/>
                  <a:pt x="365" y="1129"/>
                  <a:pt x="362" y="1131"/>
                </a:cubicBezTo>
                <a:lnTo>
                  <a:pt x="392" y="1172"/>
                </a:lnTo>
                <a:close/>
                <a:moveTo>
                  <a:pt x="343" y="1096"/>
                </a:moveTo>
                <a:cubicBezTo>
                  <a:pt x="329" y="1094"/>
                  <a:pt x="315" y="1099"/>
                  <a:pt x="312" y="1108"/>
                </a:cubicBezTo>
                <a:cubicBezTo>
                  <a:pt x="308" y="1117"/>
                  <a:pt x="317" y="1127"/>
                  <a:pt x="331" y="1129"/>
                </a:cubicBezTo>
                <a:cubicBezTo>
                  <a:pt x="346" y="1132"/>
                  <a:pt x="360" y="1126"/>
                  <a:pt x="363" y="1117"/>
                </a:cubicBezTo>
                <a:cubicBezTo>
                  <a:pt x="366" y="1108"/>
                  <a:pt x="357" y="1098"/>
                  <a:pt x="343" y="1096"/>
                </a:cubicBezTo>
                <a:close/>
                <a:moveTo>
                  <a:pt x="351" y="1115"/>
                </a:moveTo>
                <a:cubicBezTo>
                  <a:pt x="349" y="1120"/>
                  <a:pt x="342" y="1123"/>
                  <a:pt x="334" y="1122"/>
                </a:cubicBezTo>
                <a:cubicBezTo>
                  <a:pt x="327" y="1120"/>
                  <a:pt x="322" y="1115"/>
                  <a:pt x="324" y="1110"/>
                </a:cubicBezTo>
                <a:cubicBezTo>
                  <a:pt x="326" y="1105"/>
                  <a:pt x="333" y="1102"/>
                  <a:pt x="341" y="1103"/>
                </a:cubicBezTo>
                <a:cubicBezTo>
                  <a:pt x="348" y="1105"/>
                  <a:pt x="353" y="1110"/>
                  <a:pt x="351" y="1115"/>
                </a:cubicBezTo>
                <a:close/>
                <a:moveTo>
                  <a:pt x="1801" y="609"/>
                </a:moveTo>
                <a:cubicBezTo>
                  <a:pt x="1794" y="608"/>
                  <a:pt x="1794" y="608"/>
                  <a:pt x="1794" y="608"/>
                </a:cubicBezTo>
                <a:cubicBezTo>
                  <a:pt x="1310" y="528"/>
                  <a:pt x="1310" y="528"/>
                  <a:pt x="1310" y="528"/>
                </a:cubicBezTo>
                <a:cubicBezTo>
                  <a:pt x="1264" y="538"/>
                  <a:pt x="1264" y="538"/>
                  <a:pt x="1264" y="538"/>
                </a:cubicBezTo>
                <a:cubicBezTo>
                  <a:pt x="1261" y="548"/>
                  <a:pt x="1258" y="558"/>
                  <a:pt x="1256" y="568"/>
                </a:cubicBezTo>
                <a:cubicBezTo>
                  <a:pt x="1307" y="557"/>
                  <a:pt x="1307" y="557"/>
                  <a:pt x="1307" y="557"/>
                </a:cubicBezTo>
                <a:cubicBezTo>
                  <a:pt x="1325" y="647"/>
                  <a:pt x="1325" y="647"/>
                  <a:pt x="1325" y="647"/>
                </a:cubicBezTo>
                <a:cubicBezTo>
                  <a:pt x="1239" y="684"/>
                  <a:pt x="1239" y="684"/>
                  <a:pt x="1239" y="684"/>
                </a:cubicBezTo>
                <a:cubicBezTo>
                  <a:pt x="1239" y="693"/>
                  <a:pt x="1239" y="701"/>
                  <a:pt x="1238" y="708"/>
                </a:cubicBezTo>
                <a:cubicBezTo>
                  <a:pt x="1328" y="670"/>
                  <a:pt x="1328" y="670"/>
                  <a:pt x="1328" y="670"/>
                </a:cubicBezTo>
                <a:cubicBezTo>
                  <a:pt x="1330" y="670"/>
                  <a:pt x="1330" y="670"/>
                  <a:pt x="1330" y="670"/>
                </a:cubicBezTo>
                <a:cubicBezTo>
                  <a:pt x="1343" y="736"/>
                  <a:pt x="1343" y="736"/>
                  <a:pt x="1343" y="736"/>
                </a:cubicBezTo>
                <a:cubicBezTo>
                  <a:pt x="1287" y="761"/>
                  <a:pt x="1287" y="761"/>
                  <a:pt x="1287" y="761"/>
                </a:cubicBezTo>
                <a:cubicBezTo>
                  <a:pt x="1347" y="799"/>
                  <a:pt x="1347" y="799"/>
                  <a:pt x="1347" y="799"/>
                </a:cubicBezTo>
                <a:cubicBezTo>
                  <a:pt x="1358" y="812"/>
                  <a:pt x="1358" y="812"/>
                  <a:pt x="1358" y="812"/>
                </a:cubicBezTo>
                <a:cubicBezTo>
                  <a:pt x="1381" y="925"/>
                  <a:pt x="1381" y="925"/>
                  <a:pt x="1381" y="925"/>
                </a:cubicBezTo>
                <a:cubicBezTo>
                  <a:pt x="1200" y="798"/>
                  <a:pt x="1200" y="798"/>
                  <a:pt x="1200" y="798"/>
                </a:cubicBezTo>
                <a:cubicBezTo>
                  <a:pt x="796" y="973"/>
                  <a:pt x="796" y="973"/>
                  <a:pt x="796" y="973"/>
                </a:cubicBezTo>
                <a:cubicBezTo>
                  <a:pt x="806" y="895"/>
                  <a:pt x="806" y="895"/>
                  <a:pt x="806" y="895"/>
                </a:cubicBezTo>
                <a:cubicBezTo>
                  <a:pt x="1136" y="753"/>
                  <a:pt x="1136" y="753"/>
                  <a:pt x="1136" y="753"/>
                </a:cubicBezTo>
                <a:cubicBezTo>
                  <a:pt x="964" y="633"/>
                  <a:pt x="964" y="633"/>
                  <a:pt x="964" y="633"/>
                </a:cubicBezTo>
                <a:cubicBezTo>
                  <a:pt x="1055" y="613"/>
                  <a:pt x="1055" y="613"/>
                  <a:pt x="1055" y="613"/>
                </a:cubicBezTo>
                <a:cubicBezTo>
                  <a:pt x="1181" y="693"/>
                  <a:pt x="1181" y="693"/>
                  <a:pt x="1181" y="693"/>
                </a:cubicBezTo>
                <a:cubicBezTo>
                  <a:pt x="1182" y="724"/>
                  <a:pt x="1182" y="724"/>
                  <a:pt x="1182" y="724"/>
                </a:cubicBezTo>
                <a:cubicBezTo>
                  <a:pt x="1183" y="761"/>
                  <a:pt x="1183" y="761"/>
                  <a:pt x="1183" y="761"/>
                </a:cubicBezTo>
                <a:cubicBezTo>
                  <a:pt x="1183" y="764"/>
                  <a:pt x="1192" y="766"/>
                  <a:pt x="1204" y="766"/>
                </a:cubicBezTo>
                <a:cubicBezTo>
                  <a:pt x="1216" y="766"/>
                  <a:pt x="1226" y="764"/>
                  <a:pt x="1226" y="761"/>
                </a:cubicBezTo>
                <a:cubicBezTo>
                  <a:pt x="1237" y="222"/>
                  <a:pt x="1237" y="222"/>
                  <a:pt x="1237" y="222"/>
                </a:cubicBezTo>
                <a:cubicBezTo>
                  <a:pt x="1240" y="287"/>
                  <a:pt x="1246" y="371"/>
                  <a:pt x="1259" y="416"/>
                </a:cubicBezTo>
                <a:cubicBezTo>
                  <a:pt x="1327" y="428"/>
                  <a:pt x="1469" y="441"/>
                  <a:pt x="1497" y="341"/>
                </a:cubicBezTo>
                <a:cubicBezTo>
                  <a:pt x="1534" y="209"/>
                  <a:pt x="1708" y="184"/>
                  <a:pt x="1754" y="175"/>
                </a:cubicBezTo>
                <a:cubicBezTo>
                  <a:pt x="1720" y="122"/>
                  <a:pt x="1588" y="56"/>
                  <a:pt x="1475" y="102"/>
                </a:cubicBezTo>
                <a:cubicBezTo>
                  <a:pt x="1386" y="139"/>
                  <a:pt x="1280" y="70"/>
                  <a:pt x="1240" y="40"/>
                </a:cubicBezTo>
                <a:cubicBezTo>
                  <a:pt x="1241" y="20"/>
                  <a:pt x="1241" y="20"/>
                  <a:pt x="1241" y="20"/>
                </a:cubicBezTo>
                <a:cubicBezTo>
                  <a:pt x="1236" y="18"/>
                  <a:pt x="1230" y="17"/>
                  <a:pt x="1224" y="18"/>
                </a:cubicBezTo>
                <a:cubicBezTo>
                  <a:pt x="1201" y="20"/>
                  <a:pt x="1178" y="11"/>
                  <a:pt x="1178" y="11"/>
                </a:cubicBezTo>
                <a:cubicBezTo>
                  <a:pt x="1178" y="11"/>
                  <a:pt x="1178" y="11"/>
                  <a:pt x="1178" y="11"/>
                </a:cubicBezTo>
                <a:cubicBezTo>
                  <a:pt x="1185" y="12"/>
                  <a:pt x="1194" y="13"/>
                  <a:pt x="1204" y="13"/>
                </a:cubicBezTo>
                <a:cubicBezTo>
                  <a:pt x="1225" y="13"/>
                  <a:pt x="1241" y="10"/>
                  <a:pt x="1241" y="6"/>
                </a:cubicBezTo>
                <a:cubicBezTo>
                  <a:pt x="1241" y="3"/>
                  <a:pt x="1225" y="0"/>
                  <a:pt x="1204" y="0"/>
                </a:cubicBezTo>
                <a:cubicBezTo>
                  <a:pt x="1184" y="0"/>
                  <a:pt x="1167" y="3"/>
                  <a:pt x="1167" y="6"/>
                </a:cubicBezTo>
                <a:cubicBezTo>
                  <a:pt x="1179" y="557"/>
                  <a:pt x="1179" y="557"/>
                  <a:pt x="1179" y="557"/>
                </a:cubicBezTo>
                <a:cubicBezTo>
                  <a:pt x="833" y="633"/>
                  <a:pt x="833" y="633"/>
                  <a:pt x="833" y="633"/>
                </a:cubicBezTo>
                <a:cubicBezTo>
                  <a:pt x="344" y="552"/>
                  <a:pt x="344" y="552"/>
                  <a:pt x="344" y="552"/>
                </a:cubicBezTo>
                <a:cubicBezTo>
                  <a:pt x="0" y="1268"/>
                  <a:pt x="0" y="1268"/>
                  <a:pt x="0" y="1268"/>
                </a:cubicBezTo>
                <a:cubicBezTo>
                  <a:pt x="737" y="1376"/>
                  <a:pt x="737" y="1376"/>
                  <a:pt x="737" y="1376"/>
                </a:cubicBezTo>
                <a:cubicBezTo>
                  <a:pt x="1446" y="1232"/>
                  <a:pt x="1446" y="1232"/>
                  <a:pt x="1446" y="1232"/>
                </a:cubicBezTo>
                <a:cubicBezTo>
                  <a:pt x="2186" y="1340"/>
                  <a:pt x="2186" y="1340"/>
                  <a:pt x="2186" y="1340"/>
                </a:cubicBezTo>
                <a:lnTo>
                  <a:pt x="1801" y="609"/>
                </a:lnTo>
                <a:close/>
                <a:moveTo>
                  <a:pt x="1179" y="585"/>
                </a:moveTo>
                <a:cubicBezTo>
                  <a:pt x="1181" y="667"/>
                  <a:pt x="1181" y="667"/>
                  <a:pt x="1181" y="667"/>
                </a:cubicBezTo>
                <a:cubicBezTo>
                  <a:pt x="1085" y="606"/>
                  <a:pt x="1085" y="606"/>
                  <a:pt x="1085" y="606"/>
                </a:cubicBezTo>
                <a:lnTo>
                  <a:pt x="1179" y="585"/>
                </a:lnTo>
                <a:close/>
                <a:moveTo>
                  <a:pt x="1338" y="650"/>
                </a:moveTo>
                <a:cubicBezTo>
                  <a:pt x="1320" y="557"/>
                  <a:pt x="1320" y="557"/>
                  <a:pt x="1320" y="557"/>
                </a:cubicBezTo>
                <a:cubicBezTo>
                  <a:pt x="1783" y="634"/>
                  <a:pt x="1783" y="634"/>
                  <a:pt x="1783" y="634"/>
                </a:cubicBezTo>
                <a:cubicBezTo>
                  <a:pt x="1862" y="785"/>
                  <a:pt x="1862" y="785"/>
                  <a:pt x="1862" y="785"/>
                </a:cubicBezTo>
                <a:lnTo>
                  <a:pt x="1338" y="650"/>
                </a:lnTo>
                <a:close/>
                <a:moveTo>
                  <a:pt x="1333" y="764"/>
                </a:moveTo>
                <a:cubicBezTo>
                  <a:pt x="1346" y="759"/>
                  <a:pt x="1346" y="759"/>
                  <a:pt x="1346" y="759"/>
                </a:cubicBezTo>
                <a:cubicBezTo>
                  <a:pt x="1347" y="759"/>
                  <a:pt x="1347" y="759"/>
                  <a:pt x="1347" y="759"/>
                </a:cubicBezTo>
                <a:cubicBezTo>
                  <a:pt x="1351" y="776"/>
                  <a:pt x="1351" y="776"/>
                  <a:pt x="1351" y="776"/>
                </a:cubicBezTo>
                <a:lnTo>
                  <a:pt x="1333" y="764"/>
                </a:lnTo>
                <a:close/>
                <a:moveTo>
                  <a:pt x="1356" y="739"/>
                </a:moveTo>
                <a:cubicBezTo>
                  <a:pt x="1343" y="673"/>
                  <a:pt x="1343" y="673"/>
                  <a:pt x="1343" y="673"/>
                </a:cubicBezTo>
                <a:cubicBezTo>
                  <a:pt x="1876" y="810"/>
                  <a:pt x="1876" y="810"/>
                  <a:pt x="1876" y="810"/>
                </a:cubicBezTo>
                <a:cubicBezTo>
                  <a:pt x="1914" y="883"/>
                  <a:pt x="1914" y="883"/>
                  <a:pt x="1914" y="883"/>
                </a:cubicBezTo>
                <a:lnTo>
                  <a:pt x="1356" y="739"/>
                </a:lnTo>
                <a:close/>
                <a:moveTo>
                  <a:pt x="936" y="639"/>
                </a:moveTo>
                <a:cubicBezTo>
                  <a:pt x="1091" y="748"/>
                  <a:pt x="1091" y="748"/>
                  <a:pt x="1091" y="748"/>
                </a:cubicBezTo>
                <a:cubicBezTo>
                  <a:pt x="810" y="870"/>
                  <a:pt x="810" y="870"/>
                  <a:pt x="810" y="870"/>
                </a:cubicBezTo>
                <a:cubicBezTo>
                  <a:pt x="820" y="794"/>
                  <a:pt x="820" y="794"/>
                  <a:pt x="820" y="794"/>
                </a:cubicBezTo>
                <a:cubicBezTo>
                  <a:pt x="821" y="794"/>
                  <a:pt x="821" y="794"/>
                  <a:pt x="821" y="793"/>
                </a:cubicBezTo>
                <a:cubicBezTo>
                  <a:pt x="902" y="775"/>
                  <a:pt x="926" y="743"/>
                  <a:pt x="926" y="711"/>
                </a:cubicBezTo>
                <a:cubicBezTo>
                  <a:pt x="926" y="685"/>
                  <a:pt x="910" y="662"/>
                  <a:pt x="899" y="647"/>
                </a:cubicBezTo>
                <a:lnTo>
                  <a:pt x="936" y="639"/>
                </a:lnTo>
                <a:close/>
                <a:moveTo>
                  <a:pt x="838" y="661"/>
                </a:moveTo>
                <a:cubicBezTo>
                  <a:pt x="892" y="649"/>
                  <a:pt x="892" y="649"/>
                  <a:pt x="892" y="649"/>
                </a:cubicBezTo>
                <a:cubicBezTo>
                  <a:pt x="903" y="662"/>
                  <a:pt x="920" y="686"/>
                  <a:pt x="920" y="711"/>
                </a:cubicBezTo>
                <a:cubicBezTo>
                  <a:pt x="920" y="739"/>
                  <a:pt x="900" y="769"/>
                  <a:pt x="821" y="787"/>
                </a:cubicBezTo>
                <a:lnTo>
                  <a:pt x="838" y="661"/>
                </a:lnTo>
                <a:close/>
                <a:moveTo>
                  <a:pt x="826" y="660"/>
                </a:moveTo>
                <a:cubicBezTo>
                  <a:pt x="808" y="790"/>
                  <a:pt x="808" y="790"/>
                  <a:pt x="808" y="790"/>
                </a:cubicBezTo>
                <a:cubicBezTo>
                  <a:pt x="798" y="791"/>
                  <a:pt x="788" y="792"/>
                  <a:pt x="778" y="792"/>
                </a:cubicBezTo>
                <a:cubicBezTo>
                  <a:pt x="696" y="792"/>
                  <a:pt x="620" y="739"/>
                  <a:pt x="565" y="686"/>
                </a:cubicBezTo>
                <a:cubicBezTo>
                  <a:pt x="537" y="659"/>
                  <a:pt x="514" y="632"/>
                  <a:pt x="499" y="612"/>
                </a:cubicBezTo>
                <a:cubicBezTo>
                  <a:pt x="497" y="610"/>
                  <a:pt x="495" y="608"/>
                  <a:pt x="493" y="605"/>
                </a:cubicBezTo>
                <a:lnTo>
                  <a:pt x="826" y="660"/>
                </a:lnTo>
                <a:close/>
                <a:moveTo>
                  <a:pt x="360" y="583"/>
                </a:moveTo>
                <a:cubicBezTo>
                  <a:pt x="484" y="604"/>
                  <a:pt x="484" y="604"/>
                  <a:pt x="484" y="604"/>
                </a:cubicBezTo>
                <a:cubicBezTo>
                  <a:pt x="525" y="658"/>
                  <a:pt x="642" y="798"/>
                  <a:pt x="778" y="798"/>
                </a:cubicBezTo>
                <a:cubicBezTo>
                  <a:pt x="788" y="798"/>
                  <a:pt x="798" y="798"/>
                  <a:pt x="807" y="796"/>
                </a:cubicBezTo>
                <a:cubicBezTo>
                  <a:pt x="797" y="875"/>
                  <a:pt x="797" y="875"/>
                  <a:pt x="797" y="875"/>
                </a:cubicBezTo>
                <a:cubicBezTo>
                  <a:pt x="300" y="708"/>
                  <a:pt x="300" y="708"/>
                  <a:pt x="300" y="708"/>
                </a:cubicBezTo>
                <a:lnTo>
                  <a:pt x="360" y="583"/>
                </a:lnTo>
                <a:close/>
                <a:moveTo>
                  <a:pt x="291" y="728"/>
                </a:moveTo>
                <a:cubicBezTo>
                  <a:pt x="794" y="897"/>
                  <a:pt x="794" y="897"/>
                  <a:pt x="794" y="897"/>
                </a:cubicBezTo>
                <a:cubicBezTo>
                  <a:pt x="783" y="979"/>
                  <a:pt x="783" y="979"/>
                  <a:pt x="783" y="979"/>
                </a:cubicBezTo>
                <a:cubicBezTo>
                  <a:pt x="780" y="980"/>
                  <a:pt x="780" y="980"/>
                  <a:pt x="780" y="980"/>
                </a:cubicBezTo>
                <a:cubicBezTo>
                  <a:pt x="254" y="803"/>
                  <a:pt x="254" y="803"/>
                  <a:pt x="254" y="803"/>
                </a:cubicBezTo>
                <a:lnTo>
                  <a:pt x="291" y="728"/>
                </a:lnTo>
                <a:close/>
                <a:moveTo>
                  <a:pt x="42" y="1246"/>
                </a:moveTo>
                <a:cubicBezTo>
                  <a:pt x="245" y="823"/>
                  <a:pt x="245" y="823"/>
                  <a:pt x="245" y="823"/>
                </a:cubicBezTo>
                <a:cubicBezTo>
                  <a:pt x="779" y="1002"/>
                  <a:pt x="779" y="1002"/>
                  <a:pt x="779" y="1002"/>
                </a:cubicBezTo>
                <a:cubicBezTo>
                  <a:pt x="769" y="1076"/>
                  <a:pt x="769" y="1076"/>
                  <a:pt x="769" y="1076"/>
                </a:cubicBezTo>
                <a:cubicBezTo>
                  <a:pt x="768" y="1077"/>
                  <a:pt x="768" y="1078"/>
                  <a:pt x="767" y="1078"/>
                </a:cubicBezTo>
                <a:cubicBezTo>
                  <a:pt x="761" y="1080"/>
                  <a:pt x="679" y="1113"/>
                  <a:pt x="627" y="1190"/>
                </a:cubicBezTo>
                <a:cubicBezTo>
                  <a:pt x="601" y="1228"/>
                  <a:pt x="545" y="1259"/>
                  <a:pt x="495" y="1280"/>
                </a:cubicBezTo>
                <a:cubicBezTo>
                  <a:pt x="471" y="1290"/>
                  <a:pt x="449" y="1298"/>
                  <a:pt x="432" y="1303"/>
                </a:cubicBezTo>
                <a:lnTo>
                  <a:pt x="42" y="1246"/>
                </a:lnTo>
                <a:close/>
                <a:moveTo>
                  <a:pt x="732" y="1347"/>
                </a:moveTo>
                <a:cubicBezTo>
                  <a:pt x="446" y="1305"/>
                  <a:pt x="446" y="1305"/>
                  <a:pt x="446" y="1305"/>
                </a:cubicBezTo>
                <a:cubicBezTo>
                  <a:pt x="501" y="1287"/>
                  <a:pt x="594" y="1249"/>
                  <a:pt x="632" y="1193"/>
                </a:cubicBezTo>
                <a:cubicBezTo>
                  <a:pt x="658" y="1154"/>
                  <a:pt x="693" y="1127"/>
                  <a:pt x="721" y="1109"/>
                </a:cubicBezTo>
                <a:cubicBezTo>
                  <a:pt x="734" y="1100"/>
                  <a:pt x="747" y="1094"/>
                  <a:pt x="756" y="1090"/>
                </a:cubicBezTo>
                <a:cubicBezTo>
                  <a:pt x="762" y="1087"/>
                  <a:pt x="766" y="1085"/>
                  <a:pt x="768" y="1084"/>
                </a:cubicBezTo>
                <a:cubicBezTo>
                  <a:pt x="752" y="1206"/>
                  <a:pt x="752" y="1206"/>
                  <a:pt x="752" y="1206"/>
                </a:cubicBezTo>
                <a:lnTo>
                  <a:pt x="732" y="1347"/>
                </a:lnTo>
                <a:close/>
                <a:moveTo>
                  <a:pt x="802" y="1334"/>
                </a:moveTo>
                <a:cubicBezTo>
                  <a:pt x="858" y="1215"/>
                  <a:pt x="951" y="1180"/>
                  <a:pt x="1043" y="1180"/>
                </a:cubicBezTo>
                <a:cubicBezTo>
                  <a:pt x="1106" y="1180"/>
                  <a:pt x="1169" y="1197"/>
                  <a:pt x="1215" y="1214"/>
                </a:cubicBezTo>
                <a:cubicBezTo>
                  <a:pt x="1238" y="1222"/>
                  <a:pt x="1257" y="1231"/>
                  <a:pt x="1270" y="1237"/>
                </a:cubicBezTo>
                <a:cubicBezTo>
                  <a:pt x="1272" y="1238"/>
                  <a:pt x="1273" y="1238"/>
                  <a:pt x="1274" y="1239"/>
                </a:cubicBezTo>
                <a:lnTo>
                  <a:pt x="802" y="1334"/>
                </a:lnTo>
                <a:close/>
                <a:moveTo>
                  <a:pt x="1284" y="1237"/>
                </a:moveTo>
                <a:cubicBezTo>
                  <a:pt x="1251" y="1221"/>
                  <a:pt x="1149" y="1174"/>
                  <a:pt x="1043" y="1174"/>
                </a:cubicBezTo>
                <a:cubicBezTo>
                  <a:pt x="949" y="1174"/>
                  <a:pt x="851" y="1210"/>
                  <a:pt x="795" y="1336"/>
                </a:cubicBezTo>
                <a:cubicBezTo>
                  <a:pt x="745" y="1346"/>
                  <a:pt x="745" y="1346"/>
                  <a:pt x="745" y="1346"/>
                </a:cubicBezTo>
                <a:cubicBezTo>
                  <a:pt x="782" y="1076"/>
                  <a:pt x="782" y="1076"/>
                  <a:pt x="782" y="1076"/>
                </a:cubicBezTo>
                <a:cubicBezTo>
                  <a:pt x="786" y="1073"/>
                  <a:pt x="790" y="1071"/>
                  <a:pt x="796" y="1067"/>
                </a:cubicBezTo>
                <a:cubicBezTo>
                  <a:pt x="844" y="1039"/>
                  <a:pt x="957" y="983"/>
                  <a:pt x="1079" y="983"/>
                </a:cubicBezTo>
                <a:cubicBezTo>
                  <a:pt x="1196" y="983"/>
                  <a:pt x="1321" y="1034"/>
                  <a:pt x="1410" y="1211"/>
                </a:cubicBezTo>
                <a:lnTo>
                  <a:pt x="1284" y="1237"/>
                </a:lnTo>
                <a:close/>
                <a:moveTo>
                  <a:pt x="1416" y="1210"/>
                </a:moveTo>
                <a:cubicBezTo>
                  <a:pt x="1327" y="1030"/>
                  <a:pt x="1198" y="977"/>
                  <a:pt x="1079" y="977"/>
                </a:cubicBezTo>
                <a:cubicBezTo>
                  <a:pt x="946" y="977"/>
                  <a:pt x="825" y="1042"/>
                  <a:pt x="783" y="1068"/>
                </a:cubicBezTo>
                <a:cubicBezTo>
                  <a:pt x="792" y="998"/>
                  <a:pt x="792" y="998"/>
                  <a:pt x="792" y="998"/>
                </a:cubicBezTo>
                <a:cubicBezTo>
                  <a:pt x="1198" y="823"/>
                  <a:pt x="1198" y="823"/>
                  <a:pt x="1198" y="823"/>
                </a:cubicBezTo>
                <a:cubicBezTo>
                  <a:pt x="1384" y="953"/>
                  <a:pt x="1384" y="953"/>
                  <a:pt x="1384" y="953"/>
                </a:cubicBezTo>
                <a:cubicBezTo>
                  <a:pt x="1387" y="958"/>
                  <a:pt x="1387" y="958"/>
                  <a:pt x="1387" y="958"/>
                </a:cubicBezTo>
                <a:cubicBezTo>
                  <a:pt x="1437" y="1206"/>
                  <a:pt x="1437" y="1206"/>
                  <a:pt x="1437" y="1206"/>
                </a:cubicBezTo>
                <a:lnTo>
                  <a:pt x="1416" y="1210"/>
                </a:lnTo>
                <a:close/>
                <a:moveTo>
                  <a:pt x="1449" y="1205"/>
                </a:moveTo>
                <a:cubicBezTo>
                  <a:pt x="1404" y="980"/>
                  <a:pt x="1404" y="980"/>
                  <a:pt x="1404" y="980"/>
                </a:cubicBezTo>
                <a:cubicBezTo>
                  <a:pt x="1591" y="1225"/>
                  <a:pt x="1591" y="1225"/>
                  <a:pt x="1591" y="1225"/>
                </a:cubicBezTo>
                <a:lnTo>
                  <a:pt x="1449" y="1205"/>
                </a:lnTo>
                <a:close/>
                <a:moveTo>
                  <a:pt x="1621" y="1230"/>
                </a:moveTo>
                <a:cubicBezTo>
                  <a:pt x="1399" y="938"/>
                  <a:pt x="1399" y="938"/>
                  <a:pt x="1399" y="938"/>
                </a:cubicBezTo>
                <a:cubicBezTo>
                  <a:pt x="1395" y="935"/>
                  <a:pt x="1395" y="935"/>
                  <a:pt x="1395" y="935"/>
                </a:cubicBezTo>
                <a:cubicBezTo>
                  <a:pt x="1374" y="831"/>
                  <a:pt x="1374" y="831"/>
                  <a:pt x="1374" y="831"/>
                </a:cubicBezTo>
                <a:cubicBezTo>
                  <a:pt x="1737" y="1247"/>
                  <a:pt x="1737" y="1247"/>
                  <a:pt x="1737" y="1247"/>
                </a:cubicBezTo>
                <a:lnTo>
                  <a:pt x="1621" y="1230"/>
                </a:lnTo>
                <a:close/>
                <a:moveTo>
                  <a:pt x="1366" y="788"/>
                </a:moveTo>
                <a:cubicBezTo>
                  <a:pt x="1361" y="762"/>
                  <a:pt x="1361" y="762"/>
                  <a:pt x="1361" y="762"/>
                </a:cubicBezTo>
                <a:cubicBezTo>
                  <a:pt x="1928" y="909"/>
                  <a:pt x="1928" y="909"/>
                  <a:pt x="1928" y="909"/>
                </a:cubicBezTo>
                <a:cubicBezTo>
                  <a:pt x="2136" y="1305"/>
                  <a:pt x="2136" y="1305"/>
                  <a:pt x="2136" y="1305"/>
                </a:cubicBezTo>
                <a:cubicBezTo>
                  <a:pt x="1770" y="1252"/>
                  <a:pt x="1770" y="1252"/>
                  <a:pt x="1770" y="1252"/>
                </a:cubicBezTo>
                <a:lnTo>
                  <a:pt x="1366" y="788"/>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404040"/>
              </a:solidFill>
              <a:effectLst/>
              <a:uLnTx/>
              <a:uFillTx/>
              <a:latin typeface="Calibri"/>
            </a:endParaRPr>
          </a:p>
        </p:txBody>
      </p:sp>
      <p:sp>
        <p:nvSpPr>
          <p:cNvPr id="64" name="Obdélník 34">
            <a:extLst>
              <a:ext uri="{FF2B5EF4-FFF2-40B4-BE49-F238E27FC236}">
                <a16:creationId xmlns:a16="http://schemas.microsoft.com/office/drawing/2014/main" xmlns="" id="{B53FA5F9-E808-4B04-B430-F17C4E3F0309}"/>
              </a:ext>
            </a:extLst>
          </p:cNvPr>
          <p:cNvSpPr/>
          <p:nvPr/>
        </p:nvSpPr>
        <p:spPr>
          <a:xfrm>
            <a:off x="4612179" y="2000670"/>
            <a:ext cx="4352309" cy="1232928"/>
          </a:xfrm>
          <a:prstGeom prst="rect">
            <a:avLst/>
          </a:prstGeom>
          <a:solidFill>
            <a:srgbClr val="008BCA"/>
          </a:solidFill>
          <a:ln w="25400" cap="flat" cmpd="sng" algn="ctr">
            <a:noFill/>
            <a:prstDash val="solid"/>
          </a:ln>
          <a:effectLst/>
        </p:spPr>
        <p:txBody>
          <a:bodyPr rtlCol="0" anchor="ct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cs-CZ" sz="1600" b="0" i="0" u="none" strike="noStrike" kern="0" cap="none" spc="0" normalizeH="0" baseline="0" noProof="0" dirty="0">
              <a:ln>
                <a:noFill/>
              </a:ln>
              <a:solidFill>
                <a:srgbClr val="FFFFFF"/>
              </a:solidFill>
              <a:effectLst/>
              <a:uLnTx/>
              <a:uFillTx/>
              <a:latin typeface="Calibri"/>
              <a:ea typeface="+mn-ea"/>
              <a:cs typeface="Arial" pitchFamily="34" charset="0"/>
            </a:endParaRPr>
          </a:p>
        </p:txBody>
      </p:sp>
      <p:grpSp>
        <p:nvGrpSpPr>
          <p:cNvPr id="65" name="Group 56">
            <a:extLst>
              <a:ext uri="{FF2B5EF4-FFF2-40B4-BE49-F238E27FC236}">
                <a16:creationId xmlns:a16="http://schemas.microsoft.com/office/drawing/2014/main" xmlns="" id="{0E573A2C-15D9-48A8-BD9F-F1317D727370}"/>
              </a:ext>
            </a:extLst>
          </p:cNvPr>
          <p:cNvGrpSpPr/>
          <p:nvPr/>
        </p:nvGrpSpPr>
        <p:grpSpPr>
          <a:xfrm>
            <a:off x="4731480" y="2056784"/>
            <a:ext cx="3566268" cy="893023"/>
            <a:chOff x="1619672" y="1271556"/>
            <a:chExt cx="3093537" cy="1148050"/>
          </a:xfrm>
        </p:grpSpPr>
        <p:sp>
          <p:nvSpPr>
            <p:cNvPr id="66" name="TextBox 57">
              <a:extLst>
                <a:ext uri="{FF2B5EF4-FFF2-40B4-BE49-F238E27FC236}">
                  <a16:creationId xmlns:a16="http://schemas.microsoft.com/office/drawing/2014/main" xmlns="" id="{6D544A27-8870-4678-8BB1-32A789AAF421}"/>
                </a:ext>
              </a:extLst>
            </p:cNvPr>
            <p:cNvSpPr txBox="1"/>
            <p:nvPr/>
          </p:nvSpPr>
          <p:spPr>
            <a:xfrm>
              <a:off x="1619673" y="1608481"/>
              <a:ext cx="2793479" cy="811125"/>
            </a:xfrm>
            <a:prstGeom prst="rect">
              <a:avLst/>
            </a:prstGeom>
          </p:spPr>
          <p:txBody>
            <a:bodyPr wrap="square" rtlCol="0">
              <a:spAutoFit/>
            </a:bodyPr>
            <a:lstStyle/>
            <a:p>
              <a:pPr marL="174625" indent="-174625" defTabSz="914330" fontAlgn="auto">
                <a:spcBef>
                  <a:spcPts val="600"/>
                </a:spcBef>
                <a:spcAft>
                  <a:spcPts val="0"/>
                </a:spcAft>
                <a:buFont typeface="Wingdings" panose="05000000000000000000" pitchFamily="2" charset="2"/>
                <a:buChar char="§"/>
              </a:pPr>
              <a:r>
                <a:rPr lang="cs-CZ" sz="1000" dirty="0">
                  <a:solidFill>
                    <a:srgbClr val="FFFFFF"/>
                  </a:solidFill>
                  <a:latin typeface="Calibri" pitchFamily="34" charset="0"/>
                  <a:cs typeface="Arial" pitchFamily="34" charset="0"/>
                </a:rPr>
                <a:t>Značení na budovách jsou viditelná</a:t>
              </a:r>
            </a:p>
            <a:p>
              <a:pPr marL="174625" indent="-174625" defTabSz="914330" fontAlgn="auto">
                <a:spcBef>
                  <a:spcPts val="600"/>
                </a:spcBef>
                <a:spcAft>
                  <a:spcPts val="0"/>
                </a:spcAft>
                <a:buFont typeface="Wingdings" panose="05000000000000000000" pitchFamily="2" charset="2"/>
                <a:buChar char="§"/>
              </a:pPr>
              <a:r>
                <a:rPr lang="cs-CZ" sz="1000" dirty="0">
                  <a:solidFill>
                    <a:srgbClr val="FFFFFF"/>
                  </a:solidFill>
                  <a:latin typeface="Calibri" pitchFamily="34" charset="0"/>
                  <a:cs typeface="Arial" pitchFamily="34" charset="0"/>
                </a:rPr>
                <a:t>Otvírací doba v ČJ je viditelně vyvěšena, avšak v cizím jazyce pouze v 75 % </a:t>
              </a:r>
            </a:p>
          </p:txBody>
        </p:sp>
        <p:sp>
          <p:nvSpPr>
            <p:cNvPr id="67" name="TextBox 58">
              <a:extLst>
                <a:ext uri="{FF2B5EF4-FFF2-40B4-BE49-F238E27FC236}">
                  <a16:creationId xmlns:a16="http://schemas.microsoft.com/office/drawing/2014/main" xmlns="" id="{CB744E40-B9C4-436E-9036-07B0343DDE53}"/>
                </a:ext>
              </a:extLst>
            </p:cNvPr>
            <p:cNvSpPr txBox="1"/>
            <p:nvPr/>
          </p:nvSpPr>
          <p:spPr>
            <a:xfrm>
              <a:off x="1619672" y="1271556"/>
              <a:ext cx="3093537" cy="356104"/>
            </a:xfrm>
            <a:prstGeom prst="rect">
              <a:avLst/>
            </a:prstGeom>
          </p:spPr>
          <p:txBody>
            <a:bodyPr wrap="square" rtlCol="0">
              <a:spAutoFit/>
            </a:bodyPr>
            <a:lstStyle/>
            <a:p>
              <a:pPr defTabSz="914330" fontAlgn="auto">
                <a:spcBef>
                  <a:spcPts val="600"/>
                </a:spcBef>
                <a:spcAft>
                  <a:spcPts val="0"/>
                </a:spcAft>
              </a:pPr>
              <a:r>
                <a:rPr lang="pl-PL" sz="1200" b="1" dirty="0">
                  <a:solidFill>
                    <a:srgbClr val="FFFFFF"/>
                  </a:solidFill>
                  <a:latin typeface="Calibri" pitchFamily="34" charset="0"/>
                  <a:cs typeface="Arial" pitchFamily="34" charset="0"/>
                </a:rPr>
                <a:t>ZNAČENÍ TIC </a:t>
              </a:r>
            </a:p>
          </p:txBody>
        </p:sp>
      </p:grpSp>
      <p:sp>
        <p:nvSpPr>
          <p:cNvPr id="68" name="Freeform 20">
            <a:extLst>
              <a:ext uri="{FF2B5EF4-FFF2-40B4-BE49-F238E27FC236}">
                <a16:creationId xmlns:a16="http://schemas.microsoft.com/office/drawing/2014/main" xmlns="" id="{772B54FD-09AF-4A07-8D4D-A459E57BF8D1}"/>
              </a:ext>
            </a:extLst>
          </p:cNvPr>
          <p:cNvSpPr>
            <a:spLocks noChangeAspect="1" noEditPoints="1"/>
          </p:cNvSpPr>
          <p:nvPr/>
        </p:nvSpPr>
        <p:spPr bwMode="auto">
          <a:xfrm>
            <a:off x="8124298" y="2083765"/>
            <a:ext cx="543267" cy="475600"/>
          </a:xfrm>
          <a:custGeom>
            <a:avLst/>
            <a:gdLst>
              <a:gd name="T0" fmla="*/ 341 w 341"/>
              <a:gd name="T1" fmla="*/ 74 h 298"/>
              <a:gd name="T2" fmla="*/ 312 w 341"/>
              <a:gd name="T3" fmla="*/ 45 h 298"/>
              <a:gd name="T4" fmla="*/ 197 w 341"/>
              <a:gd name="T5" fmla="*/ 45 h 298"/>
              <a:gd name="T6" fmla="*/ 197 w 341"/>
              <a:gd name="T7" fmla="*/ 110 h 298"/>
              <a:gd name="T8" fmla="*/ 312 w 341"/>
              <a:gd name="T9" fmla="*/ 110 h 298"/>
              <a:gd name="T10" fmla="*/ 341 w 341"/>
              <a:gd name="T11" fmla="*/ 74 h 298"/>
              <a:gd name="T12" fmla="*/ 0 w 341"/>
              <a:gd name="T13" fmla="*/ 74 h 298"/>
              <a:gd name="T14" fmla="*/ 30 w 341"/>
              <a:gd name="T15" fmla="*/ 110 h 298"/>
              <a:gd name="T16" fmla="*/ 145 w 341"/>
              <a:gd name="T17" fmla="*/ 110 h 298"/>
              <a:gd name="T18" fmla="*/ 145 w 341"/>
              <a:gd name="T19" fmla="*/ 45 h 298"/>
              <a:gd name="T20" fmla="*/ 30 w 341"/>
              <a:gd name="T21" fmla="*/ 45 h 298"/>
              <a:gd name="T22" fmla="*/ 0 w 341"/>
              <a:gd name="T23" fmla="*/ 74 h 298"/>
              <a:gd name="T24" fmla="*/ 197 w 341"/>
              <a:gd name="T25" fmla="*/ 123 h 298"/>
              <a:gd name="T26" fmla="*/ 197 w 341"/>
              <a:gd name="T27" fmla="*/ 188 h 298"/>
              <a:gd name="T28" fmla="*/ 312 w 341"/>
              <a:gd name="T29" fmla="*/ 188 h 298"/>
              <a:gd name="T30" fmla="*/ 341 w 341"/>
              <a:gd name="T31" fmla="*/ 152 h 298"/>
              <a:gd name="T32" fmla="*/ 312 w 341"/>
              <a:gd name="T33" fmla="*/ 123 h 298"/>
              <a:gd name="T34" fmla="*/ 197 w 341"/>
              <a:gd name="T35" fmla="*/ 123 h 298"/>
              <a:gd name="T36" fmla="*/ 171 w 341"/>
              <a:gd name="T37" fmla="*/ 0 h 298"/>
              <a:gd name="T38" fmla="*/ 159 w 341"/>
              <a:gd name="T39" fmla="*/ 12 h 298"/>
              <a:gd name="T40" fmla="*/ 159 w 341"/>
              <a:gd name="T41" fmla="*/ 298 h 298"/>
              <a:gd name="T42" fmla="*/ 183 w 341"/>
              <a:gd name="T43" fmla="*/ 298 h 298"/>
              <a:gd name="T44" fmla="*/ 183 w 341"/>
              <a:gd name="T45" fmla="*/ 12 h 298"/>
              <a:gd name="T46" fmla="*/ 171 w 341"/>
              <a:gd name="T47" fmla="*/ 0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1" h="298">
                <a:moveTo>
                  <a:pt x="341" y="74"/>
                </a:moveTo>
                <a:cubicBezTo>
                  <a:pt x="312" y="45"/>
                  <a:pt x="312" y="45"/>
                  <a:pt x="312" y="45"/>
                </a:cubicBezTo>
                <a:cubicBezTo>
                  <a:pt x="197" y="45"/>
                  <a:pt x="197" y="45"/>
                  <a:pt x="197" y="45"/>
                </a:cubicBezTo>
                <a:cubicBezTo>
                  <a:pt x="197" y="110"/>
                  <a:pt x="197" y="110"/>
                  <a:pt x="197" y="110"/>
                </a:cubicBezTo>
                <a:cubicBezTo>
                  <a:pt x="312" y="110"/>
                  <a:pt x="312" y="110"/>
                  <a:pt x="312" y="110"/>
                </a:cubicBezTo>
                <a:lnTo>
                  <a:pt x="341" y="74"/>
                </a:lnTo>
                <a:close/>
                <a:moveTo>
                  <a:pt x="0" y="74"/>
                </a:moveTo>
                <a:cubicBezTo>
                  <a:pt x="30" y="110"/>
                  <a:pt x="30" y="110"/>
                  <a:pt x="30" y="110"/>
                </a:cubicBezTo>
                <a:cubicBezTo>
                  <a:pt x="145" y="110"/>
                  <a:pt x="145" y="110"/>
                  <a:pt x="145" y="110"/>
                </a:cubicBezTo>
                <a:cubicBezTo>
                  <a:pt x="145" y="45"/>
                  <a:pt x="145" y="45"/>
                  <a:pt x="145" y="45"/>
                </a:cubicBezTo>
                <a:cubicBezTo>
                  <a:pt x="30" y="45"/>
                  <a:pt x="30" y="45"/>
                  <a:pt x="30" y="45"/>
                </a:cubicBezTo>
                <a:lnTo>
                  <a:pt x="0" y="74"/>
                </a:lnTo>
                <a:close/>
                <a:moveTo>
                  <a:pt x="197" y="123"/>
                </a:moveTo>
                <a:cubicBezTo>
                  <a:pt x="197" y="188"/>
                  <a:pt x="197" y="188"/>
                  <a:pt x="197" y="188"/>
                </a:cubicBezTo>
                <a:cubicBezTo>
                  <a:pt x="312" y="188"/>
                  <a:pt x="312" y="188"/>
                  <a:pt x="312" y="188"/>
                </a:cubicBezTo>
                <a:cubicBezTo>
                  <a:pt x="341" y="152"/>
                  <a:pt x="341" y="152"/>
                  <a:pt x="341" y="152"/>
                </a:cubicBezTo>
                <a:cubicBezTo>
                  <a:pt x="312" y="123"/>
                  <a:pt x="312" y="123"/>
                  <a:pt x="312" y="123"/>
                </a:cubicBezTo>
                <a:lnTo>
                  <a:pt x="197" y="123"/>
                </a:lnTo>
                <a:close/>
                <a:moveTo>
                  <a:pt x="171" y="0"/>
                </a:moveTo>
                <a:cubicBezTo>
                  <a:pt x="165" y="0"/>
                  <a:pt x="159" y="6"/>
                  <a:pt x="159" y="12"/>
                </a:cubicBezTo>
                <a:cubicBezTo>
                  <a:pt x="159" y="298"/>
                  <a:pt x="159" y="298"/>
                  <a:pt x="159" y="298"/>
                </a:cubicBezTo>
                <a:cubicBezTo>
                  <a:pt x="183" y="298"/>
                  <a:pt x="183" y="298"/>
                  <a:pt x="183" y="298"/>
                </a:cubicBezTo>
                <a:cubicBezTo>
                  <a:pt x="183" y="12"/>
                  <a:pt x="183" y="12"/>
                  <a:pt x="183" y="12"/>
                </a:cubicBezTo>
                <a:cubicBezTo>
                  <a:pt x="183" y="6"/>
                  <a:pt x="177" y="0"/>
                  <a:pt x="171" y="0"/>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Calibri"/>
            </a:endParaRPr>
          </a:p>
        </p:txBody>
      </p:sp>
      <p:sp>
        <p:nvSpPr>
          <p:cNvPr id="74" name="Obdélník 34">
            <a:extLst>
              <a:ext uri="{FF2B5EF4-FFF2-40B4-BE49-F238E27FC236}">
                <a16:creationId xmlns:a16="http://schemas.microsoft.com/office/drawing/2014/main" xmlns="" id="{98EEB856-DE8B-4EDB-B018-E10399BC734D}"/>
              </a:ext>
            </a:extLst>
          </p:cNvPr>
          <p:cNvSpPr/>
          <p:nvPr/>
        </p:nvSpPr>
        <p:spPr>
          <a:xfrm>
            <a:off x="4612179" y="3293186"/>
            <a:ext cx="4352309" cy="1232928"/>
          </a:xfrm>
          <a:prstGeom prst="rect">
            <a:avLst/>
          </a:prstGeom>
          <a:solidFill>
            <a:srgbClr val="008BCA"/>
          </a:solidFill>
          <a:ln w="25400" cap="flat" cmpd="sng" algn="ctr">
            <a:noFill/>
            <a:prstDash val="solid"/>
          </a:ln>
          <a:effectLst/>
        </p:spPr>
        <p:txBody>
          <a:bodyPr rtlCol="0" anchor="ct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cs-CZ" sz="1600" b="0" i="0" u="none" strike="noStrike" kern="0" cap="none" spc="0" normalizeH="0" baseline="0" noProof="0" dirty="0">
              <a:ln>
                <a:noFill/>
              </a:ln>
              <a:solidFill>
                <a:srgbClr val="FFFFFF"/>
              </a:solidFill>
              <a:effectLst/>
              <a:uLnTx/>
              <a:uFillTx/>
              <a:latin typeface="Calibri"/>
              <a:ea typeface="+mn-ea"/>
              <a:cs typeface="Arial" pitchFamily="34" charset="0"/>
            </a:endParaRPr>
          </a:p>
        </p:txBody>
      </p:sp>
      <p:grpSp>
        <p:nvGrpSpPr>
          <p:cNvPr id="75" name="Group 56">
            <a:extLst>
              <a:ext uri="{FF2B5EF4-FFF2-40B4-BE49-F238E27FC236}">
                <a16:creationId xmlns:a16="http://schemas.microsoft.com/office/drawing/2014/main" xmlns="" id="{54340EE2-8F22-49A8-A31B-767B4121907A}"/>
              </a:ext>
            </a:extLst>
          </p:cNvPr>
          <p:cNvGrpSpPr/>
          <p:nvPr/>
        </p:nvGrpSpPr>
        <p:grpSpPr>
          <a:xfrm>
            <a:off x="4731480" y="3354285"/>
            <a:ext cx="3566268" cy="1046911"/>
            <a:chOff x="1619672" y="1271556"/>
            <a:chExt cx="3093537" cy="1345884"/>
          </a:xfrm>
        </p:grpSpPr>
        <p:sp>
          <p:nvSpPr>
            <p:cNvPr id="76" name="TextBox 57">
              <a:extLst>
                <a:ext uri="{FF2B5EF4-FFF2-40B4-BE49-F238E27FC236}">
                  <a16:creationId xmlns:a16="http://schemas.microsoft.com/office/drawing/2014/main" xmlns="" id="{13DAD7F4-3ABB-40BA-903B-DA966CFD389F}"/>
                </a:ext>
              </a:extLst>
            </p:cNvPr>
            <p:cNvSpPr txBox="1"/>
            <p:nvPr/>
          </p:nvSpPr>
          <p:spPr>
            <a:xfrm>
              <a:off x="1619673" y="1608481"/>
              <a:ext cx="2793479" cy="1008959"/>
            </a:xfrm>
            <a:prstGeom prst="rect">
              <a:avLst/>
            </a:prstGeom>
          </p:spPr>
          <p:txBody>
            <a:bodyPr wrap="square" rtlCol="0">
              <a:spAutoFit/>
            </a:bodyPr>
            <a:lstStyle/>
            <a:p>
              <a:pPr marL="174625" indent="-174625" defTabSz="914330" fontAlgn="auto">
                <a:spcBef>
                  <a:spcPts val="600"/>
                </a:spcBef>
                <a:spcAft>
                  <a:spcPts val="0"/>
                </a:spcAft>
                <a:buFont typeface="Wingdings" panose="05000000000000000000" pitchFamily="2" charset="2"/>
                <a:buChar char="§"/>
              </a:pPr>
              <a:r>
                <a:rPr lang="cs-CZ" sz="1000" dirty="0">
                  <a:solidFill>
                    <a:srgbClr val="FFFFFF"/>
                  </a:solidFill>
                  <a:latin typeface="Calibri" pitchFamily="34" charset="0"/>
                  <a:cs typeface="Arial" pitchFamily="34" charset="0"/>
                </a:rPr>
                <a:t>88 % zákazníků odchází s pozitivními emocemi z proběhlé návštěvy</a:t>
              </a:r>
            </a:p>
            <a:p>
              <a:pPr marL="174625" indent="-174625" defTabSz="914330" fontAlgn="auto">
                <a:spcBef>
                  <a:spcPts val="600"/>
                </a:spcBef>
                <a:spcAft>
                  <a:spcPts val="0"/>
                </a:spcAft>
                <a:buFont typeface="Wingdings" panose="05000000000000000000" pitchFamily="2" charset="2"/>
                <a:buChar char="§"/>
              </a:pPr>
              <a:r>
                <a:rPr lang="cs-CZ" sz="1000" dirty="0">
                  <a:solidFill>
                    <a:srgbClr val="FFFFFF"/>
                  </a:solidFill>
                  <a:latin typeface="Calibri" pitchFamily="34" charset="0"/>
                  <a:cs typeface="Arial" pitchFamily="34" charset="0"/>
                </a:rPr>
                <a:t>Pokud je zkušenost negativní, je způsobena pasivitou nebo nedostupností pracovníka na TIC</a:t>
              </a:r>
            </a:p>
          </p:txBody>
        </p:sp>
        <p:sp>
          <p:nvSpPr>
            <p:cNvPr id="77" name="TextBox 58">
              <a:extLst>
                <a:ext uri="{FF2B5EF4-FFF2-40B4-BE49-F238E27FC236}">
                  <a16:creationId xmlns:a16="http://schemas.microsoft.com/office/drawing/2014/main" xmlns="" id="{EBD3700C-3996-4156-B2EC-9F9EA13A06F7}"/>
                </a:ext>
              </a:extLst>
            </p:cNvPr>
            <p:cNvSpPr txBox="1"/>
            <p:nvPr/>
          </p:nvSpPr>
          <p:spPr>
            <a:xfrm>
              <a:off x="1619672" y="1271556"/>
              <a:ext cx="3093537" cy="356104"/>
            </a:xfrm>
            <a:prstGeom prst="rect">
              <a:avLst/>
            </a:prstGeom>
          </p:spPr>
          <p:txBody>
            <a:bodyPr wrap="square" rtlCol="0">
              <a:spAutoFit/>
            </a:bodyPr>
            <a:lstStyle/>
            <a:p>
              <a:pPr defTabSz="914330" fontAlgn="auto">
                <a:spcBef>
                  <a:spcPts val="600"/>
                </a:spcBef>
                <a:spcAft>
                  <a:spcPts val="0"/>
                </a:spcAft>
              </a:pPr>
              <a:r>
                <a:rPr lang="pl-PL" sz="1200" b="1" dirty="0">
                  <a:solidFill>
                    <a:srgbClr val="FFFFFF"/>
                  </a:solidFill>
                  <a:latin typeface="Calibri" pitchFamily="34" charset="0"/>
                  <a:cs typeface="Arial" pitchFamily="34" charset="0"/>
                </a:rPr>
                <a:t>ZÁKAZNICKÁ ZKUŠENOST</a:t>
              </a:r>
            </a:p>
          </p:txBody>
        </p:sp>
      </p:grpSp>
      <p:sp>
        <p:nvSpPr>
          <p:cNvPr id="78" name="Freeform 261">
            <a:extLst>
              <a:ext uri="{FF2B5EF4-FFF2-40B4-BE49-F238E27FC236}">
                <a16:creationId xmlns:a16="http://schemas.microsoft.com/office/drawing/2014/main" xmlns="" id="{ACAE0C81-979F-4A74-BB30-525C16084357}"/>
              </a:ext>
            </a:extLst>
          </p:cNvPr>
          <p:cNvSpPr>
            <a:spLocks noChangeAspect="1"/>
          </p:cNvSpPr>
          <p:nvPr/>
        </p:nvSpPr>
        <p:spPr bwMode="auto">
          <a:xfrm>
            <a:off x="8264563" y="3463929"/>
            <a:ext cx="556950" cy="453885"/>
          </a:xfrm>
          <a:custGeom>
            <a:avLst/>
            <a:gdLst/>
            <a:ahLst/>
            <a:cxnLst>
              <a:cxn ang="0">
                <a:pos x="398" y="121"/>
              </a:cxn>
              <a:cxn ang="0">
                <a:pos x="213" y="317"/>
              </a:cxn>
              <a:cxn ang="0">
                <a:pos x="182" y="317"/>
              </a:cxn>
              <a:cxn ang="0">
                <a:pos x="2" y="116"/>
              </a:cxn>
              <a:cxn ang="0">
                <a:pos x="0" y="97"/>
              </a:cxn>
              <a:cxn ang="0">
                <a:pos x="102" y="1"/>
              </a:cxn>
              <a:cxn ang="0">
                <a:pos x="193" y="46"/>
              </a:cxn>
              <a:cxn ang="0">
                <a:pos x="209" y="46"/>
              </a:cxn>
              <a:cxn ang="0">
                <a:pos x="301" y="4"/>
              </a:cxn>
              <a:cxn ang="0">
                <a:pos x="400" y="103"/>
              </a:cxn>
              <a:cxn ang="0">
                <a:pos x="398" y="121"/>
              </a:cxn>
            </a:cxnLst>
            <a:rect l="0" t="0" r="r" b="b"/>
            <a:pathLst>
              <a:path w="401" h="327">
                <a:moveTo>
                  <a:pt x="398" y="121"/>
                </a:moveTo>
                <a:cubicBezTo>
                  <a:pt x="381" y="210"/>
                  <a:pt x="290" y="259"/>
                  <a:pt x="213" y="317"/>
                </a:cubicBezTo>
                <a:cubicBezTo>
                  <a:pt x="199" y="327"/>
                  <a:pt x="195" y="327"/>
                  <a:pt x="182" y="317"/>
                </a:cubicBezTo>
                <a:cubicBezTo>
                  <a:pt x="104" y="256"/>
                  <a:pt x="9" y="207"/>
                  <a:pt x="2" y="116"/>
                </a:cubicBezTo>
                <a:cubicBezTo>
                  <a:pt x="1" y="110"/>
                  <a:pt x="0" y="104"/>
                  <a:pt x="0" y="97"/>
                </a:cubicBezTo>
                <a:cubicBezTo>
                  <a:pt x="1" y="43"/>
                  <a:pt x="46" y="0"/>
                  <a:pt x="102" y="1"/>
                </a:cubicBezTo>
                <a:cubicBezTo>
                  <a:pt x="137" y="1"/>
                  <a:pt x="176" y="24"/>
                  <a:pt x="193" y="46"/>
                </a:cubicBezTo>
                <a:cubicBezTo>
                  <a:pt x="204" y="59"/>
                  <a:pt x="198" y="59"/>
                  <a:pt x="209" y="46"/>
                </a:cubicBezTo>
                <a:cubicBezTo>
                  <a:pt x="227" y="25"/>
                  <a:pt x="266" y="3"/>
                  <a:pt x="301" y="4"/>
                </a:cubicBezTo>
                <a:cubicBezTo>
                  <a:pt x="357" y="4"/>
                  <a:pt x="401" y="49"/>
                  <a:pt x="400" y="103"/>
                </a:cubicBezTo>
                <a:cubicBezTo>
                  <a:pt x="400" y="109"/>
                  <a:pt x="399" y="115"/>
                  <a:pt x="398" y="121"/>
                </a:cubicBez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948569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1"/>
          </p:nvPr>
        </p:nvSpPr>
        <p:spPr/>
        <p:txBody>
          <a:bodyPr/>
          <a:lstStyle/>
          <a:p>
            <a:pPr defTabSz="685800">
              <a:defRPr/>
            </a:pPr>
            <a:fld id="{EFA7B33C-2957-4FED-A986-F7D0C74A1F7C}" type="slidenum">
              <a:rPr lang="cs-CZ" smtClean="0"/>
              <a:pPr defTabSz="685800">
                <a:defRPr/>
              </a:pPr>
              <a:t>8</a:t>
            </a:fld>
            <a:endParaRPr lang="cs-CZ" dirty="0"/>
          </a:p>
        </p:txBody>
      </p:sp>
      <p:sp>
        <p:nvSpPr>
          <p:cNvPr id="5" name="Nadpis 6"/>
          <p:cNvSpPr txBox="1">
            <a:spLocks/>
          </p:cNvSpPr>
          <p:nvPr/>
        </p:nvSpPr>
        <p:spPr bwMode="auto">
          <a:xfrm>
            <a:off x="540000" y="1296001"/>
            <a:ext cx="5961266" cy="627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ts val="4050"/>
              </a:lnSpc>
              <a:spcBef>
                <a:spcPct val="0"/>
              </a:spcBef>
              <a:spcAft>
                <a:spcPct val="0"/>
              </a:spcAft>
              <a:defRPr sz="3750" b="1" u="sng" kern="1200" cap="none" baseline="0">
                <a:solidFill>
                  <a:schemeClr val="bg1"/>
                </a:solidFill>
                <a:latin typeface="+mj-lt"/>
                <a:ea typeface="+mj-ea"/>
                <a:cs typeface="+mj-cs"/>
              </a:defRPr>
            </a:lvl1pPr>
            <a:lvl2pPr algn="l" rtl="0" eaLnBrk="0" fontAlgn="base" hangingPunct="0">
              <a:lnSpc>
                <a:spcPts val="2025"/>
              </a:lnSpc>
              <a:spcBef>
                <a:spcPct val="0"/>
              </a:spcBef>
              <a:spcAft>
                <a:spcPct val="0"/>
              </a:spcAft>
              <a:defRPr sz="1875" b="1">
                <a:solidFill>
                  <a:schemeClr val="tx2"/>
                </a:solidFill>
                <a:latin typeface="Arial" charset="0"/>
              </a:defRPr>
            </a:lvl2pPr>
            <a:lvl3pPr algn="l" rtl="0" eaLnBrk="0" fontAlgn="base" hangingPunct="0">
              <a:lnSpc>
                <a:spcPts val="2025"/>
              </a:lnSpc>
              <a:spcBef>
                <a:spcPct val="0"/>
              </a:spcBef>
              <a:spcAft>
                <a:spcPct val="0"/>
              </a:spcAft>
              <a:defRPr sz="1875" b="1">
                <a:solidFill>
                  <a:schemeClr val="tx2"/>
                </a:solidFill>
                <a:latin typeface="Arial" charset="0"/>
              </a:defRPr>
            </a:lvl3pPr>
            <a:lvl4pPr algn="l" rtl="0" eaLnBrk="0" fontAlgn="base" hangingPunct="0">
              <a:lnSpc>
                <a:spcPts val="2025"/>
              </a:lnSpc>
              <a:spcBef>
                <a:spcPct val="0"/>
              </a:spcBef>
              <a:spcAft>
                <a:spcPct val="0"/>
              </a:spcAft>
              <a:defRPr sz="1875" b="1">
                <a:solidFill>
                  <a:schemeClr val="tx2"/>
                </a:solidFill>
                <a:latin typeface="Arial" charset="0"/>
              </a:defRPr>
            </a:lvl4pPr>
            <a:lvl5pPr algn="l" rtl="0" eaLnBrk="0" fontAlgn="base" hangingPunct="0">
              <a:lnSpc>
                <a:spcPts val="2025"/>
              </a:lnSpc>
              <a:spcBef>
                <a:spcPct val="0"/>
              </a:spcBef>
              <a:spcAft>
                <a:spcPct val="0"/>
              </a:spcAft>
              <a:defRPr sz="1875" b="1">
                <a:solidFill>
                  <a:schemeClr val="tx2"/>
                </a:solidFill>
                <a:latin typeface="Arial" charset="0"/>
              </a:defRPr>
            </a:lvl5pPr>
            <a:lvl6pPr marL="342900" algn="l" rtl="0" fontAlgn="base">
              <a:lnSpc>
                <a:spcPts val="2025"/>
              </a:lnSpc>
              <a:spcBef>
                <a:spcPct val="0"/>
              </a:spcBef>
              <a:spcAft>
                <a:spcPct val="0"/>
              </a:spcAft>
              <a:defRPr sz="1875" b="1">
                <a:solidFill>
                  <a:schemeClr val="tx2"/>
                </a:solidFill>
                <a:latin typeface="Arial" charset="0"/>
              </a:defRPr>
            </a:lvl6pPr>
            <a:lvl7pPr marL="685800" algn="l" rtl="0" fontAlgn="base">
              <a:lnSpc>
                <a:spcPts val="2025"/>
              </a:lnSpc>
              <a:spcBef>
                <a:spcPct val="0"/>
              </a:spcBef>
              <a:spcAft>
                <a:spcPct val="0"/>
              </a:spcAft>
              <a:defRPr sz="1875" b="1">
                <a:solidFill>
                  <a:schemeClr val="tx2"/>
                </a:solidFill>
                <a:latin typeface="Arial" charset="0"/>
              </a:defRPr>
            </a:lvl7pPr>
            <a:lvl8pPr marL="1028700" algn="l" rtl="0" fontAlgn="base">
              <a:lnSpc>
                <a:spcPts val="2025"/>
              </a:lnSpc>
              <a:spcBef>
                <a:spcPct val="0"/>
              </a:spcBef>
              <a:spcAft>
                <a:spcPct val="0"/>
              </a:spcAft>
              <a:defRPr sz="1875" b="1">
                <a:solidFill>
                  <a:schemeClr val="tx2"/>
                </a:solidFill>
                <a:latin typeface="Arial" charset="0"/>
              </a:defRPr>
            </a:lvl8pPr>
            <a:lvl9pPr marL="1371600" algn="l" rtl="0" fontAlgn="base">
              <a:lnSpc>
                <a:spcPts val="2025"/>
              </a:lnSpc>
              <a:spcBef>
                <a:spcPct val="0"/>
              </a:spcBef>
              <a:spcAft>
                <a:spcPct val="0"/>
              </a:spcAft>
              <a:defRPr sz="1875" b="1">
                <a:solidFill>
                  <a:schemeClr val="tx2"/>
                </a:solidFill>
                <a:latin typeface="Arial" charset="0"/>
              </a:defRPr>
            </a:lvl9pPr>
          </a:lstStyle>
          <a:p>
            <a:r>
              <a:rPr lang="cs-CZ" sz="4000" u="none" dirty="0">
                <a:solidFill>
                  <a:srgbClr val="FFFFFF"/>
                </a:solidFill>
                <a:latin typeface="Calibri"/>
              </a:rPr>
              <a:t>JAK DÁL?</a:t>
            </a:r>
            <a:endParaRPr lang="cs-CZ" sz="4000" u="none" dirty="0">
              <a:latin typeface="Calibri" panose="020F0502020204030204" pitchFamily="34" charset="0"/>
              <a:cs typeface="Calibri" panose="020F0502020204030204" pitchFamily="34" charset="0"/>
            </a:endParaRPr>
          </a:p>
        </p:txBody>
      </p:sp>
      <p:sp>
        <p:nvSpPr>
          <p:cNvPr id="6" name="Obdélník 5"/>
          <p:cNvSpPr/>
          <p:nvPr/>
        </p:nvSpPr>
        <p:spPr>
          <a:xfrm>
            <a:off x="467544" y="926669"/>
            <a:ext cx="2716834" cy="369332"/>
          </a:xfrm>
          <a:prstGeom prst="rect">
            <a:avLst/>
          </a:prstGeom>
        </p:spPr>
        <p:txBody>
          <a:bodyPr wrap="none">
            <a:spAutoFit/>
          </a:bodyPr>
          <a:lstStyle/>
          <a:p>
            <a:pPr lvl="0" fontAlgn="auto">
              <a:spcAft>
                <a:spcPts val="0"/>
              </a:spcAft>
            </a:pPr>
            <a:r>
              <a:rPr lang="pl-PL" b="1" dirty="0">
                <a:solidFill>
                  <a:schemeClr val="bg1"/>
                </a:solidFill>
                <a:latin typeface="Calibri" panose="020F0502020204030204" pitchFamily="34" charset="0"/>
                <a:cs typeface="Calibri" panose="020F0502020204030204" pitchFamily="34" charset="0"/>
              </a:rPr>
              <a:t>Co si z průzkumu odnést a </a:t>
            </a:r>
          </a:p>
        </p:txBody>
      </p:sp>
    </p:spTree>
    <p:extLst>
      <p:ext uri="{BB962C8B-B14F-4D97-AF65-F5344CB8AC3E}">
        <p14:creationId xmlns:p14="http://schemas.microsoft.com/office/powerpoint/2010/main" val="9506245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2"/>
          </p:nvPr>
        </p:nvSpPr>
        <p:spPr/>
        <p:txBody>
          <a:bodyPr/>
          <a:lstStyle/>
          <a:p>
            <a:pPr defTabSz="685800">
              <a:defRPr/>
            </a:pPr>
            <a:fld id="{EFA7B33C-2957-4FED-A986-F7D0C74A1F7C}" type="slidenum">
              <a:rPr lang="cs-CZ" smtClean="0">
                <a:solidFill>
                  <a:srgbClr val="003C78"/>
                </a:solidFill>
              </a:rPr>
              <a:pPr defTabSz="685800">
                <a:defRPr/>
              </a:pPr>
              <a:t>9</a:t>
            </a:fld>
            <a:endParaRPr lang="cs-CZ" dirty="0">
              <a:solidFill>
                <a:srgbClr val="003C78"/>
              </a:solidFill>
            </a:endParaRPr>
          </a:p>
        </p:txBody>
      </p:sp>
      <p:sp>
        <p:nvSpPr>
          <p:cNvPr id="3" name="Nadpis 3"/>
          <p:cNvSpPr txBox="1">
            <a:spLocks/>
          </p:cNvSpPr>
          <p:nvPr/>
        </p:nvSpPr>
        <p:spPr>
          <a:xfrm>
            <a:off x="220553" y="454018"/>
            <a:ext cx="8654595" cy="461548"/>
          </a:xfrm>
          <a:prstGeom prst="rect">
            <a:avLst/>
          </a:prstGeom>
        </p:spPr>
        <p:txBody>
          <a:bodyPr vert="horz" lIns="36000" tIns="45720" rIns="36000" bIns="45720" rtlCol="0" anchor="t">
            <a:noAutofit/>
          </a:bodyPr>
          <a:lstStyle>
            <a:lvl1pPr algn="l" defTabSz="914400" rtl="0" eaLnBrk="1" latinLnBrk="0" hangingPunct="1">
              <a:spcBef>
                <a:spcPct val="0"/>
              </a:spcBef>
              <a:buNone/>
              <a:defRPr sz="2800" b="1" kern="1200">
                <a:solidFill>
                  <a:srgbClr val="404040"/>
                </a:solidFill>
                <a:latin typeface="Calibri" pitchFamily="34" charset="0"/>
                <a:ea typeface="+mj-ea"/>
                <a:cs typeface="Arial" pitchFamily="34" charset="0"/>
              </a:defRPr>
            </a:lvl1pPr>
          </a:lstStyle>
          <a:p>
            <a:pPr lvl="0" fontAlgn="auto">
              <a:spcAft>
                <a:spcPts val="0"/>
              </a:spcAft>
              <a:defRPr/>
            </a:pPr>
            <a:r>
              <a:rPr lang="cs-CZ" sz="2400" dirty="0"/>
              <a:t>Máme pro Vaše TIC několik doporučení</a:t>
            </a:r>
            <a:endParaRPr kumimoji="0" lang="pl-PL" sz="2400" b="1" i="0" u="none" strike="noStrike" kern="1200" cap="none" spc="0" normalizeH="0" baseline="0" noProof="0" dirty="0">
              <a:ln>
                <a:noFill/>
              </a:ln>
              <a:solidFill>
                <a:srgbClr val="404040"/>
              </a:solidFill>
              <a:effectLst/>
              <a:uLnTx/>
              <a:uFillTx/>
            </a:endParaRPr>
          </a:p>
        </p:txBody>
      </p:sp>
      <p:sp>
        <p:nvSpPr>
          <p:cNvPr id="4" name="Zástupný symbol pro text 4"/>
          <p:cNvSpPr txBox="1">
            <a:spLocks/>
          </p:cNvSpPr>
          <p:nvPr/>
        </p:nvSpPr>
        <p:spPr>
          <a:xfrm>
            <a:off x="166765" y="188107"/>
            <a:ext cx="6710396" cy="442661"/>
          </a:xfrm>
          <a:prstGeom prst="rect">
            <a:avLst/>
          </a:prstGeom>
        </p:spPr>
        <p:txBody>
          <a:bodyPr/>
          <a:lstStyle>
            <a:lvl1pPr marL="174625" indent="-174625" algn="l" defTabSz="914400" rtl="0" eaLnBrk="1" latinLnBrk="0" hangingPunct="1">
              <a:spcBef>
                <a:spcPct val="20000"/>
              </a:spcBef>
              <a:buFont typeface="Wingdings" pitchFamily="2" charset="2"/>
              <a:buChar char="§"/>
              <a:defRPr sz="2000" kern="1200">
                <a:solidFill>
                  <a:srgbClr val="404040"/>
                </a:solidFill>
                <a:latin typeface="Calibri" pitchFamily="34" charset="0"/>
                <a:ea typeface="+mn-ea"/>
                <a:cs typeface="Arial" pitchFamily="34" charset="0"/>
              </a:defRPr>
            </a:lvl1pPr>
            <a:lvl2pPr marL="444500" indent="-203200" algn="l" defTabSz="914400" rtl="0" eaLnBrk="1" latinLnBrk="0" hangingPunct="1">
              <a:spcBef>
                <a:spcPct val="20000"/>
              </a:spcBef>
              <a:buSzPct val="100000"/>
              <a:buFont typeface="Wingdings" panose="05000000000000000000" pitchFamily="2" charset="2"/>
              <a:buChar char="§"/>
              <a:defRPr sz="1800" kern="1200">
                <a:solidFill>
                  <a:srgbClr val="404040"/>
                </a:solidFill>
                <a:latin typeface="Calibri" pitchFamily="34" charset="0"/>
                <a:ea typeface="+mn-ea"/>
                <a:cs typeface="Arial" pitchFamily="34" charset="0"/>
              </a:defRPr>
            </a:lvl2pPr>
            <a:lvl3pPr marL="622300" indent="-127000" algn="l" defTabSz="914400" rtl="0" eaLnBrk="1" latinLnBrk="0" hangingPunct="1">
              <a:spcBef>
                <a:spcPct val="20000"/>
              </a:spcBef>
              <a:buSzPct val="100000"/>
              <a:buFont typeface="Arial" pitchFamily="34" charset="0"/>
              <a:buNone/>
              <a:defRPr sz="1800" kern="1200">
                <a:solidFill>
                  <a:srgbClr val="404040"/>
                </a:solidFill>
                <a:latin typeface="Calibri" pitchFamily="34" charset="0"/>
                <a:ea typeface="+mn-ea"/>
                <a:cs typeface="Arial" pitchFamily="34" charset="0"/>
              </a:defRPr>
            </a:lvl3pPr>
            <a:lvl4pPr marL="901700" indent="-139700" algn="l" defTabSz="914400" rtl="0" eaLnBrk="1" latinLnBrk="0" hangingPunct="1">
              <a:spcBef>
                <a:spcPct val="20000"/>
              </a:spcBef>
              <a:buFont typeface="Arial" pitchFamily="34" charset="0"/>
              <a:buNone/>
              <a:defRPr sz="1600" kern="1200">
                <a:solidFill>
                  <a:srgbClr val="404040"/>
                </a:solidFill>
                <a:latin typeface="Calibri" pitchFamily="34" charset="0"/>
                <a:ea typeface="+mn-ea"/>
                <a:cs typeface="Arial" pitchFamily="34" charset="0"/>
              </a:defRPr>
            </a:lvl4pPr>
            <a:lvl5pPr marL="1257300" indent="-139700" algn="l" defTabSz="914400" rtl="0" eaLnBrk="1" latinLnBrk="0" hangingPunct="1">
              <a:spcBef>
                <a:spcPct val="20000"/>
              </a:spcBef>
              <a:buFont typeface="Arial" pitchFamily="34" charset="0"/>
              <a:buNone/>
              <a:defRPr sz="1400" kern="1200">
                <a:solidFill>
                  <a:srgbClr val="404040"/>
                </a:solidFill>
                <a:latin typeface="Calibri"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fontAlgn="auto">
              <a:spcAft>
                <a:spcPts val="0"/>
              </a:spcAft>
              <a:buNone/>
              <a:defRPr/>
            </a:pPr>
            <a:r>
              <a:rPr lang="pl-PL" sz="1800" dirty="0"/>
              <a:t>CO SI Z PRŮZKUMU ODNÉST A JAK DÁL?</a:t>
            </a:r>
          </a:p>
        </p:txBody>
      </p:sp>
      <p:sp>
        <p:nvSpPr>
          <p:cNvPr id="5" name="Obdélník 34"/>
          <p:cNvSpPr/>
          <p:nvPr/>
        </p:nvSpPr>
        <p:spPr>
          <a:xfrm>
            <a:off x="607485" y="1604445"/>
            <a:ext cx="3960000" cy="1058400"/>
          </a:xfrm>
          <a:prstGeom prst="rect">
            <a:avLst/>
          </a:prstGeom>
          <a:solidFill>
            <a:srgbClr val="008BCA"/>
          </a:solidFill>
          <a:ln w="25400" cap="flat" cmpd="sng" algn="ctr">
            <a:noFill/>
            <a:prstDash val="solid"/>
          </a:ln>
          <a:effectLst/>
        </p:spPr>
        <p:txBody>
          <a:bodyPr rtlCol="0" anchor="ct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cs-CZ" b="0" i="0" u="none" strike="noStrike" kern="0" cap="none" spc="0" normalizeH="0" baseline="0" noProof="0" dirty="0">
              <a:ln>
                <a:noFill/>
              </a:ln>
              <a:solidFill>
                <a:srgbClr val="FFFFFF"/>
              </a:solidFill>
              <a:effectLst/>
              <a:uLnTx/>
              <a:uFillTx/>
              <a:latin typeface="Calibri"/>
              <a:ea typeface="+mn-ea"/>
              <a:cs typeface="Arial" pitchFamily="34" charset="0"/>
            </a:endParaRPr>
          </a:p>
        </p:txBody>
      </p:sp>
      <p:grpSp>
        <p:nvGrpSpPr>
          <p:cNvPr id="6" name="Group 50"/>
          <p:cNvGrpSpPr/>
          <p:nvPr/>
        </p:nvGrpSpPr>
        <p:grpSpPr>
          <a:xfrm>
            <a:off x="1418395" y="1654248"/>
            <a:ext cx="3149090" cy="868447"/>
            <a:chOff x="1619672" y="1170552"/>
            <a:chExt cx="2996932" cy="868447"/>
          </a:xfrm>
        </p:grpSpPr>
        <p:sp>
          <p:nvSpPr>
            <p:cNvPr id="7" name="TextBox 51"/>
            <p:cNvSpPr txBox="1"/>
            <p:nvPr/>
          </p:nvSpPr>
          <p:spPr>
            <a:xfrm>
              <a:off x="1619672" y="1438835"/>
              <a:ext cx="2996932" cy="600164"/>
            </a:xfrm>
            <a:prstGeom prst="rect">
              <a:avLst/>
            </a:prstGeom>
          </p:spPr>
          <p:txBody>
            <a:bodyPr wrap="square" rtlCol="0">
              <a:spAutoFit/>
            </a:bodyPr>
            <a:lstStyle/>
            <a:p>
              <a:pPr defTabSz="914330" fontAlgn="auto">
                <a:spcBef>
                  <a:spcPts val="600"/>
                </a:spcBef>
                <a:spcAft>
                  <a:spcPts val="0"/>
                </a:spcAft>
              </a:pPr>
              <a:r>
                <a:rPr lang="cs-CZ" sz="1100" dirty="0">
                  <a:solidFill>
                    <a:srgbClr val="FFFFFF"/>
                  </a:solidFill>
                  <a:latin typeface="Calibri" pitchFamily="34" charset="0"/>
                  <a:cs typeface="Arial" pitchFamily="34" charset="0"/>
                </a:rPr>
                <a:t>Zákazník ocení, pokud o něj od první chvíle projevíte zájem. Pomocí otevřených otázek zjistíte lépe potřeby zákazníka a dokážete mu tak lépe pomoci.</a:t>
              </a:r>
            </a:p>
          </p:txBody>
        </p:sp>
        <p:sp>
          <p:nvSpPr>
            <p:cNvPr id="8" name="TextBox 52"/>
            <p:cNvSpPr txBox="1"/>
            <p:nvPr/>
          </p:nvSpPr>
          <p:spPr>
            <a:xfrm>
              <a:off x="1619672" y="1170552"/>
              <a:ext cx="2861499" cy="307777"/>
            </a:xfrm>
            <a:prstGeom prst="rect">
              <a:avLst/>
            </a:prstGeom>
          </p:spPr>
          <p:txBody>
            <a:bodyPr wrap="square" rtlCol="0">
              <a:spAutoFit/>
            </a:bodyPr>
            <a:lstStyle/>
            <a:p>
              <a:pPr defTabSz="914330" fontAlgn="auto">
                <a:spcBef>
                  <a:spcPts val="600"/>
                </a:spcBef>
                <a:spcAft>
                  <a:spcPts val="0"/>
                </a:spcAft>
              </a:pPr>
              <a:r>
                <a:rPr lang="cs-CZ" sz="1400" b="1" dirty="0">
                  <a:solidFill>
                    <a:srgbClr val="FFFFFF"/>
                  </a:solidFill>
                  <a:latin typeface="Calibri" pitchFamily="34" charset="0"/>
                  <a:cs typeface="Arial" pitchFamily="34" charset="0"/>
                </a:rPr>
                <a:t>UKAŽTE ZÁJEM A BUĎTE AKTIVNÍ</a:t>
              </a:r>
            </a:p>
          </p:txBody>
        </p:sp>
      </p:grpSp>
      <p:grpSp>
        <p:nvGrpSpPr>
          <p:cNvPr id="29" name="Group 18"/>
          <p:cNvGrpSpPr>
            <a:grpSpLocks noChangeAspect="1"/>
          </p:cNvGrpSpPr>
          <p:nvPr/>
        </p:nvGrpSpPr>
        <p:grpSpPr>
          <a:xfrm flipH="1">
            <a:off x="798458" y="1869961"/>
            <a:ext cx="551382" cy="366705"/>
            <a:chOff x="3209925" y="3861048"/>
            <a:chExt cx="2824150" cy="1878244"/>
          </a:xfrm>
          <a:solidFill>
            <a:srgbClr val="FFFFFF"/>
          </a:solidFill>
        </p:grpSpPr>
        <p:grpSp>
          <p:nvGrpSpPr>
            <p:cNvPr id="30" name="Group 22"/>
            <p:cNvGrpSpPr/>
            <p:nvPr/>
          </p:nvGrpSpPr>
          <p:grpSpPr>
            <a:xfrm>
              <a:off x="3209925" y="4172037"/>
              <a:ext cx="931452" cy="1453063"/>
              <a:chOff x="2925833" y="3877765"/>
              <a:chExt cx="931452" cy="1453063"/>
            </a:xfrm>
            <a:grpFill/>
          </p:grpSpPr>
          <p:sp>
            <p:nvSpPr>
              <p:cNvPr id="32" name="Freeform 475"/>
              <p:cNvSpPr>
                <a:spLocks/>
              </p:cNvSpPr>
              <p:nvPr/>
            </p:nvSpPr>
            <p:spPr bwMode="auto">
              <a:xfrm>
                <a:off x="3670995" y="4343490"/>
                <a:ext cx="186290" cy="502982"/>
              </a:xfrm>
              <a:custGeom>
                <a:avLst/>
                <a:gdLst/>
                <a:ahLst/>
                <a:cxnLst>
                  <a:cxn ang="0">
                    <a:pos x="24" y="0"/>
                  </a:cxn>
                  <a:cxn ang="0">
                    <a:pos x="32" y="8"/>
                  </a:cxn>
                  <a:cxn ang="0">
                    <a:pos x="17" y="44"/>
                  </a:cxn>
                  <a:cxn ang="0">
                    <a:pos x="32" y="79"/>
                  </a:cxn>
                  <a:cxn ang="0">
                    <a:pos x="24" y="87"/>
                  </a:cxn>
                  <a:cxn ang="0">
                    <a:pos x="24" y="0"/>
                  </a:cxn>
                </a:cxnLst>
                <a:rect l="0" t="0" r="r" b="b"/>
                <a:pathLst>
                  <a:path w="32" h="87">
                    <a:moveTo>
                      <a:pt x="24" y="0"/>
                    </a:moveTo>
                    <a:cubicBezTo>
                      <a:pt x="32" y="8"/>
                      <a:pt x="32" y="8"/>
                      <a:pt x="32" y="8"/>
                    </a:cubicBezTo>
                    <a:cubicBezTo>
                      <a:pt x="22" y="18"/>
                      <a:pt x="17" y="31"/>
                      <a:pt x="17" y="44"/>
                    </a:cubicBezTo>
                    <a:cubicBezTo>
                      <a:pt x="17" y="57"/>
                      <a:pt x="22" y="69"/>
                      <a:pt x="32" y="79"/>
                    </a:cubicBezTo>
                    <a:cubicBezTo>
                      <a:pt x="24" y="87"/>
                      <a:pt x="24" y="87"/>
                      <a:pt x="24" y="87"/>
                    </a:cubicBezTo>
                    <a:cubicBezTo>
                      <a:pt x="0" y="63"/>
                      <a:pt x="0" y="24"/>
                      <a:pt x="24"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srgbClr val="404040"/>
                  </a:solidFill>
                  <a:effectLst/>
                  <a:uLnTx/>
                  <a:uFillTx/>
                  <a:latin typeface="Calibri"/>
                </a:endParaRPr>
              </a:p>
            </p:txBody>
          </p:sp>
          <p:sp>
            <p:nvSpPr>
              <p:cNvPr id="33" name="Freeform 477"/>
              <p:cNvSpPr>
                <a:spLocks/>
              </p:cNvSpPr>
              <p:nvPr/>
            </p:nvSpPr>
            <p:spPr bwMode="auto">
              <a:xfrm>
                <a:off x="3298416" y="4119942"/>
                <a:ext cx="326010" cy="968710"/>
              </a:xfrm>
              <a:custGeom>
                <a:avLst/>
                <a:gdLst/>
                <a:ahLst/>
                <a:cxnLst>
                  <a:cxn ang="0">
                    <a:pos x="46" y="2"/>
                  </a:cxn>
                  <a:cxn ang="0">
                    <a:pos x="48" y="0"/>
                  </a:cxn>
                  <a:cxn ang="0">
                    <a:pos x="56" y="8"/>
                  </a:cxn>
                  <a:cxn ang="0">
                    <a:pos x="54" y="10"/>
                  </a:cxn>
                  <a:cxn ang="0">
                    <a:pos x="22" y="86"/>
                  </a:cxn>
                  <a:cxn ang="0">
                    <a:pos x="54" y="161"/>
                  </a:cxn>
                  <a:cxn ang="0">
                    <a:pos x="46" y="169"/>
                  </a:cxn>
                  <a:cxn ang="0">
                    <a:pos x="46" y="2"/>
                  </a:cxn>
                </a:cxnLst>
                <a:rect l="0" t="0" r="r" b="b"/>
                <a:pathLst>
                  <a:path w="56" h="169">
                    <a:moveTo>
                      <a:pt x="46" y="2"/>
                    </a:moveTo>
                    <a:cubicBezTo>
                      <a:pt x="47" y="1"/>
                      <a:pt x="47" y="1"/>
                      <a:pt x="48" y="0"/>
                    </a:cubicBezTo>
                    <a:cubicBezTo>
                      <a:pt x="56" y="8"/>
                      <a:pt x="56" y="8"/>
                      <a:pt x="56" y="8"/>
                    </a:cubicBezTo>
                    <a:cubicBezTo>
                      <a:pt x="55" y="8"/>
                      <a:pt x="54" y="9"/>
                      <a:pt x="54" y="10"/>
                    </a:cubicBezTo>
                    <a:cubicBezTo>
                      <a:pt x="33" y="31"/>
                      <a:pt x="22" y="58"/>
                      <a:pt x="22" y="86"/>
                    </a:cubicBezTo>
                    <a:cubicBezTo>
                      <a:pt x="22" y="113"/>
                      <a:pt x="33" y="141"/>
                      <a:pt x="54" y="161"/>
                    </a:cubicBezTo>
                    <a:cubicBezTo>
                      <a:pt x="46" y="169"/>
                      <a:pt x="46" y="169"/>
                      <a:pt x="46" y="169"/>
                    </a:cubicBezTo>
                    <a:cubicBezTo>
                      <a:pt x="0" y="123"/>
                      <a:pt x="0" y="48"/>
                      <a:pt x="46" y="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srgbClr val="404040"/>
                  </a:solidFill>
                  <a:effectLst/>
                  <a:uLnTx/>
                  <a:uFillTx/>
                  <a:latin typeface="Calibri"/>
                </a:endParaRPr>
              </a:p>
            </p:txBody>
          </p:sp>
          <p:sp>
            <p:nvSpPr>
              <p:cNvPr id="34" name="Freeform 479"/>
              <p:cNvSpPr>
                <a:spLocks/>
              </p:cNvSpPr>
              <p:nvPr/>
            </p:nvSpPr>
            <p:spPr bwMode="auto">
              <a:xfrm>
                <a:off x="2925833" y="3877765"/>
                <a:ext cx="456413" cy="1453063"/>
              </a:xfrm>
              <a:custGeom>
                <a:avLst/>
                <a:gdLst/>
                <a:ahLst/>
                <a:cxnLst>
                  <a:cxn ang="0">
                    <a:pos x="69" y="2"/>
                  </a:cxn>
                  <a:cxn ang="0">
                    <a:pos x="71" y="0"/>
                  </a:cxn>
                  <a:cxn ang="0">
                    <a:pos x="79" y="8"/>
                  </a:cxn>
                  <a:cxn ang="0">
                    <a:pos x="77" y="10"/>
                  </a:cxn>
                  <a:cxn ang="0">
                    <a:pos x="28" y="127"/>
                  </a:cxn>
                  <a:cxn ang="0">
                    <a:pos x="77" y="244"/>
                  </a:cxn>
                  <a:cxn ang="0">
                    <a:pos x="69" y="251"/>
                  </a:cxn>
                  <a:cxn ang="0">
                    <a:pos x="69" y="2"/>
                  </a:cxn>
                </a:cxnLst>
                <a:rect l="0" t="0" r="r" b="b"/>
                <a:pathLst>
                  <a:path w="79" h="251">
                    <a:moveTo>
                      <a:pt x="69" y="2"/>
                    </a:moveTo>
                    <a:cubicBezTo>
                      <a:pt x="70" y="1"/>
                      <a:pt x="70" y="1"/>
                      <a:pt x="71" y="0"/>
                    </a:cubicBezTo>
                    <a:cubicBezTo>
                      <a:pt x="79" y="8"/>
                      <a:pt x="79" y="8"/>
                      <a:pt x="79" y="8"/>
                    </a:cubicBezTo>
                    <a:cubicBezTo>
                      <a:pt x="78" y="8"/>
                      <a:pt x="77" y="9"/>
                      <a:pt x="77" y="10"/>
                    </a:cubicBezTo>
                    <a:cubicBezTo>
                      <a:pt x="44" y="42"/>
                      <a:pt x="28" y="84"/>
                      <a:pt x="28" y="127"/>
                    </a:cubicBezTo>
                    <a:cubicBezTo>
                      <a:pt x="28" y="169"/>
                      <a:pt x="44" y="211"/>
                      <a:pt x="77" y="244"/>
                    </a:cubicBezTo>
                    <a:cubicBezTo>
                      <a:pt x="69" y="251"/>
                      <a:pt x="69" y="251"/>
                      <a:pt x="69" y="251"/>
                    </a:cubicBezTo>
                    <a:cubicBezTo>
                      <a:pt x="0" y="182"/>
                      <a:pt x="0" y="71"/>
                      <a:pt x="69" y="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srgbClr val="404040"/>
                  </a:solidFill>
                  <a:effectLst/>
                  <a:uLnTx/>
                  <a:uFillTx/>
                  <a:latin typeface="Calibri"/>
                </a:endParaRPr>
              </a:p>
            </p:txBody>
          </p:sp>
        </p:grpSp>
        <p:sp>
          <p:nvSpPr>
            <p:cNvPr id="31" name="Freeform 13"/>
            <p:cNvSpPr>
              <a:spLocks/>
            </p:cNvSpPr>
            <p:nvPr/>
          </p:nvSpPr>
          <p:spPr bwMode="auto">
            <a:xfrm>
              <a:off x="4233874" y="3861048"/>
              <a:ext cx="1800201" cy="1878244"/>
            </a:xfrm>
            <a:custGeom>
              <a:avLst/>
              <a:gdLst/>
              <a:ahLst/>
              <a:cxnLst>
                <a:cxn ang="0">
                  <a:pos x="1306" y="164"/>
                </a:cxn>
                <a:cxn ang="0">
                  <a:pos x="1124" y="64"/>
                </a:cxn>
                <a:cxn ang="0">
                  <a:pos x="843" y="5"/>
                </a:cxn>
                <a:cxn ang="0">
                  <a:pos x="648" y="29"/>
                </a:cxn>
                <a:cxn ang="0">
                  <a:pos x="336" y="168"/>
                </a:cxn>
                <a:cxn ang="0">
                  <a:pos x="165" y="447"/>
                </a:cxn>
                <a:cxn ang="0">
                  <a:pos x="239" y="370"/>
                </a:cxn>
                <a:cxn ang="0">
                  <a:pos x="146" y="571"/>
                </a:cxn>
                <a:cxn ang="0">
                  <a:pos x="157" y="720"/>
                </a:cxn>
                <a:cxn ang="0">
                  <a:pos x="122" y="852"/>
                </a:cxn>
                <a:cxn ang="0">
                  <a:pos x="73" y="920"/>
                </a:cxn>
                <a:cxn ang="0">
                  <a:pos x="1" y="1025"/>
                </a:cxn>
                <a:cxn ang="0">
                  <a:pos x="77" y="1081"/>
                </a:cxn>
                <a:cxn ang="0">
                  <a:pos x="112" y="1126"/>
                </a:cxn>
                <a:cxn ang="0">
                  <a:pos x="123" y="1197"/>
                </a:cxn>
                <a:cxn ang="0">
                  <a:pos x="141" y="1222"/>
                </a:cxn>
                <a:cxn ang="0">
                  <a:pos x="153" y="1296"/>
                </a:cxn>
                <a:cxn ang="0">
                  <a:pos x="188" y="1347"/>
                </a:cxn>
                <a:cxn ang="0">
                  <a:pos x="173" y="1455"/>
                </a:cxn>
                <a:cxn ang="0">
                  <a:pos x="265" y="1546"/>
                </a:cxn>
                <a:cxn ang="0">
                  <a:pos x="433" y="1564"/>
                </a:cxn>
                <a:cxn ang="0">
                  <a:pos x="604" y="1639"/>
                </a:cxn>
                <a:cxn ang="0">
                  <a:pos x="643" y="1783"/>
                </a:cxn>
                <a:cxn ang="0">
                  <a:pos x="1277" y="1856"/>
                </a:cxn>
                <a:cxn ang="0">
                  <a:pos x="1272" y="1375"/>
                </a:cxn>
                <a:cxn ang="0">
                  <a:pos x="1295" y="1331"/>
                </a:cxn>
                <a:cxn ang="0">
                  <a:pos x="1384" y="1214"/>
                </a:cxn>
                <a:cxn ang="0">
                  <a:pos x="1515" y="990"/>
                </a:cxn>
                <a:cxn ang="0">
                  <a:pos x="1561" y="800"/>
                </a:cxn>
                <a:cxn ang="0">
                  <a:pos x="1570" y="698"/>
                </a:cxn>
                <a:cxn ang="0">
                  <a:pos x="1587" y="732"/>
                </a:cxn>
                <a:cxn ang="0">
                  <a:pos x="1469" y="383"/>
                </a:cxn>
                <a:cxn ang="0">
                  <a:pos x="1377" y="319"/>
                </a:cxn>
                <a:cxn ang="0">
                  <a:pos x="1383" y="210"/>
                </a:cxn>
                <a:cxn ang="0">
                  <a:pos x="1347" y="126"/>
                </a:cxn>
                <a:cxn ang="0">
                  <a:pos x="1335" y="191"/>
                </a:cxn>
              </a:cxnLst>
              <a:rect l="0" t="0" r="r" b="b"/>
              <a:pathLst>
                <a:path w="1590" h="1856">
                  <a:moveTo>
                    <a:pt x="1335" y="191"/>
                  </a:moveTo>
                  <a:cubicBezTo>
                    <a:pt x="1325" y="182"/>
                    <a:pt x="1317" y="172"/>
                    <a:pt x="1306" y="164"/>
                  </a:cubicBezTo>
                  <a:cubicBezTo>
                    <a:pt x="1275" y="138"/>
                    <a:pt x="1240" y="118"/>
                    <a:pt x="1203" y="98"/>
                  </a:cubicBezTo>
                  <a:cubicBezTo>
                    <a:pt x="1179" y="85"/>
                    <a:pt x="1152" y="74"/>
                    <a:pt x="1124" y="64"/>
                  </a:cubicBezTo>
                  <a:cubicBezTo>
                    <a:pt x="1096" y="53"/>
                    <a:pt x="1067" y="45"/>
                    <a:pt x="1036" y="38"/>
                  </a:cubicBezTo>
                  <a:cubicBezTo>
                    <a:pt x="977" y="25"/>
                    <a:pt x="913" y="11"/>
                    <a:pt x="843" y="5"/>
                  </a:cubicBezTo>
                  <a:cubicBezTo>
                    <a:pt x="772" y="0"/>
                    <a:pt x="698" y="5"/>
                    <a:pt x="625" y="9"/>
                  </a:cubicBezTo>
                  <a:cubicBezTo>
                    <a:pt x="635" y="13"/>
                    <a:pt x="644" y="18"/>
                    <a:pt x="648" y="29"/>
                  </a:cubicBezTo>
                  <a:cubicBezTo>
                    <a:pt x="582" y="38"/>
                    <a:pt x="524" y="56"/>
                    <a:pt x="472" y="78"/>
                  </a:cubicBezTo>
                  <a:cubicBezTo>
                    <a:pt x="419" y="100"/>
                    <a:pt x="375" y="131"/>
                    <a:pt x="336" y="168"/>
                  </a:cubicBezTo>
                  <a:cubicBezTo>
                    <a:pt x="298" y="203"/>
                    <a:pt x="264" y="246"/>
                    <a:pt x="235" y="292"/>
                  </a:cubicBezTo>
                  <a:cubicBezTo>
                    <a:pt x="207" y="339"/>
                    <a:pt x="179" y="389"/>
                    <a:pt x="165" y="447"/>
                  </a:cubicBezTo>
                  <a:cubicBezTo>
                    <a:pt x="181" y="427"/>
                    <a:pt x="198" y="404"/>
                    <a:pt x="217" y="386"/>
                  </a:cubicBezTo>
                  <a:cubicBezTo>
                    <a:pt x="223" y="380"/>
                    <a:pt x="230" y="373"/>
                    <a:pt x="239" y="370"/>
                  </a:cubicBezTo>
                  <a:cubicBezTo>
                    <a:pt x="225" y="397"/>
                    <a:pt x="209" y="420"/>
                    <a:pt x="195" y="445"/>
                  </a:cubicBezTo>
                  <a:cubicBezTo>
                    <a:pt x="175" y="482"/>
                    <a:pt x="157" y="525"/>
                    <a:pt x="146" y="571"/>
                  </a:cubicBezTo>
                  <a:cubicBezTo>
                    <a:pt x="142" y="586"/>
                    <a:pt x="139" y="603"/>
                    <a:pt x="138" y="622"/>
                  </a:cubicBezTo>
                  <a:cubicBezTo>
                    <a:pt x="136" y="658"/>
                    <a:pt x="150" y="687"/>
                    <a:pt x="157" y="720"/>
                  </a:cubicBezTo>
                  <a:cubicBezTo>
                    <a:pt x="161" y="736"/>
                    <a:pt x="163" y="758"/>
                    <a:pt x="161" y="773"/>
                  </a:cubicBezTo>
                  <a:cubicBezTo>
                    <a:pt x="156" y="807"/>
                    <a:pt x="138" y="829"/>
                    <a:pt x="122" y="852"/>
                  </a:cubicBezTo>
                  <a:cubicBezTo>
                    <a:pt x="118" y="858"/>
                    <a:pt x="115" y="864"/>
                    <a:pt x="110" y="870"/>
                  </a:cubicBezTo>
                  <a:cubicBezTo>
                    <a:pt x="98" y="887"/>
                    <a:pt x="86" y="903"/>
                    <a:pt x="73" y="920"/>
                  </a:cubicBezTo>
                  <a:cubicBezTo>
                    <a:pt x="56" y="942"/>
                    <a:pt x="38" y="963"/>
                    <a:pt x="21" y="987"/>
                  </a:cubicBezTo>
                  <a:cubicBezTo>
                    <a:pt x="14" y="996"/>
                    <a:pt x="0" y="1011"/>
                    <a:pt x="1" y="1025"/>
                  </a:cubicBezTo>
                  <a:cubicBezTo>
                    <a:pt x="2" y="1034"/>
                    <a:pt x="15" y="1046"/>
                    <a:pt x="20" y="1050"/>
                  </a:cubicBezTo>
                  <a:cubicBezTo>
                    <a:pt x="37" y="1065"/>
                    <a:pt x="56" y="1072"/>
                    <a:pt x="77" y="1081"/>
                  </a:cubicBezTo>
                  <a:cubicBezTo>
                    <a:pt x="88" y="1085"/>
                    <a:pt x="100" y="1089"/>
                    <a:pt x="106" y="1096"/>
                  </a:cubicBezTo>
                  <a:cubicBezTo>
                    <a:pt x="113" y="1104"/>
                    <a:pt x="115" y="1117"/>
                    <a:pt x="112" y="1126"/>
                  </a:cubicBezTo>
                  <a:cubicBezTo>
                    <a:pt x="110" y="1131"/>
                    <a:pt x="106" y="1134"/>
                    <a:pt x="103" y="1140"/>
                  </a:cubicBezTo>
                  <a:cubicBezTo>
                    <a:pt x="95" y="1164"/>
                    <a:pt x="109" y="1186"/>
                    <a:pt x="123" y="1197"/>
                  </a:cubicBezTo>
                  <a:cubicBezTo>
                    <a:pt x="128" y="1201"/>
                    <a:pt x="144" y="1209"/>
                    <a:pt x="145" y="1216"/>
                  </a:cubicBezTo>
                  <a:cubicBezTo>
                    <a:pt x="145" y="1219"/>
                    <a:pt x="142" y="1221"/>
                    <a:pt x="141" y="1222"/>
                  </a:cubicBezTo>
                  <a:cubicBezTo>
                    <a:pt x="140" y="1224"/>
                    <a:pt x="139" y="1227"/>
                    <a:pt x="139" y="1229"/>
                  </a:cubicBezTo>
                  <a:cubicBezTo>
                    <a:pt x="132" y="1258"/>
                    <a:pt x="143" y="1280"/>
                    <a:pt x="153" y="1296"/>
                  </a:cubicBezTo>
                  <a:cubicBezTo>
                    <a:pt x="159" y="1304"/>
                    <a:pt x="164" y="1312"/>
                    <a:pt x="172" y="1320"/>
                  </a:cubicBezTo>
                  <a:cubicBezTo>
                    <a:pt x="179" y="1327"/>
                    <a:pt x="186" y="1337"/>
                    <a:pt x="188" y="1347"/>
                  </a:cubicBezTo>
                  <a:cubicBezTo>
                    <a:pt x="191" y="1366"/>
                    <a:pt x="183" y="1385"/>
                    <a:pt x="179" y="1399"/>
                  </a:cubicBezTo>
                  <a:cubicBezTo>
                    <a:pt x="174" y="1415"/>
                    <a:pt x="172" y="1434"/>
                    <a:pt x="173" y="1455"/>
                  </a:cubicBezTo>
                  <a:cubicBezTo>
                    <a:pt x="174" y="1473"/>
                    <a:pt x="180" y="1488"/>
                    <a:pt x="189" y="1500"/>
                  </a:cubicBezTo>
                  <a:cubicBezTo>
                    <a:pt x="211" y="1529"/>
                    <a:pt x="214" y="1530"/>
                    <a:pt x="265" y="1546"/>
                  </a:cubicBezTo>
                  <a:cubicBezTo>
                    <a:pt x="298" y="1557"/>
                    <a:pt x="333" y="1561"/>
                    <a:pt x="373" y="1562"/>
                  </a:cubicBezTo>
                  <a:cubicBezTo>
                    <a:pt x="393" y="1563"/>
                    <a:pt x="413" y="1562"/>
                    <a:pt x="433" y="1564"/>
                  </a:cubicBezTo>
                  <a:cubicBezTo>
                    <a:pt x="472" y="1567"/>
                    <a:pt x="504" y="1573"/>
                    <a:pt x="533" y="1586"/>
                  </a:cubicBezTo>
                  <a:cubicBezTo>
                    <a:pt x="562" y="1599"/>
                    <a:pt x="586" y="1615"/>
                    <a:pt x="604" y="1639"/>
                  </a:cubicBezTo>
                  <a:cubicBezTo>
                    <a:pt x="621" y="1661"/>
                    <a:pt x="637" y="1690"/>
                    <a:pt x="642" y="1724"/>
                  </a:cubicBezTo>
                  <a:cubicBezTo>
                    <a:pt x="644" y="1742"/>
                    <a:pt x="643" y="1763"/>
                    <a:pt x="643" y="1783"/>
                  </a:cubicBezTo>
                  <a:cubicBezTo>
                    <a:pt x="643" y="1802"/>
                    <a:pt x="634" y="1837"/>
                    <a:pt x="630" y="1856"/>
                  </a:cubicBezTo>
                  <a:cubicBezTo>
                    <a:pt x="717" y="1856"/>
                    <a:pt x="1206" y="1856"/>
                    <a:pt x="1277" y="1856"/>
                  </a:cubicBezTo>
                  <a:cubicBezTo>
                    <a:pt x="1237" y="1758"/>
                    <a:pt x="1225" y="1587"/>
                    <a:pt x="1252" y="1465"/>
                  </a:cubicBezTo>
                  <a:cubicBezTo>
                    <a:pt x="1258" y="1436"/>
                    <a:pt x="1266" y="1405"/>
                    <a:pt x="1272" y="1375"/>
                  </a:cubicBezTo>
                  <a:cubicBezTo>
                    <a:pt x="1274" y="1365"/>
                    <a:pt x="1277" y="1355"/>
                    <a:pt x="1280" y="1347"/>
                  </a:cubicBezTo>
                  <a:cubicBezTo>
                    <a:pt x="1283" y="1341"/>
                    <a:pt x="1289" y="1337"/>
                    <a:pt x="1295" y="1331"/>
                  </a:cubicBezTo>
                  <a:cubicBezTo>
                    <a:pt x="1300" y="1326"/>
                    <a:pt x="1304" y="1319"/>
                    <a:pt x="1308" y="1314"/>
                  </a:cubicBezTo>
                  <a:cubicBezTo>
                    <a:pt x="1334" y="1281"/>
                    <a:pt x="1360" y="1247"/>
                    <a:pt x="1384" y="1214"/>
                  </a:cubicBezTo>
                  <a:cubicBezTo>
                    <a:pt x="1401" y="1191"/>
                    <a:pt x="1418" y="1169"/>
                    <a:pt x="1433" y="1144"/>
                  </a:cubicBezTo>
                  <a:cubicBezTo>
                    <a:pt x="1462" y="1095"/>
                    <a:pt x="1492" y="1046"/>
                    <a:pt x="1515" y="990"/>
                  </a:cubicBezTo>
                  <a:cubicBezTo>
                    <a:pt x="1527" y="962"/>
                    <a:pt x="1536" y="932"/>
                    <a:pt x="1544" y="901"/>
                  </a:cubicBezTo>
                  <a:cubicBezTo>
                    <a:pt x="1552" y="870"/>
                    <a:pt x="1558" y="835"/>
                    <a:pt x="1561" y="800"/>
                  </a:cubicBezTo>
                  <a:cubicBezTo>
                    <a:pt x="1564" y="765"/>
                    <a:pt x="1569" y="725"/>
                    <a:pt x="1561" y="690"/>
                  </a:cubicBezTo>
                  <a:cubicBezTo>
                    <a:pt x="1567" y="689"/>
                    <a:pt x="1568" y="695"/>
                    <a:pt x="1570" y="698"/>
                  </a:cubicBezTo>
                  <a:cubicBezTo>
                    <a:pt x="1572" y="702"/>
                    <a:pt x="1575" y="705"/>
                    <a:pt x="1577" y="708"/>
                  </a:cubicBezTo>
                  <a:cubicBezTo>
                    <a:pt x="1581" y="716"/>
                    <a:pt x="1583" y="725"/>
                    <a:pt x="1587" y="732"/>
                  </a:cubicBezTo>
                  <a:cubicBezTo>
                    <a:pt x="1590" y="623"/>
                    <a:pt x="1569" y="543"/>
                    <a:pt x="1534" y="474"/>
                  </a:cubicBezTo>
                  <a:cubicBezTo>
                    <a:pt x="1516" y="441"/>
                    <a:pt x="1496" y="408"/>
                    <a:pt x="1469" y="383"/>
                  </a:cubicBezTo>
                  <a:cubicBezTo>
                    <a:pt x="1450" y="365"/>
                    <a:pt x="1426" y="348"/>
                    <a:pt x="1402" y="334"/>
                  </a:cubicBezTo>
                  <a:cubicBezTo>
                    <a:pt x="1393" y="329"/>
                    <a:pt x="1379" y="326"/>
                    <a:pt x="1377" y="319"/>
                  </a:cubicBezTo>
                  <a:cubicBezTo>
                    <a:pt x="1376" y="313"/>
                    <a:pt x="1380" y="301"/>
                    <a:pt x="1382" y="294"/>
                  </a:cubicBezTo>
                  <a:cubicBezTo>
                    <a:pt x="1386" y="268"/>
                    <a:pt x="1389" y="236"/>
                    <a:pt x="1383" y="210"/>
                  </a:cubicBezTo>
                  <a:cubicBezTo>
                    <a:pt x="1379" y="194"/>
                    <a:pt x="1373" y="180"/>
                    <a:pt x="1368" y="166"/>
                  </a:cubicBezTo>
                  <a:cubicBezTo>
                    <a:pt x="1362" y="152"/>
                    <a:pt x="1355" y="139"/>
                    <a:pt x="1347" y="126"/>
                  </a:cubicBezTo>
                  <a:cubicBezTo>
                    <a:pt x="1347" y="126"/>
                    <a:pt x="1347" y="125"/>
                    <a:pt x="1346" y="126"/>
                  </a:cubicBezTo>
                  <a:cubicBezTo>
                    <a:pt x="1350" y="149"/>
                    <a:pt x="1347" y="179"/>
                    <a:pt x="1335" y="191"/>
                  </a:cubicBezTo>
                  <a:close/>
                </a:path>
              </a:pathLst>
            </a:custGeom>
            <a:grpFill/>
            <a:ln w="635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srgbClr val="404040"/>
                </a:solidFill>
                <a:effectLst/>
                <a:uLnTx/>
                <a:uFillTx/>
                <a:latin typeface="Calibri"/>
              </a:endParaRPr>
            </a:p>
          </p:txBody>
        </p:sp>
      </p:grpSp>
      <p:sp>
        <p:nvSpPr>
          <p:cNvPr id="9" name="Obdélník 34"/>
          <p:cNvSpPr/>
          <p:nvPr/>
        </p:nvSpPr>
        <p:spPr>
          <a:xfrm>
            <a:off x="4612528" y="1604445"/>
            <a:ext cx="3960000" cy="1058400"/>
          </a:xfrm>
          <a:prstGeom prst="rect">
            <a:avLst/>
          </a:prstGeom>
          <a:solidFill>
            <a:srgbClr val="008BCA"/>
          </a:solidFill>
          <a:ln w="25400" cap="flat" cmpd="sng" algn="ctr">
            <a:noFill/>
            <a:prstDash val="solid"/>
          </a:ln>
          <a:effectLst/>
        </p:spPr>
        <p:txBody>
          <a:bodyPr rtlCol="0" anchor="ct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cs-CZ" b="0" i="0" u="none" strike="noStrike" kern="0" cap="none" spc="0" normalizeH="0" baseline="0" noProof="0" dirty="0">
              <a:ln>
                <a:noFill/>
              </a:ln>
              <a:solidFill>
                <a:srgbClr val="FFFFFF"/>
              </a:solidFill>
              <a:effectLst/>
              <a:uLnTx/>
              <a:uFillTx/>
              <a:latin typeface="Calibri"/>
              <a:ea typeface="+mn-ea"/>
              <a:cs typeface="Arial" pitchFamily="34" charset="0"/>
            </a:endParaRPr>
          </a:p>
        </p:txBody>
      </p:sp>
      <p:grpSp>
        <p:nvGrpSpPr>
          <p:cNvPr id="10" name="Group 50"/>
          <p:cNvGrpSpPr/>
          <p:nvPr/>
        </p:nvGrpSpPr>
        <p:grpSpPr>
          <a:xfrm>
            <a:off x="4702614" y="1654247"/>
            <a:ext cx="3028249" cy="989511"/>
            <a:chOff x="1606270" y="1170551"/>
            <a:chExt cx="3028249" cy="989511"/>
          </a:xfrm>
        </p:grpSpPr>
        <p:sp>
          <p:nvSpPr>
            <p:cNvPr id="11" name="TextBox 51"/>
            <p:cNvSpPr txBox="1"/>
            <p:nvPr/>
          </p:nvSpPr>
          <p:spPr>
            <a:xfrm>
              <a:off x="1632620" y="1390621"/>
              <a:ext cx="2979837" cy="769441"/>
            </a:xfrm>
            <a:prstGeom prst="rect">
              <a:avLst/>
            </a:prstGeom>
          </p:spPr>
          <p:txBody>
            <a:bodyPr wrap="square" rtlCol="0">
              <a:spAutoFit/>
            </a:bodyPr>
            <a:lstStyle/>
            <a:p>
              <a:pPr defTabSz="914330" fontAlgn="auto">
                <a:spcBef>
                  <a:spcPts val="600"/>
                </a:spcBef>
                <a:spcAft>
                  <a:spcPts val="0"/>
                </a:spcAft>
              </a:pPr>
              <a:r>
                <a:rPr lang="cs-CZ" sz="1100" dirty="0">
                  <a:solidFill>
                    <a:srgbClr val="FFFFFF"/>
                  </a:solidFill>
                  <a:latin typeface="Calibri" pitchFamily="34" charset="0"/>
                  <a:cs typeface="Arial" pitchFamily="34" charset="0"/>
                </a:rPr>
                <a:t>Pracovníci TIC jsou tváří regionu a návštěvníci očekávají jejich detailní zkušenost s turistickými cíli. Ocení, pokud od vás získají konkrétní doporučení. </a:t>
              </a:r>
            </a:p>
          </p:txBody>
        </p:sp>
        <p:sp>
          <p:nvSpPr>
            <p:cNvPr id="12" name="TextBox 52"/>
            <p:cNvSpPr txBox="1"/>
            <p:nvPr/>
          </p:nvSpPr>
          <p:spPr>
            <a:xfrm>
              <a:off x="1606270" y="1170551"/>
              <a:ext cx="3028249" cy="307777"/>
            </a:xfrm>
            <a:prstGeom prst="rect">
              <a:avLst/>
            </a:prstGeom>
          </p:spPr>
          <p:txBody>
            <a:bodyPr wrap="square" rtlCol="0">
              <a:spAutoFit/>
            </a:bodyPr>
            <a:lstStyle/>
            <a:p>
              <a:pPr defTabSz="914330" fontAlgn="auto">
                <a:spcBef>
                  <a:spcPts val="600"/>
                </a:spcBef>
                <a:spcAft>
                  <a:spcPts val="0"/>
                </a:spcAft>
              </a:pPr>
              <a:r>
                <a:rPr lang="cs-CZ" sz="1400" b="1" dirty="0">
                  <a:solidFill>
                    <a:srgbClr val="FFFFFF"/>
                  </a:solidFill>
                  <a:latin typeface="Calibri" pitchFamily="34" charset="0"/>
                  <a:cs typeface="Arial" pitchFamily="34" charset="0"/>
                </a:rPr>
                <a:t>SDÍLEJTE OSOBNÍ ZKUŠENOST</a:t>
              </a:r>
            </a:p>
          </p:txBody>
        </p:sp>
      </p:grpSp>
      <p:grpSp>
        <p:nvGrpSpPr>
          <p:cNvPr id="35" name="Group 48"/>
          <p:cNvGrpSpPr>
            <a:grpSpLocks noChangeAspect="1"/>
          </p:cNvGrpSpPr>
          <p:nvPr/>
        </p:nvGrpSpPr>
        <p:grpSpPr>
          <a:xfrm>
            <a:off x="7909265" y="1850893"/>
            <a:ext cx="410518" cy="360125"/>
            <a:chOff x="4448175" y="2962275"/>
            <a:chExt cx="1060451" cy="930275"/>
          </a:xfrm>
        </p:grpSpPr>
        <p:sp>
          <p:nvSpPr>
            <p:cNvPr id="36" name="Freeform 16"/>
            <p:cNvSpPr>
              <a:spLocks/>
            </p:cNvSpPr>
            <p:nvPr/>
          </p:nvSpPr>
          <p:spPr bwMode="auto">
            <a:xfrm>
              <a:off x="4448175" y="2962275"/>
              <a:ext cx="1060451" cy="930275"/>
            </a:xfrm>
            <a:custGeom>
              <a:avLst/>
              <a:gdLst/>
              <a:ahLst/>
              <a:cxnLst>
                <a:cxn ang="0">
                  <a:pos x="0" y="208"/>
                </a:cxn>
                <a:cxn ang="0">
                  <a:pos x="78" y="199"/>
                </a:cxn>
                <a:cxn ang="0">
                  <a:pos x="88" y="208"/>
                </a:cxn>
                <a:cxn ang="0">
                  <a:pos x="248" y="198"/>
                </a:cxn>
                <a:cxn ang="0">
                  <a:pos x="215" y="41"/>
                </a:cxn>
                <a:cxn ang="0">
                  <a:pos x="56" y="51"/>
                </a:cxn>
                <a:cxn ang="0">
                  <a:pos x="37" y="122"/>
                </a:cxn>
                <a:cxn ang="0">
                  <a:pos x="0" y="208"/>
                </a:cxn>
              </a:cxnLst>
              <a:rect l="0" t="0" r="r" b="b"/>
              <a:pathLst>
                <a:path w="283" h="248">
                  <a:moveTo>
                    <a:pt x="0" y="208"/>
                  </a:moveTo>
                  <a:cubicBezTo>
                    <a:pt x="78" y="199"/>
                    <a:pt x="78" y="199"/>
                    <a:pt x="78" y="199"/>
                  </a:cubicBezTo>
                  <a:cubicBezTo>
                    <a:pt x="81" y="202"/>
                    <a:pt x="85" y="205"/>
                    <a:pt x="88" y="208"/>
                  </a:cubicBezTo>
                  <a:cubicBezTo>
                    <a:pt x="141" y="248"/>
                    <a:pt x="213" y="244"/>
                    <a:pt x="248" y="198"/>
                  </a:cubicBezTo>
                  <a:cubicBezTo>
                    <a:pt x="283" y="151"/>
                    <a:pt x="269" y="81"/>
                    <a:pt x="215" y="41"/>
                  </a:cubicBezTo>
                  <a:cubicBezTo>
                    <a:pt x="162" y="0"/>
                    <a:pt x="91" y="5"/>
                    <a:pt x="56" y="51"/>
                  </a:cubicBezTo>
                  <a:cubicBezTo>
                    <a:pt x="40" y="72"/>
                    <a:pt x="34" y="97"/>
                    <a:pt x="37" y="122"/>
                  </a:cubicBezTo>
                  <a:lnTo>
                    <a:pt x="0" y="208"/>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srgbClr val="404040"/>
                </a:solidFill>
                <a:effectLst/>
                <a:uLnTx/>
                <a:uFillTx/>
                <a:latin typeface="Calibri"/>
              </a:endParaRPr>
            </a:p>
          </p:txBody>
        </p:sp>
        <p:sp>
          <p:nvSpPr>
            <p:cNvPr id="37" name="Freeform 17"/>
            <p:cNvSpPr>
              <a:spLocks/>
            </p:cNvSpPr>
            <p:nvPr/>
          </p:nvSpPr>
          <p:spPr bwMode="auto">
            <a:xfrm>
              <a:off x="4713288" y="3262313"/>
              <a:ext cx="293688" cy="352425"/>
            </a:xfrm>
            <a:custGeom>
              <a:avLst/>
              <a:gdLst/>
              <a:ahLst/>
              <a:cxnLst>
                <a:cxn ang="0">
                  <a:pos x="15" y="0"/>
                </a:cxn>
                <a:cxn ang="0">
                  <a:pos x="21" y="6"/>
                </a:cxn>
                <a:cxn ang="0">
                  <a:pos x="21" y="30"/>
                </a:cxn>
                <a:cxn ang="0">
                  <a:pos x="28" y="36"/>
                </a:cxn>
                <a:cxn ang="0">
                  <a:pos x="50" y="36"/>
                </a:cxn>
                <a:cxn ang="0">
                  <a:pos x="56" y="30"/>
                </a:cxn>
                <a:cxn ang="0">
                  <a:pos x="56" y="6"/>
                </a:cxn>
                <a:cxn ang="0">
                  <a:pos x="63" y="0"/>
                </a:cxn>
                <a:cxn ang="0">
                  <a:pos x="71" y="0"/>
                </a:cxn>
                <a:cxn ang="0">
                  <a:pos x="78" y="6"/>
                </a:cxn>
                <a:cxn ang="0">
                  <a:pos x="78" y="88"/>
                </a:cxn>
                <a:cxn ang="0">
                  <a:pos x="71" y="94"/>
                </a:cxn>
                <a:cxn ang="0">
                  <a:pos x="63" y="94"/>
                </a:cxn>
                <a:cxn ang="0">
                  <a:pos x="56" y="88"/>
                </a:cxn>
                <a:cxn ang="0">
                  <a:pos x="56" y="61"/>
                </a:cxn>
                <a:cxn ang="0">
                  <a:pos x="50" y="55"/>
                </a:cxn>
                <a:cxn ang="0">
                  <a:pos x="28" y="55"/>
                </a:cxn>
                <a:cxn ang="0">
                  <a:pos x="21" y="61"/>
                </a:cxn>
                <a:cxn ang="0">
                  <a:pos x="21" y="88"/>
                </a:cxn>
                <a:cxn ang="0">
                  <a:pos x="15" y="94"/>
                </a:cxn>
                <a:cxn ang="0">
                  <a:pos x="6" y="94"/>
                </a:cxn>
                <a:cxn ang="0">
                  <a:pos x="0" y="88"/>
                </a:cxn>
                <a:cxn ang="0">
                  <a:pos x="0" y="6"/>
                </a:cxn>
                <a:cxn ang="0">
                  <a:pos x="6" y="0"/>
                </a:cxn>
                <a:cxn ang="0">
                  <a:pos x="15" y="0"/>
                </a:cxn>
              </a:cxnLst>
              <a:rect l="0" t="0" r="r" b="b"/>
              <a:pathLst>
                <a:path w="78" h="94">
                  <a:moveTo>
                    <a:pt x="15" y="0"/>
                  </a:moveTo>
                  <a:cubicBezTo>
                    <a:pt x="18" y="0"/>
                    <a:pt x="21" y="3"/>
                    <a:pt x="21" y="6"/>
                  </a:cubicBezTo>
                  <a:cubicBezTo>
                    <a:pt x="21" y="30"/>
                    <a:pt x="21" y="30"/>
                    <a:pt x="21" y="30"/>
                  </a:cubicBezTo>
                  <a:cubicBezTo>
                    <a:pt x="21" y="33"/>
                    <a:pt x="24" y="36"/>
                    <a:pt x="28" y="36"/>
                  </a:cubicBezTo>
                  <a:cubicBezTo>
                    <a:pt x="50" y="36"/>
                    <a:pt x="50" y="36"/>
                    <a:pt x="50" y="36"/>
                  </a:cubicBezTo>
                  <a:cubicBezTo>
                    <a:pt x="54" y="36"/>
                    <a:pt x="56" y="33"/>
                    <a:pt x="56" y="30"/>
                  </a:cubicBezTo>
                  <a:cubicBezTo>
                    <a:pt x="56" y="6"/>
                    <a:pt x="56" y="6"/>
                    <a:pt x="56" y="6"/>
                  </a:cubicBezTo>
                  <a:cubicBezTo>
                    <a:pt x="56" y="3"/>
                    <a:pt x="59" y="0"/>
                    <a:pt x="63" y="0"/>
                  </a:cubicBezTo>
                  <a:cubicBezTo>
                    <a:pt x="71" y="0"/>
                    <a:pt x="71" y="0"/>
                    <a:pt x="71" y="0"/>
                  </a:cubicBezTo>
                  <a:cubicBezTo>
                    <a:pt x="75" y="0"/>
                    <a:pt x="78" y="3"/>
                    <a:pt x="78" y="6"/>
                  </a:cubicBezTo>
                  <a:cubicBezTo>
                    <a:pt x="78" y="88"/>
                    <a:pt x="78" y="88"/>
                    <a:pt x="78" y="88"/>
                  </a:cubicBezTo>
                  <a:cubicBezTo>
                    <a:pt x="78" y="91"/>
                    <a:pt x="75" y="94"/>
                    <a:pt x="71" y="94"/>
                  </a:cubicBezTo>
                  <a:cubicBezTo>
                    <a:pt x="63" y="94"/>
                    <a:pt x="63" y="94"/>
                    <a:pt x="63" y="94"/>
                  </a:cubicBezTo>
                  <a:cubicBezTo>
                    <a:pt x="59" y="94"/>
                    <a:pt x="56" y="91"/>
                    <a:pt x="56" y="88"/>
                  </a:cubicBezTo>
                  <a:cubicBezTo>
                    <a:pt x="56" y="61"/>
                    <a:pt x="56" y="61"/>
                    <a:pt x="56" y="61"/>
                  </a:cubicBezTo>
                  <a:cubicBezTo>
                    <a:pt x="56" y="58"/>
                    <a:pt x="54" y="55"/>
                    <a:pt x="50" y="55"/>
                  </a:cubicBezTo>
                  <a:cubicBezTo>
                    <a:pt x="28" y="55"/>
                    <a:pt x="28" y="55"/>
                    <a:pt x="28" y="55"/>
                  </a:cubicBezTo>
                  <a:cubicBezTo>
                    <a:pt x="24" y="55"/>
                    <a:pt x="21" y="58"/>
                    <a:pt x="21" y="61"/>
                  </a:cubicBezTo>
                  <a:cubicBezTo>
                    <a:pt x="21" y="88"/>
                    <a:pt x="21" y="88"/>
                    <a:pt x="21" y="88"/>
                  </a:cubicBezTo>
                  <a:cubicBezTo>
                    <a:pt x="21" y="91"/>
                    <a:pt x="18" y="94"/>
                    <a:pt x="15" y="94"/>
                  </a:cubicBezTo>
                  <a:cubicBezTo>
                    <a:pt x="6" y="94"/>
                    <a:pt x="6" y="94"/>
                    <a:pt x="6" y="94"/>
                  </a:cubicBezTo>
                  <a:cubicBezTo>
                    <a:pt x="3" y="94"/>
                    <a:pt x="0" y="91"/>
                    <a:pt x="0" y="88"/>
                  </a:cubicBezTo>
                  <a:cubicBezTo>
                    <a:pt x="0" y="6"/>
                    <a:pt x="0" y="6"/>
                    <a:pt x="0" y="6"/>
                  </a:cubicBezTo>
                  <a:cubicBezTo>
                    <a:pt x="0" y="3"/>
                    <a:pt x="3" y="0"/>
                    <a:pt x="6" y="0"/>
                  </a:cubicBezTo>
                  <a:lnTo>
                    <a:pt x="15" y="0"/>
                  </a:lnTo>
                  <a:close/>
                </a:path>
              </a:pathLst>
            </a:custGeom>
            <a:solidFill>
              <a:srgbClr val="0175A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srgbClr val="404040"/>
                </a:solidFill>
                <a:effectLst/>
                <a:uLnTx/>
                <a:uFillTx/>
                <a:latin typeface="Calibri"/>
              </a:endParaRPr>
            </a:p>
          </p:txBody>
        </p:sp>
        <p:sp>
          <p:nvSpPr>
            <p:cNvPr id="38" name="Freeform 18"/>
            <p:cNvSpPr>
              <a:spLocks/>
            </p:cNvSpPr>
            <p:nvPr/>
          </p:nvSpPr>
          <p:spPr bwMode="auto">
            <a:xfrm>
              <a:off x="5073650" y="3262313"/>
              <a:ext cx="82550" cy="352425"/>
            </a:xfrm>
            <a:custGeom>
              <a:avLst/>
              <a:gdLst/>
              <a:ahLst/>
              <a:cxnLst>
                <a:cxn ang="0">
                  <a:pos x="16" y="0"/>
                </a:cxn>
                <a:cxn ang="0">
                  <a:pos x="22" y="6"/>
                </a:cxn>
                <a:cxn ang="0">
                  <a:pos x="22" y="88"/>
                </a:cxn>
                <a:cxn ang="0">
                  <a:pos x="16" y="94"/>
                </a:cxn>
                <a:cxn ang="0">
                  <a:pos x="7" y="94"/>
                </a:cxn>
                <a:cxn ang="0">
                  <a:pos x="0" y="88"/>
                </a:cxn>
                <a:cxn ang="0">
                  <a:pos x="0" y="6"/>
                </a:cxn>
                <a:cxn ang="0">
                  <a:pos x="7" y="0"/>
                </a:cxn>
                <a:cxn ang="0">
                  <a:pos x="16" y="0"/>
                </a:cxn>
              </a:cxnLst>
              <a:rect l="0" t="0" r="r" b="b"/>
              <a:pathLst>
                <a:path w="22" h="94">
                  <a:moveTo>
                    <a:pt x="16" y="0"/>
                  </a:moveTo>
                  <a:cubicBezTo>
                    <a:pt x="19" y="0"/>
                    <a:pt x="22" y="3"/>
                    <a:pt x="22" y="6"/>
                  </a:cubicBezTo>
                  <a:cubicBezTo>
                    <a:pt x="22" y="88"/>
                    <a:pt x="22" y="88"/>
                    <a:pt x="22" y="88"/>
                  </a:cubicBezTo>
                  <a:cubicBezTo>
                    <a:pt x="22" y="91"/>
                    <a:pt x="19" y="94"/>
                    <a:pt x="16" y="94"/>
                  </a:cubicBezTo>
                  <a:cubicBezTo>
                    <a:pt x="7" y="94"/>
                    <a:pt x="7" y="94"/>
                    <a:pt x="7" y="94"/>
                  </a:cubicBezTo>
                  <a:cubicBezTo>
                    <a:pt x="3" y="94"/>
                    <a:pt x="0" y="91"/>
                    <a:pt x="0" y="88"/>
                  </a:cubicBezTo>
                  <a:cubicBezTo>
                    <a:pt x="0" y="6"/>
                    <a:pt x="0" y="6"/>
                    <a:pt x="0" y="6"/>
                  </a:cubicBezTo>
                  <a:cubicBezTo>
                    <a:pt x="0" y="3"/>
                    <a:pt x="3" y="0"/>
                    <a:pt x="7" y="0"/>
                  </a:cubicBezTo>
                  <a:lnTo>
                    <a:pt x="16" y="0"/>
                  </a:lnTo>
                  <a:close/>
                </a:path>
              </a:pathLst>
            </a:custGeom>
            <a:solidFill>
              <a:srgbClr val="0175A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srgbClr val="404040"/>
                </a:solidFill>
                <a:effectLst/>
                <a:uLnTx/>
                <a:uFillTx/>
                <a:latin typeface="Calibri"/>
              </a:endParaRPr>
            </a:p>
          </p:txBody>
        </p:sp>
        <p:sp>
          <p:nvSpPr>
            <p:cNvPr id="39" name="Freeform 19"/>
            <p:cNvSpPr>
              <a:spLocks noEditPoints="1"/>
            </p:cNvSpPr>
            <p:nvPr/>
          </p:nvSpPr>
          <p:spPr bwMode="auto">
            <a:xfrm>
              <a:off x="5213350" y="3262313"/>
              <a:ext cx="93663" cy="360363"/>
            </a:xfrm>
            <a:custGeom>
              <a:avLst/>
              <a:gdLst/>
              <a:ahLst/>
              <a:cxnLst>
                <a:cxn ang="0">
                  <a:pos x="13" y="96"/>
                </a:cxn>
                <a:cxn ang="0">
                  <a:pos x="0" y="83"/>
                </a:cxn>
                <a:cxn ang="0">
                  <a:pos x="13" y="70"/>
                </a:cxn>
                <a:cxn ang="0">
                  <a:pos x="25" y="83"/>
                </a:cxn>
                <a:cxn ang="0">
                  <a:pos x="19" y="93"/>
                </a:cxn>
                <a:cxn ang="0">
                  <a:pos x="13" y="96"/>
                </a:cxn>
                <a:cxn ang="0">
                  <a:pos x="11" y="63"/>
                </a:cxn>
                <a:cxn ang="0">
                  <a:pos x="5" y="57"/>
                </a:cxn>
                <a:cxn ang="0">
                  <a:pos x="2" y="6"/>
                </a:cxn>
                <a:cxn ang="0">
                  <a:pos x="8" y="0"/>
                </a:cxn>
                <a:cxn ang="0">
                  <a:pos x="18" y="0"/>
                </a:cxn>
                <a:cxn ang="0">
                  <a:pos x="24" y="6"/>
                </a:cxn>
                <a:cxn ang="0">
                  <a:pos x="21" y="57"/>
                </a:cxn>
                <a:cxn ang="0">
                  <a:pos x="15" y="63"/>
                </a:cxn>
                <a:cxn ang="0">
                  <a:pos x="11" y="63"/>
                </a:cxn>
              </a:cxnLst>
              <a:rect l="0" t="0" r="r" b="b"/>
              <a:pathLst>
                <a:path w="25" h="96">
                  <a:moveTo>
                    <a:pt x="13" y="96"/>
                  </a:moveTo>
                  <a:cubicBezTo>
                    <a:pt x="5" y="96"/>
                    <a:pt x="0" y="90"/>
                    <a:pt x="0" y="83"/>
                  </a:cubicBezTo>
                  <a:cubicBezTo>
                    <a:pt x="0" y="76"/>
                    <a:pt x="5" y="70"/>
                    <a:pt x="13" y="70"/>
                  </a:cubicBezTo>
                  <a:cubicBezTo>
                    <a:pt x="20" y="70"/>
                    <a:pt x="25" y="76"/>
                    <a:pt x="25" y="83"/>
                  </a:cubicBezTo>
                  <a:cubicBezTo>
                    <a:pt x="25" y="90"/>
                    <a:pt x="19" y="93"/>
                    <a:pt x="19" y="93"/>
                  </a:cubicBezTo>
                  <a:cubicBezTo>
                    <a:pt x="15" y="95"/>
                    <a:pt x="13" y="96"/>
                    <a:pt x="13" y="96"/>
                  </a:cubicBezTo>
                  <a:close/>
                  <a:moveTo>
                    <a:pt x="11" y="63"/>
                  </a:moveTo>
                  <a:cubicBezTo>
                    <a:pt x="8" y="63"/>
                    <a:pt x="5" y="60"/>
                    <a:pt x="5" y="57"/>
                  </a:cubicBezTo>
                  <a:cubicBezTo>
                    <a:pt x="2" y="6"/>
                    <a:pt x="2" y="6"/>
                    <a:pt x="2" y="6"/>
                  </a:cubicBezTo>
                  <a:cubicBezTo>
                    <a:pt x="2" y="3"/>
                    <a:pt x="4" y="0"/>
                    <a:pt x="8" y="0"/>
                  </a:cubicBezTo>
                  <a:cubicBezTo>
                    <a:pt x="18" y="0"/>
                    <a:pt x="18" y="0"/>
                    <a:pt x="18" y="0"/>
                  </a:cubicBezTo>
                  <a:cubicBezTo>
                    <a:pt x="21" y="0"/>
                    <a:pt x="24" y="3"/>
                    <a:pt x="24" y="6"/>
                  </a:cubicBezTo>
                  <a:cubicBezTo>
                    <a:pt x="21" y="57"/>
                    <a:pt x="21" y="57"/>
                    <a:pt x="21" y="57"/>
                  </a:cubicBezTo>
                  <a:cubicBezTo>
                    <a:pt x="21" y="60"/>
                    <a:pt x="18" y="63"/>
                    <a:pt x="15" y="63"/>
                  </a:cubicBezTo>
                  <a:lnTo>
                    <a:pt x="11" y="63"/>
                  </a:lnTo>
                  <a:close/>
                </a:path>
              </a:pathLst>
            </a:custGeom>
            <a:solidFill>
              <a:srgbClr val="0175A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srgbClr val="404040"/>
                </a:solidFill>
                <a:effectLst/>
                <a:uLnTx/>
                <a:uFillTx/>
                <a:latin typeface="Calibri"/>
              </a:endParaRPr>
            </a:p>
          </p:txBody>
        </p:sp>
      </p:grpSp>
      <p:sp>
        <p:nvSpPr>
          <p:cNvPr id="13" name="Obdélník 34"/>
          <p:cNvSpPr/>
          <p:nvPr/>
        </p:nvSpPr>
        <p:spPr>
          <a:xfrm>
            <a:off x="607485" y="2707320"/>
            <a:ext cx="3960000" cy="1058400"/>
          </a:xfrm>
          <a:prstGeom prst="rect">
            <a:avLst/>
          </a:prstGeom>
          <a:solidFill>
            <a:srgbClr val="008BCA"/>
          </a:solidFill>
          <a:ln w="25400" cap="flat" cmpd="sng" algn="ctr">
            <a:noFill/>
            <a:prstDash val="solid"/>
          </a:ln>
          <a:effectLst/>
        </p:spPr>
        <p:txBody>
          <a:bodyPr rtlCol="0" anchor="ct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cs-CZ" b="0" i="0" u="none" strike="noStrike" kern="0" cap="none" spc="0" normalizeH="0" baseline="0" noProof="0" dirty="0">
              <a:ln>
                <a:noFill/>
              </a:ln>
              <a:solidFill>
                <a:srgbClr val="FFFFFF"/>
              </a:solidFill>
              <a:effectLst/>
              <a:uLnTx/>
              <a:uFillTx/>
              <a:latin typeface="Calibri"/>
              <a:ea typeface="+mn-ea"/>
              <a:cs typeface="Arial" pitchFamily="34" charset="0"/>
            </a:endParaRPr>
          </a:p>
        </p:txBody>
      </p:sp>
      <p:grpSp>
        <p:nvGrpSpPr>
          <p:cNvPr id="14" name="Group 50"/>
          <p:cNvGrpSpPr/>
          <p:nvPr/>
        </p:nvGrpSpPr>
        <p:grpSpPr>
          <a:xfrm>
            <a:off x="1418395" y="2760045"/>
            <a:ext cx="3006781" cy="866564"/>
            <a:chOff x="1619672" y="1173474"/>
            <a:chExt cx="3006781" cy="866564"/>
          </a:xfrm>
        </p:grpSpPr>
        <p:sp>
          <p:nvSpPr>
            <p:cNvPr id="15" name="TextBox 51"/>
            <p:cNvSpPr txBox="1"/>
            <p:nvPr/>
          </p:nvSpPr>
          <p:spPr>
            <a:xfrm>
              <a:off x="1619673" y="1439874"/>
              <a:ext cx="3006780" cy="600164"/>
            </a:xfrm>
            <a:prstGeom prst="rect">
              <a:avLst/>
            </a:prstGeom>
          </p:spPr>
          <p:txBody>
            <a:bodyPr wrap="square" rtlCol="0">
              <a:spAutoFit/>
            </a:bodyPr>
            <a:lstStyle/>
            <a:p>
              <a:pPr defTabSz="914330" fontAlgn="auto">
                <a:spcBef>
                  <a:spcPts val="600"/>
                </a:spcBef>
                <a:spcAft>
                  <a:spcPts val="0"/>
                </a:spcAft>
              </a:pPr>
              <a:r>
                <a:rPr lang="cs-CZ" sz="1100" dirty="0">
                  <a:solidFill>
                    <a:srgbClr val="FFFFFF"/>
                  </a:solidFill>
                  <a:latin typeface="Calibri" pitchFamily="34" charset="0"/>
                  <a:cs typeface="Arial" pitchFamily="34" charset="0"/>
                </a:rPr>
                <a:t>Při popisu cesty je vhodné využívat mapu nebo jiné propagační materiály. Nepředpokládejte, že si návštěvník najde vše na internetu. </a:t>
              </a:r>
            </a:p>
          </p:txBody>
        </p:sp>
        <p:sp>
          <p:nvSpPr>
            <p:cNvPr id="16" name="TextBox 52"/>
            <p:cNvSpPr txBox="1"/>
            <p:nvPr/>
          </p:nvSpPr>
          <p:spPr>
            <a:xfrm>
              <a:off x="1619672" y="1173474"/>
              <a:ext cx="2861499" cy="307777"/>
            </a:xfrm>
            <a:prstGeom prst="rect">
              <a:avLst/>
            </a:prstGeom>
          </p:spPr>
          <p:txBody>
            <a:bodyPr wrap="square" rtlCol="0">
              <a:spAutoFit/>
            </a:bodyPr>
            <a:lstStyle/>
            <a:p>
              <a:pPr defTabSz="914330" fontAlgn="auto">
                <a:spcBef>
                  <a:spcPts val="600"/>
                </a:spcBef>
                <a:spcAft>
                  <a:spcPts val="0"/>
                </a:spcAft>
              </a:pPr>
              <a:r>
                <a:rPr lang="cs-CZ" sz="1400" b="1" dirty="0">
                  <a:solidFill>
                    <a:srgbClr val="FFFFFF"/>
                  </a:solidFill>
                  <a:latin typeface="Calibri" pitchFamily="34" charset="0"/>
                  <a:cs typeface="Arial" pitchFamily="34" charset="0"/>
                </a:rPr>
                <a:t>PRACUJTE S MATERIÁLY</a:t>
              </a:r>
            </a:p>
          </p:txBody>
        </p:sp>
      </p:grpSp>
      <p:sp>
        <p:nvSpPr>
          <p:cNvPr id="40" name="Freeform 29"/>
          <p:cNvSpPr>
            <a:spLocks noChangeAspect="1" noEditPoints="1"/>
          </p:cNvSpPr>
          <p:nvPr/>
        </p:nvSpPr>
        <p:spPr bwMode="auto">
          <a:xfrm>
            <a:off x="798458" y="2900935"/>
            <a:ext cx="428964" cy="397846"/>
          </a:xfrm>
          <a:custGeom>
            <a:avLst/>
            <a:gdLst/>
            <a:ahLst/>
            <a:cxnLst>
              <a:cxn ang="0">
                <a:pos x="76" y="140"/>
              </a:cxn>
              <a:cxn ang="0">
                <a:pos x="69" y="128"/>
              </a:cxn>
              <a:cxn ang="0">
                <a:pos x="72" y="111"/>
              </a:cxn>
              <a:cxn ang="0">
                <a:pos x="79" y="100"/>
              </a:cxn>
              <a:cxn ang="0">
                <a:pos x="78" y="86"/>
              </a:cxn>
              <a:cxn ang="0">
                <a:pos x="95" y="98"/>
              </a:cxn>
              <a:cxn ang="0">
                <a:pos x="83" y="78"/>
              </a:cxn>
              <a:cxn ang="0">
                <a:pos x="44" y="86"/>
              </a:cxn>
              <a:cxn ang="0">
                <a:pos x="23" y="106"/>
              </a:cxn>
              <a:cxn ang="0">
                <a:pos x="43" y="125"/>
              </a:cxn>
              <a:cxn ang="0">
                <a:pos x="76" y="158"/>
              </a:cxn>
              <a:cxn ang="0">
                <a:pos x="180" y="148"/>
              </a:cxn>
              <a:cxn ang="0">
                <a:pos x="182" y="140"/>
              </a:cxn>
              <a:cxn ang="0">
                <a:pos x="192" y="127"/>
              </a:cxn>
              <a:cxn ang="0">
                <a:pos x="205" y="111"/>
              </a:cxn>
              <a:cxn ang="0">
                <a:pos x="212" y="107"/>
              </a:cxn>
              <a:cxn ang="0">
                <a:pos x="221" y="93"/>
              </a:cxn>
              <a:cxn ang="0">
                <a:pos x="194" y="90"/>
              </a:cxn>
              <a:cxn ang="0">
                <a:pos x="160" y="96"/>
              </a:cxn>
              <a:cxn ang="0">
                <a:pos x="129" y="95"/>
              </a:cxn>
              <a:cxn ang="0">
                <a:pos x="126" y="110"/>
              </a:cxn>
              <a:cxn ang="0">
                <a:pos x="113" y="111"/>
              </a:cxn>
              <a:cxn ang="0">
                <a:pos x="113" y="122"/>
              </a:cxn>
              <a:cxn ang="0">
                <a:pos x="114" y="144"/>
              </a:cxn>
              <a:cxn ang="0">
                <a:pos x="130" y="170"/>
              </a:cxn>
              <a:cxn ang="0">
                <a:pos x="143" y="156"/>
              </a:cxn>
              <a:cxn ang="0">
                <a:pos x="140" y="130"/>
              </a:cxn>
              <a:cxn ang="0">
                <a:pos x="151" y="128"/>
              </a:cxn>
              <a:cxn ang="0">
                <a:pos x="174" y="133"/>
              </a:cxn>
              <a:cxn ang="0">
                <a:pos x="195" y="155"/>
              </a:cxn>
              <a:cxn ang="0">
                <a:pos x="207" y="176"/>
              </a:cxn>
              <a:cxn ang="0">
                <a:pos x="201" y="157"/>
              </a:cxn>
              <a:cxn ang="0">
                <a:pos x="148" y="189"/>
              </a:cxn>
              <a:cxn ang="0">
                <a:pos x="177" y="192"/>
              </a:cxn>
              <a:cxn ang="0">
                <a:pos x="23" y="186"/>
              </a:cxn>
              <a:cxn ang="0">
                <a:pos x="23" y="192"/>
              </a:cxn>
              <a:cxn ang="0">
                <a:pos x="49" y="176"/>
              </a:cxn>
              <a:cxn ang="0">
                <a:pos x="23" y="172"/>
              </a:cxn>
              <a:cxn ang="0">
                <a:pos x="52" y="169"/>
              </a:cxn>
              <a:cxn ang="0">
                <a:pos x="236" y="202"/>
              </a:cxn>
              <a:cxn ang="0">
                <a:pos x="236" y="208"/>
              </a:cxn>
              <a:cxn ang="0">
                <a:pos x="236" y="208"/>
              </a:cxn>
              <a:cxn ang="0">
                <a:pos x="114" y="17"/>
              </a:cxn>
              <a:cxn ang="0">
                <a:pos x="72" y="52"/>
              </a:cxn>
              <a:cxn ang="0">
                <a:pos x="123" y="15"/>
              </a:cxn>
              <a:cxn ang="0">
                <a:pos x="130" y="7"/>
              </a:cxn>
              <a:cxn ang="0">
                <a:pos x="245" y="56"/>
              </a:cxn>
              <a:cxn ang="0">
                <a:pos x="0" y="222"/>
              </a:cxn>
            </a:cxnLst>
            <a:rect l="0" t="0" r="r" b="b"/>
            <a:pathLst>
              <a:path w="245" h="227">
                <a:moveTo>
                  <a:pt x="79" y="185"/>
                </a:moveTo>
                <a:cubicBezTo>
                  <a:pt x="77" y="181"/>
                  <a:pt x="77" y="181"/>
                  <a:pt x="77" y="181"/>
                </a:cubicBezTo>
                <a:cubicBezTo>
                  <a:pt x="98" y="151"/>
                  <a:pt x="98" y="151"/>
                  <a:pt x="98" y="151"/>
                </a:cubicBezTo>
                <a:cubicBezTo>
                  <a:pt x="76" y="140"/>
                  <a:pt x="76" y="140"/>
                  <a:pt x="76" y="140"/>
                </a:cubicBezTo>
                <a:cubicBezTo>
                  <a:pt x="71" y="140"/>
                  <a:pt x="71" y="140"/>
                  <a:pt x="71" y="140"/>
                </a:cubicBezTo>
                <a:cubicBezTo>
                  <a:pt x="61" y="133"/>
                  <a:pt x="61" y="133"/>
                  <a:pt x="61" y="133"/>
                </a:cubicBezTo>
                <a:cubicBezTo>
                  <a:pt x="62" y="128"/>
                  <a:pt x="62" y="128"/>
                  <a:pt x="62" y="128"/>
                </a:cubicBezTo>
                <a:cubicBezTo>
                  <a:pt x="69" y="128"/>
                  <a:pt x="69" y="128"/>
                  <a:pt x="69" y="128"/>
                </a:cubicBezTo>
                <a:cubicBezTo>
                  <a:pt x="86" y="111"/>
                  <a:pt x="86" y="111"/>
                  <a:pt x="86" y="111"/>
                </a:cubicBezTo>
                <a:cubicBezTo>
                  <a:pt x="75" y="102"/>
                  <a:pt x="75" y="102"/>
                  <a:pt x="75" y="102"/>
                </a:cubicBezTo>
                <a:cubicBezTo>
                  <a:pt x="72" y="105"/>
                  <a:pt x="72" y="105"/>
                  <a:pt x="72" y="105"/>
                </a:cubicBezTo>
                <a:cubicBezTo>
                  <a:pt x="72" y="111"/>
                  <a:pt x="72" y="111"/>
                  <a:pt x="72" y="111"/>
                </a:cubicBezTo>
                <a:cubicBezTo>
                  <a:pt x="68" y="111"/>
                  <a:pt x="68" y="111"/>
                  <a:pt x="68" y="111"/>
                </a:cubicBezTo>
                <a:cubicBezTo>
                  <a:pt x="62" y="104"/>
                  <a:pt x="62" y="104"/>
                  <a:pt x="62" y="104"/>
                </a:cubicBezTo>
                <a:cubicBezTo>
                  <a:pt x="66" y="99"/>
                  <a:pt x="66" y="99"/>
                  <a:pt x="66" y="99"/>
                </a:cubicBezTo>
                <a:cubicBezTo>
                  <a:pt x="79" y="100"/>
                  <a:pt x="79" y="100"/>
                  <a:pt x="79" y="100"/>
                </a:cubicBezTo>
                <a:cubicBezTo>
                  <a:pt x="81" y="97"/>
                  <a:pt x="81" y="97"/>
                  <a:pt x="81" y="97"/>
                </a:cubicBezTo>
                <a:cubicBezTo>
                  <a:pt x="70" y="87"/>
                  <a:pt x="70" y="87"/>
                  <a:pt x="70" y="87"/>
                </a:cubicBezTo>
                <a:cubicBezTo>
                  <a:pt x="74" y="83"/>
                  <a:pt x="74" y="83"/>
                  <a:pt x="74" y="83"/>
                </a:cubicBezTo>
                <a:cubicBezTo>
                  <a:pt x="78" y="86"/>
                  <a:pt x="78" y="86"/>
                  <a:pt x="78" y="86"/>
                </a:cubicBezTo>
                <a:cubicBezTo>
                  <a:pt x="84" y="87"/>
                  <a:pt x="84" y="87"/>
                  <a:pt x="84" y="87"/>
                </a:cubicBezTo>
                <a:cubicBezTo>
                  <a:pt x="86" y="98"/>
                  <a:pt x="86" y="98"/>
                  <a:pt x="86" y="98"/>
                </a:cubicBezTo>
                <a:cubicBezTo>
                  <a:pt x="92" y="104"/>
                  <a:pt x="92" y="104"/>
                  <a:pt x="92" y="104"/>
                </a:cubicBezTo>
                <a:cubicBezTo>
                  <a:pt x="95" y="98"/>
                  <a:pt x="95" y="98"/>
                  <a:pt x="95" y="98"/>
                </a:cubicBezTo>
                <a:cubicBezTo>
                  <a:pt x="106" y="93"/>
                  <a:pt x="106" y="93"/>
                  <a:pt x="106" y="93"/>
                </a:cubicBezTo>
                <a:cubicBezTo>
                  <a:pt x="111" y="78"/>
                  <a:pt x="111" y="78"/>
                  <a:pt x="111" y="78"/>
                </a:cubicBezTo>
                <a:cubicBezTo>
                  <a:pt x="98" y="75"/>
                  <a:pt x="98" y="75"/>
                  <a:pt x="98" y="75"/>
                </a:cubicBezTo>
                <a:cubicBezTo>
                  <a:pt x="83" y="78"/>
                  <a:pt x="83" y="78"/>
                  <a:pt x="83" y="78"/>
                </a:cubicBezTo>
                <a:cubicBezTo>
                  <a:pt x="69" y="76"/>
                  <a:pt x="69" y="76"/>
                  <a:pt x="69" y="76"/>
                </a:cubicBezTo>
                <a:cubicBezTo>
                  <a:pt x="67" y="84"/>
                  <a:pt x="67" y="84"/>
                  <a:pt x="67" y="84"/>
                </a:cubicBezTo>
                <a:cubicBezTo>
                  <a:pt x="58" y="82"/>
                  <a:pt x="58" y="82"/>
                  <a:pt x="58" y="82"/>
                </a:cubicBezTo>
                <a:cubicBezTo>
                  <a:pt x="44" y="86"/>
                  <a:pt x="44" y="86"/>
                  <a:pt x="44" y="86"/>
                </a:cubicBezTo>
                <a:cubicBezTo>
                  <a:pt x="43" y="91"/>
                  <a:pt x="43" y="91"/>
                  <a:pt x="43" y="91"/>
                </a:cubicBezTo>
                <a:cubicBezTo>
                  <a:pt x="23" y="92"/>
                  <a:pt x="23" y="92"/>
                  <a:pt x="23" y="92"/>
                </a:cubicBezTo>
                <a:cubicBezTo>
                  <a:pt x="18" y="97"/>
                  <a:pt x="18" y="97"/>
                  <a:pt x="18" y="97"/>
                </a:cubicBezTo>
                <a:cubicBezTo>
                  <a:pt x="23" y="106"/>
                  <a:pt x="23" y="106"/>
                  <a:pt x="23" y="106"/>
                </a:cubicBezTo>
                <a:cubicBezTo>
                  <a:pt x="30" y="103"/>
                  <a:pt x="30" y="103"/>
                  <a:pt x="30" y="103"/>
                </a:cubicBezTo>
                <a:cubicBezTo>
                  <a:pt x="36" y="103"/>
                  <a:pt x="36" y="103"/>
                  <a:pt x="36" y="103"/>
                </a:cubicBezTo>
                <a:cubicBezTo>
                  <a:pt x="43" y="111"/>
                  <a:pt x="43" y="111"/>
                  <a:pt x="43" y="111"/>
                </a:cubicBezTo>
                <a:cubicBezTo>
                  <a:pt x="43" y="125"/>
                  <a:pt x="43" y="125"/>
                  <a:pt x="43" y="125"/>
                </a:cubicBezTo>
                <a:cubicBezTo>
                  <a:pt x="56" y="135"/>
                  <a:pt x="56" y="135"/>
                  <a:pt x="56" y="135"/>
                </a:cubicBezTo>
                <a:cubicBezTo>
                  <a:pt x="69" y="141"/>
                  <a:pt x="69" y="141"/>
                  <a:pt x="69" y="141"/>
                </a:cubicBezTo>
                <a:cubicBezTo>
                  <a:pt x="67" y="149"/>
                  <a:pt x="67" y="149"/>
                  <a:pt x="67" y="149"/>
                </a:cubicBezTo>
                <a:cubicBezTo>
                  <a:pt x="76" y="158"/>
                  <a:pt x="76" y="158"/>
                  <a:pt x="76" y="158"/>
                </a:cubicBezTo>
                <a:cubicBezTo>
                  <a:pt x="73" y="183"/>
                  <a:pt x="73" y="183"/>
                  <a:pt x="73" y="183"/>
                </a:cubicBezTo>
                <a:cubicBezTo>
                  <a:pt x="77" y="187"/>
                  <a:pt x="77" y="187"/>
                  <a:pt x="77" y="187"/>
                </a:cubicBezTo>
                <a:cubicBezTo>
                  <a:pt x="79" y="185"/>
                  <a:pt x="79" y="185"/>
                  <a:pt x="79" y="185"/>
                </a:cubicBezTo>
                <a:close/>
                <a:moveTo>
                  <a:pt x="180" y="148"/>
                </a:moveTo>
                <a:cubicBezTo>
                  <a:pt x="188" y="153"/>
                  <a:pt x="188" y="153"/>
                  <a:pt x="188" y="153"/>
                </a:cubicBezTo>
                <a:cubicBezTo>
                  <a:pt x="189" y="144"/>
                  <a:pt x="189" y="144"/>
                  <a:pt x="189" y="144"/>
                </a:cubicBezTo>
                <a:cubicBezTo>
                  <a:pt x="182" y="146"/>
                  <a:pt x="182" y="146"/>
                  <a:pt x="182" y="146"/>
                </a:cubicBezTo>
                <a:cubicBezTo>
                  <a:pt x="182" y="140"/>
                  <a:pt x="182" y="140"/>
                  <a:pt x="182" y="140"/>
                </a:cubicBezTo>
                <a:cubicBezTo>
                  <a:pt x="185" y="139"/>
                  <a:pt x="185" y="139"/>
                  <a:pt x="185" y="139"/>
                </a:cubicBezTo>
                <a:cubicBezTo>
                  <a:pt x="183" y="134"/>
                  <a:pt x="183" y="134"/>
                  <a:pt x="183" y="134"/>
                </a:cubicBezTo>
                <a:cubicBezTo>
                  <a:pt x="189" y="133"/>
                  <a:pt x="189" y="133"/>
                  <a:pt x="189" y="133"/>
                </a:cubicBezTo>
                <a:cubicBezTo>
                  <a:pt x="192" y="127"/>
                  <a:pt x="192" y="127"/>
                  <a:pt x="192" y="127"/>
                </a:cubicBezTo>
                <a:cubicBezTo>
                  <a:pt x="191" y="121"/>
                  <a:pt x="191" y="121"/>
                  <a:pt x="191" y="121"/>
                </a:cubicBezTo>
                <a:cubicBezTo>
                  <a:pt x="192" y="119"/>
                  <a:pt x="192" y="119"/>
                  <a:pt x="192" y="119"/>
                </a:cubicBezTo>
                <a:cubicBezTo>
                  <a:pt x="198" y="119"/>
                  <a:pt x="198" y="119"/>
                  <a:pt x="198" y="119"/>
                </a:cubicBezTo>
                <a:cubicBezTo>
                  <a:pt x="205" y="111"/>
                  <a:pt x="205" y="111"/>
                  <a:pt x="205" y="111"/>
                </a:cubicBezTo>
                <a:cubicBezTo>
                  <a:pt x="202" y="107"/>
                  <a:pt x="202" y="107"/>
                  <a:pt x="202" y="107"/>
                </a:cubicBezTo>
                <a:cubicBezTo>
                  <a:pt x="205" y="104"/>
                  <a:pt x="205" y="104"/>
                  <a:pt x="205" y="104"/>
                </a:cubicBezTo>
                <a:cubicBezTo>
                  <a:pt x="213" y="103"/>
                  <a:pt x="213" y="103"/>
                  <a:pt x="213" y="103"/>
                </a:cubicBezTo>
                <a:cubicBezTo>
                  <a:pt x="212" y="107"/>
                  <a:pt x="212" y="107"/>
                  <a:pt x="212" y="107"/>
                </a:cubicBezTo>
                <a:cubicBezTo>
                  <a:pt x="212" y="110"/>
                  <a:pt x="212" y="110"/>
                  <a:pt x="212" y="110"/>
                </a:cubicBezTo>
                <a:cubicBezTo>
                  <a:pt x="218" y="103"/>
                  <a:pt x="218" y="103"/>
                  <a:pt x="218" y="103"/>
                </a:cubicBezTo>
                <a:cubicBezTo>
                  <a:pt x="227" y="101"/>
                  <a:pt x="227" y="101"/>
                  <a:pt x="227" y="101"/>
                </a:cubicBezTo>
                <a:cubicBezTo>
                  <a:pt x="221" y="93"/>
                  <a:pt x="221" y="93"/>
                  <a:pt x="221" y="93"/>
                </a:cubicBezTo>
                <a:cubicBezTo>
                  <a:pt x="215" y="95"/>
                  <a:pt x="215" y="95"/>
                  <a:pt x="215" y="95"/>
                </a:cubicBezTo>
                <a:cubicBezTo>
                  <a:pt x="205" y="90"/>
                  <a:pt x="205" y="90"/>
                  <a:pt x="205" y="90"/>
                </a:cubicBezTo>
                <a:cubicBezTo>
                  <a:pt x="197" y="93"/>
                  <a:pt x="197" y="93"/>
                  <a:pt x="197" y="93"/>
                </a:cubicBezTo>
                <a:cubicBezTo>
                  <a:pt x="194" y="90"/>
                  <a:pt x="194" y="90"/>
                  <a:pt x="194" y="90"/>
                </a:cubicBezTo>
                <a:cubicBezTo>
                  <a:pt x="183" y="90"/>
                  <a:pt x="183" y="90"/>
                  <a:pt x="183" y="90"/>
                </a:cubicBezTo>
                <a:cubicBezTo>
                  <a:pt x="181" y="85"/>
                  <a:pt x="181" y="85"/>
                  <a:pt x="181" y="85"/>
                </a:cubicBezTo>
                <a:cubicBezTo>
                  <a:pt x="165" y="91"/>
                  <a:pt x="165" y="91"/>
                  <a:pt x="165" y="91"/>
                </a:cubicBezTo>
                <a:cubicBezTo>
                  <a:pt x="160" y="96"/>
                  <a:pt x="160" y="96"/>
                  <a:pt x="160" y="96"/>
                </a:cubicBezTo>
                <a:cubicBezTo>
                  <a:pt x="154" y="94"/>
                  <a:pt x="154" y="94"/>
                  <a:pt x="154" y="94"/>
                </a:cubicBezTo>
                <a:cubicBezTo>
                  <a:pt x="145" y="97"/>
                  <a:pt x="145" y="97"/>
                  <a:pt x="145" y="97"/>
                </a:cubicBezTo>
                <a:cubicBezTo>
                  <a:pt x="135" y="93"/>
                  <a:pt x="135" y="93"/>
                  <a:pt x="135" y="93"/>
                </a:cubicBezTo>
                <a:cubicBezTo>
                  <a:pt x="129" y="95"/>
                  <a:pt x="129" y="95"/>
                  <a:pt x="129" y="95"/>
                </a:cubicBezTo>
                <a:cubicBezTo>
                  <a:pt x="121" y="103"/>
                  <a:pt x="121" y="103"/>
                  <a:pt x="121" y="103"/>
                </a:cubicBezTo>
                <a:cubicBezTo>
                  <a:pt x="123" y="106"/>
                  <a:pt x="123" y="106"/>
                  <a:pt x="123" y="106"/>
                </a:cubicBezTo>
                <a:cubicBezTo>
                  <a:pt x="126" y="106"/>
                  <a:pt x="126" y="106"/>
                  <a:pt x="126" y="106"/>
                </a:cubicBezTo>
                <a:cubicBezTo>
                  <a:pt x="126" y="110"/>
                  <a:pt x="126" y="110"/>
                  <a:pt x="126" y="110"/>
                </a:cubicBezTo>
                <a:cubicBezTo>
                  <a:pt x="123" y="110"/>
                  <a:pt x="123" y="110"/>
                  <a:pt x="123" y="110"/>
                </a:cubicBezTo>
                <a:cubicBezTo>
                  <a:pt x="120" y="112"/>
                  <a:pt x="120" y="112"/>
                  <a:pt x="120" y="112"/>
                </a:cubicBezTo>
                <a:cubicBezTo>
                  <a:pt x="116" y="105"/>
                  <a:pt x="116" y="105"/>
                  <a:pt x="116" y="105"/>
                </a:cubicBezTo>
                <a:cubicBezTo>
                  <a:pt x="113" y="111"/>
                  <a:pt x="113" y="111"/>
                  <a:pt x="113" y="111"/>
                </a:cubicBezTo>
                <a:cubicBezTo>
                  <a:pt x="118" y="113"/>
                  <a:pt x="118" y="113"/>
                  <a:pt x="118" y="113"/>
                </a:cubicBezTo>
                <a:cubicBezTo>
                  <a:pt x="117" y="117"/>
                  <a:pt x="117" y="117"/>
                  <a:pt x="117" y="117"/>
                </a:cubicBezTo>
                <a:cubicBezTo>
                  <a:pt x="114" y="118"/>
                  <a:pt x="114" y="118"/>
                  <a:pt x="114" y="118"/>
                </a:cubicBezTo>
                <a:cubicBezTo>
                  <a:pt x="113" y="122"/>
                  <a:pt x="113" y="122"/>
                  <a:pt x="113" y="122"/>
                </a:cubicBezTo>
                <a:cubicBezTo>
                  <a:pt x="115" y="124"/>
                  <a:pt x="115" y="124"/>
                  <a:pt x="115" y="124"/>
                </a:cubicBezTo>
                <a:cubicBezTo>
                  <a:pt x="109" y="132"/>
                  <a:pt x="109" y="132"/>
                  <a:pt x="109" y="132"/>
                </a:cubicBezTo>
                <a:cubicBezTo>
                  <a:pt x="109" y="139"/>
                  <a:pt x="109" y="139"/>
                  <a:pt x="109" y="139"/>
                </a:cubicBezTo>
                <a:cubicBezTo>
                  <a:pt x="114" y="144"/>
                  <a:pt x="114" y="144"/>
                  <a:pt x="114" y="144"/>
                </a:cubicBezTo>
                <a:cubicBezTo>
                  <a:pt x="125" y="144"/>
                  <a:pt x="125" y="144"/>
                  <a:pt x="125" y="144"/>
                </a:cubicBezTo>
                <a:cubicBezTo>
                  <a:pt x="126" y="151"/>
                  <a:pt x="126" y="151"/>
                  <a:pt x="126" y="151"/>
                </a:cubicBezTo>
                <a:cubicBezTo>
                  <a:pt x="126" y="159"/>
                  <a:pt x="126" y="159"/>
                  <a:pt x="126" y="159"/>
                </a:cubicBezTo>
                <a:cubicBezTo>
                  <a:pt x="130" y="170"/>
                  <a:pt x="130" y="170"/>
                  <a:pt x="130" y="170"/>
                </a:cubicBezTo>
                <a:cubicBezTo>
                  <a:pt x="134" y="171"/>
                  <a:pt x="134" y="171"/>
                  <a:pt x="134" y="171"/>
                </a:cubicBezTo>
                <a:cubicBezTo>
                  <a:pt x="140" y="163"/>
                  <a:pt x="140" y="163"/>
                  <a:pt x="140" y="163"/>
                </a:cubicBezTo>
                <a:cubicBezTo>
                  <a:pt x="140" y="159"/>
                  <a:pt x="140" y="159"/>
                  <a:pt x="140" y="159"/>
                </a:cubicBezTo>
                <a:cubicBezTo>
                  <a:pt x="143" y="156"/>
                  <a:pt x="143" y="156"/>
                  <a:pt x="143" y="156"/>
                </a:cubicBezTo>
                <a:cubicBezTo>
                  <a:pt x="143" y="148"/>
                  <a:pt x="143" y="148"/>
                  <a:pt x="143" y="148"/>
                </a:cubicBezTo>
                <a:cubicBezTo>
                  <a:pt x="150" y="141"/>
                  <a:pt x="150" y="141"/>
                  <a:pt x="150" y="141"/>
                </a:cubicBezTo>
                <a:cubicBezTo>
                  <a:pt x="145" y="141"/>
                  <a:pt x="145" y="141"/>
                  <a:pt x="145" y="141"/>
                </a:cubicBezTo>
                <a:cubicBezTo>
                  <a:pt x="140" y="130"/>
                  <a:pt x="140" y="130"/>
                  <a:pt x="140" y="130"/>
                </a:cubicBezTo>
                <a:cubicBezTo>
                  <a:pt x="147" y="137"/>
                  <a:pt x="147" y="137"/>
                  <a:pt x="147" y="137"/>
                </a:cubicBezTo>
                <a:cubicBezTo>
                  <a:pt x="155" y="133"/>
                  <a:pt x="155" y="133"/>
                  <a:pt x="155" y="133"/>
                </a:cubicBezTo>
                <a:cubicBezTo>
                  <a:pt x="147" y="128"/>
                  <a:pt x="147" y="128"/>
                  <a:pt x="147" y="128"/>
                </a:cubicBezTo>
                <a:cubicBezTo>
                  <a:pt x="151" y="128"/>
                  <a:pt x="151" y="128"/>
                  <a:pt x="151" y="128"/>
                </a:cubicBezTo>
                <a:cubicBezTo>
                  <a:pt x="162" y="132"/>
                  <a:pt x="162" y="132"/>
                  <a:pt x="162" y="132"/>
                </a:cubicBezTo>
                <a:cubicBezTo>
                  <a:pt x="165" y="142"/>
                  <a:pt x="165" y="142"/>
                  <a:pt x="165" y="142"/>
                </a:cubicBezTo>
                <a:cubicBezTo>
                  <a:pt x="168" y="137"/>
                  <a:pt x="168" y="137"/>
                  <a:pt x="168" y="137"/>
                </a:cubicBezTo>
                <a:cubicBezTo>
                  <a:pt x="174" y="133"/>
                  <a:pt x="174" y="133"/>
                  <a:pt x="174" y="133"/>
                </a:cubicBezTo>
                <a:cubicBezTo>
                  <a:pt x="178" y="139"/>
                  <a:pt x="178" y="139"/>
                  <a:pt x="178" y="139"/>
                </a:cubicBezTo>
                <a:cubicBezTo>
                  <a:pt x="179" y="147"/>
                  <a:pt x="179" y="147"/>
                  <a:pt x="179" y="147"/>
                </a:cubicBezTo>
                <a:cubicBezTo>
                  <a:pt x="180" y="148"/>
                  <a:pt x="180" y="148"/>
                  <a:pt x="180" y="148"/>
                </a:cubicBezTo>
                <a:close/>
                <a:moveTo>
                  <a:pt x="195" y="155"/>
                </a:moveTo>
                <a:cubicBezTo>
                  <a:pt x="186" y="161"/>
                  <a:pt x="186" y="161"/>
                  <a:pt x="186" y="161"/>
                </a:cubicBezTo>
                <a:cubicBezTo>
                  <a:pt x="189" y="170"/>
                  <a:pt x="189" y="170"/>
                  <a:pt x="189" y="170"/>
                </a:cubicBezTo>
                <a:cubicBezTo>
                  <a:pt x="197" y="168"/>
                  <a:pt x="197" y="168"/>
                  <a:pt x="197" y="168"/>
                </a:cubicBezTo>
                <a:cubicBezTo>
                  <a:pt x="207" y="176"/>
                  <a:pt x="207" y="176"/>
                  <a:pt x="207" y="176"/>
                </a:cubicBezTo>
                <a:cubicBezTo>
                  <a:pt x="211" y="164"/>
                  <a:pt x="211" y="164"/>
                  <a:pt x="211" y="164"/>
                </a:cubicBezTo>
                <a:cubicBezTo>
                  <a:pt x="204" y="155"/>
                  <a:pt x="204" y="155"/>
                  <a:pt x="204" y="155"/>
                </a:cubicBezTo>
                <a:cubicBezTo>
                  <a:pt x="202" y="159"/>
                  <a:pt x="202" y="159"/>
                  <a:pt x="202" y="159"/>
                </a:cubicBezTo>
                <a:cubicBezTo>
                  <a:pt x="201" y="157"/>
                  <a:pt x="201" y="157"/>
                  <a:pt x="201" y="157"/>
                </a:cubicBezTo>
                <a:cubicBezTo>
                  <a:pt x="201" y="155"/>
                  <a:pt x="201" y="155"/>
                  <a:pt x="201" y="155"/>
                </a:cubicBezTo>
                <a:cubicBezTo>
                  <a:pt x="195" y="155"/>
                  <a:pt x="195" y="155"/>
                  <a:pt x="195" y="155"/>
                </a:cubicBezTo>
                <a:close/>
                <a:moveTo>
                  <a:pt x="151" y="192"/>
                </a:moveTo>
                <a:cubicBezTo>
                  <a:pt x="150" y="192"/>
                  <a:pt x="148" y="191"/>
                  <a:pt x="148" y="189"/>
                </a:cubicBezTo>
                <a:cubicBezTo>
                  <a:pt x="148" y="188"/>
                  <a:pt x="150" y="186"/>
                  <a:pt x="151" y="186"/>
                </a:cubicBezTo>
                <a:cubicBezTo>
                  <a:pt x="177" y="186"/>
                  <a:pt x="177" y="186"/>
                  <a:pt x="177" y="186"/>
                </a:cubicBezTo>
                <a:cubicBezTo>
                  <a:pt x="179" y="186"/>
                  <a:pt x="180" y="188"/>
                  <a:pt x="180" y="189"/>
                </a:cubicBezTo>
                <a:cubicBezTo>
                  <a:pt x="180" y="191"/>
                  <a:pt x="179" y="192"/>
                  <a:pt x="177" y="192"/>
                </a:cubicBezTo>
                <a:cubicBezTo>
                  <a:pt x="151" y="192"/>
                  <a:pt x="151" y="192"/>
                  <a:pt x="151" y="192"/>
                </a:cubicBezTo>
                <a:close/>
                <a:moveTo>
                  <a:pt x="23" y="192"/>
                </a:moveTo>
                <a:cubicBezTo>
                  <a:pt x="22" y="192"/>
                  <a:pt x="20" y="191"/>
                  <a:pt x="20" y="189"/>
                </a:cubicBezTo>
                <a:cubicBezTo>
                  <a:pt x="20" y="188"/>
                  <a:pt x="22" y="186"/>
                  <a:pt x="23" y="186"/>
                </a:cubicBezTo>
                <a:cubicBezTo>
                  <a:pt x="49" y="186"/>
                  <a:pt x="49" y="186"/>
                  <a:pt x="49" y="186"/>
                </a:cubicBezTo>
                <a:cubicBezTo>
                  <a:pt x="51" y="186"/>
                  <a:pt x="52" y="188"/>
                  <a:pt x="52" y="189"/>
                </a:cubicBezTo>
                <a:cubicBezTo>
                  <a:pt x="52" y="191"/>
                  <a:pt x="51" y="192"/>
                  <a:pt x="49" y="192"/>
                </a:cubicBezTo>
                <a:cubicBezTo>
                  <a:pt x="23" y="192"/>
                  <a:pt x="23" y="192"/>
                  <a:pt x="23" y="192"/>
                </a:cubicBezTo>
                <a:close/>
                <a:moveTo>
                  <a:pt x="23" y="182"/>
                </a:moveTo>
                <a:cubicBezTo>
                  <a:pt x="22" y="182"/>
                  <a:pt x="20" y="181"/>
                  <a:pt x="20" y="179"/>
                </a:cubicBezTo>
                <a:cubicBezTo>
                  <a:pt x="20" y="178"/>
                  <a:pt x="22" y="176"/>
                  <a:pt x="23" y="176"/>
                </a:cubicBezTo>
                <a:cubicBezTo>
                  <a:pt x="49" y="176"/>
                  <a:pt x="49" y="176"/>
                  <a:pt x="49" y="176"/>
                </a:cubicBezTo>
                <a:cubicBezTo>
                  <a:pt x="51" y="176"/>
                  <a:pt x="52" y="178"/>
                  <a:pt x="52" y="179"/>
                </a:cubicBezTo>
                <a:cubicBezTo>
                  <a:pt x="52" y="181"/>
                  <a:pt x="51" y="182"/>
                  <a:pt x="49" y="182"/>
                </a:cubicBezTo>
                <a:cubicBezTo>
                  <a:pt x="23" y="182"/>
                  <a:pt x="23" y="182"/>
                  <a:pt x="23" y="182"/>
                </a:cubicBezTo>
                <a:close/>
                <a:moveTo>
                  <a:pt x="23" y="172"/>
                </a:moveTo>
                <a:cubicBezTo>
                  <a:pt x="22" y="172"/>
                  <a:pt x="20" y="171"/>
                  <a:pt x="20" y="169"/>
                </a:cubicBezTo>
                <a:cubicBezTo>
                  <a:pt x="20" y="167"/>
                  <a:pt x="22" y="166"/>
                  <a:pt x="23" y="166"/>
                </a:cubicBezTo>
                <a:cubicBezTo>
                  <a:pt x="49" y="166"/>
                  <a:pt x="49" y="166"/>
                  <a:pt x="49" y="166"/>
                </a:cubicBezTo>
                <a:cubicBezTo>
                  <a:pt x="51" y="166"/>
                  <a:pt x="52" y="167"/>
                  <a:pt x="52" y="169"/>
                </a:cubicBezTo>
                <a:cubicBezTo>
                  <a:pt x="52" y="171"/>
                  <a:pt x="51" y="172"/>
                  <a:pt x="49" y="172"/>
                </a:cubicBezTo>
                <a:cubicBezTo>
                  <a:pt x="23" y="172"/>
                  <a:pt x="23" y="172"/>
                  <a:pt x="23" y="172"/>
                </a:cubicBezTo>
                <a:close/>
                <a:moveTo>
                  <a:pt x="9" y="202"/>
                </a:moveTo>
                <a:cubicBezTo>
                  <a:pt x="236" y="202"/>
                  <a:pt x="236" y="202"/>
                  <a:pt x="236" y="202"/>
                </a:cubicBezTo>
                <a:cubicBezTo>
                  <a:pt x="236" y="61"/>
                  <a:pt x="236" y="61"/>
                  <a:pt x="236" y="61"/>
                </a:cubicBezTo>
                <a:cubicBezTo>
                  <a:pt x="9" y="61"/>
                  <a:pt x="9" y="61"/>
                  <a:pt x="9" y="61"/>
                </a:cubicBezTo>
                <a:cubicBezTo>
                  <a:pt x="9" y="202"/>
                  <a:pt x="9" y="202"/>
                  <a:pt x="9" y="202"/>
                </a:cubicBezTo>
                <a:close/>
                <a:moveTo>
                  <a:pt x="236" y="208"/>
                </a:moveTo>
                <a:cubicBezTo>
                  <a:pt x="9" y="208"/>
                  <a:pt x="9" y="208"/>
                  <a:pt x="9" y="208"/>
                </a:cubicBezTo>
                <a:cubicBezTo>
                  <a:pt x="9" y="218"/>
                  <a:pt x="9" y="218"/>
                  <a:pt x="9" y="218"/>
                </a:cubicBezTo>
                <a:cubicBezTo>
                  <a:pt x="236" y="218"/>
                  <a:pt x="236" y="218"/>
                  <a:pt x="236" y="218"/>
                </a:cubicBezTo>
                <a:cubicBezTo>
                  <a:pt x="236" y="208"/>
                  <a:pt x="236" y="208"/>
                  <a:pt x="236" y="208"/>
                </a:cubicBezTo>
                <a:close/>
                <a:moveTo>
                  <a:pt x="4" y="52"/>
                </a:moveTo>
                <a:cubicBezTo>
                  <a:pt x="63" y="52"/>
                  <a:pt x="63" y="52"/>
                  <a:pt x="63" y="52"/>
                </a:cubicBezTo>
                <a:cubicBezTo>
                  <a:pt x="111" y="12"/>
                  <a:pt x="111" y="12"/>
                  <a:pt x="111" y="12"/>
                </a:cubicBezTo>
                <a:cubicBezTo>
                  <a:pt x="112" y="14"/>
                  <a:pt x="113" y="15"/>
                  <a:pt x="114" y="17"/>
                </a:cubicBezTo>
                <a:cubicBezTo>
                  <a:pt x="114" y="17"/>
                  <a:pt x="114" y="17"/>
                  <a:pt x="114" y="17"/>
                </a:cubicBezTo>
                <a:cubicBezTo>
                  <a:pt x="114" y="17"/>
                  <a:pt x="114" y="17"/>
                  <a:pt x="114" y="17"/>
                </a:cubicBezTo>
                <a:cubicBezTo>
                  <a:pt x="114" y="17"/>
                  <a:pt x="114" y="17"/>
                  <a:pt x="114" y="17"/>
                </a:cubicBezTo>
                <a:cubicBezTo>
                  <a:pt x="72" y="52"/>
                  <a:pt x="72" y="52"/>
                  <a:pt x="72" y="52"/>
                </a:cubicBezTo>
                <a:cubicBezTo>
                  <a:pt x="175" y="52"/>
                  <a:pt x="175" y="52"/>
                  <a:pt x="175" y="52"/>
                </a:cubicBezTo>
                <a:cubicBezTo>
                  <a:pt x="128" y="13"/>
                  <a:pt x="128" y="13"/>
                  <a:pt x="128" y="13"/>
                </a:cubicBezTo>
                <a:cubicBezTo>
                  <a:pt x="127" y="14"/>
                  <a:pt x="125" y="14"/>
                  <a:pt x="124" y="15"/>
                </a:cubicBezTo>
                <a:cubicBezTo>
                  <a:pt x="124" y="15"/>
                  <a:pt x="124" y="15"/>
                  <a:pt x="123" y="15"/>
                </a:cubicBezTo>
                <a:cubicBezTo>
                  <a:pt x="123" y="15"/>
                  <a:pt x="123" y="15"/>
                  <a:pt x="123" y="15"/>
                </a:cubicBezTo>
                <a:cubicBezTo>
                  <a:pt x="119" y="15"/>
                  <a:pt x="116" y="11"/>
                  <a:pt x="116" y="7"/>
                </a:cubicBezTo>
                <a:cubicBezTo>
                  <a:pt x="116" y="3"/>
                  <a:pt x="119" y="0"/>
                  <a:pt x="123" y="0"/>
                </a:cubicBezTo>
                <a:cubicBezTo>
                  <a:pt x="127" y="0"/>
                  <a:pt x="130" y="3"/>
                  <a:pt x="130" y="7"/>
                </a:cubicBezTo>
                <a:cubicBezTo>
                  <a:pt x="130" y="8"/>
                  <a:pt x="130" y="8"/>
                  <a:pt x="130" y="8"/>
                </a:cubicBezTo>
                <a:cubicBezTo>
                  <a:pt x="184" y="52"/>
                  <a:pt x="184" y="52"/>
                  <a:pt x="184" y="52"/>
                </a:cubicBezTo>
                <a:cubicBezTo>
                  <a:pt x="240" y="52"/>
                  <a:pt x="240" y="52"/>
                  <a:pt x="240" y="52"/>
                </a:cubicBezTo>
                <a:cubicBezTo>
                  <a:pt x="243" y="52"/>
                  <a:pt x="245" y="54"/>
                  <a:pt x="245" y="56"/>
                </a:cubicBezTo>
                <a:cubicBezTo>
                  <a:pt x="245" y="222"/>
                  <a:pt x="245" y="222"/>
                  <a:pt x="245" y="222"/>
                </a:cubicBezTo>
                <a:cubicBezTo>
                  <a:pt x="245" y="225"/>
                  <a:pt x="243" y="227"/>
                  <a:pt x="240" y="227"/>
                </a:cubicBezTo>
                <a:cubicBezTo>
                  <a:pt x="4" y="227"/>
                  <a:pt x="4" y="227"/>
                  <a:pt x="4" y="227"/>
                </a:cubicBezTo>
                <a:cubicBezTo>
                  <a:pt x="2" y="227"/>
                  <a:pt x="0" y="225"/>
                  <a:pt x="0" y="222"/>
                </a:cubicBezTo>
                <a:cubicBezTo>
                  <a:pt x="0" y="56"/>
                  <a:pt x="0" y="56"/>
                  <a:pt x="0" y="56"/>
                </a:cubicBezTo>
                <a:cubicBezTo>
                  <a:pt x="0" y="54"/>
                  <a:pt x="2" y="52"/>
                  <a:pt x="4" y="52"/>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2000" b="1" i="0" u="none" strike="noStrike" kern="0" cap="none" spc="0" normalizeH="0" baseline="0" noProof="0" dirty="0">
              <a:ln>
                <a:noFill/>
              </a:ln>
              <a:solidFill>
                <a:srgbClr val="404040"/>
              </a:solidFill>
              <a:effectLst/>
              <a:uLnTx/>
              <a:uFillTx/>
              <a:latin typeface="Calibri"/>
            </a:endParaRPr>
          </a:p>
        </p:txBody>
      </p:sp>
      <p:sp>
        <p:nvSpPr>
          <p:cNvPr id="17" name="Obdélník 34"/>
          <p:cNvSpPr/>
          <p:nvPr/>
        </p:nvSpPr>
        <p:spPr>
          <a:xfrm>
            <a:off x="4612528" y="2709645"/>
            <a:ext cx="3960000" cy="1058400"/>
          </a:xfrm>
          <a:prstGeom prst="rect">
            <a:avLst/>
          </a:prstGeom>
          <a:solidFill>
            <a:srgbClr val="008BCA"/>
          </a:solidFill>
          <a:ln w="25400" cap="flat" cmpd="sng" algn="ctr">
            <a:noFill/>
            <a:prstDash val="solid"/>
          </a:ln>
          <a:effectLst/>
        </p:spPr>
        <p:txBody>
          <a:bodyPr rtlCol="0" anchor="ct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cs-CZ" b="0" i="0" u="none" strike="noStrike" kern="0" cap="none" spc="0" normalizeH="0" baseline="0" noProof="0" dirty="0">
              <a:ln>
                <a:noFill/>
              </a:ln>
              <a:solidFill>
                <a:srgbClr val="FFFFFF"/>
              </a:solidFill>
              <a:effectLst/>
              <a:uLnTx/>
              <a:uFillTx/>
              <a:latin typeface="Calibri"/>
              <a:ea typeface="+mn-ea"/>
              <a:cs typeface="Arial" pitchFamily="34" charset="0"/>
            </a:endParaRPr>
          </a:p>
        </p:txBody>
      </p:sp>
      <p:grpSp>
        <p:nvGrpSpPr>
          <p:cNvPr id="18" name="Group 50"/>
          <p:cNvGrpSpPr/>
          <p:nvPr/>
        </p:nvGrpSpPr>
        <p:grpSpPr>
          <a:xfrm>
            <a:off x="4716016" y="2760045"/>
            <a:ext cx="3331397" cy="866564"/>
            <a:chOff x="1619672" y="1171148"/>
            <a:chExt cx="3331397" cy="866564"/>
          </a:xfrm>
        </p:grpSpPr>
        <p:sp>
          <p:nvSpPr>
            <p:cNvPr id="19" name="TextBox 51"/>
            <p:cNvSpPr txBox="1"/>
            <p:nvPr/>
          </p:nvSpPr>
          <p:spPr>
            <a:xfrm>
              <a:off x="1619673" y="1437548"/>
              <a:ext cx="2845349" cy="600164"/>
            </a:xfrm>
            <a:prstGeom prst="rect">
              <a:avLst/>
            </a:prstGeom>
          </p:spPr>
          <p:txBody>
            <a:bodyPr wrap="square" rtlCol="0">
              <a:spAutoFit/>
            </a:bodyPr>
            <a:lstStyle/>
            <a:p>
              <a:pPr defTabSz="914330" fontAlgn="auto">
                <a:spcBef>
                  <a:spcPts val="600"/>
                </a:spcBef>
                <a:spcAft>
                  <a:spcPts val="0"/>
                </a:spcAft>
              </a:pPr>
              <a:r>
                <a:rPr lang="cs-CZ" sz="1100" dirty="0">
                  <a:solidFill>
                    <a:srgbClr val="FFFFFF"/>
                  </a:solidFill>
                  <a:latin typeface="Calibri" pitchFamily="34" charset="0"/>
                  <a:cs typeface="Arial" pitchFamily="34" charset="0"/>
                </a:rPr>
                <a:t>Pokud je infocentrum nějaký den uzavřeno, je v rekonstrukci, má nový název nebo adresu, informujte o tom návštěvníky předem.</a:t>
              </a:r>
            </a:p>
          </p:txBody>
        </p:sp>
        <p:sp>
          <p:nvSpPr>
            <p:cNvPr id="20" name="TextBox 52"/>
            <p:cNvSpPr txBox="1"/>
            <p:nvPr/>
          </p:nvSpPr>
          <p:spPr>
            <a:xfrm>
              <a:off x="1619672" y="1171148"/>
              <a:ext cx="3331397" cy="307777"/>
            </a:xfrm>
            <a:prstGeom prst="rect">
              <a:avLst/>
            </a:prstGeom>
          </p:spPr>
          <p:txBody>
            <a:bodyPr wrap="square" rtlCol="0">
              <a:spAutoFit/>
            </a:bodyPr>
            <a:lstStyle/>
            <a:p>
              <a:pPr defTabSz="914330" fontAlgn="auto">
                <a:spcBef>
                  <a:spcPts val="600"/>
                </a:spcBef>
                <a:spcAft>
                  <a:spcPts val="0"/>
                </a:spcAft>
              </a:pPr>
              <a:r>
                <a:rPr lang="cs-CZ" sz="1400" b="1" dirty="0">
                  <a:solidFill>
                    <a:srgbClr val="FFFFFF"/>
                  </a:solidFill>
                  <a:latin typeface="Calibri" pitchFamily="34" charset="0"/>
                  <a:cs typeface="Arial" pitchFamily="34" charset="0"/>
                </a:rPr>
                <a:t>AKTUALIZUJTE INFORMACE NA WEBU</a:t>
              </a:r>
            </a:p>
          </p:txBody>
        </p:sp>
      </p:grpSp>
      <p:grpSp>
        <p:nvGrpSpPr>
          <p:cNvPr id="45" name="Group 385"/>
          <p:cNvGrpSpPr>
            <a:grpSpLocks noChangeAspect="1"/>
          </p:cNvGrpSpPr>
          <p:nvPr/>
        </p:nvGrpSpPr>
        <p:grpSpPr>
          <a:xfrm>
            <a:off x="7816657" y="2902467"/>
            <a:ext cx="595733" cy="390211"/>
            <a:chOff x="-4320040" y="1125538"/>
            <a:chExt cx="4567690" cy="2991888"/>
          </a:xfrm>
          <a:solidFill>
            <a:srgbClr val="FFFFFF"/>
          </a:solidFill>
        </p:grpSpPr>
        <p:grpSp>
          <p:nvGrpSpPr>
            <p:cNvPr id="46" name="Group 412"/>
            <p:cNvGrpSpPr/>
            <p:nvPr/>
          </p:nvGrpSpPr>
          <p:grpSpPr>
            <a:xfrm>
              <a:off x="-4320040" y="1125538"/>
              <a:ext cx="4567690" cy="2991888"/>
              <a:chOff x="325438" y="1633539"/>
              <a:chExt cx="681038" cy="446087"/>
            </a:xfrm>
            <a:grpFill/>
          </p:grpSpPr>
          <p:sp>
            <p:nvSpPr>
              <p:cNvPr id="67" name="Freeform 36"/>
              <p:cNvSpPr>
                <a:spLocks noEditPoints="1"/>
              </p:cNvSpPr>
              <p:nvPr/>
            </p:nvSpPr>
            <p:spPr bwMode="auto">
              <a:xfrm>
                <a:off x="406401" y="1633539"/>
                <a:ext cx="517525" cy="379413"/>
              </a:xfrm>
              <a:custGeom>
                <a:avLst/>
                <a:gdLst/>
                <a:ahLst/>
                <a:cxnLst>
                  <a:cxn ang="0">
                    <a:pos x="468" y="386"/>
                  </a:cxn>
                  <a:cxn ang="0">
                    <a:pos x="58" y="386"/>
                  </a:cxn>
                  <a:cxn ang="0">
                    <a:pos x="0" y="328"/>
                  </a:cxn>
                  <a:cxn ang="0">
                    <a:pos x="0" y="58"/>
                  </a:cxn>
                  <a:cxn ang="0">
                    <a:pos x="58" y="0"/>
                  </a:cxn>
                  <a:cxn ang="0">
                    <a:pos x="468" y="0"/>
                  </a:cxn>
                  <a:cxn ang="0">
                    <a:pos x="526" y="58"/>
                  </a:cxn>
                  <a:cxn ang="0">
                    <a:pos x="526" y="328"/>
                  </a:cxn>
                  <a:cxn ang="0">
                    <a:pos x="468" y="386"/>
                  </a:cxn>
                  <a:cxn ang="0">
                    <a:pos x="58" y="29"/>
                  </a:cxn>
                  <a:cxn ang="0">
                    <a:pos x="29" y="58"/>
                  </a:cxn>
                  <a:cxn ang="0">
                    <a:pos x="29" y="328"/>
                  </a:cxn>
                  <a:cxn ang="0">
                    <a:pos x="58" y="357"/>
                  </a:cxn>
                  <a:cxn ang="0">
                    <a:pos x="468" y="357"/>
                  </a:cxn>
                  <a:cxn ang="0">
                    <a:pos x="498" y="328"/>
                  </a:cxn>
                  <a:cxn ang="0">
                    <a:pos x="498" y="58"/>
                  </a:cxn>
                  <a:cxn ang="0">
                    <a:pos x="468" y="29"/>
                  </a:cxn>
                  <a:cxn ang="0">
                    <a:pos x="58" y="29"/>
                  </a:cxn>
                </a:cxnLst>
                <a:rect l="0" t="0" r="r" b="b"/>
                <a:pathLst>
                  <a:path w="526" h="386">
                    <a:moveTo>
                      <a:pt x="468" y="386"/>
                    </a:moveTo>
                    <a:cubicBezTo>
                      <a:pt x="58" y="386"/>
                      <a:pt x="58" y="386"/>
                      <a:pt x="58" y="386"/>
                    </a:cubicBezTo>
                    <a:cubicBezTo>
                      <a:pt x="26" y="386"/>
                      <a:pt x="0" y="360"/>
                      <a:pt x="0" y="328"/>
                    </a:cubicBezTo>
                    <a:cubicBezTo>
                      <a:pt x="0" y="58"/>
                      <a:pt x="0" y="58"/>
                      <a:pt x="0" y="58"/>
                    </a:cubicBezTo>
                    <a:cubicBezTo>
                      <a:pt x="0" y="26"/>
                      <a:pt x="26" y="0"/>
                      <a:pt x="58" y="0"/>
                    </a:cubicBezTo>
                    <a:cubicBezTo>
                      <a:pt x="468" y="0"/>
                      <a:pt x="468" y="0"/>
                      <a:pt x="468" y="0"/>
                    </a:cubicBezTo>
                    <a:cubicBezTo>
                      <a:pt x="500" y="0"/>
                      <a:pt x="526" y="26"/>
                      <a:pt x="526" y="58"/>
                    </a:cubicBezTo>
                    <a:cubicBezTo>
                      <a:pt x="526" y="328"/>
                      <a:pt x="526" y="328"/>
                      <a:pt x="526" y="328"/>
                    </a:cubicBezTo>
                    <a:cubicBezTo>
                      <a:pt x="526" y="360"/>
                      <a:pt x="500" y="386"/>
                      <a:pt x="468" y="386"/>
                    </a:cubicBezTo>
                    <a:close/>
                    <a:moveTo>
                      <a:pt x="58" y="29"/>
                    </a:moveTo>
                    <a:cubicBezTo>
                      <a:pt x="42" y="29"/>
                      <a:pt x="29" y="42"/>
                      <a:pt x="29" y="58"/>
                    </a:cubicBezTo>
                    <a:cubicBezTo>
                      <a:pt x="29" y="328"/>
                      <a:pt x="29" y="328"/>
                      <a:pt x="29" y="328"/>
                    </a:cubicBezTo>
                    <a:cubicBezTo>
                      <a:pt x="29" y="344"/>
                      <a:pt x="42" y="357"/>
                      <a:pt x="58" y="357"/>
                    </a:cubicBezTo>
                    <a:cubicBezTo>
                      <a:pt x="468" y="357"/>
                      <a:pt x="468" y="357"/>
                      <a:pt x="468" y="357"/>
                    </a:cubicBezTo>
                    <a:cubicBezTo>
                      <a:pt x="485" y="357"/>
                      <a:pt x="498" y="344"/>
                      <a:pt x="498" y="328"/>
                    </a:cubicBezTo>
                    <a:cubicBezTo>
                      <a:pt x="498" y="58"/>
                      <a:pt x="498" y="58"/>
                      <a:pt x="498" y="58"/>
                    </a:cubicBezTo>
                    <a:cubicBezTo>
                      <a:pt x="498" y="42"/>
                      <a:pt x="485" y="29"/>
                      <a:pt x="468" y="29"/>
                    </a:cubicBezTo>
                    <a:cubicBezTo>
                      <a:pt x="58" y="29"/>
                      <a:pt x="58" y="29"/>
                      <a:pt x="58" y="2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srgbClr val="404040"/>
                  </a:solidFill>
                  <a:effectLst/>
                  <a:uLnTx/>
                  <a:uFillTx/>
                  <a:latin typeface="Calibri"/>
                </a:endParaRPr>
              </a:p>
            </p:txBody>
          </p:sp>
          <p:sp>
            <p:nvSpPr>
              <p:cNvPr id="68" name="Freeform 37"/>
              <p:cNvSpPr>
                <a:spLocks noEditPoints="1"/>
              </p:cNvSpPr>
              <p:nvPr/>
            </p:nvSpPr>
            <p:spPr bwMode="auto">
              <a:xfrm>
                <a:off x="325438" y="1955801"/>
                <a:ext cx="681038" cy="123825"/>
              </a:xfrm>
              <a:custGeom>
                <a:avLst/>
                <a:gdLst/>
                <a:ahLst/>
                <a:cxnLst>
                  <a:cxn ang="0">
                    <a:pos x="678" y="73"/>
                  </a:cxn>
                  <a:cxn ang="0">
                    <a:pos x="621" y="22"/>
                  </a:cxn>
                  <a:cxn ang="0">
                    <a:pos x="593" y="0"/>
                  </a:cxn>
                  <a:cxn ang="0">
                    <a:pos x="99" y="0"/>
                  </a:cxn>
                  <a:cxn ang="0">
                    <a:pos x="72" y="22"/>
                  </a:cxn>
                  <a:cxn ang="0">
                    <a:pos x="14" y="73"/>
                  </a:cxn>
                  <a:cxn ang="0">
                    <a:pos x="0" y="106"/>
                  </a:cxn>
                  <a:cxn ang="0">
                    <a:pos x="18" y="126"/>
                  </a:cxn>
                  <a:cxn ang="0">
                    <a:pos x="674" y="126"/>
                  </a:cxn>
                  <a:cxn ang="0">
                    <a:pos x="693" y="106"/>
                  </a:cxn>
                  <a:cxn ang="0">
                    <a:pos x="678" y="73"/>
                  </a:cxn>
                  <a:cxn ang="0">
                    <a:pos x="411" y="82"/>
                  </a:cxn>
                  <a:cxn ang="0">
                    <a:pos x="281" y="82"/>
                  </a:cxn>
                  <a:cxn ang="0">
                    <a:pos x="277" y="76"/>
                  </a:cxn>
                  <a:cxn ang="0">
                    <a:pos x="280" y="66"/>
                  </a:cxn>
                  <a:cxn ang="0">
                    <a:pos x="292" y="50"/>
                  </a:cxn>
                  <a:cxn ang="0">
                    <a:pos x="303" y="43"/>
                  </a:cxn>
                  <a:cxn ang="0">
                    <a:pos x="390" y="43"/>
                  </a:cxn>
                  <a:cxn ang="0">
                    <a:pos x="401" y="50"/>
                  </a:cxn>
                  <a:cxn ang="0">
                    <a:pos x="412" y="66"/>
                  </a:cxn>
                  <a:cxn ang="0">
                    <a:pos x="415" y="76"/>
                  </a:cxn>
                  <a:cxn ang="0">
                    <a:pos x="411" y="82"/>
                  </a:cxn>
                </a:cxnLst>
                <a:rect l="0" t="0" r="r" b="b"/>
                <a:pathLst>
                  <a:path w="693" h="126">
                    <a:moveTo>
                      <a:pt x="678" y="73"/>
                    </a:moveTo>
                    <a:cubicBezTo>
                      <a:pt x="621" y="22"/>
                      <a:pt x="621" y="22"/>
                      <a:pt x="621" y="22"/>
                    </a:cubicBezTo>
                    <a:cubicBezTo>
                      <a:pt x="607" y="10"/>
                      <a:pt x="610" y="0"/>
                      <a:pt x="593" y="0"/>
                    </a:cubicBezTo>
                    <a:cubicBezTo>
                      <a:pt x="99" y="0"/>
                      <a:pt x="99" y="0"/>
                      <a:pt x="99" y="0"/>
                    </a:cubicBezTo>
                    <a:cubicBezTo>
                      <a:pt x="82" y="0"/>
                      <a:pt x="85" y="10"/>
                      <a:pt x="72" y="22"/>
                    </a:cubicBezTo>
                    <a:cubicBezTo>
                      <a:pt x="14" y="73"/>
                      <a:pt x="14" y="73"/>
                      <a:pt x="14" y="73"/>
                    </a:cubicBezTo>
                    <a:cubicBezTo>
                      <a:pt x="6" y="80"/>
                      <a:pt x="0" y="95"/>
                      <a:pt x="0" y="106"/>
                    </a:cubicBezTo>
                    <a:cubicBezTo>
                      <a:pt x="0" y="117"/>
                      <a:pt x="8" y="126"/>
                      <a:pt x="18" y="126"/>
                    </a:cubicBezTo>
                    <a:cubicBezTo>
                      <a:pt x="674" y="126"/>
                      <a:pt x="674" y="126"/>
                      <a:pt x="674" y="126"/>
                    </a:cubicBezTo>
                    <a:cubicBezTo>
                      <a:pt x="684" y="126"/>
                      <a:pt x="693" y="117"/>
                      <a:pt x="693" y="106"/>
                    </a:cubicBezTo>
                    <a:cubicBezTo>
                      <a:pt x="693" y="95"/>
                      <a:pt x="686" y="80"/>
                      <a:pt x="678" y="73"/>
                    </a:cubicBezTo>
                    <a:close/>
                    <a:moveTo>
                      <a:pt x="411" y="82"/>
                    </a:moveTo>
                    <a:cubicBezTo>
                      <a:pt x="281" y="82"/>
                      <a:pt x="281" y="82"/>
                      <a:pt x="281" y="82"/>
                    </a:cubicBezTo>
                    <a:cubicBezTo>
                      <a:pt x="279" y="82"/>
                      <a:pt x="277" y="80"/>
                      <a:pt x="277" y="76"/>
                    </a:cubicBezTo>
                    <a:cubicBezTo>
                      <a:pt x="277" y="73"/>
                      <a:pt x="279" y="68"/>
                      <a:pt x="280" y="66"/>
                    </a:cubicBezTo>
                    <a:cubicBezTo>
                      <a:pt x="292" y="50"/>
                      <a:pt x="292" y="50"/>
                      <a:pt x="292" y="50"/>
                    </a:cubicBezTo>
                    <a:cubicBezTo>
                      <a:pt x="294" y="46"/>
                      <a:pt x="299" y="43"/>
                      <a:pt x="303" y="43"/>
                    </a:cubicBezTo>
                    <a:cubicBezTo>
                      <a:pt x="390" y="43"/>
                      <a:pt x="390" y="43"/>
                      <a:pt x="390" y="43"/>
                    </a:cubicBezTo>
                    <a:cubicBezTo>
                      <a:pt x="393" y="43"/>
                      <a:pt x="398" y="46"/>
                      <a:pt x="401" y="50"/>
                    </a:cubicBezTo>
                    <a:cubicBezTo>
                      <a:pt x="412" y="66"/>
                      <a:pt x="412" y="66"/>
                      <a:pt x="412" y="66"/>
                    </a:cubicBezTo>
                    <a:cubicBezTo>
                      <a:pt x="414" y="68"/>
                      <a:pt x="415" y="73"/>
                      <a:pt x="415" y="76"/>
                    </a:cubicBezTo>
                    <a:cubicBezTo>
                      <a:pt x="415" y="80"/>
                      <a:pt x="414" y="82"/>
                      <a:pt x="411" y="8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srgbClr val="404040"/>
                  </a:solidFill>
                  <a:effectLst/>
                  <a:uLnTx/>
                  <a:uFillTx/>
                  <a:latin typeface="Calibri"/>
                </a:endParaRPr>
              </a:p>
            </p:txBody>
          </p:sp>
        </p:grpSp>
        <p:sp>
          <p:nvSpPr>
            <p:cNvPr id="47" name="Rectangle 387"/>
            <p:cNvSpPr/>
            <p:nvPr/>
          </p:nvSpPr>
          <p:spPr bwMode="auto">
            <a:xfrm>
              <a:off x="-3485906" y="2041850"/>
              <a:ext cx="2815892" cy="87987"/>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lvl="0" indent="-173038" defTabSz="914400" eaLnBrk="1" fontAlgn="auto" latinLnBrk="0" hangingPunct="1">
                <a:lnSpc>
                  <a:spcPct val="100000"/>
                </a:lnSpc>
                <a:spcBef>
                  <a:spcPts val="0"/>
                </a:spcBef>
                <a:spcAft>
                  <a:spcPts val="0"/>
                </a:spcAft>
                <a:buClrTx/>
                <a:buSzTx/>
                <a:buFont typeface="Arial" pitchFamily="34" charset="0"/>
                <a:buChar char="•"/>
                <a:tabLst/>
                <a:defRPr/>
              </a:pPr>
              <a:endParaRPr kumimoji="0" lang="en-GB" sz="2000" b="0" i="0" u="none" strike="noStrike" kern="0" cap="none" spc="0" normalizeH="0" baseline="0" noProof="0" dirty="0">
                <a:ln>
                  <a:noFill/>
                </a:ln>
                <a:solidFill>
                  <a:srgbClr val="FFFFFF"/>
                </a:solidFill>
                <a:effectLst/>
                <a:uLnTx/>
                <a:uFillTx/>
              </a:endParaRPr>
            </a:p>
          </p:txBody>
        </p:sp>
        <p:sp>
          <p:nvSpPr>
            <p:cNvPr id="48" name="Rectangle 388"/>
            <p:cNvSpPr/>
            <p:nvPr/>
          </p:nvSpPr>
          <p:spPr bwMode="auto">
            <a:xfrm>
              <a:off x="-3485906" y="2217843"/>
              <a:ext cx="879966" cy="615977"/>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lvl="0" indent="-173038" defTabSz="914400" eaLnBrk="1" fontAlgn="auto" latinLnBrk="0" hangingPunct="1">
                <a:lnSpc>
                  <a:spcPct val="100000"/>
                </a:lnSpc>
                <a:spcBef>
                  <a:spcPts val="0"/>
                </a:spcBef>
                <a:spcAft>
                  <a:spcPts val="0"/>
                </a:spcAft>
                <a:buClrTx/>
                <a:buSzTx/>
                <a:buFont typeface="Arial" pitchFamily="34" charset="0"/>
                <a:buChar char="•"/>
                <a:tabLst/>
                <a:defRPr/>
              </a:pPr>
              <a:endParaRPr kumimoji="0" lang="en-GB" sz="2000" b="0" i="0" u="none" strike="noStrike" kern="0" cap="none" spc="0" normalizeH="0" baseline="0" noProof="0" dirty="0">
                <a:ln>
                  <a:noFill/>
                </a:ln>
                <a:solidFill>
                  <a:srgbClr val="FFFFFF"/>
                </a:solidFill>
                <a:effectLst/>
                <a:uLnTx/>
                <a:uFillTx/>
              </a:endParaRPr>
            </a:p>
          </p:txBody>
        </p:sp>
        <p:sp>
          <p:nvSpPr>
            <p:cNvPr id="49" name="Rectangle 389"/>
            <p:cNvSpPr/>
            <p:nvPr/>
          </p:nvSpPr>
          <p:spPr bwMode="auto">
            <a:xfrm>
              <a:off x="-2517738" y="2305840"/>
              <a:ext cx="1847724" cy="43993"/>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lvl="0" indent="-173038" defTabSz="914400" eaLnBrk="1" fontAlgn="auto" latinLnBrk="0" hangingPunct="1">
                <a:lnSpc>
                  <a:spcPct val="100000"/>
                </a:lnSpc>
                <a:spcBef>
                  <a:spcPts val="0"/>
                </a:spcBef>
                <a:spcAft>
                  <a:spcPts val="0"/>
                </a:spcAft>
                <a:buClrTx/>
                <a:buSzTx/>
                <a:buFont typeface="Arial" pitchFamily="34" charset="0"/>
                <a:buChar char="•"/>
                <a:tabLst/>
                <a:defRPr/>
              </a:pPr>
              <a:endParaRPr kumimoji="0" lang="en-GB" sz="2000" b="0" i="0" u="none" strike="noStrike" kern="0" cap="none" spc="0" normalizeH="0" baseline="0" noProof="0" dirty="0">
                <a:ln>
                  <a:noFill/>
                </a:ln>
                <a:solidFill>
                  <a:srgbClr val="FFFFFF"/>
                </a:solidFill>
                <a:effectLst/>
                <a:uLnTx/>
                <a:uFillTx/>
              </a:endParaRPr>
            </a:p>
          </p:txBody>
        </p:sp>
        <p:sp>
          <p:nvSpPr>
            <p:cNvPr id="50" name="Rectangle 408"/>
            <p:cNvSpPr/>
            <p:nvPr/>
          </p:nvSpPr>
          <p:spPr bwMode="auto">
            <a:xfrm>
              <a:off x="-2517738" y="2437840"/>
              <a:ext cx="1099835" cy="43993"/>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lvl="0" indent="-173038" defTabSz="914400" eaLnBrk="1" fontAlgn="auto" latinLnBrk="0" hangingPunct="1">
                <a:lnSpc>
                  <a:spcPct val="100000"/>
                </a:lnSpc>
                <a:spcBef>
                  <a:spcPts val="0"/>
                </a:spcBef>
                <a:spcAft>
                  <a:spcPts val="0"/>
                </a:spcAft>
                <a:buClrTx/>
                <a:buSzTx/>
                <a:buFont typeface="Arial" pitchFamily="34" charset="0"/>
                <a:buChar char="•"/>
                <a:tabLst/>
                <a:defRPr/>
              </a:pPr>
              <a:endParaRPr kumimoji="0" lang="en-GB" sz="2000" b="0" i="0" u="none" strike="noStrike" kern="0" cap="none" spc="0" normalizeH="0" baseline="0" noProof="0" dirty="0">
                <a:ln>
                  <a:noFill/>
                </a:ln>
                <a:solidFill>
                  <a:srgbClr val="FFFFFF"/>
                </a:solidFill>
                <a:effectLst/>
                <a:uLnTx/>
                <a:uFillTx/>
              </a:endParaRPr>
            </a:p>
          </p:txBody>
        </p:sp>
        <p:sp>
          <p:nvSpPr>
            <p:cNvPr id="51" name="Rectangle 409"/>
            <p:cNvSpPr/>
            <p:nvPr/>
          </p:nvSpPr>
          <p:spPr bwMode="auto">
            <a:xfrm>
              <a:off x="-2517738" y="2569830"/>
              <a:ext cx="879868" cy="43993"/>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lvl="0" indent="-173038" defTabSz="914400" eaLnBrk="1" fontAlgn="auto" latinLnBrk="0" hangingPunct="1">
                <a:lnSpc>
                  <a:spcPct val="100000"/>
                </a:lnSpc>
                <a:spcBef>
                  <a:spcPts val="0"/>
                </a:spcBef>
                <a:spcAft>
                  <a:spcPts val="0"/>
                </a:spcAft>
                <a:buClrTx/>
                <a:buSzTx/>
                <a:buFont typeface="Arial" pitchFamily="34" charset="0"/>
                <a:buChar char="•"/>
                <a:tabLst/>
                <a:defRPr/>
              </a:pPr>
              <a:endParaRPr kumimoji="0" lang="en-GB" sz="2000" b="0" i="0" u="none" strike="noStrike" kern="0" cap="none" spc="0" normalizeH="0" baseline="0" noProof="0" dirty="0">
                <a:ln>
                  <a:noFill/>
                </a:ln>
                <a:solidFill>
                  <a:srgbClr val="FFFFFF"/>
                </a:solidFill>
                <a:effectLst/>
                <a:uLnTx/>
                <a:uFillTx/>
              </a:endParaRPr>
            </a:p>
          </p:txBody>
        </p:sp>
        <p:sp>
          <p:nvSpPr>
            <p:cNvPr id="52" name="Rectangle 410"/>
            <p:cNvSpPr/>
            <p:nvPr/>
          </p:nvSpPr>
          <p:spPr bwMode="auto">
            <a:xfrm>
              <a:off x="-1549883" y="2569830"/>
              <a:ext cx="879868" cy="43993"/>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lvl="0" indent="-173038" defTabSz="914400" eaLnBrk="1" fontAlgn="auto" latinLnBrk="0" hangingPunct="1">
                <a:lnSpc>
                  <a:spcPct val="100000"/>
                </a:lnSpc>
                <a:spcBef>
                  <a:spcPts val="0"/>
                </a:spcBef>
                <a:spcAft>
                  <a:spcPts val="0"/>
                </a:spcAft>
                <a:buClrTx/>
                <a:buSzTx/>
                <a:buFont typeface="Arial" pitchFamily="34" charset="0"/>
                <a:buChar char="•"/>
                <a:tabLst/>
                <a:defRPr/>
              </a:pPr>
              <a:endParaRPr kumimoji="0" lang="en-GB" sz="2000" b="0" i="0" u="none" strike="noStrike" kern="0" cap="none" spc="0" normalizeH="0" baseline="0" noProof="0" dirty="0">
                <a:ln>
                  <a:noFill/>
                </a:ln>
                <a:solidFill>
                  <a:srgbClr val="FFFFFF"/>
                </a:solidFill>
                <a:effectLst/>
                <a:uLnTx/>
                <a:uFillTx/>
              </a:endParaRPr>
            </a:p>
          </p:txBody>
        </p:sp>
        <p:sp>
          <p:nvSpPr>
            <p:cNvPr id="53" name="Rectangle 411"/>
            <p:cNvSpPr/>
            <p:nvPr/>
          </p:nvSpPr>
          <p:spPr bwMode="auto">
            <a:xfrm>
              <a:off x="-2517738" y="2701830"/>
              <a:ext cx="571914" cy="43993"/>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lvl="0" indent="-173038" defTabSz="914400" eaLnBrk="1" fontAlgn="auto" latinLnBrk="0" hangingPunct="1">
                <a:lnSpc>
                  <a:spcPct val="100000"/>
                </a:lnSpc>
                <a:spcBef>
                  <a:spcPts val="0"/>
                </a:spcBef>
                <a:spcAft>
                  <a:spcPts val="0"/>
                </a:spcAft>
                <a:buClrTx/>
                <a:buSzTx/>
                <a:buFont typeface="Arial" pitchFamily="34" charset="0"/>
                <a:buChar char="•"/>
                <a:tabLst/>
                <a:defRPr/>
              </a:pPr>
              <a:endParaRPr kumimoji="0" lang="en-GB" sz="2000" b="0" i="0" u="none" strike="noStrike" kern="0" cap="none" spc="0" normalizeH="0" baseline="0" noProof="0" dirty="0">
                <a:ln>
                  <a:noFill/>
                </a:ln>
                <a:solidFill>
                  <a:srgbClr val="FFFFFF"/>
                </a:solidFill>
                <a:effectLst/>
                <a:uLnTx/>
                <a:uFillTx/>
              </a:endParaRPr>
            </a:p>
          </p:txBody>
        </p:sp>
        <p:sp>
          <p:nvSpPr>
            <p:cNvPr id="54" name="Rectangle 412"/>
            <p:cNvSpPr/>
            <p:nvPr/>
          </p:nvSpPr>
          <p:spPr bwMode="auto">
            <a:xfrm>
              <a:off x="-1813971" y="2701830"/>
              <a:ext cx="571914" cy="43993"/>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lvl="0" indent="-173038" defTabSz="914400" eaLnBrk="1" fontAlgn="auto" latinLnBrk="0" hangingPunct="1">
                <a:lnSpc>
                  <a:spcPct val="100000"/>
                </a:lnSpc>
                <a:spcBef>
                  <a:spcPts val="0"/>
                </a:spcBef>
                <a:spcAft>
                  <a:spcPts val="0"/>
                </a:spcAft>
                <a:buClrTx/>
                <a:buSzTx/>
                <a:buFont typeface="Arial" pitchFamily="34" charset="0"/>
                <a:buChar char="•"/>
                <a:tabLst/>
                <a:defRPr/>
              </a:pPr>
              <a:endParaRPr kumimoji="0" lang="en-GB" sz="2000" b="0" i="0" u="none" strike="noStrike" kern="0" cap="none" spc="0" normalizeH="0" baseline="0" noProof="0" dirty="0">
                <a:ln>
                  <a:noFill/>
                </a:ln>
                <a:solidFill>
                  <a:srgbClr val="FFFFFF"/>
                </a:solidFill>
                <a:effectLst/>
                <a:uLnTx/>
                <a:uFillTx/>
              </a:endParaRPr>
            </a:p>
          </p:txBody>
        </p:sp>
        <p:sp>
          <p:nvSpPr>
            <p:cNvPr id="55" name="Rectangle 413"/>
            <p:cNvSpPr/>
            <p:nvPr/>
          </p:nvSpPr>
          <p:spPr bwMode="auto">
            <a:xfrm>
              <a:off x="-3485906" y="2921817"/>
              <a:ext cx="879868" cy="43993"/>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lvl="0" indent="-173038" defTabSz="914400" eaLnBrk="1" fontAlgn="auto" latinLnBrk="0" hangingPunct="1">
                <a:lnSpc>
                  <a:spcPct val="100000"/>
                </a:lnSpc>
                <a:spcBef>
                  <a:spcPts val="0"/>
                </a:spcBef>
                <a:spcAft>
                  <a:spcPts val="0"/>
                </a:spcAft>
                <a:buClrTx/>
                <a:buSzTx/>
                <a:buFont typeface="Arial" pitchFamily="34" charset="0"/>
                <a:buChar char="•"/>
                <a:tabLst/>
                <a:defRPr/>
              </a:pPr>
              <a:endParaRPr kumimoji="0" lang="en-GB" sz="2000" b="0" i="0" u="none" strike="noStrike" kern="0" cap="none" spc="0" normalizeH="0" baseline="0" noProof="0" dirty="0">
                <a:ln>
                  <a:noFill/>
                </a:ln>
                <a:solidFill>
                  <a:srgbClr val="FFFFFF"/>
                </a:solidFill>
                <a:effectLst/>
                <a:uLnTx/>
                <a:uFillTx/>
              </a:endParaRPr>
            </a:p>
          </p:txBody>
        </p:sp>
        <p:grpSp>
          <p:nvGrpSpPr>
            <p:cNvPr id="56" name="Group 424"/>
            <p:cNvGrpSpPr/>
            <p:nvPr/>
          </p:nvGrpSpPr>
          <p:grpSpPr>
            <a:xfrm>
              <a:off x="-3434886" y="1572419"/>
              <a:ext cx="2787253" cy="377078"/>
              <a:chOff x="9294539" y="1572419"/>
              <a:chExt cx="2546350" cy="344487"/>
            </a:xfrm>
            <a:grpFill/>
          </p:grpSpPr>
          <p:sp>
            <p:nvSpPr>
              <p:cNvPr id="57" name="Freeform 232"/>
              <p:cNvSpPr>
                <a:spLocks/>
              </p:cNvSpPr>
              <p:nvPr/>
            </p:nvSpPr>
            <p:spPr bwMode="auto">
              <a:xfrm>
                <a:off x="9294539" y="1575594"/>
                <a:ext cx="276225" cy="334962"/>
              </a:xfrm>
              <a:custGeom>
                <a:avLst/>
                <a:gdLst/>
                <a:ahLst/>
                <a:cxnLst>
                  <a:cxn ang="0">
                    <a:pos x="52" y="211"/>
                  </a:cxn>
                  <a:cxn ang="0">
                    <a:pos x="0" y="211"/>
                  </a:cxn>
                  <a:cxn ang="0">
                    <a:pos x="0" y="0"/>
                  </a:cxn>
                  <a:cxn ang="0">
                    <a:pos x="47" y="0"/>
                  </a:cxn>
                  <a:cxn ang="0">
                    <a:pos x="123" y="118"/>
                  </a:cxn>
                  <a:cxn ang="0">
                    <a:pos x="123" y="0"/>
                  </a:cxn>
                  <a:cxn ang="0">
                    <a:pos x="174" y="0"/>
                  </a:cxn>
                  <a:cxn ang="0">
                    <a:pos x="174" y="211"/>
                  </a:cxn>
                  <a:cxn ang="0">
                    <a:pos x="130" y="211"/>
                  </a:cxn>
                  <a:cxn ang="0">
                    <a:pos x="52" y="95"/>
                  </a:cxn>
                  <a:cxn ang="0">
                    <a:pos x="52" y="211"/>
                  </a:cxn>
                </a:cxnLst>
                <a:rect l="0" t="0" r="r" b="b"/>
                <a:pathLst>
                  <a:path w="174" h="211">
                    <a:moveTo>
                      <a:pt x="52" y="211"/>
                    </a:moveTo>
                    <a:lnTo>
                      <a:pt x="0" y="211"/>
                    </a:lnTo>
                    <a:lnTo>
                      <a:pt x="0" y="0"/>
                    </a:lnTo>
                    <a:lnTo>
                      <a:pt x="47" y="0"/>
                    </a:lnTo>
                    <a:lnTo>
                      <a:pt x="123" y="118"/>
                    </a:lnTo>
                    <a:lnTo>
                      <a:pt x="123" y="0"/>
                    </a:lnTo>
                    <a:lnTo>
                      <a:pt x="174" y="0"/>
                    </a:lnTo>
                    <a:lnTo>
                      <a:pt x="174" y="211"/>
                    </a:lnTo>
                    <a:lnTo>
                      <a:pt x="130" y="211"/>
                    </a:lnTo>
                    <a:lnTo>
                      <a:pt x="52" y="95"/>
                    </a:lnTo>
                    <a:lnTo>
                      <a:pt x="52" y="21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srgbClr val="404040"/>
                  </a:solidFill>
                  <a:effectLst/>
                  <a:uLnTx/>
                  <a:uFillTx/>
                  <a:latin typeface="Calibri"/>
                </a:endParaRPr>
              </a:p>
            </p:txBody>
          </p:sp>
          <p:sp>
            <p:nvSpPr>
              <p:cNvPr id="58" name="Freeform 233"/>
              <p:cNvSpPr>
                <a:spLocks/>
              </p:cNvSpPr>
              <p:nvPr/>
            </p:nvSpPr>
            <p:spPr bwMode="auto">
              <a:xfrm>
                <a:off x="9624739" y="1575594"/>
                <a:ext cx="179388" cy="334962"/>
              </a:xfrm>
              <a:custGeom>
                <a:avLst/>
                <a:gdLst/>
                <a:ahLst/>
                <a:cxnLst>
                  <a:cxn ang="0">
                    <a:pos x="113" y="211"/>
                  </a:cxn>
                  <a:cxn ang="0">
                    <a:pos x="0" y="211"/>
                  </a:cxn>
                  <a:cxn ang="0">
                    <a:pos x="0" y="0"/>
                  </a:cxn>
                  <a:cxn ang="0">
                    <a:pos x="113" y="0"/>
                  </a:cxn>
                  <a:cxn ang="0">
                    <a:pos x="113" y="47"/>
                  </a:cxn>
                  <a:cxn ang="0">
                    <a:pos x="49" y="47"/>
                  </a:cxn>
                  <a:cxn ang="0">
                    <a:pos x="49" y="81"/>
                  </a:cxn>
                  <a:cxn ang="0">
                    <a:pos x="113" y="81"/>
                  </a:cxn>
                  <a:cxn ang="0">
                    <a:pos x="113" y="128"/>
                  </a:cxn>
                  <a:cxn ang="0">
                    <a:pos x="49" y="128"/>
                  </a:cxn>
                  <a:cxn ang="0">
                    <a:pos x="49" y="163"/>
                  </a:cxn>
                  <a:cxn ang="0">
                    <a:pos x="113" y="163"/>
                  </a:cxn>
                  <a:cxn ang="0">
                    <a:pos x="113" y="211"/>
                  </a:cxn>
                </a:cxnLst>
                <a:rect l="0" t="0" r="r" b="b"/>
                <a:pathLst>
                  <a:path w="113" h="211">
                    <a:moveTo>
                      <a:pt x="113" y="211"/>
                    </a:moveTo>
                    <a:lnTo>
                      <a:pt x="0" y="211"/>
                    </a:lnTo>
                    <a:lnTo>
                      <a:pt x="0" y="0"/>
                    </a:lnTo>
                    <a:lnTo>
                      <a:pt x="113" y="0"/>
                    </a:lnTo>
                    <a:lnTo>
                      <a:pt x="113" y="47"/>
                    </a:lnTo>
                    <a:lnTo>
                      <a:pt x="49" y="47"/>
                    </a:lnTo>
                    <a:lnTo>
                      <a:pt x="49" y="81"/>
                    </a:lnTo>
                    <a:lnTo>
                      <a:pt x="113" y="81"/>
                    </a:lnTo>
                    <a:lnTo>
                      <a:pt x="113" y="128"/>
                    </a:lnTo>
                    <a:lnTo>
                      <a:pt x="49" y="128"/>
                    </a:lnTo>
                    <a:lnTo>
                      <a:pt x="49" y="163"/>
                    </a:lnTo>
                    <a:lnTo>
                      <a:pt x="113" y="163"/>
                    </a:lnTo>
                    <a:lnTo>
                      <a:pt x="113" y="21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srgbClr val="404040"/>
                  </a:solidFill>
                  <a:effectLst/>
                  <a:uLnTx/>
                  <a:uFillTx/>
                  <a:latin typeface="Calibri"/>
                </a:endParaRPr>
              </a:p>
            </p:txBody>
          </p:sp>
          <p:sp>
            <p:nvSpPr>
              <p:cNvPr id="59" name="Freeform 234"/>
              <p:cNvSpPr>
                <a:spLocks/>
              </p:cNvSpPr>
              <p:nvPr/>
            </p:nvSpPr>
            <p:spPr bwMode="auto">
              <a:xfrm>
                <a:off x="9818414" y="1575594"/>
                <a:ext cx="431800" cy="334962"/>
              </a:xfrm>
              <a:custGeom>
                <a:avLst/>
                <a:gdLst/>
                <a:ahLst/>
                <a:cxnLst>
                  <a:cxn ang="0">
                    <a:pos x="104" y="211"/>
                  </a:cxn>
                  <a:cxn ang="0">
                    <a:pos x="57" y="211"/>
                  </a:cxn>
                  <a:cxn ang="0">
                    <a:pos x="0" y="0"/>
                  </a:cxn>
                  <a:cxn ang="0">
                    <a:pos x="57" y="0"/>
                  </a:cxn>
                  <a:cxn ang="0">
                    <a:pos x="83" y="121"/>
                  </a:cxn>
                  <a:cxn ang="0">
                    <a:pos x="114" y="0"/>
                  </a:cxn>
                  <a:cxn ang="0">
                    <a:pos x="159" y="0"/>
                  </a:cxn>
                  <a:cxn ang="0">
                    <a:pos x="189" y="121"/>
                  </a:cxn>
                  <a:cxn ang="0">
                    <a:pos x="218" y="0"/>
                  </a:cxn>
                  <a:cxn ang="0">
                    <a:pos x="272" y="0"/>
                  </a:cxn>
                  <a:cxn ang="0">
                    <a:pos x="215" y="211"/>
                  </a:cxn>
                  <a:cxn ang="0">
                    <a:pos x="168" y="211"/>
                  </a:cxn>
                  <a:cxn ang="0">
                    <a:pos x="137" y="95"/>
                  </a:cxn>
                  <a:cxn ang="0">
                    <a:pos x="104" y="211"/>
                  </a:cxn>
                </a:cxnLst>
                <a:rect l="0" t="0" r="r" b="b"/>
                <a:pathLst>
                  <a:path w="272" h="211">
                    <a:moveTo>
                      <a:pt x="104" y="211"/>
                    </a:moveTo>
                    <a:lnTo>
                      <a:pt x="57" y="211"/>
                    </a:lnTo>
                    <a:lnTo>
                      <a:pt x="0" y="0"/>
                    </a:lnTo>
                    <a:lnTo>
                      <a:pt x="57" y="0"/>
                    </a:lnTo>
                    <a:lnTo>
                      <a:pt x="83" y="121"/>
                    </a:lnTo>
                    <a:lnTo>
                      <a:pt x="114" y="0"/>
                    </a:lnTo>
                    <a:lnTo>
                      <a:pt x="159" y="0"/>
                    </a:lnTo>
                    <a:lnTo>
                      <a:pt x="189" y="121"/>
                    </a:lnTo>
                    <a:lnTo>
                      <a:pt x="218" y="0"/>
                    </a:lnTo>
                    <a:lnTo>
                      <a:pt x="272" y="0"/>
                    </a:lnTo>
                    <a:lnTo>
                      <a:pt x="215" y="211"/>
                    </a:lnTo>
                    <a:lnTo>
                      <a:pt x="168" y="211"/>
                    </a:lnTo>
                    <a:lnTo>
                      <a:pt x="137" y="95"/>
                    </a:lnTo>
                    <a:lnTo>
                      <a:pt x="104" y="21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srgbClr val="404040"/>
                  </a:solidFill>
                  <a:effectLst/>
                  <a:uLnTx/>
                  <a:uFillTx/>
                  <a:latin typeface="Calibri"/>
                </a:endParaRPr>
              </a:p>
            </p:txBody>
          </p:sp>
          <p:sp>
            <p:nvSpPr>
              <p:cNvPr id="60" name="Freeform 235"/>
              <p:cNvSpPr>
                <a:spLocks/>
              </p:cNvSpPr>
              <p:nvPr/>
            </p:nvSpPr>
            <p:spPr bwMode="auto">
              <a:xfrm>
                <a:off x="10253389" y="1572419"/>
                <a:ext cx="222250" cy="344487"/>
              </a:xfrm>
              <a:custGeom>
                <a:avLst/>
                <a:gdLst/>
                <a:ahLst/>
                <a:cxnLst>
                  <a:cxn ang="0">
                    <a:pos x="0" y="61"/>
                  </a:cxn>
                  <a:cxn ang="0">
                    <a:pos x="20" y="61"/>
                  </a:cxn>
                  <a:cxn ang="0">
                    <a:pos x="20" y="62"/>
                  </a:cxn>
                  <a:cxn ang="0">
                    <a:pos x="22" y="70"/>
                  </a:cxn>
                  <a:cxn ang="0">
                    <a:pos x="29" y="73"/>
                  </a:cxn>
                  <a:cxn ang="0">
                    <a:pos x="35" y="71"/>
                  </a:cxn>
                  <a:cxn ang="0">
                    <a:pos x="37" y="65"/>
                  </a:cxn>
                  <a:cxn ang="0">
                    <a:pos x="26" y="54"/>
                  </a:cxn>
                  <a:cxn ang="0">
                    <a:pos x="21" y="52"/>
                  </a:cxn>
                  <a:cxn ang="0">
                    <a:pos x="6" y="41"/>
                  </a:cxn>
                  <a:cxn ang="0">
                    <a:pos x="1" y="27"/>
                  </a:cxn>
                  <a:cxn ang="0">
                    <a:pos x="10" y="7"/>
                  </a:cxn>
                  <a:cxn ang="0">
                    <a:pos x="31" y="0"/>
                  </a:cxn>
                  <a:cxn ang="0">
                    <a:pos x="51" y="7"/>
                  </a:cxn>
                  <a:cxn ang="0">
                    <a:pos x="58" y="26"/>
                  </a:cxn>
                  <a:cxn ang="0">
                    <a:pos x="58" y="27"/>
                  </a:cxn>
                  <a:cxn ang="0">
                    <a:pos x="38" y="27"/>
                  </a:cxn>
                  <a:cxn ang="0">
                    <a:pos x="36" y="21"/>
                  </a:cxn>
                  <a:cxn ang="0">
                    <a:pos x="30" y="18"/>
                  </a:cxn>
                  <a:cxn ang="0">
                    <a:pos x="25" y="20"/>
                  </a:cxn>
                  <a:cxn ang="0">
                    <a:pos x="23" y="25"/>
                  </a:cxn>
                  <a:cxn ang="0">
                    <a:pos x="35" y="36"/>
                  </a:cxn>
                  <a:cxn ang="0">
                    <a:pos x="41" y="39"/>
                  </a:cxn>
                  <a:cxn ang="0">
                    <a:pos x="55" y="50"/>
                  </a:cxn>
                  <a:cxn ang="0">
                    <a:pos x="59" y="64"/>
                  </a:cxn>
                  <a:cxn ang="0">
                    <a:pos x="51" y="84"/>
                  </a:cxn>
                  <a:cxn ang="0">
                    <a:pos x="30" y="92"/>
                  </a:cxn>
                  <a:cxn ang="0">
                    <a:pos x="7" y="84"/>
                  </a:cxn>
                  <a:cxn ang="0">
                    <a:pos x="0" y="63"/>
                  </a:cxn>
                  <a:cxn ang="0">
                    <a:pos x="0" y="61"/>
                  </a:cxn>
                </a:cxnLst>
                <a:rect l="0" t="0" r="r" b="b"/>
                <a:pathLst>
                  <a:path w="59" h="92">
                    <a:moveTo>
                      <a:pt x="0" y="61"/>
                    </a:moveTo>
                    <a:cubicBezTo>
                      <a:pt x="20" y="61"/>
                      <a:pt x="20" y="61"/>
                      <a:pt x="20" y="61"/>
                    </a:cubicBezTo>
                    <a:cubicBezTo>
                      <a:pt x="20" y="62"/>
                      <a:pt x="20" y="62"/>
                      <a:pt x="20" y="62"/>
                    </a:cubicBezTo>
                    <a:cubicBezTo>
                      <a:pt x="20" y="65"/>
                      <a:pt x="21" y="68"/>
                      <a:pt x="22" y="70"/>
                    </a:cubicBezTo>
                    <a:cubicBezTo>
                      <a:pt x="24" y="72"/>
                      <a:pt x="26" y="73"/>
                      <a:pt x="29" y="73"/>
                    </a:cubicBezTo>
                    <a:cubicBezTo>
                      <a:pt x="31" y="73"/>
                      <a:pt x="33" y="72"/>
                      <a:pt x="35" y="71"/>
                    </a:cubicBezTo>
                    <a:cubicBezTo>
                      <a:pt x="36" y="69"/>
                      <a:pt x="37" y="67"/>
                      <a:pt x="37" y="65"/>
                    </a:cubicBezTo>
                    <a:cubicBezTo>
                      <a:pt x="37" y="61"/>
                      <a:pt x="33" y="57"/>
                      <a:pt x="26" y="54"/>
                    </a:cubicBezTo>
                    <a:cubicBezTo>
                      <a:pt x="24" y="53"/>
                      <a:pt x="22" y="53"/>
                      <a:pt x="21" y="52"/>
                    </a:cubicBezTo>
                    <a:cubicBezTo>
                      <a:pt x="14" y="49"/>
                      <a:pt x="10" y="46"/>
                      <a:pt x="6" y="41"/>
                    </a:cubicBezTo>
                    <a:cubicBezTo>
                      <a:pt x="3" y="37"/>
                      <a:pt x="1" y="32"/>
                      <a:pt x="1" y="27"/>
                    </a:cubicBezTo>
                    <a:cubicBezTo>
                      <a:pt x="1" y="19"/>
                      <a:pt x="4" y="12"/>
                      <a:pt x="10" y="7"/>
                    </a:cubicBezTo>
                    <a:cubicBezTo>
                      <a:pt x="15" y="2"/>
                      <a:pt x="22" y="0"/>
                      <a:pt x="31" y="0"/>
                    </a:cubicBezTo>
                    <a:cubicBezTo>
                      <a:pt x="39" y="0"/>
                      <a:pt x="46" y="2"/>
                      <a:pt x="51" y="7"/>
                    </a:cubicBezTo>
                    <a:cubicBezTo>
                      <a:pt x="56" y="12"/>
                      <a:pt x="58" y="18"/>
                      <a:pt x="58" y="26"/>
                    </a:cubicBezTo>
                    <a:cubicBezTo>
                      <a:pt x="58" y="27"/>
                      <a:pt x="58" y="27"/>
                      <a:pt x="58" y="27"/>
                    </a:cubicBezTo>
                    <a:cubicBezTo>
                      <a:pt x="38" y="27"/>
                      <a:pt x="38" y="27"/>
                      <a:pt x="38" y="27"/>
                    </a:cubicBezTo>
                    <a:cubicBezTo>
                      <a:pt x="38" y="24"/>
                      <a:pt x="38" y="22"/>
                      <a:pt x="36" y="21"/>
                    </a:cubicBezTo>
                    <a:cubicBezTo>
                      <a:pt x="35" y="19"/>
                      <a:pt x="33" y="18"/>
                      <a:pt x="30" y="18"/>
                    </a:cubicBezTo>
                    <a:cubicBezTo>
                      <a:pt x="28" y="18"/>
                      <a:pt x="27" y="19"/>
                      <a:pt x="25" y="20"/>
                    </a:cubicBezTo>
                    <a:cubicBezTo>
                      <a:pt x="24" y="22"/>
                      <a:pt x="23" y="23"/>
                      <a:pt x="23" y="25"/>
                    </a:cubicBezTo>
                    <a:cubicBezTo>
                      <a:pt x="23" y="29"/>
                      <a:pt x="27" y="32"/>
                      <a:pt x="35" y="36"/>
                    </a:cubicBezTo>
                    <a:cubicBezTo>
                      <a:pt x="37" y="37"/>
                      <a:pt x="40" y="38"/>
                      <a:pt x="41" y="39"/>
                    </a:cubicBezTo>
                    <a:cubicBezTo>
                      <a:pt x="47" y="42"/>
                      <a:pt x="52" y="46"/>
                      <a:pt x="55" y="50"/>
                    </a:cubicBezTo>
                    <a:cubicBezTo>
                      <a:pt x="58" y="54"/>
                      <a:pt x="59" y="58"/>
                      <a:pt x="59" y="64"/>
                    </a:cubicBezTo>
                    <a:cubicBezTo>
                      <a:pt x="59" y="71"/>
                      <a:pt x="56" y="78"/>
                      <a:pt x="51" y="84"/>
                    </a:cubicBezTo>
                    <a:cubicBezTo>
                      <a:pt x="45" y="89"/>
                      <a:pt x="38" y="92"/>
                      <a:pt x="30" y="92"/>
                    </a:cubicBezTo>
                    <a:cubicBezTo>
                      <a:pt x="20" y="92"/>
                      <a:pt x="13" y="89"/>
                      <a:pt x="7" y="84"/>
                    </a:cubicBezTo>
                    <a:cubicBezTo>
                      <a:pt x="2" y="79"/>
                      <a:pt x="0" y="72"/>
                      <a:pt x="0" y="63"/>
                    </a:cubicBezTo>
                    <a:lnTo>
                      <a:pt x="0" y="6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srgbClr val="404040"/>
                  </a:solidFill>
                  <a:effectLst/>
                  <a:uLnTx/>
                  <a:uFillTx/>
                  <a:latin typeface="Calibri"/>
                </a:endParaRPr>
              </a:p>
            </p:txBody>
          </p:sp>
          <p:sp>
            <p:nvSpPr>
              <p:cNvPr id="61" name="Freeform 236"/>
              <p:cNvSpPr>
                <a:spLocks/>
              </p:cNvSpPr>
              <p:nvPr/>
            </p:nvSpPr>
            <p:spPr bwMode="auto">
              <a:xfrm>
                <a:off x="10516914" y="1575594"/>
                <a:ext cx="176213" cy="334962"/>
              </a:xfrm>
              <a:custGeom>
                <a:avLst/>
                <a:gdLst/>
                <a:ahLst/>
                <a:cxnLst>
                  <a:cxn ang="0">
                    <a:pos x="111" y="211"/>
                  </a:cxn>
                  <a:cxn ang="0">
                    <a:pos x="0" y="211"/>
                  </a:cxn>
                  <a:cxn ang="0">
                    <a:pos x="0" y="0"/>
                  </a:cxn>
                  <a:cxn ang="0">
                    <a:pos x="52" y="0"/>
                  </a:cxn>
                  <a:cxn ang="0">
                    <a:pos x="52" y="163"/>
                  </a:cxn>
                  <a:cxn ang="0">
                    <a:pos x="111" y="163"/>
                  </a:cxn>
                  <a:cxn ang="0">
                    <a:pos x="111" y="211"/>
                  </a:cxn>
                </a:cxnLst>
                <a:rect l="0" t="0" r="r" b="b"/>
                <a:pathLst>
                  <a:path w="111" h="211">
                    <a:moveTo>
                      <a:pt x="111" y="211"/>
                    </a:moveTo>
                    <a:lnTo>
                      <a:pt x="0" y="211"/>
                    </a:lnTo>
                    <a:lnTo>
                      <a:pt x="0" y="0"/>
                    </a:lnTo>
                    <a:lnTo>
                      <a:pt x="52" y="0"/>
                    </a:lnTo>
                    <a:lnTo>
                      <a:pt x="52" y="163"/>
                    </a:lnTo>
                    <a:lnTo>
                      <a:pt x="111" y="163"/>
                    </a:lnTo>
                    <a:lnTo>
                      <a:pt x="111" y="21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srgbClr val="404040"/>
                  </a:solidFill>
                  <a:effectLst/>
                  <a:uLnTx/>
                  <a:uFillTx/>
                  <a:latin typeface="Calibri"/>
                </a:endParaRPr>
              </a:p>
            </p:txBody>
          </p:sp>
          <p:sp>
            <p:nvSpPr>
              <p:cNvPr id="62" name="Freeform 237"/>
              <p:cNvSpPr>
                <a:spLocks/>
              </p:cNvSpPr>
              <p:nvPr/>
            </p:nvSpPr>
            <p:spPr bwMode="auto">
              <a:xfrm>
                <a:off x="10723289" y="1575594"/>
                <a:ext cx="179388" cy="334962"/>
              </a:xfrm>
              <a:custGeom>
                <a:avLst/>
                <a:gdLst/>
                <a:ahLst/>
                <a:cxnLst>
                  <a:cxn ang="0">
                    <a:pos x="113" y="211"/>
                  </a:cxn>
                  <a:cxn ang="0">
                    <a:pos x="0" y="211"/>
                  </a:cxn>
                  <a:cxn ang="0">
                    <a:pos x="0" y="0"/>
                  </a:cxn>
                  <a:cxn ang="0">
                    <a:pos x="113" y="0"/>
                  </a:cxn>
                  <a:cxn ang="0">
                    <a:pos x="113" y="47"/>
                  </a:cxn>
                  <a:cxn ang="0">
                    <a:pos x="49" y="47"/>
                  </a:cxn>
                  <a:cxn ang="0">
                    <a:pos x="49" y="81"/>
                  </a:cxn>
                  <a:cxn ang="0">
                    <a:pos x="113" y="81"/>
                  </a:cxn>
                  <a:cxn ang="0">
                    <a:pos x="113" y="128"/>
                  </a:cxn>
                  <a:cxn ang="0">
                    <a:pos x="49" y="128"/>
                  </a:cxn>
                  <a:cxn ang="0">
                    <a:pos x="49" y="163"/>
                  </a:cxn>
                  <a:cxn ang="0">
                    <a:pos x="113" y="163"/>
                  </a:cxn>
                  <a:cxn ang="0">
                    <a:pos x="113" y="211"/>
                  </a:cxn>
                </a:cxnLst>
                <a:rect l="0" t="0" r="r" b="b"/>
                <a:pathLst>
                  <a:path w="113" h="211">
                    <a:moveTo>
                      <a:pt x="113" y="211"/>
                    </a:moveTo>
                    <a:lnTo>
                      <a:pt x="0" y="211"/>
                    </a:lnTo>
                    <a:lnTo>
                      <a:pt x="0" y="0"/>
                    </a:lnTo>
                    <a:lnTo>
                      <a:pt x="113" y="0"/>
                    </a:lnTo>
                    <a:lnTo>
                      <a:pt x="113" y="47"/>
                    </a:lnTo>
                    <a:lnTo>
                      <a:pt x="49" y="47"/>
                    </a:lnTo>
                    <a:lnTo>
                      <a:pt x="49" y="81"/>
                    </a:lnTo>
                    <a:lnTo>
                      <a:pt x="113" y="81"/>
                    </a:lnTo>
                    <a:lnTo>
                      <a:pt x="113" y="128"/>
                    </a:lnTo>
                    <a:lnTo>
                      <a:pt x="49" y="128"/>
                    </a:lnTo>
                    <a:lnTo>
                      <a:pt x="49" y="163"/>
                    </a:lnTo>
                    <a:lnTo>
                      <a:pt x="113" y="163"/>
                    </a:lnTo>
                    <a:lnTo>
                      <a:pt x="113" y="21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srgbClr val="404040"/>
                  </a:solidFill>
                  <a:effectLst/>
                  <a:uLnTx/>
                  <a:uFillTx/>
                  <a:latin typeface="Calibri"/>
                </a:endParaRPr>
              </a:p>
            </p:txBody>
          </p:sp>
          <p:sp>
            <p:nvSpPr>
              <p:cNvPr id="63" name="Freeform 238"/>
              <p:cNvSpPr>
                <a:spLocks/>
              </p:cNvSpPr>
              <p:nvPr/>
            </p:nvSpPr>
            <p:spPr bwMode="auto">
              <a:xfrm>
                <a:off x="10929664" y="1575594"/>
                <a:ext cx="206375" cy="334962"/>
              </a:xfrm>
              <a:custGeom>
                <a:avLst/>
                <a:gdLst/>
                <a:ahLst/>
                <a:cxnLst>
                  <a:cxn ang="0">
                    <a:pos x="89" y="211"/>
                  </a:cxn>
                  <a:cxn ang="0">
                    <a:pos x="37" y="211"/>
                  </a:cxn>
                  <a:cxn ang="0">
                    <a:pos x="37" y="50"/>
                  </a:cxn>
                  <a:cxn ang="0">
                    <a:pos x="0" y="50"/>
                  </a:cxn>
                  <a:cxn ang="0">
                    <a:pos x="0" y="0"/>
                  </a:cxn>
                  <a:cxn ang="0">
                    <a:pos x="130" y="0"/>
                  </a:cxn>
                  <a:cxn ang="0">
                    <a:pos x="130" y="50"/>
                  </a:cxn>
                  <a:cxn ang="0">
                    <a:pos x="89" y="50"/>
                  </a:cxn>
                  <a:cxn ang="0">
                    <a:pos x="89" y="211"/>
                  </a:cxn>
                </a:cxnLst>
                <a:rect l="0" t="0" r="r" b="b"/>
                <a:pathLst>
                  <a:path w="130" h="211">
                    <a:moveTo>
                      <a:pt x="89" y="211"/>
                    </a:moveTo>
                    <a:lnTo>
                      <a:pt x="37" y="211"/>
                    </a:lnTo>
                    <a:lnTo>
                      <a:pt x="37" y="50"/>
                    </a:lnTo>
                    <a:lnTo>
                      <a:pt x="0" y="50"/>
                    </a:lnTo>
                    <a:lnTo>
                      <a:pt x="0" y="0"/>
                    </a:lnTo>
                    <a:lnTo>
                      <a:pt x="130" y="0"/>
                    </a:lnTo>
                    <a:lnTo>
                      <a:pt x="130" y="50"/>
                    </a:lnTo>
                    <a:lnTo>
                      <a:pt x="89" y="50"/>
                    </a:lnTo>
                    <a:lnTo>
                      <a:pt x="89" y="21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srgbClr val="404040"/>
                  </a:solidFill>
                  <a:effectLst/>
                  <a:uLnTx/>
                  <a:uFillTx/>
                  <a:latin typeface="Calibri"/>
                </a:endParaRPr>
              </a:p>
            </p:txBody>
          </p:sp>
          <p:sp>
            <p:nvSpPr>
              <p:cNvPr id="64" name="Freeform 239"/>
              <p:cNvSpPr>
                <a:spLocks/>
              </p:cNvSpPr>
              <p:nvPr/>
            </p:nvSpPr>
            <p:spPr bwMode="auto">
              <a:xfrm>
                <a:off x="11136039" y="1575594"/>
                <a:ext cx="206375" cy="334962"/>
              </a:xfrm>
              <a:custGeom>
                <a:avLst/>
                <a:gdLst/>
                <a:ahLst/>
                <a:cxnLst>
                  <a:cxn ang="0">
                    <a:pos x="89" y="211"/>
                  </a:cxn>
                  <a:cxn ang="0">
                    <a:pos x="37" y="211"/>
                  </a:cxn>
                  <a:cxn ang="0">
                    <a:pos x="37" y="50"/>
                  </a:cxn>
                  <a:cxn ang="0">
                    <a:pos x="0" y="50"/>
                  </a:cxn>
                  <a:cxn ang="0">
                    <a:pos x="0" y="0"/>
                  </a:cxn>
                  <a:cxn ang="0">
                    <a:pos x="130" y="0"/>
                  </a:cxn>
                  <a:cxn ang="0">
                    <a:pos x="130" y="50"/>
                  </a:cxn>
                  <a:cxn ang="0">
                    <a:pos x="89" y="50"/>
                  </a:cxn>
                  <a:cxn ang="0">
                    <a:pos x="89" y="211"/>
                  </a:cxn>
                </a:cxnLst>
                <a:rect l="0" t="0" r="r" b="b"/>
                <a:pathLst>
                  <a:path w="130" h="211">
                    <a:moveTo>
                      <a:pt x="89" y="211"/>
                    </a:moveTo>
                    <a:lnTo>
                      <a:pt x="37" y="211"/>
                    </a:lnTo>
                    <a:lnTo>
                      <a:pt x="37" y="50"/>
                    </a:lnTo>
                    <a:lnTo>
                      <a:pt x="0" y="50"/>
                    </a:lnTo>
                    <a:lnTo>
                      <a:pt x="0" y="0"/>
                    </a:lnTo>
                    <a:lnTo>
                      <a:pt x="130" y="0"/>
                    </a:lnTo>
                    <a:lnTo>
                      <a:pt x="130" y="50"/>
                    </a:lnTo>
                    <a:lnTo>
                      <a:pt x="89" y="50"/>
                    </a:lnTo>
                    <a:lnTo>
                      <a:pt x="89" y="21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srgbClr val="404040"/>
                  </a:solidFill>
                  <a:effectLst/>
                  <a:uLnTx/>
                  <a:uFillTx/>
                  <a:latin typeface="Calibri"/>
                </a:endParaRPr>
              </a:p>
            </p:txBody>
          </p:sp>
          <p:sp>
            <p:nvSpPr>
              <p:cNvPr id="65" name="Freeform 240"/>
              <p:cNvSpPr>
                <a:spLocks/>
              </p:cNvSpPr>
              <p:nvPr/>
            </p:nvSpPr>
            <p:spPr bwMode="auto">
              <a:xfrm>
                <a:off x="11364639" y="1575594"/>
                <a:ext cx="179388" cy="334962"/>
              </a:xfrm>
              <a:custGeom>
                <a:avLst/>
                <a:gdLst/>
                <a:ahLst/>
                <a:cxnLst>
                  <a:cxn ang="0">
                    <a:pos x="113" y="211"/>
                  </a:cxn>
                  <a:cxn ang="0">
                    <a:pos x="0" y="211"/>
                  </a:cxn>
                  <a:cxn ang="0">
                    <a:pos x="0" y="0"/>
                  </a:cxn>
                  <a:cxn ang="0">
                    <a:pos x="113" y="0"/>
                  </a:cxn>
                  <a:cxn ang="0">
                    <a:pos x="113" y="47"/>
                  </a:cxn>
                  <a:cxn ang="0">
                    <a:pos x="49" y="47"/>
                  </a:cxn>
                  <a:cxn ang="0">
                    <a:pos x="49" y="81"/>
                  </a:cxn>
                  <a:cxn ang="0">
                    <a:pos x="113" y="81"/>
                  </a:cxn>
                  <a:cxn ang="0">
                    <a:pos x="113" y="128"/>
                  </a:cxn>
                  <a:cxn ang="0">
                    <a:pos x="49" y="128"/>
                  </a:cxn>
                  <a:cxn ang="0">
                    <a:pos x="49" y="163"/>
                  </a:cxn>
                  <a:cxn ang="0">
                    <a:pos x="113" y="163"/>
                  </a:cxn>
                  <a:cxn ang="0">
                    <a:pos x="113" y="211"/>
                  </a:cxn>
                </a:cxnLst>
                <a:rect l="0" t="0" r="r" b="b"/>
                <a:pathLst>
                  <a:path w="113" h="211">
                    <a:moveTo>
                      <a:pt x="113" y="211"/>
                    </a:moveTo>
                    <a:lnTo>
                      <a:pt x="0" y="211"/>
                    </a:lnTo>
                    <a:lnTo>
                      <a:pt x="0" y="0"/>
                    </a:lnTo>
                    <a:lnTo>
                      <a:pt x="113" y="0"/>
                    </a:lnTo>
                    <a:lnTo>
                      <a:pt x="113" y="47"/>
                    </a:lnTo>
                    <a:lnTo>
                      <a:pt x="49" y="47"/>
                    </a:lnTo>
                    <a:lnTo>
                      <a:pt x="49" y="81"/>
                    </a:lnTo>
                    <a:lnTo>
                      <a:pt x="113" y="81"/>
                    </a:lnTo>
                    <a:lnTo>
                      <a:pt x="113" y="128"/>
                    </a:lnTo>
                    <a:lnTo>
                      <a:pt x="49" y="128"/>
                    </a:lnTo>
                    <a:lnTo>
                      <a:pt x="49" y="163"/>
                    </a:lnTo>
                    <a:lnTo>
                      <a:pt x="113" y="163"/>
                    </a:lnTo>
                    <a:lnTo>
                      <a:pt x="113" y="21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srgbClr val="404040"/>
                  </a:solidFill>
                  <a:effectLst/>
                  <a:uLnTx/>
                  <a:uFillTx/>
                  <a:latin typeface="Calibri"/>
                </a:endParaRPr>
              </a:p>
            </p:txBody>
          </p:sp>
          <p:sp>
            <p:nvSpPr>
              <p:cNvPr id="66" name="Freeform 241"/>
              <p:cNvSpPr>
                <a:spLocks noEditPoints="1"/>
              </p:cNvSpPr>
              <p:nvPr/>
            </p:nvSpPr>
            <p:spPr bwMode="auto">
              <a:xfrm>
                <a:off x="11596414" y="1575594"/>
                <a:ext cx="244475" cy="334962"/>
              </a:xfrm>
              <a:custGeom>
                <a:avLst/>
                <a:gdLst/>
                <a:ahLst/>
                <a:cxnLst>
                  <a:cxn ang="0">
                    <a:pos x="21" y="89"/>
                  </a:cxn>
                  <a:cxn ang="0">
                    <a:pos x="0" y="89"/>
                  </a:cxn>
                  <a:cxn ang="0">
                    <a:pos x="0" y="0"/>
                  </a:cxn>
                  <a:cxn ang="0">
                    <a:pos x="29" y="0"/>
                  </a:cxn>
                  <a:cxn ang="0">
                    <a:pos x="43" y="2"/>
                  </a:cxn>
                  <a:cxn ang="0">
                    <a:pos x="52" y="5"/>
                  </a:cxn>
                  <a:cxn ang="0">
                    <a:pos x="60" y="16"/>
                  </a:cxn>
                  <a:cxn ang="0">
                    <a:pos x="63" y="30"/>
                  </a:cxn>
                  <a:cxn ang="0">
                    <a:pos x="58" y="48"/>
                  </a:cxn>
                  <a:cxn ang="0">
                    <a:pos x="43" y="59"/>
                  </a:cxn>
                  <a:cxn ang="0">
                    <a:pos x="65" y="89"/>
                  </a:cxn>
                  <a:cxn ang="0">
                    <a:pos x="38" y="89"/>
                  </a:cxn>
                  <a:cxn ang="0">
                    <a:pos x="21" y="60"/>
                  </a:cxn>
                  <a:cxn ang="0">
                    <a:pos x="21" y="89"/>
                  </a:cxn>
                  <a:cxn ang="0">
                    <a:pos x="21" y="41"/>
                  </a:cxn>
                  <a:cxn ang="0">
                    <a:pos x="26" y="41"/>
                  </a:cxn>
                  <a:cxn ang="0">
                    <a:pos x="38" y="39"/>
                  </a:cxn>
                  <a:cxn ang="0">
                    <a:pos x="42" y="31"/>
                  </a:cxn>
                  <a:cxn ang="0">
                    <a:pos x="38" y="23"/>
                  </a:cxn>
                  <a:cxn ang="0">
                    <a:pos x="27" y="20"/>
                  </a:cxn>
                  <a:cxn ang="0">
                    <a:pos x="21" y="20"/>
                  </a:cxn>
                  <a:cxn ang="0">
                    <a:pos x="21" y="41"/>
                  </a:cxn>
                </a:cxnLst>
                <a:rect l="0" t="0" r="r" b="b"/>
                <a:pathLst>
                  <a:path w="65" h="89">
                    <a:moveTo>
                      <a:pt x="21" y="89"/>
                    </a:moveTo>
                    <a:cubicBezTo>
                      <a:pt x="0" y="89"/>
                      <a:pt x="0" y="89"/>
                      <a:pt x="0" y="89"/>
                    </a:cubicBezTo>
                    <a:cubicBezTo>
                      <a:pt x="0" y="0"/>
                      <a:pt x="0" y="0"/>
                      <a:pt x="0" y="0"/>
                    </a:cubicBezTo>
                    <a:cubicBezTo>
                      <a:pt x="29" y="0"/>
                      <a:pt x="29" y="0"/>
                      <a:pt x="29" y="0"/>
                    </a:cubicBezTo>
                    <a:cubicBezTo>
                      <a:pt x="35" y="0"/>
                      <a:pt x="40" y="1"/>
                      <a:pt x="43" y="2"/>
                    </a:cubicBezTo>
                    <a:cubicBezTo>
                      <a:pt x="46" y="2"/>
                      <a:pt x="49" y="4"/>
                      <a:pt x="52" y="5"/>
                    </a:cubicBezTo>
                    <a:cubicBezTo>
                      <a:pt x="55" y="8"/>
                      <a:pt x="58" y="12"/>
                      <a:pt x="60" y="16"/>
                    </a:cubicBezTo>
                    <a:cubicBezTo>
                      <a:pt x="62" y="20"/>
                      <a:pt x="63" y="25"/>
                      <a:pt x="63" y="30"/>
                    </a:cubicBezTo>
                    <a:cubicBezTo>
                      <a:pt x="63" y="37"/>
                      <a:pt x="62" y="43"/>
                      <a:pt x="58" y="48"/>
                    </a:cubicBezTo>
                    <a:cubicBezTo>
                      <a:pt x="55" y="53"/>
                      <a:pt x="50" y="57"/>
                      <a:pt x="43" y="59"/>
                    </a:cubicBezTo>
                    <a:cubicBezTo>
                      <a:pt x="65" y="89"/>
                      <a:pt x="65" y="89"/>
                      <a:pt x="65" y="89"/>
                    </a:cubicBezTo>
                    <a:cubicBezTo>
                      <a:pt x="38" y="89"/>
                      <a:pt x="38" y="89"/>
                      <a:pt x="38" y="89"/>
                    </a:cubicBezTo>
                    <a:cubicBezTo>
                      <a:pt x="21" y="60"/>
                      <a:pt x="21" y="60"/>
                      <a:pt x="21" y="60"/>
                    </a:cubicBezTo>
                    <a:lnTo>
                      <a:pt x="21" y="89"/>
                    </a:lnTo>
                    <a:close/>
                    <a:moveTo>
                      <a:pt x="21" y="41"/>
                    </a:moveTo>
                    <a:cubicBezTo>
                      <a:pt x="26" y="41"/>
                      <a:pt x="26" y="41"/>
                      <a:pt x="26" y="41"/>
                    </a:cubicBezTo>
                    <a:cubicBezTo>
                      <a:pt x="31" y="41"/>
                      <a:pt x="35" y="40"/>
                      <a:pt x="38" y="39"/>
                    </a:cubicBezTo>
                    <a:cubicBezTo>
                      <a:pt x="40" y="37"/>
                      <a:pt x="42" y="34"/>
                      <a:pt x="42" y="31"/>
                    </a:cubicBezTo>
                    <a:cubicBezTo>
                      <a:pt x="42" y="27"/>
                      <a:pt x="40" y="24"/>
                      <a:pt x="38" y="23"/>
                    </a:cubicBezTo>
                    <a:cubicBezTo>
                      <a:pt x="36" y="21"/>
                      <a:pt x="32" y="20"/>
                      <a:pt x="27" y="20"/>
                    </a:cubicBezTo>
                    <a:cubicBezTo>
                      <a:pt x="21" y="20"/>
                      <a:pt x="21" y="20"/>
                      <a:pt x="21" y="20"/>
                    </a:cubicBezTo>
                    <a:lnTo>
                      <a:pt x="21" y="4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33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srgbClr val="404040"/>
                  </a:solidFill>
                  <a:effectLst/>
                  <a:uLnTx/>
                  <a:uFillTx/>
                  <a:latin typeface="Calibri"/>
                </a:endParaRPr>
              </a:p>
            </p:txBody>
          </p:sp>
        </p:grpSp>
      </p:grpSp>
    </p:spTree>
    <p:extLst>
      <p:ext uri="{BB962C8B-B14F-4D97-AF65-F5344CB8AC3E}">
        <p14:creationId xmlns:p14="http://schemas.microsoft.com/office/powerpoint/2010/main" val="4070632279"/>
      </p:ext>
    </p:extLst>
  </p:cSld>
  <p:clrMapOvr>
    <a:masterClrMapping/>
  </p:clrMapOvr>
</p:sld>
</file>

<file path=ppt/theme/theme1.xml><?xml version="1.0" encoding="utf-8"?>
<a:theme xmlns:a="http://schemas.openxmlformats.org/drawingml/2006/main" name="Czech Tourism - prezentace potx">
  <a:themeElements>
    <a:clrScheme name="Czech Tourism">
      <a:dk1>
        <a:srgbClr val="003C78"/>
      </a:dk1>
      <a:lt1>
        <a:sysClr val="window" lastClr="FFFFFF"/>
      </a:lt1>
      <a:dk2>
        <a:srgbClr val="E6001E"/>
      </a:dk2>
      <a:lt2>
        <a:srgbClr val="E7F4FA"/>
      </a:lt2>
      <a:accent1>
        <a:srgbClr val="F7B2BB"/>
      </a:accent1>
      <a:accent2>
        <a:srgbClr val="E7F4FA"/>
      </a:accent2>
      <a:accent3>
        <a:srgbClr val="B9DDF1"/>
      </a:accent3>
      <a:accent4>
        <a:srgbClr val="FCE5E8"/>
      </a:accent4>
      <a:accent5>
        <a:srgbClr val="178FCF"/>
      </a:accent5>
      <a:accent6>
        <a:srgbClr val="F7B2BB"/>
      </a:accent6>
      <a:hlink>
        <a:srgbClr val="003C78"/>
      </a:hlink>
      <a:folHlink>
        <a:srgbClr val="178FCF"/>
      </a:folHlink>
    </a:clrScheme>
    <a:fontScheme name="Czech Touris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A3F73"/>
        </a:solidFill>
        <a:ln>
          <a:noFill/>
        </a:ln>
      </a:spPr>
      <a:bodyPr rtlCol="0" anchor="ctr"/>
      <a:lstStyle>
        <a:defPPr algn="ctr">
          <a:defRPr sz="2000" b="1" dirty="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38100">
          <a:solidFill>
            <a:schemeClr val="tx2"/>
          </a:solidFill>
          <a:headEnd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90000" tIns="54000" rIns="90000" bIns="90000" rtlCol="0">
        <a:noAutofit/>
      </a:bodyPr>
      <a:lstStyle>
        <a:defPPr>
          <a:defRPr sz="1600" dirty="0" err="1" smtClean="0"/>
        </a:defPPr>
      </a:lstStyle>
    </a:txDef>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Vlastní 2">
    <a:dk1>
      <a:srgbClr val="003399"/>
    </a:dk1>
    <a:lt1>
      <a:srgbClr val="FFFFFF"/>
    </a:lt1>
    <a:dk2>
      <a:srgbClr val="000000"/>
    </a:dk2>
    <a:lt2>
      <a:srgbClr val="BABABA"/>
    </a:lt2>
    <a:accent1>
      <a:srgbClr val="008BCA"/>
    </a:accent1>
    <a:accent2>
      <a:srgbClr val="FBB040"/>
    </a:accent2>
    <a:accent3>
      <a:srgbClr val="ED6737"/>
    </a:accent3>
    <a:accent4>
      <a:srgbClr val="A1C46B"/>
    </a:accent4>
    <a:accent5>
      <a:srgbClr val="008E94"/>
    </a:accent5>
    <a:accent6>
      <a:srgbClr val="281051"/>
    </a:accent6>
    <a:hlink>
      <a:srgbClr val="FFFFFF"/>
    </a:hlink>
    <a:folHlink>
      <a:srgbClr val="BFBFBF"/>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21322</TotalTime>
  <Words>3786</Words>
  <Application>Microsoft Office PowerPoint</Application>
  <PresentationFormat>Předvádění na obrazovce (16:9)</PresentationFormat>
  <Paragraphs>865</Paragraphs>
  <Slides>44</Slides>
  <Notes>1</Notes>
  <HiddenSlides>0</HiddenSlides>
  <MMClips>0</MMClips>
  <ScaleCrop>false</ScaleCrop>
  <HeadingPairs>
    <vt:vector size="4" baseType="variant">
      <vt:variant>
        <vt:lpstr>Motiv</vt:lpstr>
      </vt:variant>
      <vt:variant>
        <vt:i4>1</vt:i4>
      </vt:variant>
      <vt:variant>
        <vt:lpstr>Nadpisy snímků</vt:lpstr>
      </vt:variant>
      <vt:variant>
        <vt:i4>44</vt:i4>
      </vt:variant>
    </vt:vector>
  </HeadingPairs>
  <TitlesOfParts>
    <vt:vector size="45" baseType="lpstr">
      <vt:lpstr>Czech Tourism - prezentace potx</vt:lpstr>
      <vt:lpstr>Mystery Shopping TIC 2020</vt:lpstr>
      <vt:lpstr>Obsah</vt:lpstr>
      <vt:lpstr>ZÁKLADNÍ ÚDAJE O PRŮZKUMU </vt:lpstr>
      <vt:lpstr>Prezentace aplikace PowerPoint</vt:lpstr>
      <vt:lpstr>Prezentace aplikace PowerPoint</vt:lpstr>
      <vt:lpstr>Hlavní závěry </vt:lpstr>
      <vt:lpstr>Prezentace aplikace PowerPoint</vt:lpstr>
      <vt:lpstr>Prezentace aplikace PowerPoint</vt:lpstr>
      <vt:lpstr>Prezentace aplikace PowerPoint</vt:lpstr>
      <vt:lpstr>CELKOVÉ VÝSLEDKy </vt:lpstr>
      <vt:lpstr>Prezentace aplikace PowerPoint</vt:lpstr>
      <vt:lpstr>Prezentace aplikace PowerPoint</vt:lpstr>
      <vt:lpstr>DROBNOHLED</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Miroslav Paška - Ipsos</dc:creator>
  <cp:lastModifiedBy>Dell</cp:lastModifiedBy>
  <cp:revision>2140</cp:revision>
  <cp:lastPrinted>2016-07-14T09:20:19Z</cp:lastPrinted>
  <dcterms:created xsi:type="dcterms:W3CDTF">2012-02-21T08:44:35Z</dcterms:created>
  <dcterms:modified xsi:type="dcterms:W3CDTF">2020-10-12T13:25:16Z</dcterms:modified>
</cp:coreProperties>
</file>